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8.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11.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notesSlides/notesSlide17.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notesSlides/notesSlide18.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21.xml" ContentType="application/vnd.openxmlformats-officedocument.presentationml.notesSlide+xml"/>
  <Override PartName="/ppt/tags/tag38.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41.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42.xml" ContentType="application/vnd.openxmlformats-officedocument.presentationml.tags+xml"/>
  <Override PartName="/ppt/notesSlides/notesSlide38.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notesSlides/notesSlide39.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tags/tag51.xml" ContentType="application/vnd.openxmlformats-officedocument.presentationml.tags+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tags/tag56.xml" ContentType="application/vnd.openxmlformats-officedocument.presentationml.tags+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notesSlides/notesSlide68.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notesSlides/notesSlide69.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81"/>
  </p:notesMasterIdLst>
  <p:handoutMasterIdLst>
    <p:handoutMasterId r:id="rId82"/>
  </p:handoutMasterIdLst>
  <p:sldIdLst>
    <p:sldId id="4025" r:id="rId2"/>
    <p:sldId id="4129" r:id="rId3"/>
    <p:sldId id="4060" r:id="rId4"/>
    <p:sldId id="4130" r:id="rId5"/>
    <p:sldId id="4131" r:id="rId6"/>
    <p:sldId id="4132" r:id="rId7"/>
    <p:sldId id="4133" r:id="rId8"/>
    <p:sldId id="4134" r:id="rId9"/>
    <p:sldId id="4135" r:id="rId10"/>
    <p:sldId id="4136" r:id="rId11"/>
    <p:sldId id="4137" r:id="rId12"/>
    <p:sldId id="4138" r:id="rId13"/>
    <p:sldId id="4139" r:id="rId14"/>
    <p:sldId id="4140" r:id="rId15"/>
    <p:sldId id="4141" r:id="rId16"/>
    <p:sldId id="4142" r:id="rId17"/>
    <p:sldId id="4143" r:id="rId18"/>
    <p:sldId id="4144" r:id="rId19"/>
    <p:sldId id="4145" r:id="rId20"/>
    <p:sldId id="4160" r:id="rId21"/>
    <p:sldId id="4146" r:id="rId22"/>
    <p:sldId id="4147" r:id="rId23"/>
    <p:sldId id="4148" r:id="rId24"/>
    <p:sldId id="4149" r:id="rId25"/>
    <p:sldId id="4150" r:id="rId26"/>
    <p:sldId id="4151" r:id="rId27"/>
    <p:sldId id="4152" r:id="rId28"/>
    <p:sldId id="4153" r:id="rId29"/>
    <p:sldId id="4154" r:id="rId30"/>
    <p:sldId id="4155" r:id="rId31"/>
    <p:sldId id="4156" r:id="rId32"/>
    <p:sldId id="4097" r:id="rId33"/>
    <p:sldId id="4121" r:id="rId34"/>
    <p:sldId id="4098" r:id="rId35"/>
    <p:sldId id="4099" r:id="rId36"/>
    <p:sldId id="4122" r:id="rId37"/>
    <p:sldId id="4100" r:id="rId38"/>
    <p:sldId id="4082" r:id="rId39"/>
    <p:sldId id="4085" r:id="rId40"/>
    <p:sldId id="4102" r:id="rId41"/>
    <p:sldId id="4103" r:id="rId42"/>
    <p:sldId id="4104" r:id="rId43"/>
    <p:sldId id="4124" r:id="rId44"/>
    <p:sldId id="4105" r:id="rId45"/>
    <p:sldId id="4120" r:id="rId46"/>
    <p:sldId id="4125" r:id="rId47"/>
    <p:sldId id="4106" r:id="rId48"/>
    <p:sldId id="4107" r:id="rId49"/>
    <p:sldId id="4108" r:id="rId50"/>
    <p:sldId id="4109" r:id="rId51"/>
    <p:sldId id="4126" r:id="rId52"/>
    <p:sldId id="4110" r:id="rId53"/>
    <p:sldId id="4111" r:id="rId54"/>
    <p:sldId id="4112" r:id="rId55"/>
    <p:sldId id="4113" r:id="rId56"/>
    <p:sldId id="4114" r:id="rId57"/>
    <p:sldId id="4115" r:id="rId58"/>
    <p:sldId id="4116" r:id="rId59"/>
    <p:sldId id="4127" r:id="rId60"/>
    <p:sldId id="4117" r:id="rId61"/>
    <p:sldId id="4118" r:id="rId62"/>
    <p:sldId id="4119" r:id="rId63"/>
    <p:sldId id="4128" r:id="rId64"/>
    <p:sldId id="4157" r:id="rId65"/>
    <p:sldId id="4158" r:id="rId66"/>
    <p:sldId id="4159" r:id="rId67"/>
    <p:sldId id="4161" r:id="rId68"/>
    <p:sldId id="4162" r:id="rId69"/>
    <p:sldId id="4163" r:id="rId70"/>
    <p:sldId id="4164" r:id="rId71"/>
    <p:sldId id="4165" r:id="rId72"/>
    <p:sldId id="4166" r:id="rId73"/>
    <p:sldId id="4167" r:id="rId74"/>
    <p:sldId id="4168" r:id="rId75"/>
    <p:sldId id="4169" r:id="rId76"/>
    <p:sldId id="4170" r:id="rId77"/>
    <p:sldId id="4171" r:id="rId78"/>
    <p:sldId id="4172" r:id="rId79"/>
    <p:sldId id="4026" r:id="rId80"/>
  </p:sldIdLst>
  <p:sldSz cx="12858750" cy="7232650"/>
  <p:notesSz cx="6858000" cy="9144000"/>
  <p:custDataLst>
    <p:tags r:id="rId83"/>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p15:clr>
            <a:srgbClr val="A4A3A4"/>
          </p15:clr>
        </p15:guide>
        <p15:guide id="2" orient="horz" pos="4183">
          <p15:clr>
            <a:srgbClr val="A4A3A4"/>
          </p15:clr>
        </p15:guide>
        <p15:guide id="3" pos="4050">
          <p15:clr>
            <a:srgbClr val="A4A3A4"/>
          </p15:clr>
        </p15:guide>
        <p15:guide id="4" pos="557">
          <p15:clr>
            <a:srgbClr val="A4A3A4"/>
          </p15:clr>
        </p15:guide>
        <p15:guide id="5" pos="7497">
          <p15:clr>
            <a:srgbClr val="A4A3A4"/>
          </p15:clr>
        </p15:guide>
        <p15:guide id="6" pos="6908">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8200"/>
    <a:srgbClr val="FF6D3A"/>
    <a:srgbClr val="FDD13A"/>
    <a:srgbClr val="3C536A"/>
    <a:srgbClr val="005490"/>
    <a:srgbClr val="5CBA46"/>
    <a:srgbClr val="57CE95"/>
    <a:srgbClr val="0B97F1"/>
    <a:srgbClr val="000000"/>
    <a:srgbClr val="3418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18" autoAdjust="0"/>
    <p:restoredTop sz="95906" autoAdjust="0"/>
  </p:normalViewPr>
  <p:slideViewPr>
    <p:cSldViewPr>
      <p:cViewPr varScale="1">
        <p:scale>
          <a:sx n="62" d="100"/>
          <a:sy n="62" d="100"/>
        </p:scale>
        <p:origin x="-544" y="-60"/>
      </p:cViewPr>
      <p:guideLst>
        <p:guide orient="horz" pos="328"/>
        <p:guide orient="horz" pos="4183"/>
        <p:guide pos="4050"/>
        <p:guide pos="557"/>
        <p:guide pos="7497"/>
        <p:guide pos="6908"/>
      </p:guideLst>
    </p:cSldViewPr>
  </p:slideViewPr>
  <p:outlineViewPr>
    <p:cViewPr>
      <p:scale>
        <a:sx n="100" d="100"/>
        <a:sy n="100" d="100"/>
      </p:scale>
      <p:origin x="0" y="0"/>
    </p:cViewPr>
  </p:outlineViewPr>
  <p:notesTextViewPr>
    <p:cViewPr>
      <p:scale>
        <a:sx n="1" d="1"/>
        <a:sy n="1" d="1"/>
      </p:scale>
      <p:origin x="0" y="0"/>
    </p:cViewPr>
  </p:notesTextViewPr>
  <p:sorterViewPr>
    <p:cViewPr>
      <p:scale>
        <a:sx n="33" d="100"/>
        <a:sy n="33"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handoutMaster" Target="handoutMasters/handout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2022/4/25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32047548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t>2022/4/25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t>‹#›</a:t>
            </a:fld>
            <a:endParaRPr lang="zh-CN" altLang="en-US"/>
          </a:p>
        </p:txBody>
      </p:sp>
    </p:spTree>
    <p:extLst>
      <p:ext uri="{BB962C8B-B14F-4D97-AF65-F5344CB8AC3E}">
        <p14:creationId xmlns:p14="http://schemas.microsoft.com/office/powerpoint/2010/main" val="5858140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4400" rtl="0" eaLnBrk="1" latinLnBrk="0" hangingPunct="1">
      <a:defRPr sz="1300" kern="1200">
        <a:solidFill>
          <a:schemeClr val="tx1"/>
        </a:solidFill>
        <a:latin typeface="+mn-lt"/>
        <a:ea typeface="+mn-ea"/>
        <a:cs typeface="+mn-cs"/>
      </a:defRPr>
    </a:lvl6pPr>
    <a:lvl7pPr marL="2742565" algn="l" defTabSz="914400" rtl="0" eaLnBrk="1" latinLnBrk="0" hangingPunct="1">
      <a:defRPr sz="1300" kern="1200">
        <a:solidFill>
          <a:schemeClr val="tx1"/>
        </a:solidFill>
        <a:latin typeface="+mn-lt"/>
        <a:ea typeface="+mn-ea"/>
        <a:cs typeface="+mn-cs"/>
      </a:defRPr>
    </a:lvl7pPr>
    <a:lvl8pPr marL="3199765" algn="l" defTabSz="914400" rtl="0" eaLnBrk="1" latinLnBrk="0" hangingPunct="1">
      <a:defRPr sz="1300" kern="1200">
        <a:solidFill>
          <a:schemeClr val="tx1"/>
        </a:solidFill>
        <a:latin typeface="+mn-lt"/>
        <a:ea typeface="+mn-ea"/>
        <a:cs typeface="+mn-cs"/>
      </a:defRPr>
    </a:lvl8pPr>
    <a:lvl9pPr marL="3656965" algn="l" defTabSz="91440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9681849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20</a:t>
            </a:fld>
            <a:endParaRPr lang="zh-CN" altLang="en-US"/>
          </a:p>
        </p:txBody>
      </p:sp>
    </p:spTree>
    <p:extLst>
      <p:ext uri="{BB962C8B-B14F-4D97-AF65-F5344CB8AC3E}">
        <p14:creationId xmlns:p14="http://schemas.microsoft.com/office/powerpoint/2010/main" val="41766637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22</a:t>
            </a:fld>
            <a:endParaRPr lang="en-US"/>
          </a:p>
        </p:txBody>
      </p:sp>
    </p:spTree>
    <p:extLst>
      <p:ext uri="{BB962C8B-B14F-4D97-AF65-F5344CB8AC3E}">
        <p14:creationId xmlns:p14="http://schemas.microsoft.com/office/powerpoint/2010/main" val="2896357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32</a:t>
            </a:fld>
            <a:endParaRPr lang="en-US"/>
          </a:p>
        </p:txBody>
      </p:sp>
    </p:spTree>
    <p:extLst>
      <p:ext uri="{BB962C8B-B14F-4D97-AF65-F5344CB8AC3E}">
        <p14:creationId xmlns:p14="http://schemas.microsoft.com/office/powerpoint/2010/main" val="3049284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33</a:t>
            </a:fld>
            <a:endParaRPr lang="en-US"/>
          </a:p>
        </p:txBody>
      </p:sp>
    </p:spTree>
    <p:extLst>
      <p:ext uri="{BB962C8B-B14F-4D97-AF65-F5344CB8AC3E}">
        <p14:creationId xmlns:p14="http://schemas.microsoft.com/office/powerpoint/2010/main" val="16252977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34</a:t>
            </a:fld>
            <a:endParaRPr lang="en-US"/>
          </a:p>
        </p:txBody>
      </p:sp>
    </p:spTree>
    <p:extLst>
      <p:ext uri="{BB962C8B-B14F-4D97-AF65-F5344CB8AC3E}">
        <p14:creationId xmlns:p14="http://schemas.microsoft.com/office/powerpoint/2010/main" val="19734634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35</a:t>
            </a:fld>
            <a:endParaRPr lang="en-US"/>
          </a:p>
        </p:txBody>
      </p:sp>
    </p:spTree>
    <p:extLst>
      <p:ext uri="{BB962C8B-B14F-4D97-AF65-F5344CB8AC3E}">
        <p14:creationId xmlns:p14="http://schemas.microsoft.com/office/powerpoint/2010/main" val="39580586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36</a:t>
            </a:fld>
            <a:endParaRPr lang="en-US"/>
          </a:p>
        </p:txBody>
      </p:sp>
    </p:spTree>
    <p:extLst>
      <p:ext uri="{BB962C8B-B14F-4D97-AF65-F5344CB8AC3E}">
        <p14:creationId xmlns:p14="http://schemas.microsoft.com/office/powerpoint/2010/main" val="66706090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37</a:t>
            </a:fld>
            <a:endParaRPr lang="en-US"/>
          </a:p>
        </p:txBody>
      </p:sp>
    </p:spTree>
    <p:extLst>
      <p:ext uri="{BB962C8B-B14F-4D97-AF65-F5344CB8AC3E}">
        <p14:creationId xmlns:p14="http://schemas.microsoft.com/office/powerpoint/2010/main" val="150605806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4</a:t>
            </a:fld>
            <a:endParaRPr lang="en-US"/>
          </a:p>
        </p:txBody>
      </p:sp>
    </p:spTree>
    <p:extLst>
      <p:ext uri="{BB962C8B-B14F-4D97-AF65-F5344CB8AC3E}">
        <p14:creationId xmlns:p14="http://schemas.microsoft.com/office/powerpoint/2010/main" val="3049284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40</a:t>
            </a:fld>
            <a:endParaRPr lang="en-US"/>
          </a:p>
        </p:txBody>
      </p:sp>
    </p:spTree>
    <p:extLst>
      <p:ext uri="{BB962C8B-B14F-4D97-AF65-F5344CB8AC3E}">
        <p14:creationId xmlns:p14="http://schemas.microsoft.com/office/powerpoint/2010/main" val="29744285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41</a:t>
            </a:fld>
            <a:endParaRPr lang="en-US"/>
          </a:p>
        </p:txBody>
      </p:sp>
    </p:spTree>
    <p:extLst>
      <p:ext uri="{BB962C8B-B14F-4D97-AF65-F5344CB8AC3E}">
        <p14:creationId xmlns:p14="http://schemas.microsoft.com/office/powerpoint/2010/main" val="337437951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42</a:t>
            </a:fld>
            <a:endParaRPr lang="en-US"/>
          </a:p>
        </p:txBody>
      </p:sp>
    </p:spTree>
    <p:extLst>
      <p:ext uri="{BB962C8B-B14F-4D97-AF65-F5344CB8AC3E}">
        <p14:creationId xmlns:p14="http://schemas.microsoft.com/office/powerpoint/2010/main" val="365987314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43</a:t>
            </a:fld>
            <a:endParaRPr lang="en-US"/>
          </a:p>
        </p:txBody>
      </p:sp>
    </p:spTree>
    <p:extLst>
      <p:ext uri="{BB962C8B-B14F-4D97-AF65-F5344CB8AC3E}">
        <p14:creationId xmlns:p14="http://schemas.microsoft.com/office/powerpoint/2010/main" val="321109849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44</a:t>
            </a:fld>
            <a:endParaRPr lang="en-US"/>
          </a:p>
        </p:txBody>
      </p:sp>
    </p:spTree>
    <p:extLst>
      <p:ext uri="{BB962C8B-B14F-4D97-AF65-F5344CB8AC3E}">
        <p14:creationId xmlns:p14="http://schemas.microsoft.com/office/powerpoint/2010/main" val="332603485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45</a:t>
            </a:fld>
            <a:endParaRPr lang="en-US"/>
          </a:p>
        </p:txBody>
      </p:sp>
    </p:spTree>
    <p:extLst>
      <p:ext uri="{BB962C8B-B14F-4D97-AF65-F5344CB8AC3E}">
        <p14:creationId xmlns:p14="http://schemas.microsoft.com/office/powerpoint/2010/main" val="82000368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46</a:t>
            </a:fld>
            <a:endParaRPr lang="en-US"/>
          </a:p>
        </p:txBody>
      </p:sp>
    </p:spTree>
    <p:extLst>
      <p:ext uri="{BB962C8B-B14F-4D97-AF65-F5344CB8AC3E}">
        <p14:creationId xmlns:p14="http://schemas.microsoft.com/office/powerpoint/2010/main" val="200575915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47</a:t>
            </a:fld>
            <a:endParaRPr lang="en-US"/>
          </a:p>
        </p:txBody>
      </p:sp>
    </p:spTree>
    <p:extLst>
      <p:ext uri="{BB962C8B-B14F-4D97-AF65-F5344CB8AC3E}">
        <p14:creationId xmlns:p14="http://schemas.microsoft.com/office/powerpoint/2010/main" val="214556666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48</a:t>
            </a:fld>
            <a:endParaRPr lang="en-US"/>
          </a:p>
        </p:txBody>
      </p:sp>
    </p:spTree>
    <p:extLst>
      <p:ext uri="{BB962C8B-B14F-4D97-AF65-F5344CB8AC3E}">
        <p14:creationId xmlns:p14="http://schemas.microsoft.com/office/powerpoint/2010/main" val="397450721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49</a:t>
            </a:fld>
            <a:endParaRPr lang="en-US"/>
          </a:p>
        </p:txBody>
      </p:sp>
    </p:spTree>
    <p:extLst>
      <p:ext uri="{BB962C8B-B14F-4D97-AF65-F5344CB8AC3E}">
        <p14:creationId xmlns:p14="http://schemas.microsoft.com/office/powerpoint/2010/main" val="2300143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5</a:t>
            </a:fld>
            <a:endParaRPr lang="en-US"/>
          </a:p>
        </p:txBody>
      </p:sp>
    </p:spTree>
    <p:extLst>
      <p:ext uri="{BB962C8B-B14F-4D97-AF65-F5344CB8AC3E}">
        <p14:creationId xmlns:p14="http://schemas.microsoft.com/office/powerpoint/2010/main" val="30492840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50</a:t>
            </a:fld>
            <a:endParaRPr lang="en-US"/>
          </a:p>
        </p:txBody>
      </p:sp>
    </p:spTree>
    <p:extLst>
      <p:ext uri="{BB962C8B-B14F-4D97-AF65-F5344CB8AC3E}">
        <p14:creationId xmlns:p14="http://schemas.microsoft.com/office/powerpoint/2010/main" val="143833143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51</a:t>
            </a:fld>
            <a:endParaRPr lang="en-US"/>
          </a:p>
        </p:txBody>
      </p:sp>
    </p:spTree>
    <p:extLst>
      <p:ext uri="{BB962C8B-B14F-4D97-AF65-F5344CB8AC3E}">
        <p14:creationId xmlns:p14="http://schemas.microsoft.com/office/powerpoint/2010/main" val="385963503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52</a:t>
            </a:fld>
            <a:endParaRPr lang="en-US"/>
          </a:p>
        </p:txBody>
      </p:sp>
    </p:spTree>
    <p:extLst>
      <p:ext uri="{BB962C8B-B14F-4D97-AF65-F5344CB8AC3E}">
        <p14:creationId xmlns:p14="http://schemas.microsoft.com/office/powerpoint/2010/main" val="275021582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53</a:t>
            </a:fld>
            <a:endParaRPr lang="en-US"/>
          </a:p>
        </p:txBody>
      </p:sp>
    </p:spTree>
    <p:extLst>
      <p:ext uri="{BB962C8B-B14F-4D97-AF65-F5344CB8AC3E}">
        <p14:creationId xmlns:p14="http://schemas.microsoft.com/office/powerpoint/2010/main" val="151553412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54</a:t>
            </a:fld>
            <a:endParaRPr lang="en-US"/>
          </a:p>
        </p:txBody>
      </p:sp>
    </p:spTree>
    <p:extLst>
      <p:ext uri="{BB962C8B-B14F-4D97-AF65-F5344CB8AC3E}">
        <p14:creationId xmlns:p14="http://schemas.microsoft.com/office/powerpoint/2010/main" val="314242459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55</a:t>
            </a:fld>
            <a:endParaRPr lang="en-US"/>
          </a:p>
        </p:txBody>
      </p:sp>
    </p:spTree>
    <p:extLst>
      <p:ext uri="{BB962C8B-B14F-4D97-AF65-F5344CB8AC3E}">
        <p14:creationId xmlns:p14="http://schemas.microsoft.com/office/powerpoint/2010/main" val="147642083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56</a:t>
            </a:fld>
            <a:endParaRPr lang="en-US"/>
          </a:p>
        </p:txBody>
      </p:sp>
    </p:spTree>
    <p:extLst>
      <p:ext uri="{BB962C8B-B14F-4D97-AF65-F5344CB8AC3E}">
        <p14:creationId xmlns:p14="http://schemas.microsoft.com/office/powerpoint/2010/main" val="99967995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57</a:t>
            </a:fld>
            <a:endParaRPr lang="en-US"/>
          </a:p>
        </p:txBody>
      </p:sp>
    </p:spTree>
    <p:extLst>
      <p:ext uri="{BB962C8B-B14F-4D97-AF65-F5344CB8AC3E}">
        <p14:creationId xmlns:p14="http://schemas.microsoft.com/office/powerpoint/2010/main" val="379790153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58</a:t>
            </a:fld>
            <a:endParaRPr lang="en-US"/>
          </a:p>
        </p:txBody>
      </p:sp>
    </p:spTree>
    <p:extLst>
      <p:ext uri="{BB962C8B-B14F-4D97-AF65-F5344CB8AC3E}">
        <p14:creationId xmlns:p14="http://schemas.microsoft.com/office/powerpoint/2010/main" val="119487487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59</a:t>
            </a:fld>
            <a:endParaRPr lang="en-US"/>
          </a:p>
        </p:txBody>
      </p:sp>
    </p:spTree>
    <p:extLst>
      <p:ext uri="{BB962C8B-B14F-4D97-AF65-F5344CB8AC3E}">
        <p14:creationId xmlns:p14="http://schemas.microsoft.com/office/powerpoint/2010/main" val="8864255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6</a:t>
            </a:fld>
            <a:endParaRPr lang="en-US"/>
          </a:p>
        </p:txBody>
      </p:sp>
    </p:spTree>
    <p:extLst>
      <p:ext uri="{BB962C8B-B14F-4D97-AF65-F5344CB8AC3E}">
        <p14:creationId xmlns:p14="http://schemas.microsoft.com/office/powerpoint/2010/main" val="30492840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60</a:t>
            </a:fld>
            <a:endParaRPr lang="en-US"/>
          </a:p>
        </p:txBody>
      </p:sp>
    </p:spTree>
    <p:extLst>
      <p:ext uri="{BB962C8B-B14F-4D97-AF65-F5344CB8AC3E}">
        <p14:creationId xmlns:p14="http://schemas.microsoft.com/office/powerpoint/2010/main" val="405003654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61</a:t>
            </a:fld>
            <a:endParaRPr lang="en-US"/>
          </a:p>
        </p:txBody>
      </p:sp>
    </p:spTree>
    <p:extLst>
      <p:ext uri="{BB962C8B-B14F-4D97-AF65-F5344CB8AC3E}">
        <p14:creationId xmlns:p14="http://schemas.microsoft.com/office/powerpoint/2010/main" val="296821569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62</a:t>
            </a:fld>
            <a:endParaRPr lang="en-US"/>
          </a:p>
        </p:txBody>
      </p:sp>
    </p:spTree>
    <p:extLst>
      <p:ext uri="{BB962C8B-B14F-4D97-AF65-F5344CB8AC3E}">
        <p14:creationId xmlns:p14="http://schemas.microsoft.com/office/powerpoint/2010/main" val="90494649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63</a:t>
            </a:fld>
            <a:endParaRPr lang="en-US"/>
          </a:p>
        </p:txBody>
      </p:sp>
    </p:spTree>
    <p:extLst>
      <p:ext uri="{BB962C8B-B14F-4D97-AF65-F5344CB8AC3E}">
        <p14:creationId xmlns:p14="http://schemas.microsoft.com/office/powerpoint/2010/main" val="319298857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64</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65</a:t>
            </a:fld>
            <a:endParaRPr lang="zh-CN" altLang="en-US"/>
          </a:p>
        </p:txBody>
      </p:sp>
    </p:spTree>
    <p:extLst>
      <p:ext uri="{BB962C8B-B14F-4D97-AF65-F5344CB8AC3E}">
        <p14:creationId xmlns:p14="http://schemas.microsoft.com/office/powerpoint/2010/main" val="362501336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66</a:t>
            </a:fld>
            <a:endParaRPr lang="en-US"/>
          </a:p>
        </p:txBody>
      </p:sp>
    </p:spTree>
    <p:extLst>
      <p:ext uri="{BB962C8B-B14F-4D97-AF65-F5344CB8AC3E}">
        <p14:creationId xmlns:p14="http://schemas.microsoft.com/office/powerpoint/2010/main" val="405003654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67</a:t>
            </a:fld>
            <a:endParaRPr lang="en-US"/>
          </a:p>
        </p:txBody>
      </p:sp>
    </p:spTree>
    <p:extLst>
      <p:ext uri="{BB962C8B-B14F-4D97-AF65-F5344CB8AC3E}">
        <p14:creationId xmlns:p14="http://schemas.microsoft.com/office/powerpoint/2010/main" val="296821569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68</a:t>
            </a:fld>
            <a:endParaRPr lang="en-US"/>
          </a:p>
        </p:txBody>
      </p:sp>
    </p:spTree>
    <p:extLst>
      <p:ext uri="{BB962C8B-B14F-4D97-AF65-F5344CB8AC3E}">
        <p14:creationId xmlns:p14="http://schemas.microsoft.com/office/powerpoint/2010/main" val="405003654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69</a:t>
            </a:fld>
            <a:endParaRPr lang="en-US"/>
          </a:p>
        </p:txBody>
      </p:sp>
    </p:spTree>
    <p:extLst>
      <p:ext uri="{BB962C8B-B14F-4D97-AF65-F5344CB8AC3E}">
        <p14:creationId xmlns:p14="http://schemas.microsoft.com/office/powerpoint/2010/main" val="9049464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7</a:t>
            </a:fld>
            <a:endParaRPr lang="en-US"/>
          </a:p>
        </p:txBody>
      </p:sp>
    </p:spTree>
    <p:extLst>
      <p:ext uri="{BB962C8B-B14F-4D97-AF65-F5344CB8AC3E}">
        <p14:creationId xmlns:p14="http://schemas.microsoft.com/office/powerpoint/2010/main" val="230014367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70</a:t>
            </a:fld>
            <a:endParaRPr lang="en-US"/>
          </a:p>
        </p:txBody>
      </p:sp>
    </p:spTree>
    <p:extLst>
      <p:ext uri="{BB962C8B-B14F-4D97-AF65-F5344CB8AC3E}">
        <p14:creationId xmlns:p14="http://schemas.microsoft.com/office/powerpoint/2010/main" val="90494649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71</a:t>
            </a:fld>
            <a:endParaRPr lang="en-US"/>
          </a:p>
        </p:txBody>
      </p:sp>
    </p:spTree>
    <p:extLst>
      <p:ext uri="{BB962C8B-B14F-4D97-AF65-F5344CB8AC3E}">
        <p14:creationId xmlns:p14="http://schemas.microsoft.com/office/powerpoint/2010/main" val="90494649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72</a:t>
            </a:fld>
            <a:endParaRPr lang="en-US"/>
          </a:p>
        </p:txBody>
      </p:sp>
    </p:spTree>
    <p:extLst>
      <p:ext uri="{BB962C8B-B14F-4D97-AF65-F5344CB8AC3E}">
        <p14:creationId xmlns:p14="http://schemas.microsoft.com/office/powerpoint/2010/main" val="90494649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73</a:t>
            </a:fld>
            <a:endParaRPr lang="en-US"/>
          </a:p>
        </p:txBody>
      </p:sp>
    </p:spTree>
    <p:extLst>
      <p:ext uri="{BB962C8B-B14F-4D97-AF65-F5344CB8AC3E}">
        <p14:creationId xmlns:p14="http://schemas.microsoft.com/office/powerpoint/2010/main" val="90494649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74</a:t>
            </a:fld>
            <a:endParaRPr lang="en-US"/>
          </a:p>
        </p:txBody>
      </p:sp>
    </p:spTree>
    <p:extLst>
      <p:ext uri="{BB962C8B-B14F-4D97-AF65-F5344CB8AC3E}">
        <p14:creationId xmlns:p14="http://schemas.microsoft.com/office/powerpoint/2010/main" val="90494649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75</a:t>
            </a:fld>
            <a:endParaRPr lang="en-US"/>
          </a:p>
        </p:txBody>
      </p:sp>
    </p:spTree>
    <p:extLst>
      <p:ext uri="{BB962C8B-B14F-4D97-AF65-F5344CB8AC3E}">
        <p14:creationId xmlns:p14="http://schemas.microsoft.com/office/powerpoint/2010/main" val="90494649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76</a:t>
            </a:fld>
            <a:endParaRPr lang="en-US"/>
          </a:p>
        </p:txBody>
      </p:sp>
    </p:spTree>
    <p:extLst>
      <p:ext uri="{BB962C8B-B14F-4D97-AF65-F5344CB8AC3E}">
        <p14:creationId xmlns:p14="http://schemas.microsoft.com/office/powerpoint/2010/main" val="90494649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77</a:t>
            </a:fld>
            <a:endParaRPr lang="en-US"/>
          </a:p>
        </p:txBody>
      </p:sp>
    </p:spTree>
    <p:extLst>
      <p:ext uri="{BB962C8B-B14F-4D97-AF65-F5344CB8AC3E}">
        <p14:creationId xmlns:p14="http://schemas.microsoft.com/office/powerpoint/2010/main" val="90494649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t>78</a:t>
            </a:fld>
            <a:endParaRPr lang="en-US"/>
          </a:p>
        </p:txBody>
      </p:sp>
    </p:spTree>
    <p:extLst>
      <p:ext uri="{BB962C8B-B14F-4D97-AF65-F5344CB8AC3E}">
        <p14:creationId xmlns:p14="http://schemas.microsoft.com/office/powerpoint/2010/main" val="90494649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79</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2022/4/25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59025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2022/4/25</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3.xml"/><Relationship Id="rId1" Type="http://schemas.openxmlformats.org/officeDocument/2006/relationships/tags" Target="../tags/tag22.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5.xml"/><Relationship Id="rId1" Type="http://schemas.openxmlformats.org/officeDocument/2006/relationships/tags" Target="../tags/tag24.xml"/><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7.xml"/><Relationship Id="rId1" Type="http://schemas.openxmlformats.org/officeDocument/2006/relationships/tags" Target="../tags/tag26.xm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9.xml"/><Relationship Id="rId1" Type="http://schemas.openxmlformats.org/officeDocument/2006/relationships/tags" Target="../tags/tag28.xml"/><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1.xml"/><Relationship Id="rId1" Type="http://schemas.openxmlformats.org/officeDocument/2006/relationships/tags" Target="../tags/tag30.xm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notesSlide" Target="../notesSlides/notesSlide19.xml"/><Relationship Id="rId5" Type="http://schemas.openxmlformats.org/officeDocument/2006/relationships/slideLayout" Target="../slideLayouts/slideLayout1.xml"/><Relationship Id="rId4" Type="http://schemas.openxmlformats.org/officeDocument/2006/relationships/tags" Target="../tags/tag35.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7.xml"/><Relationship Id="rId1" Type="http://schemas.openxmlformats.org/officeDocument/2006/relationships/tags" Target="../tags/tag36.xml"/><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3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tags" Target="../tags/tag4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xml"/><Relationship Id="rId1" Type="http://schemas.openxmlformats.org/officeDocument/2006/relationships/tags" Target="../tags/tag42.xml"/><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4.xml"/><Relationship Id="rId1" Type="http://schemas.openxmlformats.org/officeDocument/2006/relationships/tags" Target="../tags/tag43.xml"/><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6.xml"/><Relationship Id="rId1" Type="http://schemas.openxmlformats.org/officeDocument/2006/relationships/tags" Target="../tags/tag45.xml"/><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8.xml"/><Relationship Id="rId1" Type="http://schemas.openxmlformats.org/officeDocument/2006/relationships/tags" Target="../tags/tag47.xml"/><Relationship Id="rId4"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0.xml"/><Relationship Id="rId1" Type="http://schemas.openxmlformats.org/officeDocument/2006/relationships/tags" Target="../tags/tag49.xml"/><Relationship Id="rId4"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xml"/><Relationship Id="rId1" Type="http://schemas.openxmlformats.org/officeDocument/2006/relationships/tags" Target="../tags/tag5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3.xml"/><Relationship Id="rId1" Type="http://schemas.openxmlformats.org/officeDocument/2006/relationships/tags" Target="../tags/tag52.xml"/><Relationship Id="rId4"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5.xml"/><Relationship Id="rId1" Type="http://schemas.openxmlformats.org/officeDocument/2006/relationships/tags" Target="../tags/tag54.xml"/><Relationship Id="rId4"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1.xml"/><Relationship Id="rId1" Type="http://schemas.openxmlformats.org/officeDocument/2006/relationships/tags" Target="../tags/tag5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8.xml"/><Relationship Id="rId1" Type="http://schemas.openxmlformats.org/officeDocument/2006/relationships/tags" Target="../tags/tag57.xml"/><Relationship Id="rId5" Type="http://schemas.openxmlformats.org/officeDocument/2006/relationships/image" Target="../media/image4.png"/><Relationship Id="rId4"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7.png"/><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2.xml"/><Relationship Id="rId1" Type="http://schemas.openxmlformats.org/officeDocument/2006/relationships/tags" Target="../tags/tag61.xml"/><Relationship Id="rId4"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6.xml"/><Relationship Id="rId1" Type="http://schemas.openxmlformats.org/officeDocument/2006/relationships/tags" Target="../tags/tag65.xml"/><Relationship Id="rId4"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2.png"/><Relationship Id="rId5" Type="http://schemas.openxmlformats.org/officeDocument/2006/relationships/notesSlide" Target="../notesSlides/notesSlide8.xml"/><Relationship Id="rId4"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notesSlide" Target="../notesSlides/notesSlide9.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slideLayout" Target="../slideLayouts/slideLayout1.xml"/><Relationship Id="rId5" Type="http://schemas.openxmlformats.org/officeDocument/2006/relationships/tags" Target="../tags/tag20.xml"/><Relationship Id="rId4" Type="http://schemas.openxmlformats.org/officeDocument/2006/relationships/tags" Target="../tags/tag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0" y="-18203"/>
            <a:ext cx="12872145" cy="7244210"/>
          </a:xfrm>
          <a:prstGeom prst="rect">
            <a:avLst/>
          </a:prstGeom>
          <a:solidFill>
            <a:schemeClr val="accent1">
              <a:alpha val="89803"/>
            </a:schemeClr>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70" b="1">
              <a:latin typeface="微软雅黑" panose="020B0503020204020204" pitchFamily="34" charset="-122"/>
              <a:ea typeface="微软雅黑" panose="020B0503020204020204" pitchFamily="34" charset="-122"/>
            </a:endParaRPr>
          </a:p>
        </p:txBody>
      </p:sp>
      <p:sp>
        <p:nvSpPr>
          <p:cNvPr id="4099" name="Rectangle 3"/>
          <p:cNvSpPr>
            <a:spLocks noChangeArrowheads="1"/>
          </p:cNvSpPr>
          <p:nvPr/>
        </p:nvSpPr>
        <p:spPr bwMode="auto">
          <a:xfrm>
            <a:off x="156270" y="206301"/>
            <a:ext cx="12532816" cy="6858000"/>
          </a:xfrm>
          <a:prstGeom prst="rect">
            <a:avLst/>
          </a:prstGeom>
          <a:noFill/>
          <a:ln w="6350">
            <a:solidFill>
              <a:schemeClr val="accent2"/>
            </a:solidFill>
            <a:miter lim="800000"/>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70" b="1">
              <a:latin typeface="微软雅黑" panose="020B0503020204020204" pitchFamily="34" charset="-122"/>
              <a:ea typeface="微软雅黑" panose="020B0503020204020204" pitchFamily="34" charset="-122"/>
            </a:endParaRPr>
          </a:p>
        </p:txBody>
      </p:sp>
      <p:grpSp>
        <p:nvGrpSpPr>
          <p:cNvPr id="4104" name="Group 10"/>
          <p:cNvGrpSpPr/>
          <p:nvPr/>
        </p:nvGrpSpPr>
        <p:grpSpPr bwMode="auto">
          <a:xfrm>
            <a:off x="1964879" y="4083304"/>
            <a:ext cx="8596518" cy="1"/>
            <a:chOff x="-36" y="0"/>
            <a:chExt cx="3108" cy="1"/>
          </a:xfrm>
        </p:grpSpPr>
        <p:sp>
          <p:nvSpPr>
            <p:cNvPr id="4107" name="Line 11"/>
            <p:cNvSpPr>
              <a:spLocks noChangeShapeType="1"/>
            </p:cNvSpPr>
            <p:nvPr/>
          </p:nvSpPr>
          <p:spPr bwMode="auto">
            <a:xfrm rot="10800000" flipV="1">
              <a:off x="1181" y="0"/>
              <a:ext cx="1891" cy="0"/>
            </a:xfrm>
            <a:prstGeom prst="line">
              <a:avLst/>
            </a:prstGeom>
            <a:noFill/>
            <a:ln w="635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70" b="1">
                <a:solidFill>
                  <a:schemeClr val="accent2"/>
                </a:solidFill>
                <a:latin typeface="微软雅黑" panose="020B0503020204020204" pitchFamily="34" charset="-122"/>
                <a:ea typeface="微软雅黑" panose="020B0503020204020204" pitchFamily="34" charset="-122"/>
              </a:endParaRPr>
            </a:p>
          </p:txBody>
        </p:sp>
        <p:sp>
          <p:nvSpPr>
            <p:cNvPr id="4108" name="Line 12"/>
            <p:cNvSpPr>
              <a:spLocks noChangeShapeType="1"/>
            </p:cNvSpPr>
            <p:nvPr/>
          </p:nvSpPr>
          <p:spPr bwMode="auto">
            <a:xfrm rot="10800000" flipV="1">
              <a:off x="-36" y="1"/>
              <a:ext cx="1305" cy="0"/>
            </a:xfrm>
            <a:prstGeom prst="line">
              <a:avLst/>
            </a:prstGeom>
            <a:noFill/>
            <a:ln w="635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70" b="1">
                <a:solidFill>
                  <a:schemeClr val="accent2"/>
                </a:solidFill>
                <a:latin typeface="微软雅黑" panose="020B0503020204020204" pitchFamily="34" charset="-122"/>
                <a:ea typeface="微软雅黑" panose="020B0503020204020204" pitchFamily="34" charset="-122"/>
              </a:endParaRPr>
            </a:p>
          </p:txBody>
        </p:sp>
      </p:grpSp>
      <p:sp>
        <p:nvSpPr>
          <p:cNvPr id="16" name="矩形 259"/>
          <p:cNvSpPr>
            <a:spLocks noChangeArrowheads="1"/>
          </p:cNvSpPr>
          <p:nvPr/>
        </p:nvSpPr>
        <p:spPr bwMode="auto">
          <a:xfrm>
            <a:off x="1388815" y="2805653"/>
            <a:ext cx="10009112"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800" b="1" cap="all" dirty="0" smtClean="0">
                <a:solidFill>
                  <a:schemeClr val="accent2"/>
                </a:solidFill>
                <a:latin typeface="方正小标宋_GBK" panose="03000509000000000000" pitchFamily="65" charset="-122"/>
                <a:ea typeface="方正小标宋_GBK" panose="03000509000000000000" pitchFamily="65" charset="-122"/>
                <a:cs typeface="Arial" panose="020B0604020202020204" pitchFamily="34" charset="0"/>
              </a:rPr>
              <a:t>防止</a:t>
            </a:r>
            <a:r>
              <a:rPr lang="zh-CN" altLang="en-US" sz="4800" b="1" cap="all" dirty="0">
                <a:solidFill>
                  <a:schemeClr val="accent2"/>
                </a:solidFill>
                <a:latin typeface="方正小标宋_GBK" panose="03000509000000000000" pitchFamily="65" charset="-122"/>
                <a:ea typeface="方正小标宋_GBK" panose="03000509000000000000" pitchFamily="65" charset="-122"/>
                <a:cs typeface="Arial" panose="020B0604020202020204" pitchFamily="34" charset="0"/>
              </a:rPr>
              <a:t>返贫监测帮扶机制相关工作要求</a:t>
            </a:r>
          </a:p>
        </p:txBody>
      </p:sp>
      <p:sp>
        <p:nvSpPr>
          <p:cNvPr id="18" name="矩形 259"/>
          <p:cNvSpPr>
            <a:spLocks noChangeArrowheads="1"/>
          </p:cNvSpPr>
          <p:nvPr/>
        </p:nvSpPr>
        <p:spPr bwMode="auto">
          <a:xfrm>
            <a:off x="2972991" y="4480421"/>
            <a:ext cx="7090423"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dirty="0">
                <a:solidFill>
                  <a:schemeClr val="accent2"/>
                </a:solidFill>
                <a:cs typeface="Arial" panose="020B0604020202020204" pitchFamily="34" charset="0"/>
              </a:rPr>
              <a:t>信息管理处   颜彦   </a:t>
            </a:r>
            <a:r>
              <a:rPr lang="en-US" altLang="zh-CN" sz="2000" dirty="0">
                <a:solidFill>
                  <a:schemeClr val="accent2"/>
                </a:solidFill>
                <a:cs typeface="Arial" panose="020B0604020202020204" pitchFamily="34" charset="0"/>
              </a:rPr>
              <a:t>	</a:t>
            </a:r>
            <a:endParaRPr lang="zh-CN" altLang="en-US" sz="2000" dirty="0">
              <a:solidFill>
                <a:schemeClr val="accent2"/>
              </a:solidFill>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A-文本框 10"/>
          <p:cNvSpPr txBox="1"/>
          <p:nvPr>
            <p:custDataLst>
              <p:tags r:id="rId1"/>
            </p:custDataLst>
          </p:nvPr>
        </p:nvSpPr>
        <p:spPr>
          <a:xfrm>
            <a:off x="1477721" y="3166063"/>
            <a:ext cx="10208238" cy="830997"/>
          </a:xfrm>
          <a:prstGeom prst="rect">
            <a:avLst/>
          </a:prstGeom>
          <a:noFill/>
        </p:spPr>
        <p:txBody>
          <a:bodyPr wrap="square" rtlCol="0">
            <a:spAutoFit/>
          </a:bodyPr>
          <a:lstStyle/>
          <a:p>
            <a:r>
              <a:rPr lang="zh-CN" altLang="en-US" sz="4800" dirty="0">
                <a:solidFill>
                  <a:srgbClr val="EB5B29"/>
                </a:solidFill>
                <a:latin typeface="方正小标宋_GBK" pitchFamily="65" charset="-122"/>
                <a:ea typeface="方正小标宋_GBK" pitchFamily="65" charset="-122"/>
              </a:rPr>
              <a:t>二、防止返贫监测和帮扶的对象范围</a:t>
            </a:r>
          </a:p>
        </p:txBody>
      </p:sp>
      <p:grpSp>
        <p:nvGrpSpPr>
          <p:cNvPr id="27" name="组合 26"/>
          <p:cNvGrpSpPr/>
          <p:nvPr/>
        </p:nvGrpSpPr>
        <p:grpSpPr>
          <a:xfrm>
            <a:off x="0" y="6414758"/>
            <a:ext cx="12858750" cy="817892"/>
            <a:chOff x="-1" y="0"/>
            <a:chExt cx="12192001" cy="817892"/>
          </a:xfrm>
        </p:grpSpPr>
        <p:sp>
          <p:nvSpPr>
            <p:cNvPr id="28" name="流程图: 手动输入 27"/>
            <p:cNvSpPr/>
            <p:nvPr/>
          </p:nvSpPr>
          <p:spPr>
            <a:xfrm rot="5400000">
              <a:off x="468584" y="-468585"/>
              <a:ext cx="817892" cy="1755061"/>
            </a:xfrm>
            <a:prstGeom prst="flowChartManualInput">
              <a:avLst/>
            </a:prstGeom>
            <a:solidFill>
              <a:srgbClr val="414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平行四边形 28"/>
            <p:cNvSpPr/>
            <p:nvPr/>
          </p:nvSpPr>
          <p:spPr>
            <a:xfrm flipV="1">
              <a:off x="1401097" y="0"/>
              <a:ext cx="2551471" cy="817892"/>
            </a:xfrm>
            <a:prstGeom prst="parallelogram">
              <a:avLst>
                <a:gd name="adj" fmla="val 43032"/>
              </a:avLst>
            </a:prstGeom>
            <a:solidFill>
              <a:srgbClr val="EB5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形状 29"/>
            <p:cNvSpPr/>
            <p:nvPr/>
          </p:nvSpPr>
          <p:spPr>
            <a:xfrm flipV="1">
              <a:off x="3544529" y="0"/>
              <a:ext cx="8647471" cy="817892"/>
            </a:xfrm>
            <a:custGeom>
              <a:avLst/>
              <a:gdLst>
                <a:gd name="connsiteX0" fmla="*/ 0 w 8647471"/>
                <a:gd name="connsiteY0" fmla="*/ 817892 h 817892"/>
                <a:gd name="connsiteX1" fmla="*/ 8647471 w 8647471"/>
                <a:gd name="connsiteY1" fmla="*/ 817892 h 817892"/>
                <a:gd name="connsiteX2" fmla="*/ 8647471 w 8647471"/>
                <a:gd name="connsiteY2" fmla="*/ 0 h 817892"/>
                <a:gd name="connsiteX3" fmla="*/ 351955 w 8647471"/>
                <a:gd name="connsiteY3" fmla="*/ 0 h 817892"/>
              </a:gdLst>
              <a:ahLst/>
              <a:cxnLst>
                <a:cxn ang="0">
                  <a:pos x="connsiteX0" y="connsiteY0"/>
                </a:cxn>
                <a:cxn ang="0">
                  <a:pos x="connsiteX1" y="connsiteY1"/>
                </a:cxn>
                <a:cxn ang="0">
                  <a:pos x="connsiteX2" y="connsiteY2"/>
                </a:cxn>
                <a:cxn ang="0">
                  <a:pos x="connsiteX3" y="connsiteY3"/>
                </a:cxn>
              </a:cxnLst>
              <a:rect l="l" t="t" r="r" b="b"/>
              <a:pathLst>
                <a:path w="8647471" h="817892">
                  <a:moveTo>
                    <a:pt x="0" y="817892"/>
                  </a:moveTo>
                  <a:lnTo>
                    <a:pt x="8647471" y="817892"/>
                  </a:lnTo>
                  <a:lnTo>
                    <a:pt x="8647471" y="0"/>
                  </a:lnTo>
                  <a:lnTo>
                    <a:pt x="351955" y="0"/>
                  </a:lnTo>
                  <a:close/>
                </a:path>
              </a:pathLst>
            </a:custGeom>
            <a:solidFill>
              <a:srgbClr val="EB5B29"/>
            </a:solidFill>
            <a:ln>
              <a:noFill/>
            </a:ln>
            <a:effectLst>
              <a:outerShdw blurRad="279400" dist="152400" dir="10800000" sx="101000" sy="101000" algn="r" rotWithShape="0">
                <a:schemeClr val="accent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0" y="0"/>
            <a:ext cx="12858750" cy="817892"/>
            <a:chOff x="-1" y="0"/>
            <a:chExt cx="12192001" cy="817892"/>
          </a:xfrm>
        </p:grpSpPr>
        <p:sp>
          <p:nvSpPr>
            <p:cNvPr id="32" name="流程图: 手动输入 31"/>
            <p:cNvSpPr/>
            <p:nvPr/>
          </p:nvSpPr>
          <p:spPr>
            <a:xfrm rot="5400000">
              <a:off x="468584" y="-468585"/>
              <a:ext cx="817892" cy="1755061"/>
            </a:xfrm>
            <a:prstGeom prst="flowChartManualInput">
              <a:avLst/>
            </a:prstGeom>
            <a:solidFill>
              <a:srgbClr val="414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平行四边形 32"/>
            <p:cNvSpPr/>
            <p:nvPr/>
          </p:nvSpPr>
          <p:spPr>
            <a:xfrm flipV="1">
              <a:off x="1401097" y="0"/>
              <a:ext cx="2551471" cy="817892"/>
            </a:xfrm>
            <a:prstGeom prst="parallelogram">
              <a:avLst>
                <a:gd name="adj" fmla="val 43032"/>
              </a:avLst>
            </a:prstGeom>
            <a:solidFill>
              <a:srgbClr val="EB5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形状 33"/>
            <p:cNvSpPr/>
            <p:nvPr/>
          </p:nvSpPr>
          <p:spPr>
            <a:xfrm flipV="1">
              <a:off x="3544529" y="0"/>
              <a:ext cx="8647471" cy="817892"/>
            </a:xfrm>
            <a:custGeom>
              <a:avLst/>
              <a:gdLst>
                <a:gd name="connsiteX0" fmla="*/ 0 w 8647471"/>
                <a:gd name="connsiteY0" fmla="*/ 817892 h 817892"/>
                <a:gd name="connsiteX1" fmla="*/ 8647471 w 8647471"/>
                <a:gd name="connsiteY1" fmla="*/ 817892 h 817892"/>
                <a:gd name="connsiteX2" fmla="*/ 8647471 w 8647471"/>
                <a:gd name="connsiteY2" fmla="*/ 0 h 817892"/>
                <a:gd name="connsiteX3" fmla="*/ 351955 w 8647471"/>
                <a:gd name="connsiteY3" fmla="*/ 0 h 817892"/>
              </a:gdLst>
              <a:ahLst/>
              <a:cxnLst>
                <a:cxn ang="0">
                  <a:pos x="connsiteX0" y="connsiteY0"/>
                </a:cxn>
                <a:cxn ang="0">
                  <a:pos x="connsiteX1" y="connsiteY1"/>
                </a:cxn>
                <a:cxn ang="0">
                  <a:pos x="connsiteX2" y="connsiteY2"/>
                </a:cxn>
                <a:cxn ang="0">
                  <a:pos x="connsiteX3" y="connsiteY3"/>
                </a:cxn>
              </a:cxnLst>
              <a:rect l="l" t="t" r="r" b="b"/>
              <a:pathLst>
                <a:path w="8647471" h="817892">
                  <a:moveTo>
                    <a:pt x="0" y="817892"/>
                  </a:moveTo>
                  <a:lnTo>
                    <a:pt x="8647471" y="817892"/>
                  </a:lnTo>
                  <a:lnTo>
                    <a:pt x="8647471" y="0"/>
                  </a:lnTo>
                  <a:lnTo>
                    <a:pt x="351955" y="0"/>
                  </a:lnTo>
                  <a:close/>
                </a:path>
              </a:pathLst>
            </a:custGeom>
            <a:solidFill>
              <a:srgbClr val="EB5B29"/>
            </a:solidFill>
            <a:ln>
              <a:noFill/>
            </a:ln>
            <a:effectLst>
              <a:outerShdw blurRad="279400" dist="152400" dir="10800000" sx="101000" sy="101000" algn="r" rotWithShape="0">
                <a:schemeClr val="accent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939770295"/>
      </p:ext>
    </p:extLst>
  </p:cSld>
  <p:clrMapOvr>
    <a:masterClrMapping/>
  </p:clrMapOvr>
  <p:transition spd="slow" advTm="0">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二、防止返贫监测和帮扶的对象范围</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9" name="MH_Other_1">
            <a:extLst>
              <a:ext uri="{FF2B5EF4-FFF2-40B4-BE49-F238E27FC236}">
                <a16:creationId xmlns:a16="http://schemas.microsoft.com/office/drawing/2014/main" xmlns="" id="{3D770538-F7C1-41AF-82CD-098504664FE3}"/>
              </a:ext>
            </a:extLst>
          </p:cNvPr>
          <p:cNvSpPr>
            <a:spLocks noChangeArrowheads="1"/>
          </p:cNvSpPr>
          <p:nvPr>
            <p:custDataLst>
              <p:tags r:id="rId1"/>
            </p:custDataLst>
          </p:nvPr>
        </p:nvSpPr>
        <p:spPr bwMode="auto">
          <a:xfrm rot="1805303" flipH="1">
            <a:off x="1805185" y="1858875"/>
            <a:ext cx="712788" cy="614363"/>
          </a:xfrm>
          <a:prstGeom prst="triangle">
            <a:avLst>
              <a:gd name="adj" fmla="val 50000"/>
            </a:avLst>
          </a:prstGeom>
          <a:solidFill>
            <a:srgbClr val="23374B"/>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fontAlgn="auto">
              <a:lnSpc>
                <a:spcPct val="130000"/>
              </a:lnSpc>
              <a:spcBef>
                <a:spcPts val="0"/>
              </a:spcBef>
              <a:spcAft>
                <a:spcPts val="0"/>
              </a:spcAft>
              <a:defRPr/>
            </a:pPr>
            <a:endParaRPr lang="zh-CN" altLang="en-US">
              <a:solidFill>
                <a:srgbClr val="FFFFFF"/>
              </a:solidFill>
              <a:latin typeface="Calibri" panose="020F0502020204030204" pitchFamily="34" charset="0"/>
              <a:ea typeface="微软雅黑" panose="020B0503020204020204" pitchFamily="34" charset="-122"/>
            </a:endParaRPr>
          </a:p>
        </p:txBody>
      </p:sp>
      <p:sp>
        <p:nvSpPr>
          <p:cNvPr id="70" name="MH_Other_2">
            <a:extLst>
              <a:ext uri="{FF2B5EF4-FFF2-40B4-BE49-F238E27FC236}">
                <a16:creationId xmlns:a16="http://schemas.microsoft.com/office/drawing/2014/main" xmlns="" id="{6C4021D5-F4B9-40AC-926F-F553D5781871}"/>
              </a:ext>
            </a:extLst>
          </p:cNvPr>
          <p:cNvSpPr>
            <a:spLocks/>
          </p:cNvSpPr>
          <p:nvPr>
            <p:custDataLst>
              <p:tags r:id="rId2"/>
            </p:custDataLst>
          </p:nvPr>
        </p:nvSpPr>
        <p:spPr bwMode="auto">
          <a:xfrm>
            <a:off x="1244799" y="1541374"/>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4501B"/>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rPr>
              <a:t>01</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endParaRPr>
          </a:p>
        </p:txBody>
      </p:sp>
      <p:sp>
        <p:nvSpPr>
          <p:cNvPr id="71" name="矩形 70">
            <a:extLst>
              <a:ext uri="{FF2B5EF4-FFF2-40B4-BE49-F238E27FC236}">
                <a16:creationId xmlns:a16="http://schemas.microsoft.com/office/drawing/2014/main" xmlns="" id="{2DF4681F-C8AB-4E35-AB99-621611E5A375}"/>
              </a:ext>
            </a:extLst>
          </p:cNvPr>
          <p:cNvSpPr/>
          <p:nvPr/>
        </p:nvSpPr>
        <p:spPr>
          <a:xfrm>
            <a:off x="2646944" y="1568861"/>
            <a:ext cx="2339102" cy="461665"/>
          </a:xfrm>
          <a:prstGeom prst="rect">
            <a:avLst/>
          </a:prstGeom>
        </p:spPr>
        <p:txBody>
          <a:bodyPr wrap="none">
            <a:spAutoFit/>
          </a:bodyPr>
          <a:lstStyle/>
          <a:p>
            <a:pPr fontAlgn="auto">
              <a:spcBef>
                <a:spcPts val="0"/>
              </a:spcBef>
              <a:spcAft>
                <a:spcPts val="0"/>
              </a:spcAft>
            </a:pPr>
            <a:r>
              <a:rPr lang="zh-CN" altLang="en-US" sz="2400" b="1" dirty="0">
                <a:solidFill>
                  <a:srgbClr val="23374B"/>
                </a:solidFill>
                <a:latin typeface="Calibri"/>
                <a:ea typeface="微软雅黑"/>
              </a:rPr>
              <a:t>（一）基本思路</a:t>
            </a:r>
          </a:p>
        </p:txBody>
      </p:sp>
      <p:sp>
        <p:nvSpPr>
          <p:cNvPr id="72" name="TextBox 16">
            <a:extLst>
              <a:ext uri="{FF2B5EF4-FFF2-40B4-BE49-F238E27FC236}">
                <a16:creationId xmlns:a16="http://schemas.microsoft.com/office/drawing/2014/main" xmlns="" id="{E826DA7A-4581-4D15-9176-FB7B7281FA34}"/>
              </a:ext>
            </a:extLst>
          </p:cNvPr>
          <p:cNvSpPr txBox="1"/>
          <p:nvPr/>
        </p:nvSpPr>
        <p:spPr bwMode="auto">
          <a:xfrm>
            <a:off x="2629677" y="2149190"/>
            <a:ext cx="8984274" cy="2308324"/>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我市确定监测对象范围的基本思路：</a:t>
            </a:r>
          </a:p>
          <a:p>
            <a:pPr indent="457200" algn="just">
              <a:lnSpc>
                <a:spcPct val="200000"/>
              </a:lnSpc>
            </a:pPr>
            <a:r>
              <a:rPr lang="en-US" altLang="zh-CN" dirty="0" smtClean="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、深入贯彻落实中发（</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2020</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30</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号、中农组发（</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2021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7</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号、渝委发（</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2021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6</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号、渝委农组发（</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2021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6</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号文件和国家乡村振兴局相关领导关于防止返贫动态监测和帮扶工作方面的重要讲话</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精神。</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2" name="TextBox 16">
            <a:extLst>
              <a:ext uri="{FF2B5EF4-FFF2-40B4-BE49-F238E27FC236}">
                <a16:creationId xmlns:a16="http://schemas.microsoft.com/office/drawing/2014/main" xmlns="" id="{E826DA7A-4581-4D15-9176-FB7B7281FA34}"/>
              </a:ext>
            </a:extLst>
          </p:cNvPr>
          <p:cNvSpPr txBox="1"/>
          <p:nvPr/>
        </p:nvSpPr>
        <p:spPr bwMode="auto">
          <a:xfrm>
            <a:off x="2612951" y="4241017"/>
            <a:ext cx="8984274" cy="1200329"/>
          </a:xfrm>
          <a:prstGeom prst="rect">
            <a:avLst/>
          </a:prstGeom>
          <a:noFill/>
        </p:spPr>
        <p:txBody>
          <a:bodyPr wrap="square">
            <a:spAutoFit/>
          </a:bodyPr>
          <a:lstStyle/>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、结合本市实际，充分体现直辖市水平，尽量与农村低保标准有效衔接；（注：制定标准、识别时间、比对系统、收入计算方法尽量衔接</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5451478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1+#ppt_w/2"/>
                                          </p:val>
                                        </p:tav>
                                        <p:tav tm="100000">
                                          <p:val>
                                            <p:strVal val="#ppt_x"/>
                                          </p:val>
                                        </p:tav>
                                      </p:tavLst>
                                    </p:anim>
                                    <p:anim calcmode="lin" valueType="num">
                                      <p:cBhvr additive="base">
                                        <p:cTn id="12" dur="500" fill="hold"/>
                                        <p:tgtEl>
                                          <p:spTgt spid="6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left)">
                                      <p:cBhvr>
                                        <p:cTn id="16" dur="500"/>
                                        <p:tgtEl>
                                          <p:spTgt spid="71"/>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randombar(horizontal)">
                                      <p:cBhvr>
                                        <p:cTn id="21" dur="500"/>
                                        <p:tgtEl>
                                          <p:spTgt spid="72"/>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randombar(horizontal)">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P spid="72"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二、防止返贫监测和帮扶的对象范围</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9" name="MH_Other_1">
            <a:extLst>
              <a:ext uri="{FF2B5EF4-FFF2-40B4-BE49-F238E27FC236}">
                <a16:creationId xmlns:a16="http://schemas.microsoft.com/office/drawing/2014/main" xmlns="" id="{3D770538-F7C1-41AF-82CD-098504664FE3}"/>
              </a:ext>
            </a:extLst>
          </p:cNvPr>
          <p:cNvSpPr>
            <a:spLocks noChangeArrowheads="1"/>
          </p:cNvSpPr>
          <p:nvPr>
            <p:custDataLst>
              <p:tags r:id="rId1"/>
            </p:custDataLst>
          </p:nvPr>
        </p:nvSpPr>
        <p:spPr bwMode="auto">
          <a:xfrm rot="1805303" flipH="1">
            <a:off x="1805185" y="1858875"/>
            <a:ext cx="712788" cy="614363"/>
          </a:xfrm>
          <a:prstGeom prst="triangle">
            <a:avLst>
              <a:gd name="adj" fmla="val 50000"/>
            </a:avLst>
          </a:prstGeom>
          <a:solidFill>
            <a:srgbClr val="23374B"/>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fontAlgn="auto">
              <a:lnSpc>
                <a:spcPct val="130000"/>
              </a:lnSpc>
              <a:spcBef>
                <a:spcPts val="0"/>
              </a:spcBef>
              <a:spcAft>
                <a:spcPts val="0"/>
              </a:spcAft>
              <a:defRPr/>
            </a:pPr>
            <a:endParaRPr lang="zh-CN" altLang="en-US">
              <a:solidFill>
                <a:srgbClr val="FFFFFF"/>
              </a:solidFill>
              <a:latin typeface="Calibri" panose="020F0502020204030204" pitchFamily="34" charset="0"/>
              <a:ea typeface="微软雅黑" panose="020B0503020204020204" pitchFamily="34" charset="-122"/>
            </a:endParaRPr>
          </a:p>
        </p:txBody>
      </p:sp>
      <p:sp>
        <p:nvSpPr>
          <p:cNvPr id="70" name="MH_Other_2">
            <a:extLst>
              <a:ext uri="{FF2B5EF4-FFF2-40B4-BE49-F238E27FC236}">
                <a16:creationId xmlns:a16="http://schemas.microsoft.com/office/drawing/2014/main" xmlns="" id="{6C4021D5-F4B9-40AC-926F-F553D5781871}"/>
              </a:ext>
            </a:extLst>
          </p:cNvPr>
          <p:cNvSpPr>
            <a:spLocks/>
          </p:cNvSpPr>
          <p:nvPr>
            <p:custDataLst>
              <p:tags r:id="rId2"/>
            </p:custDataLst>
          </p:nvPr>
        </p:nvSpPr>
        <p:spPr bwMode="auto">
          <a:xfrm>
            <a:off x="1244799" y="1541374"/>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4501B"/>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FFFFFF"/>
                </a:solidFill>
                <a:effectLst/>
                <a:uLnTx/>
                <a:uFillTx/>
                <a:latin typeface="Impact" panose="020B0806030902050204" pitchFamily="34" charset="0"/>
                <a:ea typeface="幼圆" panose="02010509060101010101" pitchFamily="49" charset="-122"/>
              </a:rPr>
              <a:t>02</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endParaRPr>
          </a:p>
        </p:txBody>
      </p:sp>
      <p:sp>
        <p:nvSpPr>
          <p:cNvPr id="71" name="矩形 70">
            <a:extLst>
              <a:ext uri="{FF2B5EF4-FFF2-40B4-BE49-F238E27FC236}">
                <a16:creationId xmlns:a16="http://schemas.microsoft.com/office/drawing/2014/main" xmlns="" id="{2DF4681F-C8AB-4E35-AB99-621611E5A375}"/>
              </a:ext>
            </a:extLst>
          </p:cNvPr>
          <p:cNvSpPr/>
          <p:nvPr/>
        </p:nvSpPr>
        <p:spPr>
          <a:xfrm>
            <a:off x="2646944" y="1568861"/>
            <a:ext cx="2339102" cy="461665"/>
          </a:xfrm>
          <a:prstGeom prst="rect">
            <a:avLst/>
          </a:prstGeom>
        </p:spPr>
        <p:txBody>
          <a:bodyPr wrap="none">
            <a:spAutoFit/>
          </a:bodyPr>
          <a:lstStyle/>
          <a:p>
            <a:pPr fontAlgn="auto">
              <a:spcBef>
                <a:spcPts val="0"/>
              </a:spcBef>
              <a:spcAft>
                <a:spcPts val="0"/>
              </a:spcAft>
            </a:pPr>
            <a:r>
              <a:rPr lang="zh-CN" altLang="en-US" sz="2400" b="1" dirty="0">
                <a:solidFill>
                  <a:srgbClr val="23374B"/>
                </a:solidFill>
                <a:latin typeface="Calibri"/>
                <a:ea typeface="微软雅黑"/>
              </a:rPr>
              <a:t>（二）涉及范围</a:t>
            </a:r>
          </a:p>
        </p:txBody>
      </p:sp>
      <p:sp>
        <p:nvSpPr>
          <p:cNvPr id="72" name="TextBox 16">
            <a:extLst>
              <a:ext uri="{FF2B5EF4-FFF2-40B4-BE49-F238E27FC236}">
                <a16:creationId xmlns:a16="http://schemas.microsoft.com/office/drawing/2014/main" xmlns="" id="{E826DA7A-4581-4D15-9176-FB7B7281FA34}"/>
              </a:ext>
            </a:extLst>
          </p:cNvPr>
          <p:cNvSpPr txBox="1"/>
          <p:nvPr/>
        </p:nvSpPr>
        <p:spPr bwMode="auto">
          <a:xfrm>
            <a:off x="2629677" y="2149190"/>
            <a:ext cx="8984274" cy="562783"/>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监测对象识别面向所有乡村住户，涉及所有具有乡村人口的村居（重庆</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38</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个区县）</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2" name="TextBox 16">
            <a:extLst>
              <a:ext uri="{FF2B5EF4-FFF2-40B4-BE49-F238E27FC236}">
                <a16:creationId xmlns:a16="http://schemas.microsoft.com/office/drawing/2014/main" xmlns="" id="{E826DA7A-4581-4D15-9176-FB7B7281FA34}"/>
              </a:ext>
            </a:extLst>
          </p:cNvPr>
          <p:cNvSpPr txBox="1"/>
          <p:nvPr/>
        </p:nvSpPr>
        <p:spPr bwMode="auto">
          <a:xfrm>
            <a:off x="2645699" y="2705192"/>
            <a:ext cx="8984274" cy="3416320"/>
          </a:xfrm>
          <a:prstGeom prst="rect">
            <a:avLst/>
          </a:prstGeom>
          <a:noFill/>
        </p:spPr>
        <p:txBody>
          <a:bodyPr wrap="square">
            <a:spAutoFit/>
          </a:bodyPr>
          <a:lstStyle/>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弄清楚</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个问题：</a:t>
            </a:r>
          </a:p>
          <a:p>
            <a:pPr indent="457200" algn="just">
              <a:lnSpc>
                <a:spcPct val="200000"/>
              </a:lnSpc>
            </a:pPr>
            <a:r>
              <a:rPr lang="zh-CN" altLang="en-US" dirty="0" smtClean="0">
                <a:solidFill>
                  <a:srgbClr val="FF6D3A"/>
                </a:solidFill>
                <a:latin typeface="微软雅黑" panose="020B0503020204020204" pitchFamily="34" charset="-122"/>
                <a:ea typeface="微软雅黑" panose="020B0503020204020204" pitchFamily="34" charset="-122"/>
              </a:rPr>
              <a:t>第一</a:t>
            </a:r>
            <a:r>
              <a:rPr lang="zh-CN" altLang="en-US" dirty="0">
                <a:solidFill>
                  <a:srgbClr val="FF6D3A"/>
                </a:solidFill>
                <a:latin typeface="微软雅黑" panose="020B0503020204020204" pitchFamily="34" charset="-122"/>
                <a:ea typeface="微软雅黑" panose="020B0503020204020204" pitchFamily="34" charset="-122"/>
              </a:rPr>
              <a:t>，监测对象识别是以户籍地还是按常住地进行？</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原则上</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以户籍为准，统筹考虑实际居住情况和家庭成员共享收支情况。</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实际</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工作中，首先应由户籍所在地开展识别，便于落实相关政策。易地搬迁群众由迁入地牵头，协同户籍地开展。确有特殊情况不能由户籍地管理的“户在人不在”“人在户不在”情况，由常住地负责按实际共同生活的家庭成员对待，确保不留死角</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7401551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1+#ppt_w/2"/>
                                          </p:val>
                                        </p:tav>
                                        <p:tav tm="100000">
                                          <p:val>
                                            <p:strVal val="#ppt_x"/>
                                          </p:val>
                                        </p:tav>
                                      </p:tavLst>
                                    </p:anim>
                                    <p:anim calcmode="lin" valueType="num">
                                      <p:cBhvr additive="base">
                                        <p:cTn id="12" dur="500" fill="hold"/>
                                        <p:tgtEl>
                                          <p:spTgt spid="6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left)">
                                      <p:cBhvr>
                                        <p:cTn id="16" dur="500"/>
                                        <p:tgtEl>
                                          <p:spTgt spid="71"/>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randombar(horizontal)">
                                      <p:cBhvr>
                                        <p:cTn id="21" dur="500"/>
                                        <p:tgtEl>
                                          <p:spTgt spid="72"/>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randombar(horizontal)">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P spid="72"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二、防止返贫监测和帮扶的对象范围</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E826DA7A-4581-4D15-9176-FB7B7281FA34}"/>
              </a:ext>
            </a:extLst>
          </p:cNvPr>
          <p:cNvSpPr txBox="1"/>
          <p:nvPr/>
        </p:nvSpPr>
        <p:spPr bwMode="auto">
          <a:xfrm>
            <a:off x="1460823" y="1535296"/>
            <a:ext cx="10369152" cy="4524315"/>
          </a:xfrm>
          <a:prstGeom prst="rect">
            <a:avLst/>
          </a:prstGeom>
          <a:noFill/>
        </p:spPr>
        <p:txBody>
          <a:bodyPr wrap="square">
            <a:spAutoFit/>
          </a:bodyPr>
          <a:lstStyle/>
          <a:p>
            <a:pPr indent="457200" algn="just">
              <a:lnSpc>
                <a:spcPct val="200000"/>
              </a:lnSpc>
            </a:pPr>
            <a:r>
              <a:rPr lang="zh-CN" altLang="en-US" dirty="0">
                <a:solidFill>
                  <a:srgbClr val="F08200"/>
                </a:solidFill>
                <a:latin typeface="微软雅黑" panose="020B0503020204020204" pitchFamily="34" charset="-122"/>
                <a:ea typeface="微软雅黑" panose="020B0503020204020204" pitchFamily="34" charset="-122"/>
              </a:rPr>
              <a:t>第二，监测对象是否只限定农村户籍？</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原则上</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只是农村户籍人口。</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特殊情况</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特殊处理：</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就</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整户而言，有两种情况：一是易地扶贫搬迁（含同步搬迁）等已转为城镇户籍的，符合条件的应及时识别为监测对象；二是城市规划区居住的“农转非”家庭，没有享受城镇相关保障政策，符合条件的可以识别为监测对象。</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就</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个人而言，实际共同生活的家庭成员中个别人口为城镇户籍或集体户籍，但没有享受城镇相关保障政策、符合条件的可按实际共同生活人口识别为监测对象。</a:t>
            </a:r>
          </a:p>
        </p:txBody>
      </p:sp>
    </p:spTree>
    <p:extLst>
      <p:ext uri="{BB962C8B-B14F-4D97-AF65-F5344CB8AC3E}">
        <p14:creationId xmlns:p14="http://schemas.microsoft.com/office/powerpoint/2010/main" val="1058520309"/>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二、防止返贫监测和帮扶的对象范围</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9" name="MH_Other_1">
            <a:extLst>
              <a:ext uri="{FF2B5EF4-FFF2-40B4-BE49-F238E27FC236}">
                <a16:creationId xmlns:a16="http://schemas.microsoft.com/office/drawing/2014/main" xmlns="" id="{3D770538-F7C1-41AF-82CD-098504664FE3}"/>
              </a:ext>
            </a:extLst>
          </p:cNvPr>
          <p:cNvSpPr>
            <a:spLocks noChangeArrowheads="1"/>
          </p:cNvSpPr>
          <p:nvPr>
            <p:custDataLst>
              <p:tags r:id="rId1"/>
            </p:custDataLst>
          </p:nvPr>
        </p:nvSpPr>
        <p:spPr bwMode="auto">
          <a:xfrm rot="1805303" flipH="1">
            <a:off x="1805185" y="1858875"/>
            <a:ext cx="712788" cy="614363"/>
          </a:xfrm>
          <a:prstGeom prst="triangle">
            <a:avLst>
              <a:gd name="adj" fmla="val 50000"/>
            </a:avLst>
          </a:prstGeom>
          <a:solidFill>
            <a:srgbClr val="23374B"/>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fontAlgn="auto">
              <a:lnSpc>
                <a:spcPct val="130000"/>
              </a:lnSpc>
              <a:spcBef>
                <a:spcPts val="0"/>
              </a:spcBef>
              <a:spcAft>
                <a:spcPts val="0"/>
              </a:spcAft>
              <a:defRPr/>
            </a:pPr>
            <a:endParaRPr lang="zh-CN" altLang="en-US">
              <a:solidFill>
                <a:srgbClr val="FFFFFF"/>
              </a:solidFill>
              <a:latin typeface="Calibri" panose="020F0502020204030204" pitchFamily="34" charset="0"/>
              <a:ea typeface="微软雅黑" panose="020B0503020204020204" pitchFamily="34" charset="-122"/>
            </a:endParaRPr>
          </a:p>
        </p:txBody>
      </p:sp>
      <p:sp>
        <p:nvSpPr>
          <p:cNvPr id="70" name="MH_Other_2">
            <a:extLst>
              <a:ext uri="{FF2B5EF4-FFF2-40B4-BE49-F238E27FC236}">
                <a16:creationId xmlns:a16="http://schemas.microsoft.com/office/drawing/2014/main" xmlns="" id="{6C4021D5-F4B9-40AC-926F-F553D5781871}"/>
              </a:ext>
            </a:extLst>
          </p:cNvPr>
          <p:cNvSpPr>
            <a:spLocks/>
          </p:cNvSpPr>
          <p:nvPr>
            <p:custDataLst>
              <p:tags r:id="rId2"/>
            </p:custDataLst>
          </p:nvPr>
        </p:nvSpPr>
        <p:spPr bwMode="auto">
          <a:xfrm>
            <a:off x="1244799" y="1541374"/>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4501B"/>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800" kern="0" dirty="0" smtClean="0">
                <a:solidFill>
                  <a:srgbClr val="FFFFFF"/>
                </a:solidFill>
                <a:latin typeface="Impact" panose="020B0806030902050204" pitchFamily="34" charset="0"/>
                <a:ea typeface="幼圆" panose="02010509060101010101" pitchFamily="49" charset="-122"/>
              </a:rPr>
              <a:t>03</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endParaRPr>
          </a:p>
        </p:txBody>
      </p:sp>
      <p:sp>
        <p:nvSpPr>
          <p:cNvPr id="71" name="矩形 70">
            <a:extLst>
              <a:ext uri="{FF2B5EF4-FFF2-40B4-BE49-F238E27FC236}">
                <a16:creationId xmlns:a16="http://schemas.microsoft.com/office/drawing/2014/main" xmlns="" id="{2DF4681F-C8AB-4E35-AB99-621611E5A375}"/>
              </a:ext>
            </a:extLst>
          </p:cNvPr>
          <p:cNvSpPr/>
          <p:nvPr/>
        </p:nvSpPr>
        <p:spPr>
          <a:xfrm>
            <a:off x="2646944" y="1240061"/>
            <a:ext cx="2339102" cy="461665"/>
          </a:xfrm>
          <a:prstGeom prst="rect">
            <a:avLst/>
          </a:prstGeom>
        </p:spPr>
        <p:txBody>
          <a:bodyPr wrap="none">
            <a:spAutoFit/>
          </a:bodyPr>
          <a:lstStyle/>
          <a:p>
            <a:pPr fontAlgn="auto">
              <a:spcBef>
                <a:spcPts val="0"/>
              </a:spcBef>
              <a:spcAft>
                <a:spcPts val="0"/>
              </a:spcAft>
            </a:pPr>
            <a:r>
              <a:rPr lang="zh-CN" altLang="en-US" sz="2400" b="1" dirty="0">
                <a:solidFill>
                  <a:srgbClr val="23374B"/>
                </a:solidFill>
                <a:latin typeface="Calibri"/>
                <a:ea typeface="微软雅黑"/>
              </a:rPr>
              <a:t>（三）监测范围</a:t>
            </a:r>
          </a:p>
        </p:txBody>
      </p:sp>
      <p:sp>
        <p:nvSpPr>
          <p:cNvPr id="72" name="TextBox 16">
            <a:extLst>
              <a:ext uri="{FF2B5EF4-FFF2-40B4-BE49-F238E27FC236}">
                <a16:creationId xmlns:a16="http://schemas.microsoft.com/office/drawing/2014/main" xmlns="" id="{E826DA7A-4581-4D15-9176-FB7B7281FA34}"/>
              </a:ext>
            </a:extLst>
          </p:cNvPr>
          <p:cNvSpPr txBox="1"/>
          <p:nvPr/>
        </p:nvSpPr>
        <p:spPr bwMode="auto">
          <a:xfrm>
            <a:off x="2629677" y="1820390"/>
            <a:ext cx="9560338" cy="1754326"/>
          </a:xfrm>
          <a:prstGeom prst="rect">
            <a:avLst/>
          </a:prstGeom>
          <a:noFill/>
        </p:spPr>
        <p:txBody>
          <a:bodyPr wrap="square">
            <a:spAutoFit/>
          </a:bodyPr>
          <a:lstStyle/>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2021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年，中农组发</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【2021】7</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号文件明确，以脱贫攻坚期国家扶贫标准的</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1.5</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倍为底线，并要求各省（区、市）综合本区域物价指数变化、农村居民人均可支配收入增幅和农村低保标准等因素，每年调整</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次监测范围。</a:t>
            </a:r>
          </a:p>
        </p:txBody>
      </p:sp>
      <p:sp>
        <p:nvSpPr>
          <p:cNvPr id="13" name="TextBox 16">
            <a:extLst>
              <a:ext uri="{FF2B5EF4-FFF2-40B4-BE49-F238E27FC236}">
                <a16:creationId xmlns:a16="http://schemas.microsoft.com/office/drawing/2014/main" xmlns="" id="{E826DA7A-4581-4D15-9176-FB7B7281FA34}"/>
              </a:ext>
            </a:extLst>
          </p:cNvPr>
          <p:cNvSpPr txBox="1"/>
          <p:nvPr/>
        </p:nvSpPr>
        <p:spPr bwMode="auto">
          <a:xfrm>
            <a:off x="2623951" y="3472309"/>
            <a:ext cx="9566064" cy="3416320"/>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今年，国家进一步要求各地要因地制宜建立健全监测范围年度调整机制，在每年一季度，以当地上年农民人均可支配收入为基数，按一定比例形成收入标准，同时考虑“两不愁三保障”和饮水安全实现情况，合理确定防止返贫监测范围。要求：识别监测对象不设规模限制，不控比例，坚持实事求是，确保做到应纳尽纳。</a:t>
            </a:r>
          </a:p>
          <a:p>
            <a:pPr indent="457200" algn="just">
              <a:lnSpc>
                <a:spcPct val="200000"/>
              </a:lnSpc>
            </a:pPr>
            <a:r>
              <a:rPr lang="zh-CN" altLang="en-US" dirty="0" smtClean="0">
                <a:solidFill>
                  <a:srgbClr val="FF0000"/>
                </a:solidFill>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注：为什么不叫监测标准而叫监测范围？标准是硬杠杠，范围则是一定区域，因此在实际执行中，范围往往要适当放宽，确保对象不漏。）</a:t>
            </a:r>
          </a:p>
        </p:txBody>
      </p:sp>
    </p:spTree>
    <p:extLst>
      <p:ext uri="{BB962C8B-B14F-4D97-AF65-F5344CB8AC3E}">
        <p14:creationId xmlns:p14="http://schemas.microsoft.com/office/powerpoint/2010/main" val="717051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1+#ppt_w/2"/>
                                          </p:val>
                                        </p:tav>
                                        <p:tav tm="100000">
                                          <p:val>
                                            <p:strVal val="#ppt_x"/>
                                          </p:val>
                                        </p:tav>
                                      </p:tavLst>
                                    </p:anim>
                                    <p:anim calcmode="lin" valueType="num">
                                      <p:cBhvr additive="base">
                                        <p:cTn id="12" dur="500" fill="hold"/>
                                        <p:tgtEl>
                                          <p:spTgt spid="6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left)">
                                      <p:cBhvr>
                                        <p:cTn id="16" dur="500"/>
                                        <p:tgtEl>
                                          <p:spTgt spid="71"/>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randombar(horizontal)">
                                      <p:cBhvr>
                                        <p:cTn id="21" dur="500"/>
                                        <p:tgtEl>
                                          <p:spTgt spid="72"/>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randombar(horizontal)">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P spid="72"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二、防止返贫监测和帮扶的对象范围</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E826DA7A-4581-4D15-9176-FB7B7281FA34}"/>
              </a:ext>
            </a:extLst>
          </p:cNvPr>
          <p:cNvSpPr txBox="1"/>
          <p:nvPr/>
        </p:nvSpPr>
        <p:spPr bwMode="auto">
          <a:xfrm>
            <a:off x="1604839" y="1312069"/>
            <a:ext cx="6360800" cy="1200329"/>
          </a:xfrm>
          <a:prstGeom prst="rect">
            <a:avLst/>
          </a:prstGeom>
          <a:noFill/>
        </p:spPr>
        <p:txBody>
          <a:bodyPr wrap="square">
            <a:spAutoFit/>
          </a:bodyPr>
          <a:lstStyle/>
          <a:p>
            <a:pPr indent="457200" algn="just">
              <a:lnSpc>
                <a:spcPct val="200000"/>
              </a:lnSpc>
            </a:pPr>
            <a:r>
              <a:rPr lang="zh-CN" altLang="en-US" b="1" dirty="0">
                <a:solidFill>
                  <a:srgbClr val="F08200"/>
                </a:solidFill>
                <a:latin typeface="微软雅黑" panose="020B0503020204020204" pitchFamily="34" charset="-122"/>
                <a:ea typeface="微软雅黑" panose="020B0503020204020204" pitchFamily="34" charset="-122"/>
              </a:rPr>
              <a:t>市级防止返贫监测范围：</a:t>
            </a:r>
          </a:p>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制定原则：参照国家标准，衔接本市农村低保标准</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9" name="TextBox 16">
            <a:extLst>
              <a:ext uri="{FF2B5EF4-FFF2-40B4-BE49-F238E27FC236}">
                <a16:creationId xmlns:a16="http://schemas.microsoft.com/office/drawing/2014/main" xmlns="" id="{E826DA7A-4581-4D15-9176-FB7B7281FA34}"/>
              </a:ext>
            </a:extLst>
          </p:cNvPr>
          <p:cNvSpPr txBox="1"/>
          <p:nvPr/>
        </p:nvSpPr>
        <p:spPr bwMode="auto">
          <a:xfrm>
            <a:off x="2158657" y="4344123"/>
            <a:ext cx="3362130" cy="1754326"/>
          </a:xfrm>
          <a:prstGeom prst="rect">
            <a:avLst/>
          </a:prstGeom>
          <a:noFill/>
        </p:spPr>
        <p:txBody>
          <a:bodyPr wrap="square">
            <a:spAutoFit/>
          </a:bodyPr>
          <a:lstStyle/>
          <a:p>
            <a:pPr indent="457200" algn="just">
              <a:lnSpc>
                <a:spcPct val="200000"/>
              </a:lnSpc>
            </a:pPr>
            <a:r>
              <a:rPr lang="en-US" altLang="zh-CN" dirty="0" smtClean="0">
                <a:solidFill>
                  <a:schemeClr val="tx1">
                    <a:lumMod val="95000"/>
                    <a:lumOff val="5000"/>
                  </a:schemeClr>
                </a:solidFill>
                <a:latin typeface="微软雅黑" panose="020B0503020204020204" pitchFamily="34" charset="-122"/>
                <a:ea typeface="微软雅黑" panose="020B0503020204020204" pitchFamily="34" charset="-122"/>
              </a:rPr>
              <a:t>2021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年，确定为人均纯收入低于</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6000</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元，且有返贫致贫风险的</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农户。</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0" name="TextBox 16">
            <a:extLst>
              <a:ext uri="{FF2B5EF4-FFF2-40B4-BE49-F238E27FC236}">
                <a16:creationId xmlns:a16="http://schemas.microsoft.com/office/drawing/2014/main" xmlns="" id="{E826DA7A-4581-4D15-9176-FB7B7281FA34}"/>
              </a:ext>
            </a:extLst>
          </p:cNvPr>
          <p:cNvSpPr txBox="1"/>
          <p:nvPr/>
        </p:nvSpPr>
        <p:spPr bwMode="auto">
          <a:xfrm>
            <a:off x="7077447" y="4351089"/>
            <a:ext cx="3024336" cy="1754326"/>
          </a:xfrm>
          <a:prstGeom prst="rect">
            <a:avLst/>
          </a:prstGeom>
          <a:noFill/>
        </p:spPr>
        <p:txBody>
          <a:bodyPr wrap="square">
            <a:spAutoFit/>
          </a:bodyPr>
          <a:lstStyle/>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2022</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年</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，确定为</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人均纯收入低于</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7000</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元，且有返贫致贫风险的</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农户。</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1" name="燕尾形箭头 10"/>
          <p:cNvSpPr/>
          <p:nvPr/>
        </p:nvSpPr>
        <p:spPr>
          <a:xfrm>
            <a:off x="2568459" y="4104839"/>
            <a:ext cx="6813244" cy="228600"/>
          </a:xfrm>
          <a:prstGeom prst="notchedRight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4" name="椭圆 13"/>
          <p:cNvSpPr/>
          <p:nvPr/>
        </p:nvSpPr>
        <p:spPr>
          <a:xfrm>
            <a:off x="3648579" y="4135875"/>
            <a:ext cx="166533" cy="1665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5" name="椭圆 14"/>
          <p:cNvSpPr/>
          <p:nvPr/>
        </p:nvSpPr>
        <p:spPr>
          <a:xfrm>
            <a:off x="8292735" y="4135875"/>
            <a:ext cx="166533" cy="1665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nvGrpSpPr>
          <p:cNvPr id="23" name="组合 22"/>
          <p:cNvGrpSpPr/>
          <p:nvPr/>
        </p:nvGrpSpPr>
        <p:grpSpPr>
          <a:xfrm>
            <a:off x="7894988" y="2896246"/>
            <a:ext cx="962021" cy="962022"/>
            <a:chOff x="9455232" y="2343128"/>
            <a:chExt cx="962021" cy="962021"/>
          </a:xfrm>
        </p:grpSpPr>
        <p:sp>
          <p:nvSpPr>
            <p:cNvPr id="24" name="泪滴形 23"/>
            <p:cNvSpPr/>
            <p:nvPr/>
          </p:nvSpPr>
          <p:spPr>
            <a:xfrm rot="8100000">
              <a:off x="9455232" y="2343128"/>
              <a:ext cx="962021" cy="962021"/>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5" name="文本框 52"/>
            <p:cNvSpPr txBox="1"/>
            <p:nvPr/>
          </p:nvSpPr>
          <p:spPr>
            <a:xfrm>
              <a:off x="9525883" y="2652355"/>
              <a:ext cx="820724" cy="400110"/>
            </a:xfrm>
            <a:prstGeom prst="rect">
              <a:avLst/>
            </a:prstGeom>
            <a:noFill/>
          </p:spPr>
          <p:txBody>
            <a:bodyPr wrap="square" rtlCol="0">
              <a:spAutoFit/>
            </a:bodyPr>
            <a:lstStyle/>
            <a:p>
              <a:pPr algn="ctr"/>
              <a:r>
                <a:rPr lang="en-US" altLang="zh-CN" sz="20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2022</a:t>
              </a:r>
              <a:endParaRPr lang="zh-CN" altLang="en-US" sz="20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6" name="组合 25"/>
          <p:cNvGrpSpPr/>
          <p:nvPr/>
        </p:nvGrpSpPr>
        <p:grpSpPr>
          <a:xfrm>
            <a:off x="3235193" y="2896245"/>
            <a:ext cx="962021" cy="962022"/>
            <a:chOff x="6898301" y="2343128"/>
            <a:chExt cx="962021" cy="962021"/>
          </a:xfrm>
        </p:grpSpPr>
        <p:sp>
          <p:nvSpPr>
            <p:cNvPr id="27" name="泪滴形 26"/>
            <p:cNvSpPr/>
            <p:nvPr/>
          </p:nvSpPr>
          <p:spPr>
            <a:xfrm rot="8100000">
              <a:off x="6898301" y="2343128"/>
              <a:ext cx="962021" cy="962021"/>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8" name="文本框 55"/>
            <p:cNvSpPr txBox="1"/>
            <p:nvPr/>
          </p:nvSpPr>
          <p:spPr>
            <a:xfrm>
              <a:off x="6952446" y="2624083"/>
              <a:ext cx="853730" cy="427746"/>
            </a:xfrm>
            <a:prstGeom prst="rect">
              <a:avLst/>
            </a:prstGeom>
            <a:noFill/>
          </p:spPr>
          <p:txBody>
            <a:bodyPr wrap="square" rtlCol="0">
              <a:spAutoFit/>
            </a:bodyPr>
            <a:lstStyle/>
            <a:p>
              <a:pPr algn="ctr">
                <a:lnSpc>
                  <a:spcPct val="120000"/>
                </a:lnSpc>
              </a:pPr>
              <a:r>
                <a:rPr lang="en-US" altLang="zh-CN" sz="20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2021</a:t>
              </a:r>
              <a:endParaRPr lang="zh-CN" altLang="en-US" sz="20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2362049325"/>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randombar(horizontal)">
                                      <p:cBhvr>
                                        <p:cTn id="12" dur="500"/>
                                        <p:tgtEl>
                                          <p:spTgt spid="26"/>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randombar(horizontal)">
                                      <p:cBhvr>
                                        <p:cTn id="15" dur="500"/>
                                        <p:tgtEl>
                                          <p:spTgt spid="11"/>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randombar(horizontal)">
                                      <p:cBhvr>
                                        <p:cTn id="18" dur="500"/>
                                        <p:tgtEl>
                                          <p:spTgt spid="14"/>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randombar(horizontal)">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randombar(horizontal)">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randombar(horizontal)">
                                      <p:cBhvr>
                                        <p:cTn id="31" dur="500"/>
                                        <p:tgtEl>
                                          <p:spTgt spid="23"/>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randombar(horizontal)">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9" grpId="0"/>
      <p:bldP spid="10" grpId="0"/>
      <p:bldP spid="11" grpId="0" animBg="1"/>
      <p:bldP spid="14" grpId="0" animBg="1"/>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二、防止返贫监测和帮扶的对象范围</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E826DA7A-4581-4D15-9176-FB7B7281FA34}"/>
              </a:ext>
            </a:extLst>
          </p:cNvPr>
          <p:cNvSpPr txBox="1"/>
          <p:nvPr/>
        </p:nvSpPr>
        <p:spPr bwMode="auto">
          <a:xfrm>
            <a:off x="1680727" y="1980625"/>
            <a:ext cx="8352928" cy="1200329"/>
          </a:xfrm>
          <a:prstGeom prst="rect">
            <a:avLst/>
          </a:prstGeom>
          <a:noFill/>
        </p:spPr>
        <p:txBody>
          <a:bodyPr wrap="square">
            <a:spAutoFit/>
          </a:bodyPr>
          <a:lstStyle/>
          <a:p>
            <a:pPr indent="457200" algn="just">
              <a:lnSpc>
                <a:spcPct val="200000"/>
              </a:lnSpc>
            </a:pPr>
            <a:r>
              <a:rPr lang="zh-CN" altLang="en-US" dirty="0">
                <a:solidFill>
                  <a:srgbClr val="FF0000"/>
                </a:solidFill>
                <a:latin typeface="微软雅黑" panose="020B0503020204020204" pitchFamily="34" charset="-122"/>
                <a:ea typeface="微软雅黑" panose="020B0503020204020204" pitchFamily="34" charset="-122"/>
              </a:rPr>
              <a:t>掌握好监测对象收入计算方法：</a:t>
            </a:r>
          </a:p>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、计算周期。监测对象识别时家庭收入计算，是以识别日期往前推一年</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dirty="0" smtClean="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9" name="TextBox 16">
            <a:extLst>
              <a:ext uri="{FF2B5EF4-FFF2-40B4-BE49-F238E27FC236}">
                <a16:creationId xmlns:a16="http://schemas.microsoft.com/office/drawing/2014/main" xmlns="" id="{E826DA7A-4581-4D15-9176-FB7B7281FA34}"/>
              </a:ext>
            </a:extLst>
          </p:cNvPr>
          <p:cNvSpPr txBox="1"/>
          <p:nvPr/>
        </p:nvSpPr>
        <p:spPr bwMode="auto">
          <a:xfrm>
            <a:off x="1680727" y="3093147"/>
            <a:ext cx="9793088" cy="1200329"/>
          </a:xfrm>
          <a:prstGeom prst="rect">
            <a:avLst/>
          </a:prstGeom>
          <a:noFill/>
        </p:spPr>
        <p:txBody>
          <a:bodyPr wrap="square">
            <a:spAutoFit/>
          </a:bodyPr>
          <a:lstStyle/>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、农村基本养老金应该计入家庭收入。这是沿用了脱贫攻坚期计算建档立卡贫困人口收入的口径方法，农村基本养老金应计入家庭收入。</a:t>
            </a:r>
          </a:p>
        </p:txBody>
      </p:sp>
      <p:sp>
        <p:nvSpPr>
          <p:cNvPr id="10" name="TextBox 16">
            <a:extLst>
              <a:ext uri="{FF2B5EF4-FFF2-40B4-BE49-F238E27FC236}">
                <a16:creationId xmlns:a16="http://schemas.microsoft.com/office/drawing/2014/main" xmlns="" id="{E826DA7A-4581-4D15-9176-FB7B7281FA34}"/>
              </a:ext>
            </a:extLst>
          </p:cNvPr>
          <p:cNvSpPr txBox="1"/>
          <p:nvPr/>
        </p:nvSpPr>
        <p:spPr bwMode="auto">
          <a:xfrm>
            <a:off x="1676847" y="4205670"/>
            <a:ext cx="8352928" cy="562783"/>
          </a:xfrm>
          <a:prstGeom prst="rect">
            <a:avLst/>
          </a:prstGeom>
          <a:noFill/>
        </p:spPr>
        <p:txBody>
          <a:bodyPr wrap="square">
            <a:spAutoFit/>
          </a:bodyPr>
          <a:lstStyle/>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、监测对象家庭收入计算、家庭财产状况核查参照我市低保认定办法执行。</a:t>
            </a:r>
          </a:p>
        </p:txBody>
      </p:sp>
    </p:spTree>
    <p:extLst>
      <p:ext uri="{BB962C8B-B14F-4D97-AF65-F5344CB8AC3E}">
        <p14:creationId xmlns:p14="http://schemas.microsoft.com/office/powerpoint/2010/main" val="98581421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二、防止返贫监测和帮扶的对象范围</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9" name="MH_Other_1">
            <a:extLst>
              <a:ext uri="{FF2B5EF4-FFF2-40B4-BE49-F238E27FC236}">
                <a16:creationId xmlns:a16="http://schemas.microsoft.com/office/drawing/2014/main" xmlns="" id="{3D770538-F7C1-41AF-82CD-098504664FE3}"/>
              </a:ext>
            </a:extLst>
          </p:cNvPr>
          <p:cNvSpPr>
            <a:spLocks noChangeArrowheads="1"/>
          </p:cNvSpPr>
          <p:nvPr>
            <p:custDataLst>
              <p:tags r:id="rId1"/>
            </p:custDataLst>
          </p:nvPr>
        </p:nvSpPr>
        <p:spPr bwMode="auto">
          <a:xfrm rot="1805303" flipH="1">
            <a:off x="1589161" y="1485554"/>
            <a:ext cx="712788" cy="614363"/>
          </a:xfrm>
          <a:prstGeom prst="triangle">
            <a:avLst>
              <a:gd name="adj" fmla="val 50000"/>
            </a:avLst>
          </a:prstGeom>
          <a:solidFill>
            <a:srgbClr val="23374B"/>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fontAlgn="auto">
              <a:lnSpc>
                <a:spcPct val="130000"/>
              </a:lnSpc>
              <a:spcBef>
                <a:spcPts val="0"/>
              </a:spcBef>
              <a:spcAft>
                <a:spcPts val="0"/>
              </a:spcAft>
              <a:defRPr/>
            </a:pPr>
            <a:endParaRPr lang="zh-CN" altLang="en-US">
              <a:solidFill>
                <a:srgbClr val="FFFFFF"/>
              </a:solidFill>
              <a:latin typeface="Calibri" panose="020F0502020204030204" pitchFamily="34" charset="0"/>
              <a:ea typeface="微软雅黑" panose="020B0503020204020204" pitchFamily="34" charset="-122"/>
            </a:endParaRPr>
          </a:p>
        </p:txBody>
      </p:sp>
      <p:sp>
        <p:nvSpPr>
          <p:cNvPr id="70" name="MH_Other_2">
            <a:extLst>
              <a:ext uri="{FF2B5EF4-FFF2-40B4-BE49-F238E27FC236}">
                <a16:creationId xmlns:a16="http://schemas.microsoft.com/office/drawing/2014/main" xmlns="" id="{6C4021D5-F4B9-40AC-926F-F553D5781871}"/>
              </a:ext>
            </a:extLst>
          </p:cNvPr>
          <p:cNvSpPr>
            <a:spLocks/>
          </p:cNvSpPr>
          <p:nvPr>
            <p:custDataLst>
              <p:tags r:id="rId2"/>
            </p:custDataLst>
          </p:nvPr>
        </p:nvSpPr>
        <p:spPr bwMode="auto">
          <a:xfrm>
            <a:off x="1028775" y="1168053"/>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4501B"/>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800" kern="0" dirty="0" smtClean="0">
                <a:solidFill>
                  <a:srgbClr val="FFFFFF"/>
                </a:solidFill>
                <a:latin typeface="Impact" panose="020B0806030902050204" pitchFamily="34" charset="0"/>
                <a:ea typeface="幼圆" panose="02010509060101010101" pitchFamily="49" charset="-122"/>
              </a:rPr>
              <a:t>04</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endParaRPr>
          </a:p>
        </p:txBody>
      </p:sp>
      <p:sp>
        <p:nvSpPr>
          <p:cNvPr id="71" name="矩形 70">
            <a:extLst>
              <a:ext uri="{FF2B5EF4-FFF2-40B4-BE49-F238E27FC236}">
                <a16:creationId xmlns:a16="http://schemas.microsoft.com/office/drawing/2014/main" xmlns="" id="{2DF4681F-C8AB-4E35-AB99-621611E5A375}"/>
              </a:ext>
            </a:extLst>
          </p:cNvPr>
          <p:cNvSpPr/>
          <p:nvPr/>
        </p:nvSpPr>
        <p:spPr>
          <a:xfrm>
            <a:off x="2646944" y="1282452"/>
            <a:ext cx="2339102" cy="461665"/>
          </a:xfrm>
          <a:prstGeom prst="rect">
            <a:avLst/>
          </a:prstGeom>
        </p:spPr>
        <p:txBody>
          <a:bodyPr wrap="none">
            <a:spAutoFit/>
          </a:bodyPr>
          <a:lstStyle/>
          <a:p>
            <a:pPr fontAlgn="auto">
              <a:spcBef>
                <a:spcPts val="0"/>
              </a:spcBef>
              <a:spcAft>
                <a:spcPts val="0"/>
              </a:spcAft>
            </a:pPr>
            <a:r>
              <a:rPr lang="zh-CN" altLang="en-US" sz="2400" b="1" dirty="0">
                <a:solidFill>
                  <a:srgbClr val="23374B"/>
                </a:solidFill>
                <a:latin typeface="Calibri"/>
                <a:ea typeface="微软雅黑"/>
              </a:rPr>
              <a:t>（四）对象分类</a:t>
            </a:r>
          </a:p>
        </p:txBody>
      </p:sp>
      <p:sp>
        <p:nvSpPr>
          <p:cNvPr id="72" name="TextBox 16">
            <a:extLst>
              <a:ext uri="{FF2B5EF4-FFF2-40B4-BE49-F238E27FC236}">
                <a16:creationId xmlns:a16="http://schemas.microsoft.com/office/drawing/2014/main" xmlns="" id="{E826DA7A-4581-4D15-9176-FB7B7281FA34}"/>
              </a:ext>
            </a:extLst>
          </p:cNvPr>
          <p:cNvSpPr txBox="1"/>
          <p:nvPr/>
        </p:nvSpPr>
        <p:spPr bwMode="auto">
          <a:xfrm>
            <a:off x="2551943" y="1676374"/>
            <a:ext cx="9560338" cy="562783"/>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防止返贫监测对象包括脱贫不稳定户、边缘易致贫户和突发严重困难户三类。</a:t>
            </a:r>
          </a:p>
        </p:txBody>
      </p:sp>
      <p:sp>
        <p:nvSpPr>
          <p:cNvPr id="13" name="TextBox 16">
            <a:extLst>
              <a:ext uri="{FF2B5EF4-FFF2-40B4-BE49-F238E27FC236}">
                <a16:creationId xmlns:a16="http://schemas.microsoft.com/office/drawing/2014/main" xmlns="" id="{E826DA7A-4581-4D15-9176-FB7B7281FA34}"/>
              </a:ext>
            </a:extLst>
          </p:cNvPr>
          <p:cNvSpPr txBox="1"/>
          <p:nvPr/>
        </p:nvSpPr>
        <p:spPr bwMode="auto">
          <a:xfrm>
            <a:off x="2551943" y="2172285"/>
            <a:ext cx="9566064" cy="1200329"/>
          </a:xfrm>
          <a:prstGeom prst="rect">
            <a:avLst/>
          </a:prstGeom>
          <a:noFill/>
        </p:spPr>
        <p:txBody>
          <a:bodyPr wrap="square">
            <a:spAutoFit/>
          </a:bodyPr>
          <a:lstStyle/>
          <a:p>
            <a:pPr indent="457200" algn="just">
              <a:lnSpc>
                <a:spcPct val="200000"/>
              </a:lnSpc>
            </a:pPr>
            <a:r>
              <a:rPr lang="zh-CN" altLang="en-US" b="1" dirty="0">
                <a:solidFill>
                  <a:srgbClr val="FF0000"/>
                </a:solidFill>
                <a:latin typeface="微软雅黑" panose="020B0503020204020204" pitchFamily="34" charset="-122"/>
                <a:ea typeface="微软雅黑" panose="020B0503020204020204" pitchFamily="34" charset="-122"/>
              </a:rPr>
              <a:t>（</a:t>
            </a:r>
            <a:r>
              <a:rPr lang="en-US" altLang="zh-CN" b="1" dirty="0">
                <a:solidFill>
                  <a:srgbClr val="FF0000"/>
                </a:solidFill>
                <a:latin typeface="微软雅黑" panose="020B0503020204020204" pitchFamily="34" charset="-122"/>
                <a:ea typeface="微软雅黑" panose="020B0503020204020204" pitchFamily="34" charset="-122"/>
              </a:rPr>
              <a:t>1</a:t>
            </a:r>
            <a:r>
              <a:rPr lang="zh-CN" altLang="en-US" b="1" dirty="0">
                <a:solidFill>
                  <a:srgbClr val="FF0000"/>
                </a:solidFill>
                <a:latin typeface="微软雅黑" panose="020B0503020204020204" pitchFamily="34" charset="-122"/>
                <a:ea typeface="微软雅黑" panose="020B0503020204020204" pitchFamily="34" charset="-122"/>
              </a:rPr>
              <a:t>）脱贫不稳定户。</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是指人均纯收入低于当地防止返贫监测范围，且受各种原因影响存在返贫风险，被纳入监测帮扶的脱贫户。</a:t>
            </a:r>
          </a:p>
        </p:txBody>
      </p:sp>
      <p:sp>
        <p:nvSpPr>
          <p:cNvPr id="14" name="TextBox 16">
            <a:extLst>
              <a:ext uri="{FF2B5EF4-FFF2-40B4-BE49-F238E27FC236}">
                <a16:creationId xmlns:a16="http://schemas.microsoft.com/office/drawing/2014/main" xmlns="" id="{E826DA7A-4581-4D15-9176-FB7B7281FA34}"/>
              </a:ext>
            </a:extLst>
          </p:cNvPr>
          <p:cNvSpPr txBox="1"/>
          <p:nvPr/>
        </p:nvSpPr>
        <p:spPr bwMode="auto">
          <a:xfrm>
            <a:off x="2551943" y="3222194"/>
            <a:ext cx="9566064" cy="1200329"/>
          </a:xfrm>
          <a:prstGeom prst="rect">
            <a:avLst/>
          </a:prstGeom>
          <a:noFill/>
        </p:spPr>
        <p:txBody>
          <a:bodyPr wrap="square">
            <a:spAutoFit/>
          </a:bodyPr>
          <a:lstStyle/>
          <a:p>
            <a:pPr indent="457200" algn="just">
              <a:lnSpc>
                <a:spcPct val="200000"/>
              </a:lnSpc>
            </a:pPr>
            <a:r>
              <a:rPr lang="zh-CN" altLang="en-US" b="1" dirty="0">
                <a:solidFill>
                  <a:srgbClr val="FF0000"/>
                </a:solidFill>
                <a:latin typeface="微软雅黑" panose="020B0503020204020204" pitchFamily="34" charset="-122"/>
                <a:ea typeface="微软雅黑" panose="020B0503020204020204" pitchFamily="34" charset="-122"/>
              </a:rPr>
              <a:t>（</a:t>
            </a:r>
            <a:r>
              <a:rPr lang="en-US" altLang="zh-CN" b="1" dirty="0">
                <a:solidFill>
                  <a:srgbClr val="FF0000"/>
                </a:solidFill>
                <a:latin typeface="微软雅黑" panose="020B0503020204020204" pitchFamily="34" charset="-122"/>
                <a:ea typeface="微软雅黑" panose="020B0503020204020204" pitchFamily="34" charset="-122"/>
              </a:rPr>
              <a:t>2</a:t>
            </a:r>
            <a:r>
              <a:rPr lang="zh-CN" altLang="en-US" b="1" dirty="0">
                <a:solidFill>
                  <a:srgbClr val="FF0000"/>
                </a:solidFill>
                <a:latin typeface="微软雅黑" panose="020B0503020204020204" pitchFamily="34" charset="-122"/>
                <a:ea typeface="微软雅黑" panose="020B0503020204020204" pitchFamily="34" charset="-122"/>
              </a:rPr>
              <a:t>）边缘易致贫户。</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是指人均纯收入低于当地防止返贫监测范围，且受各种原因影响存在新致贫风险，被纳入监测帮扶的非脱贫户（明白为什么不用一般农户？）。</a:t>
            </a:r>
          </a:p>
        </p:txBody>
      </p:sp>
      <p:sp>
        <p:nvSpPr>
          <p:cNvPr id="15" name="TextBox 16">
            <a:extLst>
              <a:ext uri="{FF2B5EF4-FFF2-40B4-BE49-F238E27FC236}">
                <a16:creationId xmlns:a16="http://schemas.microsoft.com/office/drawing/2014/main" xmlns="" id="{E826DA7A-4581-4D15-9176-FB7B7281FA34}"/>
              </a:ext>
            </a:extLst>
          </p:cNvPr>
          <p:cNvSpPr txBox="1"/>
          <p:nvPr/>
        </p:nvSpPr>
        <p:spPr bwMode="auto">
          <a:xfrm>
            <a:off x="2551943" y="4272103"/>
            <a:ext cx="9566064" cy="1754326"/>
          </a:xfrm>
          <a:prstGeom prst="rect">
            <a:avLst/>
          </a:prstGeom>
          <a:noFill/>
        </p:spPr>
        <p:txBody>
          <a:bodyPr wrap="square">
            <a:spAutoFit/>
          </a:bodyPr>
          <a:lstStyle/>
          <a:p>
            <a:pPr indent="457200" algn="just">
              <a:lnSpc>
                <a:spcPct val="200000"/>
              </a:lnSpc>
            </a:pPr>
            <a:r>
              <a:rPr lang="zh-CN" altLang="en-US" b="1" dirty="0">
                <a:solidFill>
                  <a:srgbClr val="FF0000"/>
                </a:solidFill>
                <a:latin typeface="微软雅黑" panose="020B0503020204020204" pitchFamily="34" charset="-122"/>
                <a:ea typeface="微软雅黑" panose="020B0503020204020204" pitchFamily="34" charset="-122"/>
              </a:rPr>
              <a:t>（</a:t>
            </a:r>
            <a:r>
              <a:rPr lang="en-US" altLang="zh-CN" b="1" dirty="0">
                <a:solidFill>
                  <a:srgbClr val="FF0000"/>
                </a:solidFill>
                <a:latin typeface="微软雅黑" panose="020B0503020204020204" pitchFamily="34" charset="-122"/>
                <a:ea typeface="微软雅黑" panose="020B0503020204020204" pitchFamily="34" charset="-122"/>
              </a:rPr>
              <a:t>3</a:t>
            </a:r>
            <a:r>
              <a:rPr lang="zh-CN" altLang="en-US" b="1" dirty="0">
                <a:solidFill>
                  <a:srgbClr val="FF0000"/>
                </a:solidFill>
                <a:latin typeface="微软雅黑" panose="020B0503020204020204" pitchFamily="34" charset="-122"/>
                <a:ea typeface="微软雅黑" panose="020B0503020204020204" pitchFamily="34" charset="-122"/>
              </a:rPr>
              <a:t>）突发严重困难户。</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是指因病、因灾、因意外事故等刚性支出较大或收入大幅缩减，导致基本生活出现严重困难的家庭，虽然人均纯收入还高于当地监测范围，但已存在返贫致贫风险，被纳入监测帮扶的农户。这类群体可以是脱贫户，也可以是非脱贫户。</a:t>
            </a:r>
          </a:p>
        </p:txBody>
      </p:sp>
      <p:sp>
        <p:nvSpPr>
          <p:cNvPr id="16" name="TextBox 16">
            <a:extLst>
              <a:ext uri="{FF2B5EF4-FFF2-40B4-BE49-F238E27FC236}">
                <a16:creationId xmlns:a16="http://schemas.microsoft.com/office/drawing/2014/main" xmlns="" id="{E826DA7A-4581-4D15-9176-FB7B7281FA34}"/>
              </a:ext>
            </a:extLst>
          </p:cNvPr>
          <p:cNvSpPr txBox="1"/>
          <p:nvPr/>
        </p:nvSpPr>
        <p:spPr bwMode="auto">
          <a:xfrm>
            <a:off x="2551943" y="5876009"/>
            <a:ext cx="9566064" cy="1116781"/>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如果收入低于当年监测范围的归入“两类人群”（即脱贫不稳定户、边缘易致贫户），高于当年监测范围的定为严重困难户。（*）</a:t>
            </a:r>
          </a:p>
        </p:txBody>
      </p:sp>
    </p:spTree>
    <p:extLst>
      <p:ext uri="{BB962C8B-B14F-4D97-AF65-F5344CB8AC3E}">
        <p14:creationId xmlns:p14="http://schemas.microsoft.com/office/powerpoint/2010/main" val="232358672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1+#ppt_w/2"/>
                                          </p:val>
                                        </p:tav>
                                        <p:tav tm="100000">
                                          <p:val>
                                            <p:strVal val="#ppt_x"/>
                                          </p:val>
                                        </p:tav>
                                      </p:tavLst>
                                    </p:anim>
                                    <p:anim calcmode="lin" valueType="num">
                                      <p:cBhvr additive="base">
                                        <p:cTn id="12" dur="500" fill="hold"/>
                                        <p:tgtEl>
                                          <p:spTgt spid="6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left)">
                                      <p:cBhvr>
                                        <p:cTn id="16" dur="500"/>
                                        <p:tgtEl>
                                          <p:spTgt spid="71"/>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randombar(horizontal)">
                                      <p:cBhvr>
                                        <p:cTn id="21" dur="500"/>
                                        <p:tgtEl>
                                          <p:spTgt spid="72"/>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randombar(horizontal)">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randombar(horizontal)">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randombar(horizontal)">
                                      <p:cBhvr>
                                        <p:cTn id="36" dur="500"/>
                                        <p:tgtEl>
                                          <p:spTgt spid="15"/>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randombar(horizontal)">
                                      <p:cBhvr>
                                        <p:cTn id="4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P spid="72" grpId="0"/>
      <p:bldP spid="13" grpId="0"/>
      <p:bldP spid="14" grpId="0"/>
      <p:bldP spid="15"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二、防止返贫监测和帮扶的对象范围</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9" name="MH_Other_1">
            <a:extLst>
              <a:ext uri="{FF2B5EF4-FFF2-40B4-BE49-F238E27FC236}">
                <a16:creationId xmlns:a16="http://schemas.microsoft.com/office/drawing/2014/main" xmlns="" id="{3D770538-F7C1-41AF-82CD-098504664FE3}"/>
              </a:ext>
            </a:extLst>
          </p:cNvPr>
          <p:cNvSpPr>
            <a:spLocks noChangeArrowheads="1"/>
          </p:cNvSpPr>
          <p:nvPr>
            <p:custDataLst>
              <p:tags r:id="rId1"/>
            </p:custDataLst>
          </p:nvPr>
        </p:nvSpPr>
        <p:spPr bwMode="auto">
          <a:xfrm rot="1805303" flipH="1">
            <a:off x="1589161" y="1485554"/>
            <a:ext cx="712788" cy="614363"/>
          </a:xfrm>
          <a:prstGeom prst="triangle">
            <a:avLst>
              <a:gd name="adj" fmla="val 50000"/>
            </a:avLst>
          </a:prstGeom>
          <a:solidFill>
            <a:srgbClr val="23374B"/>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fontAlgn="auto">
              <a:lnSpc>
                <a:spcPct val="130000"/>
              </a:lnSpc>
              <a:spcBef>
                <a:spcPts val="0"/>
              </a:spcBef>
              <a:spcAft>
                <a:spcPts val="0"/>
              </a:spcAft>
              <a:defRPr/>
            </a:pPr>
            <a:endParaRPr lang="zh-CN" altLang="en-US">
              <a:solidFill>
                <a:srgbClr val="FFFFFF"/>
              </a:solidFill>
              <a:latin typeface="Calibri" panose="020F0502020204030204" pitchFamily="34" charset="0"/>
              <a:ea typeface="微软雅黑" panose="020B0503020204020204" pitchFamily="34" charset="-122"/>
            </a:endParaRPr>
          </a:p>
        </p:txBody>
      </p:sp>
      <p:sp>
        <p:nvSpPr>
          <p:cNvPr id="70" name="MH_Other_2">
            <a:extLst>
              <a:ext uri="{FF2B5EF4-FFF2-40B4-BE49-F238E27FC236}">
                <a16:creationId xmlns:a16="http://schemas.microsoft.com/office/drawing/2014/main" xmlns="" id="{6C4021D5-F4B9-40AC-926F-F553D5781871}"/>
              </a:ext>
            </a:extLst>
          </p:cNvPr>
          <p:cNvSpPr>
            <a:spLocks/>
          </p:cNvSpPr>
          <p:nvPr>
            <p:custDataLst>
              <p:tags r:id="rId2"/>
            </p:custDataLst>
          </p:nvPr>
        </p:nvSpPr>
        <p:spPr bwMode="auto">
          <a:xfrm>
            <a:off x="1028775" y="1168053"/>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4501B"/>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800" kern="0" dirty="0" smtClean="0">
                <a:solidFill>
                  <a:srgbClr val="FFFFFF"/>
                </a:solidFill>
                <a:latin typeface="Impact" panose="020B0806030902050204" pitchFamily="34" charset="0"/>
                <a:ea typeface="幼圆" panose="02010509060101010101" pitchFamily="49" charset="-122"/>
              </a:rPr>
              <a:t>05</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endParaRPr>
          </a:p>
        </p:txBody>
      </p:sp>
      <p:sp>
        <p:nvSpPr>
          <p:cNvPr id="71" name="矩形 70">
            <a:extLst>
              <a:ext uri="{FF2B5EF4-FFF2-40B4-BE49-F238E27FC236}">
                <a16:creationId xmlns:a16="http://schemas.microsoft.com/office/drawing/2014/main" xmlns="" id="{2DF4681F-C8AB-4E35-AB99-621611E5A375}"/>
              </a:ext>
            </a:extLst>
          </p:cNvPr>
          <p:cNvSpPr/>
          <p:nvPr/>
        </p:nvSpPr>
        <p:spPr>
          <a:xfrm>
            <a:off x="2646944" y="1282452"/>
            <a:ext cx="2339102" cy="461665"/>
          </a:xfrm>
          <a:prstGeom prst="rect">
            <a:avLst/>
          </a:prstGeom>
        </p:spPr>
        <p:txBody>
          <a:bodyPr wrap="none">
            <a:spAutoFit/>
          </a:bodyPr>
          <a:lstStyle/>
          <a:p>
            <a:pPr fontAlgn="auto">
              <a:spcBef>
                <a:spcPts val="0"/>
              </a:spcBef>
              <a:spcAft>
                <a:spcPts val="0"/>
              </a:spcAft>
            </a:pPr>
            <a:r>
              <a:rPr lang="zh-CN" altLang="en-US" sz="2400" b="1" dirty="0">
                <a:solidFill>
                  <a:srgbClr val="23374B"/>
                </a:solidFill>
                <a:latin typeface="Calibri"/>
                <a:ea typeface="微软雅黑"/>
              </a:rPr>
              <a:t>（五）认定条件</a:t>
            </a:r>
          </a:p>
        </p:txBody>
      </p:sp>
      <p:sp>
        <p:nvSpPr>
          <p:cNvPr id="72" name="TextBox 16">
            <a:extLst>
              <a:ext uri="{FF2B5EF4-FFF2-40B4-BE49-F238E27FC236}">
                <a16:creationId xmlns:a16="http://schemas.microsoft.com/office/drawing/2014/main" xmlns="" id="{E826DA7A-4581-4D15-9176-FB7B7281FA34}"/>
              </a:ext>
            </a:extLst>
          </p:cNvPr>
          <p:cNvSpPr txBox="1"/>
          <p:nvPr/>
        </p:nvSpPr>
        <p:spPr bwMode="auto">
          <a:xfrm>
            <a:off x="2540943" y="1820390"/>
            <a:ext cx="9560338" cy="1116781"/>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监测对象的认定，是以家庭为单位，综合考虑收支情况，以及“三保障”和饮水安全等方面，认定已经存在返贫致贫风险。</a:t>
            </a:r>
          </a:p>
        </p:txBody>
      </p:sp>
      <p:sp>
        <p:nvSpPr>
          <p:cNvPr id="14" name="TextBox 16">
            <a:extLst>
              <a:ext uri="{FF2B5EF4-FFF2-40B4-BE49-F238E27FC236}">
                <a16:creationId xmlns:a16="http://schemas.microsoft.com/office/drawing/2014/main" xmlns="" id="{E826DA7A-4581-4D15-9176-FB7B7281FA34}"/>
              </a:ext>
            </a:extLst>
          </p:cNvPr>
          <p:cNvSpPr txBox="1"/>
          <p:nvPr/>
        </p:nvSpPr>
        <p:spPr bwMode="auto">
          <a:xfrm>
            <a:off x="2540943" y="2938118"/>
            <a:ext cx="9566064" cy="1670778"/>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具体工作中，可以分两类情况</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一是农户人均纯收入低于监测范围，且因受各种因素影响导致基本生活出现严重困难或“三保障”及饮水安全出现突出问题，依靠自身力量难以解决，存在返贫和新致贫风险。</a:t>
            </a:r>
          </a:p>
        </p:txBody>
      </p:sp>
      <p:sp>
        <p:nvSpPr>
          <p:cNvPr id="15" name="TextBox 16">
            <a:extLst>
              <a:ext uri="{FF2B5EF4-FFF2-40B4-BE49-F238E27FC236}">
                <a16:creationId xmlns:a16="http://schemas.microsoft.com/office/drawing/2014/main" xmlns="" id="{E826DA7A-4581-4D15-9176-FB7B7281FA34}"/>
              </a:ext>
            </a:extLst>
          </p:cNvPr>
          <p:cNvSpPr txBox="1"/>
          <p:nvPr/>
        </p:nvSpPr>
        <p:spPr bwMode="auto">
          <a:xfrm>
            <a:off x="2540943" y="4609843"/>
            <a:ext cx="9566064" cy="1670778"/>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二是农户人均纯收入虽然高于监测范围，但因突发事件造成刚性支出较大或收入大幅缩减，导致基本生活出现严重困难或“三保障”及饮水安全出现突出问题，依靠自身力量难以解决，存在返贫和新致贫风险。 </a:t>
            </a:r>
          </a:p>
        </p:txBody>
      </p:sp>
    </p:spTree>
    <p:extLst>
      <p:ext uri="{BB962C8B-B14F-4D97-AF65-F5344CB8AC3E}">
        <p14:creationId xmlns:p14="http://schemas.microsoft.com/office/powerpoint/2010/main" val="172990883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1+#ppt_w/2"/>
                                          </p:val>
                                        </p:tav>
                                        <p:tav tm="100000">
                                          <p:val>
                                            <p:strVal val="#ppt_x"/>
                                          </p:val>
                                        </p:tav>
                                      </p:tavLst>
                                    </p:anim>
                                    <p:anim calcmode="lin" valueType="num">
                                      <p:cBhvr additive="base">
                                        <p:cTn id="12" dur="500" fill="hold"/>
                                        <p:tgtEl>
                                          <p:spTgt spid="6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left)">
                                      <p:cBhvr>
                                        <p:cTn id="16" dur="500"/>
                                        <p:tgtEl>
                                          <p:spTgt spid="71"/>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randombar(horizontal)">
                                      <p:cBhvr>
                                        <p:cTn id="21" dur="500"/>
                                        <p:tgtEl>
                                          <p:spTgt spid="72"/>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randombar(horizontal)">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randombar(horizontal)">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P spid="72" grpId="0"/>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MH_Other_1"/>
          <p:cNvSpPr/>
          <p:nvPr>
            <p:custDataLst>
              <p:tags r:id="rId1"/>
            </p:custDataLst>
          </p:nvPr>
        </p:nvSpPr>
        <p:spPr>
          <a:xfrm>
            <a:off x="1688216" y="1691826"/>
            <a:ext cx="997837" cy="561364"/>
          </a:xfrm>
          <a:custGeom>
            <a:avLst/>
            <a:gdLst>
              <a:gd name="connsiteX0" fmla="*/ 0 w 717819"/>
              <a:gd name="connsiteY0" fmla="*/ 0 h 779310"/>
              <a:gd name="connsiteX1" fmla="*/ 717819 w 717819"/>
              <a:gd name="connsiteY1" fmla="*/ 0 h 779310"/>
              <a:gd name="connsiteX2" fmla="*/ 1786 w 717819"/>
              <a:gd name="connsiteY2" fmla="*/ 779310 h 779310"/>
              <a:gd name="connsiteX3" fmla="*/ 0 w 717819"/>
              <a:gd name="connsiteY3" fmla="*/ 779310 h 779310"/>
            </a:gdLst>
            <a:ahLst/>
            <a:cxnLst>
              <a:cxn ang="0">
                <a:pos x="connsiteX0" y="connsiteY0"/>
              </a:cxn>
              <a:cxn ang="0">
                <a:pos x="connsiteX1" y="connsiteY1"/>
              </a:cxn>
              <a:cxn ang="0">
                <a:pos x="connsiteX2" y="connsiteY2"/>
              </a:cxn>
              <a:cxn ang="0">
                <a:pos x="connsiteX3" y="connsiteY3"/>
              </a:cxn>
            </a:cxnLst>
            <a:rect l="l" t="t" r="r" b="b"/>
            <a:pathLst>
              <a:path w="717819" h="779310">
                <a:moveTo>
                  <a:pt x="0" y="0"/>
                </a:moveTo>
                <a:lnTo>
                  <a:pt x="717819" y="0"/>
                </a:lnTo>
                <a:lnTo>
                  <a:pt x="1786" y="779310"/>
                </a:lnTo>
                <a:lnTo>
                  <a:pt x="0" y="779310"/>
                </a:lnTo>
                <a:close/>
              </a:path>
            </a:pathLst>
          </a:cu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50622" tIns="0" bIns="0"/>
          <a:lstStyle/>
          <a:p>
            <a:pPr fontAlgn="auto">
              <a:spcBef>
                <a:spcPts val="0"/>
              </a:spcBef>
              <a:spcAft>
                <a:spcPts val="0"/>
              </a:spcAft>
              <a:defRPr/>
            </a:pPr>
            <a:r>
              <a:rPr lang="en-US" altLang="zh-CN" sz="3375" dirty="0">
                <a:solidFill>
                  <a:srgbClr val="FFFFFF"/>
                </a:solidFill>
                <a:latin typeface="微软雅黑" panose="020B0503020204020204" pitchFamily="34" charset="-122"/>
                <a:ea typeface="微软雅黑" panose="020B0503020204020204" pitchFamily="34" charset="-122"/>
                <a:cs typeface="+mn-ea"/>
                <a:sym typeface="+mn-lt"/>
              </a:rPr>
              <a:t>A</a:t>
            </a:r>
            <a:endParaRPr lang="zh-CN" altLang="en-US" sz="3375"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151" name="MH_SubTitle_1"/>
          <p:cNvSpPr/>
          <p:nvPr>
            <p:custDataLst>
              <p:tags r:id="rId2"/>
            </p:custDataLst>
          </p:nvPr>
        </p:nvSpPr>
        <p:spPr>
          <a:xfrm>
            <a:off x="1621247" y="1846589"/>
            <a:ext cx="3919918" cy="581325"/>
          </a:xfrm>
          <a:custGeom>
            <a:avLst/>
            <a:gdLst>
              <a:gd name="connsiteX0" fmla="*/ 2148718 w 2191263"/>
              <a:gd name="connsiteY0" fmla="*/ 0 h 626989"/>
              <a:gd name="connsiteX1" fmla="*/ 2191263 w 2191263"/>
              <a:gd name="connsiteY1" fmla="*/ 0 h 626989"/>
              <a:gd name="connsiteX2" fmla="*/ 2191263 w 2191263"/>
              <a:gd name="connsiteY2" fmla="*/ 626989 h 626989"/>
              <a:gd name="connsiteX3" fmla="*/ 2148718 w 2191263"/>
              <a:gd name="connsiteY3" fmla="*/ 626989 h 626989"/>
              <a:gd name="connsiteX4" fmla="*/ 565885 w 2191263"/>
              <a:gd name="connsiteY4" fmla="*/ 0 h 626989"/>
              <a:gd name="connsiteX5" fmla="*/ 2110617 w 2191263"/>
              <a:gd name="connsiteY5" fmla="*/ 0 h 626989"/>
              <a:gd name="connsiteX6" fmla="*/ 2110617 w 2191263"/>
              <a:gd name="connsiteY6" fmla="*/ 626989 h 626989"/>
              <a:gd name="connsiteX7" fmla="*/ 0 w 2191263"/>
              <a:gd name="connsiteY7" fmla="*/ 626989 h 626989"/>
              <a:gd name="connsiteX8" fmla="*/ 0 w 2191263"/>
              <a:gd name="connsiteY8" fmla="*/ 615893 h 626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1263" h="626989">
                <a:moveTo>
                  <a:pt x="2148718" y="0"/>
                </a:moveTo>
                <a:lnTo>
                  <a:pt x="2191263" y="0"/>
                </a:lnTo>
                <a:lnTo>
                  <a:pt x="2191263" y="626989"/>
                </a:lnTo>
                <a:lnTo>
                  <a:pt x="2148718" y="626989"/>
                </a:lnTo>
                <a:close/>
                <a:moveTo>
                  <a:pt x="565885" y="0"/>
                </a:moveTo>
                <a:lnTo>
                  <a:pt x="2110617" y="0"/>
                </a:lnTo>
                <a:lnTo>
                  <a:pt x="2110617" y="626989"/>
                </a:lnTo>
                <a:lnTo>
                  <a:pt x="0" y="626989"/>
                </a:lnTo>
                <a:lnTo>
                  <a:pt x="0" y="615893"/>
                </a:lnTo>
                <a:close/>
              </a:path>
            </a:pathLst>
          </a:custGeom>
          <a:solidFill>
            <a:srgbClr val="3C536A"/>
          </a:solidFill>
          <a:ln>
            <a:noFill/>
          </a:ln>
        </p:spPr>
        <p:style>
          <a:lnRef idx="2">
            <a:schemeClr val="accent1">
              <a:shade val="50000"/>
            </a:schemeClr>
          </a:lnRef>
          <a:fillRef idx="1">
            <a:schemeClr val="accent1"/>
          </a:fillRef>
          <a:effectRef idx="0">
            <a:schemeClr val="accent1"/>
          </a:effectRef>
          <a:fontRef idx="minor">
            <a:schemeClr val="lt1"/>
          </a:fontRef>
        </p:style>
        <p:txBody>
          <a:bodyPr lIns="101244" tIns="0" rIns="0" bIns="0" anchor="ctr" anchorCtr="1">
            <a:noAutofit/>
          </a:bodyPr>
          <a:lstStyle/>
          <a:p>
            <a:pPr algn="ctr" fontAlgn="auto">
              <a:spcBef>
                <a:spcPts val="0"/>
              </a:spcBef>
              <a:spcAft>
                <a:spcPts val="0"/>
              </a:spcAft>
              <a:defRPr/>
            </a:pPr>
            <a:r>
              <a:rPr lang="zh-CN" altLang="en-US" sz="2800" b="1" dirty="0">
                <a:solidFill>
                  <a:srgbClr val="FFFFFF"/>
                </a:solidFill>
                <a:latin typeface="微软雅黑" panose="020B0503020204020204" pitchFamily="34" charset="-122"/>
                <a:ea typeface="微软雅黑" panose="020B0503020204020204" pitchFamily="34" charset="-122"/>
                <a:cs typeface="+mn-ea"/>
                <a:sym typeface="+mn-lt"/>
              </a:rPr>
              <a:t>应纳入监测</a:t>
            </a:r>
            <a:endParaRPr lang="zh-CN" altLang="en-US" sz="4000" b="1"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152" name="MH_Other_2"/>
          <p:cNvSpPr/>
          <p:nvPr>
            <p:custDataLst>
              <p:tags r:id="rId3"/>
            </p:custDataLst>
          </p:nvPr>
        </p:nvSpPr>
        <p:spPr>
          <a:xfrm>
            <a:off x="6894814" y="1024037"/>
            <a:ext cx="997839" cy="561364"/>
          </a:xfrm>
          <a:custGeom>
            <a:avLst/>
            <a:gdLst>
              <a:gd name="connsiteX0" fmla="*/ 0 w 717819"/>
              <a:gd name="connsiteY0" fmla="*/ 0 h 779310"/>
              <a:gd name="connsiteX1" fmla="*/ 717819 w 717819"/>
              <a:gd name="connsiteY1" fmla="*/ 0 h 779310"/>
              <a:gd name="connsiteX2" fmla="*/ 1786 w 717819"/>
              <a:gd name="connsiteY2" fmla="*/ 779310 h 779310"/>
              <a:gd name="connsiteX3" fmla="*/ 0 w 717819"/>
              <a:gd name="connsiteY3" fmla="*/ 779310 h 779310"/>
            </a:gdLst>
            <a:ahLst/>
            <a:cxnLst>
              <a:cxn ang="0">
                <a:pos x="connsiteX0" y="connsiteY0"/>
              </a:cxn>
              <a:cxn ang="0">
                <a:pos x="connsiteX1" y="connsiteY1"/>
              </a:cxn>
              <a:cxn ang="0">
                <a:pos x="connsiteX2" y="connsiteY2"/>
              </a:cxn>
              <a:cxn ang="0">
                <a:pos x="connsiteX3" y="connsiteY3"/>
              </a:cxn>
            </a:cxnLst>
            <a:rect l="l" t="t" r="r" b="b"/>
            <a:pathLst>
              <a:path w="717819" h="779310">
                <a:moveTo>
                  <a:pt x="0" y="0"/>
                </a:moveTo>
                <a:lnTo>
                  <a:pt x="717819" y="0"/>
                </a:lnTo>
                <a:lnTo>
                  <a:pt x="1786" y="779310"/>
                </a:lnTo>
                <a:lnTo>
                  <a:pt x="0" y="779310"/>
                </a:lnTo>
                <a:close/>
              </a:path>
            </a:pathLst>
          </a:cu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50622" tIns="0" bIns="0"/>
          <a:lstStyle/>
          <a:p>
            <a:pPr fontAlgn="auto">
              <a:spcBef>
                <a:spcPts val="0"/>
              </a:spcBef>
              <a:spcAft>
                <a:spcPts val="0"/>
              </a:spcAft>
              <a:defRPr/>
            </a:pPr>
            <a:r>
              <a:rPr lang="en-US" altLang="zh-CN" sz="3375" dirty="0">
                <a:solidFill>
                  <a:srgbClr val="FFFFFF"/>
                </a:solidFill>
                <a:latin typeface="微软雅黑" panose="020B0503020204020204" pitchFamily="34" charset="-122"/>
                <a:ea typeface="微软雅黑" panose="020B0503020204020204" pitchFamily="34" charset="-122"/>
                <a:cs typeface="+mn-ea"/>
                <a:sym typeface="+mn-lt"/>
              </a:rPr>
              <a:t>B</a:t>
            </a:r>
            <a:endParaRPr lang="zh-CN" altLang="en-US" sz="3375"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153" name="MH_SubTitle_2"/>
          <p:cNvSpPr/>
          <p:nvPr>
            <p:custDataLst>
              <p:tags r:id="rId4"/>
            </p:custDataLst>
          </p:nvPr>
        </p:nvSpPr>
        <p:spPr>
          <a:xfrm>
            <a:off x="6645399" y="1178800"/>
            <a:ext cx="4536504" cy="581325"/>
          </a:xfrm>
          <a:custGeom>
            <a:avLst/>
            <a:gdLst>
              <a:gd name="connsiteX0" fmla="*/ 2148718 w 2191263"/>
              <a:gd name="connsiteY0" fmla="*/ 0 h 626989"/>
              <a:gd name="connsiteX1" fmla="*/ 2191263 w 2191263"/>
              <a:gd name="connsiteY1" fmla="*/ 0 h 626989"/>
              <a:gd name="connsiteX2" fmla="*/ 2191263 w 2191263"/>
              <a:gd name="connsiteY2" fmla="*/ 626989 h 626989"/>
              <a:gd name="connsiteX3" fmla="*/ 2148718 w 2191263"/>
              <a:gd name="connsiteY3" fmla="*/ 626989 h 626989"/>
              <a:gd name="connsiteX4" fmla="*/ 565885 w 2191263"/>
              <a:gd name="connsiteY4" fmla="*/ 0 h 626989"/>
              <a:gd name="connsiteX5" fmla="*/ 2110617 w 2191263"/>
              <a:gd name="connsiteY5" fmla="*/ 0 h 626989"/>
              <a:gd name="connsiteX6" fmla="*/ 2110617 w 2191263"/>
              <a:gd name="connsiteY6" fmla="*/ 626989 h 626989"/>
              <a:gd name="connsiteX7" fmla="*/ 0 w 2191263"/>
              <a:gd name="connsiteY7" fmla="*/ 626989 h 626989"/>
              <a:gd name="connsiteX8" fmla="*/ 0 w 2191263"/>
              <a:gd name="connsiteY8" fmla="*/ 615893 h 626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1263" h="626989">
                <a:moveTo>
                  <a:pt x="2148718" y="0"/>
                </a:moveTo>
                <a:lnTo>
                  <a:pt x="2191263" y="0"/>
                </a:lnTo>
                <a:lnTo>
                  <a:pt x="2191263" y="626989"/>
                </a:lnTo>
                <a:lnTo>
                  <a:pt x="2148718" y="626989"/>
                </a:lnTo>
                <a:close/>
                <a:moveTo>
                  <a:pt x="565885" y="0"/>
                </a:moveTo>
                <a:lnTo>
                  <a:pt x="2110617" y="0"/>
                </a:lnTo>
                <a:lnTo>
                  <a:pt x="2110617" y="626989"/>
                </a:lnTo>
                <a:lnTo>
                  <a:pt x="0" y="626989"/>
                </a:lnTo>
                <a:lnTo>
                  <a:pt x="0" y="615893"/>
                </a:lnTo>
                <a:close/>
              </a:path>
            </a:pathLst>
          </a:cu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lIns="101244" tIns="0" rIns="0" bIns="0" anchor="ctr" anchorCtr="1">
            <a:noAutofit/>
          </a:bodyPr>
          <a:lstStyle/>
          <a:p>
            <a:pPr algn="ctr" fontAlgn="auto">
              <a:spcBef>
                <a:spcPts val="0"/>
              </a:spcBef>
              <a:spcAft>
                <a:spcPts val="0"/>
              </a:spcAft>
              <a:defRPr/>
            </a:pPr>
            <a:r>
              <a:rPr lang="zh-CN" altLang="en-US" sz="2400" b="1" dirty="0">
                <a:solidFill>
                  <a:srgbClr val="FFFFFF"/>
                </a:solidFill>
                <a:latin typeface="微软雅黑" panose="020B0503020204020204" pitchFamily="34" charset="-122"/>
                <a:ea typeface="微软雅黑" panose="020B0503020204020204" pitchFamily="34" charset="-122"/>
                <a:cs typeface="+mn-ea"/>
                <a:sym typeface="+mn-lt"/>
              </a:rPr>
              <a:t>原则上不纳入监测</a:t>
            </a:r>
          </a:p>
        </p:txBody>
      </p:sp>
      <p:sp>
        <p:nvSpPr>
          <p:cNvPr id="154" name="TextBox 153"/>
          <p:cNvSpPr txBox="1"/>
          <p:nvPr/>
        </p:nvSpPr>
        <p:spPr>
          <a:xfrm>
            <a:off x="1660209" y="2608213"/>
            <a:ext cx="4121094" cy="983924"/>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panose="020F0502020204030204"/>
                <a:ea typeface="微软雅黑" panose="020B0503020204020204" pitchFamily="34" charset="-122"/>
              </a:defRPr>
            </a:lvl1pPr>
          </a:lstStyle>
          <a:p>
            <a:pPr>
              <a:buClr>
                <a:srgbClr val="0070C0"/>
              </a:buClr>
              <a:buSzPct val="81000"/>
            </a:pPr>
            <a:r>
              <a:rPr lang="en-US" altLang="zh-CN" sz="1545" dirty="0">
                <a:solidFill>
                  <a:schemeClr val="bg2">
                    <a:lumMod val="10000"/>
                  </a:schemeClr>
                </a:solidFill>
                <a:latin typeface="微软雅黑" panose="020B0503020204020204" pitchFamily="34" charset="-122"/>
                <a:ea typeface="微软雅黑" panose="020B0503020204020204" pitchFamily="34" charset="-122"/>
                <a:cs typeface="+mn-ea"/>
                <a:sym typeface="+mn-lt"/>
              </a:rPr>
              <a:t>1.</a:t>
            </a:r>
            <a:r>
              <a:rPr lang="zh-CN" altLang="en-US" sz="1545" dirty="0">
                <a:solidFill>
                  <a:schemeClr val="bg2">
                    <a:lumMod val="10000"/>
                  </a:schemeClr>
                </a:solidFill>
                <a:latin typeface="微软雅黑" panose="020B0503020204020204" pitchFamily="34" charset="-122"/>
                <a:ea typeface="微软雅黑" panose="020B0503020204020204" pitchFamily="34" charset="-122"/>
                <a:cs typeface="+mn-ea"/>
                <a:sym typeface="+mn-lt"/>
              </a:rPr>
              <a:t>家庭年人均纯收入低于我市农村低保年保障标准</a:t>
            </a:r>
            <a:r>
              <a:rPr lang="zh-CN" altLang="en-US" sz="1545" dirty="0" smtClean="0">
                <a:solidFill>
                  <a:schemeClr val="bg2">
                    <a:lumMod val="10000"/>
                  </a:schemeClr>
                </a:solidFill>
                <a:latin typeface="微软雅黑" panose="020B0503020204020204" pitchFamily="34" charset="-122"/>
                <a:ea typeface="微软雅黑" panose="020B0503020204020204" pitchFamily="34" charset="-122"/>
                <a:cs typeface="+mn-ea"/>
                <a:sym typeface="+mn-lt"/>
              </a:rPr>
              <a:t>，</a:t>
            </a:r>
            <a:r>
              <a:rPr lang="zh-CN" altLang="en-US" sz="1545" dirty="0" smtClean="0">
                <a:solidFill>
                  <a:schemeClr val="bg2">
                    <a:lumMod val="10000"/>
                  </a:schemeClr>
                </a:solidFill>
                <a:latin typeface="微软雅黑" panose="020B0503020204020204" pitchFamily="34" charset="-122"/>
                <a:cs typeface="+mn-ea"/>
                <a:sym typeface="+mn-lt"/>
              </a:rPr>
              <a:t>因家庭财产、消费支出超标等原因未纳入低保的；</a:t>
            </a:r>
            <a:endParaRPr lang="zh-CN" altLang="en-US" sz="1545" dirty="0">
              <a:solidFill>
                <a:schemeClr val="bg2">
                  <a:lumMod val="10000"/>
                </a:schemeClr>
              </a:solidFill>
              <a:latin typeface="微软雅黑" panose="020B0503020204020204" pitchFamily="34" charset="-122"/>
              <a:ea typeface="微软雅黑" panose="020B0503020204020204" pitchFamily="34" charset="-122"/>
              <a:cs typeface="+mn-ea"/>
              <a:sym typeface="+mn-lt"/>
            </a:endParaRPr>
          </a:p>
        </p:txBody>
      </p:sp>
      <p:sp>
        <p:nvSpPr>
          <p:cNvPr id="156" name="TextBox 6"/>
          <p:cNvSpPr txBox="1"/>
          <p:nvPr/>
        </p:nvSpPr>
        <p:spPr>
          <a:xfrm>
            <a:off x="1660209" y="3711367"/>
            <a:ext cx="3880955" cy="687496"/>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panose="020F0502020204030204"/>
                <a:ea typeface="微软雅黑" panose="020B0503020204020204" pitchFamily="34" charset="-122"/>
              </a:defRPr>
            </a:lvl1pPr>
          </a:lstStyle>
          <a:p>
            <a:pPr>
              <a:buClr>
                <a:srgbClr val="0070C0"/>
              </a:buClr>
              <a:buSzPct val="81000"/>
            </a:pPr>
            <a:r>
              <a:rPr lang="en-US" altLang="zh-CN" sz="1545" dirty="0">
                <a:solidFill>
                  <a:schemeClr val="bg2">
                    <a:lumMod val="10000"/>
                  </a:schemeClr>
                </a:solidFill>
                <a:latin typeface="微软雅黑" panose="020B0503020204020204" pitchFamily="34" charset="-122"/>
                <a:ea typeface="微软雅黑" panose="020B0503020204020204" pitchFamily="34" charset="-122"/>
                <a:cs typeface="+mn-ea"/>
                <a:sym typeface="+mn-lt"/>
              </a:rPr>
              <a:t>2.</a:t>
            </a:r>
            <a:r>
              <a:rPr lang="zh-CN" altLang="en-US" sz="1545" dirty="0">
                <a:solidFill>
                  <a:schemeClr val="bg2">
                    <a:lumMod val="10000"/>
                  </a:schemeClr>
                </a:solidFill>
                <a:latin typeface="微软雅黑" panose="020B0503020204020204" pitchFamily="34" charset="-122"/>
                <a:ea typeface="微软雅黑" panose="020B0503020204020204" pitchFamily="34" charset="-122"/>
                <a:cs typeface="+mn-ea"/>
                <a:sym typeface="+mn-lt"/>
              </a:rPr>
              <a:t>农村低保户、分散供养特困人员中“三保障”及饮水安全有风险的；</a:t>
            </a:r>
          </a:p>
        </p:txBody>
      </p:sp>
      <p:sp>
        <p:nvSpPr>
          <p:cNvPr id="157" name="TextBox 6"/>
          <p:cNvSpPr txBox="1"/>
          <p:nvPr/>
        </p:nvSpPr>
        <p:spPr>
          <a:xfrm>
            <a:off x="1660210" y="4503455"/>
            <a:ext cx="3880954" cy="687496"/>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panose="020F0502020204030204"/>
                <a:ea typeface="微软雅黑" panose="020B0503020204020204" pitchFamily="34" charset="-122"/>
              </a:defRPr>
            </a:lvl1pPr>
          </a:lstStyle>
          <a:p>
            <a:pPr>
              <a:buClr>
                <a:srgbClr val="0070C0"/>
              </a:buClr>
              <a:buSzPct val="81000"/>
            </a:pPr>
            <a:r>
              <a:rPr lang="en-US" altLang="zh-CN" sz="1545" dirty="0">
                <a:solidFill>
                  <a:schemeClr val="bg2">
                    <a:lumMod val="10000"/>
                  </a:schemeClr>
                </a:solidFill>
                <a:latin typeface="微软雅黑" panose="020B0503020204020204" pitchFamily="34" charset="-122"/>
                <a:ea typeface="微软雅黑" panose="020B0503020204020204" pitchFamily="34" charset="-122"/>
                <a:cs typeface="+mn-ea"/>
                <a:sym typeface="+mn-lt"/>
              </a:rPr>
              <a:t>3.</a:t>
            </a:r>
            <a:r>
              <a:rPr lang="zh-CN" altLang="en-US" sz="1545" dirty="0">
                <a:solidFill>
                  <a:schemeClr val="bg2">
                    <a:lumMod val="10000"/>
                  </a:schemeClr>
                </a:solidFill>
                <a:latin typeface="微软雅黑" panose="020B0503020204020204" pitchFamily="34" charset="-122"/>
                <a:ea typeface="微软雅黑" panose="020B0503020204020204" pitchFamily="34" charset="-122"/>
                <a:cs typeface="+mn-ea"/>
                <a:sym typeface="+mn-lt"/>
              </a:rPr>
              <a:t>农村低保边缘户中 “三保障”及饮水安全有风险，且自身无能力解决的；</a:t>
            </a:r>
          </a:p>
        </p:txBody>
      </p:sp>
      <p:cxnSp>
        <p:nvCxnSpPr>
          <p:cNvPr id="158" name="直接连接符 157"/>
          <p:cNvCxnSpPr/>
          <p:nvPr/>
        </p:nvCxnSpPr>
        <p:spPr>
          <a:xfrm>
            <a:off x="1748855" y="3639359"/>
            <a:ext cx="3421263" cy="0"/>
          </a:xfrm>
          <a:prstGeom prst="line">
            <a:avLst/>
          </a:prstGeom>
          <a:ln>
            <a:solidFill>
              <a:srgbClr val="3C536A"/>
            </a:solidFill>
            <a:prstDash val="sysDash"/>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a:off x="1783976" y="4431447"/>
            <a:ext cx="3421263" cy="0"/>
          </a:xfrm>
          <a:prstGeom prst="line">
            <a:avLst/>
          </a:prstGeom>
          <a:ln>
            <a:solidFill>
              <a:srgbClr val="3C536A"/>
            </a:solidFill>
            <a:prstDash val="sysDash"/>
          </a:ln>
        </p:spPr>
        <p:style>
          <a:lnRef idx="1">
            <a:schemeClr val="accent1"/>
          </a:lnRef>
          <a:fillRef idx="0">
            <a:schemeClr val="accent1"/>
          </a:fillRef>
          <a:effectRef idx="0">
            <a:schemeClr val="accent1"/>
          </a:effectRef>
          <a:fontRef idx="minor">
            <a:schemeClr val="tx1"/>
          </a:fontRef>
        </p:style>
      </p:cxnSp>
      <p:sp>
        <p:nvSpPr>
          <p:cNvPr id="161" name="TextBox 6"/>
          <p:cNvSpPr txBox="1"/>
          <p:nvPr/>
        </p:nvSpPr>
        <p:spPr>
          <a:xfrm>
            <a:off x="6789415" y="2058654"/>
            <a:ext cx="5112568" cy="687496"/>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panose="020F0502020204030204"/>
                <a:ea typeface="微软雅黑" panose="020B0503020204020204" pitchFamily="34" charset="-122"/>
              </a:defRPr>
            </a:lvl1pPr>
          </a:lstStyle>
          <a:p>
            <a:pPr>
              <a:buClr>
                <a:srgbClr val="0070C0"/>
              </a:buClr>
              <a:buSzPct val="81000"/>
            </a:pPr>
            <a:r>
              <a:rPr lang="en-US" altLang="zh-CN" sz="1545" dirty="0">
                <a:solidFill>
                  <a:schemeClr val="bg2">
                    <a:lumMod val="10000"/>
                  </a:schemeClr>
                </a:solidFill>
                <a:latin typeface="微软雅黑" panose="020B0503020204020204" pitchFamily="34" charset="-122"/>
                <a:ea typeface="微软雅黑" panose="020B0503020204020204" pitchFamily="34" charset="-122"/>
                <a:cs typeface="+mn-ea"/>
                <a:sym typeface="+mn-lt"/>
              </a:rPr>
              <a:t>1. </a:t>
            </a:r>
            <a:r>
              <a:rPr lang="zh-CN" altLang="en-US" sz="1545" dirty="0">
                <a:solidFill>
                  <a:schemeClr val="bg2">
                    <a:lumMod val="10000"/>
                  </a:schemeClr>
                </a:solidFill>
                <a:latin typeface="微软雅黑" panose="020B0503020204020204" pitchFamily="34" charset="-122"/>
                <a:ea typeface="微软雅黑" panose="020B0503020204020204" pitchFamily="34" charset="-122"/>
                <a:cs typeface="+mn-ea"/>
                <a:sym typeface="+mn-lt"/>
              </a:rPr>
              <a:t>家庭成员拥有享受型用车、船舶、工程机械及大型农机具的；</a:t>
            </a:r>
          </a:p>
        </p:txBody>
      </p:sp>
      <p:sp>
        <p:nvSpPr>
          <p:cNvPr id="162" name="TextBox 6"/>
          <p:cNvSpPr txBox="1"/>
          <p:nvPr/>
        </p:nvSpPr>
        <p:spPr>
          <a:xfrm>
            <a:off x="6789415" y="2848450"/>
            <a:ext cx="5007169" cy="985078"/>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panose="020F0502020204030204"/>
                <a:ea typeface="微软雅黑" panose="020B0503020204020204" pitchFamily="34" charset="-122"/>
              </a:defRPr>
            </a:lvl1pPr>
          </a:lstStyle>
          <a:p>
            <a:pPr>
              <a:buClr>
                <a:srgbClr val="0070C0"/>
              </a:buClr>
              <a:buSzPct val="81000"/>
            </a:pPr>
            <a:r>
              <a:rPr lang="en-US" altLang="zh-CN" sz="1545" dirty="0">
                <a:solidFill>
                  <a:schemeClr val="bg2">
                    <a:lumMod val="10000"/>
                  </a:schemeClr>
                </a:solidFill>
                <a:latin typeface="微软雅黑" panose="020B0503020204020204" pitchFamily="34" charset="-122"/>
                <a:ea typeface="微软雅黑" panose="020B0503020204020204" pitchFamily="34" charset="-122"/>
                <a:cs typeface="+mn-ea"/>
                <a:sym typeface="+mn-lt"/>
              </a:rPr>
              <a:t>2. </a:t>
            </a:r>
            <a:r>
              <a:rPr lang="zh-CN" altLang="en-US" sz="1545" dirty="0">
                <a:solidFill>
                  <a:schemeClr val="bg2">
                    <a:lumMod val="10000"/>
                  </a:schemeClr>
                </a:solidFill>
                <a:latin typeface="微软雅黑" panose="020B0503020204020204" pitchFamily="34" charset="-122"/>
                <a:ea typeface="微软雅黑" panose="020B0503020204020204" pitchFamily="34" charset="-122"/>
                <a:cs typeface="+mn-ea"/>
                <a:sym typeface="+mn-lt"/>
              </a:rPr>
              <a:t>家庭成员拥有商品房，或高标准修建新房、装修现有住房（不含因灾重建、易地扶贫搬迁和国家统征拆迁房屋）的；</a:t>
            </a:r>
          </a:p>
        </p:txBody>
      </p:sp>
      <p:sp>
        <p:nvSpPr>
          <p:cNvPr id="163" name="TextBox 6"/>
          <p:cNvSpPr txBox="1"/>
          <p:nvPr/>
        </p:nvSpPr>
        <p:spPr>
          <a:xfrm>
            <a:off x="6789415" y="3979682"/>
            <a:ext cx="4863154" cy="687496"/>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panose="020F0502020204030204"/>
                <a:ea typeface="微软雅黑" panose="020B0503020204020204" pitchFamily="34" charset="-122"/>
              </a:defRPr>
            </a:lvl1pPr>
          </a:lstStyle>
          <a:p>
            <a:pPr>
              <a:buClr>
                <a:srgbClr val="0070C0"/>
              </a:buClr>
              <a:buSzPct val="81000"/>
            </a:pPr>
            <a:r>
              <a:rPr lang="en-US" altLang="zh-CN" sz="1545" dirty="0">
                <a:solidFill>
                  <a:schemeClr val="bg2">
                    <a:lumMod val="10000"/>
                  </a:schemeClr>
                </a:solidFill>
                <a:latin typeface="微软雅黑" panose="020B0503020204020204" pitchFamily="34" charset="-122"/>
                <a:ea typeface="微软雅黑" panose="020B0503020204020204" pitchFamily="34" charset="-122"/>
                <a:cs typeface="+mn-ea"/>
                <a:sym typeface="+mn-lt"/>
              </a:rPr>
              <a:t>3. </a:t>
            </a:r>
            <a:r>
              <a:rPr lang="zh-CN" altLang="en-US" sz="1545" dirty="0">
                <a:solidFill>
                  <a:schemeClr val="bg2">
                    <a:lumMod val="10000"/>
                  </a:schemeClr>
                </a:solidFill>
                <a:latin typeface="微软雅黑" panose="020B0503020204020204" pitchFamily="34" charset="-122"/>
                <a:ea typeface="微软雅黑" panose="020B0503020204020204" pitchFamily="34" charset="-122"/>
                <a:cs typeface="+mn-ea"/>
                <a:sym typeface="+mn-lt"/>
              </a:rPr>
              <a:t>家庭成员有正式编制的财政供养人员、村四职干部（有重大返致贫风险等情况除外）的；</a:t>
            </a:r>
          </a:p>
        </p:txBody>
      </p:sp>
      <p:cxnSp>
        <p:nvCxnSpPr>
          <p:cNvPr id="165" name="直接连接符 164"/>
          <p:cNvCxnSpPr/>
          <p:nvPr/>
        </p:nvCxnSpPr>
        <p:spPr>
          <a:xfrm>
            <a:off x="6789415" y="2800695"/>
            <a:ext cx="3382300" cy="0"/>
          </a:xfrm>
          <a:prstGeom prst="line">
            <a:avLst/>
          </a:prstGeom>
          <a:ln>
            <a:solidFill>
              <a:srgbClr val="FF6D3A"/>
            </a:solidFill>
            <a:prstDash val="sysDash"/>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a:off x="6789415" y="3884640"/>
            <a:ext cx="3382300" cy="0"/>
          </a:xfrm>
          <a:prstGeom prst="line">
            <a:avLst/>
          </a:prstGeom>
          <a:ln>
            <a:solidFill>
              <a:srgbClr val="FF6D3A"/>
            </a:solidFill>
            <a:prstDash val="sysDash"/>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a:off x="6789415" y="4820744"/>
            <a:ext cx="3382300" cy="0"/>
          </a:xfrm>
          <a:prstGeom prst="line">
            <a:avLst/>
          </a:prstGeom>
          <a:ln>
            <a:solidFill>
              <a:srgbClr val="FF6D3A"/>
            </a:solidFill>
            <a:prstDash val="sysDash"/>
          </a:ln>
        </p:spPr>
        <p:style>
          <a:lnRef idx="1">
            <a:schemeClr val="accent1"/>
          </a:lnRef>
          <a:fillRef idx="0">
            <a:schemeClr val="accent1"/>
          </a:fillRef>
          <a:effectRef idx="0">
            <a:schemeClr val="accent1"/>
          </a:effectRef>
          <a:fontRef idx="minor">
            <a:schemeClr val="tx1"/>
          </a:fontRef>
        </p:style>
      </p:cxnSp>
      <p:sp>
        <p:nvSpPr>
          <p:cNvPr id="169" name="KSO_Shape"/>
          <p:cNvSpPr>
            <a:spLocks noChangeArrowheads="1"/>
          </p:cNvSpPr>
          <p:nvPr/>
        </p:nvSpPr>
        <p:spPr bwMode="auto">
          <a:xfrm>
            <a:off x="10426361" y="1264340"/>
            <a:ext cx="486166" cy="458577"/>
          </a:xfrm>
          <a:custGeom>
            <a:avLst/>
            <a:gdLst>
              <a:gd name="T0" fmla="*/ 186959 w 11981237"/>
              <a:gd name="T1" fmla="*/ 80936 h 12554355"/>
              <a:gd name="T2" fmla="*/ 201434 w 11981237"/>
              <a:gd name="T3" fmla="*/ 95398 h 12554355"/>
              <a:gd name="T4" fmla="*/ 186959 w 11981237"/>
              <a:gd name="T5" fmla="*/ 109860 h 12554355"/>
              <a:gd name="T6" fmla="*/ 172483 w 11981237"/>
              <a:gd name="T7" fmla="*/ 95398 h 12554355"/>
              <a:gd name="T8" fmla="*/ 186959 w 11981237"/>
              <a:gd name="T9" fmla="*/ 80936 h 12554355"/>
              <a:gd name="T10" fmla="*/ 135384 w 11981237"/>
              <a:gd name="T11" fmla="*/ 74810 h 12554355"/>
              <a:gd name="T12" fmla="*/ 140604 w 11981237"/>
              <a:gd name="T13" fmla="*/ 77136 h 12554355"/>
              <a:gd name="T14" fmla="*/ 176652 w 11981237"/>
              <a:gd name="T15" fmla="*/ 113110 h 12554355"/>
              <a:gd name="T16" fmla="*/ 197725 w 11981237"/>
              <a:gd name="T17" fmla="*/ 113110 h 12554355"/>
              <a:gd name="T18" fmla="*/ 233541 w 11981237"/>
              <a:gd name="T19" fmla="*/ 77136 h 12554355"/>
              <a:gd name="T20" fmla="*/ 244039 w 11981237"/>
              <a:gd name="T21" fmla="*/ 76827 h 12554355"/>
              <a:gd name="T22" fmla="*/ 244271 w 11981237"/>
              <a:gd name="T23" fmla="*/ 87326 h 12554355"/>
              <a:gd name="T24" fmla="*/ 206602 w 11981237"/>
              <a:gd name="T25" fmla="*/ 124999 h 12554355"/>
              <a:gd name="T26" fmla="*/ 206679 w 11981237"/>
              <a:gd name="T27" fmla="*/ 250061 h 12554355"/>
              <a:gd name="T28" fmla="*/ 198574 w 11981237"/>
              <a:gd name="T29" fmla="*/ 258167 h 12554355"/>
              <a:gd name="T30" fmla="*/ 190392 w 11981237"/>
              <a:gd name="T31" fmla="*/ 250061 h 12554355"/>
              <a:gd name="T32" fmla="*/ 190392 w 11981237"/>
              <a:gd name="T33" fmla="*/ 182203 h 12554355"/>
              <a:gd name="T34" fmla="*/ 183753 w 11981237"/>
              <a:gd name="T35" fmla="*/ 182203 h 12554355"/>
              <a:gd name="T36" fmla="*/ 183753 w 11981237"/>
              <a:gd name="T37" fmla="*/ 250061 h 12554355"/>
              <a:gd name="T38" fmla="*/ 175648 w 11981237"/>
              <a:gd name="T39" fmla="*/ 258167 h 12554355"/>
              <a:gd name="T40" fmla="*/ 167466 w 11981237"/>
              <a:gd name="T41" fmla="*/ 250061 h 12554355"/>
              <a:gd name="T42" fmla="*/ 167466 w 11981237"/>
              <a:gd name="T43" fmla="*/ 124999 h 12554355"/>
              <a:gd name="T44" fmla="*/ 129874 w 11981237"/>
              <a:gd name="T45" fmla="*/ 87326 h 12554355"/>
              <a:gd name="T46" fmla="*/ 130106 w 11981237"/>
              <a:gd name="T47" fmla="*/ 76827 h 12554355"/>
              <a:gd name="T48" fmla="*/ 135384 w 11981237"/>
              <a:gd name="T49" fmla="*/ 74810 h 12554355"/>
              <a:gd name="T50" fmla="*/ 83316 w 11981237"/>
              <a:gd name="T51" fmla="*/ 8594 h 12554355"/>
              <a:gd name="T52" fmla="*/ 103649 w 11981237"/>
              <a:gd name="T53" fmla="*/ 29014 h 12554355"/>
              <a:gd name="T54" fmla="*/ 83316 w 11981237"/>
              <a:gd name="T55" fmla="*/ 49433 h 12554355"/>
              <a:gd name="T56" fmla="*/ 62982 w 11981237"/>
              <a:gd name="T57" fmla="*/ 29014 h 12554355"/>
              <a:gd name="T58" fmla="*/ 83316 w 11981237"/>
              <a:gd name="T59" fmla="*/ 8594 h 12554355"/>
              <a:gd name="T60" fmla="*/ 10664 w 11981237"/>
              <a:gd name="T61" fmla="*/ 4 h 12554355"/>
              <a:gd name="T62" fmla="*/ 17978 w 11981237"/>
              <a:gd name="T63" fmla="*/ 3266 h 12554355"/>
              <a:gd name="T64" fmla="*/ 68688 w 11981237"/>
              <a:gd name="T65" fmla="*/ 53984 h 12554355"/>
              <a:gd name="T66" fmla="*/ 98481 w 11981237"/>
              <a:gd name="T67" fmla="*/ 53984 h 12554355"/>
              <a:gd name="T68" fmla="*/ 148882 w 11981237"/>
              <a:gd name="T69" fmla="*/ 3266 h 12554355"/>
              <a:gd name="T70" fmla="*/ 163624 w 11981237"/>
              <a:gd name="T71" fmla="*/ 2880 h 12554355"/>
              <a:gd name="T72" fmla="*/ 164010 w 11981237"/>
              <a:gd name="T73" fmla="*/ 17624 h 12554355"/>
              <a:gd name="T74" fmla="*/ 110985 w 11981237"/>
              <a:gd name="T75" fmla="*/ 70735 h 12554355"/>
              <a:gd name="T76" fmla="*/ 111062 w 11981237"/>
              <a:gd name="T77" fmla="*/ 246742 h 12554355"/>
              <a:gd name="T78" fmla="*/ 99639 w 11981237"/>
              <a:gd name="T79" fmla="*/ 258167 h 12554355"/>
              <a:gd name="T80" fmla="*/ 88138 w 11981237"/>
              <a:gd name="T81" fmla="*/ 246742 h 12554355"/>
              <a:gd name="T82" fmla="*/ 88061 w 11981237"/>
              <a:gd name="T83" fmla="*/ 151251 h 12554355"/>
              <a:gd name="T84" fmla="*/ 78799 w 11981237"/>
              <a:gd name="T85" fmla="*/ 151251 h 12554355"/>
              <a:gd name="T86" fmla="*/ 78799 w 11981237"/>
              <a:gd name="T87" fmla="*/ 246742 h 12554355"/>
              <a:gd name="T88" fmla="*/ 67298 w 11981237"/>
              <a:gd name="T89" fmla="*/ 258167 h 12554355"/>
              <a:gd name="T90" fmla="*/ 55875 w 11981237"/>
              <a:gd name="T91" fmla="*/ 246742 h 12554355"/>
              <a:gd name="T92" fmla="*/ 55875 w 11981237"/>
              <a:gd name="T93" fmla="*/ 70735 h 12554355"/>
              <a:gd name="T94" fmla="*/ 2849 w 11981237"/>
              <a:gd name="T95" fmla="*/ 17624 h 12554355"/>
              <a:gd name="T96" fmla="*/ 3235 w 11981237"/>
              <a:gd name="T97" fmla="*/ 2880 h 12554355"/>
              <a:gd name="T98" fmla="*/ 10664 w 11981237"/>
              <a:gd name="T99" fmla="*/ 4 h 1255435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1981237" h="12554355">
                <a:moveTo>
                  <a:pt x="9093518" y="3935817"/>
                </a:moveTo>
                <a:cubicBezTo>
                  <a:pt x="9482358" y="3935817"/>
                  <a:pt x="9797575" y="4250679"/>
                  <a:pt x="9797575" y="4639080"/>
                </a:cubicBezTo>
                <a:cubicBezTo>
                  <a:pt x="9797575" y="5027480"/>
                  <a:pt x="9482358" y="5342343"/>
                  <a:pt x="9093518" y="5342343"/>
                </a:cubicBezTo>
                <a:cubicBezTo>
                  <a:pt x="8704678" y="5342343"/>
                  <a:pt x="8389461" y="5027480"/>
                  <a:pt x="8389461" y="4639080"/>
                </a:cubicBezTo>
                <a:cubicBezTo>
                  <a:pt x="8389461" y="4250679"/>
                  <a:pt x="8704678" y="3935817"/>
                  <a:pt x="9093518" y="3935817"/>
                </a:cubicBezTo>
                <a:close/>
                <a:moveTo>
                  <a:pt x="6584967" y="3637926"/>
                </a:moveTo>
                <a:cubicBezTo>
                  <a:pt x="6677422" y="3640272"/>
                  <a:pt x="6769407" y="3677813"/>
                  <a:pt x="6838865" y="3751018"/>
                </a:cubicBezTo>
                <a:cubicBezTo>
                  <a:pt x="6838865" y="3751018"/>
                  <a:pt x="6838865" y="3751018"/>
                  <a:pt x="8592216" y="5500423"/>
                </a:cubicBezTo>
                <a:cubicBezTo>
                  <a:pt x="8592216" y="5500423"/>
                  <a:pt x="8592216" y="5500423"/>
                  <a:pt x="9617194" y="5500423"/>
                </a:cubicBezTo>
                <a:lnTo>
                  <a:pt x="11359281" y="3751018"/>
                </a:lnTo>
                <a:cubicBezTo>
                  <a:pt x="11498198" y="3604608"/>
                  <a:pt x="11723468" y="3600854"/>
                  <a:pt x="11869893" y="3736002"/>
                </a:cubicBezTo>
                <a:cubicBezTo>
                  <a:pt x="12012564" y="3874903"/>
                  <a:pt x="12020073" y="4100148"/>
                  <a:pt x="11881156" y="4246558"/>
                </a:cubicBezTo>
                <a:cubicBezTo>
                  <a:pt x="11881156" y="4246558"/>
                  <a:pt x="11881156" y="4246558"/>
                  <a:pt x="10048961" y="6078553"/>
                </a:cubicBezTo>
                <a:cubicBezTo>
                  <a:pt x="10048961" y="6078553"/>
                  <a:pt x="10048961" y="6078553"/>
                  <a:pt x="10052716" y="12160176"/>
                </a:cubicBezTo>
                <a:cubicBezTo>
                  <a:pt x="10052716" y="12377913"/>
                  <a:pt x="9876254" y="12554355"/>
                  <a:pt x="9658493" y="12554355"/>
                </a:cubicBezTo>
                <a:cubicBezTo>
                  <a:pt x="9440733" y="12554355"/>
                  <a:pt x="9260517" y="12377913"/>
                  <a:pt x="9260517" y="12160176"/>
                </a:cubicBezTo>
                <a:cubicBezTo>
                  <a:pt x="9260517" y="12160176"/>
                  <a:pt x="9260517" y="12160176"/>
                  <a:pt x="9260517" y="8860332"/>
                </a:cubicBezTo>
                <a:cubicBezTo>
                  <a:pt x="9260517" y="8860332"/>
                  <a:pt x="9260517" y="8860332"/>
                  <a:pt x="8937630" y="8860332"/>
                </a:cubicBezTo>
                <a:cubicBezTo>
                  <a:pt x="8937630" y="8860332"/>
                  <a:pt x="8937630" y="8860332"/>
                  <a:pt x="8937630" y="12160176"/>
                </a:cubicBezTo>
                <a:cubicBezTo>
                  <a:pt x="8937630" y="12377913"/>
                  <a:pt x="8761168" y="12554355"/>
                  <a:pt x="8543407" y="12554355"/>
                </a:cubicBezTo>
                <a:cubicBezTo>
                  <a:pt x="8325646" y="12554355"/>
                  <a:pt x="8145431" y="12377913"/>
                  <a:pt x="8145431" y="12160176"/>
                </a:cubicBezTo>
                <a:cubicBezTo>
                  <a:pt x="8145431" y="12160176"/>
                  <a:pt x="8145431" y="12160176"/>
                  <a:pt x="8145431" y="6078553"/>
                </a:cubicBezTo>
                <a:cubicBezTo>
                  <a:pt x="8145431" y="6078553"/>
                  <a:pt x="8145431" y="6078553"/>
                  <a:pt x="6316990" y="4246558"/>
                </a:cubicBezTo>
                <a:cubicBezTo>
                  <a:pt x="6178073" y="4100148"/>
                  <a:pt x="6185582" y="3874903"/>
                  <a:pt x="6328253" y="3736002"/>
                </a:cubicBezTo>
                <a:cubicBezTo>
                  <a:pt x="6399589" y="3668428"/>
                  <a:pt x="6492513" y="3635580"/>
                  <a:pt x="6584967" y="3637926"/>
                </a:cubicBezTo>
                <a:close/>
                <a:moveTo>
                  <a:pt x="4052412" y="417917"/>
                </a:moveTo>
                <a:cubicBezTo>
                  <a:pt x="4598629" y="417917"/>
                  <a:pt x="5041424" y="862490"/>
                  <a:pt x="5041424" y="1410899"/>
                </a:cubicBezTo>
                <a:cubicBezTo>
                  <a:pt x="5041424" y="1959308"/>
                  <a:pt x="4598629" y="2403881"/>
                  <a:pt x="4052412" y="2403881"/>
                </a:cubicBezTo>
                <a:cubicBezTo>
                  <a:pt x="3506195" y="2403881"/>
                  <a:pt x="3063398" y="1959308"/>
                  <a:pt x="3063398" y="1410899"/>
                </a:cubicBezTo>
                <a:cubicBezTo>
                  <a:pt x="3063398" y="862490"/>
                  <a:pt x="3506195" y="417917"/>
                  <a:pt x="4052412" y="417917"/>
                </a:cubicBezTo>
                <a:close/>
                <a:moveTo>
                  <a:pt x="518710" y="212"/>
                </a:moveTo>
                <a:cubicBezTo>
                  <a:pt x="648229" y="3966"/>
                  <a:pt x="776810" y="57460"/>
                  <a:pt x="874419" y="158816"/>
                </a:cubicBezTo>
                <a:cubicBezTo>
                  <a:pt x="874419" y="158816"/>
                  <a:pt x="874419" y="158816"/>
                  <a:pt x="3340918" y="2625161"/>
                </a:cubicBezTo>
                <a:cubicBezTo>
                  <a:pt x="3340918" y="2625161"/>
                  <a:pt x="3340918" y="2625161"/>
                  <a:pt x="4790033" y="2625161"/>
                </a:cubicBezTo>
                <a:lnTo>
                  <a:pt x="7241515" y="158816"/>
                </a:lnTo>
                <a:cubicBezTo>
                  <a:pt x="7432978" y="-43897"/>
                  <a:pt x="7755838" y="-55159"/>
                  <a:pt x="7958564" y="140047"/>
                </a:cubicBezTo>
                <a:cubicBezTo>
                  <a:pt x="8161290" y="331498"/>
                  <a:pt x="8168798" y="654338"/>
                  <a:pt x="7977335" y="857051"/>
                </a:cubicBezTo>
                <a:cubicBezTo>
                  <a:pt x="7977335" y="857051"/>
                  <a:pt x="7977335" y="857051"/>
                  <a:pt x="5398210" y="3439768"/>
                </a:cubicBezTo>
                <a:cubicBezTo>
                  <a:pt x="5398210" y="3439768"/>
                  <a:pt x="5398210" y="3439768"/>
                  <a:pt x="5401965" y="11998771"/>
                </a:cubicBezTo>
                <a:cubicBezTo>
                  <a:pt x="5401965" y="12306594"/>
                  <a:pt x="5154188" y="12554355"/>
                  <a:pt x="4846345" y="12554355"/>
                </a:cubicBezTo>
                <a:cubicBezTo>
                  <a:pt x="4538502" y="12554355"/>
                  <a:pt x="4286972" y="12306594"/>
                  <a:pt x="4286972" y="11998771"/>
                </a:cubicBezTo>
                <a:cubicBezTo>
                  <a:pt x="4286972" y="11998771"/>
                  <a:pt x="4286972" y="11998771"/>
                  <a:pt x="4283218" y="7355136"/>
                </a:cubicBezTo>
                <a:cubicBezTo>
                  <a:pt x="4283218" y="7355136"/>
                  <a:pt x="4283218" y="7355136"/>
                  <a:pt x="3832716" y="7355136"/>
                </a:cubicBezTo>
                <a:cubicBezTo>
                  <a:pt x="3832716" y="7355136"/>
                  <a:pt x="3832716" y="7355136"/>
                  <a:pt x="3832716" y="11998771"/>
                </a:cubicBezTo>
                <a:cubicBezTo>
                  <a:pt x="3832716" y="12306594"/>
                  <a:pt x="3581186" y="12554355"/>
                  <a:pt x="3273343" y="12554355"/>
                </a:cubicBezTo>
                <a:cubicBezTo>
                  <a:pt x="2965500" y="12554355"/>
                  <a:pt x="2717723" y="12306594"/>
                  <a:pt x="2717723" y="11998771"/>
                </a:cubicBezTo>
                <a:cubicBezTo>
                  <a:pt x="2717723" y="11998771"/>
                  <a:pt x="2717723" y="11998771"/>
                  <a:pt x="2717723" y="3439768"/>
                </a:cubicBezTo>
                <a:cubicBezTo>
                  <a:pt x="2717723" y="3439768"/>
                  <a:pt x="2717723" y="3439768"/>
                  <a:pt x="138599" y="857051"/>
                </a:cubicBezTo>
                <a:cubicBezTo>
                  <a:pt x="-52865" y="654338"/>
                  <a:pt x="-45356" y="331498"/>
                  <a:pt x="157370" y="140047"/>
                </a:cubicBezTo>
                <a:cubicBezTo>
                  <a:pt x="258733" y="42444"/>
                  <a:pt x="389191" y="-3542"/>
                  <a:pt x="518710" y="212"/>
                </a:cubicBezTo>
                <a:close/>
              </a:path>
            </a:pathLst>
          </a:custGeom>
          <a:solidFill>
            <a:schemeClr val="bg1"/>
          </a:solidFill>
          <a:ln>
            <a:noFill/>
          </a:ln>
        </p:spPr>
        <p:txBody>
          <a:bodyPr anchor="ctr" anchorCtr="1"/>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170" name="KSO_Shape"/>
          <p:cNvSpPr/>
          <p:nvPr/>
        </p:nvSpPr>
        <p:spPr bwMode="auto">
          <a:xfrm>
            <a:off x="4590249" y="1965971"/>
            <a:ext cx="594080" cy="380509"/>
          </a:xfrm>
          <a:custGeom>
            <a:avLst/>
            <a:gdLst>
              <a:gd name="T0" fmla="*/ 1091648 w 2509838"/>
              <a:gd name="T1" fmla="*/ 1608111 h 1787526"/>
              <a:gd name="T2" fmla="*/ 1364673 w 2509838"/>
              <a:gd name="T3" fmla="*/ 1644625 h 1787526"/>
              <a:gd name="T4" fmla="*/ 1419551 w 2509838"/>
              <a:gd name="T5" fmla="*/ 1603152 h 1787526"/>
              <a:gd name="T6" fmla="*/ 2438407 w 2509838"/>
              <a:gd name="T7" fmla="*/ 1567539 h 1787526"/>
              <a:gd name="T8" fmla="*/ 2487842 w 2509838"/>
              <a:gd name="T9" fmla="*/ 1592108 h 1787526"/>
              <a:gd name="T10" fmla="*/ 2509611 w 2509838"/>
              <a:gd name="T11" fmla="*/ 1640568 h 1787526"/>
              <a:gd name="T12" fmla="*/ 2495552 w 2509838"/>
              <a:gd name="T13" fmla="*/ 1753040 h 1787526"/>
              <a:gd name="T14" fmla="*/ 2450426 w 2509838"/>
              <a:gd name="T15" fmla="*/ 1783920 h 1787526"/>
              <a:gd name="T16" fmla="*/ 55558 w 2509838"/>
              <a:gd name="T17" fmla="*/ 1782793 h 1787526"/>
              <a:gd name="T18" fmla="*/ 12472 w 2509838"/>
              <a:gd name="T19" fmla="*/ 1750110 h 1787526"/>
              <a:gd name="T20" fmla="*/ 680 w 2509838"/>
              <a:gd name="T21" fmla="*/ 1636736 h 1787526"/>
              <a:gd name="T22" fmla="*/ 24717 w 2509838"/>
              <a:gd name="T23" fmla="*/ 1589628 h 1787526"/>
              <a:gd name="T24" fmla="*/ 75740 w 2509838"/>
              <a:gd name="T25" fmla="*/ 1567089 h 1787526"/>
              <a:gd name="T26" fmla="*/ 933501 w 2509838"/>
              <a:gd name="T27" fmla="*/ 749091 h 1787526"/>
              <a:gd name="T28" fmla="*/ 932155 w 2509838"/>
              <a:gd name="T29" fmla="*/ 1160902 h 1787526"/>
              <a:gd name="T30" fmla="*/ 829865 w 2509838"/>
              <a:gd name="T31" fmla="*/ 1167944 h 1787526"/>
              <a:gd name="T32" fmla="*/ 814387 w 2509838"/>
              <a:gd name="T33" fmla="*/ 760448 h 1787526"/>
              <a:gd name="T34" fmla="*/ 837043 w 2509838"/>
              <a:gd name="T35" fmla="*/ 738188 h 1787526"/>
              <a:gd name="T36" fmla="*/ 1416304 w 2509838"/>
              <a:gd name="T37" fmla="*/ 686474 h 1787526"/>
              <a:gd name="T38" fmla="*/ 1412034 w 2509838"/>
              <a:gd name="T39" fmla="*/ 1161601 h 1787526"/>
              <a:gd name="T40" fmla="*/ 1308659 w 2509838"/>
              <a:gd name="T41" fmla="*/ 1166588 h 1787526"/>
              <a:gd name="T42" fmla="*/ 1296074 w 2509838"/>
              <a:gd name="T43" fmla="*/ 694181 h 1787526"/>
              <a:gd name="T44" fmla="*/ 988416 w 2509838"/>
              <a:gd name="T45" fmla="*/ 671513 h 1787526"/>
              <a:gd name="T46" fmla="*/ 1088565 w 2509838"/>
              <a:gd name="T47" fmla="*/ 688968 h 1787526"/>
              <a:gd name="T48" fmla="*/ 1081281 w 2509838"/>
              <a:gd name="T49" fmla="*/ 1163414 h 1787526"/>
              <a:gd name="T50" fmla="*/ 976581 w 2509838"/>
              <a:gd name="T51" fmla="*/ 1165228 h 1787526"/>
              <a:gd name="T52" fmla="*/ 966338 w 2509838"/>
              <a:gd name="T53" fmla="*/ 691461 h 1787526"/>
              <a:gd name="T54" fmla="*/ 1546133 w 2509838"/>
              <a:gd name="T55" fmla="*/ 590550 h 1787526"/>
              <a:gd name="T56" fmla="*/ 1571170 w 2509838"/>
              <a:gd name="T57" fmla="*/ 617105 h 1787526"/>
              <a:gd name="T58" fmla="*/ 1558196 w 2509838"/>
              <a:gd name="T59" fmla="*/ 1165903 h 1787526"/>
              <a:gd name="T60" fmla="*/ 1453496 w 2509838"/>
              <a:gd name="T61" fmla="*/ 1160229 h 1787526"/>
              <a:gd name="T62" fmla="*/ 1449399 w 2509838"/>
              <a:gd name="T63" fmla="*/ 608026 h 1787526"/>
              <a:gd name="T64" fmla="*/ 1229322 w 2509838"/>
              <a:gd name="T65" fmla="*/ 590777 h 1787526"/>
              <a:gd name="T66" fmla="*/ 1252538 w 2509838"/>
              <a:gd name="T67" fmla="*/ 620282 h 1787526"/>
              <a:gd name="T68" fmla="*/ 1236833 w 2509838"/>
              <a:gd name="T69" fmla="*/ 1167492 h 1787526"/>
              <a:gd name="T70" fmla="*/ 1132815 w 2509838"/>
              <a:gd name="T71" fmla="*/ 1157959 h 1787526"/>
              <a:gd name="T72" fmla="*/ 1131450 w 2509838"/>
              <a:gd name="T73" fmla="*/ 605303 h 1787526"/>
              <a:gd name="T74" fmla="*/ 1713065 w 2509838"/>
              <a:gd name="T75" fmla="*/ 508680 h 1787526"/>
              <a:gd name="T76" fmla="*/ 1733550 w 2509838"/>
              <a:gd name="T77" fmla="*/ 545860 h 1787526"/>
              <a:gd name="T78" fmla="*/ 1715797 w 2509838"/>
              <a:gd name="T79" fmla="*/ 1168174 h 1787526"/>
              <a:gd name="T80" fmla="*/ 1612689 w 2509838"/>
              <a:gd name="T81" fmla="*/ 1153438 h 1787526"/>
              <a:gd name="T82" fmla="*/ 1614055 w 2509838"/>
              <a:gd name="T83" fmla="*/ 521829 h 1787526"/>
              <a:gd name="T84" fmla="*/ 1733550 w 2509838"/>
              <a:gd name="T85" fmla="*/ 464215 h 1787526"/>
              <a:gd name="T86" fmla="*/ 1501548 w 2509838"/>
              <a:gd name="T87" fmla="*/ 379141 h 1787526"/>
              <a:gd name="T88" fmla="*/ 188232 w 2509838"/>
              <a:gd name="T89" fmla="*/ 103187 h 1787526"/>
              <a:gd name="T90" fmla="*/ 158976 w 2509838"/>
              <a:gd name="T91" fmla="*/ 139700 h 1787526"/>
              <a:gd name="T92" fmla="*/ 160110 w 2509838"/>
              <a:gd name="T93" fmla="*/ 1353684 h 1787526"/>
              <a:gd name="T94" fmla="*/ 191407 w 2509838"/>
              <a:gd name="T95" fmla="*/ 1389063 h 1787526"/>
              <a:gd name="T96" fmla="*/ 2288041 w 2509838"/>
              <a:gd name="T97" fmla="*/ 1398588 h 1787526"/>
              <a:gd name="T98" fmla="*/ 2332945 w 2509838"/>
              <a:gd name="T99" fmla="*/ 1378857 h 1787526"/>
              <a:gd name="T100" fmla="*/ 2354036 w 2509838"/>
              <a:gd name="T101" fmla="*/ 1337129 h 1787526"/>
              <a:gd name="T102" fmla="*/ 2343830 w 2509838"/>
              <a:gd name="T103" fmla="*/ 124505 h 1787526"/>
              <a:gd name="T104" fmla="*/ 2305957 w 2509838"/>
              <a:gd name="T105" fmla="*/ 95704 h 1787526"/>
              <a:gd name="T106" fmla="*/ 2436813 w 2509838"/>
              <a:gd name="T107" fmla="*/ 680 h 1787526"/>
              <a:gd name="T108" fmla="*/ 2486479 w 2509838"/>
              <a:gd name="T109" fmla="*/ 25400 h 1787526"/>
              <a:gd name="T110" fmla="*/ 2508250 w 2509838"/>
              <a:gd name="T111" fmla="*/ 74159 h 1787526"/>
              <a:gd name="T112" fmla="*/ 2493963 w 2509838"/>
              <a:gd name="T113" fmla="*/ 1455965 h 1787526"/>
              <a:gd name="T114" fmla="*/ 2449286 w 2509838"/>
              <a:gd name="T115" fmla="*/ 1487034 h 1787526"/>
              <a:gd name="T116" fmla="*/ 57150 w 2509838"/>
              <a:gd name="T117" fmla="*/ 1485674 h 1787526"/>
              <a:gd name="T118" fmla="*/ 13833 w 2509838"/>
              <a:gd name="T119" fmla="*/ 1452790 h 1787526"/>
              <a:gd name="T120" fmla="*/ 2041 w 2509838"/>
              <a:gd name="T121" fmla="*/ 70304 h 1787526"/>
              <a:gd name="T122" fmla="*/ 26307 w 2509838"/>
              <a:gd name="T123" fmla="*/ 22905 h 1787526"/>
              <a:gd name="T124" fmla="*/ 77333 w 2509838"/>
              <a:gd name="T125" fmla="*/ 227 h 1787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09838" h="1787526">
                <a:moveTo>
                  <a:pt x="80048" y="1566863"/>
                </a:moveTo>
                <a:lnTo>
                  <a:pt x="84357" y="1566863"/>
                </a:lnTo>
                <a:lnTo>
                  <a:pt x="1096637" y="1566863"/>
                </a:lnTo>
                <a:lnTo>
                  <a:pt x="1094823" y="1569568"/>
                </a:lnTo>
                <a:lnTo>
                  <a:pt x="1093235" y="1572498"/>
                </a:lnTo>
                <a:lnTo>
                  <a:pt x="1092102" y="1575879"/>
                </a:lnTo>
                <a:lnTo>
                  <a:pt x="1090968" y="1579035"/>
                </a:lnTo>
                <a:lnTo>
                  <a:pt x="1090287" y="1582415"/>
                </a:lnTo>
                <a:lnTo>
                  <a:pt x="1089607" y="1585571"/>
                </a:lnTo>
                <a:lnTo>
                  <a:pt x="1089380" y="1589177"/>
                </a:lnTo>
                <a:lnTo>
                  <a:pt x="1089154" y="1592558"/>
                </a:lnTo>
                <a:lnTo>
                  <a:pt x="1089380" y="1597968"/>
                </a:lnTo>
                <a:lnTo>
                  <a:pt x="1090287" y="1603152"/>
                </a:lnTo>
                <a:lnTo>
                  <a:pt x="1091648" y="1608111"/>
                </a:lnTo>
                <a:lnTo>
                  <a:pt x="1093689" y="1612844"/>
                </a:lnTo>
                <a:lnTo>
                  <a:pt x="1095957" y="1617352"/>
                </a:lnTo>
                <a:lnTo>
                  <a:pt x="1098678" y="1621634"/>
                </a:lnTo>
                <a:lnTo>
                  <a:pt x="1101853" y="1625692"/>
                </a:lnTo>
                <a:lnTo>
                  <a:pt x="1105481" y="1629523"/>
                </a:lnTo>
                <a:lnTo>
                  <a:pt x="1109563" y="1632679"/>
                </a:lnTo>
                <a:lnTo>
                  <a:pt x="1113871" y="1635834"/>
                </a:lnTo>
                <a:lnTo>
                  <a:pt x="1118633" y="1638314"/>
                </a:lnTo>
                <a:lnTo>
                  <a:pt x="1123395" y="1640568"/>
                </a:lnTo>
                <a:lnTo>
                  <a:pt x="1128611" y="1642371"/>
                </a:lnTo>
                <a:lnTo>
                  <a:pt x="1134053" y="1643498"/>
                </a:lnTo>
                <a:lnTo>
                  <a:pt x="1139496" y="1644174"/>
                </a:lnTo>
                <a:lnTo>
                  <a:pt x="1145391" y="1644625"/>
                </a:lnTo>
                <a:lnTo>
                  <a:pt x="1364673" y="1644625"/>
                </a:lnTo>
                <a:lnTo>
                  <a:pt x="1370343" y="1644174"/>
                </a:lnTo>
                <a:lnTo>
                  <a:pt x="1376012" y="1643498"/>
                </a:lnTo>
                <a:lnTo>
                  <a:pt x="1381227" y="1642371"/>
                </a:lnTo>
                <a:lnTo>
                  <a:pt x="1386443" y="1640568"/>
                </a:lnTo>
                <a:lnTo>
                  <a:pt x="1391432" y="1638314"/>
                </a:lnTo>
                <a:lnTo>
                  <a:pt x="1396194" y="1635834"/>
                </a:lnTo>
                <a:lnTo>
                  <a:pt x="1400502" y="1632679"/>
                </a:lnTo>
                <a:lnTo>
                  <a:pt x="1404357" y="1629523"/>
                </a:lnTo>
                <a:lnTo>
                  <a:pt x="1407986" y="1625692"/>
                </a:lnTo>
                <a:lnTo>
                  <a:pt x="1411160" y="1621634"/>
                </a:lnTo>
                <a:lnTo>
                  <a:pt x="1414108" y="1617352"/>
                </a:lnTo>
                <a:lnTo>
                  <a:pt x="1416376" y="1612844"/>
                </a:lnTo>
                <a:lnTo>
                  <a:pt x="1418417" y="1608111"/>
                </a:lnTo>
                <a:lnTo>
                  <a:pt x="1419551" y="1603152"/>
                </a:lnTo>
                <a:lnTo>
                  <a:pt x="1420684" y="1597968"/>
                </a:lnTo>
                <a:lnTo>
                  <a:pt x="1420911" y="1592558"/>
                </a:lnTo>
                <a:lnTo>
                  <a:pt x="1420684" y="1589177"/>
                </a:lnTo>
                <a:lnTo>
                  <a:pt x="1420231" y="1585571"/>
                </a:lnTo>
                <a:lnTo>
                  <a:pt x="1419551" y="1582415"/>
                </a:lnTo>
                <a:lnTo>
                  <a:pt x="1418870" y="1579035"/>
                </a:lnTo>
                <a:lnTo>
                  <a:pt x="1417737" y="1575879"/>
                </a:lnTo>
                <a:lnTo>
                  <a:pt x="1416603" y="1572498"/>
                </a:lnTo>
                <a:lnTo>
                  <a:pt x="1415015" y="1569568"/>
                </a:lnTo>
                <a:lnTo>
                  <a:pt x="1413201" y="1566863"/>
                </a:lnTo>
                <a:lnTo>
                  <a:pt x="2425481" y="1566863"/>
                </a:lnTo>
                <a:lnTo>
                  <a:pt x="2429790" y="1566863"/>
                </a:lnTo>
                <a:lnTo>
                  <a:pt x="2434099" y="1567089"/>
                </a:lnTo>
                <a:lnTo>
                  <a:pt x="2438407" y="1567539"/>
                </a:lnTo>
                <a:lnTo>
                  <a:pt x="2442489" y="1568216"/>
                </a:lnTo>
                <a:lnTo>
                  <a:pt x="2446571" y="1569117"/>
                </a:lnTo>
                <a:lnTo>
                  <a:pt x="2450426" y="1570244"/>
                </a:lnTo>
                <a:lnTo>
                  <a:pt x="2454507" y="1571596"/>
                </a:lnTo>
                <a:lnTo>
                  <a:pt x="2458362" y="1572723"/>
                </a:lnTo>
                <a:lnTo>
                  <a:pt x="2462217" y="1574301"/>
                </a:lnTo>
                <a:lnTo>
                  <a:pt x="2465619" y="1576104"/>
                </a:lnTo>
                <a:lnTo>
                  <a:pt x="2469247" y="1578133"/>
                </a:lnTo>
                <a:lnTo>
                  <a:pt x="2472422" y="1580162"/>
                </a:lnTo>
                <a:lnTo>
                  <a:pt x="2476050" y="1581965"/>
                </a:lnTo>
                <a:lnTo>
                  <a:pt x="2478998" y="1584669"/>
                </a:lnTo>
                <a:lnTo>
                  <a:pt x="2482173" y="1586923"/>
                </a:lnTo>
                <a:lnTo>
                  <a:pt x="2485121" y="1589628"/>
                </a:lnTo>
                <a:lnTo>
                  <a:pt x="2487842" y="1592108"/>
                </a:lnTo>
                <a:lnTo>
                  <a:pt x="2490336" y="1595038"/>
                </a:lnTo>
                <a:lnTo>
                  <a:pt x="2492831" y="1597968"/>
                </a:lnTo>
                <a:lnTo>
                  <a:pt x="2495552" y="1601123"/>
                </a:lnTo>
                <a:lnTo>
                  <a:pt x="2497366" y="1604054"/>
                </a:lnTo>
                <a:lnTo>
                  <a:pt x="2499407" y="1607434"/>
                </a:lnTo>
                <a:lnTo>
                  <a:pt x="2501448" y="1610815"/>
                </a:lnTo>
                <a:lnTo>
                  <a:pt x="2503035" y="1614196"/>
                </a:lnTo>
                <a:lnTo>
                  <a:pt x="2504623" y="1618028"/>
                </a:lnTo>
                <a:lnTo>
                  <a:pt x="2505983" y="1621409"/>
                </a:lnTo>
                <a:lnTo>
                  <a:pt x="2507117" y="1625241"/>
                </a:lnTo>
                <a:lnTo>
                  <a:pt x="2508024" y="1629073"/>
                </a:lnTo>
                <a:lnTo>
                  <a:pt x="2508704" y="1632679"/>
                </a:lnTo>
                <a:lnTo>
                  <a:pt x="2509385" y="1636736"/>
                </a:lnTo>
                <a:lnTo>
                  <a:pt x="2509611" y="1640568"/>
                </a:lnTo>
                <a:lnTo>
                  <a:pt x="2509838" y="1644625"/>
                </a:lnTo>
                <a:lnTo>
                  <a:pt x="2509838" y="1709764"/>
                </a:lnTo>
                <a:lnTo>
                  <a:pt x="2509611" y="1713822"/>
                </a:lnTo>
                <a:lnTo>
                  <a:pt x="2509385" y="1717428"/>
                </a:lnTo>
                <a:lnTo>
                  <a:pt x="2508704" y="1721485"/>
                </a:lnTo>
                <a:lnTo>
                  <a:pt x="2508024" y="1725317"/>
                </a:lnTo>
                <a:lnTo>
                  <a:pt x="2507117" y="1729148"/>
                </a:lnTo>
                <a:lnTo>
                  <a:pt x="2505983" y="1732755"/>
                </a:lnTo>
                <a:lnTo>
                  <a:pt x="2504623" y="1736361"/>
                </a:lnTo>
                <a:lnTo>
                  <a:pt x="2503035" y="1740193"/>
                </a:lnTo>
                <a:lnTo>
                  <a:pt x="2501448" y="1743348"/>
                </a:lnTo>
                <a:lnTo>
                  <a:pt x="2499407" y="1746955"/>
                </a:lnTo>
                <a:lnTo>
                  <a:pt x="2497366" y="1750110"/>
                </a:lnTo>
                <a:lnTo>
                  <a:pt x="2495552" y="1753040"/>
                </a:lnTo>
                <a:lnTo>
                  <a:pt x="2492831" y="1756421"/>
                </a:lnTo>
                <a:lnTo>
                  <a:pt x="2490336" y="1759126"/>
                </a:lnTo>
                <a:lnTo>
                  <a:pt x="2487842" y="1762282"/>
                </a:lnTo>
                <a:lnTo>
                  <a:pt x="2485121" y="1764761"/>
                </a:lnTo>
                <a:lnTo>
                  <a:pt x="2482173" y="1767466"/>
                </a:lnTo>
                <a:lnTo>
                  <a:pt x="2478998" y="1769720"/>
                </a:lnTo>
                <a:lnTo>
                  <a:pt x="2476050" y="1772199"/>
                </a:lnTo>
                <a:lnTo>
                  <a:pt x="2472422" y="1774228"/>
                </a:lnTo>
                <a:lnTo>
                  <a:pt x="2469247" y="1776256"/>
                </a:lnTo>
                <a:lnTo>
                  <a:pt x="2465619" y="1778285"/>
                </a:lnTo>
                <a:lnTo>
                  <a:pt x="2462217" y="1780088"/>
                </a:lnTo>
                <a:lnTo>
                  <a:pt x="2458362" y="1781440"/>
                </a:lnTo>
                <a:lnTo>
                  <a:pt x="2454507" y="1782793"/>
                </a:lnTo>
                <a:lnTo>
                  <a:pt x="2450426" y="1783920"/>
                </a:lnTo>
                <a:lnTo>
                  <a:pt x="2446571" y="1785272"/>
                </a:lnTo>
                <a:lnTo>
                  <a:pt x="2442489" y="1785948"/>
                </a:lnTo>
                <a:lnTo>
                  <a:pt x="2438407" y="1786850"/>
                </a:lnTo>
                <a:lnTo>
                  <a:pt x="2434099" y="1787301"/>
                </a:lnTo>
                <a:lnTo>
                  <a:pt x="2429790" y="1787526"/>
                </a:lnTo>
                <a:lnTo>
                  <a:pt x="2425481" y="1787526"/>
                </a:lnTo>
                <a:lnTo>
                  <a:pt x="84357" y="1787526"/>
                </a:lnTo>
                <a:lnTo>
                  <a:pt x="80048" y="1787526"/>
                </a:lnTo>
                <a:lnTo>
                  <a:pt x="75740" y="1787301"/>
                </a:lnTo>
                <a:lnTo>
                  <a:pt x="71431" y="1786850"/>
                </a:lnTo>
                <a:lnTo>
                  <a:pt x="67349" y="1785948"/>
                </a:lnTo>
                <a:lnTo>
                  <a:pt x="63494" y="1785272"/>
                </a:lnTo>
                <a:lnTo>
                  <a:pt x="59413" y="1783920"/>
                </a:lnTo>
                <a:lnTo>
                  <a:pt x="55558" y="1782793"/>
                </a:lnTo>
                <a:lnTo>
                  <a:pt x="51476" y="1781440"/>
                </a:lnTo>
                <a:lnTo>
                  <a:pt x="48074" y="1780088"/>
                </a:lnTo>
                <a:lnTo>
                  <a:pt x="44219" y="1778285"/>
                </a:lnTo>
                <a:lnTo>
                  <a:pt x="40591" y="1776256"/>
                </a:lnTo>
                <a:lnTo>
                  <a:pt x="37416" y="1774228"/>
                </a:lnTo>
                <a:lnTo>
                  <a:pt x="33788" y="1772199"/>
                </a:lnTo>
                <a:lnTo>
                  <a:pt x="30840" y="1769720"/>
                </a:lnTo>
                <a:lnTo>
                  <a:pt x="27892" y="1767466"/>
                </a:lnTo>
                <a:lnTo>
                  <a:pt x="24717" y="1764761"/>
                </a:lnTo>
                <a:lnTo>
                  <a:pt x="21996" y="1762282"/>
                </a:lnTo>
                <a:lnTo>
                  <a:pt x="19502" y="1759126"/>
                </a:lnTo>
                <a:lnTo>
                  <a:pt x="17007" y="1756421"/>
                </a:lnTo>
                <a:lnTo>
                  <a:pt x="14513" y="1753040"/>
                </a:lnTo>
                <a:lnTo>
                  <a:pt x="12472" y="1750110"/>
                </a:lnTo>
                <a:lnTo>
                  <a:pt x="10431" y="1746955"/>
                </a:lnTo>
                <a:lnTo>
                  <a:pt x="8390" y="1743348"/>
                </a:lnTo>
                <a:lnTo>
                  <a:pt x="6803" y="1740193"/>
                </a:lnTo>
                <a:lnTo>
                  <a:pt x="5442" y="1736361"/>
                </a:lnTo>
                <a:lnTo>
                  <a:pt x="3855" y="1732755"/>
                </a:lnTo>
                <a:lnTo>
                  <a:pt x="2948" y="1729148"/>
                </a:lnTo>
                <a:lnTo>
                  <a:pt x="1814" y="1725317"/>
                </a:lnTo>
                <a:lnTo>
                  <a:pt x="1134" y="1721485"/>
                </a:lnTo>
                <a:lnTo>
                  <a:pt x="680" y="1717428"/>
                </a:lnTo>
                <a:lnTo>
                  <a:pt x="227" y="1713822"/>
                </a:lnTo>
                <a:lnTo>
                  <a:pt x="0" y="1709764"/>
                </a:lnTo>
                <a:lnTo>
                  <a:pt x="0" y="1644625"/>
                </a:lnTo>
                <a:lnTo>
                  <a:pt x="227" y="1640568"/>
                </a:lnTo>
                <a:lnTo>
                  <a:pt x="680" y="1636736"/>
                </a:lnTo>
                <a:lnTo>
                  <a:pt x="1134" y="1632679"/>
                </a:lnTo>
                <a:lnTo>
                  <a:pt x="1814" y="1629073"/>
                </a:lnTo>
                <a:lnTo>
                  <a:pt x="2948" y="1625241"/>
                </a:lnTo>
                <a:lnTo>
                  <a:pt x="3855" y="1621409"/>
                </a:lnTo>
                <a:lnTo>
                  <a:pt x="5442" y="1618028"/>
                </a:lnTo>
                <a:lnTo>
                  <a:pt x="6803" y="1614196"/>
                </a:lnTo>
                <a:lnTo>
                  <a:pt x="8390" y="1610815"/>
                </a:lnTo>
                <a:lnTo>
                  <a:pt x="10431" y="1607434"/>
                </a:lnTo>
                <a:lnTo>
                  <a:pt x="12472" y="1604054"/>
                </a:lnTo>
                <a:lnTo>
                  <a:pt x="14513" y="1601123"/>
                </a:lnTo>
                <a:lnTo>
                  <a:pt x="17007" y="1597968"/>
                </a:lnTo>
                <a:lnTo>
                  <a:pt x="19502" y="1595038"/>
                </a:lnTo>
                <a:lnTo>
                  <a:pt x="21996" y="1592108"/>
                </a:lnTo>
                <a:lnTo>
                  <a:pt x="24717" y="1589628"/>
                </a:lnTo>
                <a:lnTo>
                  <a:pt x="27892" y="1586923"/>
                </a:lnTo>
                <a:lnTo>
                  <a:pt x="30840" y="1584669"/>
                </a:lnTo>
                <a:lnTo>
                  <a:pt x="33788" y="1581965"/>
                </a:lnTo>
                <a:lnTo>
                  <a:pt x="37416" y="1580162"/>
                </a:lnTo>
                <a:lnTo>
                  <a:pt x="40591" y="1578133"/>
                </a:lnTo>
                <a:lnTo>
                  <a:pt x="44219" y="1576104"/>
                </a:lnTo>
                <a:lnTo>
                  <a:pt x="48074" y="1574301"/>
                </a:lnTo>
                <a:lnTo>
                  <a:pt x="51476" y="1572723"/>
                </a:lnTo>
                <a:lnTo>
                  <a:pt x="55558" y="1571596"/>
                </a:lnTo>
                <a:lnTo>
                  <a:pt x="59413" y="1570244"/>
                </a:lnTo>
                <a:lnTo>
                  <a:pt x="63494" y="1569117"/>
                </a:lnTo>
                <a:lnTo>
                  <a:pt x="67349" y="1568216"/>
                </a:lnTo>
                <a:lnTo>
                  <a:pt x="71431" y="1567539"/>
                </a:lnTo>
                <a:lnTo>
                  <a:pt x="75740" y="1567089"/>
                </a:lnTo>
                <a:lnTo>
                  <a:pt x="80048" y="1566863"/>
                </a:lnTo>
                <a:close/>
                <a:moveTo>
                  <a:pt x="837043" y="738188"/>
                </a:moveTo>
                <a:lnTo>
                  <a:pt x="839735" y="738188"/>
                </a:lnTo>
                <a:lnTo>
                  <a:pt x="912639" y="738188"/>
                </a:lnTo>
                <a:lnTo>
                  <a:pt x="915107" y="738188"/>
                </a:lnTo>
                <a:lnTo>
                  <a:pt x="917575" y="738870"/>
                </a:lnTo>
                <a:lnTo>
                  <a:pt x="920042" y="739324"/>
                </a:lnTo>
                <a:lnTo>
                  <a:pt x="922285" y="740232"/>
                </a:lnTo>
                <a:lnTo>
                  <a:pt x="924529" y="741368"/>
                </a:lnTo>
                <a:lnTo>
                  <a:pt x="926772" y="742504"/>
                </a:lnTo>
                <a:lnTo>
                  <a:pt x="928791" y="743867"/>
                </a:lnTo>
                <a:lnTo>
                  <a:pt x="930585" y="745684"/>
                </a:lnTo>
                <a:lnTo>
                  <a:pt x="932155" y="747047"/>
                </a:lnTo>
                <a:lnTo>
                  <a:pt x="933501" y="749091"/>
                </a:lnTo>
                <a:lnTo>
                  <a:pt x="934847" y="751135"/>
                </a:lnTo>
                <a:lnTo>
                  <a:pt x="936193" y="753407"/>
                </a:lnTo>
                <a:lnTo>
                  <a:pt x="936866" y="755678"/>
                </a:lnTo>
                <a:lnTo>
                  <a:pt x="937315" y="757950"/>
                </a:lnTo>
                <a:lnTo>
                  <a:pt x="937763" y="760448"/>
                </a:lnTo>
                <a:lnTo>
                  <a:pt x="938212" y="762947"/>
                </a:lnTo>
                <a:lnTo>
                  <a:pt x="938212" y="1145229"/>
                </a:lnTo>
                <a:lnTo>
                  <a:pt x="937763" y="1147728"/>
                </a:lnTo>
                <a:lnTo>
                  <a:pt x="937315" y="1150227"/>
                </a:lnTo>
                <a:lnTo>
                  <a:pt x="936866" y="1152498"/>
                </a:lnTo>
                <a:lnTo>
                  <a:pt x="936193" y="1154770"/>
                </a:lnTo>
                <a:lnTo>
                  <a:pt x="934847" y="1157041"/>
                </a:lnTo>
                <a:lnTo>
                  <a:pt x="933501" y="1159085"/>
                </a:lnTo>
                <a:lnTo>
                  <a:pt x="932155" y="1160902"/>
                </a:lnTo>
                <a:lnTo>
                  <a:pt x="930585" y="1162720"/>
                </a:lnTo>
                <a:lnTo>
                  <a:pt x="928791" y="1164537"/>
                </a:lnTo>
                <a:lnTo>
                  <a:pt x="926772" y="1165672"/>
                </a:lnTo>
                <a:lnTo>
                  <a:pt x="924529" y="1167035"/>
                </a:lnTo>
                <a:lnTo>
                  <a:pt x="922285" y="1167944"/>
                </a:lnTo>
                <a:lnTo>
                  <a:pt x="920042" y="1168852"/>
                </a:lnTo>
                <a:lnTo>
                  <a:pt x="917575" y="1169534"/>
                </a:lnTo>
                <a:lnTo>
                  <a:pt x="915107" y="1169761"/>
                </a:lnTo>
                <a:lnTo>
                  <a:pt x="912639" y="1169988"/>
                </a:lnTo>
                <a:lnTo>
                  <a:pt x="839735" y="1169988"/>
                </a:lnTo>
                <a:lnTo>
                  <a:pt x="837043" y="1169761"/>
                </a:lnTo>
                <a:lnTo>
                  <a:pt x="834576" y="1169534"/>
                </a:lnTo>
                <a:lnTo>
                  <a:pt x="832108" y="1168852"/>
                </a:lnTo>
                <a:lnTo>
                  <a:pt x="829865" y="1167944"/>
                </a:lnTo>
                <a:lnTo>
                  <a:pt x="827622" y="1167035"/>
                </a:lnTo>
                <a:lnTo>
                  <a:pt x="825603" y="1165672"/>
                </a:lnTo>
                <a:lnTo>
                  <a:pt x="823584" y="1164537"/>
                </a:lnTo>
                <a:lnTo>
                  <a:pt x="821790" y="1162720"/>
                </a:lnTo>
                <a:lnTo>
                  <a:pt x="819995" y="1160902"/>
                </a:lnTo>
                <a:lnTo>
                  <a:pt x="818649" y="1159085"/>
                </a:lnTo>
                <a:lnTo>
                  <a:pt x="817303" y="1157041"/>
                </a:lnTo>
                <a:lnTo>
                  <a:pt x="816406" y="1154770"/>
                </a:lnTo>
                <a:lnTo>
                  <a:pt x="815284" y="1152498"/>
                </a:lnTo>
                <a:lnTo>
                  <a:pt x="814836" y="1150227"/>
                </a:lnTo>
                <a:lnTo>
                  <a:pt x="814387" y="1147728"/>
                </a:lnTo>
                <a:lnTo>
                  <a:pt x="814387" y="1145229"/>
                </a:lnTo>
                <a:lnTo>
                  <a:pt x="814387" y="762947"/>
                </a:lnTo>
                <a:lnTo>
                  <a:pt x="814387" y="760448"/>
                </a:lnTo>
                <a:lnTo>
                  <a:pt x="814836" y="757950"/>
                </a:lnTo>
                <a:lnTo>
                  <a:pt x="815284" y="755678"/>
                </a:lnTo>
                <a:lnTo>
                  <a:pt x="816406" y="753407"/>
                </a:lnTo>
                <a:lnTo>
                  <a:pt x="817303" y="751135"/>
                </a:lnTo>
                <a:lnTo>
                  <a:pt x="818649" y="749091"/>
                </a:lnTo>
                <a:lnTo>
                  <a:pt x="819995" y="747047"/>
                </a:lnTo>
                <a:lnTo>
                  <a:pt x="821790" y="745684"/>
                </a:lnTo>
                <a:lnTo>
                  <a:pt x="823584" y="743867"/>
                </a:lnTo>
                <a:lnTo>
                  <a:pt x="825603" y="742504"/>
                </a:lnTo>
                <a:lnTo>
                  <a:pt x="827622" y="741368"/>
                </a:lnTo>
                <a:lnTo>
                  <a:pt x="829865" y="740232"/>
                </a:lnTo>
                <a:lnTo>
                  <a:pt x="832108" y="739324"/>
                </a:lnTo>
                <a:lnTo>
                  <a:pt x="834576" y="738870"/>
                </a:lnTo>
                <a:lnTo>
                  <a:pt x="837043" y="738188"/>
                </a:lnTo>
                <a:close/>
                <a:moveTo>
                  <a:pt x="1318322" y="671513"/>
                </a:moveTo>
                <a:lnTo>
                  <a:pt x="1320794" y="671513"/>
                </a:lnTo>
                <a:lnTo>
                  <a:pt x="1394056" y="671513"/>
                </a:lnTo>
                <a:lnTo>
                  <a:pt x="1396528" y="671513"/>
                </a:lnTo>
                <a:lnTo>
                  <a:pt x="1399000" y="671966"/>
                </a:lnTo>
                <a:lnTo>
                  <a:pt x="1401472" y="672873"/>
                </a:lnTo>
                <a:lnTo>
                  <a:pt x="1403719" y="673553"/>
                </a:lnTo>
                <a:lnTo>
                  <a:pt x="1405966" y="674913"/>
                </a:lnTo>
                <a:lnTo>
                  <a:pt x="1408213" y="676273"/>
                </a:lnTo>
                <a:lnTo>
                  <a:pt x="1410011" y="677860"/>
                </a:lnTo>
                <a:lnTo>
                  <a:pt x="1412034" y="679900"/>
                </a:lnTo>
                <a:lnTo>
                  <a:pt x="1413607" y="681941"/>
                </a:lnTo>
                <a:lnTo>
                  <a:pt x="1414955" y="683981"/>
                </a:lnTo>
                <a:lnTo>
                  <a:pt x="1416304" y="686474"/>
                </a:lnTo>
                <a:lnTo>
                  <a:pt x="1417203" y="688968"/>
                </a:lnTo>
                <a:lnTo>
                  <a:pt x="1418326" y="691461"/>
                </a:lnTo>
                <a:lnTo>
                  <a:pt x="1418776" y="694181"/>
                </a:lnTo>
                <a:lnTo>
                  <a:pt x="1419225" y="696902"/>
                </a:lnTo>
                <a:lnTo>
                  <a:pt x="1419225" y="699848"/>
                </a:lnTo>
                <a:lnTo>
                  <a:pt x="1419225" y="1141426"/>
                </a:lnTo>
                <a:lnTo>
                  <a:pt x="1419225" y="1144373"/>
                </a:lnTo>
                <a:lnTo>
                  <a:pt x="1418776" y="1147320"/>
                </a:lnTo>
                <a:lnTo>
                  <a:pt x="1418326" y="1149813"/>
                </a:lnTo>
                <a:lnTo>
                  <a:pt x="1417203" y="1152534"/>
                </a:lnTo>
                <a:lnTo>
                  <a:pt x="1416304" y="1155254"/>
                </a:lnTo>
                <a:lnTo>
                  <a:pt x="1414955" y="1157521"/>
                </a:lnTo>
                <a:lnTo>
                  <a:pt x="1413607" y="1159787"/>
                </a:lnTo>
                <a:lnTo>
                  <a:pt x="1412034" y="1161601"/>
                </a:lnTo>
                <a:lnTo>
                  <a:pt x="1410011" y="1163414"/>
                </a:lnTo>
                <a:lnTo>
                  <a:pt x="1408213" y="1165228"/>
                </a:lnTo>
                <a:lnTo>
                  <a:pt x="1405966" y="1166588"/>
                </a:lnTo>
                <a:lnTo>
                  <a:pt x="1403719" y="1167721"/>
                </a:lnTo>
                <a:lnTo>
                  <a:pt x="1401472" y="1168855"/>
                </a:lnTo>
                <a:lnTo>
                  <a:pt x="1399000" y="1169535"/>
                </a:lnTo>
                <a:lnTo>
                  <a:pt x="1396528" y="1169761"/>
                </a:lnTo>
                <a:lnTo>
                  <a:pt x="1394056" y="1169988"/>
                </a:lnTo>
                <a:lnTo>
                  <a:pt x="1320794" y="1169988"/>
                </a:lnTo>
                <a:lnTo>
                  <a:pt x="1318322" y="1169761"/>
                </a:lnTo>
                <a:lnTo>
                  <a:pt x="1315850" y="1169535"/>
                </a:lnTo>
                <a:lnTo>
                  <a:pt x="1313154" y="1168855"/>
                </a:lnTo>
                <a:lnTo>
                  <a:pt x="1310906" y="1167721"/>
                </a:lnTo>
                <a:lnTo>
                  <a:pt x="1308659" y="1166588"/>
                </a:lnTo>
                <a:lnTo>
                  <a:pt x="1306861" y="1165228"/>
                </a:lnTo>
                <a:lnTo>
                  <a:pt x="1304839" y="1163414"/>
                </a:lnTo>
                <a:lnTo>
                  <a:pt x="1303041" y="1161601"/>
                </a:lnTo>
                <a:lnTo>
                  <a:pt x="1301243" y="1159787"/>
                </a:lnTo>
                <a:lnTo>
                  <a:pt x="1299670" y="1157521"/>
                </a:lnTo>
                <a:lnTo>
                  <a:pt x="1298546" y="1155254"/>
                </a:lnTo>
                <a:lnTo>
                  <a:pt x="1297423" y="1152534"/>
                </a:lnTo>
                <a:lnTo>
                  <a:pt x="1296524" y="1149813"/>
                </a:lnTo>
                <a:lnTo>
                  <a:pt x="1296074" y="1147320"/>
                </a:lnTo>
                <a:lnTo>
                  <a:pt x="1295400" y="1144373"/>
                </a:lnTo>
                <a:lnTo>
                  <a:pt x="1295400" y="1141426"/>
                </a:lnTo>
                <a:lnTo>
                  <a:pt x="1295400" y="699848"/>
                </a:lnTo>
                <a:lnTo>
                  <a:pt x="1295400" y="696902"/>
                </a:lnTo>
                <a:lnTo>
                  <a:pt x="1296074" y="694181"/>
                </a:lnTo>
                <a:lnTo>
                  <a:pt x="1296524" y="691461"/>
                </a:lnTo>
                <a:lnTo>
                  <a:pt x="1297423" y="688968"/>
                </a:lnTo>
                <a:lnTo>
                  <a:pt x="1298546" y="686474"/>
                </a:lnTo>
                <a:lnTo>
                  <a:pt x="1299670" y="683981"/>
                </a:lnTo>
                <a:lnTo>
                  <a:pt x="1301243" y="681941"/>
                </a:lnTo>
                <a:lnTo>
                  <a:pt x="1303041" y="679900"/>
                </a:lnTo>
                <a:lnTo>
                  <a:pt x="1304839" y="677860"/>
                </a:lnTo>
                <a:lnTo>
                  <a:pt x="1306861" y="676273"/>
                </a:lnTo>
                <a:lnTo>
                  <a:pt x="1308659" y="674913"/>
                </a:lnTo>
                <a:lnTo>
                  <a:pt x="1310906" y="673553"/>
                </a:lnTo>
                <a:lnTo>
                  <a:pt x="1313154" y="672873"/>
                </a:lnTo>
                <a:lnTo>
                  <a:pt x="1315850" y="671966"/>
                </a:lnTo>
                <a:lnTo>
                  <a:pt x="1318322" y="671513"/>
                </a:lnTo>
                <a:close/>
                <a:moveTo>
                  <a:pt x="988416" y="671513"/>
                </a:moveTo>
                <a:lnTo>
                  <a:pt x="990920" y="671513"/>
                </a:lnTo>
                <a:lnTo>
                  <a:pt x="1065121" y="671513"/>
                </a:lnTo>
                <a:lnTo>
                  <a:pt x="1067624" y="671513"/>
                </a:lnTo>
                <a:lnTo>
                  <a:pt x="1070128" y="671966"/>
                </a:lnTo>
                <a:lnTo>
                  <a:pt x="1072632" y="672873"/>
                </a:lnTo>
                <a:lnTo>
                  <a:pt x="1074908" y="673553"/>
                </a:lnTo>
                <a:lnTo>
                  <a:pt x="1077184" y="674913"/>
                </a:lnTo>
                <a:lnTo>
                  <a:pt x="1079460" y="676273"/>
                </a:lnTo>
                <a:lnTo>
                  <a:pt x="1081281" y="677860"/>
                </a:lnTo>
                <a:lnTo>
                  <a:pt x="1083330" y="679900"/>
                </a:lnTo>
                <a:lnTo>
                  <a:pt x="1084923" y="681941"/>
                </a:lnTo>
                <a:lnTo>
                  <a:pt x="1086288" y="683981"/>
                </a:lnTo>
                <a:lnTo>
                  <a:pt x="1087654" y="686474"/>
                </a:lnTo>
                <a:lnTo>
                  <a:pt x="1088565" y="688968"/>
                </a:lnTo>
                <a:lnTo>
                  <a:pt x="1089703" y="691461"/>
                </a:lnTo>
                <a:lnTo>
                  <a:pt x="1090158" y="694181"/>
                </a:lnTo>
                <a:lnTo>
                  <a:pt x="1090613" y="696902"/>
                </a:lnTo>
                <a:lnTo>
                  <a:pt x="1090613" y="699848"/>
                </a:lnTo>
                <a:lnTo>
                  <a:pt x="1090613" y="1141426"/>
                </a:lnTo>
                <a:lnTo>
                  <a:pt x="1090613" y="1144373"/>
                </a:lnTo>
                <a:lnTo>
                  <a:pt x="1090158" y="1147320"/>
                </a:lnTo>
                <a:lnTo>
                  <a:pt x="1089703" y="1149813"/>
                </a:lnTo>
                <a:lnTo>
                  <a:pt x="1088565" y="1152534"/>
                </a:lnTo>
                <a:lnTo>
                  <a:pt x="1087654" y="1155254"/>
                </a:lnTo>
                <a:lnTo>
                  <a:pt x="1086288" y="1157521"/>
                </a:lnTo>
                <a:lnTo>
                  <a:pt x="1084923" y="1159787"/>
                </a:lnTo>
                <a:lnTo>
                  <a:pt x="1083330" y="1161601"/>
                </a:lnTo>
                <a:lnTo>
                  <a:pt x="1081281" y="1163414"/>
                </a:lnTo>
                <a:lnTo>
                  <a:pt x="1079460" y="1165228"/>
                </a:lnTo>
                <a:lnTo>
                  <a:pt x="1077184" y="1166588"/>
                </a:lnTo>
                <a:lnTo>
                  <a:pt x="1074908" y="1167721"/>
                </a:lnTo>
                <a:lnTo>
                  <a:pt x="1072632" y="1168855"/>
                </a:lnTo>
                <a:lnTo>
                  <a:pt x="1070128" y="1169535"/>
                </a:lnTo>
                <a:lnTo>
                  <a:pt x="1067624" y="1169761"/>
                </a:lnTo>
                <a:lnTo>
                  <a:pt x="1065121" y="1169988"/>
                </a:lnTo>
                <a:lnTo>
                  <a:pt x="990920" y="1169988"/>
                </a:lnTo>
                <a:lnTo>
                  <a:pt x="988416" y="1169761"/>
                </a:lnTo>
                <a:lnTo>
                  <a:pt x="985685" y="1169535"/>
                </a:lnTo>
                <a:lnTo>
                  <a:pt x="983181" y="1168855"/>
                </a:lnTo>
                <a:lnTo>
                  <a:pt x="980905" y="1167721"/>
                </a:lnTo>
                <a:lnTo>
                  <a:pt x="978629" y="1166588"/>
                </a:lnTo>
                <a:lnTo>
                  <a:pt x="976581" y="1165228"/>
                </a:lnTo>
                <a:lnTo>
                  <a:pt x="974532" y="1163414"/>
                </a:lnTo>
                <a:lnTo>
                  <a:pt x="972939" y="1161601"/>
                </a:lnTo>
                <a:lnTo>
                  <a:pt x="971118" y="1159787"/>
                </a:lnTo>
                <a:lnTo>
                  <a:pt x="969525" y="1157521"/>
                </a:lnTo>
                <a:lnTo>
                  <a:pt x="968387" y="1155254"/>
                </a:lnTo>
                <a:lnTo>
                  <a:pt x="967249" y="1152534"/>
                </a:lnTo>
                <a:lnTo>
                  <a:pt x="966338" y="1149813"/>
                </a:lnTo>
                <a:lnTo>
                  <a:pt x="965883" y="1147320"/>
                </a:lnTo>
                <a:lnTo>
                  <a:pt x="965200" y="1144373"/>
                </a:lnTo>
                <a:lnTo>
                  <a:pt x="965200" y="1141426"/>
                </a:lnTo>
                <a:lnTo>
                  <a:pt x="965200" y="699848"/>
                </a:lnTo>
                <a:lnTo>
                  <a:pt x="965200" y="696902"/>
                </a:lnTo>
                <a:lnTo>
                  <a:pt x="965883" y="694181"/>
                </a:lnTo>
                <a:lnTo>
                  <a:pt x="966338" y="691461"/>
                </a:lnTo>
                <a:lnTo>
                  <a:pt x="967249" y="688968"/>
                </a:lnTo>
                <a:lnTo>
                  <a:pt x="968387" y="686474"/>
                </a:lnTo>
                <a:lnTo>
                  <a:pt x="969525" y="683981"/>
                </a:lnTo>
                <a:lnTo>
                  <a:pt x="971118" y="681941"/>
                </a:lnTo>
                <a:lnTo>
                  <a:pt x="972939" y="679900"/>
                </a:lnTo>
                <a:lnTo>
                  <a:pt x="974532" y="677860"/>
                </a:lnTo>
                <a:lnTo>
                  <a:pt x="976581" y="676273"/>
                </a:lnTo>
                <a:lnTo>
                  <a:pt x="978629" y="674913"/>
                </a:lnTo>
                <a:lnTo>
                  <a:pt x="980905" y="673553"/>
                </a:lnTo>
                <a:lnTo>
                  <a:pt x="983181" y="672873"/>
                </a:lnTo>
                <a:lnTo>
                  <a:pt x="985685" y="671966"/>
                </a:lnTo>
                <a:lnTo>
                  <a:pt x="988416" y="671513"/>
                </a:lnTo>
                <a:close/>
                <a:moveTo>
                  <a:pt x="1471932" y="590550"/>
                </a:moveTo>
                <a:lnTo>
                  <a:pt x="1546133" y="590550"/>
                </a:lnTo>
                <a:lnTo>
                  <a:pt x="1548636" y="590777"/>
                </a:lnTo>
                <a:lnTo>
                  <a:pt x="1551140" y="591231"/>
                </a:lnTo>
                <a:lnTo>
                  <a:pt x="1553644" y="592139"/>
                </a:lnTo>
                <a:lnTo>
                  <a:pt x="1555920" y="593274"/>
                </a:lnTo>
                <a:lnTo>
                  <a:pt x="1558196" y="594635"/>
                </a:lnTo>
                <a:lnTo>
                  <a:pt x="1560472" y="596451"/>
                </a:lnTo>
                <a:lnTo>
                  <a:pt x="1562293" y="598267"/>
                </a:lnTo>
                <a:lnTo>
                  <a:pt x="1564342" y="600537"/>
                </a:lnTo>
                <a:lnTo>
                  <a:pt x="1565707" y="602806"/>
                </a:lnTo>
                <a:lnTo>
                  <a:pt x="1567300" y="605303"/>
                </a:lnTo>
                <a:lnTo>
                  <a:pt x="1568666" y="608026"/>
                </a:lnTo>
                <a:lnTo>
                  <a:pt x="1569577" y="610750"/>
                </a:lnTo>
                <a:lnTo>
                  <a:pt x="1570487" y="613927"/>
                </a:lnTo>
                <a:lnTo>
                  <a:pt x="1571170" y="617105"/>
                </a:lnTo>
                <a:lnTo>
                  <a:pt x="1571625" y="620282"/>
                </a:lnTo>
                <a:lnTo>
                  <a:pt x="1571625" y="623687"/>
                </a:lnTo>
                <a:lnTo>
                  <a:pt x="1571625" y="1136851"/>
                </a:lnTo>
                <a:lnTo>
                  <a:pt x="1571625" y="1140256"/>
                </a:lnTo>
                <a:lnTo>
                  <a:pt x="1571170" y="1143433"/>
                </a:lnTo>
                <a:lnTo>
                  <a:pt x="1570487" y="1146838"/>
                </a:lnTo>
                <a:lnTo>
                  <a:pt x="1569577" y="1149788"/>
                </a:lnTo>
                <a:lnTo>
                  <a:pt x="1568666" y="1152512"/>
                </a:lnTo>
                <a:lnTo>
                  <a:pt x="1567300" y="1155462"/>
                </a:lnTo>
                <a:lnTo>
                  <a:pt x="1565707" y="1157959"/>
                </a:lnTo>
                <a:lnTo>
                  <a:pt x="1564342" y="1160229"/>
                </a:lnTo>
                <a:lnTo>
                  <a:pt x="1562293" y="1162498"/>
                </a:lnTo>
                <a:lnTo>
                  <a:pt x="1560472" y="1164314"/>
                </a:lnTo>
                <a:lnTo>
                  <a:pt x="1558196" y="1165903"/>
                </a:lnTo>
                <a:lnTo>
                  <a:pt x="1555920" y="1167492"/>
                </a:lnTo>
                <a:lnTo>
                  <a:pt x="1553644" y="1168399"/>
                </a:lnTo>
                <a:lnTo>
                  <a:pt x="1551140" y="1169307"/>
                </a:lnTo>
                <a:lnTo>
                  <a:pt x="1548636" y="1169761"/>
                </a:lnTo>
                <a:lnTo>
                  <a:pt x="1546133" y="1169988"/>
                </a:lnTo>
                <a:lnTo>
                  <a:pt x="1471932" y="1169988"/>
                </a:lnTo>
                <a:lnTo>
                  <a:pt x="1469201" y="1169761"/>
                </a:lnTo>
                <a:lnTo>
                  <a:pt x="1466697" y="1169307"/>
                </a:lnTo>
                <a:lnTo>
                  <a:pt x="1464193" y="1168399"/>
                </a:lnTo>
                <a:lnTo>
                  <a:pt x="1461917" y="1167492"/>
                </a:lnTo>
                <a:lnTo>
                  <a:pt x="1459641" y="1165903"/>
                </a:lnTo>
                <a:lnTo>
                  <a:pt x="1457593" y="1164314"/>
                </a:lnTo>
                <a:lnTo>
                  <a:pt x="1455544" y="1162498"/>
                </a:lnTo>
                <a:lnTo>
                  <a:pt x="1453496" y="1160229"/>
                </a:lnTo>
                <a:lnTo>
                  <a:pt x="1452130" y="1157959"/>
                </a:lnTo>
                <a:lnTo>
                  <a:pt x="1450537" y="1155462"/>
                </a:lnTo>
                <a:lnTo>
                  <a:pt x="1449399" y="1152512"/>
                </a:lnTo>
                <a:lnTo>
                  <a:pt x="1448261" y="1149788"/>
                </a:lnTo>
                <a:lnTo>
                  <a:pt x="1447350" y="1146838"/>
                </a:lnTo>
                <a:lnTo>
                  <a:pt x="1446667" y="1143433"/>
                </a:lnTo>
                <a:lnTo>
                  <a:pt x="1446212" y="1140256"/>
                </a:lnTo>
                <a:lnTo>
                  <a:pt x="1446212" y="1136851"/>
                </a:lnTo>
                <a:lnTo>
                  <a:pt x="1446212" y="623687"/>
                </a:lnTo>
                <a:lnTo>
                  <a:pt x="1446212" y="620282"/>
                </a:lnTo>
                <a:lnTo>
                  <a:pt x="1446667" y="617105"/>
                </a:lnTo>
                <a:lnTo>
                  <a:pt x="1447350" y="613927"/>
                </a:lnTo>
                <a:lnTo>
                  <a:pt x="1448261" y="610750"/>
                </a:lnTo>
                <a:lnTo>
                  <a:pt x="1449399" y="608026"/>
                </a:lnTo>
                <a:lnTo>
                  <a:pt x="1450537" y="605303"/>
                </a:lnTo>
                <a:lnTo>
                  <a:pt x="1452130" y="602806"/>
                </a:lnTo>
                <a:lnTo>
                  <a:pt x="1453496" y="600537"/>
                </a:lnTo>
                <a:lnTo>
                  <a:pt x="1455544" y="598267"/>
                </a:lnTo>
                <a:lnTo>
                  <a:pt x="1457593" y="596451"/>
                </a:lnTo>
                <a:lnTo>
                  <a:pt x="1459641" y="594635"/>
                </a:lnTo>
                <a:lnTo>
                  <a:pt x="1461917" y="593274"/>
                </a:lnTo>
                <a:lnTo>
                  <a:pt x="1464193" y="592139"/>
                </a:lnTo>
                <a:lnTo>
                  <a:pt x="1466697" y="591231"/>
                </a:lnTo>
                <a:lnTo>
                  <a:pt x="1469201" y="590777"/>
                </a:lnTo>
                <a:lnTo>
                  <a:pt x="1471932" y="590550"/>
                </a:lnTo>
                <a:close/>
                <a:moveTo>
                  <a:pt x="1152617" y="590550"/>
                </a:moveTo>
                <a:lnTo>
                  <a:pt x="1226818" y="590550"/>
                </a:lnTo>
                <a:lnTo>
                  <a:pt x="1229322" y="590777"/>
                </a:lnTo>
                <a:lnTo>
                  <a:pt x="1232053" y="591231"/>
                </a:lnTo>
                <a:lnTo>
                  <a:pt x="1234557" y="592139"/>
                </a:lnTo>
                <a:lnTo>
                  <a:pt x="1236833" y="593274"/>
                </a:lnTo>
                <a:lnTo>
                  <a:pt x="1239109" y="594635"/>
                </a:lnTo>
                <a:lnTo>
                  <a:pt x="1241158" y="596451"/>
                </a:lnTo>
                <a:lnTo>
                  <a:pt x="1242978" y="598267"/>
                </a:lnTo>
                <a:lnTo>
                  <a:pt x="1244799" y="600537"/>
                </a:lnTo>
                <a:lnTo>
                  <a:pt x="1246620" y="602806"/>
                </a:lnTo>
                <a:lnTo>
                  <a:pt x="1248213" y="605303"/>
                </a:lnTo>
                <a:lnTo>
                  <a:pt x="1249352" y="608026"/>
                </a:lnTo>
                <a:lnTo>
                  <a:pt x="1250490" y="610750"/>
                </a:lnTo>
                <a:lnTo>
                  <a:pt x="1251400" y="613927"/>
                </a:lnTo>
                <a:lnTo>
                  <a:pt x="1251855" y="617105"/>
                </a:lnTo>
                <a:lnTo>
                  <a:pt x="1252538" y="620282"/>
                </a:lnTo>
                <a:lnTo>
                  <a:pt x="1252538" y="623687"/>
                </a:lnTo>
                <a:lnTo>
                  <a:pt x="1252538" y="1136851"/>
                </a:lnTo>
                <a:lnTo>
                  <a:pt x="1252538" y="1140256"/>
                </a:lnTo>
                <a:lnTo>
                  <a:pt x="1251855" y="1143433"/>
                </a:lnTo>
                <a:lnTo>
                  <a:pt x="1251400" y="1146838"/>
                </a:lnTo>
                <a:lnTo>
                  <a:pt x="1250490" y="1149788"/>
                </a:lnTo>
                <a:lnTo>
                  <a:pt x="1249352" y="1152512"/>
                </a:lnTo>
                <a:lnTo>
                  <a:pt x="1248213" y="1155462"/>
                </a:lnTo>
                <a:lnTo>
                  <a:pt x="1246620" y="1157959"/>
                </a:lnTo>
                <a:lnTo>
                  <a:pt x="1244799" y="1160229"/>
                </a:lnTo>
                <a:lnTo>
                  <a:pt x="1242978" y="1162498"/>
                </a:lnTo>
                <a:lnTo>
                  <a:pt x="1241158" y="1164314"/>
                </a:lnTo>
                <a:lnTo>
                  <a:pt x="1239109" y="1165903"/>
                </a:lnTo>
                <a:lnTo>
                  <a:pt x="1236833" y="1167492"/>
                </a:lnTo>
                <a:lnTo>
                  <a:pt x="1234557" y="1168399"/>
                </a:lnTo>
                <a:lnTo>
                  <a:pt x="1232053" y="1169307"/>
                </a:lnTo>
                <a:lnTo>
                  <a:pt x="1229322" y="1169761"/>
                </a:lnTo>
                <a:lnTo>
                  <a:pt x="1226818" y="1169988"/>
                </a:lnTo>
                <a:lnTo>
                  <a:pt x="1152617" y="1169988"/>
                </a:lnTo>
                <a:lnTo>
                  <a:pt x="1150114" y="1169761"/>
                </a:lnTo>
                <a:lnTo>
                  <a:pt x="1147610" y="1169307"/>
                </a:lnTo>
                <a:lnTo>
                  <a:pt x="1145106" y="1168399"/>
                </a:lnTo>
                <a:lnTo>
                  <a:pt x="1142830" y="1167492"/>
                </a:lnTo>
                <a:lnTo>
                  <a:pt x="1140554" y="1165903"/>
                </a:lnTo>
                <a:lnTo>
                  <a:pt x="1138278" y="1164314"/>
                </a:lnTo>
                <a:lnTo>
                  <a:pt x="1136457" y="1162498"/>
                </a:lnTo>
                <a:lnTo>
                  <a:pt x="1134409" y="1160229"/>
                </a:lnTo>
                <a:lnTo>
                  <a:pt x="1132815" y="1157959"/>
                </a:lnTo>
                <a:lnTo>
                  <a:pt x="1131450" y="1155462"/>
                </a:lnTo>
                <a:lnTo>
                  <a:pt x="1130084" y="1152512"/>
                </a:lnTo>
                <a:lnTo>
                  <a:pt x="1129174" y="1149788"/>
                </a:lnTo>
                <a:lnTo>
                  <a:pt x="1128036" y="1146838"/>
                </a:lnTo>
                <a:lnTo>
                  <a:pt x="1127580" y="1143433"/>
                </a:lnTo>
                <a:lnTo>
                  <a:pt x="1127125" y="1140256"/>
                </a:lnTo>
                <a:lnTo>
                  <a:pt x="1127125" y="1136851"/>
                </a:lnTo>
                <a:lnTo>
                  <a:pt x="1127125" y="623687"/>
                </a:lnTo>
                <a:lnTo>
                  <a:pt x="1127125" y="620282"/>
                </a:lnTo>
                <a:lnTo>
                  <a:pt x="1127580" y="617105"/>
                </a:lnTo>
                <a:lnTo>
                  <a:pt x="1128036" y="613927"/>
                </a:lnTo>
                <a:lnTo>
                  <a:pt x="1129174" y="610750"/>
                </a:lnTo>
                <a:lnTo>
                  <a:pt x="1130084" y="608026"/>
                </a:lnTo>
                <a:lnTo>
                  <a:pt x="1131450" y="605303"/>
                </a:lnTo>
                <a:lnTo>
                  <a:pt x="1132815" y="602806"/>
                </a:lnTo>
                <a:lnTo>
                  <a:pt x="1134409" y="600537"/>
                </a:lnTo>
                <a:lnTo>
                  <a:pt x="1136457" y="598267"/>
                </a:lnTo>
                <a:lnTo>
                  <a:pt x="1138278" y="596451"/>
                </a:lnTo>
                <a:lnTo>
                  <a:pt x="1140554" y="594635"/>
                </a:lnTo>
                <a:lnTo>
                  <a:pt x="1142830" y="593274"/>
                </a:lnTo>
                <a:lnTo>
                  <a:pt x="1145106" y="592139"/>
                </a:lnTo>
                <a:lnTo>
                  <a:pt x="1147610" y="591231"/>
                </a:lnTo>
                <a:lnTo>
                  <a:pt x="1150114" y="590777"/>
                </a:lnTo>
                <a:lnTo>
                  <a:pt x="1152617" y="590550"/>
                </a:lnTo>
                <a:close/>
                <a:moveTo>
                  <a:pt x="1633857" y="508000"/>
                </a:moveTo>
                <a:lnTo>
                  <a:pt x="1707830" y="508000"/>
                </a:lnTo>
                <a:lnTo>
                  <a:pt x="1710561" y="508227"/>
                </a:lnTo>
                <a:lnTo>
                  <a:pt x="1713065" y="508680"/>
                </a:lnTo>
                <a:lnTo>
                  <a:pt x="1715797" y="509814"/>
                </a:lnTo>
                <a:lnTo>
                  <a:pt x="1718073" y="510947"/>
                </a:lnTo>
                <a:lnTo>
                  <a:pt x="1720349" y="512534"/>
                </a:lnTo>
                <a:lnTo>
                  <a:pt x="1722170" y="514575"/>
                </a:lnTo>
                <a:lnTo>
                  <a:pt x="1724218" y="516842"/>
                </a:lnTo>
                <a:lnTo>
                  <a:pt x="1726039" y="519109"/>
                </a:lnTo>
                <a:lnTo>
                  <a:pt x="1727860" y="521829"/>
                </a:lnTo>
                <a:lnTo>
                  <a:pt x="1729453" y="524550"/>
                </a:lnTo>
                <a:lnTo>
                  <a:pt x="1730591" y="527950"/>
                </a:lnTo>
                <a:lnTo>
                  <a:pt x="1731729" y="531124"/>
                </a:lnTo>
                <a:lnTo>
                  <a:pt x="1732640" y="534752"/>
                </a:lnTo>
                <a:lnTo>
                  <a:pt x="1733095" y="538152"/>
                </a:lnTo>
                <a:lnTo>
                  <a:pt x="1733550" y="542006"/>
                </a:lnTo>
                <a:lnTo>
                  <a:pt x="1733550" y="545860"/>
                </a:lnTo>
                <a:lnTo>
                  <a:pt x="1733550" y="1132128"/>
                </a:lnTo>
                <a:lnTo>
                  <a:pt x="1733550" y="1135982"/>
                </a:lnTo>
                <a:lnTo>
                  <a:pt x="1733095" y="1139836"/>
                </a:lnTo>
                <a:lnTo>
                  <a:pt x="1732640" y="1143463"/>
                </a:lnTo>
                <a:lnTo>
                  <a:pt x="1731729" y="1146864"/>
                </a:lnTo>
                <a:lnTo>
                  <a:pt x="1730591" y="1150038"/>
                </a:lnTo>
                <a:lnTo>
                  <a:pt x="1729453" y="1153438"/>
                </a:lnTo>
                <a:lnTo>
                  <a:pt x="1727860" y="1156159"/>
                </a:lnTo>
                <a:lnTo>
                  <a:pt x="1726039" y="1158879"/>
                </a:lnTo>
                <a:lnTo>
                  <a:pt x="1724218" y="1161373"/>
                </a:lnTo>
                <a:lnTo>
                  <a:pt x="1722170" y="1163414"/>
                </a:lnTo>
                <a:lnTo>
                  <a:pt x="1720349" y="1165454"/>
                </a:lnTo>
                <a:lnTo>
                  <a:pt x="1718073" y="1167041"/>
                </a:lnTo>
                <a:lnTo>
                  <a:pt x="1715797" y="1168174"/>
                </a:lnTo>
                <a:lnTo>
                  <a:pt x="1713065" y="1169308"/>
                </a:lnTo>
                <a:lnTo>
                  <a:pt x="1710561" y="1169761"/>
                </a:lnTo>
                <a:lnTo>
                  <a:pt x="1707830" y="1169988"/>
                </a:lnTo>
                <a:lnTo>
                  <a:pt x="1633857" y="1169988"/>
                </a:lnTo>
                <a:lnTo>
                  <a:pt x="1631353" y="1169761"/>
                </a:lnTo>
                <a:lnTo>
                  <a:pt x="1628850" y="1169308"/>
                </a:lnTo>
                <a:lnTo>
                  <a:pt x="1626346" y="1168174"/>
                </a:lnTo>
                <a:lnTo>
                  <a:pt x="1624070" y="1167041"/>
                </a:lnTo>
                <a:lnTo>
                  <a:pt x="1621794" y="1165454"/>
                </a:lnTo>
                <a:lnTo>
                  <a:pt x="1619518" y="1163414"/>
                </a:lnTo>
                <a:lnTo>
                  <a:pt x="1617469" y="1161373"/>
                </a:lnTo>
                <a:lnTo>
                  <a:pt x="1615648" y="1158879"/>
                </a:lnTo>
                <a:lnTo>
                  <a:pt x="1614055" y="1156159"/>
                </a:lnTo>
                <a:lnTo>
                  <a:pt x="1612689" y="1153438"/>
                </a:lnTo>
                <a:lnTo>
                  <a:pt x="1611324" y="1150038"/>
                </a:lnTo>
                <a:lnTo>
                  <a:pt x="1610186" y="1146864"/>
                </a:lnTo>
                <a:lnTo>
                  <a:pt x="1609275" y="1143463"/>
                </a:lnTo>
                <a:lnTo>
                  <a:pt x="1608820" y="1139836"/>
                </a:lnTo>
                <a:lnTo>
                  <a:pt x="1608365" y="1135982"/>
                </a:lnTo>
                <a:lnTo>
                  <a:pt x="1608137" y="1132128"/>
                </a:lnTo>
                <a:lnTo>
                  <a:pt x="1608137" y="545860"/>
                </a:lnTo>
                <a:lnTo>
                  <a:pt x="1608365" y="542006"/>
                </a:lnTo>
                <a:lnTo>
                  <a:pt x="1608820" y="538152"/>
                </a:lnTo>
                <a:lnTo>
                  <a:pt x="1609275" y="534752"/>
                </a:lnTo>
                <a:lnTo>
                  <a:pt x="1610186" y="531124"/>
                </a:lnTo>
                <a:lnTo>
                  <a:pt x="1611324" y="527950"/>
                </a:lnTo>
                <a:lnTo>
                  <a:pt x="1612689" y="524550"/>
                </a:lnTo>
                <a:lnTo>
                  <a:pt x="1614055" y="521829"/>
                </a:lnTo>
                <a:lnTo>
                  <a:pt x="1615648" y="519109"/>
                </a:lnTo>
                <a:lnTo>
                  <a:pt x="1617469" y="516842"/>
                </a:lnTo>
                <a:lnTo>
                  <a:pt x="1619518" y="514575"/>
                </a:lnTo>
                <a:lnTo>
                  <a:pt x="1621794" y="512534"/>
                </a:lnTo>
                <a:lnTo>
                  <a:pt x="1624070" y="510947"/>
                </a:lnTo>
                <a:lnTo>
                  <a:pt x="1626346" y="509814"/>
                </a:lnTo>
                <a:lnTo>
                  <a:pt x="1628850" y="508680"/>
                </a:lnTo>
                <a:lnTo>
                  <a:pt x="1631353" y="508227"/>
                </a:lnTo>
                <a:lnTo>
                  <a:pt x="1633857" y="508000"/>
                </a:lnTo>
                <a:close/>
                <a:moveTo>
                  <a:pt x="1501548" y="319088"/>
                </a:moveTo>
                <a:lnTo>
                  <a:pt x="1733323" y="319088"/>
                </a:lnTo>
                <a:lnTo>
                  <a:pt x="1733323" y="319316"/>
                </a:lnTo>
                <a:lnTo>
                  <a:pt x="1733550" y="319316"/>
                </a:lnTo>
                <a:lnTo>
                  <a:pt x="1733550" y="464215"/>
                </a:lnTo>
                <a:lnTo>
                  <a:pt x="1637620" y="464215"/>
                </a:lnTo>
                <a:lnTo>
                  <a:pt x="1637620" y="418038"/>
                </a:lnTo>
                <a:lnTo>
                  <a:pt x="1318759" y="617303"/>
                </a:lnTo>
                <a:lnTo>
                  <a:pt x="1250723" y="574766"/>
                </a:lnTo>
                <a:lnTo>
                  <a:pt x="1253444" y="573174"/>
                </a:lnTo>
                <a:lnTo>
                  <a:pt x="1146628" y="506525"/>
                </a:lnTo>
                <a:lnTo>
                  <a:pt x="844096" y="695326"/>
                </a:lnTo>
                <a:lnTo>
                  <a:pt x="776287" y="653016"/>
                </a:lnTo>
                <a:lnTo>
                  <a:pt x="1147082" y="421450"/>
                </a:lnTo>
                <a:lnTo>
                  <a:pt x="1215118" y="463533"/>
                </a:lnTo>
                <a:lnTo>
                  <a:pt x="1214437" y="464215"/>
                </a:lnTo>
                <a:lnTo>
                  <a:pt x="1321253" y="530637"/>
                </a:lnTo>
                <a:lnTo>
                  <a:pt x="1564368" y="379141"/>
                </a:lnTo>
                <a:lnTo>
                  <a:pt x="1501548" y="379141"/>
                </a:lnTo>
                <a:lnTo>
                  <a:pt x="1501548" y="319088"/>
                </a:lnTo>
                <a:close/>
                <a:moveTo>
                  <a:pt x="229507" y="91395"/>
                </a:moveTo>
                <a:lnTo>
                  <a:pt x="225651" y="91621"/>
                </a:lnTo>
                <a:lnTo>
                  <a:pt x="221796" y="91848"/>
                </a:lnTo>
                <a:lnTo>
                  <a:pt x="218394" y="92075"/>
                </a:lnTo>
                <a:lnTo>
                  <a:pt x="214539" y="92755"/>
                </a:lnTo>
                <a:lnTo>
                  <a:pt x="210910" y="93662"/>
                </a:lnTo>
                <a:lnTo>
                  <a:pt x="207509" y="94570"/>
                </a:lnTo>
                <a:lnTo>
                  <a:pt x="204107" y="95704"/>
                </a:lnTo>
                <a:lnTo>
                  <a:pt x="200705" y="96837"/>
                </a:lnTo>
                <a:lnTo>
                  <a:pt x="197303" y="98198"/>
                </a:lnTo>
                <a:lnTo>
                  <a:pt x="194355" y="99559"/>
                </a:lnTo>
                <a:lnTo>
                  <a:pt x="191407" y="101373"/>
                </a:lnTo>
                <a:lnTo>
                  <a:pt x="188232" y="103187"/>
                </a:lnTo>
                <a:lnTo>
                  <a:pt x="185284" y="105002"/>
                </a:lnTo>
                <a:lnTo>
                  <a:pt x="182562" y="107270"/>
                </a:lnTo>
                <a:lnTo>
                  <a:pt x="179614" y="109311"/>
                </a:lnTo>
                <a:lnTo>
                  <a:pt x="177119" y="111579"/>
                </a:lnTo>
                <a:lnTo>
                  <a:pt x="174851" y="114073"/>
                </a:lnTo>
                <a:lnTo>
                  <a:pt x="172357" y="116568"/>
                </a:lnTo>
                <a:lnTo>
                  <a:pt x="170316" y="119062"/>
                </a:lnTo>
                <a:lnTo>
                  <a:pt x="168275" y="121784"/>
                </a:lnTo>
                <a:lnTo>
                  <a:pt x="166460" y="124505"/>
                </a:lnTo>
                <a:lnTo>
                  <a:pt x="164646" y="127454"/>
                </a:lnTo>
                <a:lnTo>
                  <a:pt x="162832" y="130402"/>
                </a:lnTo>
                <a:lnTo>
                  <a:pt x="161471" y="133350"/>
                </a:lnTo>
                <a:lnTo>
                  <a:pt x="160110" y="136525"/>
                </a:lnTo>
                <a:lnTo>
                  <a:pt x="158976" y="139700"/>
                </a:lnTo>
                <a:lnTo>
                  <a:pt x="158069" y="143102"/>
                </a:lnTo>
                <a:lnTo>
                  <a:pt x="156935" y="146277"/>
                </a:lnTo>
                <a:lnTo>
                  <a:pt x="156482" y="149679"/>
                </a:lnTo>
                <a:lnTo>
                  <a:pt x="156028" y="153080"/>
                </a:lnTo>
                <a:lnTo>
                  <a:pt x="155801" y="156709"/>
                </a:lnTo>
                <a:lnTo>
                  <a:pt x="155801" y="160111"/>
                </a:lnTo>
                <a:lnTo>
                  <a:pt x="155801" y="1330098"/>
                </a:lnTo>
                <a:lnTo>
                  <a:pt x="155801" y="1333500"/>
                </a:lnTo>
                <a:lnTo>
                  <a:pt x="156028" y="1337129"/>
                </a:lnTo>
                <a:lnTo>
                  <a:pt x="156482" y="1340531"/>
                </a:lnTo>
                <a:lnTo>
                  <a:pt x="156935" y="1343932"/>
                </a:lnTo>
                <a:lnTo>
                  <a:pt x="158069" y="1347561"/>
                </a:lnTo>
                <a:lnTo>
                  <a:pt x="158976" y="1350509"/>
                </a:lnTo>
                <a:lnTo>
                  <a:pt x="160110" y="1353684"/>
                </a:lnTo>
                <a:lnTo>
                  <a:pt x="161471" y="1357086"/>
                </a:lnTo>
                <a:lnTo>
                  <a:pt x="162832" y="1360034"/>
                </a:lnTo>
                <a:lnTo>
                  <a:pt x="164646" y="1362756"/>
                </a:lnTo>
                <a:lnTo>
                  <a:pt x="166460" y="1365931"/>
                </a:lnTo>
                <a:lnTo>
                  <a:pt x="168275" y="1368652"/>
                </a:lnTo>
                <a:lnTo>
                  <a:pt x="170316" y="1371373"/>
                </a:lnTo>
                <a:lnTo>
                  <a:pt x="172357" y="1373868"/>
                </a:lnTo>
                <a:lnTo>
                  <a:pt x="174851" y="1376590"/>
                </a:lnTo>
                <a:lnTo>
                  <a:pt x="177119" y="1378857"/>
                </a:lnTo>
                <a:lnTo>
                  <a:pt x="179614" y="1381125"/>
                </a:lnTo>
                <a:lnTo>
                  <a:pt x="182562" y="1383393"/>
                </a:lnTo>
                <a:lnTo>
                  <a:pt x="185284" y="1385207"/>
                </a:lnTo>
                <a:lnTo>
                  <a:pt x="188232" y="1387248"/>
                </a:lnTo>
                <a:lnTo>
                  <a:pt x="191407" y="1389063"/>
                </a:lnTo>
                <a:lnTo>
                  <a:pt x="194355" y="1390650"/>
                </a:lnTo>
                <a:lnTo>
                  <a:pt x="197303" y="1392238"/>
                </a:lnTo>
                <a:lnTo>
                  <a:pt x="200705" y="1393598"/>
                </a:lnTo>
                <a:lnTo>
                  <a:pt x="204107" y="1394959"/>
                </a:lnTo>
                <a:lnTo>
                  <a:pt x="207509" y="1395866"/>
                </a:lnTo>
                <a:lnTo>
                  <a:pt x="210910" y="1397000"/>
                </a:lnTo>
                <a:lnTo>
                  <a:pt x="214539" y="1397681"/>
                </a:lnTo>
                <a:lnTo>
                  <a:pt x="218394" y="1398134"/>
                </a:lnTo>
                <a:lnTo>
                  <a:pt x="221796" y="1398588"/>
                </a:lnTo>
                <a:lnTo>
                  <a:pt x="225651" y="1399041"/>
                </a:lnTo>
                <a:lnTo>
                  <a:pt x="229507" y="1399041"/>
                </a:lnTo>
                <a:lnTo>
                  <a:pt x="2280330" y="1399041"/>
                </a:lnTo>
                <a:lnTo>
                  <a:pt x="2284186" y="1399041"/>
                </a:lnTo>
                <a:lnTo>
                  <a:pt x="2288041" y="1398588"/>
                </a:lnTo>
                <a:lnTo>
                  <a:pt x="2291670" y="1398134"/>
                </a:lnTo>
                <a:lnTo>
                  <a:pt x="2295298" y="1397681"/>
                </a:lnTo>
                <a:lnTo>
                  <a:pt x="2299154" y="1397000"/>
                </a:lnTo>
                <a:lnTo>
                  <a:pt x="2302555" y="1395866"/>
                </a:lnTo>
                <a:lnTo>
                  <a:pt x="2305957" y="1394959"/>
                </a:lnTo>
                <a:lnTo>
                  <a:pt x="2309359" y="1393598"/>
                </a:lnTo>
                <a:lnTo>
                  <a:pt x="2312534" y="1392238"/>
                </a:lnTo>
                <a:lnTo>
                  <a:pt x="2315709" y="1390650"/>
                </a:lnTo>
                <a:lnTo>
                  <a:pt x="2318884" y="1389063"/>
                </a:lnTo>
                <a:lnTo>
                  <a:pt x="2321832" y="1387248"/>
                </a:lnTo>
                <a:lnTo>
                  <a:pt x="2324780" y="1385207"/>
                </a:lnTo>
                <a:lnTo>
                  <a:pt x="2327502" y="1383393"/>
                </a:lnTo>
                <a:lnTo>
                  <a:pt x="2330223" y="1381125"/>
                </a:lnTo>
                <a:lnTo>
                  <a:pt x="2332945" y="1378857"/>
                </a:lnTo>
                <a:lnTo>
                  <a:pt x="2335213" y="1376590"/>
                </a:lnTo>
                <a:lnTo>
                  <a:pt x="2337707" y="1373868"/>
                </a:lnTo>
                <a:lnTo>
                  <a:pt x="2339748" y="1371373"/>
                </a:lnTo>
                <a:lnTo>
                  <a:pt x="2341789" y="1368652"/>
                </a:lnTo>
                <a:lnTo>
                  <a:pt x="2343830" y="1365931"/>
                </a:lnTo>
                <a:lnTo>
                  <a:pt x="2345418" y="1362756"/>
                </a:lnTo>
                <a:lnTo>
                  <a:pt x="2347232" y="1360034"/>
                </a:lnTo>
                <a:lnTo>
                  <a:pt x="2348593" y="1357086"/>
                </a:lnTo>
                <a:lnTo>
                  <a:pt x="2350180" y="1353684"/>
                </a:lnTo>
                <a:lnTo>
                  <a:pt x="2351088" y="1350509"/>
                </a:lnTo>
                <a:lnTo>
                  <a:pt x="2351995" y="1347561"/>
                </a:lnTo>
                <a:lnTo>
                  <a:pt x="2352902" y="1343932"/>
                </a:lnTo>
                <a:lnTo>
                  <a:pt x="2353582" y="1340531"/>
                </a:lnTo>
                <a:lnTo>
                  <a:pt x="2354036" y="1337129"/>
                </a:lnTo>
                <a:lnTo>
                  <a:pt x="2354263" y="1333500"/>
                </a:lnTo>
                <a:lnTo>
                  <a:pt x="2354263" y="1330098"/>
                </a:lnTo>
                <a:lnTo>
                  <a:pt x="2354263" y="160111"/>
                </a:lnTo>
                <a:lnTo>
                  <a:pt x="2354263" y="156709"/>
                </a:lnTo>
                <a:lnTo>
                  <a:pt x="2354036" y="153080"/>
                </a:lnTo>
                <a:lnTo>
                  <a:pt x="2353582" y="149679"/>
                </a:lnTo>
                <a:lnTo>
                  <a:pt x="2352902" y="146277"/>
                </a:lnTo>
                <a:lnTo>
                  <a:pt x="2351995" y="143102"/>
                </a:lnTo>
                <a:lnTo>
                  <a:pt x="2351088" y="139700"/>
                </a:lnTo>
                <a:lnTo>
                  <a:pt x="2350180" y="136525"/>
                </a:lnTo>
                <a:lnTo>
                  <a:pt x="2348593" y="133350"/>
                </a:lnTo>
                <a:lnTo>
                  <a:pt x="2347232" y="130402"/>
                </a:lnTo>
                <a:lnTo>
                  <a:pt x="2345418" y="127454"/>
                </a:lnTo>
                <a:lnTo>
                  <a:pt x="2343830" y="124505"/>
                </a:lnTo>
                <a:lnTo>
                  <a:pt x="2341789" y="121784"/>
                </a:lnTo>
                <a:lnTo>
                  <a:pt x="2339748" y="119062"/>
                </a:lnTo>
                <a:lnTo>
                  <a:pt x="2337707" y="116568"/>
                </a:lnTo>
                <a:lnTo>
                  <a:pt x="2335213" y="114073"/>
                </a:lnTo>
                <a:lnTo>
                  <a:pt x="2332945" y="111579"/>
                </a:lnTo>
                <a:lnTo>
                  <a:pt x="2330223" y="109311"/>
                </a:lnTo>
                <a:lnTo>
                  <a:pt x="2327502" y="107270"/>
                </a:lnTo>
                <a:lnTo>
                  <a:pt x="2324780" y="105002"/>
                </a:lnTo>
                <a:lnTo>
                  <a:pt x="2321832" y="103187"/>
                </a:lnTo>
                <a:lnTo>
                  <a:pt x="2318884" y="101373"/>
                </a:lnTo>
                <a:lnTo>
                  <a:pt x="2315709" y="99559"/>
                </a:lnTo>
                <a:lnTo>
                  <a:pt x="2312534" y="98198"/>
                </a:lnTo>
                <a:lnTo>
                  <a:pt x="2309359" y="96837"/>
                </a:lnTo>
                <a:lnTo>
                  <a:pt x="2305957" y="95704"/>
                </a:lnTo>
                <a:lnTo>
                  <a:pt x="2302555" y="94570"/>
                </a:lnTo>
                <a:lnTo>
                  <a:pt x="2299154" y="93662"/>
                </a:lnTo>
                <a:lnTo>
                  <a:pt x="2295298" y="92755"/>
                </a:lnTo>
                <a:lnTo>
                  <a:pt x="2291670" y="92075"/>
                </a:lnTo>
                <a:lnTo>
                  <a:pt x="2288041" y="91848"/>
                </a:lnTo>
                <a:lnTo>
                  <a:pt x="2284186" y="91621"/>
                </a:lnTo>
                <a:lnTo>
                  <a:pt x="2280330" y="91395"/>
                </a:lnTo>
                <a:lnTo>
                  <a:pt x="229507" y="91395"/>
                </a:lnTo>
                <a:close/>
                <a:moveTo>
                  <a:pt x="81642" y="0"/>
                </a:moveTo>
                <a:lnTo>
                  <a:pt x="86178" y="0"/>
                </a:lnTo>
                <a:lnTo>
                  <a:pt x="2424113" y="0"/>
                </a:lnTo>
                <a:lnTo>
                  <a:pt x="2428648" y="0"/>
                </a:lnTo>
                <a:lnTo>
                  <a:pt x="2432730" y="227"/>
                </a:lnTo>
                <a:lnTo>
                  <a:pt x="2436813" y="680"/>
                </a:lnTo>
                <a:lnTo>
                  <a:pt x="2441122" y="1361"/>
                </a:lnTo>
                <a:lnTo>
                  <a:pt x="2445204" y="2268"/>
                </a:lnTo>
                <a:lnTo>
                  <a:pt x="2449286" y="3402"/>
                </a:lnTo>
                <a:lnTo>
                  <a:pt x="2452914" y="4536"/>
                </a:lnTo>
                <a:lnTo>
                  <a:pt x="2456770" y="5896"/>
                </a:lnTo>
                <a:lnTo>
                  <a:pt x="2460625" y="7484"/>
                </a:lnTo>
                <a:lnTo>
                  <a:pt x="2464480" y="9298"/>
                </a:lnTo>
                <a:lnTo>
                  <a:pt x="2467882" y="11339"/>
                </a:lnTo>
                <a:lnTo>
                  <a:pt x="2471284" y="13380"/>
                </a:lnTo>
                <a:lnTo>
                  <a:pt x="2474459" y="15421"/>
                </a:lnTo>
                <a:lnTo>
                  <a:pt x="2477861" y="17916"/>
                </a:lnTo>
                <a:lnTo>
                  <a:pt x="2480809" y="20184"/>
                </a:lnTo>
                <a:lnTo>
                  <a:pt x="2483757" y="22905"/>
                </a:lnTo>
                <a:lnTo>
                  <a:pt x="2486479" y="25400"/>
                </a:lnTo>
                <a:lnTo>
                  <a:pt x="2489200" y="28348"/>
                </a:lnTo>
                <a:lnTo>
                  <a:pt x="2491695" y="31296"/>
                </a:lnTo>
                <a:lnTo>
                  <a:pt x="2493963" y="34471"/>
                </a:lnTo>
                <a:lnTo>
                  <a:pt x="2496230" y="37646"/>
                </a:lnTo>
                <a:lnTo>
                  <a:pt x="2498272" y="40821"/>
                </a:lnTo>
                <a:lnTo>
                  <a:pt x="2499859" y="44450"/>
                </a:lnTo>
                <a:lnTo>
                  <a:pt x="2501673" y="47625"/>
                </a:lnTo>
                <a:lnTo>
                  <a:pt x="2503261" y="51480"/>
                </a:lnTo>
                <a:lnTo>
                  <a:pt x="2504395" y="54882"/>
                </a:lnTo>
                <a:lnTo>
                  <a:pt x="2505755" y="58737"/>
                </a:lnTo>
                <a:lnTo>
                  <a:pt x="2506663" y="62593"/>
                </a:lnTo>
                <a:lnTo>
                  <a:pt x="2507343" y="66221"/>
                </a:lnTo>
                <a:lnTo>
                  <a:pt x="2508023" y="70304"/>
                </a:lnTo>
                <a:lnTo>
                  <a:pt x="2508250" y="74159"/>
                </a:lnTo>
                <a:lnTo>
                  <a:pt x="2508250" y="78241"/>
                </a:lnTo>
                <a:lnTo>
                  <a:pt x="2508250" y="1411968"/>
                </a:lnTo>
                <a:lnTo>
                  <a:pt x="2508250" y="1416050"/>
                </a:lnTo>
                <a:lnTo>
                  <a:pt x="2508023" y="1420132"/>
                </a:lnTo>
                <a:lnTo>
                  <a:pt x="2507343" y="1423988"/>
                </a:lnTo>
                <a:lnTo>
                  <a:pt x="2506663" y="1427616"/>
                </a:lnTo>
                <a:lnTo>
                  <a:pt x="2505755" y="1431472"/>
                </a:lnTo>
                <a:lnTo>
                  <a:pt x="2504395" y="1435327"/>
                </a:lnTo>
                <a:lnTo>
                  <a:pt x="2503261" y="1439182"/>
                </a:lnTo>
                <a:lnTo>
                  <a:pt x="2501673" y="1442584"/>
                </a:lnTo>
                <a:lnTo>
                  <a:pt x="2499859" y="1446213"/>
                </a:lnTo>
                <a:lnTo>
                  <a:pt x="2498272" y="1449388"/>
                </a:lnTo>
                <a:lnTo>
                  <a:pt x="2496230" y="1452790"/>
                </a:lnTo>
                <a:lnTo>
                  <a:pt x="2493963" y="1455965"/>
                </a:lnTo>
                <a:lnTo>
                  <a:pt x="2491695" y="1458913"/>
                </a:lnTo>
                <a:lnTo>
                  <a:pt x="2489200" y="1462088"/>
                </a:lnTo>
                <a:lnTo>
                  <a:pt x="2486479" y="1464809"/>
                </a:lnTo>
                <a:lnTo>
                  <a:pt x="2483757" y="1467531"/>
                </a:lnTo>
                <a:lnTo>
                  <a:pt x="2480809" y="1470025"/>
                </a:lnTo>
                <a:lnTo>
                  <a:pt x="2477861" y="1472747"/>
                </a:lnTo>
                <a:lnTo>
                  <a:pt x="2474459" y="1475015"/>
                </a:lnTo>
                <a:lnTo>
                  <a:pt x="2471284" y="1477282"/>
                </a:lnTo>
                <a:lnTo>
                  <a:pt x="2467882" y="1479097"/>
                </a:lnTo>
                <a:lnTo>
                  <a:pt x="2464480" y="1480911"/>
                </a:lnTo>
                <a:lnTo>
                  <a:pt x="2460625" y="1482725"/>
                </a:lnTo>
                <a:lnTo>
                  <a:pt x="2456770" y="1484313"/>
                </a:lnTo>
                <a:lnTo>
                  <a:pt x="2452914" y="1485674"/>
                </a:lnTo>
                <a:lnTo>
                  <a:pt x="2449286" y="1487034"/>
                </a:lnTo>
                <a:lnTo>
                  <a:pt x="2445204" y="1487941"/>
                </a:lnTo>
                <a:lnTo>
                  <a:pt x="2441122" y="1488849"/>
                </a:lnTo>
                <a:lnTo>
                  <a:pt x="2436813" y="1489529"/>
                </a:lnTo>
                <a:lnTo>
                  <a:pt x="2432730" y="1489982"/>
                </a:lnTo>
                <a:lnTo>
                  <a:pt x="2428648" y="1490209"/>
                </a:lnTo>
                <a:lnTo>
                  <a:pt x="2424113" y="1490663"/>
                </a:lnTo>
                <a:lnTo>
                  <a:pt x="86178" y="1490663"/>
                </a:lnTo>
                <a:lnTo>
                  <a:pt x="81642" y="1490209"/>
                </a:lnTo>
                <a:lnTo>
                  <a:pt x="77333" y="1489982"/>
                </a:lnTo>
                <a:lnTo>
                  <a:pt x="73251" y="1489529"/>
                </a:lnTo>
                <a:lnTo>
                  <a:pt x="68942" y="1488849"/>
                </a:lnTo>
                <a:lnTo>
                  <a:pt x="64860" y="1487941"/>
                </a:lnTo>
                <a:lnTo>
                  <a:pt x="60778" y="1487034"/>
                </a:lnTo>
                <a:lnTo>
                  <a:pt x="57150" y="1485674"/>
                </a:lnTo>
                <a:lnTo>
                  <a:pt x="53294" y="1484313"/>
                </a:lnTo>
                <a:lnTo>
                  <a:pt x="49439" y="1482725"/>
                </a:lnTo>
                <a:lnTo>
                  <a:pt x="45810" y="1480911"/>
                </a:lnTo>
                <a:lnTo>
                  <a:pt x="42182" y="1479097"/>
                </a:lnTo>
                <a:lnTo>
                  <a:pt x="39007" y="1477282"/>
                </a:lnTo>
                <a:lnTo>
                  <a:pt x="35605" y="1475015"/>
                </a:lnTo>
                <a:lnTo>
                  <a:pt x="32430" y="1472747"/>
                </a:lnTo>
                <a:lnTo>
                  <a:pt x="29255" y="1470025"/>
                </a:lnTo>
                <a:lnTo>
                  <a:pt x="26307" y="1467531"/>
                </a:lnTo>
                <a:lnTo>
                  <a:pt x="23585" y="1464809"/>
                </a:lnTo>
                <a:lnTo>
                  <a:pt x="21091" y="1462088"/>
                </a:lnTo>
                <a:lnTo>
                  <a:pt x="18596" y="1458913"/>
                </a:lnTo>
                <a:lnTo>
                  <a:pt x="16101" y="1455965"/>
                </a:lnTo>
                <a:lnTo>
                  <a:pt x="13833" y="1452790"/>
                </a:lnTo>
                <a:lnTo>
                  <a:pt x="12019" y="1449388"/>
                </a:lnTo>
                <a:lnTo>
                  <a:pt x="9978" y="1446213"/>
                </a:lnTo>
                <a:lnTo>
                  <a:pt x="8391" y="1442584"/>
                </a:lnTo>
                <a:lnTo>
                  <a:pt x="6803" y="1439182"/>
                </a:lnTo>
                <a:lnTo>
                  <a:pt x="5442" y="1435327"/>
                </a:lnTo>
                <a:lnTo>
                  <a:pt x="4308" y="1431472"/>
                </a:lnTo>
                <a:lnTo>
                  <a:pt x="3401" y="1427616"/>
                </a:lnTo>
                <a:lnTo>
                  <a:pt x="2494" y="1423988"/>
                </a:lnTo>
                <a:lnTo>
                  <a:pt x="2041" y="1420132"/>
                </a:lnTo>
                <a:lnTo>
                  <a:pt x="1814" y="1416050"/>
                </a:lnTo>
                <a:lnTo>
                  <a:pt x="1587" y="1411968"/>
                </a:lnTo>
                <a:lnTo>
                  <a:pt x="1587" y="78241"/>
                </a:lnTo>
                <a:lnTo>
                  <a:pt x="1814" y="74159"/>
                </a:lnTo>
                <a:lnTo>
                  <a:pt x="2041" y="70304"/>
                </a:lnTo>
                <a:lnTo>
                  <a:pt x="2494" y="66221"/>
                </a:lnTo>
                <a:lnTo>
                  <a:pt x="3401" y="62593"/>
                </a:lnTo>
                <a:lnTo>
                  <a:pt x="4308" y="58737"/>
                </a:lnTo>
                <a:lnTo>
                  <a:pt x="5442" y="54882"/>
                </a:lnTo>
                <a:lnTo>
                  <a:pt x="6803" y="51480"/>
                </a:lnTo>
                <a:lnTo>
                  <a:pt x="8391" y="47625"/>
                </a:lnTo>
                <a:lnTo>
                  <a:pt x="9978" y="44450"/>
                </a:lnTo>
                <a:lnTo>
                  <a:pt x="12019" y="40821"/>
                </a:lnTo>
                <a:lnTo>
                  <a:pt x="13833" y="37646"/>
                </a:lnTo>
                <a:lnTo>
                  <a:pt x="16101" y="34471"/>
                </a:lnTo>
                <a:lnTo>
                  <a:pt x="18596" y="31296"/>
                </a:lnTo>
                <a:lnTo>
                  <a:pt x="21091" y="28348"/>
                </a:lnTo>
                <a:lnTo>
                  <a:pt x="23585" y="25400"/>
                </a:lnTo>
                <a:lnTo>
                  <a:pt x="26307" y="22905"/>
                </a:lnTo>
                <a:lnTo>
                  <a:pt x="29255" y="20184"/>
                </a:lnTo>
                <a:lnTo>
                  <a:pt x="32430" y="17916"/>
                </a:lnTo>
                <a:lnTo>
                  <a:pt x="35605" y="15421"/>
                </a:lnTo>
                <a:lnTo>
                  <a:pt x="39007" y="13380"/>
                </a:lnTo>
                <a:lnTo>
                  <a:pt x="42182" y="11339"/>
                </a:lnTo>
                <a:lnTo>
                  <a:pt x="45810" y="9298"/>
                </a:lnTo>
                <a:lnTo>
                  <a:pt x="49439" y="7484"/>
                </a:lnTo>
                <a:lnTo>
                  <a:pt x="53294" y="5896"/>
                </a:lnTo>
                <a:lnTo>
                  <a:pt x="57150" y="4536"/>
                </a:lnTo>
                <a:lnTo>
                  <a:pt x="60778" y="3402"/>
                </a:lnTo>
                <a:lnTo>
                  <a:pt x="64860" y="2268"/>
                </a:lnTo>
                <a:lnTo>
                  <a:pt x="68942" y="1361"/>
                </a:lnTo>
                <a:lnTo>
                  <a:pt x="73251" y="680"/>
                </a:lnTo>
                <a:lnTo>
                  <a:pt x="77333" y="227"/>
                </a:lnTo>
                <a:lnTo>
                  <a:pt x="81642"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latin typeface="微软雅黑" panose="020B0503020204020204" pitchFamily="34" charset="-122"/>
              <a:ea typeface="微软雅黑" panose="020B0503020204020204" pitchFamily="34" charset="-122"/>
              <a:cs typeface="+mn-ea"/>
              <a:sym typeface="+mn-lt"/>
            </a:endParaRPr>
          </a:p>
        </p:txBody>
      </p:sp>
      <p:grpSp>
        <p:nvGrpSpPr>
          <p:cNvPr id="24" name="组合 23"/>
          <p:cNvGrpSpPr/>
          <p:nvPr/>
        </p:nvGrpSpPr>
        <p:grpSpPr>
          <a:xfrm>
            <a:off x="-1708812" y="-3944515"/>
            <a:ext cx="8210195" cy="4943233"/>
            <a:chOff x="-1708812" y="-3944515"/>
            <a:chExt cx="7249975" cy="5087249"/>
          </a:xfrm>
        </p:grpSpPr>
        <p:sp>
          <p:nvSpPr>
            <p:cNvPr id="25" name="TextBox 8"/>
            <p:cNvSpPr txBox="1"/>
            <p:nvPr/>
          </p:nvSpPr>
          <p:spPr>
            <a:xfrm>
              <a:off x="857250" y="110457"/>
              <a:ext cx="4683913" cy="738664"/>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二、防止返贫监测和帮扶的对象范围</a:t>
              </a:r>
            </a:p>
          </p:txBody>
        </p:sp>
        <p:sp>
          <p:nvSpPr>
            <p:cNvPr id="26" name="矩形 25"/>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7" name="矩形 26"/>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矩形 27"/>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矩形 28"/>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cxnSp>
        <p:nvCxnSpPr>
          <p:cNvPr id="30" name="直接连接符 29"/>
          <p:cNvCxnSpPr/>
          <p:nvPr/>
        </p:nvCxnSpPr>
        <p:spPr>
          <a:xfrm>
            <a:off x="1783976" y="5295543"/>
            <a:ext cx="3421263" cy="0"/>
          </a:xfrm>
          <a:prstGeom prst="line">
            <a:avLst/>
          </a:prstGeom>
          <a:ln>
            <a:solidFill>
              <a:srgbClr val="3C536A"/>
            </a:solidFill>
            <a:prstDash val="sysDash"/>
          </a:ln>
        </p:spPr>
        <p:style>
          <a:lnRef idx="1">
            <a:schemeClr val="accent1"/>
          </a:lnRef>
          <a:fillRef idx="0">
            <a:schemeClr val="accent1"/>
          </a:fillRef>
          <a:effectRef idx="0">
            <a:schemeClr val="accent1"/>
          </a:effectRef>
          <a:fontRef idx="minor">
            <a:schemeClr val="tx1"/>
          </a:fontRef>
        </p:style>
      </p:cxnSp>
      <p:sp>
        <p:nvSpPr>
          <p:cNvPr id="31" name="TextBox 6"/>
          <p:cNvSpPr txBox="1"/>
          <p:nvPr/>
        </p:nvSpPr>
        <p:spPr>
          <a:xfrm>
            <a:off x="1653880" y="5439559"/>
            <a:ext cx="3887283" cy="985078"/>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panose="020F0502020204030204"/>
                <a:ea typeface="微软雅黑" panose="020B0503020204020204" pitchFamily="34" charset="-122"/>
              </a:defRPr>
            </a:lvl1pPr>
          </a:lstStyle>
          <a:p>
            <a:pPr>
              <a:buClr>
                <a:srgbClr val="0070C0"/>
              </a:buClr>
              <a:buSzPct val="81000"/>
            </a:pPr>
            <a:r>
              <a:rPr lang="en-US" altLang="zh-CN" sz="1545" dirty="0">
                <a:solidFill>
                  <a:schemeClr val="bg2">
                    <a:lumMod val="10000"/>
                  </a:schemeClr>
                </a:solidFill>
                <a:latin typeface="微软雅黑" panose="020B0503020204020204" pitchFamily="34" charset="-122"/>
                <a:ea typeface="微软雅黑" panose="020B0503020204020204" pitchFamily="34" charset="-122"/>
                <a:cs typeface="+mn-ea"/>
                <a:sym typeface="+mn-lt"/>
              </a:rPr>
              <a:t>4.</a:t>
            </a:r>
            <a:r>
              <a:rPr lang="zh-CN" altLang="en-US" sz="1545" dirty="0">
                <a:solidFill>
                  <a:schemeClr val="bg2">
                    <a:lumMod val="10000"/>
                  </a:schemeClr>
                </a:solidFill>
                <a:latin typeface="微软雅黑" panose="020B0503020204020204" pitchFamily="34" charset="-122"/>
                <a:ea typeface="微软雅黑" panose="020B0503020204020204" pitchFamily="34" charset="-122"/>
                <a:cs typeface="+mn-ea"/>
                <a:sym typeface="+mn-lt"/>
              </a:rPr>
              <a:t>扣减因病、因灾、因意外事故等突发状况产生的较大刚性支出后，家庭年人均纯收入低于我市农村低保年保障标准的。</a:t>
            </a:r>
          </a:p>
        </p:txBody>
      </p:sp>
      <p:sp>
        <p:nvSpPr>
          <p:cNvPr id="32" name="TextBox 6"/>
          <p:cNvSpPr txBox="1"/>
          <p:nvPr/>
        </p:nvSpPr>
        <p:spPr>
          <a:xfrm>
            <a:off x="6789415" y="4953243"/>
            <a:ext cx="4755142" cy="687496"/>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panose="020F0502020204030204"/>
                <a:ea typeface="微软雅黑" panose="020B0503020204020204" pitchFamily="34" charset="-122"/>
              </a:defRPr>
            </a:lvl1pPr>
          </a:lstStyle>
          <a:p>
            <a:pPr>
              <a:buClr>
                <a:srgbClr val="0070C0"/>
              </a:buClr>
              <a:buSzPct val="81000"/>
            </a:pPr>
            <a:r>
              <a:rPr lang="en-US" altLang="zh-CN" sz="1545" dirty="0">
                <a:solidFill>
                  <a:schemeClr val="bg2">
                    <a:lumMod val="10000"/>
                  </a:schemeClr>
                </a:solidFill>
                <a:latin typeface="微软雅黑" panose="020B0503020204020204" pitchFamily="34" charset="-122"/>
                <a:ea typeface="微软雅黑" panose="020B0503020204020204" pitchFamily="34" charset="-122"/>
                <a:cs typeface="+mn-ea"/>
                <a:sym typeface="+mn-lt"/>
              </a:rPr>
              <a:t>4. </a:t>
            </a:r>
            <a:r>
              <a:rPr lang="zh-CN" altLang="en-US" sz="1545" dirty="0">
                <a:solidFill>
                  <a:schemeClr val="bg2">
                    <a:lumMod val="10000"/>
                  </a:schemeClr>
                </a:solidFill>
                <a:latin typeface="微软雅黑" panose="020B0503020204020204" pitchFamily="34" charset="-122"/>
                <a:ea typeface="微软雅黑" panose="020B0503020204020204" pitchFamily="34" charset="-122"/>
                <a:cs typeface="+mn-ea"/>
                <a:sym typeface="+mn-lt"/>
              </a:rPr>
              <a:t>家庭成员办有或投资企业，长期雇用他人从事生产经营活动，并正常经营纳税的；</a:t>
            </a:r>
          </a:p>
        </p:txBody>
      </p:sp>
      <p:cxnSp>
        <p:nvCxnSpPr>
          <p:cNvPr id="34" name="直接连接符 33"/>
          <p:cNvCxnSpPr/>
          <p:nvPr/>
        </p:nvCxnSpPr>
        <p:spPr>
          <a:xfrm>
            <a:off x="6789415" y="5795014"/>
            <a:ext cx="3382300" cy="0"/>
          </a:xfrm>
          <a:prstGeom prst="line">
            <a:avLst/>
          </a:prstGeom>
          <a:ln>
            <a:solidFill>
              <a:srgbClr val="FF6D3A"/>
            </a:solidFill>
            <a:prstDash val="sysDash"/>
          </a:ln>
        </p:spPr>
        <p:style>
          <a:lnRef idx="1">
            <a:schemeClr val="accent1"/>
          </a:lnRef>
          <a:fillRef idx="0">
            <a:schemeClr val="accent1"/>
          </a:fillRef>
          <a:effectRef idx="0">
            <a:schemeClr val="accent1"/>
          </a:effectRef>
          <a:fontRef idx="minor">
            <a:schemeClr val="tx1"/>
          </a:fontRef>
        </p:style>
      </p:cxnSp>
      <p:sp>
        <p:nvSpPr>
          <p:cNvPr id="35" name="TextBox 6"/>
          <p:cNvSpPr txBox="1"/>
          <p:nvPr/>
        </p:nvSpPr>
        <p:spPr>
          <a:xfrm>
            <a:off x="6846280" y="5908344"/>
            <a:ext cx="4755142" cy="660309"/>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panose="020F0502020204030204"/>
                <a:ea typeface="微软雅黑" panose="020B0503020204020204" pitchFamily="34" charset="-122"/>
              </a:defRPr>
            </a:lvl1pPr>
          </a:lstStyle>
          <a:p>
            <a:pPr>
              <a:buClr>
                <a:srgbClr val="0070C0"/>
              </a:buClr>
              <a:buSzPct val="81000"/>
            </a:pPr>
            <a:r>
              <a:rPr lang="en-US" altLang="zh-CN" sz="1545" dirty="0">
                <a:solidFill>
                  <a:schemeClr val="bg2">
                    <a:lumMod val="10000"/>
                  </a:schemeClr>
                </a:solidFill>
                <a:latin typeface="微软雅黑" panose="020B0503020204020204" pitchFamily="34" charset="-122"/>
                <a:ea typeface="微软雅黑" panose="020B0503020204020204" pitchFamily="34" charset="-122"/>
                <a:cs typeface="+mn-ea"/>
                <a:sym typeface="+mn-lt"/>
              </a:rPr>
              <a:t>5. </a:t>
            </a:r>
            <a:r>
              <a:rPr lang="zh-CN" altLang="en-US" sz="1545" dirty="0">
                <a:solidFill>
                  <a:schemeClr val="bg2">
                    <a:lumMod val="10000"/>
                  </a:schemeClr>
                </a:solidFill>
                <a:latin typeface="微软雅黑" panose="020B0503020204020204" pitchFamily="34" charset="-122"/>
                <a:ea typeface="微软雅黑" panose="020B0503020204020204" pitchFamily="34" charset="-122"/>
                <a:cs typeface="+mn-ea"/>
                <a:sym typeface="+mn-lt"/>
              </a:rPr>
              <a:t>家庭成员有大额的银行存款、有价证券、债券、储蓄性保险的。</a:t>
            </a:r>
          </a:p>
        </p:txBody>
      </p:sp>
      <p:cxnSp>
        <p:nvCxnSpPr>
          <p:cNvPr id="36" name="直接连接符 35"/>
          <p:cNvCxnSpPr/>
          <p:nvPr/>
        </p:nvCxnSpPr>
        <p:spPr>
          <a:xfrm>
            <a:off x="6846280" y="6712669"/>
            <a:ext cx="3382300" cy="0"/>
          </a:xfrm>
          <a:prstGeom prst="line">
            <a:avLst/>
          </a:prstGeom>
          <a:ln>
            <a:solidFill>
              <a:srgbClr val="FF6D3A"/>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184613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50"/>
                                        </p:tgtEl>
                                        <p:attrNameLst>
                                          <p:attrName>style.visibility</p:attrName>
                                        </p:attrNameLst>
                                      </p:cBhvr>
                                      <p:to>
                                        <p:strVal val="visible"/>
                                      </p:to>
                                    </p:set>
                                    <p:animEffect transition="in" filter="barn(inVertical)">
                                      <p:cBhvr>
                                        <p:cTn id="7" dur="500"/>
                                        <p:tgtEl>
                                          <p:spTgt spid="150"/>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51"/>
                                        </p:tgtEl>
                                        <p:attrNameLst>
                                          <p:attrName>style.visibility</p:attrName>
                                        </p:attrNameLst>
                                      </p:cBhvr>
                                      <p:to>
                                        <p:strVal val="visible"/>
                                      </p:to>
                                    </p:set>
                                    <p:animEffect transition="in" filter="barn(inVertical)">
                                      <p:cBhvr>
                                        <p:cTn id="10" dur="500"/>
                                        <p:tgtEl>
                                          <p:spTgt spid="151"/>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70"/>
                                        </p:tgtEl>
                                        <p:attrNameLst>
                                          <p:attrName>style.visibility</p:attrName>
                                        </p:attrNameLst>
                                      </p:cBhvr>
                                      <p:to>
                                        <p:strVal val="visible"/>
                                      </p:to>
                                    </p:set>
                                    <p:animEffect transition="in" filter="barn(inVertical)">
                                      <p:cBhvr>
                                        <p:cTn id="13" dur="500"/>
                                        <p:tgtEl>
                                          <p:spTgt spid="170"/>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154"/>
                                        </p:tgtEl>
                                        <p:attrNameLst>
                                          <p:attrName>style.visibility</p:attrName>
                                        </p:attrNameLst>
                                      </p:cBhvr>
                                      <p:to>
                                        <p:strVal val="visible"/>
                                      </p:to>
                                    </p:set>
                                    <p:animEffect transition="in" filter="randombar(horizontal)">
                                      <p:cBhvr>
                                        <p:cTn id="18" dur="500"/>
                                        <p:tgtEl>
                                          <p:spTgt spid="154"/>
                                        </p:tgtEl>
                                      </p:cBhvr>
                                    </p:animEffect>
                                  </p:childTnLst>
                                </p:cTn>
                              </p:par>
                              <p:par>
                                <p:cTn id="19" presetID="14" presetClass="entr" presetSubtype="10" fill="hold" nodeType="withEffect">
                                  <p:stCondLst>
                                    <p:cond delay="0"/>
                                  </p:stCondLst>
                                  <p:childTnLst>
                                    <p:set>
                                      <p:cBhvr>
                                        <p:cTn id="20" dur="1" fill="hold">
                                          <p:stCondLst>
                                            <p:cond delay="0"/>
                                          </p:stCondLst>
                                        </p:cTn>
                                        <p:tgtEl>
                                          <p:spTgt spid="158"/>
                                        </p:tgtEl>
                                        <p:attrNameLst>
                                          <p:attrName>style.visibility</p:attrName>
                                        </p:attrNameLst>
                                      </p:cBhvr>
                                      <p:to>
                                        <p:strVal val="visible"/>
                                      </p:to>
                                    </p:set>
                                    <p:animEffect transition="in" filter="randombar(horizontal)">
                                      <p:cBhvr>
                                        <p:cTn id="21" dur="500"/>
                                        <p:tgtEl>
                                          <p:spTgt spid="158"/>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156"/>
                                        </p:tgtEl>
                                        <p:attrNameLst>
                                          <p:attrName>style.visibility</p:attrName>
                                        </p:attrNameLst>
                                      </p:cBhvr>
                                      <p:to>
                                        <p:strVal val="visible"/>
                                      </p:to>
                                    </p:set>
                                    <p:animEffect transition="in" filter="randombar(horizontal)">
                                      <p:cBhvr>
                                        <p:cTn id="26" dur="500"/>
                                        <p:tgtEl>
                                          <p:spTgt spid="156"/>
                                        </p:tgtEl>
                                      </p:cBhvr>
                                    </p:animEffect>
                                  </p:childTnLst>
                                </p:cTn>
                              </p:par>
                              <p:par>
                                <p:cTn id="27" presetID="14" presetClass="entr" presetSubtype="10" fill="hold" nodeType="withEffect">
                                  <p:stCondLst>
                                    <p:cond delay="0"/>
                                  </p:stCondLst>
                                  <p:childTnLst>
                                    <p:set>
                                      <p:cBhvr>
                                        <p:cTn id="28" dur="1" fill="hold">
                                          <p:stCondLst>
                                            <p:cond delay="0"/>
                                          </p:stCondLst>
                                        </p:cTn>
                                        <p:tgtEl>
                                          <p:spTgt spid="160"/>
                                        </p:tgtEl>
                                        <p:attrNameLst>
                                          <p:attrName>style.visibility</p:attrName>
                                        </p:attrNameLst>
                                      </p:cBhvr>
                                      <p:to>
                                        <p:strVal val="visible"/>
                                      </p:to>
                                    </p:set>
                                    <p:animEffect transition="in" filter="randombar(horizontal)">
                                      <p:cBhvr>
                                        <p:cTn id="29" dur="500"/>
                                        <p:tgtEl>
                                          <p:spTgt spid="160"/>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randombar(horizontal)">
                                      <p:cBhvr>
                                        <p:cTn id="34" dur="500"/>
                                        <p:tgtEl>
                                          <p:spTgt spid="30"/>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57"/>
                                        </p:tgtEl>
                                        <p:attrNameLst>
                                          <p:attrName>style.visibility</p:attrName>
                                        </p:attrNameLst>
                                      </p:cBhvr>
                                      <p:to>
                                        <p:strVal val="visible"/>
                                      </p:to>
                                    </p:set>
                                    <p:animEffect transition="in" filter="randombar(horizontal)">
                                      <p:cBhvr>
                                        <p:cTn id="37" dur="500"/>
                                        <p:tgtEl>
                                          <p:spTgt spid="157"/>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randombar(horizontal)">
                                      <p:cBhvr>
                                        <p:cTn id="42" dur="5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152"/>
                                        </p:tgtEl>
                                        <p:attrNameLst>
                                          <p:attrName>style.visibility</p:attrName>
                                        </p:attrNameLst>
                                      </p:cBhvr>
                                      <p:to>
                                        <p:strVal val="visible"/>
                                      </p:to>
                                    </p:set>
                                    <p:animEffect transition="in" filter="barn(inVertical)">
                                      <p:cBhvr>
                                        <p:cTn id="47" dur="500"/>
                                        <p:tgtEl>
                                          <p:spTgt spid="152"/>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153"/>
                                        </p:tgtEl>
                                        <p:attrNameLst>
                                          <p:attrName>style.visibility</p:attrName>
                                        </p:attrNameLst>
                                      </p:cBhvr>
                                      <p:to>
                                        <p:strVal val="visible"/>
                                      </p:to>
                                    </p:set>
                                    <p:animEffect transition="in" filter="barn(inVertical)">
                                      <p:cBhvr>
                                        <p:cTn id="50" dur="500"/>
                                        <p:tgtEl>
                                          <p:spTgt spid="153"/>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169"/>
                                        </p:tgtEl>
                                        <p:attrNameLst>
                                          <p:attrName>style.visibility</p:attrName>
                                        </p:attrNameLst>
                                      </p:cBhvr>
                                      <p:to>
                                        <p:strVal val="visible"/>
                                      </p:to>
                                    </p:set>
                                    <p:animEffect transition="in" filter="barn(inVertical)">
                                      <p:cBhvr>
                                        <p:cTn id="53" dur="500"/>
                                        <p:tgtEl>
                                          <p:spTgt spid="169"/>
                                        </p:tgtEl>
                                      </p:cBhvr>
                                    </p:animEffect>
                                  </p:childTnLst>
                                </p:cTn>
                              </p:par>
                            </p:childTnLst>
                          </p:cTn>
                        </p:par>
                      </p:childTnLst>
                    </p:cTn>
                  </p:par>
                  <p:par>
                    <p:cTn id="54" fill="hold">
                      <p:stCondLst>
                        <p:cond delay="indefinite"/>
                      </p:stCondLst>
                      <p:childTnLst>
                        <p:par>
                          <p:cTn id="55" fill="hold">
                            <p:stCondLst>
                              <p:cond delay="0"/>
                            </p:stCondLst>
                            <p:childTnLst>
                              <p:par>
                                <p:cTn id="56" presetID="14" presetClass="entr" presetSubtype="10" fill="hold" grpId="0" nodeType="clickEffect">
                                  <p:stCondLst>
                                    <p:cond delay="0"/>
                                  </p:stCondLst>
                                  <p:childTnLst>
                                    <p:set>
                                      <p:cBhvr>
                                        <p:cTn id="57" dur="1" fill="hold">
                                          <p:stCondLst>
                                            <p:cond delay="0"/>
                                          </p:stCondLst>
                                        </p:cTn>
                                        <p:tgtEl>
                                          <p:spTgt spid="161"/>
                                        </p:tgtEl>
                                        <p:attrNameLst>
                                          <p:attrName>style.visibility</p:attrName>
                                        </p:attrNameLst>
                                      </p:cBhvr>
                                      <p:to>
                                        <p:strVal val="visible"/>
                                      </p:to>
                                    </p:set>
                                    <p:animEffect transition="in" filter="randombar(horizontal)">
                                      <p:cBhvr>
                                        <p:cTn id="58" dur="500"/>
                                        <p:tgtEl>
                                          <p:spTgt spid="161"/>
                                        </p:tgtEl>
                                      </p:cBhvr>
                                    </p:animEffect>
                                  </p:childTnLst>
                                </p:cTn>
                              </p:par>
                              <p:par>
                                <p:cTn id="59" presetID="14" presetClass="entr" presetSubtype="10" fill="hold" nodeType="withEffect">
                                  <p:stCondLst>
                                    <p:cond delay="0"/>
                                  </p:stCondLst>
                                  <p:childTnLst>
                                    <p:set>
                                      <p:cBhvr>
                                        <p:cTn id="60" dur="1" fill="hold">
                                          <p:stCondLst>
                                            <p:cond delay="0"/>
                                          </p:stCondLst>
                                        </p:cTn>
                                        <p:tgtEl>
                                          <p:spTgt spid="165"/>
                                        </p:tgtEl>
                                        <p:attrNameLst>
                                          <p:attrName>style.visibility</p:attrName>
                                        </p:attrNameLst>
                                      </p:cBhvr>
                                      <p:to>
                                        <p:strVal val="visible"/>
                                      </p:to>
                                    </p:set>
                                    <p:animEffect transition="in" filter="randombar(horizontal)">
                                      <p:cBhvr>
                                        <p:cTn id="61" dur="500"/>
                                        <p:tgtEl>
                                          <p:spTgt spid="165"/>
                                        </p:tgtEl>
                                      </p:cBhvr>
                                    </p:animEffect>
                                  </p:childTnLst>
                                </p:cTn>
                              </p:par>
                            </p:childTnLst>
                          </p:cTn>
                        </p:par>
                      </p:childTnLst>
                    </p:cTn>
                  </p:par>
                  <p:par>
                    <p:cTn id="62" fill="hold">
                      <p:stCondLst>
                        <p:cond delay="indefinite"/>
                      </p:stCondLst>
                      <p:childTnLst>
                        <p:par>
                          <p:cTn id="63" fill="hold">
                            <p:stCondLst>
                              <p:cond delay="0"/>
                            </p:stCondLst>
                            <p:childTnLst>
                              <p:par>
                                <p:cTn id="64" presetID="14" presetClass="entr" presetSubtype="10" fill="hold" nodeType="clickEffect">
                                  <p:stCondLst>
                                    <p:cond delay="0"/>
                                  </p:stCondLst>
                                  <p:childTnLst>
                                    <p:set>
                                      <p:cBhvr>
                                        <p:cTn id="65" dur="1" fill="hold">
                                          <p:stCondLst>
                                            <p:cond delay="0"/>
                                          </p:stCondLst>
                                        </p:cTn>
                                        <p:tgtEl>
                                          <p:spTgt spid="166"/>
                                        </p:tgtEl>
                                        <p:attrNameLst>
                                          <p:attrName>style.visibility</p:attrName>
                                        </p:attrNameLst>
                                      </p:cBhvr>
                                      <p:to>
                                        <p:strVal val="visible"/>
                                      </p:to>
                                    </p:set>
                                    <p:animEffect transition="in" filter="randombar(horizontal)">
                                      <p:cBhvr>
                                        <p:cTn id="66" dur="500"/>
                                        <p:tgtEl>
                                          <p:spTgt spid="166"/>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162"/>
                                        </p:tgtEl>
                                        <p:attrNameLst>
                                          <p:attrName>style.visibility</p:attrName>
                                        </p:attrNameLst>
                                      </p:cBhvr>
                                      <p:to>
                                        <p:strVal val="visible"/>
                                      </p:to>
                                    </p:set>
                                    <p:animEffect transition="in" filter="randombar(horizontal)">
                                      <p:cBhvr>
                                        <p:cTn id="69" dur="500"/>
                                        <p:tgtEl>
                                          <p:spTgt spid="162"/>
                                        </p:tgtEl>
                                      </p:cBhvr>
                                    </p:animEffect>
                                  </p:childTnLst>
                                </p:cTn>
                              </p:par>
                            </p:childTnLst>
                          </p:cTn>
                        </p:par>
                      </p:childTnLst>
                    </p:cTn>
                  </p:par>
                  <p:par>
                    <p:cTn id="70" fill="hold">
                      <p:stCondLst>
                        <p:cond delay="indefinite"/>
                      </p:stCondLst>
                      <p:childTnLst>
                        <p:par>
                          <p:cTn id="71" fill="hold">
                            <p:stCondLst>
                              <p:cond delay="0"/>
                            </p:stCondLst>
                            <p:childTnLst>
                              <p:par>
                                <p:cTn id="72" presetID="14" presetClass="entr" presetSubtype="10" fill="hold" nodeType="clickEffect">
                                  <p:stCondLst>
                                    <p:cond delay="0"/>
                                  </p:stCondLst>
                                  <p:childTnLst>
                                    <p:set>
                                      <p:cBhvr>
                                        <p:cTn id="73" dur="1" fill="hold">
                                          <p:stCondLst>
                                            <p:cond delay="0"/>
                                          </p:stCondLst>
                                        </p:cTn>
                                        <p:tgtEl>
                                          <p:spTgt spid="167"/>
                                        </p:tgtEl>
                                        <p:attrNameLst>
                                          <p:attrName>style.visibility</p:attrName>
                                        </p:attrNameLst>
                                      </p:cBhvr>
                                      <p:to>
                                        <p:strVal val="visible"/>
                                      </p:to>
                                    </p:set>
                                    <p:animEffect transition="in" filter="randombar(horizontal)">
                                      <p:cBhvr>
                                        <p:cTn id="74" dur="500"/>
                                        <p:tgtEl>
                                          <p:spTgt spid="167"/>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63"/>
                                        </p:tgtEl>
                                        <p:attrNameLst>
                                          <p:attrName>style.visibility</p:attrName>
                                        </p:attrNameLst>
                                      </p:cBhvr>
                                      <p:to>
                                        <p:strVal val="visible"/>
                                      </p:to>
                                    </p:set>
                                    <p:animEffect transition="in" filter="randombar(horizontal)">
                                      <p:cBhvr>
                                        <p:cTn id="77" dur="500"/>
                                        <p:tgtEl>
                                          <p:spTgt spid="163"/>
                                        </p:tgtEl>
                                      </p:cBhvr>
                                    </p:animEffect>
                                  </p:childTnLst>
                                </p:cTn>
                              </p:par>
                            </p:childTnLst>
                          </p:cTn>
                        </p:par>
                      </p:childTnLst>
                    </p:cTn>
                  </p:par>
                  <p:par>
                    <p:cTn id="78" fill="hold">
                      <p:stCondLst>
                        <p:cond delay="indefinite"/>
                      </p:stCondLst>
                      <p:childTnLst>
                        <p:par>
                          <p:cTn id="79" fill="hold">
                            <p:stCondLst>
                              <p:cond delay="0"/>
                            </p:stCondLst>
                            <p:childTnLst>
                              <p:par>
                                <p:cTn id="80" presetID="14" presetClass="entr" presetSubtype="10" fill="hold" nodeType="click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randombar(horizontal)">
                                      <p:cBhvr>
                                        <p:cTn id="82" dur="500"/>
                                        <p:tgtEl>
                                          <p:spTgt spid="34"/>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32"/>
                                        </p:tgtEl>
                                        <p:attrNameLst>
                                          <p:attrName>style.visibility</p:attrName>
                                        </p:attrNameLst>
                                      </p:cBhvr>
                                      <p:to>
                                        <p:strVal val="visible"/>
                                      </p:to>
                                    </p:set>
                                    <p:animEffect transition="in" filter="randombar(horizontal)">
                                      <p:cBhvr>
                                        <p:cTn id="85" dur="500"/>
                                        <p:tgtEl>
                                          <p:spTgt spid="32"/>
                                        </p:tgtEl>
                                      </p:cBhvr>
                                    </p:animEffect>
                                  </p:childTnLst>
                                </p:cTn>
                              </p:par>
                            </p:childTnLst>
                          </p:cTn>
                        </p:par>
                      </p:childTnLst>
                    </p:cTn>
                  </p:par>
                  <p:par>
                    <p:cTn id="86" fill="hold">
                      <p:stCondLst>
                        <p:cond delay="indefinite"/>
                      </p:stCondLst>
                      <p:childTnLst>
                        <p:par>
                          <p:cTn id="87" fill="hold">
                            <p:stCondLst>
                              <p:cond delay="0"/>
                            </p:stCondLst>
                            <p:childTnLst>
                              <p:par>
                                <p:cTn id="88" presetID="14" presetClass="entr" presetSubtype="10" fill="hold" grpId="0" nodeType="clickEffect">
                                  <p:stCondLst>
                                    <p:cond delay="0"/>
                                  </p:stCondLst>
                                  <p:childTnLst>
                                    <p:set>
                                      <p:cBhvr>
                                        <p:cTn id="89" dur="1" fill="hold">
                                          <p:stCondLst>
                                            <p:cond delay="0"/>
                                          </p:stCondLst>
                                        </p:cTn>
                                        <p:tgtEl>
                                          <p:spTgt spid="35"/>
                                        </p:tgtEl>
                                        <p:attrNameLst>
                                          <p:attrName>style.visibility</p:attrName>
                                        </p:attrNameLst>
                                      </p:cBhvr>
                                      <p:to>
                                        <p:strVal val="visible"/>
                                      </p:to>
                                    </p:set>
                                    <p:animEffect transition="in" filter="randombar(horizontal)">
                                      <p:cBhvr>
                                        <p:cTn id="90" dur="500"/>
                                        <p:tgtEl>
                                          <p:spTgt spid="35"/>
                                        </p:tgtEl>
                                      </p:cBhvr>
                                    </p:animEffect>
                                  </p:childTnLst>
                                </p:cTn>
                              </p:par>
                              <p:par>
                                <p:cTn id="91" presetID="14" presetClass="entr" presetSubtype="10" fill="hold" nodeType="with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randombar(horizontal)">
                                      <p:cBhvr>
                                        <p:cTn id="9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0" animBg="1"/>
      <p:bldP spid="151" grpId="0" animBg="1"/>
      <p:bldP spid="152" grpId="0" animBg="1"/>
      <p:bldP spid="153" grpId="0" animBg="1"/>
      <p:bldP spid="154" grpId="0"/>
      <p:bldP spid="156" grpId="0"/>
      <p:bldP spid="157" grpId="0"/>
      <p:bldP spid="161" grpId="0"/>
      <p:bldP spid="162" grpId="0"/>
      <p:bldP spid="163" grpId="0"/>
      <p:bldP spid="169" grpId="0" animBg="1"/>
      <p:bldP spid="170" grpId="0" animBg="1"/>
      <p:bldP spid="31" grpId="0"/>
      <p:bldP spid="32"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7B85B12F-AB2E-4890-9B55-B103DB68DB2A}"/>
              </a:ext>
            </a:extLst>
          </p:cNvPr>
          <p:cNvGrpSpPr/>
          <p:nvPr/>
        </p:nvGrpSpPr>
        <p:grpSpPr>
          <a:xfrm>
            <a:off x="4805634" y="1908088"/>
            <a:ext cx="5423649" cy="421300"/>
            <a:chOff x="7054398" y="1550940"/>
            <a:chExt cx="5423649" cy="421300"/>
          </a:xfrm>
        </p:grpSpPr>
        <p:sp>
          <p:nvSpPr>
            <p:cNvPr id="11" name="MH_Number_1"/>
            <p:cNvSpPr/>
            <p:nvPr>
              <p:custDataLst>
                <p:tags r:id="rId9"/>
              </p:custDataLst>
            </p:nvPr>
          </p:nvSpPr>
          <p:spPr>
            <a:xfrm>
              <a:off x="7054398" y="1550940"/>
              <a:ext cx="379646" cy="379646"/>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10"/>
              </p:custDataLst>
            </p:nvPr>
          </p:nvSpPr>
          <p:spPr>
            <a:xfrm>
              <a:off x="7759353" y="1582774"/>
              <a:ext cx="4718694" cy="38946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53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防止返贫监测和</a:t>
              </a:r>
              <a:r>
                <a:rPr lang="zh-CN" altLang="en-US" sz="2531" dirty="0" smtClean="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帮扶的工作背景</a:t>
              </a:r>
              <a:endParaRPr lang="zh-CN" altLang="en-US" sz="1199"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 name="组合 3">
            <a:extLst>
              <a:ext uri="{FF2B5EF4-FFF2-40B4-BE49-F238E27FC236}">
                <a16:creationId xmlns:a16="http://schemas.microsoft.com/office/drawing/2014/main" xmlns="" id="{F962730C-D41B-4805-A491-8063E4D389F9}"/>
              </a:ext>
            </a:extLst>
          </p:cNvPr>
          <p:cNvGrpSpPr/>
          <p:nvPr/>
        </p:nvGrpSpPr>
        <p:grpSpPr>
          <a:xfrm>
            <a:off x="4805634" y="2884232"/>
            <a:ext cx="5423649" cy="421300"/>
            <a:chOff x="7054398" y="2527084"/>
            <a:chExt cx="5423649" cy="421300"/>
          </a:xfrm>
        </p:grpSpPr>
        <p:sp>
          <p:nvSpPr>
            <p:cNvPr id="13" name="MH_Number_2"/>
            <p:cNvSpPr/>
            <p:nvPr>
              <p:custDataLst>
                <p:tags r:id="rId7"/>
              </p:custDataLst>
            </p:nvPr>
          </p:nvSpPr>
          <p:spPr>
            <a:xfrm>
              <a:off x="7054398" y="2527084"/>
              <a:ext cx="379646" cy="379646"/>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8"/>
              </p:custDataLst>
            </p:nvPr>
          </p:nvSpPr>
          <p:spPr>
            <a:xfrm>
              <a:off x="7759353" y="2558918"/>
              <a:ext cx="4718694" cy="38946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rPr>
                <a:t>防止返贫监测和帮扶的对象</a:t>
              </a:r>
              <a:r>
                <a:rPr lang="zh-CN" altLang="en-US" sz="2531" dirty="0" smtClean="0">
                  <a:solidFill>
                    <a:schemeClr val="accent2"/>
                  </a:solidFill>
                  <a:latin typeface="微软雅黑" panose="020B0503020204020204" pitchFamily="34" charset="-122"/>
                  <a:ea typeface="微软雅黑" panose="020B0503020204020204" pitchFamily="34" charset="-122"/>
                  <a:sym typeface="Arial" panose="020B0604020202020204" pitchFamily="34" charset="0"/>
                </a:rPr>
                <a:t>范围</a:t>
              </a:r>
              <a:endParaRPr lang="zh-CN" altLang="en-US" sz="1199"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 name="组合 4">
            <a:extLst>
              <a:ext uri="{FF2B5EF4-FFF2-40B4-BE49-F238E27FC236}">
                <a16:creationId xmlns:a16="http://schemas.microsoft.com/office/drawing/2014/main" xmlns="" id="{4299F24E-FF97-474C-AF6B-446A522AC3B8}"/>
              </a:ext>
            </a:extLst>
          </p:cNvPr>
          <p:cNvGrpSpPr/>
          <p:nvPr/>
        </p:nvGrpSpPr>
        <p:grpSpPr>
          <a:xfrm>
            <a:off x="4805634" y="3916216"/>
            <a:ext cx="7509495" cy="421300"/>
            <a:chOff x="7054398" y="3559068"/>
            <a:chExt cx="7509495" cy="421300"/>
          </a:xfrm>
        </p:grpSpPr>
        <p:sp>
          <p:nvSpPr>
            <p:cNvPr id="15" name="MH_Number_3"/>
            <p:cNvSpPr/>
            <p:nvPr>
              <p:custDataLst>
                <p:tags r:id="rId5"/>
              </p:custDataLst>
            </p:nvPr>
          </p:nvSpPr>
          <p:spPr>
            <a:xfrm>
              <a:off x="7054398" y="3559068"/>
              <a:ext cx="379646" cy="379646"/>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759353" y="3590902"/>
              <a:ext cx="6804540" cy="38946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全市“大走访、大排查、大整改”工作</a:t>
              </a:r>
              <a:r>
                <a:rPr lang="zh-CN" altLang="en-US" sz="2531" dirty="0" smtClean="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方案</a:t>
              </a:r>
              <a:endParaRPr lang="zh-CN" altLang="en-US" sz="1199"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6" name="组合 5">
            <a:extLst>
              <a:ext uri="{FF2B5EF4-FFF2-40B4-BE49-F238E27FC236}">
                <a16:creationId xmlns:a16="http://schemas.microsoft.com/office/drawing/2014/main" xmlns="" id="{7DAD1A1F-9D8B-4361-A5D3-4E1980F25FB9}"/>
              </a:ext>
            </a:extLst>
          </p:cNvPr>
          <p:cNvGrpSpPr/>
          <p:nvPr/>
        </p:nvGrpSpPr>
        <p:grpSpPr>
          <a:xfrm>
            <a:off x="4805634" y="4948201"/>
            <a:ext cx="5567665" cy="421299"/>
            <a:chOff x="7054398" y="4591053"/>
            <a:chExt cx="5567665" cy="421299"/>
          </a:xfrm>
        </p:grpSpPr>
        <p:sp>
          <p:nvSpPr>
            <p:cNvPr id="17" name="MH_Number_4"/>
            <p:cNvSpPr/>
            <p:nvPr>
              <p:custDataLst>
                <p:tags r:id="rId3"/>
              </p:custDataLst>
            </p:nvPr>
          </p:nvSpPr>
          <p:spPr>
            <a:xfrm>
              <a:off x="7054398" y="4591053"/>
              <a:ext cx="379646" cy="379646"/>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4"/>
              </p:custDataLst>
            </p:nvPr>
          </p:nvSpPr>
          <p:spPr>
            <a:xfrm>
              <a:off x="7759353" y="4622886"/>
              <a:ext cx="4862710" cy="38946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rPr>
                <a:t>防止返贫监测和帮扶的工作</a:t>
              </a:r>
              <a:r>
                <a:rPr lang="zh-CN" altLang="en-US" sz="2531" dirty="0" smtClean="0">
                  <a:solidFill>
                    <a:schemeClr val="accent2"/>
                  </a:solidFill>
                  <a:latin typeface="微软雅黑" panose="020B0503020204020204" pitchFamily="34" charset="-122"/>
                  <a:ea typeface="微软雅黑" panose="020B0503020204020204" pitchFamily="34" charset="-122"/>
                  <a:sym typeface="Arial" panose="020B0604020202020204" pitchFamily="34" charset="0"/>
                </a:rPr>
                <a:t>要求</a:t>
              </a:r>
              <a:endParaRPr lang="zh-CN" altLang="en-US" sz="1199"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9" name="MH_Others_1"/>
          <p:cNvSpPr txBox="1"/>
          <p:nvPr>
            <p:custDataLst>
              <p:tags r:id="rId1"/>
            </p:custDataLst>
          </p:nvPr>
        </p:nvSpPr>
        <p:spPr>
          <a:xfrm>
            <a:off x="2645523" y="1600101"/>
            <a:ext cx="1769715" cy="3794384"/>
          </a:xfrm>
          <a:prstGeom prst="rect">
            <a:avLst/>
          </a:prstGeom>
          <a:noFill/>
        </p:spPr>
        <p:txBody>
          <a:bodyPr vert="eaVert" wrap="square" lIns="0" tIns="0" rIns="0" bIns="0" rtlCol="0" anchor="ctr" anchorCtr="0">
            <a:spAutoFit/>
          </a:bodyPr>
          <a:lstStyle/>
          <a:p>
            <a:pPr algn="ctr"/>
            <a:r>
              <a:rPr lang="zh-CN" altLang="en-US" sz="11500" b="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rPr>
              <a:t>目录</a:t>
            </a:r>
          </a:p>
        </p:txBody>
      </p:sp>
      <p:sp>
        <p:nvSpPr>
          <p:cNvPr id="20" name="MH_Others_2"/>
          <p:cNvSpPr txBox="1"/>
          <p:nvPr>
            <p:custDataLst>
              <p:tags r:id="rId2"/>
            </p:custDataLst>
          </p:nvPr>
        </p:nvSpPr>
        <p:spPr>
          <a:xfrm rot="5400000">
            <a:off x="797892" y="3158739"/>
            <a:ext cx="3299115" cy="677108"/>
          </a:xfrm>
          <a:prstGeom prst="rect">
            <a:avLst/>
          </a:prstGeom>
          <a:noFill/>
        </p:spPr>
        <p:txBody>
          <a:bodyPr wrap="square" lIns="0" tIns="0" rIns="0" bIns="0">
            <a:spAutoFit/>
          </a:bodyPr>
          <a:lstStyle/>
          <a:p>
            <a:pPr algn="ctr">
              <a:defRPr/>
            </a:pPr>
            <a:r>
              <a:rPr lang="en-US" altLang="zh-CN" sz="4400" b="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rPr>
              <a:t>CONTENTS</a:t>
            </a:r>
            <a:endParaRPr lang="zh-CN" altLang="en-US" sz="4400" b="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36345396"/>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500" autoRev="1" fill="hold">
                                          <p:stCondLst>
                                            <p:cond delay="0"/>
                                          </p:stCondLst>
                                        </p:cTn>
                                        <p:tgtEl>
                                          <p:spTgt spid="19"/>
                                        </p:tgtEl>
                                        <p:attrNameLst>
                                          <p:attrName>ppt_w</p:attrName>
                                        </p:attrNameLst>
                                      </p:cBhvr>
                                    </p:anim>
                                    <p:anim by="(#ppt_w*0.50)" calcmode="lin" valueType="num">
                                      <p:cBhvr>
                                        <p:cTn id="8" dur="500" decel="50000" autoRev="1" fill="hold">
                                          <p:stCondLst>
                                            <p:cond delay="0"/>
                                          </p:stCondLst>
                                        </p:cTn>
                                        <p:tgtEl>
                                          <p:spTgt spid="19"/>
                                        </p:tgtEl>
                                        <p:attrNameLst>
                                          <p:attrName>ppt_x</p:attrName>
                                        </p:attrNameLst>
                                      </p:cBhvr>
                                    </p:anim>
                                    <p:anim from="(-#ppt_h/2)" to="(#ppt_y)" calcmode="lin" valueType="num">
                                      <p:cBhvr>
                                        <p:cTn id="9" dur="1000" fill="hold">
                                          <p:stCondLst>
                                            <p:cond delay="0"/>
                                          </p:stCondLst>
                                        </p:cTn>
                                        <p:tgtEl>
                                          <p:spTgt spid="19"/>
                                        </p:tgtEl>
                                        <p:attrNameLst>
                                          <p:attrName>ppt_y</p:attrName>
                                        </p:attrNameLst>
                                      </p:cBhvr>
                                    </p:anim>
                                    <p:animRot by="21600000">
                                      <p:cBhvr>
                                        <p:cTn id="10" dur="1000" fill="hold">
                                          <p:stCondLst>
                                            <p:cond delay="0"/>
                                          </p:stCondLst>
                                        </p:cTn>
                                        <p:tgtEl>
                                          <p:spTgt spid="19"/>
                                        </p:tgtEl>
                                        <p:attrNameLst>
                                          <p:attrName>r</p:attrName>
                                        </p:attrNameLst>
                                      </p:cBhvr>
                                    </p:animRot>
                                  </p:childTnLst>
                                </p:cTn>
                              </p:par>
                            </p:childTnLst>
                          </p:cTn>
                        </p:par>
                        <p:par>
                          <p:cTn id="11" fill="hold">
                            <p:stCondLst>
                              <p:cond delay="11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20"/>
                                        </p:tgtEl>
                                        <p:attrNameLst>
                                          <p:attrName>style.visibility</p:attrName>
                                        </p:attrNameLst>
                                      </p:cBhvr>
                                      <p:to>
                                        <p:strVal val="visible"/>
                                      </p:to>
                                    </p:set>
                                    <p:anim by="(-#ppt_w*2)" calcmode="lin" valueType="num">
                                      <p:cBhvr rctx="PPT">
                                        <p:cTn id="14" dur="500" autoRev="1" fill="hold">
                                          <p:stCondLst>
                                            <p:cond delay="0"/>
                                          </p:stCondLst>
                                        </p:cTn>
                                        <p:tgtEl>
                                          <p:spTgt spid="20"/>
                                        </p:tgtEl>
                                        <p:attrNameLst>
                                          <p:attrName>ppt_w</p:attrName>
                                        </p:attrNameLst>
                                      </p:cBhvr>
                                    </p:anim>
                                    <p:anim by="(#ppt_w*0.50)" calcmode="lin" valueType="num">
                                      <p:cBhvr>
                                        <p:cTn id="15" dur="500" decel="50000" autoRev="1" fill="hold">
                                          <p:stCondLst>
                                            <p:cond delay="0"/>
                                          </p:stCondLst>
                                        </p:cTn>
                                        <p:tgtEl>
                                          <p:spTgt spid="20"/>
                                        </p:tgtEl>
                                        <p:attrNameLst>
                                          <p:attrName>ppt_x</p:attrName>
                                        </p:attrNameLst>
                                      </p:cBhvr>
                                    </p:anim>
                                    <p:anim from="(-#ppt_h/2)" to="(#ppt_y)" calcmode="lin" valueType="num">
                                      <p:cBhvr>
                                        <p:cTn id="16" dur="1000" fill="hold">
                                          <p:stCondLst>
                                            <p:cond delay="0"/>
                                          </p:stCondLst>
                                        </p:cTn>
                                        <p:tgtEl>
                                          <p:spTgt spid="20"/>
                                        </p:tgtEl>
                                        <p:attrNameLst>
                                          <p:attrName>ppt_y</p:attrName>
                                        </p:attrNameLst>
                                      </p:cBhvr>
                                    </p:anim>
                                    <p:animRot by="21600000">
                                      <p:cBhvr>
                                        <p:cTn id="17" dur="1000" fill="hold">
                                          <p:stCondLst>
                                            <p:cond delay="0"/>
                                          </p:stCondLst>
                                        </p:cTn>
                                        <p:tgtEl>
                                          <p:spTgt spid="20"/>
                                        </p:tgtEl>
                                        <p:attrNameLst>
                                          <p:attrName>r</p:attrName>
                                        </p:attrNameLst>
                                      </p:cBhvr>
                                    </p:animRo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Effect transition="in" filter="fade">
                                      <p:cBhvr>
                                        <p:cTn id="38" dur="500"/>
                                        <p:tgtEl>
                                          <p:spTgt spid="5"/>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a16="http://schemas.microsoft.com/office/drawing/2014/main" xmlns="" id="{C64AB595-15B0-4A12-8F8A-9A5E5D3B453A}"/>
              </a:ext>
            </a:extLst>
          </p:cNvPr>
          <p:cNvGrpSpPr/>
          <p:nvPr/>
        </p:nvGrpSpPr>
        <p:grpSpPr>
          <a:xfrm>
            <a:off x="-1708812" y="-3944515"/>
            <a:ext cx="8210195" cy="5087249"/>
            <a:chOff x="-1708812" y="-3944515"/>
            <a:chExt cx="7249975" cy="5087249"/>
          </a:xfrm>
        </p:grpSpPr>
        <p:sp>
          <p:nvSpPr>
            <p:cNvPr id="25" name="TextBox 8">
              <a:extLst>
                <a:ext uri="{FF2B5EF4-FFF2-40B4-BE49-F238E27FC236}">
                  <a16:creationId xmlns:a16="http://schemas.microsoft.com/office/drawing/2014/main" xmlns="" id="{8B6BCBD2-ADE1-4544-94DD-CF5F2274B721}"/>
                </a:ext>
              </a:extLst>
            </p:cNvPr>
            <p:cNvSpPr txBox="1"/>
            <p:nvPr/>
          </p:nvSpPr>
          <p:spPr>
            <a:xfrm>
              <a:off x="857250" y="295123"/>
              <a:ext cx="4683913" cy="36933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sym typeface="Arial" panose="020B0604020202020204" pitchFamily="34" charset="0"/>
                </a:rPr>
                <a:t>二、防止返贫监测和帮扶的对象范围</a:t>
              </a:r>
            </a:p>
          </p:txBody>
        </p:sp>
        <p:sp>
          <p:nvSpPr>
            <p:cNvPr id="26" name="矩形 25">
              <a:extLst>
                <a:ext uri="{FF2B5EF4-FFF2-40B4-BE49-F238E27FC236}">
                  <a16:creationId xmlns:a16="http://schemas.microsoft.com/office/drawing/2014/main" xmlns="" id="{C6D4658D-F5C8-4DCD-8DAC-F7A2A25C857A}"/>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7" name="矩形 26">
              <a:extLst>
                <a:ext uri="{FF2B5EF4-FFF2-40B4-BE49-F238E27FC236}">
                  <a16:creationId xmlns:a16="http://schemas.microsoft.com/office/drawing/2014/main" xmlns="" id="{01D9EBCC-A883-4FF4-A911-49974A79D554}"/>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矩形 27">
              <a:extLst>
                <a:ext uri="{FF2B5EF4-FFF2-40B4-BE49-F238E27FC236}">
                  <a16:creationId xmlns:a16="http://schemas.microsoft.com/office/drawing/2014/main" xmlns="" id="{2A5679D8-11F3-471D-AE2A-F72E55D0E9A5}"/>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矩形 28">
              <a:extLst>
                <a:ext uri="{FF2B5EF4-FFF2-40B4-BE49-F238E27FC236}">
                  <a16:creationId xmlns:a16="http://schemas.microsoft.com/office/drawing/2014/main" xmlns="" id="{E8E8DBF8-2ECF-4352-99E4-6AE7CD5D89C8}"/>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2801856" y="2176165"/>
            <a:ext cx="600083" cy="557276"/>
            <a:chOff x="3108756" y="2110160"/>
            <a:chExt cx="745081" cy="698920"/>
          </a:xfrm>
          <a:solidFill>
            <a:srgbClr val="FF6D3A"/>
          </a:solidFill>
        </p:grpSpPr>
        <p:sp>
          <p:nvSpPr>
            <p:cNvPr id="38" name="Freeform 489"/>
            <p:cNvSpPr>
              <a:spLocks/>
            </p:cNvSpPr>
            <p:nvPr/>
          </p:nvSpPr>
          <p:spPr bwMode="auto">
            <a:xfrm>
              <a:off x="3608602" y="2110160"/>
              <a:ext cx="245235" cy="303659"/>
            </a:xfrm>
            <a:custGeom>
              <a:avLst/>
              <a:gdLst>
                <a:gd name="T0" fmla="*/ 248 w 340"/>
                <a:gd name="T1" fmla="*/ 0 h 421"/>
                <a:gd name="T2" fmla="*/ 0 w 340"/>
                <a:gd name="T3" fmla="*/ 357 h 421"/>
                <a:gd name="T4" fmla="*/ 94 w 340"/>
                <a:gd name="T5" fmla="*/ 421 h 421"/>
                <a:gd name="T6" fmla="*/ 340 w 340"/>
                <a:gd name="T7" fmla="*/ 66 h 421"/>
                <a:gd name="T8" fmla="*/ 248 w 340"/>
                <a:gd name="T9" fmla="*/ 0 h 421"/>
              </a:gdLst>
              <a:ahLst/>
              <a:cxnLst>
                <a:cxn ang="0">
                  <a:pos x="T0" y="T1"/>
                </a:cxn>
                <a:cxn ang="0">
                  <a:pos x="T2" y="T3"/>
                </a:cxn>
                <a:cxn ang="0">
                  <a:pos x="T4" y="T5"/>
                </a:cxn>
                <a:cxn ang="0">
                  <a:pos x="T6" y="T7"/>
                </a:cxn>
                <a:cxn ang="0">
                  <a:pos x="T8" y="T9"/>
                </a:cxn>
              </a:cxnLst>
              <a:rect l="0" t="0" r="r" b="b"/>
              <a:pathLst>
                <a:path w="340" h="421">
                  <a:moveTo>
                    <a:pt x="248" y="0"/>
                  </a:moveTo>
                  <a:lnTo>
                    <a:pt x="0" y="357"/>
                  </a:lnTo>
                  <a:lnTo>
                    <a:pt x="94" y="421"/>
                  </a:lnTo>
                  <a:lnTo>
                    <a:pt x="340" y="66"/>
                  </a:lnTo>
                  <a:lnTo>
                    <a:pt x="24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39" name="Freeform 490"/>
            <p:cNvSpPr>
              <a:spLocks/>
            </p:cNvSpPr>
            <p:nvPr/>
          </p:nvSpPr>
          <p:spPr bwMode="auto">
            <a:xfrm>
              <a:off x="3584800" y="2379197"/>
              <a:ext cx="81505" cy="68522"/>
            </a:xfrm>
            <a:custGeom>
              <a:avLst/>
              <a:gdLst>
                <a:gd name="T0" fmla="*/ 14 w 113"/>
                <a:gd name="T1" fmla="*/ 12 h 95"/>
                <a:gd name="T2" fmla="*/ 0 w 113"/>
                <a:gd name="T3" fmla="*/ 33 h 95"/>
                <a:gd name="T4" fmla="*/ 14 w 113"/>
                <a:gd name="T5" fmla="*/ 43 h 95"/>
                <a:gd name="T6" fmla="*/ 26 w 113"/>
                <a:gd name="T7" fmla="*/ 52 h 95"/>
                <a:gd name="T8" fmla="*/ 90 w 113"/>
                <a:gd name="T9" fmla="*/ 95 h 95"/>
                <a:gd name="T10" fmla="*/ 113 w 113"/>
                <a:gd name="T11" fmla="*/ 62 h 95"/>
                <a:gd name="T12" fmla="*/ 23 w 113"/>
                <a:gd name="T13" fmla="*/ 0 h 95"/>
                <a:gd name="T14" fmla="*/ 14 w 113"/>
                <a:gd name="T15" fmla="*/ 12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 h="95">
                  <a:moveTo>
                    <a:pt x="14" y="12"/>
                  </a:moveTo>
                  <a:lnTo>
                    <a:pt x="0" y="33"/>
                  </a:lnTo>
                  <a:lnTo>
                    <a:pt x="14" y="43"/>
                  </a:lnTo>
                  <a:lnTo>
                    <a:pt x="26" y="52"/>
                  </a:lnTo>
                  <a:lnTo>
                    <a:pt x="90" y="95"/>
                  </a:lnTo>
                  <a:lnTo>
                    <a:pt x="113" y="62"/>
                  </a:lnTo>
                  <a:lnTo>
                    <a:pt x="23" y="0"/>
                  </a:lnTo>
                  <a:lnTo>
                    <a:pt x="1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40" name="Freeform 491"/>
            <p:cNvSpPr>
              <a:spLocks/>
            </p:cNvSpPr>
            <p:nvPr/>
          </p:nvSpPr>
          <p:spPr bwMode="auto">
            <a:xfrm>
              <a:off x="3463625" y="2415261"/>
              <a:ext cx="177435" cy="226482"/>
            </a:xfrm>
            <a:custGeom>
              <a:avLst/>
              <a:gdLst>
                <a:gd name="T0" fmla="*/ 66 w 104"/>
                <a:gd name="T1" fmla="*/ 0 h 133"/>
                <a:gd name="T2" fmla="*/ 60 w 104"/>
                <a:gd name="T3" fmla="*/ 8 h 133"/>
                <a:gd name="T4" fmla="*/ 59 w 104"/>
                <a:gd name="T5" fmla="*/ 10 h 133"/>
                <a:gd name="T6" fmla="*/ 11 w 104"/>
                <a:gd name="T7" fmla="*/ 29 h 133"/>
                <a:gd name="T8" fmla="*/ 0 w 104"/>
                <a:gd name="T9" fmla="*/ 129 h 133"/>
                <a:gd name="T10" fmla="*/ 37 w 104"/>
                <a:gd name="T11" fmla="*/ 76 h 133"/>
                <a:gd name="T12" fmla="*/ 37 w 104"/>
                <a:gd name="T13" fmla="*/ 51 h 133"/>
                <a:gd name="T14" fmla="*/ 60 w 104"/>
                <a:gd name="T15" fmla="*/ 43 h 133"/>
                <a:gd name="T16" fmla="*/ 63 w 104"/>
                <a:gd name="T17" fmla="*/ 44 h 133"/>
                <a:gd name="T18" fmla="*/ 66 w 104"/>
                <a:gd name="T19" fmla="*/ 71 h 133"/>
                <a:gd name="T20" fmla="*/ 60 w 104"/>
                <a:gd name="T21" fmla="*/ 77 h 133"/>
                <a:gd name="T22" fmla="*/ 42 w 104"/>
                <a:gd name="T23" fmla="*/ 80 h 133"/>
                <a:gd name="T24" fmla="*/ 6 w 104"/>
                <a:gd name="T25" fmla="*/ 133 h 133"/>
                <a:gd name="T26" fmla="*/ 54 w 104"/>
                <a:gd name="T27" fmla="*/ 109 h 133"/>
                <a:gd name="T28" fmla="*/ 60 w 104"/>
                <a:gd name="T29" fmla="*/ 106 h 133"/>
                <a:gd name="T30" fmla="*/ 77 w 104"/>
                <a:gd name="T31" fmla="*/ 98 h 133"/>
                <a:gd name="T32" fmla="*/ 96 w 104"/>
                <a:gd name="T33" fmla="*/ 88 h 133"/>
                <a:gd name="T34" fmla="*/ 97 w 104"/>
                <a:gd name="T35" fmla="*/ 37 h 133"/>
                <a:gd name="T36" fmla="*/ 104 w 104"/>
                <a:gd name="T37" fmla="*/ 26 h 133"/>
                <a:gd name="T38" fmla="*/ 77 w 104"/>
                <a:gd name="T39" fmla="*/ 7 h 133"/>
                <a:gd name="T40" fmla="*/ 66 w 104"/>
                <a:gd name="T41"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133">
                  <a:moveTo>
                    <a:pt x="66" y="0"/>
                  </a:moveTo>
                  <a:cubicBezTo>
                    <a:pt x="60" y="8"/>
                    <a:pt x="60" y="8"/>
                    <a:pt x="60" y="8"/>
                  </a:cubicBezTo>
                  <a:cubicBezTo>
                    <a:pt x="59" y="10"/>
                    <a:pt x="59" y="10"/>
                    <a:pt x="59" y="10"/>
                  </a:cubicBezTo>
                  <a:cubicBezTo>
                    <a:pt x="11" y="29"/>
                    <a:pt x="11" y="29"/>
                    <a:pt x="11" y="29"/>
                  </a:cubicBezTo>
                  <a:cubicBezTo>
                    <a:pt x="0" y="129"/>
                    <a:pt x="0" y="129"/>
                    <a:pt x="0" y="129"/>
                  </a:cubicBezTo>
                  <a:cubicBezTo>
                    <a:pt x="37" y="76"/>
                    <a:pt x="37" y="76"/>
                    <a:pt x="37" y="76"/>
                  </a:cubicBezTo>
                  <a:cubicBezTo>
                    <a:pt x="32" y="70"/>
                    <a:pt x="31" y="60"/>
                    <a:pt x="37" y="51"/>
                  </a:cubicBezTo>
                  <a:cubicBezTo>
                    <a:pt x="43" y="43"/>
                    <a:pt x="52" y="40"/>
                    <a:pt x="60" y="43"/>
                  </a:cubicBezTo>
                  <a:cubicBezTo>
                    <a:pt x="61" y="43"/>
                    <a:pt x="62" y="44"/>
                    <a:pt x="63" y="44"/>
                  </a:cubicBezTo>
                  <a:cubicBezTo>
                    <a:pt x="71" y="50"/>
                    <a:pt x="72" y="62"/>
                    <a:pt x="66" y="71"/>
                  </a:cubicBezTo>
                  <a:cubicBezTo>
                    <a:pt x="64" y="74"/>
                    <a:pt x="62" y="76"/>
                    <a:pt x="60" y="77"/>
                  </a:cubicBezTo>
                  <a:cubicBezTo>
                    <a:pt x="55" y="81"/>
                    <a:pt x="48" y="82"/>
                    <a:pt x="42" y="80"/>
                  </a:cubicBezTo>
                  <a:cubicBezTo>
                    <a:pt x="6" y="133"/>
                    <a:pt x="6" y="133"/>
                    <a:pt x="6" y="133"/>
                  </a:cubicBezTo>
                  <a:cubicBezTo>
                    <a:pt x="54" y="109"/>
                    <a:pt x="54" y="109"/>
                    <a:pt x="54" y="109"/>
                  </a:cubicBezTo>
                  <a:cubicBezTo>
                    <a:pt x="60" y="106"/>
                    <a:pt x="60" y="106"/>
                    <a:pt x="60" y="106"/>
                  </a:cubicBezTo>
                  <a:cubicBezTo>
                    <a:pt x="77" y="98"/>
                    <a:pt x="77" y="98"/>
                    <a:pt x="77" y="98"/>
                  </a:cubicBezTo>
                  <a:cubicBezTo>
                    <a:pt x="96" y="88"/>
                    <a:pt x="96" y="88"/>
                    <a:pt x="96" y="88"/>
                  </a:cubicBezTo>
                  <a:cubicBezTo>
                    <a:pt x="97" y="37"/>
                    <a:pt x="97" y="37"/>
                    <a:pt x="97" y="37"/>
                  </a:cubicBezTo>
                  <a:cubicBezTo>
                    <a:pt x="104" y="26"/>
                    <a:pt x="104" y="26"/>
                    <a:pt x="104" y="26"/>
                  </a:cubicBezTo>
                  <a:cubicBezTo>
                    <a:pt x="77" y="7"/>
                    <a:pt x="77" y="7"/>
                    <a:pt x="77" y="7"/>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41" name="Rectangle 492"/>
            <p:cNvSpPr>
              <a:spLocks noChangeArrowheads="1"/>
            </p:cNvSpPr>
            <p:nvPr/>
          </p:nvSpPr>
          <p:spPr bwMode="auto">
            <a:xfrm>
              <a:off x="3237144" y="2495323"/>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42" name="Rectangle 493"/>
            <p:cNvSpPr>
              <a:spLocks noChangeArrowheads="1"/>
            </p:cNvSpPr>
            <p:nvPr/>
          </p:nvSpPr>
          <p:spPr bwMode="auto">
            <a:xfrm>
              <a:off x="3237144" y="2449161"/>
              <a:ext cx="168779" cy="173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43" name="Rectangle 494"/>
            <p:cNvSpPr>
              <a:spLocks noChangeArrowheads="1"/>
            </p:cNvSpPr>
            <p:nvPr/>
          </p:nvSpPr>
          <p:spPr bwMode="auto">
            <a:xfrm>
              <a:off x="3237144" y="2403000"/>
              <a:ext cx="168779" cy="158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44" name="Rectangle 495"/>
            <p:cNvSpPr>
              <a:spLocks noChangeArrowheads="1"/>
            </p:cNvSpPr>
            <p:nvPr/>
          </p:nvSpPr>
          <p:spPr bwMode="auto">
            <a:xfrm>
              <a:off x="3237144" y="2357559"/>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45" name="Freeform 496"/>
            <p:cNvSpPr>
              <a:spLocks/>
            </p:cNvSpPr>
            <p:nvPr/>
          </p:nvSpPr>
          <p:spPr bwMode="auto">
            <a:xfrm>
              <a:off x="3108756" y="2215467"/>
              <a:ext cx="489749" cy="593613"/>
            </a:xfrm>
            <a:custGeom>
              <a:avLst/>
              <a:gdLst>
                <a:gd name="T0" fmla="*/ 268 w 287"/>
                <a:gd name="T1" fmla="*/ 303 h 348"/>
                <a:gd name="T2" fmla="*/ 245 w 287"/>
                <a:gd name="T3" fmla="*/ 331 h 348"/>
                <a:gd name="T4" fmla="*/ 90 w 287"/>
                <a:gd name="T5" fmla="*/ 331 h 348"/>
                <a:gd name="T6" fmla="*/ 90 w 287"/>
                <a:gd name="T7" fmla="*/ 281 h 348"/>
                <a:gd name="T8" fmla="*/ 76 w 287"/>
                <a:gd name="T9" fmla="*/ 263 h 348"/>
                <a:gd name="T10" fmla="*/ 17 w 287"/>
                <a:gd name="T11" fmla="*/ 263 h 348"/>
                <a:gd name="T12" fmla="*/ 17 w 287"/>
                <a:gd name="T13" fmla="*/ 59 h 348"/>
                <a:gd name="T14" fmla="*/ 40 w 287"/>
                <a:gd name="T15" fmla="*/ 27 h 348"/>
                <a:gd name="T16" fmla="*/ 251 w 287"/>
                <a:gd name="T17" fmla="*/ 27 h 348"/>
                <a:gd name="T18" fmla="*/ 268 w 287"/>
                <a:gd name="T19" fmla="*/ 52 h 348"/>
                <a:gd name="T20" fmla="*/ 268 w 287"/>
                <a:gd name="T21" fmla="*/ 104 h 348"/>
                <a:gd name="T22" fmla="*/ 268 w 287"/>
                <a:gd name="T23" fmla="*/ 104 h 348"/>
                <a:gd name="T24" fmla="*/ 285 w 287"/>
                <a:gd name="T25" fmla="*/ 83 h 348"/>
                <a:gd name="T26" fmla="*/ 285 w 287"/>
                <a:gd name="T27" fmla="*/ 45 h 348"/>
                <a:gd name="T28" fmla="*/ 252 w 287"/>
                <a:gd name="T29" fmla="*/ 8 h 348"/>
                <a:gd name="T30" fmla="*/ 70 w 287"/>
                <a:gd name="T31" fmla="*/ 8 h 348"/>
                <a:gd name="T32" fmla="*/ 40 w 287"/>
                <a:gd name="T33" fmla="*/ 8 h 348"/>
                <a:gd name="T34" fmla="*/ 0 w 287"/>
                <a:gd name="T35" fmla="*/ 44 h 348"/>
                <a:gd name="T36" fmla="*/ 0 w 287"/>
                <a:gd name="T37" fmla="*/ 294 h 348"/>
                <a:gd name="T38" fmla="*/ 82 w 287"/>
                <a:gd name="T39" fmla="*/ 346 h 348"/>
                <a:gd name="T40" fmla="*/ 252 w 287"/>
                <a:gd name="T41" fmla="*/ 346 h 348"/>
                <a:gd name="T42" fmla="*/ 285 w 287"/>
                <a:gd name="T43" fmla="*/ 321 h 348"/>
                <a:gd name="T44" fmla="*/ 285 w 287"/>
                <a:gd name="T45" fmla="*/ 228 h 348"/>
                <a:gd name="T46" fmla="*/ 268 w 287"/>
                <a:gd name="T47" fmla="*/ 238 h 348"/>
                <a:gd name="T48" fmla="*/ 268 w 287"/>
                <a:gd name="T49" fmla="*/ 303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7" h="348">
                  <a:moveTo>
                    <a:pt x="268" y="303"/>
                  </a:moveTo>
                  <a:cubicBezTo>
                    <a:pt x="268" y="303"/>
                    <a:pt x="272" y="331"/>
                    <a:pt x="245" y="331"/>
                  </a:cubicBezTo>
                  <a:cubicBezTo>
                    <a:pt x="217" y="331"/>
                    <a:pt x="90" y="331"/>
                    <a:pt x="90" y="331"/>
                  </a:cubicBezTo>
                  <a:cubicBezTo>
                    <a:pt x="90" y="281"/>
                    <a:pt x="90" y="281"/>
                    <a:pt x="90" y="281"/>
                  </a:cubicBezTo>
                  <a:cubicBezTo>
                    <a:pt x="90" y="281"/>
                    <a:pt x="91" y="263"/>
                    <a:pt x="76" y="263"/>
                  </a:cubicBezTo>
                  <a:cubicBezTo>
                    <a:pt x="60" y="263"/>
                    <a:pt x="17" y="263"/>
                    <a:pt x="17" y="263"/>
                  </a:cubicBezTo>
                  <a:cubicBezTo>
                    <a:pt x="17" y="59"/>
                    <a:pt x="17" y="59"/>
                    <a:pt x="17" y="59"/>
                  </a:cubicBezTo>
                  <a:cubicBezTo>
                    <a:pt x="17" y="59"/>
                    <a:pt x="13" y="27"/>
                    <a:pt x="40" y="27"/>
                  </a:cubicBezTo>
                  <a:cubicBezTo>
                    <a:pt x="251" y="27"/>
                    <a:pt x="251" y="27"/>
                    <a:pt x="251" y="27"/>
                  </a:cubicBezTo>
                  <a:cubicBezTo>
                    <a:pt x="251" y="27"/>
                    <a:pt x="268" y="30"/>
                    <a:pt x="268" y="52"/>
                  </a:cubicBezTo>
                  <a:cubicBezTo>
                    <a:pt x="268" y="57"/>
                    <a:pt x="268" y="77"/>
                    <a:pt x="268" y="104"/>
                  </a:cubicBezTo>
                  <a:cubicBezTo>
                    <a:pt x="268" y="104"/>
                    <a:pt x="268" y="104"/>
                    <a:pt x="268" y="104"/>
                  </a:cubicBezTo>
                  <a:cubicBezTo>
                    <a:pt x="285" y="83"/>
                    <a:pt x="285" y="83"/>
                    <a:pt x="285" y="83"/>
                  </a:cubicBezTo>
                  <a:cubicBezTo>
                    <a:pt x="285" y="60"/>
                    <a:pt x="285" y="45"/>
                    <a:pt x="285" y="45"/>
                  </a:cubicBezTo>
                  <a:cubicBezTo>
                    <a:pt x="285" y="45"/>
                    <a:pt x="287" y="8"/>
                    <a:pt x="252" y="8"/>
                  </a:cubicBezTo>
                  <a:cubicBezTo>
                    <a:pt x="70" y="8"/>
                    <a:pt x="70" y="8"/>
                    <a:pt x="70" y="8"/>
                  </a:cubicBezTo>
                  <a:cubicBezTo>
                    <a:pt x="40" y="8"/>
                    <a:pt x="40" y="8"/>
                    <a:pt x="40" y="8"/>
                  </a:cubicBezTo>
                  <a:cubicBezTo>
                    <a:pt x="40" y="8"/>
                    <a:pt x="0" y="0"/>
                    <a:pt x="0" y="44"/>
                  </a:cubicBezTo>
                  <a:cubicBezTo>
                    <a:pt x="0" y="87"/>
                    <a:pt x="0" y="294"/>
                    <a:pt x="0" y="294"/>
                  </a:cubicBezTo>
                  <a:cubicBezTo>
                    <a:pt x="82" y="346"/>
                    <a:pt x="82" y="346"/>
                    <a:pt x="82" y="346"/>
                  </a:cubicBezTo>
                  <a:cubicBezTo>
                    <a:pt x="252" y="346"/>
                    <a:pt x="252" y="346"/>
                    <a:pt x="252" y="346"/>
                  </a:cubicBezTo>
                  <a:cubicBezTo>
                    <a:pt x="252" y="346"/>
                    <a:pt x="285" y="348"/>
                    <a:pt x="285" y="321"/>
                  </a:cubicBezTo>
                  <a:cubicBezTo>
                    <a:pt x="285" y="312"/>
                    <a:pt x="285" y="274"/>
                    <a:pt x="285" y="228"/>
                  </a:cubicBezTo>
                  <a:cubicBezTo>
                    <a:pt x="268" y="238"/>
                    <a:pt x="268" y="238"/>
                    <a:pt x="268" y="238"/>
                  </a:cubicBezTo>
                  <a:cubicBezTo>
                    <a:pt x="268" y="275"/>
                    <a:pt x="268" y="303"/>
                    <a:pt x="268" y="3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cs typeface="+mn-ea"/>
                <a:sym typeface="+mn-lt"/>
              </a:endParaRPr>
            </a:p>
          </p:txBody>
        </p:sp>
      </p:grpSp>
      <p:cxnSp>
        <p:nvCxnSpPr>
          <p:cNvPr id="46" name="直接连接符 45"/>
          <p:cNvCxnSpPr/>
          <p:nvPr/>
        </p:nvCxnSpPr>
        <p:spPr>
          <a:xfrm>
            <a:off x="2775067" y="2821852"/>
            <a:ext cx="7830772"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bwMode="auto">
          <a:xfrm>
            <a:off x="2612951" y="2821852"/>
            <a:ext cx="8367388" cy="1891158"/>
          </a:xfrm>
          <a:prstGeom prst="rect">
            <a:avLst/>
          </a:prstGeom>
          <a:noFill/>
        </p:spPr>
        <p:txBody>
          <a:bodyPr vert="horz" wrap="square" lIns="131190" tIns="65595" rIns="131190" bIns="65595" numCol="1" anchor="t" anchorCtr="0" compatLnSpc="1">
            <a:prstTxWarp prst="textNoShape">
              <a:avLst/>
            </a:prstTxWarp>
            <a:spAutoFit/>
          </a:bodyPr>
          <a:lstStyle/>
          <a:p>
            <a:pPr>
              <a:lnSpc>
                <a:spcPct val="150000"/>
              </a:lnSpc>
            </a:pPr>
            <a:r>
              <a:rPr lang="zh-CN" altLang="en-US" sz="4000" dirty="0" smtClean="0">
                <a:latin typeface="微软雅黑" panose="020B0503020204020204" pitchFamily="34" charset="-122"/>
                <a:ea typeface="微软雅黑" panose="020B0503020204020204" pitchFamily="34" charset="-122"/>
              </a:rPr>
              <a:t>      </a:t>
            </a:r>
            <a:r>
              <a:rPr lang="zh-CN" altLang="en-US" sz="4000" dirty="0">
                <a:solidFill>
                  <a:srgbClr val="FF0000"/>
                </a:solidFill>
                <a:latin typeface="华文新魏" pitchFamily="2" charset="-122"/>
                <a:ea typeface="华文新魏" pitchFamily="2" charset="-122"/>
              </a:rPr>
              <a:t>“</a:t>
            </a:r>
            <a:r>
              <a:rPr lang="zh-CN" altLang="en-US" sz="4000" dirty="0" smtClean="0">
                <a:solidFill>
                  <a:srgbClr val="FF0000"/>
                </a:solidFill>
                <a:latin typeface="华文新魏" pitchFamily="2" charset="-122"/>
                <a:ea typeface="华文新魏" pitchFamily="2" charset="-122"/>
              </a:rPr>
              <a:t>四进”“五不进”中的特殊情况，由村民</a:t>
            </a:r>
            <a:r>
              <a:rPr lang="zh-CN" altLang="en-US" sz="4000" dirty="0">
                <a:solidFill>
                  <a:srgbClr val="FF0000"/>
                </a:solidFill>
                <a:latin typeface="华文新魏" pitchFamily="2" charset="-122"/>
                <a:ea typeface="华文新魏" pitchFamily="2" charset="-122"/>
              </a:rPr>
              <a:t>代表会议组织评议</a:t>
            </a:r>
            <a:r>
              <a:rPr lang="zh-CN" altLang="en-US" sz="4000" dirty="0" smtClean="0">
                <a:solidFill>
                  <a:srgbClr val="FF0000"/>
                </a:solidFill>
                <a:latin typeface="华文新魏" pitchFamily="2" charset="-122"/>
                <a:ea typeface="华文新魏" pitchFamily="2" charset="-122"/>
              </a:rPr>
              <a:t>认定</a:t>
            </a:r>
            <a:r>
              <a:rPr lang="zh-CN" altLang="en-US" sz="2000" dirty="0" smtClean="0">
                <a:solidFill>
                  <a:srgbClr val="FF0000"/>
                </a:solidFill>
                <a:latin typeface="华文新魏" pitchFamily="2" charset="-122"/>
                <a:ea typeface="华文新魏" pitchFamily="2" charset="-122"/>
              </a:rPr>
              <a:t>。</a:t>
            </a:r>
            <a:endParaRPr lang="zh-CN" altLang="zh-CN" sz="2000" dirty="0">
              <a:solidFill>
                <a:srgbClr val="FF0000"/>
              </a:solidFill>
              <a:latin typeface="华文新魏" pitchFamily="2" charset="-122"/>
              <a:ea typeface="华文新魏" pitchFamily="2" charset="-122"/>
            </a:endParaRPr>
          </a:p>
        </p:txBody>
      </p:sp>
      <p:sp>
        <p:nvSpPr>
          <p:cNvPr id="48" name="TextBox 24"/>
          <p:cNvSpPr txBox="1"/>
          <p:nvPr/>
        </p:nvSpPr>
        <p:spPr>
          <a:xfrm>
            <a:off x="3613345" y="2224619"/>
            <a:ext cx="2271888" cy="523212"/>
          </a:xfrm>
          <a:prstGeom prst="rect">
            <a:avLst/>
          </a:prstGeom>
          <a:noFill/>
        </p:spPr>
        <p:txBody>
          <a:bodyPr wrap="square" lIns="91434" tIns="45716" rIns="91434" bIns="45716" rtlCol="0">
            <a:spAutoFit/>
          </a:bodyPr>
          <a:lstStyle/>
          <a:p>
            <a:r>
              <a:rPr lang="zh-CN" altLang="en-US" sz="2800" b="1" dirty="0" smtClean="0">
                <a:solidFill>
                  <a:srgbClr val="FF6D3A"/>
                </a:solidFill>
                <a:ea typeface="微软雅黑" panose="020B0503020204020204" pitchFamily="34" charset="-122"/>
              </a:rPr>
              <a:t>特别注意：</a:t>
            </a:r>
            <a:endParaRPr lang="zh-CN" altLang="en-US" sz="2800" b="1" dirty="0">
              <a:solidFill>
                <a:srgbClr val="FF6D3A"/>
              </a:solidFill>
              <a:ea typeface="微软雅黑" panose="020B0503020204020204" pitchFamily="34" charset="-122"/>
            </a:endParaRPr>
          </a:p>
        </p:txBody>
      </p:sp>
    </p:spTree>
    <p:extLst>
      <p:ext uri="{BB962C8B-B14F-4D97-AF65-F5344CB8AC3E}">
        <p14:creationId xmlns:p14="http://schemas.microsoft.com/office/powerpoint/2010/main" val="1397583445"/>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down)">
                                      <p:cBhvr>
                                        <p:cTn id="7" dur="580">
                                          <p:stCondLst>
                                            <p:cond delay="0"/>
                                          </p:stCondLst>
                                        </p:cTn>
                                        <p:tgtEl>
                                          <p:spTgt spid="37"/>
                                        </p:tgtEl>
                                      </p:cBhvr>
                                    </p:animEffect>
                                    <p:anim calcmode="lin" valueType="num">
                                      <p:cBhvr>
                                        <p:cTn id="8" dur="1822" tmFilter="0,0; 0.14,0.36; 0.43,0.73; 0.71,0.91; 1.0,1.0">
                                          <p:stCondLst>
                                            <p:cond delay="0"/>
                                          </p:stCondLst>
                                        </p:cTn>
                                        <p:tgtEl>
                                          <p:spTgt spid="3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7"/>
                                        </p:tgtEl>
                                        <p:attrNameLst>
                                          <p:attrName>ppt_y</p:attrName>
                                        </p:attrNameLst>
                                      </p:cBhvr>
                                      <p:tavLst>
                                        <p:tav tm="0" fmla="#ppt_y-sin(pi*$)/81">
                                          <p:val>
                                            <p:fltVal val="0"/>
                                          </p:val>
                                        </p:tav>
                                        <p:tav tm="100000">
                                          <p:val>
                                            <p:fltVal val="1"/>
                                          </p:val>
                                        </p:tav>
                                      </p:tavLst>
                                    </p:anim>
                                    <p:animScale>
                                      <p:cBhvr>
                                        <p:cTn id="13" dur="26">
                                          <p:stCondLst>
                                            <p:cond delay="650"/>
                                          </p:stCondLst>
                                        </p:cTn>
                                        <p:tgtEl>
                                          <p:spTgt spid="37"/>
                                        </p:tgtEl>
                                      </p:cBhvr>
                                      <p:to x="100000" y="60000"/>
                                    </p:animScale>
                                    <p:animScale>
                                      <p:cBhvr>
                                        <p:cTn id="14" dur="166" decel="50000">
                                          <p:stCondLst>
                                            <p:cond delay="676"/>
                                          </p:stCondLst>
                                        </p:cTn>
                                        <p:tgtEl>
                                          <p:spTgt spid="37"/>
                                        </p:tgtEl>
                                      </p:cBhvr>
                                      <p:to x="100000" y="100000"/>
                                    </p:animScale>
                                    <p:animScale>
                                      <p:cBhvr>
                                        <p:cTn id="15" dur="26">
                                          <p:stCondLst>
                                            <p:cond delay="1312"/>
                                          </p:stCondLst>
                                        </p:cTn>
                                        <p:tgtEl>
                                          <p:spTgt spid="37"/>
                                        </p:tgtEl>
                                      </p:cBhvr>
                                      <p:to x="100000" y="80000"/>
                                    </p:animScale>
                                    <p:animScale>
                                      <p:cBhvr>
                                        <p:cTn id="16" dur="166" decel="50000">
                                          <p:stCondLst>
                                            <p:cond delay="1338"/>
                                          </p:stCondLst>
                                        </p:cTn>
                                        <p:tgtEl>
                                          <p:spTgt spid="37"/>
                                        </p:tgtEl>
                                      </p:cBhvr>
                                      <p:to x="100000" y="100000"/>
                                    </p:animScale>
                                    <p:animScale>
                                      <p:cBhvr>
                                        <p:cTn id="17" dur="26">
                                          <p:stCondLst>
                                            <p:cond delay="1642"/>
                                          </p:stCondLst>
                                        </p:cTn>
                                        <p:tgtEl>
                                          <p:spTgt spid="37"/>
                                        </p:tgtEl>
                                      </p:cBhvr>
                                      <p:to x="100000" y="90000"/>
                                    </p:animScale>
                                    <p:animScale>
                                      <p:cBhvr>
                                        <p:cTn id="18" dur="166" decel="50000">
                                          <p:stCondLst>
                                            <p:cond delay="1668"/>
                                          </p:stCondLst>
                                        </p:cTn>
                                        <p:tgtEl>
                                          <p:spTgt spid="37"/>
                                        </p:tgtEl>
                                      </p:cBhvr>
                                      <p:to x="100000" y="100000"/>
                                    </p:animScale>
                                    <p:animScale>
                                      <p:cBhvr>
                                        <p:cTn id="19" dur="26">
                                          <p:stCondLst>
                                            <p:cond delay="1808"/>
                                          </p:stCondLst>
                                        </p:cTn>
                                        <p:tgtEl>
                                          <p:spTgt spid="37"/>
                                        </p:tgtEl>
                                      </p:cBhvr>
                                      <p:to x="100000" y="95000"/>
                                    </p:animScale>
                                    <p:animScale>
                                      <p:cBhvr>
                                        <p:cTn id="20" dur="166" decel="50000">
                                          <p:stCondLst>
                                            <p:cond delay="1834"/>
                                          </p:stCondLst>
                                        </p:cTn>
                                        <p:tgtEl>
                                          <p:spTgt spid="37"/>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down)">
                                      <p:cBhvr>
                                        <p:cTn id="23" dur="580">
                                          <p:stCondLst>
                                            <p:cond delay="0"/>
                                          </p:stCondLst>
                                        </p:cTn>
                                        <p:tgtEl>
                                          <p:spTgt spid="46"/>
                                        </p:tgtEl>
                                      </p:cBhvr>
                                    </p:animEffect>
                                    <p:anim calcmode="lin" valueType="num">
                                      <p:cBhvr>
                                        <p:cTn id="24" dur="1822" tmFilter="0,0; 0.14,0.36; 0.43,0.73; 0.71,0.91; 1.0,1.0">
                                          <p:stCondLst>
                                            <p:cond delay="0"/>
                                          </p:stCondLst>
                                        </p:cTn>
                                        <p:tgtEl>
                                          <p:spTgt spid="46"/>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46"/>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46"/>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46"/>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46"/>
                                        </p:tgtEl>
                                        <p:attrNameLst>
                                          <p:attrName>ppt_y</p:attrName>
                                        </p:attrNameLst>
                                      </p:cBhvr>
                                      <p:tavLst>
                                        <p:tav tm="0" fmla="#ppt_y-sin(pi*$)/81">
                                          <p:val>
                                            <p:fltVal val="0"/>
                                          </p:val>
                                        </p:tav>
                                        <p:tav tm="100000">
                                          <p:val>
                                            <p:fltVal val="1"/>
                                          </p:val>
                                        </p:tav>
                                      </p:tavLst>
                                    </p:anim>
                                    <p:animScale>
                                      <p:cBhvr>
                                        <p:cTn id="29" dur="26">
                                          <p:stCondLst>
                                            <p:cond delay="650"/>
                                          </p:stCondLst>
                                        </p:cTn>
                                        <p:tgtEl>
                                          <p:spTgt spid="46"/>
                                        </p:tgtEl>
                                      </p:cBhvr>
                                      <p:to x="100000" y="60000"/>
                                    </p:animScale>
                                    <p:animScale>
                                      <p:cBhvr>
                                        <p:cTn id="30" dur="166" decel="50000">
                                          <p:stCondLst>
                                            <p:cond delay="676"/>
                                          </p:stCondLst>
                                        </p:cTn>
                                        <p:tgtEl>
                                          <p:spTgt spid="46"/>
                                        </p:tgtEl>
                                      </p:cBhvr>
                                      <p:to x="100000" y="100000"/>
                                    </p:animScale>
                                    <p:animScale>
                                      <p:cBhvr>
                                        <p:cTn id="31" dur="26">
                                          <p:stCondLst>
                                            <p:cond delay="1312"/>
                                          </p:stCondLst>
                                        </p:cTn>
                                        <p:tgtEl>
                                          <p:spTgt spid="46"/>
                                        </p:tgtEl>
                                      </p:cBhvr>
                                      <p:to x="100000" y="80000"/>
                                    </p:animScale>
                                    <p:animScale>
                                      <p:cBhvr>
                                        <p:cTn id="32" dur="166" decel="50000">
                                          <p:stCondLst>
                                            <p:cond delay="1338"/>
                                          </p:stCondLst>
                                        </p:cTn>
                                        <p:tgtEl>
                                          <p:spTgt spid="46"/>
                                        </p:tgtEl>
                                      </p:cBhvr>
                                      <p:to x="100000" y="100000"/>
                                    </p:animScale>
                                    <p:animScale>
                                      <p:cBhvr>
                                        <p:cTn id="33" dur="26">
                                          <p:stCondLst>
                                            <p:cond delay="1642"/>
                                          </p:stCondLst>
                                        </p:cTn>
                                        <p:tgtEl>
                                          <p:spTgt spid="46"/>
                                        </p:tgtEl>
                                      </p:cBhvr>
                                      <p:to x="100000" y="90000"/>
                                    </p:animScale>
                                    <p:animScale>
                                      <p:cBhvr>
                                        <p:cTn id="34" dur="166" decel="50000">
                                          <p:stCondLst>
                                            <p:cond delay="1668"/>
                                          </p:stCondLst>
                                        </p:cTn>
                                        <p:tgtEl>
                                          <p:spTgt spid="46"/>
                                        </p:tgtEl>
                                      </p:cBhvr>
                                      <p:to x="100000" y="100000"/>
                                    </p:animScale>
                                    <p:animScale>
                                      <p:cBhvr>
                                        <p:cTn id="35" dur="26">
                                          <p:stCondLst>
                                            <p:cond delay="1808"/>
                                          </p:stCondLst>
                                        </p:cTn>
                                        <p:tgtEl>
                                          <p:spTgt spid="46"/>
                                        </p:tgtEl>
                                      </p:cBhvr>
                                      <p:to x="100000" y="95000"/>
                                    </p:animScale>
                                    <p:animScale>
                                      <p:cBhvr>
                                        <p:cTn id="36" dur="166" decel="50000">
                                          <p:stCondLst>
                                            <p:cond delay="1834"/>
                                          </p:stCondLst>
                                        </p:cTn>
                                        <p:tgtEl>
                                          <p:spTgt spid="46"/>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80">
                                          <p:stCondLst>
                                            <p:cond delay="0"/>
                                          </p:stCondLst>
                                        </p:cTn>
                                        <p:tgtEl>
                                          <p:spTgt spid="48"/>
                                        </p:tgtEl>
                                      </p:cBhvr>
                                    </p:animEffect>
                                    <p:anim calcmode="lin" valueType="num">
                                      <p:cBhvr>
                                        <p:cTn id="40" dur="1822" tmFilter="0,0; 0.14,0.36; 0.43,0.73; 0.71,0.91; 1.0,1.0">
                                          <p:stCondLst>
                                            <p:cond delay="0"/>
                                          </p:stCondLst>
                                        </p:cTn>
                                        <p:tgtEl>
                                          <p:spTgt spid="48"/>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48"/>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48"/>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48"/>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48"/>
                                        </p:tgtEl>
                                        <p:attrNameLst>
                                          <p:attrName>ppt_y</p:attrName>
                                        </p:attrNameLst>
                                      </p:cBhvr>
                                      <p:tavLst>
                                        <p:tav tm="0" fmla="#ppt_y-sin(pi*$)/81">
                                          <p:val>
                                            <p:fltVal val="0"/>
                                          </p:val>
                                        </p:tav>
                                        <p:tav tm="100000">
                                          <p:val>
                                            <p:fltVal val="1"/>
                                          </p:val>
                                        </p:tav>
                                      </p:tavLst>
                                    </p:anim>
                                    <p:animScale>
                                      <p:cBhvr>
                                        <p:cTn id="45" dur="26">
                                          <p:stCondLst>
                                            <p:cond delay="650"/>
                                          </p:stCondLst>
                                        </p:cTn>
                                        <p:tgtEl>
                                          <p:spTgt spid="48"/>
                                        </p:tgtEl>
                                      </p:cBhvr>
                                      <p:to x="100000" y="60000"/>
                                    </p:animScale>
                                    <p:animScale>
                                      <p:cBhvr>
                                        <p:cTn id="46" dur="166" decel="50000">
                                          <p:stCondLst>
                                            <p:cond delay="676"/>
                                          </p:stCondLst>
                                        </p:cTn>
                                        <p:tgtEl>
                                          <p:spTgt spid="48"/>
                                        </p:tgtEl>
                                      </p:cBhvr>
                                      <p:to x="100000" y="100000"/>
                                    </p:animScale>
                                    <p:animScale>
                                      <p:cBhvr>
                                        <p:cTn id="47" dur="26">
                                          <p:stCondLst>
                                            <p:cond delay="1312"/>
                                          </p:stCondLst>
                                        </p:cTn>
                                        <p:tgtEl>
                                          <p:spTgt spid="48"/>
                                        </p:tgtEl>
                                      </p:cBhvr>
                                      <p:to x="100000" y="80000"/>
                                    </p:animScale>
                                    <p:animScale>
                                      <p:cBhvr>
                                        <p:cTn id="48" dur="166" decel="50000">
                                          <p:stCondLst>
                                            <p:cond delay="1338"/>
                                          </p:stCondLst>
                                        </p:cTn>
                                        <p:tgtEl>
                                          <p:spTgt spid="48"/>
                                        </p:tgtEl>
                                      </p:cBhvr>
                                      <p:to x="100000" y="100000"/>
                                    </p:animScale>
                                    <p:animScale>
                                      <p:cBhvr>
                                        <p:cTn id="49" dur="26">
                                          <p:stCondLst>
                                            <p:cond delay="1642"/>
                                          </p:stCondLst>
                                        </p:cTn>
                                        <p:tgtEl>
                                          <p:spTgt spid="48"/>
                                        </p:tgtEl>
                                      </p:cBhvr>
                                      <p:to x="100000" y="90000"/>
                                    </p:animScale>
                                    <p:animScale>
                                      <p:cBhvr>
                                        <p:cTn id="50" dur="166" decel="50000">
                                          <p:stCondLst>
                                            <p:cond delay="1668"/>
                                          </p:stCondLst>
                                        </p:cTn>
                                        <p:tgtEl>
                                          <p:spTgt spid="48"/>
                                        </p:tgtEl>
                                      </p:cBhvr>
                                      <p:to x="100000" y="100000"/>
                                    </p:animScale>
                                    <p:animScale>
                                      <p:cBhvr>
                                        <p:cTn id="51" dur="26">
                                          <p:stCondLst>
                                            <p:cond delay="1808"/>
                                          </p:stCondLst>
                                        </p:cTn>
                                        <p:tgtEl>
                                          <p:spTgt spid="48"/>
                                        </p:tgtEl>
                                      </p:cBhvr>
                                      <p:to x="100000" y="95000"/>
                                    </p:animScale>
                                    <p:animScale>
                                      <p:cBhvr>
                                        <p:cTn id="52" dur="166" decel="50000">
                                          <p:stCondLst>
                                            <p:cond delay="1834"/>
                                          </p:stCondLst>
                                        </p:cTn>
                                        <p:tgtEl>
                                          <p:spTgt spid="48"/>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47"/>
                                        </p:tgtEl>
                                        <p:attrNameLst>
                                          <p:attrName>style.visibility</p:attrName>
                                        </p:attrNameLst>
                                      </p:cBhvr>
                                      <p:to>
                                        <p:strVal val="visible"/>
                                      </p:to>
                                    </p:set>
                                    <p:anim calcmode="lin" valueType="num">
                                      <p:cBhvr>
                                        <p:cTn id="57" dur="500" fill="hold"/>
                                        <p:tgtEl>
                                          <p:spTgt spid="47"/>
                                        </p:tgtEl>
                                        <p:attrNameLst>
                                          <p:attrName>ppt_w</p:attrName>
                                        </p:attrNameLst>
                                      </p:cBhvr>
                                      <p:tavLst>
                                        <p:tav tm="0">
                                          <p:val>
                                            <p:fltVal val="0"/>
                                          </p:val>
                                        </p:tav>
                                        <p:tav tm="100000">
                                          <p:val>
                                            <p:strVal val="#ppt_w"/>
                                          </p:val>
                                        </p:tav>
                                      </p:tavLst>
                                    </p:anim>
                                    <p:anim calcmode="lin" valueType="num">
                                      <p:cBhvr>
                                        <p:cTn id="58" dur="500" fill="hold"/>
                                        <p:tgtEl>
                                          <p:spTgt spid="47"/>
                                        </p:tgtEl>
                                        <p:attrNameLst>
                                          <p:attrName>ppt_h</p:attrName>
                                        </p:attrNameLst>
                                      </p:cBhvr>
                                      <p:tavLst>
                                        <p:tav tm="0">
                                          <p:val>
                                            <p:fltVal val="0"/>
                                          </p:val>
                                        </p:tav>
                                        <p:tav tm="100000">
                                          <p:val>
                                            <p:strVal val="#ppt_h"/>
                                          </p:val>
                                        </p:tav>
                                      </p:tavLst>
                                    </p:anim>
                                    <p:animEffect transition="in" filter="fade">
                                      <p:cBhvr>
                                        <p:cTn id="5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二、防止返贫监测和帮扶的对象范围</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9" name="MH_Other_1">
            <a:extLst>
              <a:ext uri="{FF2B5EF4-FFF2-40B4-BE49-F238E27FC236}">
                <a16:creationId xmlns:a16="http://schemas.microsoft.com/office/drawing/2014/main" xmlns="" id="{3D770538-F7C1-41AF-82CD-098504664FE3}"/>
              </a:ext>
            </a:extLst>
          </p:cNvPr>
          <p:cNvSpPr>
            <a:spLocks noChangeArrowheads="1"/>
          </p:cNvSpPr>
          <p:nvPr>
            <p:custDataLst>
              <p:tags r:id="rId1"/>
            </p:custDataLst>
          </p:nvPr>
        </p:nvSpPr>
        <p:spPr bwMode="auto">
          <a:xfrm rot="1805303" flipH="1">
            <a:off x="1589161" y="1969206"/>
            <a:ext cx="712788" cy="614363"/>
          </a:xfrm>
          <a:prstGeom prst="triangle">
            <a:avLst>
              <a:gd name="adj" fmla="val 50000"/>
            </a:avLst>
          </a:prstGeom>
          <a:solidFill>
            <a:srgbClr val="23374B"/>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fontAlgn="auto">
              <a:lnSpc>
                <a:spcPct val="130000"/>
              </a:lnSpc>
              <a:spcBef>
                <a:spcPts val="0"/>
              </a:spcBef>
              <a:spcAft>
                <a:spcPts val="0"/>
              </a:spcAft>
              <a:defRPr/>
            </a:pPr>
            <a:endParaRPr lang="zh-CN" altLang="en-US">
              <a:solidFill>
                <a:srgbClr val="FFFFFF"/>
              </a:solidFill>
              <a:latin typeface="Calibri" panose="020F0502020204030204" pitchFamily="34" charset="0"/>
              <a:ea typeface="微软雅黑" panose="020B0503020204020204" pitchFamily="34" charset="-122"/>
            </a:endParaRPr>
          </a:p>
        </p:txBody>
      </p:sp>
      <p:sp>
        <p:nvSpPr>
          <p:cNvPr id="70" name="MH_Other_2">
            <a:extLst>
              <a:ext uri="{FF2B5EF4-FFF2-40B4-BE49-F238E27FC236}">
                <a16:creationId xmlns:a16="http://schemas.microsoft.com/office/drawing/2014/main" xmlns="" id="{6C4021D5-F4B9-40AC-926F-F553D5781871}"/>
              </a:ext>
            </a:extLst>
          </p:cNvPr>
          <p:cNvSpPr>
            <a:spLocks/>
          </p:cNvSpPr>
          <p:nvPr>
            <p:custDataLst>
              <p:tags r:id="rId2"/>
            </p:custDataLst>
          </p:nvPr>
        </p:nvSpPr>
        <p:spPr bwMode="auto">
          <a:xfrm>
            <a:off x="1028775" y="1651705"/>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4501B"/>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800" kern="0" dirty="0" smtClean="0">
                <a:solidFill>
                  <a:srgbClr val="FFFFFF"/>
                </a:solidFill>
                <a:latin typeface="Impact" panose="020B0806030902050204" pitchFamily="34" charset="0"/>
                <a:ea typeface="幼圆" panose="02010509060101010101" pitchFamily="49" charset="-122"/>
              </a:rPr>
              <a:t>06</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endParaRPr>
          </a:p>
        </p:txBody>
      </p:sp>
      <p:sp>
        <p:nvSpPr>
          <p:cNvPr id="71" name="矩形 70">
            <a:extLst>
              <a:ext uri="{FF2B5EF4-FFF2-40B4-BE49-F238E27FC236}">
                <a16:creationId xmlns:a16="http://schemas.microsoft.com/office/drawing/2014/main" xmlns="" id="{2DF4681F-C8AB-4E35-AB99-621611E5A375}"/>
              </a:ext>
            </a:extLst>
          </p:cNvPr>
          <p:cNvSpPr/>
          <p:nvPr/>
        </p:nvSpPr>
        <p:spPr>
          <a:xfrm>
            <a:off x="2646944" y="1766104"/>
            <a:ext cx="2339102" cy="461665"/>
          </a:xfrm>
          <a:prstGeom prst="rect">
            <a:avLst/>
          </a:prstGeom>
        </p:spPr>
        <p:txBody>
          <a:bodyPr wrap="none">
            <a:spAutoFit/>
          </a:bodyPr>
          <a:lstStyle/>
          <a:p>
            <a:pPr fontAlgn="auto">
              <a:spcBef>
                <a:spcPts val="0"/>
              </a:spcBef>
              <a:spcAft>
                <a:spcPts val="0"/>
              </a:spcAft>
            </a:pPr>
            <a:r>
              <a:rPr lang="zh-CN" altLang="en-US" sz="2400" b="1" dirty="0">
                <a:solidFill>
                  <a:srgbClr val="23374B"/>
                </a:solidFill>
                <a:latin typeface="Calibri"/>
                <a:ea typeface="微软雅黑"/>
              </a:rPr>
              <a:t>（六）识别程序</a:t>
            </a:r>
          </a:p>
        </p:txBody>
      </p:sp>
      <p:sp>
        <p:nvSpPr>
          <p:cNvPr id="72" name="TextBox 16">
            <a:extLst>
              <a:ext uri="{FF2B5EF4-FFF2-40B4-BE49-F238E27FC236}">
                <a16:creationId xmlns:a16="http://schemas.microsoft.com/office/drawing/2014/main" xmlns="" id="{E826DA7A-4581-4D15-9176-FB7B7281FA34}"/>
              </a:ext>
            </a:extLst>
          </p:cNvPr>
          <p:cNvSpPr txBox="1"/>
          <p:nvPr/>
        </p:nvSpPr>
        <p:spPr bwMode="auto">
          <a:xfrm>
            <a:off x="2341645" y="2371785"/>
            <a:ext cx="9560338" cy="3332772"/>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重庆识别认定监测对象采用“五步法” 。</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层层</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通过“全国防止返贫监测系统”采集信息，录入系统时间县级以审批时间为准。</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突发</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重灾、重病、重大事故等特殊情况，原则上可在标准不降的条件下简化程序，及时纳入监测帮扶范围。</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2021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年以来，新识别监测对象增加了农户承诺授权查询、村级民主评议和公示三个环节 ） </a:t>
            </a:r>
          </a:p>
        </p:txBody>
      </p:sp>
    </p:spTree>
    <p:extLst>
      <p:ext uri="{BB962C8B-B14F-4D97-AF65-F5344CB8AC3E}">
        <p14:creationId xmlns:p14="http://schemas.microsoft.com/office/powerpoint/2010/main" val="134788552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1+#ppt_w/2"/>
                                          </p:val>
                                        </p:tav>
                                        <p:tav tm="100000">
                                          <p:val>
                                            <p:strVal val="#ppt_x"/>
                                          </p:val>
                                        </p:tav>
                                      </p:tavLst>
                                    </p:anim>
                                    <p:anim calcmode="lin" valueType="num">
                                      <p:cBhvr additive="base">
                                        <p:cTn id="12" dur="500" fill="hold"/>
                                        <p:tgtEl>
                                          <p:spTgt spid="6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left)">
                                      <p:cBhvr>
                                        <p:cTn id="16" dur="500"/>
                                        <p:tgtEl>
                                          <p:spTgt spid="71"/>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randombar(horizontal)">
                                      <p:cBhvr>
                                        <p:cTn id="2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P spid="7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a:extLst>
              <a:ext uri="{FF2B5EF4-FFF2-40B4-BE49-F238E27FC236}">
                <a16:creationId xmlns:a16="http://schemas.microsoft.com/office/drawing/2014/main" xmlns="" id="{D5397274-ACD3-4294-B0B9-211E2EC65AEC}"/>
              </a:ext>
            </a:extLst>
          </p:cNvPr>
          <p:cNvGrpSpPr/>
          <p:nvPr/>
        </p:nvGrpSpPr>
        <p:grpSpPr>
          <a:xfrm>
            <a:off x="-1708812" y="-3800499"/>
            <a:ext cx="8930275" cy="4943233"/>
            <a:chOff x="-1708812" y="-3944515"/>
            <a:chExt cx="8930275" cy="5087249"/>
          </a:xfrm>
        </p:grpSpPr>
        <p:sp>
          <p:nvSpPr>
            <p:cNvPr id="37" name="TextBox 8">
              <a:extLst>
                <a:ext uri="{FF2B5EF4-FFF2-40B4-BE49-F238E27FC236}">
                  <a16:creationId xmlns:a16="http://schemas.microsoft.com/office/drawing/2014/main" xmlns="" id="{F6673F2B-59A7-443A-B3E7-B842A67464D3}"/>
                </a:ext>
              </a:extLst>
            </p:cNvPr>
            <p:cNvSpPr txBox="1"/>
            <p:nvPr/>
          </p:nvSpPr>
          <p:spPr>
            <a:xfrm>
              <a:off x="857250" y="289744"/>
              <a:ext cx="6364213"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sym typeface="Arial" panose="020B0604020202020204" pitchFamily="34" charset="0"/>
                </a:rPr>
                <a:t>二、防止返贫监测和帮扶的对象范围</a:t>
              </a:r>
            </a:p>
          </p:txBody>
        </p:sp>
        <p:sp>
          <p:nvSpPr>
            <p:cNvPr id="38" name="矩形 37">
              <a:extLst>
                <a:ext uri="{FF2B5EF4-FFF2-40B4-BE49-F238E27FC236}">
                  <a16:creationId xmlns:a16="http://schemas.microsoft.com/office/drawing/2014/main" xmlns="" id="{048543FB-6CA8-4240-BB23-2449B2BFD2C0}"/>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a:extLst>
                <a:ext uri="{FF2B5EF4-FFF2-40B4-BE49-F238E27FC236}">
                  <a16:creationId xmlns:a16="http://schemas.microsoft.com/office/drawing/2014/main" xmlns="" id="{24EB4380-8EA9-47A7-B1FD-96F38B81A54E}"/>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a:extLst>
                <a:ext uri="{FF2B5EF4-FFF2-40B4-BE49-F238E27FC236}">
                  <a16:creationId xmlns:a16="http://schemas.microsoft.com/office/drawing/2014/main" xmlns="" id="{AD0C83CB-9405-471B-8392-B87B8EEB0785}"/>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a:extLst>
                <a:ext uri="{FF2B5EF4-FFF2-40B4-BE49-F238E27FC236}">
                  <a16:creationId xmlns:a16="http://schemas.microsoft.com/office/drawing/2014/main" xmlns="" id="{6397486C-CB76-4937-8A25-C6D71EFF8221}"/>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17" name="Group 3"/>
          <p:cNvGrpSpPr/>
          <p:nvPr/>
        </p:nvGrpSpPr>
        <p:grpSpPr>
          <a:xfrm>
            <a:off x="2187842" y="3780552"/>
            <a:ext cx="1581624" cy="417982"/>
            <a:chOff x="1424694" y="3437117"/>
            <a:chExt cx="1499779" cy="396331"/>
          </a:xfrm>
          <a:solidFill>
            <a:srgbClr val="3C536A"/>
          </a:solidFill>
        </p:grpSpPr>
        <p:sp>
          <p:nvSpPr>
            <p:cNvPr id="18" name="Round Same Side Corner Rectangle 4"/>
            <p:cNvSpPr/>
            <p:nvPr/>
          </p:nvSpPr>
          <p:spPr>
            <a:xfrm rot="16200000">
              <a:off x="2049734" y="2958708"/>
              <a:ext cx="249700" cy="149977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Oval 13"/>
            <p:cNvSpPr/>
            <p:nvPr/>
          </p:nvSpPr>
          <p:spPr>
            <a:xfrm>
              <a:off x="2014338"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 name="Group 10"/>
          <p:cNvGrpSpPr/>
          <p:nvPr/>
        </p:nvGrpSpPr>
        <p:grpSpPr>
          <a:xfrm>
            <a:off x="3842008" y="3935192"/>
            <a:ext cx="1581624" cy="406378"/>
            <a:chOff x="2993261" y="3583747"/>
            <a:chExt cx="1499779" cy="385328"/>
          </a:xfrm>
          <a:solidFill>
            <a:srgbClr val="FF6D3A"/>
          </a:solidFill>
        </p:grpSpPr>
        <p:sp>
          <p:nvSpPr>
            <p:cNvPr id="21" name="Round Same Side Corner Rectangle 6"/>
            <p:cNvSpPr/>
            <p:nvPr/>
          </p:nvSpPr>
          <p:spPr>
            <a:xfrm rot="5400000" flipH="1">
              <a:off x="3618301"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Oval 14"/>
            <p:cNvSpPr/>
            <p:nvPr/>
          </p:nvSpPr>
          <p:spPr>
            <a:xfrm>
              <a:off x="3582905"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Group 11"/>
          <p:cNvGrpSpPr/>
          <p:nvPr/>
        </p:nvGrpSpPr>
        <p:grpSpPr>
          <a:xfrm>
            <a:off x="5496173" y="3780553"/>
            <a:ext cx="1581624" cy="417981"/>
            <a:chOff x="4561827" y="3437117"/>
            <a:chExt cx="1499779" cy="396330"/>
          </a:xfrm>
          <a:solidFill>
            <a:srgbClr val="3C536A"/>
          </a:solidFill>
        </p:grpSpPr>
        <p:sp>
          <p:nvSpPr>
            <p:cNvPr id="24" name="Round Same Side Corner Rectangle 7"/>
            <p:cNvSpPr/>
            <p:nvPr/>
          </p:nvSpPr>
          <p:spPr>
            <a:xfrm rot="5400000" flipH="1">
              <a:off x="5186867"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Oval 15"/>
            <p:cNvSpPr/>
            <p:nvPr/>
          </p:nvSpPr>
          <p:spPr>
            <a:xfrm>
              <a:off x="5220257"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Group 12"/>
          <p:cNvGrpSpPr/>
          <p:nvPr/>
        </p:nvGrpSpPr>
        <p:grpSpPr>
          <a:xfrm>
            <a:off x="7150338" y="3935192"/>
            <a:ext cx="1581624" cy="406378"/>
            <a:chOff x="6130393" y="3583747"/>
            <a:chExt cx="1499779" cy="385328"/>
          </a:xfrm>
          <a:solidFill>
            <a:srgbClr val="FF6D3A"/>
          </a:solidFill>
        </p:grpSpPr>
        <p:sp>
          <p:nvSpPr>
            <p:cNvPr id="27" name="Round Same Side Corner Rectangle 8"/>
            <p:cNvSpPr/>
            <p:nvPr/>
          </p:nvSpPr>
          <p:spPr>
            <a:xfrm rot="5400000" flipH="1">
              <a:off x="6755433"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Oval 16"/>
            <p:cNvSpPr/>
            <p:nvPr/>
          </p:nvSpPr>
          <p:spPr>
            <a:xfrm>
              <a:off x="6720037"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Group 19"/>
          <p:cNvGrpSpPr/>
          <p:nvPr/>
        </p:nvGrpSpPr>
        <p:grpSpPr>
          <a:xfrm>
            <a:off x="8804505" y="3780552"/>
            <a:ext cx="1581624" cy="417982"/>
            <a:chOff x="7698960" y="3437117"/>
            <a:chExt cx="1499779" cy="396331"/>
          </a:xfrm>
          <a:solidFill>
            <a:srgbClr val="3C536A"/>
          </a:solidFill>
        </p:grpSpPr>
        <p:sp>
          <p:nvSpPr>
            <p:cNvPr id="33" name="Round Same Side Corner Rectangle 9"/>
            <p:cNvSpPr/>
            <p:nvPr/>
          </p:nvSpPr>
          <p:spPr>
            <a:xfrm rot="5400000" flipH="1">
              <a:off x="8324000" y="2958708"/>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Oval 18"/>
            <p:cNvSpPr/>
            <p:nvPr/>
          </p:nvSpPr>
          <p:spPr>
            <a:xfrm>
              <a:off x="8357389"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06">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84" name="TextBox 24"/>
          <p:cNvSpPr txBox="1"/>
          <p:nvPr/>
        </p:nvSpPr>
        <p:spPr>
          <a:xfrm>
            <a:off x="8749726" y="4306165"/>
            <a:ext cx="1569648" cy="646323"/>
          </a:xfrm>
          <a:prstGeom prst="rect">
            <a:avLst/>
          </a:prstGeom>
          <a:noFill/>
        </p:spPr>
        <p:txBody>
          <a:bodyPr wrap="none" lIns="91434" tIns="45716" rIns="91434" bIns="45716" rtlCol="0">
            <a:spAutoFit/>
          </a:bodyPr>
          <a:lstStyle/>
          <a:p>
            <a:r>
              <a:rPr lang="zh-CN" altLang="en-US" b="1" dirty="0">
                <a:solidFill>
                  <a:srgbClr val="3C536A"/>
                </a:solidFill>
                <a:ea typeface="微软雅黑" panose="020B0503020204020204" pitchFamily="34" charset="-122"/>
              </a:rPr>
              <a:t>第五步</a:t>
            </a:r>
            <a:r>
              <a:rPr lang="zh-CN" altLang="en-US" b="1" dirty="0" smtClean="0">
                <a:solidFill>
                  <a:srgbClr val="3C536A"/>
                </a:solidFill>
                <a:ea typeface="微软雅黑" panose="020B0503020204020204" pitchFamily="34" charset="-122"/>
              </a:rPr>
              <a:t>：</a:t>
            </a:r>
            <a:endParaRPr lang="en-US" altLang="zh-CN" b="1" dirty="0" smtClean="0">
              <a:solidFill>
                <a:srgbClr val="3C536A"/>
              </a:solidFill>
              <a:ea typeface="微软雅黑" panose="020B0503020204020204" pitchFamily="34" charset="-122"/>
            </a:endParaRPr>
          </a:p>
          <a:p>
            <a:r>
              <a:rPr lang="zh-CN" altLang="en-US" b="1" dirty="0" smtClean="0">
                <a:solidFill>
                  <a:srgbClr val="3C536A"/>
                </a:solidFill>
                <a:ea typeface="微软雅黑" panose="020B0503020204020204" pitchFamily="34" charset="-122"/>
              </a:rPr>
              <a:t>区县比对审定</a:t>
            </a:r>
            <a:endParaRPr lang="zh-CN" altLang="en-US" b="1" dirty="0">
              <a:solidFill>
                <a:srgbClr val="3C536A"/>
              </a:solidFill>
              <a:ea typeface="微软雅黑" panose="020B0503020204020204" pitchFamily="34" charset="-122"/>
            </a:endParaRPr>
          </a:p>
        </p:txBody>
      </p:sp>
      <p:sp>
        <p:nvSpPr>
          <p:cNvPr id="86" name="TextBox 24"/>
          <p:cNvSpPr txBox="1"/>
          <p:nvPr/>
        </p:nvSpPr>
        <p:spPr>
          <a:xfrm>
            <a:off x="7104749" y="3184277"/>
            <a:ext cx="2492978" cy="646323"/>
          </a:xfrm>
          <a:prstGeom prst="rect">
            <a:avLst/>
          </a:prstGeom>
          <a:noFill/>
        </p:spPr>
        <p:txBody>
          <a:bodyPr wrap="none" lIns="91434" tIns="45716" rIns="91434" bIns="45716" rtlCol="0">
            <a:spAutoFit/>
          </a:bodyPr>
          <a:lstStyle/>
          <a:p>
            <a:r>
              <a:rPr lang="zh-CN" altLang="en-US" b="1" dirty="0">
                <a:solidFill>
                  <a:srgbClr val="FF6D3A"/>
                </a:solidFill>
                <a:ea typeface="微软雅黑" panose="020B0503020204020204" pitchFamily="34" charset="-122"/>
              </a:rPr>
              <a:t>第四步</a:t>
            </a:r>
            <a:r>
              <a:rPr lang="zh-CN" altLang="en-US" b="1" dirty="0" smtClean="0">
                <a:solidFill>
                  <a:srgbClr val="FF6D3A"/>
                </a:solidFill>
                <a:ea typeface="微软雅黑" panose="020B0503020204020204" pitchFamily="34" charset="-122"/>
              </a:rPr>
              <a:t>：</a:t>
            </a:r>
            <a:endParaRPr lang="en-US" altLang="zh-CN" b="1" dirty="0" smtClean="0">
              <a:solidFill>
                <a:srgbClr val="FF6D3A"/>
              </a:solidFill>
              <a:ea typeface="微软雅黑" panose="020B0503020204020204" pitchFamily="34" charset="-122"/>
            </a:endParaRPr>
          </a:p>
          <a:p>
            <a:r>
              <a:rPr lang="zh-CN" altLang="en-US" b="1" dirty="0" smtClean="0">
                <a:solidFill>
                  <a:srgbClr val="FF6D3A"/>
                </a:solidFill>
                <a:ea typeface="微软雅黑" panose="020B0503020204020204" pitchFamily="34" charset="-122"/>
              </a:rPr>
              <a:t>乡镇</a:t>
            </a:r>
            <a:r>
              <a:rPr lang="zh-CN" altLang="en-US" b="1" dirty="0">
                <a:solidFill>
                  <a:srgbClr val="FF6D3A"/>
                </a:solidFill>
                <a:ea typeface="微软雅黑" panose="020B0503020204020204" pitchFamily="34" charset="-122"/>
              </a:rPr>
              <a:t>（街道）联合</a:t>
            </a:r>
            <a:r>
              <a:rPr lang="zh-CN" altLang="en-US" b="1" dirty="0" smtClean="0">
                <a:solidFill>
                  <a:srgbClr val="FF6D3A"/>
                </a:solidFill>
                <a:ea typeface="微软雅黑" panose="020B0503020204020204" pitchFamily="34" charset="-122"/>
              </a:rPr>
              <a:t>审核</a:t>
            </a:r>
            <a:endParaRPr lang="zh-CN" altLang="en-US" b="1" dirty="0">
              <a:solidFill>
                <a:srgbClr val="FF6D3A"/>
              </a:solidFill>
              <a:ea typeface="微软雅黑" panose="020B0503020204020204" pitchFamily="34" charset="-122"/>
            </a:endParaRPr>
          </a:p>
        </p:txBody>
      </p:sp>
      <p:sp>
        <p:nvSpPr>
          <p:cNvPr id="88" name="TextBox 24"/>
          <p:cNvSpPr txBox="1"/>
          <p:nvPr/>
        </p:nvSpPr>
        <p:spPr>
          <a:xfrm>
            <a:off x="5421263" y="4306165"/>
            <a:ext cx="2492978" cy="646323"/>
          </a:xfrm>
          <a:prstGeom prst="rect">
            <a:avLst/>
          </a:prstGeom>
          <a:noFill/>
        </p:spPr>
        <p:txBody>
          <a:bodyPr wrap="none" lIns="91434" tIns="45716" rIns="91434" bIns="45716" rtlCol="0">
            <a:spAutoFit/>
          </a:bodyPr>
          <a:lstStyle/>
          <a:p>
            <a:r>
              <a:rPr lang="zh-CN" altLang="en-US" b="1" dirty="0">
                <a:solidFill>
                  <a:srgbClr val="3C536A"/>
                </a:solidFill>
                <a:ea typeface="微软雅黑" panose="020B0503020204020204" pitchFamily="34" charset="-122"/>
              </a:rPr>
              <a:t>第三步</a:t>
            </a:r>
            <a:r>
              <a:rPr lang="zh-CN" altLang="en-US" b="1" dirty="0" smtClean="0">
                <a:solidFill>
                  <a:srgbClr val="3C536A"/>
                </a:solidFill>
                <a:ea typeface="微软雅黑" panose="020B0503020204020204" pitchFamily="34" charset="-122"/>
              </a:rPr>
              <a:t>：</a:t>
            </a:r>
            <a:endParaRPr lang="en-US" altLang="zh-CN" b="1" dirty="0" smtClean="0">
              <a:solidFill>
                <a:srgbClr val="3C536A"/>
              </a:solidFill>
              <a:ea typeface="微软雅黑" panose="020B0503020204020204" pitchFamily="34" charset="-122"/>
            </a:endParaRPr>
          </a:p>
          <a:p>
            <a:r>
              <a:rPr lang="zh-CN" altLang="en-US" b="1" dirty="0" smtClean="0">
                <a:solidFill>
                  <a:srgbClr val="3C536A"/>
                </a:solidFill>
                <a:ea typeface="微软雅黑" panose="020B0503020204020204" pitchFamily="34" charset="-122"/>
              </a:rPr>
              <a:t>村级民主评议</a:t>
            </a:r>
            <a:r>
              <a:rPr lang="zh-CN" altLang="en-US" b="1" dirty="0">
                <a:solidFill>
                  <a:srgbClr val="3C536A"/>
                </a:solidFill>
                <a:ea typeface="微软雅黑" panose="020B0503020204020204" pitchFamily="34" charset="-122"/>
              </a:rPr>
              <a:t>（公示</a:t>
            </a:r>
            <a:r>
              <a:rPr lang="zh-CN" altLang="en-US" b="1" dirty="0" smtClean="0">
                <a:solidFill>
                  <a:srgbClr val="3C536A"/>
                </a:solidFill>
                <a:ea typeface="微软雅黑" panose="020B0503020204020204" pitchFamily="34" charset="-122"/>
              </a:rPr>
              <a:t>）</a:t>
            </a:r>
            <a:endParaRPr lang="zh-CN" altLang="en-US" b="1" dirty="0">
              <a:solidFill>
                <a:srgbClr val="3C536A"/>
              </a:solidFill>
              <a:ea typeface="微软雅黑" panose="020B0503020204020204" pitchFamily="34" charset="-122"/>
            </a:endParaRPr>
          </a:p>
        </p:txBody>
      </p:sp>
      <p:sp>
        <p:nvSpPr>
          <p:cNvPr id="90" name="TextBox 24"/>
          <p:cNvSpPr txBox="1"/>
          <p:nvPr/>
        </p:nvSpPr>
        <p:spPr>
          <a:xfrm>
            <a:off x="3837087" y="3134230"/>
            <a:ext cx="1107984" cy="646323"/>
          </a:xfrm>
          <a:prstGeom prst="rect">
            <a:avLst/>
          </a:prstGeom>
          <a:noFill/>
        </p:spPr>
        <p:txBody>
          <a:bodyPr wrap="none" lIns="91434" tIns="45716" rIns="91434" bIns="45716" rtlCol="0">
            <a:spAutoFit/>
          </a:bodyPr>
          <a:lstStyle/>
          <a:p>
            <a:r>
              <a:rPr lang="zh-CN" altLang="en-US" b="1" dirty="0">
                <a:solidFill>
                  <a:srgbClr val="FF6D3A"/>
                </a:solidFill>
                <a:ea typeface="微软雅黑" panose="020B0503020204020204" pitchFamily="34" charset="-122"/>
              </a:rPr>
              <a:t>第二步</a:t>
            </a:r>
            <a:r>
              <a:rPr lang="zh-CN" altLang="en-US" b="1" dirty="0" smtClean="0">
                <a:solidFill>
                  <a:srgbClr val="FF6D3A"/>
                </a:solidFill>
                <a:ea typeface="微软雅黑" panose="020B0503020204020204" pitchFamily="34" charset="-122"/>
              </a:rPr>
              <a:t>：</a:t>
            </a:r>
            <a:endParaRPr lang="en-US" altLang="zh-CN" b="1" dirty="0" smtClean="0">
              <a:solidFill>
                <a:srgbClr val="FF6D3A"/>
              </a:solidFill>
              <a:ea typeface="微软雅黑" panose="020B0503020204020204" pitchFamily="34" charset="-122"/>
            </a:endParaRPr>
          </a:p>
          <a:p>
            <a:r>
              <a:rPr lang="zh-CN" altLang="en-US" b="1" dirty="0" smtClean="0">
                <a:solidFill>
                  <a:srgbClr val="FF6D3A"/>
                </a:solidFill>
                <a:ea typeface="微软雅黑" panose="020B0503020204020204" pitchFamily="34" charset="-122"/>
              </a:rPr>
              <a:t>入户核实</a:t>
            </a:r>
            <a:endParaRPr lang="zh-CN" altLang="en-US" b="1" dirty="0">
              <a:solidFill>
                <a:srgbClr val="FF6D3A"/>
              </a:solidFill>
              <a:ea typeface="微软雅黑" panose="020B0503020204020204" pitchFamily="34" charset="-122"/>
            </a:endParaRPr>
          </a:p>
        </p:txBody>
      </p:sp>
      <p:sp>
        <p:nvSpPr>
          <p:cNvPr id="92" name="TextBox 24"/>
          <p:cNvSpPr txBox="1"/>
          <p:nvPr/>
        </p:nvSpPr>
        <p:spPr>
          <a:xfrm>
            <a:off x="2210738" y="4306165"/>
            <a:ext cx="1107984" cy="646323"/>
          </a:xfrm>
          <a:prstGeom prst="rect">
            <a:avLst/>
          </a:prstGeom>
          <a:noFill/>
        </p:spPr>
        <p:txBody>
          <a:bodyPr wrap="none" lIns="91434" tIns="45716" rIns="91434" bIns="45716" rtlCol="0">
            <a:spAutoFit/>
          </a:bodyPr>
          <a:lstStyle/>
          <a:p>
            <a:r>
              <a:rPr lang="zh-CN" altLang="en-US" b="1" dirty="0">
                <a:solidFill>
                  <a:srgbClr val="3C536A"/>
                </a:solidFill>
                <a:ea typeface="微软雅黑" panose="020B0503020204020204" pitchFamily="34" charset="-122"/>
              </a:rPr>
              <a:t>第一</a:t>
            </a:r>
            <a:r>
              <a:rPr lang="zh-CN" altLang="en-US" b="1" dirty="0" smtClean="0">
                <a:solidFill>
                  <a:srgbClr val="3C536A"/>
                </a:solidFill>
                <a:ea typeface="微软雅黑" panose="020B0503020204020204" pitchFamily="34" charset="-122"/>
              </a:rPr>
              <a:t>步：</a:t>
            </a:r>
            <a:endParaRPr lang="zh-CN" altLang="en-US" b="1" dirty="0">
              <a:solidFill>
                <a:srgbClr val="3C536A"/>
              </a:solidFill>
              <a:ea typeface="微软雅黑" panose="020B0503020204020204" pitchFamily="34" charset="-122"/>
            </a:endParaRPr>
          </a:p>
          <a:p>
            <a:r>
              <a:rPr lang="zh-CN" altLang="en-US" b="1" dirty="0" smtClean="0">
                <a:solidFill>
                  <a:srgbClr val="3C536A"/>
                </a:solidFill>
                <a:ea typeface="微软雅黑" panose="020B0503020204020204" pitchFamily="34" charset="-122"/>
              </a:rPr>
              <a:t>农户申请</a:t>
            </a:r>
            <a:endParaRPr lang="zh-CN" altLang="en-US" b="1" dirty="0">
              <a:solidFill>
                <a:srgbClr val="3C536A"/>
              </a:solidFill>
              <a:ea typeface="微软雅黑" panose="020B0503020204020204" pitchFamily="34" charset="-122"/>
            </a:endParaRPr>
          </a:p>
        </p:txBody>
      </p:sp>
      <p:sp>
        <p:nvSpPr>
          <p:cNvPr id="93" name="矩形 92"/>
          <p:cNvSpPr/>
          <p:nvPr/>
        </p:nvSpPr>
        <p:spPr>
          <a:xfrm>
            <a:off x="2180529" y="2248173"/>
            <a:ext cx="8929366" cy="369332"/>
          </a:xfrm>
          <a:prstGeom prst="rect">
            <a:avLst/>
          </a:prstGeom>
        </p:spPr>
        <p:txBody>
          <a:bodyPr wrap="square" lIns="0" tIns="0" rIns="0" bIns="0">
            <a:spAutoFit/>
          </a:bodyPr>
          <a:lstStyle/>
          <a:p>
            <a:r>
              <a:rPr lang="zh-CN" altLang="en-US" sz="2400" b="1" dirty="0" smtClean="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五</a:t>
            </a:r>
            <a:r>
              <a:rPr lang="zh-CN" altLang="en-US" sz="2400" b="1" dirty="0">
                <a:solidFill>
                  <a:schemeClr val="accent1"/>
                </a:solidFill>
                <a:latin typeface="微软雅黑" panose="020B0503020204020204" pitchFamily="34" charset="-122"/>
                <a:ea typeface="微软雅黑" panose="020B0503020204020204" pitchFamily="34" charset="-122"/>
                <a:cs typeface="+mn-ea"/>
                <a:sym typeface="Arial" panose="020B0604020202020204" pitchFamily="34" charset="0"/>
              </a:rPr>
              <a:t>步识别流程，即：</a:t>
            </a:r>
          </a:p>
        </p:txBody>
      </p:sp>
      <p:cxnSp>
        <p:nvCxnSpPr>
          <p:cNvPr id="96" name="直接连接符 95"/>
          <p:cNvCxnSpPr/>
          <p:nvPr>
            <p:custDataLst>
              <p:tags r:id="rId1"/>
            </p:custDataLst>
          </p:nvPr>
        </p:nvCxnSpPr>
        <p:spPr>
          <a:xfrm>
            <a:off x="2202817" y="2797110"/>
            <a:ext cx="8475030"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1699449"/>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2"/>
                                        </p:tgtEl>
                                        <p:attrNameLst>
                                          <p:attrName>style.visibility</p:attrName>
                                        </p:attrNameLst>
                                      </p:cBhvr>
                                      <p:to>
                                        <p:strVal val="visible"/>
                                      </p:to>
                                    </p:set>
                                    <p:anim calcmode="lin" valueType="num">
                                      <p:cBhvr>
                                        <p:cTn id="12" dur="500" fill="hold"/>
                                        <p:tgtEl>
                                          <p:spTgt spid="92"/>
                                        </p:tgtEl>
                                        <p:attrNameLst>
                                          <p:attrName>ppt_w</p:attrName>
                                        </p:attrNameLst>
                                      </p:cBhvr>
                                      <p:tavLst>
                                        <p:tav tm="0">
                                          <p:val>
                                            <p:fltVal val="0"/>
                                          </p:val>
                                        </p:tav>
                                        <p:tav tm="100000">
                                          <p:val>
                                            <p:strVal val="#ppt_w"/>
                                          </p:val>
                                        </p:tav>
                                      </p:tavLst>
                                    </p:anim>
                                    <p:anim calcmode="lin" valueType="num">
                                      <p:cBhvr>
                                        <p:cTn id="13" dur="500" fill="hold"/>
                                        <p:tgtEl>
                                          <p:spTgt spid="92"/>
                                        </p:tgtEl>
                                        <p:attrNameLst>
                                          <p:attrName>ppt_h</p:attrName>
                                        </p:attrNameLst>
                                      </p:cBhvr>
                                      <p:tavLst>
                                        <p:tav tm="0">
                                          <p:val>
                                            <p:fltVal val="0"/>
                                          </p:val>
                                        </p:tav>
                                        <p:tav tm="100000">
                                          <p:val>
                                            <p:strVal val="#ppt_h"/>
                                          </p:val>
                                        </p:tav>
                                      </p:tavLst>
                                    </p:anim>
                                    <p:animEffect transition="in" filter="fade">
                                      <p:cBhvr>
                                        <p:cTn id="14" dur="500"/>
                                        <p:tgtEl>
                                          <p:spTgt spid="9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90"/>
                                        </p:tgtEl>
                                        <p:attrNameLst>
                                          <p:attrName>style.visibility</p:attrName>
                                        </p:attrNameLst>
                                      </p:cBhvr>
                                      <p:to>
                                        <p:strVal val="visible"/>
                                      </p:to>
                                    </p:set>
                                    <p:anim calcmode="lin" valueType="num">
                                      <p:cBhvr>
                                        <p:cTn id="24" dur="500" fill="hold"/>
                                        <p:tgtEl>
                                          <p:spTgt spid="90"/>
                                        </p:tgtEl>
                                        <p:attrNameLst>
                                          <p:attrName>ppt_w</p:attrName>
                                        </p:attrNameLst>
                                      </p:cBhvr>
                                      <p:tavLst>
                                        <p:tav tm="0">
                                          <p:val>
                                            <p:fltVal val="0"/>
                                          </p:val>
                                        </p:tav>
                                        <p:tav tm="100000">
                                          <p:val>
                                            <p:strVal val="#ppt_w"/>
                                          </p:val>
                                        </p:tav>
                                      </p:tavLst>
                                    </p:anim>
                                    <p:anim calcmode="lin" valueType="num">
                                      <p:cBhvr>
                                        <p:cTn id="25" dur="500" fill="hold"/>
                                        <p:tgtEl>
                                          <p:spTgt spid="90"/>
                                        </p:tgtEl>
                                        <p:attrNameLst>
                                          <p:attrName>ppt_h</p:attrName>
                                        </p:attrNameLst>
                                      </p:cBhvr>
                                      <p:tavLst>
                                        <p:tav tm="0">
                                          <p:val>
                                            <p:fltVal val="0"/>
                                          </p:val>
                                        </p:tav>
                                        <p:tav tm="100000">
                                          <p:val>
                                            <p:strVal val="#ppt_h"/>
                                          </p:val>
                                        </p:tav>
                                      </p:tavLst>
                                    </p:anim>
                                    <p:animEffect transition="in" filter="fade">
                                      <p:cBhvr>
                                        <p:cTn id="26" dur="500"/>
                                        <p:tgtEl>
                                          <p:spTgt spid="90"/>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88"/>
                                        </p:tgtEl>
                                        <p:attrNameLst>
                                          <p:attrName>style.visibility</p:attrName>
                                        </p:attrNameLst>
                                      </p:cBhvr>
                                      <p:to>
                                        <p:strVal val="visible"/>
                                      </p:to>
                                    </p:set>
                                    <p:anim calcmode="lin" valueType="num">
                                      <p:cBhvr>
                                        <p:cTn id="36" dur="500" fill="hold"/>
                                        <p:tgtEl>
                                          <p:spTgt spid="88"/>
                                        </p:tgtEl>
                                        <p:attrNameLst>
                                          <p:attrName>ppt_w</p:attrName>
                                        </p:attrNameLst>
                                      </p:cBhvr>
                                      <p:tavLst>
                                        <p:tav tm="0">
                                          <p:val>
                                            <p:fltVal val="0"/>
                                          </p:val>
                                        </p:tav>
                                        <p:tav tm="100000">
                                          <p:val>
                                            <p:strVal val="#ppt_w"/>
                                          </p:val>
                                        </p:tav>
                                      </p:tavLst>
                                    </p:anim>
                                    <p:anim calcmode="lin" valueType="num">
                                      <p:cBhvr>
                                        <p:cTn id="37" dur="500" fill="hold"/>
                                        <p:tgtEl>
                                          <p:spTgt spid="88"/>
                                        </p:tgtEl>
                                        <p:attrNameLst>
                                          <p:attrName>ppt_h</p:attrName>
                                        </p:attrNameLst>
                                      </p:cBhvr>
                                      <p:tavLst>
                                        <p:tav tm="0">
                                          <p:val>
                                            <p:fltVal val="0"/>
                                          </p:val>
                                        </p:tav>
                                        <p:tav tm="100000">
                                          <p:val>
                                            <p:strVal val="#ppt_h"/>
                                          </p:val>
                                        </p:tav>
                                      </p:tavLst>
                                    </p:anim>
                                    <p:animEffect transition="in" filter="fade">
                                      <p:cBhvr>
                                        <p:cTn id="38" dur="500"/>
                                        <p:tgtEl>
                                          <p:spTgt spid="88"/>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86"/>
                                        </p:tgtEl>
                                        <p:attrNameLst>
                                          <p:attrName>style.visibility</p:attrName>
                                        </p:attrNameLst>
                                      </p:cBhvr>
                                      <p:to>
                                        <p:strVal val="visible"/>
                                      </p:to>
                                    </p:set>
                                    <p:anim calcmode="lin" valueType="num">
                                      <p:cBhvr>
                                        <p:cTn id="48" dur="500" fill="hold"/>
                                        <p:tgtEl>
                                          <p:spTgt spid="86"/>
                                        </p:tgtEl>
                                        <p:attrNameLst>
                                          <p:attrName>ppt_w</p:attrName>
                                        </p:attrNameLst>
                                      </p:cBhvr>
                                      <p:tavLst>
                                        <p:tav tm="0">
                                          <p:val>
                                            <p:fltVal val="0"/>
                                          </p:val>
                                        </p:tav>
                                        <p:tav tm="100000">
                                          <p:val>
                                            <p:strVal val="#ppt_w"/>
                                          </p:val>
                                        </p:tav>
                                      </p:tavLst>
                                    </p:anim>
                                    <p:anim calcmode="lin" valueType="num">
                                      <p:cBhvr>
                                        <p:cTn id="49" dur="500" fill="hold"/>
                                        <p:tgtEl>
                                          <p:spTgt spid="86"/>
                                        </p:tgtEl>
                                        <p:attrNameLst>
                                          <p:attrName>ppt_h</p:attrName>
                                        </p:attrNameLst>
                                      </p:cBhvr>
                                      <p:tavLst>
                                        <p:tav tm="0">
                                          <p:val>
                                            <p:fltVal val="0"/>
                                          </p:val>
                                        </p:tav>
                                        <p:tav tm="100000">
                                          <p:val>
                                            <p:strVal val="#ppt_h"/>
                                          </p:val>
                                        </p:tav>
                                      </p:tavLst>
                                    </p:anim>
                                    <p:animEffect transition="in" filter="fade">
                                      <p:cBhvr>
                                        <p:cTn id="50" dur="500"/>
                                        <p:tgtEl>
                                          <p:spTgt spid="86"/>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nodeType="click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fltVal val="0"/>
                                          </p:val>
                                        </p:tav>
                                        <p:tav tm="100000">
                                          <p:val>
                                            <p:strVal val="#ppt_h"/>
                                          </p:val>
                                        </p:tav>
                                      </p:tavLst>
                                    </p:anim>
                                    <p:animEffect transition="in" filter="fade">
                                      <p:cBhvr>
                                        <p:cTn id="57" dur="500"/>
                                        <p:tgtEl>
                                          <p:spTgt spid="32"/>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 calcmode="lin" valueType="num">
                                      <p:cBhvr>
                                        <p:cTn id="60" dur="500" fill="hold"/>
                                        <p:tgtEl>
                                          <p:spTgt spid="84"/>
                                        </p:tgtEl>
                                        <p:attrNameLst>
                                          <p:attrName>ppt_w</p:attrName>
                                        </p:attrNameLst>
                                      </p:cBhvr>
                                      <p:tavLst>
                                        <p:tav tm="0">
                                          <p:val>
                                            <p:fltVal val="0"/>
                                          </p:val>
                                        </p:tav>
                                        <p:tav tm="100000">
                                          <p:val>
                                            <p:strVal val="#ppt_w"/>
                                          </p:val>
                                        </p:tav>
                                      </p:tavLst>
                                    </p:anim>
                                    <p:anim calcmode="lin" valueType="num">
                                      <p:cBhvr>
                                        <p:cTn id="61" dur="500" fill="hold"/>
                                        <p:tgtEl>
                                          <p:spTgt spid="84"/>
                                        </p:tgtEl>
                                        <p:attrNameLst>
                                          <p:attrName>ppt_h</p:attrName>
                                        </p:attrNameLst>
                                      </p:cBhvr>
                                      <p:tavLst>
                                        <p:tav tm="0">
                                          <p:val>
                                            <p:fltVal val="0"/>
                                          </p:val>
                                        </p:tav>
                                        <p:tav tm="100000">
                                          <p:val>
                                            <p:strVal val="#ppt_h"/>
                                          </p:val>
                                        </p:tav>
                                      </p:tavLst>
                                    </p:anim>
                                    <p:animEffect transition="in" filter="fade">
                                      <p:cBhvr>
                                        <p:cTn id="62"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6" grpId="0"/>
      <p:bldP spid="88" grpId="0"/>
      <p:bldP spid="90" grpId="0"/>
      <p:bldP spid="9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93130" cy="4943233"/>
            <a:chOff x="-1708812" y="-3944515"/>
            <a:chExt cx="10593130" cy="5087249"/>
          </a:xfrm>
        </p:grpSpPr>
        <p:sp>
          <p:nvSpPr>
            <p:cNvPr id="37" name="TextBox 8"/>
            <p:cNvSpPr txBox="1"/>
            <p:nvPr/>
          </p:nvSpPr>
          <p:spPr>
            <a:xfrm>
              <a:off x="86112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二、防止返贫监测和帮扶的对象范围</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E826DA7A-4581-4D15-9176-FB7B7281FA34}"/>
              </a:ext>
            </a:extLst>
          </p:cNvPr>
          <p:cNvSpPr txBox="1"/>
          <p:nvPr/>
        </p:nvSpPr>
        <p:spPr bwMode="auto">
          <a:xfrm>
            <a:off x="1680727" y="1980625"/>
            <a:ext cx="9069128" cy="1200329"/>
          </a:xfrm>
          <a:prstGeom prst="rect">
            <a:avLst/>
          </a:prstGeom>
          <a:noFill/>
        </p:spPr>
        <p:txBody>
          <a:bodyPr wrap="square">
            <a:spAutoFit/>
          </a:bodyPr>
          <a:lstStyle/>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民主</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评议，主要是通过村民会议、村民代表会议、村“两委”扩大会议等方式开展，确保过程结果公开公平公正。</a:t>
            </a:r>
          </a:p>
        </p:txBody>
      </p:sp>
      <p:sp>
        <p:nvSpPr>
          <p:cNvPr id="9" name="TextBox 16">
            <a:extLst>
              <a:ext uri="{FF2B5EF4-FFF2-40B4-BE49-F238E27FC236}">
                <a16:creationId xmlns:a16="http://schemas.microsoft.com/office/drawing/2014/main" xmlns="" id="{E826DA7A-4581-4D15-9176-FB7B7281FA34}"/>
              </a:ext>
            </a:extLst>
          </p:cNvPr>
          <p:cNvSpPr txBox="1"/>
          <p:nvPr/>
        </p:nvSpPr>
        <p:spPr bwMode="auto">
          <a:xfrm>
            <a:off x="1680727" y="3093147"/>
            <a:ext cx="9793088" cy="562783"/>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公示，原则上只在村内开展一次，时间不低于</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5</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天，县、乡不再重复公示。</a:t>
            </a:r>
          </a:p>
        </p:txBody>
      </p:sp>
      <p:sp>
        <p:nvSpPr>
          <p:cNvPr id="10" name="TextBox 16">
            <a:extLst>
              <a:ext uri="{FF2B5EF4-FFF2-40B4-BE49-F238E27FC236}">
                <a16:creationId xmlns:a16="http://schemas.microsoft.com/office/drawing/2014/main" xmlns="" id="{E826DA7A-4581-4D15-9176-FB7B7281FA34}"/>
              </a:ext>
            </a:extLst>
          </p:cNvPr>
          <p:cNvSpPr txBox="1"/>
          <p:nvPr/>
        </p:nvSpPr>
        <p:spPr bwMode="auto">
          <a:xfrm>
            <a:off x="1676847" y="3616325"/>
            <a:ext cx="8352928" cy="646331"/>
          </a:xfrm>
          <a:prstGeom prst="rect">
            <a:avLst/>
          </a:prstGeom>
          <a:noFill/>
        </p:spPr>
        <p:txBody>
          <a:bodyPr wrap="square">
            <a:spAutoFit/>
          </a:bodyPr>
          <a:lstStyle/>
          <a:p>
            <a:pPr indent="457200" algn="just">
              <a:lnSpc>
                <a:spcPct val="200000"/>
              </a:lnSpc>
            </a:pPr>
            <a:r>
              <a:rPr lang="zh-CN" altLang="en-US" dirty="0">
                <a:solidFill>
                  <a:srgbClr val="FF0000"/>
                </a:solidFill>
                <a:latin typeface="微软雅黑" panose="020B0503020204020204" pitchFamily="34" charset="-122"/>
                <a:ea typeface="微软雅黑" panose="020B0503020204020204" pitchFamily="34" charset="-122"/>
              </a:rPr>
              <a:t>这次国家增加的公告环节，今后大家要落实。（*）</a:t>
            </a:r>
          </a:p>
        </p:txBody>
      </p:sp>
      <p:sp>
        <p:nvSpPr>
          <p:cNvPr id="11" name="TextBox 16">
            <a:extLst>
              <a:ext uri="{FF2B5EF4-FFF2-40B4-BE49-F238E27FC236}">
                <a16:creationId xmlns:a16="http://schemas.microsoft.com/office/drawing/2014/main" xmlns="" id="{E826DA7A-4581-4D15-9176-FB7B7281FA34}"/>
              </a:ext>
            </a:extLst>
          </p:cNvPr>
          <p:cNvSpPr txBox="1"/>
          <p:nvPr/>
        </p:nvSpPr>
        <p:spPr bwMode="auto">
          <a:xfrm>
            <a:off x="1676847" y="4192389"/>
            <a:ext cx="9001000" cy="1200329"/>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公示公告中要保护农户个人信息隐私，农户身份证件号码、手机号、银行账号、 健康状况等敏感信息不得公开。</a:t>
            </a:r>
          </a:p>
        </p:txBody>
      </p:sp>
    </p:spTree>
    <p:extLst>
      <p:ext uri="{BB962C8B-B14F-4D97-AF65-F5344CB8AC3E}">
        <p14:creationId xmlns:p14="http://schemas.microsoft.com/office/powerpoint/2010/main" val="34876629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horizontal)">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9" grpId="0"/>
      <p:bldP spid="10"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439952" cy="4943233"/>
            <a:chOff x="-1708812" y="-3944515"/>
            <a:chExt cx="10439952" cy="5087249"/>
          </a:xfrm>
        </p:grpSpPr>
        <p:sp>
          <p:nvSpPr>
            <p:cNvPr id="37" name="TextBox 8"/>
            <p:cNvSpPr txBox="1"/>
            <p:nvPr/>
          </p:nvSpPr>
          <p:spPr>
            <a:xfrm>
              <a:off x="707951"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二、防止返贫监测和帮扶的对象范围</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E826DA7A-4581-4D15-9176-FB7B7281FA34}"/>
              </a:ext>
            </a:extLst>
          </p:cNvPr>
          <p:cNvSpPr txBox="1"/>
          <p:nvPr/>
        </p:nvSpPr>
        <p:spPr bwMode="auto">
          <a:xfrm>
            <a:off x="884759" y="1253342"/>
            <a:ext cx="9069128" cy="562783"/>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识别认定监测对象要把握几个时间节点：</a:t>
            </a:r>
          </a:p>
        </p:txBody>
      </p:sp>
      <p:sp>
        <p:nvSpPr>
          <p:cNvPr id="9" name="TextBox 16">
            <a:extLst>
              <a:ext uri="{FF2B5EF4-FFF2-40B4-BE49-F238E27FC236}">
                <a16:creationId xmlns:a16="http://schemas.microsoft.com/office/drawing/2014/main" xmlns="" id="{E826DA7A-4581-4D15-9176-FB7B7281FA34}"/>
              </a:ext>
            </a:extLst>
          </p:cNvPr>
          <p:cNvSpPr txBox="1"/>
          <p:nvPr/>
        </p:nvSpPr>
        <p:spPr bwMode="auto">
          <a:xfrm>
            <a:off x="884759" y="1790328"/>
            <a:ext cx="11089232" cy="2862322"/>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一是发现风险线索至完成认定不超过</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15</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天。监测对象认定工作要坚持应简尽简，公开公正，从农户申请、干部排查、部门预警</a:t>
            </a:r>
            <a:r>
              <a:rPr lang="zh-CN" altLang="en-US" b="1" dirty="0">
                <a:solidFill>
                  <a:srgbClr val="FF0000"/>
                </a:solidFill>
                <a:latin typeface="微软雅黑" panose="020B0503020204020204" pitchFamily="34" charset="-122"/>
                <a:ea typeface="微软雅黑" panose="020B0503020204020204" pitchFamily="34" charset="-122"/>
              </a:rPr>
              <a:t>发现风险线索之日起</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，到完成监测对象识别认定，一般不超过</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15</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天。为了提高工作效率，监测对象认定中，</a:t>
            </a:r>
            <a:r>
              <a:rPr lang="zh-CN" altLang="en-US" b="1" dirty="0">
                <a:solidFill>
                  <a:srgbClr val="FF0000"/>
                </a:solidFill>
                <a:latin typeface="微软雅黑" panose="020B0503020204020204" pitchFamily="34" charset="-122"/>
                <a:ea typeface="微软雅黑" panose="020B0503020204020204" pitchFamily="34" charset="-122"/>
              </a:rPr>
              <a:t>信息比对与其它识别程序同步进行</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，推动防止返贫监测和低收入人口动态监测平台数据共享、比对结果共用，已开展过信息比对的低保对象等，可不重复比对。</a:t>
            </a:r>
            <a:r>
              <a:rPr lang="zh-CN" altLang="en-US" b="1" dirty="0">
                <a:solidFill>
                  <a:srgbClr val="FF0000"/>
                </a:solidFill>
                <a:latin typeface="微软雅黑" panose="020B0503020204020204" pitchFamily="34" charset="-122"/>
                <a:ea typeface="微软雅黑" panose="020B0503020204020204" pitchFamily="34" charset="-122"/>
              </a:rPr>
              <a:t>制定帮扶措施计划可与其它识别程序同步开展。</a:t>
            </a:r>
          </a:p>
        </p:txBody>
      </p:sp>
      <p:sp>
        <p:nvSpPr>
          <p:cNvPr id="13" name="TextBox 16">
            <a:extLst>
              <a:ext uri="{FF2B5EF4-FFF2-40B4-BE49-F238E27FC236}">
                <a16:creationId xmlns:a16="http://schemas.microsoft.com/office/drawing/2014/main" xmlns="" id="{E826DA7A-4581-4D15-9176-FB7B7281FA34}"/>
              </a:ext>
            </a:extLst>
          </p:cNvPr>
          <p:cNvSpPr txBox="1"/>
          <p:nvPr/>
        </p:nvSpPr>
        <p:spPr bwMode="auto">
          <a:xfrm>
            <a:off x="884759" y="4626853"/>
            <a:ext cx="11089232" cy="562783"/>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二是村内公示不少于</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5</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天。</a:t>
            </a:r>
          </a:p>
        </p:txBody>
      </p:sp>
      <p:sp>
        <p:nvSpPr>
          <p:cNvPr id="14" name="TextBox 16">
            <a:extLst>
              <a:ext uri="{FF2B5EF4-FFF2-40B4-BE49-F238E27FC236}">
                <a16:creationId xmlns:a16="http://schemas.microsoft.com/office/drawing/2014/main" xmlns="" id="{E826DA7A-4581-4D15-9176-FB7B7281FA34}"/>
              </a:ext>
            </a:extLst>
          </p:cNvPr>
          <p:cNvSpPr txBox="1"/>
          <p:nvPr/>
        </p:nvSpPr>
        <p:spPr bwMode="auto">
          <a:xfrm>
            <a:off x="884759" y="5163840"/>
            <a:ext cx="11089232" cy="1116781"/>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三是监测对象系统录入的识别时间。以县级乡村振兴部门审核批准时间为准，以监测对象县级审核认定的复函、批复等文件时间，作为为监测对象系统录入的识别时间。</a:t>
            </a:r>
          </a:p>
        </p:txBody>
      </p:sp>
    </p:spTree>
    <p:extLst>
      <p:ext uri="{BB962C8B-B14F-4D97-AF65-F5344CB8AC3E}">
        <p14:creationId xmlns:p14="http://schemas.microsoft.com/office/powerpoint/2010/main" val="3719834355"/>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randombar(horizontal)">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9" grpId="0"/>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二、防止返贫监测和帮扶的对象范围</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9" name="MH_Other_1">
            <a:extLst>
              <a:ext uri="{FF2B5EF4-FFF2-40B4-BE49-F238E27FC236}">
                <a16:creationId xmlns:a16="http://schemas.microsoft.com/office/drawing/2014/main" xmlns="" id="{3D770538-F7C1-41AF-82CD-098504664FE3}"/>
              </a:ext>
            </a:extLst>
          </p:cNvPr>
          <p:cNvSpPr>
            <a:spLocks noChangeArrowheads="1"/>
          </p:cNvSpPr>
          <p:nvPr>
            <p:custDataLst>
              <p:tags r:id="rId1"/>
            </p:custDataLst>
          </p:nvPr>
        </p:nvSpPr>
        <p:spPr bwMode="auto">
          <a:xfrm rot="1805303" flipH="1">
            <a:off x="1589161" y="1969206"/>
            <a:ext cx="712788" cy="614363"/>
          </a:xfrm>
          <a:prstGeom prst="triangle">
            <a:avLst>
              <a:gd name="adj" fmla="val 50000"/>
            </a:avLst>
          </a:prstGeom>
          <a:solidFill>
            <a:srgbClr val="23374B"/>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fontAlgn="auto">
              <a:lnSpc>
                <a:spcPct val="130000"/>
              </a:lnSpc>
              <a:spcBef>
                <a:spcPts val="0"/>
              </a:spcBef>
              <a:spcAft>
                <a:spcPts val="0"/>
              </a:spcAft>
              <a:defRPr/>
            </a:pPr>
            <a:endParaRPr lang="zh-CN" altLang="en-US">
              <a:solidFill>
                <a:srgbClr val="FFFFFF"/>
              </a:solidFill>
              <a:latin typeface="Calibri" panose="020F0502020204030204" pitchFamily="34" charset="0"/>
              <a:ea typeface="微软雅黑" panose="020B0503020204020204" pitchFamily="34" charset="-122"/>
            </a:endParaRPr>
          </a:p>
        </p:txBody>
      </p:sp>
      <p:sp>
        <p:nvSpPr>
          <p:cNvPr id="70" name="MH_Other_2">
            <a:extLst>
              <a:ext uri="{FF2B5EF4-FFF2-40B4-BE49-F238E27FC236}">
                <a16:creationId xmlns:a16="http://schemas.microsoft.com/office/drawing/2014/main" xmlns="" id="{6C4021D5-F4B9-40AC-926F-F553D5781871}"/>
              </a:ext>
            </a:extLst>
          </p:cNvPr>
          <p:cNvSpPr>
            <a:spLocks/>
          </p:cNvSpPr>
          <p:nvPr>
            <p:custDataLst>
              <p:tags r:id="rId2"/>
            </p:custDataLst>
          </p:nvPr>
        </p:nvSpPr>
        <p:spPr bwMode="auto">
          <a:xfrm>
            <a:off x="1028775" y="1651705"/>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4501B"/>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800" kern="0" dirty="0" smtClean="0">
                <a:solidFill>
                  <a:srgbClr val="FFFFFF"/>
                </a:solidFill>
                <a:latin typeface="Impact" panose="020B0806030902050204" pitchFamily="34" charset="0"/>
                <a:ea typeface="幼圆" panose="02010509060101010101" pitchFamily="49" charset="-122"/>
              </a:rPr>
              <a:t>07</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endParaRPr>
          </a:p>
        </p:txBody>
      </p:sp>
      <p:sp>
        <p:nvSpPr>
          <p:cNvPr id="71" name="矩形 70">
            <a:extLst>
              <a:ext uri="{FF2B5EF4-FFF2-40B4-BE49-F238E27FC236}">
                <a16:creationId xmlns:a16="http://schemas.microsoft.com/office/drawing/2014/main" xmlns="" id="{2DF4681F-C8AB-4E35-AB99-621611E5A375}"/>
              </a:ext>
            </a:extLst>
          </p:cNvPr>
          <p:cNvSpPr/>
          <p:nvPr/>
        </p:nvSpPr>
        <p:spPr>
          <a:xfrm>
            <a:off x="2646944" y="1766104"/>
            <a:ext cx="2339102" cy="461665"/>
          </a:xfrm>
          <a:prstGeom prst="rect">
            <a:avLst/>
          </a:prstGeom>
        </p:spPr>
        <p:txBody>
          <a:bodyPr wrap="none">
            <a:spAutoFit/>
          </a:bodyPr>
          <a:lstStyle/>
          <a:p>
            <a:pPr fontAlgn="auto">
              <a:spcBef>
                <a:spcPts val="0"/>
              </a:spcBef>
              <a:spcAft>
                <a:spcPts val="0"/>
              </a:spcAft>
            </a:pPr>
            <a:r>
              <a:rPr lang="zh-CN" altLang="en-US" sz="2400" b="1" dirty="0">
                <a:solidFill>
                  <a:srgbClr val="23374B"/>
                </a:solidFill>
                <a:latin typeface="Calibri"/>
                <a:ea typeface="微软雅黑"/>
              </a:rPr>
              <a:t>（七）常见问题</a:t>
            </a:r>
          </a:p>
        </p:txBody>
      </p:sp>
      <p:sp>
        <p:nvSpPr>
          <p:cNvPr id="72" name="TextBox 16">
            <a:extLst>
              <a:ext uri="{FF2B5EF4-FFF2-40B4-BE49-F238E27FC236}">
                <a16:creationId xmlns:a16="http://schemas.microsoft.com/office/drawing/2014/main" xmlns="" id="{E826DA7A-4581-4D15-9176-FB7B7281FA34}"/>
              </a:ext>
            </a:extLst>
          </p:cNvPr>
          <p:cNvSpPr txBox="1"/>
          <p:nvPr/>
        </p:nvSpPr>
        <p:spPr bwMode="auto">
          <a:xfrm>
            <a:off x="2341645" y="2371785"/>
            <a:ext cx="9560338" cy="562783"/>
          </a:xfrm>
          <a:prstGeom prst="rect">
            <a:avLst/>
          </a:prstGeom>
          <a:noFill/>
        </p:spPr>
        <p:txBody>
          <a:bodyPr wrap="square">
            <a:spAutoFit/>
          </a:bodyPr>
          <a:lstStyle/>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、监测对象与易返贫致贫人口的区别是什么</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2" name="TextBox 16">
            <a:extLst>
              <a:ext uri="{FF2B5EF4-FFF2-40B4-BE49-F238E27FC236}">
                <a16:creationId xmlns:a16="http://schemas.microsoft.com/office/drawing/2014/main" xmlns="" id="{E826DA7A-4581-4D15-9176-FB7B7281FA34}"/>
              </a:ext>
            </a:extLst>
          </p:cNvPr>
          <p:cNvSpPr txBox="1"/>
          <p:nvPr/>
        </p:nvSpPr>
        <p:spPr bwMode="auto">
          <a:xfrm>
            <a:off x="2341645" y="3573714"/>
            <a:ext cx="7832146" cy="562783"/>
          </a:xfrm>
          <a:prstGeom prst="rect">
            <a:avLst/>
          </a:prstGeom>
          <a:noFill/>
        </p:spPr>
        <p:txBody>
          <a:bodyPr wrap="square">
            <a:spAutoFit/>
          </a:bodyPr>
          <a:lstStyle/>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、监测对象与农村低收入人口是什么关系</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3" name="TextBox 16">
            <a:extLst>
              <a:ext uri="{FF2B5EF4-FFF2-40B4-BE49-F238E27FC236}">
                <a16:creationId xmlns:a16="http://schemas.microsoft.com/office/drawing/2014/main" xmlns="" id="{E826DA7A-4581-4D15-9176-FB7B7281FA34}"/>
              </a:ext>
            </a:extLst>
          </p:cNvPr>
          <p:cNvSpPr txBox="1"/>
          <p:nvPr/>
        </p:nvSpPr>
        <p:spPr bwMode="auto">
          <a:xfrm>
            <a:off x="2701685" y="2934568"/>
            <a:ext cx="9560338" cy="646331"/>
          </a:xfrm>
          <a:prstGeom prst="rect">
            <a:avLst/>
          </a:prstGeom>
          <a:noFill/>
        </p:spPr>
        <p:txBody>
          <a:bodyPr wrap="square">
            <a:spAutoFit/>
          </a:bodyPr>
          <a:lstStyle/>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易</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返贫致贫</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人口和监测</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对象</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是一回事。</a:t>
            </a:r>
            <a:endParaRPr lang="en-US" altLang="zh-CN" dirty="0" smtClean="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4" name="TextBox 16">
            <a:extLst>
              <a:ext uri="{FF2B5EF4-FFF2-40B4-BE49-F238E27FC236}">
                <a16:creationId xmlns:a16="http://schemas.microsoft.com/office/drawing/2014/main" xmlns="" id="{E826DA7A-4581-4D15-9176-FB7B7281FA34}"/>
              </a:ext>
            </a:extLst>
          </p:cNvPr>
          <p:cNvSpPr txBox="1"/>
          <p:nvPr/>
        </p:nvSpPr>
        <p:spPr bwMode="auto">
          <a:xfrm>
            <a:off x="2736369" y="4120381"/>
            <a:ext cx="7832146" cy="2308324"/>
          </a:xfrm>
          <a:prstGeom prst="rect">
            <a:avLst/>
          </a:prstGeom>
          <a:noFill/>
        </p:spPr>
        <p:txBody>
          <a:bodyPr wrap="square">
            <a:spAutoFit/>
          </a:bodyPr>
          <a:lstStyle/>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监测</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对象是农村低收入人口的一部分</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农村</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低收入人口还包括农村低保对象、农村特困人员等。</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监测</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对象由乡村振兴部门认定；其他农村低收入人口由民政部门认定。</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农村</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低收入人口的帮扶政策适用于监测对象</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6052425"/>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1+#ppt_w/2"/>
                                          </p:val>
                                        </p:tav>
                                        <p:tav tm="100000">
                                          <p:val>
                                            <p:strVal val="#ppt_x"/>
                                          </p:val>
                                        </p:tav>
                                      </p:tavLst>
                                    </p:anim>
                                    <p:anim calcmode="lin" valueType="num">
                                      <p:cBhvr additive="base">
                                        <p:cTn id="12" dur="500" fill="hold"/>
                                        <p:tgtEl>
                                          <p:spTgt spid="6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left)">
                                      <p:cBhvr>
                                        <p:cTn id="16" dur="500"/>
                                        <p:tgtEl>
                                          <p:spTgt spid="71"/>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randombar(horizontal)">
                                      <p:cBhvr>
                                        <p:cTn id="21" dur="500"/>
                                        <p:tgtEl>
                                          <p:spTgt spid="72"/>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randombar(horizontal)">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randombar(horizontal)">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randombar(horizontal)">
                                      <p:cBhvr>
                                        <p:cTn id="3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P spid="72" grpId="0"/>
      <p:bldP spid="12" grpId="0"/>
      <p:bldP spid="13"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49" cy="4943233"/>
            <a:chOff x="-1708812" y="-3944515"/>
            <a:chExt cx="10589249" cy="5087249"/>
          </a:xfrm>
        </p:grpSpPr>
        <p:sp>
          <p:nvSpPr>
            <p:cNvPr id="37" name="TextBox 8"/>
            <p:cNvSpPr txBox="1"/>
            <p:nvPr/>
          </p:nvSpPr>
          <p:spPr>
            <a:xfrm>
              <a:off x="857248" y="207602"/>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二、防止返贫监测和帮扶的对象范围</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E826DA7A-4581-4D15-9176-FB7B7281FA34}"/>
              </a:ext>
            </a:extLst>
          </p:cNvPr>
          <p:cNvSpPr txBox="1"/>
          <p:nvPr/>
        </p:nvSpPr>
        <p:spPr bwMode="auto">
          <a:xfrm>
            <a:off x="1532831" y="1168053"/>
            <a:ext cx="9793088" cy="562783"/>
          </a:xfrm>
          <a:prstGeom prst="rect">
            <a:avLst/>
          </a:prstGeom>
          <a:noFill/>
        </p:spPr>
        <p:txBody>
          <a:bodyPr wrap="square">
            <a:spAutoFit/>
          </a:bodyPr>
          <a:lstStyle/>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、监测对象与农村低保对象的区别是什么</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3" name="TextBox 16">
            <a:extLst>
              <a:ext uri="{FF2B5EF4-FFF2-40B4-BE49-F238E27FC236}">
                <a16:creationId xmlns:a16="http://schemas.microsoft.com/office/drawing/2014/main" xmlns="" id="{E826DA7A-4581-4D15-9176-FB7B7281FA34}"/>
              </a:ext>
            </a:extLst>
          </p:cNvPr>
          <p:cNvSpPr txBox="1"/>
          <p:nvPr/>
        </p:nvSpPr>
        <p:spPr bwMode="auto">
          <a:xfrm>
            <a:off x="1532831" y="3904357"/>
            <a:ext cx="9649072" cy="562783"/>
          </a:xfrm>
          <a:prstGeom prst="rect">
            <a:avLst/>
          </a:prstGeom>
          <a:noFill/>
        </p:spPr>
        <p:txBody>
          <a:bodyPr wrap="square">
            <a:spAutoFit/>
          </a:bodyPr>
          <a:lstStyle/>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4</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、农村低保边缘户与突发严重困难户的区别是什么</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4" name="TextBox 16">
            <a:extLst>
              <a:ext uri="{FF2B5EF4-FFF2-40B4-BE49-F238E27FC236}">
                <a16:creationId xmlns:a16="http://schemas.microsoft.com/office/drawing/2014/main" xmlns="" id="{E826DA7A-4581-4D15-9176-FB7B7281FA34}"/>
              </a:ext>
            </a:extLst>
          </p:cNvPr>
          <p:cNvSpPr txBox="1"/>
          <p:nvPr/>
        </p:nvSpPr>
        <p:spPr bwMode="auto">
          <a:xfrm>
            <a:off x="1964879" y="1715418"/>
            <a:ext cx="9793088" cy="2308324"/>
          </a:xfrm>
          <a:prstGeom prst="rect">
            <a:avLst/>
          </a:prstGeom>
          <a:noFill/>
        </p:spPr>
        <p:txBody>
          <a:bodyPr wrap="square">
            <a:spAutoFit/>
          </a:bodyPr>
          <a:lstStyle/>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监测</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对象和农村低保对象都属于农村低收入人口，二者有交叉但不完全重合。</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监测</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对象由乡村振兴部门认定，农村低保对象由民政部门认定。</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从</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防止返贫监测帮扶工作角度看，农村低保政策属于对符合相关规定的监测对象实施的一项兜底保障措施。</a:t>
            </a:r>
          </a:p>
        </p:txBody>
      </p:sp>
      <p:sp>
        <p:nvSpPr>
          <p:cNvPr id="15" name="TextBox 16">
            <a:extLst>
              <a:ext uri="{FF2B5EF4-FFF2-40B4-BE49-F238E27FC236}">
                <a16:creationId xmlns:a16="http://schemas.microsoft.com/office/drawing/2014/main" xmlns="" id="{E826DA7A-4581-4D15-9176-FB7B7281FA34}"/>
              </a:ext>
            </a:extLst>
          </p:cNvPr>
          <p:cNvSpPr txBox="1"/>
          <p:nvPr/>
        </p:nvSpPr>
        <p:spPr bwMode="auto">
          <a:xfrm>
            <a:off x="1892871" y="4476353"/>
            <a:ext cx="9649072" cy="2308324"/>
          </a:xfrm>
          <a:prstGeom prst="rect">
            <a:avLst/>
          </a:prstGeom>
          <a:noFill/>
        </p:spPr>
        <p:txBody>
          <a:bodyPr wrap="square">
            <a:spAutoFit/>
          </a:bodyPr>
          <a:lstStyle/>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农村</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低保边缘户是民政部门识别的“超过低保标准，低于低保标准</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1.5</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倍的人群”，突发严重困难户是乡村振兴部门识别的部分监测对象。</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前者</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主要考虑收入指标，后者重点是考虑的是有返贫致贫风险，理论上讲，二者有交叉但不重合。</a:t>
            </a:r>
          </a:p>
        </p:txBody>
      </p:sp>
    </p:spTree>
    <p:extLst>
      <p:ext uri="{BB962C8B-B14F-4D97-AF65-F5344CB8AC3E}">
        <p14:creationId xmlns:p14="http://schemas.microsoft.com/office/powerpoint/2010/main" val="306280416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randombar(horizont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randombar(horizontal)">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二、防止返贫监测和帮扶的对象范围</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E826DA7A-4581-4D15-9176-FB7B7281FA34}"/>
              </a:ext>
            </a:extLst>
          </p:cNvPr>
          <p:cNvSpPr txBox="1"/>
          <p:nvPr/>
        </p:nvSpPr>
        <p:spPr bwMode="auto">
          <a:xfrm>
            <a:off x="1532831" y="1168053"/>
            <a:ext cx="9793088" cy="562783"/>
          </a:xfrm>
          <a:prstGeom prst="rect">
            <a:avLst/>
          </a:prstGeom>
          <a:noFill/>
        </p:spPr>
        <p:txBody>
          <a:bodyPr wrap="square">
            <a:spAutoFit/>
          </a:bodyPr>
          <a:lstStyle/>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5</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、农村低保和特困人员是否需要纳入防止返贫监测范围</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0" name="TextBox 16">
            <a:extLst>
              <a:ext uri="{FF2B5EF4-FFF2-40B4-BE49-F238E27FC236}">
                <a16:creationId xmlns:a16="http://schemas.microsoft.com/office/drawing/2014/main" xmlns="" id="{E826DA7A-4581-4D15-9176-FB7B7281FA34}"/>
              </a:ext>
            </a:extLst>
          </p:cNvPr>
          <p:cNvSpPr txBox="1"/>
          <p:nvPr/>
        </p:nvSpPr>
        <p:spPr bwMode="auto">
          <a:xfrm>
            <a:off x="1892871" y="1672109"/>
            <a:ext cx="9793088" cy="5078313"/>
          </a:xfrm>
          <a:prstGeom prst="rect">
            <a:avLst/>
          </a:prstGeom>
          <a:noFill/>
        </p:spPr>
        <p:txBody>
          <a:bodyPr wrap="square">
            <a:spAutoFit/>
          </a:bodyPr>
          <a:lstStyle/>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监测</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对象识别不仅要看农户收支状况，还要考虑农户“三保障”和饮水安全状况，关键看是否存在返贫致贫风险，符合条件的农村低保和特困人员可以纳入，不符合条件的不能纳入。</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尤其</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对新识别的农村低保和分散供养特困人员，要逐户逐项甄别排查是否存在返贫致贫风险，既不能漏识别监测对象，也不能简单的全部识别为监测对象。</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既要</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确保对无能无劳的监测对象落实兜底保障政策，做到“应兜尽兜”，又要防止对有劳动能力的监测对象通过低保等政策“一兜了之”</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dirty="0">
              <a:solidFill>
                <a:schemeClr val="tx1">
                  <a:lumMod val="95000"/>
                  <a:lumOff val="5000"/>
                </a:schemeClr>
              </a:solidFill>
              <a:latin typeface="微软雅黑" panose="020B0503020204020204" pitchFamily="34" charset="-122"/>
              <a:ea typeface="微软雅黑" panose="020B0503020204020204" pitchFamily="34" charset="-122"/>
            </a:endParaRPr>
          </a:p>
          <a:p>
            <a:pPr indent="457200" algn="just">
              <a:lnSpc>
                <a:spcPct val="200000"/>
              </a:lnSpc>
            </a:pPr>
            <a:r>
              <a:rPr lang="zh-CN" altLang="en-US" b="1" dirty="0" smtClean="0">
                <a:solidFill>
                  <a:srgbClr val="0070C0"/>
                </a:solidFill>
                <a:latin typeface="楷体" pitchFamily="49" charset="-122"/>
                <a:ea typeface="楷体" pitchFamily="49" charset="-122"/>
              </a:rPr>
              <a:t>（</a:t>
            </a:r>
            <a:r>
              <a:rPr lang="zh-CN" altLang="en-US" b="1" dirty="0">
                <a:solidFill>
                  <a:srgbClr val="0070C0"/>
                </a:solidFill>
                <a:latin typeface="楷体" pitchFamily="49" charset="-122"/>
                <a:ea typeface="楷体" pitchFamily="49" charset="-122"/>
              </a:rPr>
              <a:t>注：</a:t>
            </a:r>
            <a:r>
              <a:rPr lang="en-US" altLang="zh-CN" b="1" dirty="0">
                <a:solidFill>
                  <a:srgbClr val="0070C0"/>
                </a:solidFill>
                <a:latin typeface="楷体" pitchFamily="49" charset="-122"/>
                <a:ea typeface="楷体" pitchFamily="49" charset="-122"/>
              </a:rPr>
              <a:t>2021</a:t>
            </a:r>
            <a:r>
              <a:rPr lang="zh-CN" altLang="en-US" b="1" dirty="0">
                <a:solidFill>
                  <a:srgbClr val="0070C0"/>
                </a:solidFill>
                <a:latin typeface="楷体" pitchFamily="49" charset="-122"/>
                <a:ea typeface="楷体" pitchFamily="49" charset="-122"/>
              </a:rPr>
              <a:t>年全市新增低保</a:t>
            </a:r>
            <a:r>
              <a:rPr lang="en-US" altLang="zh-CN" b="1" dirty="0">
                <a:solidFill>
                  <a:srgbClr val="0070C0"/>
                </a:solidFill>
                <a:latin typeface="楷体" pitchFamily="49" charset="-122"/>
                <a:ea typeface="楷体" pitchFamily="49" charset="-122"/>
              </a:rPr>
              <a:t>3.9</a:t>
            </a:r>
            <a:r>
              <a:rPr lang="zh-CN" altLang="en-US" b="1" dirty="0">
                <a:solidFill>
                  <a:srgbClr val="0070C0"/>
                </a:solidFill>
                <a:latin typeface="楷体" pitchFamily="49" charset="-122"/>
                <a:ea typeface="楷体" pitchFamily="49" charset="-122"/>
              </a:rPr>
              <a:t>万人，纳入监测范围的只有</a:t>
            </a:r>
            <a:r>
              <a:rPr lang="en-US" altLang="zh-CN" b="1" dirty="0">
                <a:solidFill>
                  <a:srgbClr val="0070C0"/>
                </a:solidFill>
                <a:latin typeface="楷体" pitchFamily="49" charset="-122"/>
                <a:ea typeface="楷体" pitchFamily="49" charset="-122"/>
              </a:rPr>
              <a:t>1</a:t>
            </a:r>
            <a:r>
              <a:rPr lang="zh-CN" altLang="en-US" b="1" dirty="0">
                <a:solidFill>
                  <a:srgbClr val="0070C0"/>
                </a:solidFill>
                <a:latin typeface="楷体" pitchFamily="49" charset="-122"/>
                <a:ea typeface="楷体" pitchFamily="49" charset="-122"/>
              </a:rPr>
              <a:t>万多人；全市现有农村低保</a:t>
            </a:r>
            <a:r>
              <a:rPr lang="en-US" altLang="zh-CN" b="1" dirty="0">
                <a:solidFill>
                  <a:srgbClr val="0070C0"/>
                </a:solidFill>
                <a:latin typeface="楷体" pitchFamily="49" charset="-122"/>
                <a:ea typeface="楷体" pitchFamily="49" charset="-122"/>
              </a:rPr>
              <a:t>61</a:t>
            </a:r>
            <a:r>
              <a:rPr lang="zh-CN" altLang="en-US" b="1" dirty="0">
                <a:solidFill>
                  <a:srgbClr val="0070C0"/>
                </a:solidFill>
                <a:latin typeface="楷体" pitchFamily="49" charset="-122"/>
                <a:ea typeface="楷体" pitchFamily="49" charset="-122"/>
              </a:rPr>
              <a:t>万多人，监测对象只有</a:t>
            </a:r>
            <a:r>
              <a:rPr lang="en-US" altLang="zh-CN" b="1" dirty="0">
                <a:solidFill>
                  <a:srgbClr val="0070C0"/>
                </a:solidFill>
                <a:latin typeface="楷体" pitchFamily="49" charset="-122"/>
                <a:ea typeface="楷体" pitchFamily="49" charset="-122"/>
              </a:rPr>
              <a:t>7.8</a:t>
            </a:r>
            <a:r>
              <a:rPr lang="zh-CN" altLang="en-US" b="1" dirty="0">
                <a:solidFill>
                  <a:srgbClr val="0070C0"/>
                </a:solidFill>
                <a:latin typeface="楷体" pitchFamily="49" charset="-122"/>
                <a:ea typeface="楷体" pitchFamily="49" charset="-122"/>
              </a:rPr>
              <a:t>万人，交叉只有</a:t>
            </a:r>
            <a:r>
              <a:rPr lang="en-US" altLang="zh-CN" b="1" dirty="0">
                <a:solidFill>
                  <a:srgbClr val="0070C0"/>
                </a:solidFill>
                <a:latin typeface="楷体" pitchFamily="49" charset="-122"/>
                <a:ea typeface="楷体" pitchFamily="49" charset="-122"/>
              </a:rPr>
              <a:t>2.9</a:t>
            </a:r>
            <a:r>
              <a:rPr lang="zh-CN" altLang="en-US" b="1" dirty="0">
                <a:solidFill>
                  <a:srgbClr val="0070C0"/>
                </a:solidFill>
                <a:latin typeface="楷体" pitchFamily="49" charset="-122"/>
                <a:ea typeface="楷体" pitchFamily="49" charset="-122"/>
              </a:rPr>
              <a:t>万人，且交叉的绝大多数是因病。脱贫户</a:t>
            </a:r>
            <a:r>
              <a:rPr lang="zh-CN" altLang="en-US" b="1" dirty="0" smtClean="0">
                <a:solidFill>
                  <a:srgbClr val="0070C0"/>
                </a:solidFill>
                <a:latin typeface="楷体" pitchFamily="49" charset="-122"/>
                <a:ea typeface="楷体" pitchFamily="49" charset="-122"/>
              </a:rPr>
              <a:t>交叉</a:t>
            </a:r>
            <a:r>
              <a:rPr lang="en-US" altLang="zh-CN" b="1" dirty="0" smtClean="0">
                <a:solidFill>
                  <a:srgbClr val="0070C0"/>
                </a:solidFill>
                <a:latin typeface="楷体" pitchFamily="49" charset="-122"/>
                <a:ea typeface="楷体" pitchFamily="49" charset="-122"/>
              </a:rPr>
              <a:t>21</a:t>
            </a:r>
            <a:r>
              <a:rPr lang="zh-CN" altLang="en-US" b="1" dirty="0">
                <a:solidFill>
                  <a:srgbClr val="0070C0"/>
                </a:solidFill>
                <a:latin typeface="楷体" pitchFamily="49" charset="-122"/>
                <a:ea typeface="楷体" pitchFamily="49" charset="-122"/>
              </a:rPr>
              <a:t>万人）</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7117526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二、防止返贫监测和帮扶的对象范围</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E826DA7A-4581-4D15-9176-FB7B7281FA34}"/>
              </a:ext>
            </a:extLst>
          </p:cNvPr>
          <p:cNvSpPr txBox="1"/>
          <p:nvPr/>
        </p:nvSpPr>
        <p:spPr bwMode="auto">
          <a:xfrm>
            <a:off x="1532831" y="1911380"/>
            <a:ext cx="9793088" cy="562783"/>
          </a:xfrm>
          <a:prstGeom prst="rect">
            <a:avLst/>
          </a:prstGeom>
          <a:noFill/>
        </p:spPr>
        <p:txBody>
          <a:bodyPr wrap="square">
            <a:spAutoFit/>
          </a:bodyPr>
          <a:lstStyle/>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6</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、人均纯收入在当地监测范围内的农户（含脱贫户）是否应全部识别为监测对象</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9" name="TextBox 16">
            <a:extLst>
              <a:ext uri="{FF2B5EF4-FFF2-40B4-BE49-F238E27FC236}">
                <a16:creationId xmlns:a16="http://schemas.microsoft.com/office/drawing/2014/main" xmlns="" id="{E826DA7A-4581-4D15-9176-FB7B7281FA34}"/>
              </a:ext>
            </a:extLst>
          </p:cNvPr>
          <p:cNvSpPr txBox="1"/>
          <p:nvPr/>
        </p:nvSpPr>
        <p:spPr bwMode="auto">
          <a:xfrm>
            <a:off x="1537634" y="2615685"/>
            <a:ext cx="9793088" cy="2224776"/>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农户（含脱贫户）年人均纯收入在当地监测范围内是识别监测对象的重要条件之一，但不是唯一条件。</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一些</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农户（含脱贫户）收入虽然未超过当地监测范围，但收入稳定，且“三保障”和饮水安全没有问题，不存在返贫致贫风险，经过严格认定后，可不识别为监测对象。</a:t>
            </a:r>
          </a:p>
        </p:txBody>
      </p:sp>
    </p:spTree>
    <p:extLst>
      <p:ext uri="{BB962C8B-B14F-4D97-AF65-F5344CB8AC3E}">
        <p14:creationId xmlns:p14="http://schemas.microsoft.com/office/powerpoint/2010/main" val="156811615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二、防止返贫监测和帮扶的对象范围</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E826DA7A-4581-4D15-9176-FB7B7281FA34}"/>
              </a:ext>
            </a:extLst>
          </p:cNvPr>
          <p:cNvSpPr txBox="1"/>
          <p:nvPr/>
        </p:nvSpPr>
        <p:spPr bwMode="auto">
          <a:xfrm>
            <a:off x="1532831" y="1600101"/>
            <a:ext cx="9793088" cy="1116781"/>
          </a:xfrm>
          <a:prstGeom prst="rect">
            <a:avLst/>
          </a:prstGeom>
          <a:noFill/>
        </p:spPr>
        <p:txBody>
          <a:bodyPr wrap="square">
            <a:spAutoFit/>
          </a:bodyPr>
          <a:lstStyle/>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7</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、“三保障”和饮水安全临时出现未保障到位的情形，是否不管人均纯收入情况，都必须纳入监测对象？</a:t>
            </a:r>
          </a:p>
        </p:txBody>
      </p:sp>
      <p:sp>
        <p:nvSpPr>
          <p:cNvPr id="9" name="TextBox 16">
            <a:extLst>
              <a:ext uri="{FF2B5EF4-FFF2-40B4-BE49-F238E27FC236}">
                <a16:creationId xmlns:a16="http://schemas.microsoft.com/office/drawing/2014/main" xmlns="" id="{E826DA7A-4581-4D15-9176-FB7B7281FA34}"/>
              </a:ext>
            </a:extLst>
          </p:cNvPr>
          <p:cNvSpPr txBox="1"/>
          <p:nvPr/>
        </p:nvSpPr>
        <p:spPr bwMode="auto">
          <a:xfrm>
            <a:off x="1537634" y="2664446"/>
            <a:ext cx="9793088" cy="3332772"/>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如果人均纯收入在当地监测范围内的农户（含脱贫户），“三保障”和饮水安全方面临时出现未保障情形，依靠自身能力无法解决的，必须识别为监测对象，第一时间落实帮扶措施，确保尽快消除风险隐患。</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如果</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农户收入较高，扣除合规刚性支出后家庭收入明显高于当地农村平均水平，可以依靠自身能力解决“三保障”和饮水安全方面临时出现的问题，不识别为监测对象，但应持续跟踪关注，督促尽快解决“三保障”和饮水安全保障问题。</a:t>
            </a:r>
          </a:p>
        </p:txBody>
      </p:sp>
    </p:spTree>
    <p:extLst>
      <p:ext uri="{BB962C8B-B14F-4D97-AF65-F5344CB8AC3E}">
        <p14:creationId xmlns:p14="http://schemas.microsoft.com/office/powerpoint/2010/main" val="2958338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A-文本框 10"/>
          <p:cNvSpPr txBox="1"/>
          <p:nvPr>
            <p:custDataLst>
              <p:tags r:id="rId1"/>
            </p:custDataLst>
          </p:nvPr>
        </p:nvSpPr>
        <p:spPr>
          <a:xfrm>
            <a:off x="1388815" y="3166063"/>
            <a:ext cx="10208238" cy="923330"/>
          </a:xfrm>
          <a:prstGeom prst="rect">
            <a:avLst/>
          </a:prstGeom>
          <a:noFill/>
        </p:spPr>
        <p:txBody>
          <a:bodyPr wrap="square" rtlCol="0">
            <a:spAutoFit/>
          </a:bodyPr>
          <a:lstStyle/>
          <a:p>
            <a:r>
              <a:rPr lang="zh-CN" altLang="en-US" sz="5400" dirty="0">
                <a:solidFill>
                  <a:srgbClr val="EB5B29"/>
                </a:solidFill>
                <a:latin typeface="方正小标宋_GBK" pitchFamily="65" charset="-122"/>
                <a:ea typeface="方正小标宋_GBK" pitchFamily="65" charset="-122"/>
              </a:rPr>
              <a:t>一、</a:t>
            </a:r>
            <a:r>
              <a:rPr lang="zh-CN" altLang="en-US" sz="4800" dirty="0">
                <a:solidFill>
                  <a:srgbClr val="EB5B29"/>
                </a:solidFill>
                <a:latin typeface="方正小标宋_GBK" pitchFamily="65" charset="-122"/>
                <a:ea typeface="方正小标宋_GBK" pitchFamily="65" charset="-122"/>
              </a:rPr>
              <a:t>防止返贫监测和帮扶的工作背景</a:t>
            </a:r>
          </a:p>
        </p:txBody>
      </p:sp>
      <p:grpSp>
        <p:nvGrpSpPr>
          <p:cNvPr id="27" name="组合 26"/>
          <p:cNvGrpSpPr/>
          <p:nvPr/>
        </p:nvGrpSpPr>
        <p:grpSpPr>
          <a:xfrm>
            <a:off x="0" y="6414758"/>
            <a:ext cx="12858750" cy="817892"/>
            <a:chOff x="-1" y="0"/>
            <a:chExt cx="12192001" cy="817892"/>
          </a:xfrm>
        </p:grpSpPr>
        <p:sp>
          <p:nvSpPr>
            <p:cNvPr id="28" name="流程图: 手动输入 27"/>
            <p:cNvSpPr/>
            <p:nvPr/>
          </p:nvSpPr>
          <p:spPr>
            <a:xfrm rot="5400000">
              <a:off x="468584" y="-468585"/>
              <a:ext cx="817892" cy="1755061"/>
            </a:xfrm>
            <a:prstGeom prst="flowChartManualInput">
              <a:avLst/>
            </a:prstGeom>
            <a:solidFill>
              <a:srgbClr val="414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平行四边形 28"/>
            <p:cNvSpPr/>
            <p:nvPr/>
          </p:nvSpPr>
          <p:spPr>
            <a:xfrm flipV="1">
              <a:off x="1401097" y="0"/>
              <a:ext cx="2551471" cy="817892"/>
            </a:xfrm>
            <a:prstGeom prst="parallelogram">
              <a:avLst>
                <a:gd name="adj" fmla="val 43032"/>
              </a:avLst>
            </a:prstGeom>
            <a:solidFill>
              <a:srgbClr val="EB5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形状 29"/>
            <p:cNvSpPr/>
            <p:nvPr/>
          </p:nvSpPr>
          <p:spPr>
            <a:xfrm flipV="1">
              <a:off x="3544529" y="0"/>
              <a:ext cx="8647471" cy="817892"/>
            </a:xfrm>
            <a:custGeom>
              <a:avLst/>
              <a:gdLst>
                <a:gd name="connsiteX0" fmla="*/ 0 w 8647471"/>
                <a:gd name="connsiteY0" fmla="*/ 817892 h 817892"/>
                <a:gd name="connsiteX1" fmla="*/ 8647471 w 8647471"/>
                <a:gd name="connsiteY1" fmla="*/ 817892 h 817892"/>
                <a:gd name="connsiteX2" fmla="*/ 8647471 w 8647471"/>
                <a:gd name="connsiteY2" fmla="*/ 0 h 817892"/>
                <a:gd name="connsiteX3" fmla="*/ 351955 w 8647471"/>
                <a:gd name="connsiteY3" fmla="*/ 0 h 817892"/>
              </a:gdLst>
              <a:ahLst/>
              <a:cxnLst>
                <a:cxn ang="0">
                  <a:pos x="connsiteX0" y="connsiteY0"/>
                </a:cxn>
                <a:cxn ang="0">
                  <a:pos x="connsiteX1" y="connsiteY1"/>
                </a:cxn>
                <a:cxn ang="0">
                  <a:pos x="connsiteX2" y="connsiteY2"/>
                </a:cxn>
                <a:cxn ang="0">
                  <a:pos x="connsiteX3" y="connsiteY3"/>
                </a:cxn>
              </a:cxnLst>
              <a:rect l="l" t="t" r="r" b="b"/>
              <a:pathLst>
                <a:path w="8647471" h="817892">
                  <a:moveTo>
                    <a:pt x="0" y="817892"/>
                  </a:moveTo>
                  <a:lnTo>
                    <a:pt x="8647471" y="817892"/>
                  </a:lnTo>
                  <a:lnTo>
                    <a:pt x="8647471" y="0"/>
                  </a:lnTo>
                  <a:lnTo>
                    <a:pt x="351955" y="0"/>
                  </a:lnTo>
                  <a:close/>
                </a:path>
              </a:pathLst>
            </a:custGeom>
            <a:solidFill>
              <a:srgbClr val="EB5B29"/>
            </a:solidFill>
            <a:ln>
              <a:noFill/>
            </a:ln>
            <a:effectLst>
              <a:outerShdw blurRad="279400" dist="152400" dir="10800000" sx="101000" sy="101000" algn="r" rotWithShape="0">
                <a:schemeClr val="accent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0" y="0"/>
            <a:ext cx="12858750" cy="817892"/>
            <a:chOff x="-1" y="0"/>
            <a:chExt cx="12192001" cy="817892"/>
          </a:xfrm>
        </p:grpSpPr>
        <p:sp>
          <p:nvSpPr>
            <p:cNvPr id="32" name="流程图: 手动输入 31"/>
            <p:cNvSpPr/>
            <p:nvPr/>
          </p:nvSpPr>
          <p:spPr>
            <a:xfrm rot="5400000">
              <a:off x="468584" y="-468585"/>
              <a:ext cx="817892" cy="1755061"/>
            </a:xfrm>
            <a:prstGeom prst="flowChartManualInput">
              <a:avLst/>
            </a:prstGeom>
            <a:solidFill>
              <a:srgbClr val="414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平行四边形 32"/>
            <p:cNvSpPr/>
            <p:nvPr/>
          </p:nvSpPr>
          <p:spPr>
            <a:xfrm flipV="1">
              <a:off x="1401097" y="0"/>
              <a:ext cx="2551471" cy="817892"/>
            </a:xfrm>
            <a:prstGeom prst="parallelogram">
              <a:avLst>
                <a:gd name="adj" fmla="val 43032"/>
              </a:avLst>
            </a:prstGeom>
            <a:solidFill>
              <a:srgbClr val="EB5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形状 33"/>
            <p:cNvSpPr/>
            <p:nvPr/>
          </p:nvSpPr>
          <p:spPr>
            <a:xfrm flipV="1">
              <a:off x="3544529" y="0"/>
              <a:ext cx="8647471" cy="817892"/>
            </a:xfrm>
            <a:custGeom>
              <a:avLst/>
              <a:gdLst>
                <a:gd name="connsiteX0" fmla="*/ 0 w 8647471"/>
                <a:gd name="connsiteY0" fmla="*/ 817892 h 817892"/>
                <a:gd name="connsiteX1" fmla="*/ 8647471 w 8647471"/>
                <a:gd name="connsiteY1" fmla="*/ 817892 h 817892"/>
                <a:gd name="connsiteX2" fmla="*/ 8647471 w 8647471"/>
                <a:gd name="connsiteY2" fmla="*/ 0 h 817892"/>
                <a:gd name="connsiteX3" fmla="*/ 351955 w 8647471"/>
                <a:gd name="connsiteY3" fmla="*/ 0 h 817892"/>
              </a:gdLst>
              <a:ahLst/>
              <a:cxnLst>
                <a:cxn ang="0">
                  <a:pos x="connsiteX0" y="connsiteY0"/>
                </a:cxn>
                <a:cxn ang="0">
                  <a:pos x="connsiteX1" y="connsiteY1"/>
                </a:cxn>
                <a:cxn ang="0">
                  <a:pos x="connsiteX2" y="connsiteY2"/>
                </a:cxn>
                <a:cxn ang="0">
                  <a:pos x="connsiteX3" y="connsiteY3"/>
                </a:cxn>
              </a:cxnLst>
              <a:rect l="l" t="t" r="r" b="b"/>
              <a:pathLst>
                <a:path w="8647471" h="817892">
                  <a:moveTo>
                    <a:pt x="0" y="817892"/>
                  </a:moveTo>
                  <a:lnTo>
                    <a:pt x="8647471" y="817892"/>
                  </a:lnTo>
                  <a:lnTo>
                    <a:pt x="8647471" y="0"/>
                  </a:lnTo>
                  <a:lnTo>
                    <a:pt x="351955" y="0"/>
                  </a:lnTo>
                  <a:close/>
                </a:path>
              </a:pathLst>
            </a:custGeom>
            <a:solidFill>
              <a:srgbClr val="EB5B29"/>
            </a:solidFill>
            <a:ln>
              <a:noFill/>
            </a:ln>
            <a:effectLst>
              <a:outerShdw blurRad="279400" dist="152400" dir="10800000" sx="101000" sy="101000" algn="r" rotWithShape="0">
                <a:schemeClr val="accent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advTm="0">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二、防止返贫监测和帮扶的对象范围</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E826DA7A-4581-4D15-9176-FB7B7281FA34}"/>
              </a:ext>
            </a:extLst>
          </p:cNvPr>
          <p:cNvSpPr txBox="1"/>
          <p:nvPr/>
        </p:nvSpPr>
        <p:spPr bwMode="auto">
          <a:xfrm>
            <a:off x="1748855" y="1342489"/>
            <a:ext cx="9793088" cy="562783"/>
          </a:xfrm>
          <a:prstGeom prst="rect">
            <a:avLst/>
          </a:prstGeom>
          <a:noFill/>
        </p:spPr>
        <p:txBody>
          <a:bodyPr wrap="square">
            <a:spAutoFit/>
          </a:bodyPr>
          <a:lstStyle/>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8</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、“应纳未纳”和“体外循环”的区别与联系是什么？</a:t>
            </a:r>
          </a:p>
        </p:txBody>
      </p:sp>
      <p:sp>
        <p:nvSpPr>
          <p:cNvPr id="9" name="TextBox 16">
            <a:extLst>
              <a:ext uri="{FF2B5EF4-FFF2-40B4-BE49-F238E27FC236}">
                <a16:creationId xmlns:a16="http://schemas.microsoft.com/office/drawing/2014/main" xmlns="" id="{E826DA7A-4581-4D15-9176-FB7B7281FA34}"/>
              </a:ext>
            </a:extLst>
          </p:cNvPr>
          <p:cNvSpPr txBox="1"/>
          <p:nvPr/>
        </p:nvSpPr>
        <p:spPr bwMode="auto">
          <a:xfrm>
            <a:off x="1604839" y="1911862"/>
            <a:ext cx="9793088" cy="4440767"/>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“应纳未纳”是指由于工作疏忽或政策执行不到位，导致未将存在返贫致贫风险的农户及时识别为监测对象，没有录入全国防返贫监测信息系统，没有进行帮扶。</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“体外循环”</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是指虽然发现了存在返贫致贫风险的农户，但没有及时识别为监测对象，没有录入全国 防返贫监测信息系统，而仅在防止返贫监测和帮扶机制外给予了一定帮扶。</a:t>
            </a:r>
          </a:p>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二者</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共同点是都没有将符合条件的农户纳入监测对象统一管理，都可能会因为帮扶不及时、不到位而导致返贫致贫；二者的区别在于“应纳未纳”的农户未享受帮扶措施，“体外循环”的农户享受了帮扶措施。</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这两种现象都应作为各类监督检查和巩固拓展脱贫攻坚成果后评估重点关注的内容。</a:t>
            </a:r>
          </a:p>
        </p:txBody>
      </p:sp>
    </p:spTree>
    <p:extLst>
      <p:ext uri="{BB962C8B-B14F-4D97-AF65-F5344CB8AC3E}">
        <p14:creationId xmlns:p14="http://schemas.microsoft.com/office/powerpoint/2010/main" val="223966904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A-文本框 10"/>
          <p:cNvSpPr txBox="1"/>
          <p:nvPr>
            <p:custDataLst>
              <p:tags r:id="rId1"/>
            </p:custDataLst>
          </p:nvPr>
        </p:nvSpPr>
        <p:spPr>
          <a:xfrm>
            <a:off x="1244799" y="3166063"/>
            <a:ext cx="10856310" cy="707886"/>
          </a:xfrm>
          <a:prstGeom prst="rect">
            <a:avLst/>
          </a:prstGeom>
          <a:noFill/>
        </p:spPr>
        <p:txBody>
          <a:bodyPr wrap="square" rtlCol="0">
            <a:spAutoFit/>
          </a:bodyPr>
          <a:lstStyle/>
          <a:p>
            <a:r>
              <a:rPr lang="zh-CN" altLang="en-US" sz="4000" dirty="0">
                <a:solidFill>
                  <a:srgbClr val="EB5B29"/>
                </a:solidFill>
                <a:latin typeface="方正小标宋_GBK" pitchFamily="65" charset="-122"/>
                <a:ea typeface="方正小标宋_GBK" pitchFamily="65" charset="-122"/>
              </a:rPr>
              <a:t>三、全市“大走访、大排查、大整改”工作方案</a:t>
            </a:r>
          </a:p>
        </p:txBody>
      </p:sp>
      <p:grpSp>
        <p:nvGrpSpPr>
          <p:cNvPr id="27" name="组合 26"/>
          <p:cNvGrpSpPr/>
          <p:nvPr/>
        </p:nvGrpSpPr>
        <p:grpSpPr>
          <a:xfrm>
            <a:off x="0" y="6414758"/>
            <a:ext cx="12858750" cy="817892"/>
            <a:chOff x="-1" y="0"/>
            <a:chExt cx="12192001" cy="817892"/>
          </a:xfrm>
        </p:grpSpPr>
        <p:sp>
          <p:nvSpPr>
            <p:cNvPr id="28" name="流程图: 手动输入 27"/>
            <p:cNvSpPr/>
            <p:nvPr/>
          </p:nvSpPr>
          <p:spPr>
            <a:xfrm rot="5400000">
              <a:off x="468584" y="-468585"/>
              <a:ext cx="817892" cy="1755061"/>
            </a:xfrm>
            <a:prstGeom prst="flowChartManualInput">
              <a:avLst/>
            </a:prstGeom>
            <a:solidFill>
              <a:srgbClr val="414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平行四边形 28"/>
            <p:cNvSpPr/>
            <p:nvPr/>
          </p:nvSpPr>
          <p:spPr>
            <a:xfrm flipV="1">
              <a:off x="1401097" y="0"/>
              <a:ext cx="2551471" cy="817892"/>
            </a:xfrm>
            <a:prstGeom prst="parallelogram">
              <a:avLst>
                <a:gd name="adj" fmla="val 43032"/>
              </a:avLst>
            </a:prstGeom>
            <a:solidFill>
              <a:srgbClr val="EB5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形状 29"/>
            <p:cNvSpPr/>
            <p:nvPr/>
          </p:nvSpPr>
          <p:spPr>
            <a:xfrm flipV="1">
              <a:off x="3544529" y="0"/>
              <a:ext cx="8647471" cy="817892"/>
            </a:xfrm>
            <a:custGeom>
              <a:avLst/>
              <a:gdLst>
                <a:gd name="connsiteX0" fmla="*/ 0 w 8647471"/>
                <a:gd name="connsiteY0" fmla="*/ 817892 h 817892"/>
                <a:gd name="connsiteX1" fmla="*/ 8647471 w 8647471"/>
                <a:gd name="connsiteY1" fmla="*/ 817892 h 817892"/>
                <a:gd name="connsiteX2" fmla="*/ 8647471 w 8647471"/>
                <a:gd name="connsiteY2" fmla="*/ 0 h 817892"/>
                <a:gd name="connsiteX3" fmla="*/ 351955 w 8647471"/>
                <a:gd name="connsiteY3" fmla="*/ 0 h 817892"/>
              </a:gdLst>
              <a:ahLst/>
              <a:cxnLst>
                <a:cxn ang="0">
                  <a:pos x="connsiteX0" y="connsiteY0"/>
                </a:cxn>
                <a:cxn ang="0">
                  <a:pos x="connsiteX1" y="connsiteY1"/>
                </a:cxn>
                <a:cxn ang="0">
                  <a:pos x="connsiteX2" y="connsiteY2"/>
                </a:cxn>
                <a:cxn ang="0">
                  <a:pos x="connsiteX3" y="connsiteY3"/>
                </a:cxn>
              </a:cxnLst>
              <a:rect l="l" t="t" r="r" b="b"/>
              <a:pathLst>
                <a:path w="8647471" h="817892">
                  <a:moveTo>
                    <a:pt x="0" y="817892"/>
                  </a:moveTo>
                  <a:lnTo>
                    <a:pt x="8647471" y="817892"/>
                  </a:lnTo>
                  <a:lnTo>
                    <a:pt x="8647471" y="0"/>
                  </a:lnTo>
                  <a:lnTo>
                    <a:pt x="351955" y="0"/>
                  </a:lnTo>
                  <a:close/>
                </a:path>
              </a:pathLst>
            </a:custGeom>
            <a:solidFill>
              <a:srgbClr val="EB5B29"/>
            </a:solidFill>
            <a:ln>
              <a:noFill/>
            </a:ln>
            <a:effectLst>
              <a:outerShdw blurRad="279400" dist="152400" dir="10800000" sx="101000" sy="101000" algn="r" rotWithShape="0">
                <a:schemeClr val="accent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0" y="0"/>
            <a:ext cx="12858750" cy="817892"/>
            <a:chOff x="-1" y="0"/>
            <a:chExt cx="12192001" cy="817892"/>
          </a:xfrm>
        </p:grpSpPr>
        <p:sp>
          <p:nvSpPr>
            <p:cNvPr id="32" name="流程图: 手动输入 31"/>
            <p:cNvSpPr/>
            <p:nvPr/>
          </p:nvSpPr>
          <p:spPr>
            <a:xfrm rot="5400000">
              <a:off x="468584" y="-468585"/>
              <a:ext cx="817892" cy="1755061"/>
            </a:xfrm>
            <a:prstGeom prst="flowChartManualInput">
              <a:avLst/>
            </a:prstGeom>
            <a:solidFill>
              <a:srgbClr val="414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平行四边形 32"/>
            <p:cNvSpPr/>
            <p:nvPr/>
          </p:nvSpPr>
          <p:spPr>
            <a:xfrm flipV="1">
              <a:off x="1401097" y="0"/>
              <a:ext cx="2551471" cy="817892"/>
            </a:xfrm>
            <a:prstGeom prst="parallelogram">
              <a:avLst>
                <a:gd name="adj" fmla="val 43032"/>
              </a:avLst>
            </a:prstGeom>
            <a:solidFill>
              <a:srgbClr val="EB5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形状 33"/>
            <p:cNvSpPr/>
            <p:nvPr/>
          </p:nvSpPr>
          <p:spPr>
            <a:xfrm flipV="1">
              <a:off x="3544529" y="0"/>
              <a:ext cx="8647471" cy="817892"/>
            </a:xfrm>
            <a:custGeom>
              <a:avLst/>
              <a:gdLst>
                <a:gd name="connsiteX0" fmla="*/ 0 w 8647471"/>
                <a:gd name="connsiteY0" fmla="*/ 817892 h 817892"/>
                <a:gd name="connsiteX1" fmla="*/ 8647471 w 8647471"/>
                <a:gd name="connsiteY1" fmla="*/ 817892 h 817892"/>
                <a:gd name="connsiteX2" fmla="*/ 8647471 w 8647471"/>
                <a:gd name="connsiteY2" fmla="*/ 0 h 817892"/>
                <a:gd name="connsiteX3" fmla="*/ 351955 w 8647471"/>
                <a:gd name="connsiteY3" fmla="*/ 0 h 817892"/>
              </a:gdLst>
              <a:ahLst/>
              <a:cxnLst>
                <a:cxn ang="0">
                  <a:pos x="connsiteX0" y="connsiteY0"/>
                </a:cxn>
                <a:cxn ang="0">
                  <a:pos x="connsiteX1" y="connsiteY1"/>
                </a:cxn>
                <a:cxn ang="0">
                  <a:pos x="connsiteX2" y="connsiteY2"/>
                </a:cxn>
                <a:cxn ang="0">
                  <a:pos x="connsiteX3" y="connsiteY3"/>
                </a:cxn>
              </a:cxnLst>
              <a:rect l="l" t="t" r="r" b="b"/>
              <a:pathLst>
                <a:path w="8647471" h="817892">
                  <a:moveTo>
                    <a:pt x="0" y="817892"/>
                  </a:moveTo>
                  <a:lnTo>
                    <a:pt x="8647471" y="817892"/>
                  </a:lnTo>
                  <a:lnTo>
                    <a:pt x="8647471" y="0"/>
                  </a:lnTo>
                  <a:lnTo>
                    <a:pt x="351955" y="0"/>
                  </a:lnTo>
                  <a:close/>
                </a:path>
              </a:pathLst>
            </a:custGeom>
            <a:solidFill>
              <a:srgbClr val="EB5B29"/>
            </a:solidFill>
            <a:ln>
              <a:noFill/>
            </a:ln>
            <a:effectLst>
              <a:outerShdw blurRad="279400" dist="152400" dir="10800000" sx="101000" sy="101000" algn="r" rotWithShape="0">
                <a:schemeClr val="accent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00344828"/>
      </p:ext>
    </p:extLst>
  </p:cSld>
  <p:clrMapOvr>
    <a:masterClrMapping/>
  </p:clrMapOvr>
  <p:transition spd="slow" advTm="0">
    <p:pull/>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7" name="TextBox 16"/>
          <p:cNvSpPr txBox="1"/>
          <p:nvPr/>
        </p:nvSpPr>
        <p:spPr bwMode="auto">
          <a:xfrm>
            <a:off x="2125621" y="1816125"/>
            <a:ext cx="9200298" cy="1116781"/>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习近平总书记在</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2021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年</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月全国脱贫攻坚总结表彰大会上讲话中指出，要压紧压实各级党委和政府巩固脱贫攻坚成果责任，坚决守住不发生规模性返贫的底线。</a:t>
            </a:r>
          </a:p>
        </p:txBody>
      </p:sp>
      <p:sp>
        <p:nvSpPr>
          <p:cNvPr id="18" name="矩形 17"/>
          <p:cNvSpPr/>
          <p:nvPr/>
        </p:nvSpPr>
        <p:spPr bwMode="auto">
          <a:xfrm>
            <a:off x="2108180" y="1333390"/>
            <a:ext cx="6752026" cy="523220"/>
          </a:xfrm>
          <a:prstGeom prst="rect">
            <a:avLst/>
          </a:prstGeom>
        </p:spPr>
        <p:txBody>
          <a:bodyPr wrap="square">
            <a:spAutoFit/>
          </a:bodyPr>
          <a:lstStyle/>
          <a:p>
            <a:pPr>
              <a:defRPr/>
            </a:pPr>
            <a:r>
              <a:rPr lang="zh-CN" altLang="en-US" sz="2800" b="1" dirty="0">
                <a:solidFill>
                  <a:srgbClr val="FF6D3A"/>
                </a:solidFill>
                <a:latin typeface="微软雅黑" panose="020B0503020204020204" pitchFamily="34" charset="-122"/>
                <a:ea typeface="微软雅黑" panose="020B0503020204020204" pitchFamily="34" charset="-122"/>
              </a:rPr>
              <a:t>党中央国务院决策部署</a:t>
            </a:r>
          </a:p>
        </p:txBody>
      </p:sp>
      <p:sp>
        <p:nvSpPr>
          <p:cNvPr id="13" name="TextBox 12"/>
          <p:cNvSpPr txBox="1"/>
          <p:nvPr/>
        </p:nvSpPr>
        <p:spPr bwMode="auto">
          <a:xfrm>
            <a:off x="2108895" y="2883612"/>
            <a:ext cx="9200298" cy="1670778"/>
          </a:xfrm>
          <a:prstGeom prst="rect">
            <a:avLst/>
          </a:prstGeom>
          <a:noFill/>
        </p:spPr>
        <p:txBody>
          <a:bodyPr wrap="square">
            <a:spAutoFit/>
          </a:bodyPr>
          <a:lstStyle/>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2021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年</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12</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26</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日中央农村工作会议上指出，乡村振兴的前提是巩固脱贫攻坚成果，要持续抓紧抓好，让脱贫群众生活更上一层楼。要持续推动同乡村振兴战略有机衔接，确保不发生规模性返贫，切实维护和巩固脱贫攻坚战的伟大成就。</a:t>
            </a:r>
          </a:p>
        </p:txBody>
      </p:sp>
      <p:sp>
        <p:nvSpPr>
          <p:cNvPr id="21" name="菱形 20">
            <a:extLst>
              <a:ext uri="{FF2B5EF4-FFF2-40B4-BE49-F238E27FC236}">
                <a16:creationId xmlns:a16="http://schemas.microsoft.com/office/drawing/2014/main" xmlns="" id="{CFBFBF11-2AC8-4190-B7E0-220889D55DDE}"/>
              </a:ext>
            </a:extLst>
          </p:cNvPr>
          <p:cNvSpPr/>
          <p:nvPr/>
        </p:nvSpPr>
        <p:spPr>
          <a:xfrm>
            <a:off x="1316807" y="1312069"/>
            <a:ext cx="576064" cy="57842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1</a:t>
            </a:r>
            <a:endParaRPr lang="zh-CN" altLang="en-US" sz="2400" b="1" dirty="0"/>
          </a:p>
        </p:txBody>
      </p:sp>
      <p:sp>
        <p:nvSpPr>
          <p:cNvPr id="22" name="TextBox 12">
            <a:extLst>
              <a:ext uri="{FF2B5EF4-FFF2-40B4-BE49-F238E27FC236}">
                <a16:creationId xmlns:a16="http://schemas.microsoft.com/office/drawing/2014/main" xmlns="" id="{C53EAF4B-55FD-450F-AE0B-EB4CFA89DB0B}"/>
              </a:ext>
            </a:extLst>
          </p:cNvPr>
          <p:cNvSpPr txBox="1"/>
          <p:nvPr/>
        </p:nvSpPr>
        <p:spPr bwMode="auto">
          <a:xfrm>
            <a:off x="2098359" y="4494700"/>
            <a:ext cx="9200298" cy="1670778"/>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今年</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17</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日，习近平总书记在听取</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2021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年度巩固拓展脱贫攻坚成果同乡村振兴有效衔接考核评估情况汇报时，对用好评估结果、认真抓好资金使用管理不规范等问题整改，以及完善监测帮扶机制等方面工作提出明确要求。</a:t>
            </a:r>
          </a:p>
        </p:txBody>
      </p:sp>
    </p:spTree>
    <p:extLst>
      <p:ext uri="{BB962C8B-B14F-4D97-AF65-F5344CB8AC3E}">
        <p14:creationId xmlns:p14="http://schemas.microsoft.com/office/powerpoint/2010/main" val="24611891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randombar(horizontal)">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randombar(horizontal)">
                                      <p:cBhvr>
                                        <p:cTn id="2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3" grpId="0"/>
      <p:bldP spid="2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7" name="TextBox 16"/>
          <p:cNvSpPr txBox="1"/>
          <p:nvPr/>
        </p:nvSpPr>
        <p:spPr bwMode="auto">
          <a:xfrm>
            <a:off x="760013" y="952029"/>
            <a:ext cx="11285986" cy="1116781"/>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李克强总理在国务院常务会议上强调，要完善防止返贫监测帮扶机制，坚决守住不发生规模性返贫的底线，要对巩固脱贫攻坚成果保持支持力度。</a:t>
            </a:r>
          </a:p>
        </p:txBody>
      </p:sp>
      <p:sp>
        <p:nvSpPr>
          <p:cNvPr id="13" name="TextBox 12"/>
          <p:cNvSpPr txBox="1"/>
          <p:nvPr/>
        </p:nvSpPr>
        <p:spPr bwMode="auto">
          <a:xfrm>
            <a:off x="751679" y="1983193"/>
            <a:ext cx="11285985" cy="4994765"/>
          </a:xfrm>
          <a:prstGeom prst="rect">
            <a:avLst/>
          </a:prstGeom>
          <a:noFill/>
        </p:spPr>
        <p:txBody>
          <a:bodyPr wrap="square">
            <a:spAutoFit/>
          </a:bodyPr>
          <a:lstStyle/>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2022</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年</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27</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日，胡春华副总理在全国巩固拓展脱贫攻坚成果同乡村振兴有效衔接暨乡村振兴重点帮扶县工作推进会的讲话中指出，脱贫攻坚战取得全面胜利后，我们的使命就是全面推进乡村振兴，这是“三农”工作重心的历史性转移。党中央宣布打赢脱贫攻坚战，全面建成小康社会后，巩固拓展脱贫攻坚成果、不发生规模性返贫是党中央最关心的一件大事，要把增加脱贫群众收入作为根本措施，把促进脱贫县加快发展作为主攻方向，不断缩小收入差距、发展差距，确保兜底保障水平稳步提高，确保“三保障”和饮水安全保障水平持续巩固提升。脱贫攻坚是全面建成小康社会的底线任务和标志性工程，巩固和拓展脱贫攻坚成果是乡村振兴的前提，如果不巩固拓展好脱贫攻坚成果，出现整乡整村的返贫，就会被质疑和否定全面建成小康社会成效成色，就与乡村振兴南辕北辙。各地区各有关部门要把巩固拓展脱贫攻坚成果，摆在突出位置抓紧抓好，确保不出现规模性返贫，在此基础上努力让脱贫群众生活更上一层楼，坚决维护和巩固脱贫攻坚战的伟大成就。</a:t>
            </a:r>
          </a:p>
        </p:txBody>
      </p:sp>
    </p:spTree>
    <p:extLst>
      <p:ext uri="{BB962C8B-B14F-4D97-AF65-F5344CB8AC3E}">
        <p14:creationId xmlns:p14="http://schemas.microsoft.com/office/powerpoint/2010/main" val="42737236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randombar(horizont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7" name="TextBox 16"/>
          <p:cNvSpPr txBox="1"/>
          <p:nvPr/>
        </p:nvSpPr>
        <p:spPr bwMode="auto">
          <a:xfrm>
            <a:off x="2125621" y="2171575"/>
            <a:ext cx="8984274" cy="3692806"/>
          </a:xfrm>
          <a:prstGeom prst="rect">
            <a:avLst/>
          </a:prstGeom>
          <a:noFill/>
        </p:spPr>
        <p:txBody>
          <a:bodyPr wrap="square">
            <a:spAutoFit/>
          </a:bodyPr>
          <a:lstStyle/>
          <a:p>
            <a:pPr indent="457200">
              <a:lnSpc>
                <a:spcPct val="20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4</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11</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日，国家乡村振兴局召开了健全防止返贫监测帮扶机制工作部署和衔接资金执行进度调度视频会议，中央农办副主任，农业农村部党组成员，国家乡村振兴局党组书记、局长刘焕鑫出席会议并讲话。会议深入贯彻习近平总书记重要讲话和指示精神，全面落实党中央、国务院决策部署，系统总结了上年度防止返贫监测帮扶工作，解读</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健全防止返贫动态监测和帮扶机制工作指南（试行）</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，安排部署</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2022</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年防止返贫集中排查工作。</a:t>
            </a:r>
          </a:p>
        </p:txBody>
      </p:sp>
      <p:sp>
        <p:nvSpPr>
          <p:cNvPr id="18" name="矩形 17"/>
          <p:cNvSpPr/>
          <p:nvPr/>
        </p:nvSpPr>
        <p:spPr bwMode="auto">
          <a:xfrm>
            <a:off x="2108180" y="1488646"/>
            <a:ext cx="6752026" cy="523220"/>
          </a:xfrm>
          <a:prstGeom prst="rect">
            <a:avLst/>
          </a:prstGeom>
        </p:spPr>
        <p:txBody>
          <a:bodyPr wrap="square">
            <a:spAutoFit/>
          </a:bodyPr>
          <a:lstStyle/>
          <a:p>
            <a:pPr>
              <a:defRPr/>
            </a:pPr>
            <a:r>
              <a:rPr lang="zh-CN" altLang="en-US" sz="2800" b="1" dirty="0">
                <a:solidFill>
                  <a:srgbClr val="FF6D3A"/>
                </a:solidFill>
                <a:latin typeface="微软雅黑" panose="020B0503020204020204" pitchFamily="34" charset="-122"/>
                <a:ea typeface="微软雅黑" panose="020B0503020204020204" pitchFamily="34" charset="-122"/>
              </a:rPr>
              <a:t>国家乡村振兴局总体安排</a:t>
            </a:r>
          </a:p>
        </p:txBody>
      </p:sp>
      <p:sp>
        <p:nvSpPr>
          <p:cNvPr id="21" name="菱形 20">
            <a:extLst>
              <a:ext uri="{FF2B5EF4-FFF2-40B4-BE49-F238E27FC236}">
                <a16:creationId xmlns:a16="http://schemas.microsoft.com/office/drawing/2014/main" xmlns="" id="{CFBFBF11-2AC8-4190-B7E0-220889D55DDE}"/>
              </a:ext>
            </a:extLst>
          </p:cNvPr>
          <p:cNvSpPr/>
          <p:nvPr/>
        </p:nvSpPr>
        <p:spPr>
          <a:xfrm>
            <a:off x="1316807" y="1479633"/>
            <a:ext cx="576064" cy="57842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2</a:t>
            </a:r>
            <a:endParaRPr lang="zh-CN" altLang="en-US" sz="2400" b="1" dirty="0"/>
          </a:p>
        </p:txBody>
      </p:sp>
    </p:spTree>
    <p:extLst>
      <p:ext uri="{BB962C8B-B14F-4D97-AF65-F5344CB8AC3E}">
        <p14:creationId xmlns:p14="http://schemas.microsoft.com/office/powerpoint/2010/main" val="83322585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randombar(horizontal)">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7" name="TextBox 16"/>
          <p:cNvSpPr txBox="1"/>
          <p:nvPr/>
        </p:nvSpPr>
        <p:spPr bwMode="auto">
          <a:xfrm>
            <a:off x="2125621" y="2032149"/>
            <a:ext cx="8984274" cy="1200329"/>
          </a:xfrm>
          <a:prstGeom prst="rect">
            <a:avLst/>
          </a:prstGeom>
          <a:noFill/>
        </p:spPr>
        <p:txBody>
          <a:bodyPr wrap="square">
            <a:spAutoFit/>
          </a:bodyPr>
          <a:lstStyle/>
          <a:p>
            <a:pPr indent="457200">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市委书记陈敏尔近期在酉阳、秀山县调研时指出“要坚决守住守好不发生规模性返贫的底线</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8" name="矩形 17"/>
          <p:cNvSpPr/>
          <p:nvPr/>
        </p:nvSpPr>
        <p:spPr bwMode="auto">
          <a:xfrm>
            <a:off x="2108180" y="1524006"/>
            <a:ext cx="6752026" cy="523220"/>
          </a:xfrm>
          <a:prstGeom prst="rect">
            <a:avLst/>
          </a:prstGeom>
        </p:spPr>
        <p:txBody>
          <a:bodyPr wrap="square">
            <a:spAutoFit/>
          </a:bodyPr>
          <a:lstStyle/>
          <a:p>
            <a:pPr>
              <a:defRPr/>
            </a:pPr>
            <a:r>
              <a:rPr lang="zh-CN" altLang="en-US" sz="2800" b="1" dirty="0">
                <a:solidFill>
                  <a:srgbClr val="FF6D3A"/>
                </a:solidFill>
                <a:latin typeface="微软雅黑" panose="020B0503020204020204" pitchFamily="34" charset="-122"/>
                <a:ea typeface="微软雅黑" panose="020B0503020204020204" pitchFamily="34" charset="-122"/>
              </a:rPr>
              <a:t>市委市政府持续高位推动</a:t>
            </a:r>
          </a:p>
        </p:txBody>
      </p:sp>
      <p:sp>
        <p:nvSpPr>
          <p:cNvPr id="21" name="菱形 20">
            <a:extLst>
              <a:ext uri="{FF2B5EF4-FFF2-40B4-BE49-F238E27FC236}">
                <a16:creationId xmlns:a16="http://schemas.microsoft.com/office/drawing/2014/main" xmlns="" id="{CFBFBF11-2AC8-4190-B7E0-220889D55DDE}"/>
              </a:ext>
            </a:extLst>
          </p:cNvPr>
          <p:cNvSpPr/>
          <p:nvPr/>
        </p:nvSpPr>
        <p:spPr>
          <a:xfrm>
            <a:off x="1316807" y="1479633"/>
            <a:ext cx="576064" cy="57842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3</a:t>
            </a:r>
            <a:endParaRPr lang="zh-CN" altLang="en-US" sz="2400" b="1" dirty="0"/>
          </a:p>
        </p:txBody>
      </p:sp>
      <p:sp>
        <p:nvSpPr>
          <p:cNvPr id="11" name="TextBox 16">
            <a:extLst>
              <a:ext uri="{FF2B5EF4-FFF2-40B4-BE49-F238E27FC236}">
                <a16:creationId xmlns:a16="http://schemas.microsoft.com/office/drawing/2014/main" xmlns="" id="{E2F0073F-DF4B-4C9D-B33A-DF9428A51A16}"/>
              </a:ext>
            </a:extLst>
          </p:cNvPr>
          <p:cNvSpPr txBox="1"/>
          <p:nvPr/>
        </p:nvSpPr>
        <p:spPr bwMode="auto">
          <a:xfrm>
            <a:off x="2108180" y="3760341"/>
            <a:ext cx="8984274" cy="1200329"/>
          </a:xfrm>
          <a:prstGeom prst="rect">
            <a:avLst/>
          </a:prstGeom>
          <a:noFill/>
        </p:spPr>
        <p:txBody>
          <a:bodyPr wrap="square">
            <a:spAutoFit/>
          </a:bodyPr>
          <a:lstStyle/>
          <a:p>
            <a:pPr indent="457200">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市乡村振兴局党组书记、局长刘贵忠多次召集相关人员专题研究防止返贫动态监测和帮扶工作，率队赴市医保局衔接协调防止返贫动态监测和帮扶工作</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2" name="TextBox 16">
            <a:extLst>
              <a:ext uri="{FF2B5EF4-FFF2-40B4-BE49-F238E27FC236}">
                <a16:creationId xmlns:a16="http://schemas.microsoft.com/office/drawing/2014/main" xmlns="" id="{8EBA304C-5C69-498B-83BC-C0B214851464}"/>
              </a:ext>
            </a:extLst>
          </p:cNvPr>
          <p:cNvSpPr txBox="1"/>
          <p:nvPr/>
        </p:nvSpPr>
        <p:spPr bwMode="auto">
          <a:xfrm>
            <a:off x="2121411" y="3125550"/>
            <a:ext cx="8984274" cy="646331"/>
          </a:xfrm>
          <a:prstGeom prst="rect">
            <a:avLst/>
          </a:prstGeom>
          <a:noFill/>
        </p:spPr>
        <p:txBody>
          <a:bodyPr wrap="square">
            <a:spAutoFit/>
          </a:bodyPr>
          <a:lstStyle/>
          <a:p>
            <a:pPr indent="457200">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副市长郑向东先后到脱贫区县开展专题调研，研究部署防止返贫监测和帮扶</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工作。</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3815958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randombar(horizontal)">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randombar(horizontal)">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horizontal)">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1" grpId="0"/>
      <p:bldP spid="1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1" name="TextBox 16">
            <a:extLst>
              <a:ext uri="{FF2B5EF4-FFF2-40B4-BE49-F238E27FC236}">
                <a16:creationId xmlns:a16="http://schemas.microsoft.com/office/drawing/2014/main" xmlns="" id="{E2F0073F-DF4B-4C9D-B33A-DF9428A51A16}"/>
              </a:ext>
            </a:extLst>
          </p:cNvPr>
          <p:cNvSpPr txBox="1"/>
          <p:nvPr/>
        </p:nvSpPr>
        <p:spPr bwMode="auto">
          <a:xfrm>
            <a:off x="1276120" y="1384077"/>
            <a:ext cx="10297144" cy="1323439"/>
          </a:xfrm>
          <a:prstGeom prst="rect">
            <a:avLst/>
          </a:prstGeom>
          <a:noFill/>
        </p:spPr>
        <p:txBody>
          <a:bodyPr wrap="square">
            <a:spAutoFit/>
          </a:bodyPr>
          <a:lstStyle/>
          <a:p>
            <a:pPr indent="457200" algn="just">
              <a:lnSpc>
                <a:spcPct val="200000"/>
              </a:lnSpc>
            </a:pP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今年</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我市继续将防止返贫动态监测和帮扶工作成效作为巩固拓展脱贫攻坚成果后评估的重要内容，纳入各区县和市级相关部门乡村振兴战略实绩考核范围，并强化考核结果运用</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a:t>
            </a:r>
          </a:p>
        </p:txBody>
      </p:sp>
      <p:sp>
        <p:nvSpPr>
          <p:cNvPr id="9" name="TextBox 16">
            <a:extLst>
              <a:ext uri="{FF2B5EF4-FFF2-40B4-BE49-F238E27FC236}">
                <a16:creationId xmlns:a16="http://schemas.microsoft.com/office/drawing/2014/main" xmlns="" id="{33524A86-EA18-41FD-B607-BFF80297DCEB}"/>
              </a:ext>
            </a:extLst>
          </p:cNvPr>
          <p:cNvSpPr txBox="1"/>
          <p:nvPr/>
        </p:nvSpPr>
        <p:spPr bwMode="auto">
          <a:xfrm>
            <a:off x="1286606" y="2632210"/>
            <a:ext cx="10297144" cy="2196883"/>
          </a:xfrm>
          <a:prstGeom prst="rect">
            <a:avLst/>
          </a:prstGeom>
          <a:noFill/>
        </p:spPr>
        <p:txBody>
          <a:bodyPr wrap="square">
            <a:spAutoFit/>
          </a:bodyPr>
          <a:lstStyle/>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今年我们调整了监测范围，</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2022</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年度我市防止返贫监测对象的监测范围调整为</a:t>
            </a:r>
            <a:r>
              <a:rPr lang="en-US" altLang="zh-CN" sz="2400" dirty="0">
                <a:solidFill>
                  <a:srgbClr val="F08200"/>
                </a:solidFill>
                <a:latin typeface="微软雅黑" panose="020B0503020204020204" pitchFamily="34" charset="-122"/>
                <a:ea typeface="微软雅黑" panose="020B0503020204020204" pitchFamily="34" charset="-122"/>
              </a:rPr>
              <a:t>7000</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元。一季度新识别监测对象</a:t>
            </a:r>
            <a:r>
              <a:rPr lang="en-US" altLang="zh-CN" sz="2400" dirty="0">
                <a:solidFill>
                  <a:srgbClr val="F08200"/>
                </a:solidFill>
                <a:latin typeface="微软雅黑" panose="020B0503020204020204" pitchFamily="34" charset="-122"/>
                <a:ea typeface="微软雅黑" panose="020B0503020204020204" pitchFamily="34" charset="-122"/>
              </a:rPr>
              <a:t>315</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户</a:t>
            </a:r>
            <a:r>
              <a:rPr lang="en-US" altLang="zh-CN" sz="2400" dirty="0">
                <a:solidFill>
                  <a:srgbClr val="F08200"/>
                </a:solidFill>
                <a:latin typeface="微软雅黑" panose="020B0503020204020204" pitchFamily="34" charset="-122"/>
                <a:ea typeface="微软雅黑" panose="020B0503020204020204" pitchFamily="34" charset="-122"/>
              </a:rPr>
              <a:t>1015</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人，其中，脱贫不稳定户</a:t>
            </a:r>
            <a:r>
              <a:rPr lang="en-US" altLang="zh-CN" sz="2400" dirty="0">
                <a:solidFill>
                  <a:srgbClr val="F08200"/>
                </a:solidFill>
                <a:latin typeface="微软雅黑" panose="020B0503020204020204" pitchFamily="34" charset="-122"/>
                <a:ea typeface="微软雅黑" panose="020B0503020204020204" pitchFamily="34" charset="-122"/>
              </a:rPr>
              <a:t>35</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户</a:t>
            </a:r>
            <a:r>
              <a:rPr lang="en-US" altLang="zh-CN" sz="2400" dirty="0">
                <a:solidFill>
                  <a:srgbClr val="F08200"/>
                </a:solidFill>
                <a:latin typeface="微软雅黑" panose="020B0503020204020204" pitchFamily="34" charset="-122"/>
                <a:ea typeface="微软雅黑" panose="020B0503020204020204" pitchFamily="34" charset="-122"/>
              </a:rPr>
              <a:t>109</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人，边缘易致贫户</a:t>
            </a:r>
            <a:r>
              <a:rPr lang="en-US" altLang="zh-CN" sz="2400" dirty="0">
                <a:solidFill>
                  <a:srgbClr val="F08200"/>
                </a:solidFill>
                <a:latin typeface="微软雅黑" panose="020B0503020204020204" pitchFamily="34" charset="-122"/>
                <a:ea typeface="微软雅黑" panose="020B0503020204020204" pitchFamily="34" charset="-122"/>
              </a:rPr>
              <a:t>68</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户</a:t>
            </a:r>
            <a:r>
              <a:rPr lang="en-US" altLang="zh-CN" sz="2400" dirty="0">
                <a:solidFill>
                  <a:srgbClr val="F08200"/>
                </a:solidFill>
                <a:latin typeface="微软雅黑" panose="020B0503020204020204" pitchFamily="34" charset="-122"/>
                <a:ea typeface="微软雅黑" panose="020B0503020204020204" pitchFamily="34" charset="-122"/>
              </a:rPr>
              <a:t>173</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人，突发严重困难户</a:t>
            </a:r>
            <a:r>
              <a:rPr lang="en-US" altLang="zh-CN" sz="2400" dirty="0">
                <a:solidFill>
                  <a:srgbClr val="F08200"/>
                </a:solidFill>
                <a:latin typeface="微软雅黑" panose="020B0503020204020204" pitchFamily="34" charset="-122"/>
                <a:ea typeface="微软雅黑" panose="020B0503020204020204" pitchFamily="34" charset="-122"/>
              </a:rPr>
              <a:t>212</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户</a:t>
            </a:r>
            <a:r>
              <a:rPr lang="en-US" altLang="zh-CN" sz="2400" dirty="0">
                <a:solidFill>
                  <a:srgbClr val="F08200"/>
                </a:solidFill>
                <a:latin typeface="微软雅黑" panose="020B0503020204020204" pitchFamily="34" charset="-122"/>
                <a:ea typeface="微软雅黑" panose="020B0503020204020204" pitchFamily="34" charset="-122"/>
              </a:rPr>
              <a:t>733</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人。</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0" name="TextBox 16">
            <a:extLst>
              <a:ext uri="{FF2B5EF4-FFF2-40B4-BE49-F238E27FC236}">
                <a16:creationId xmlns:a16="http://schemas.microsoft.com/office/drawing/2014/main" xmlns="" id="{79D73BB0-8AD6-4C16-B487-FC57F7EA90BE}"/>
              </a:ext>
            </a:extLst>
          </p:cNvPr>
          <p:cNvSpPr txBox="1"/>
          <p:nvPr/>
        </p:nvSpPr>
        <p:spPr bwMode="auto">
          <a:xfrm>
            <a:off x="1286606" y="4911696"/>
            <a:ext cx="10297144" cy="1230593"/>
          </a:xfrm>
          <a:prstGeom prst="rect">
            <a:avLst/>
          </a:prstGeom>
          <a:noFill/>
        </p:spPr>
        <p:txBody>
          <a:bodyPr wrap="square">
            <a:spAutoFit/>
          </a:bodyPr>
          <a:lstStyle/>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一季度监测对象识别较多的有黔江、石柱、巫山、云阳、城口，识别</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30</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户以上，没有识别监测对象的有万盛、北碚、綦江、渝北、长寿、江津、永川、潼南、大足、璧山。</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9322180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p:bldP spid="1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1" name="TextBox 16">
            <a:extLst>
              <a:ext uri="{FF2B5EF4-FFF2-40B4-BE49-F238E27FC236}">
                <a16:creationId xmlns:a16="http://schemas.microsoft.com/office/drawing/2014/main" xmlns="" id="{E2F0073F-DF4B-4C9D-B33A-DF9428A51A16}"/>
              </a:ext>
            </a:extLst>
          </p:cNvPr>
          <p:cNvSpPr txBox="1"/>
          <p:nvPr/>
        </p:nvSpPr>
        <p:spPr bwMode="auto">
          <a:xfrm>
            <a:off x="1460823" y="1096045"/>
            <a:ext cx="9721080" cy="5548763"/>
          </a:xfrm>
          <a:prstGeom prst="rect">
            <a:avLst/>
          </a:prstGeom>
          <a:noFill/>
        </p:spPr>
        <p:txBody>
          <a:bodyPr wrap="square">
            <a:spAutoFit/>
          </a:bodyPr>
          <a:lstStyle/>
          <a:p>
            <a:pPr indent="457200" algn="just">
              <a:lnSpc>
                <a:spcPct val="20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出台了创新举措，</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25</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日，市委财经委第</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15</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次会议研究通过了</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重庆市坚决防止规模性返贫的具体措施</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，其中包括责任、政策、工作落实三个方面</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23</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条具体措施：</a:t>
            </a:r>
            <a:endParaRPr lang="en-US" altLang="zh-CN" dirty="0">
              <a:solidFill>
                <a:schemeClr val="tx1">
                  <a:lumMod val="95000"/>
                  <a:lumOff val="5000"/>
                </a:schemeClr>
              </a:solidFill>
              <a:latin typeface="微软雅黑" panose="020B0503020204020204" pitchFamily="34" charset="-122"/>
              <a:ea typeface="微软雅黑" panose="020B0503020204020204" pitchFamily="34" charset="-122"/>
            </a:endParaRPr>
          </a:p>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、建立专班协调体系。 </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9</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、强化教育保障。</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   17</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、狠抓产业帮扶。</a:t>
            </a:r>
            <a:endParaRPr lang="en-US" altLang="zh-CN" dirty="0">
              <a:solidFill>
                <a:schemeClr val="tx1">
                  <a:lumMod val="95000"/>
                  <a:lumOff val="5000"/>
                </a:schemeClr>
              </a:solidFill>
              <a:latin typeface="微软雅黑" panose="020B0503020204020204" pitchFamily="34" charset="-122"/>
              <a:ea typeface="微软雅黑" panose="020B0503020204020204" pitchFamily="34" charset="-122"/>
            </a:endParaRPr>
          </a:p>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、夯实区县主体责任。 </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10</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、强化医疗保障。</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 18</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、狠抓就业帮扶。</a:t>
            </a:r>
            <a:endParaRPr lang="en-US" altLang="zh-CN" dirty="0">
              <a:solidFill>
                <a:schemeClr val="tx1">
                  <a:lumMod val="95000"/>
                  <a:lumOff val="5000"/>
                </a:schemeClr>
              </a:solidFill>
              <a:latin typeface="微软雅黑" panose="020B0503020204020204" pitchFamily="34" charset="-122"/>
              <a:ea typeface="微软雅黑" panose="020B0503020204020204" pitchFamily="34" charset="-122"/>
            </a:endParaRPr>
          </a:p>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、夯实部门主管责任。 </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、强化住房保障。</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 19</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、狠抓消费帮扶。</a:t>
            </a:r>
            <a:endParaRPr lang="en-US" altLang="zh-CN" dirty="0">
              <a:solidFill>
                <a:schemeClr val="tx1">
                  <a:lumMod val="95000"/>
                  <a:lumOff val="5000"/>
                </a:schemeClr>
              </a:solidFill>
              <a:latin typeface="微软雅黑" panose="020B0503020204020204" pitchFamily="34" charset="-122"/>
              <a:ea typeface="微软雅黑" panose="020B0503020204020204" pitchFamily="34" charset="-122"/>
            </a:endParaRPr>
          </a:p>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4</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、健全遍访工作机制。 </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12</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、强化饮水安全。</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 20</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、狠抓资金监管。</a:t>
            </a:r>
            <a:endParaRPr lang="en-US" altLang="zh-CN" dirty="0">
              <a:solidFill>
                <a:schemeClr val="tx1">
                  <a:lumMod val="95000"/>
                  <a:lumOff val="5000"/>
                </a:schemeClr>
              </a:solidFill>
              <a:latin typeface="微软雅黑" panose="020B0503020204020204" pitchFamily="34" charset="-122"/>
              <a:ea typeface="微软雅黑" panose="020B0503020204020204" pitchFamily="34" charset="-122"/>
            </a:endParaRPr>
          </a:p>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5</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、健全联系帮扶机制。</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 13</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、强化风险防范。 </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、狠抓资产管理。</a:t>
            </a:r>
            <a:endParaRPr lang="en-US" altLang="zh-CN" dirty="0">
              <a:solidFill>
                <a:schemeClr val="tx1">
                  <a:lumMod val="95000"/>
                  <a:lumOff val="5000"/>
                </a:schemeClr>
              </a:solidFill>
              <a:latin typeface="微软雅黑" panose="020B0503020204020204" pitchFamily="34" charset="-122"/>
              <a:ea typeface="微软雅黑" panose="020B0503020204020204" pitchFamily="34" charset="-122"/>
            </a:endParaRPr>
          </a:p>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6</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、健全考核评价机制。</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 14</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、强化改革创新。 </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22</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、狠抓重点扶持。</a:t>
            </a:r>
            <a:endParaRPr lang="en-US" altLang="zh-CN" dirty="0">
              <a:solidFill>
                <a:schemeClr val="tx1">
                  <a:lumMod val="95000"/>
                  <a:lumOff val="5000"/>
                </a:schemeClr>
              </a:solidFill>
              <a:latin typeface="微软雅黑" panose="020B0503020204020204" pitchFamily="34" charset="-122"/>
              <a:ea typeface="微软雅黑" panose="020B0503020204020204" pitchFamily="34" charset="-122"/>
            </a:endParaRPr>
          </a:p>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7</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、健全关怀激励机制。</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 15</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、狠抓监测帮扶。 </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23</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、狠抓后续扶持。</a:t>
            </a:r>
            <a:endParaRPr lang="en-US" altLang="zh-CN" dirty="0">
              <a:solidFill>
                <a:schemeClr val="tx1">
                  <a:lumMod val="95000"/>
                  <a:lumOff val="5000"/>
                </a:schemeClr>
              </a:solidFill>
              <a:latin typeface="微软雅黑" panose="020B0503020204020204" pitchFamily="34" charset="-122"/>
              <a:ea typeface="微软雅黑" panose="020B0503020204020204" pitchFamily="34" charset="-122"/>
            </a:endParaRPr>
          </a:p>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8</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、强化财政投入。        </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16</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、狠抓动态清零。</a:t>
            </a:r>
          </a:p>
        </p:txBody>
      </p:sp>
    </p:spTree>
    <p:extLst>
      <p:ext uri="{BB962C8B-B14F-4D97-AF65-F5344CB8AC3E}">
        <p14:creationId xmlns:p14="http://schemas.microsoft.com/office/powerpoint/2010/main" val="41914369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9437122" cy="4943233"/>
            <a:chOff x="-1708812" y="-3944515"/>
            <a:chExt cx="9437122" cy="5087249"/>
          </a:xfrm>
        </p:grpSpPr>
        <p:sp>
          <p:nvSpPr>
            <p:cNvPr id="37" name="TextBox 8"/>
            <p:cNvSpPr txBox="1"/>
            <p:nvPr/>
          </p:nvSpPr>
          <p:spPr>
            <a:xfrm>
              <a:off x="857249" y="193633"/>
              <a:ext cx="6871061"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85138" y="510005"/>
            <a:ext cx="5341924" cy="6582348"/>
          </a:xfrm>
          <a:prstGeom prst="rect">
            <a:avLst/>
          </a:prstGeom>
        </p:spPr>
      </p:pic>
      <p:sp>
        <p:nvSpPr>
          <p:cNvPr id="16" name="MH_Entry_1"/>
          <p:cNvSpPr/>
          <p:nvPr>
            <p:custDataLst>
              <p:tags r:id="rId1"/>
            </p:custDataLst>
          </p:nvPr>
        </p:nvSpPr>
        <p:spPr>
          <a:xfrm>
            <a:off x="760013" y="2123865"/>
            <a:ext cx="6696744" cy="298492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indent="457200">
              <a:lnSpc>
                <a:spcPct val="200000"/>
              </a:lnSpc>
            </a:pPr>
            <a:r>
              <a:rPr lang="en-US" altLang="zh-CN" sz="20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20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工作方案</a:t>
            </a:r>
            <a:r>
              <a:rPr lang="en-US" altLang="zh-CN" sz="20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20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先后经</a:t>
            </a:r>
            <a:r>
              <a:rPr lang="en-US" altLang="zh-CN" sz="20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13</a:t>
            </a:r>
            <a:r>
              <a:rPr lang="zh-CN" altLang="en-US" sz="20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个市级相关行业部门、</a:t>
            </a:r>
            <a:r>
              <a:rPr lang="en-US" altLang="zh-CN" sz="20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14</a:t>
            </a:r>
            <a:r>
              <a:rPr lang="zh-CN" altLang="en-US" sz="20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个重点区县乡村振兴局以及我局各业务处室专题会议讨论，多轮书面征求</a:t>
            </a:r>
            <a:r>
              <a:rPr lang="en-US" altLang="zh-CN" sz="20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38</a:t>
            </a:r>
            <a:r>
              <a:rPr lang="zh-CN" altLang="en-US" sz="20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个涉农区县、市级相关行业部门意见建议，并由市级选取丰都县双龙镇（灯塔村、付家山村）、各区县分别选取</a:t>
            </a:r>
            <a:r>
              <a:rPr lang="en-US" altLang="zh-CN" sz="20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2</a:t>
            </a:r>
            <a:r>
              <a:rPr lang="zh-CN" altLang="en-US" sz="20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个行政村（社区）先行试点，反复修改完善。</a:t>
            </a:r>
            <a:endParaRPr lang="zh-CN" altLang="en-US" sz="105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41690825"/>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randombar(horizontal)">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9" name="MH_Other_1">
            <a:extLst>
              <a:ext uri="{FF2B5EF4-FFF2-40B4-BE49-F238E27FC236}">
                <a16:creationId xmlns:a16="http://schemas.microsoft.com/office/drawing/2014/main" xmlns="" id="{3D770538-F7C1-41AF-82CD-098504664FE3}"/>
              </a:ext>
            </a:extLst>
          </p:cNvPr>
          <p:cNvSpPr>
            <a:spLocks noChangeArrowheads="1"/>
          </p:cNvSpPr>
          <p:nvPr>
            <p:custDataLst>
              <p:tags r:id="rId1"/>
            </p:custDataLst>
          </p:nvPr>
        </p:nvSpPr>
        <p:spPr bwMode="auto">
          <a:xfrm rot="1805303" flipH="1">
            <a:off x="1877193" y="2315108"/>
            <a:ext cx="712788" cy="614363"/>
          </a:xfrm>
          <a:prstGeom prst="triangle">
            <a:avLst>
              <a:gd name="adj" fmla="val 50000"/>
            </a:avLst>
          </a:prstGeom>
          <a:solidFill>
            <a:srgbClr val="23374B"/>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fontAlgn="auto">
              <a:lnSpc>
                <a:spcPct val="130000"/>
              </a:lnSpc>
              <a:spcBef>
                <a:spcPts val="0"/>
              </a:spcBef>
              <a:spcAft>
                <a:spcPts val="0"/>
              </a:spcAft>
              <a:defRPr/>
            </a:pPr>
            <a:endParaRPr lang="zh-CN" altLang="en-US">
              <a:solidFill>
                <a:srgbClr val="FFFFFF"/>
              </a:solidFill>
              <a:latin typeface="Calibri" panose="020F0502020204030204" pitchFamily="34" charset="0"/>
              <a:ea typeface="微软雅黑" panose="020B0503020204020204" pitchFamily="34" charset="-122"/>
            </a:endParaRPr>
          </a:p>
        </p:txBody>
      </p:sp>
      <p:sp>
        <p:nvSpPr>
          <p:cNvPr id="70" name="MH_Other_2">
            <a:extLst>
              <a:ext uri="{FF2B5EF4-FFF2-40B4-BE49-F238E27FC236}">
                <a16:creationId xmlns:a16="http://schemas.microsoft.com/office/drawing/2014/main" xmlns="" id="{6C4021D5-F4B9-40AC-926F-F553D5781871}"/>
              </a:ext>
            </a:extLst>
          </p:cNvPr>
          <p:cNvSpPr>
            <a:spLocks/>
          </p:cNvSpPr>
          <p:nvPr>
            <p:custDataLst>
              <p:tags r:id="rId2"/>
            </p:custDataLst>
          </p:nvPr>
        </p:nvSpPr>
        <p:spPr bwMode="auto">
          <a:xfrm>
            <a:off x="1316807" y="1997607"/>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4501B"/>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rPr>
              <a:t>01</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endParaRPr>
          </a:p>
        </p:txBody>
      </p:sp>
      <p:sp>
        <p:nvSpPr>
          <p:cNvPr id="71" name="矩形 70">
            <a:extLst>
              <a:ext uri="{FF2B5EF4-FFF2-40B4-BE49-F238E27FC236}">
                <a16:creationId xmlns:a16="http://schemas.microsoft.com/office/drawing/2014/main" xmlns="" id="{2DF4681F-C8AB-4E35-AB99-621611E5A375}"/>
              </a:ext>
            </a:extLst>
          </p:cNvPr>
          <p:cNvSpPr/>
          <p:nvPr/>
        </p:nvSpPr>
        <p:spPr>
          <a:xfrm>
            <a:off x="2718952" y="2025094"/>
            <a:ext cx="4185761" cy="461665"/>
          </a:xfrm>
          <a:prstGeom prst="rect">
            <a:avLst/>
          </a:prstGeom>
        </p:spPr>
        <p:txBody>
          <a:bodyPr wrap="none">
            <a:spAutoFit/>
          </a:bodyPr>
          <a:lstStyle/>
          <a:p>
            <a:pPr fontAlgn="auto">
              <a:spcBef>
                <a:spcPts val="0"/>
              </a:spcBef>
              <a:spcAft>
                <a:spcPts val="0"/>
              </a:spcAft>
            </a:pPr>
            <a:r>
              <a:rPr lang="zh-CN" altLang="en-US" sz="2400" b="1" dirty="0">
                <a:solidFill>
                  <a:srgbClr val="23374B"/>
                </a:solidFill>
                <a:latin typeface="Calibri"/>
                <a:ea typeface="微软雅黑"/>
              </a:rPr>
              <a:t>第一部分，提出了总体要求。</a:t>
            </a:r>
            <a:endParaRPr lang="en-US" altLang="zh-CN" sz="2400" b="1" dirty="0">
              <a:solidFill>
                <a:srgbClr val="23374B"/>
              </a:solidFill>
              <a:latin typeface="Calibri"/>
              <a:ea typeface="微软雅黑"/>
            </a:endParaRPr>
          </a:p>
        </p:txBody>
      </p:sp>
      <p:sp>
        <p:nvSpPr>
          <p:cNvPr id="72" name="TextBox 16">
            <a:extLst>
              <a:ext uri="{FF2B5EF4-FFF2-40B4-BE49-F238E27FC236}">
                <a16:creationId xmlns:a16="http://schemas.microsoft.com/office/drawing/2014/main" xmlns="" id="{E826DA7A-4581-4D15-9176-FB7B7281FA34}"/>
              </a:ext>
            </a:extLst>
          </p:cNvPr>
          <p:cNvSpPr txBox="1"/>
          <p:nvPr/>
        </p:nvSpPr>
        <p:spPr bwMode="auto">
          <a:xfrm>
            <a:off x="2701685" y="2605423"/>
            <a:ext cx="8984274" cy="3077253"/>
          </a:xfrm>
          <a:prstGeom prst="rect">
            <a:avLst/>
          </a:prstGeom>
          <a:noFill/>
        </p:spPr>
        <p:txBody>
          <a:bodyPr wrap="square">
            <a:spAutoFit/>
          </a:bodyPr>
          <a:lstStyle/>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明确了围绕巩固拓展脱贫攻坚成果，以防止返贫监测帮扶集中排查为根本抓手和基础内容，聚焦“两不愁三保障”巩固提升和产业帮扶、稳岗就业、厕所革命、考核发现问题整改等重点环节，持续强化责任落实、政策落实、工作落实，坚决守住守好不发生规模性返贫底线，为实现巩固拓展脱贫攻坚成果同乡村振兴有效衔接进一步奠定坚实基础。</a:t>
            </a:r>
          </a:p>
        </p:txBody>
      </p:sp>
    </p:spTree>
    <p:extLst>
      <p:ext uri="{BB962C8B-B14F-4D97-AF65-F5344CB8AC3E}">
        <p14:creationId xmlns:p14="http://schemas.microsoft.com/office/powerpoint/2010/main" val="45039461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1+#ppt_w/2"/>
                                          </p:val>
                                        </p:tav>
                                        <p:tav tm="100000">
                                          <p:val>
                                            <p:strVal val="#ppt_x"/>
                                          </p:val>
                                        </p:tav>
                                      </p:tavLst>
                                    </p:anim>
                                    <p:anim calcmode="lin" valueType="num">
                                      <p:cBhvr additive="base">
                                        <p:cTn id="12" dur="500" fill="hold"/>
                                        <p:tgtEl>
                                          <p:spTgt spid="6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left)">
                                      <p:cBhvr>
                                        <p:cTn id="16" dur="500"/>
                                        <p:tgtEl>
                                          <p:spTgt spid="71"/>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randombar(horizontal)">
                                      <p:cBhvr>
                                        <p:cTn id="2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P spid="7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2"/>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一</a:t>
              </a:r>
              <a:r>
                <a:rPr lang="zh-CN" altLang="en-US" sz="2400" dirty="0" smtClean="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a:t>
              </a:r>
              <a:r>
                <a:rPr lang="zh-CN" altLang="en-US" sz="2400" dirty="0">
                  <a:solidFill>
                    <a:srgbClr val="EB5B29"/>
                  </a:solidFill>
                  <a:latin typeface="思源黑体 CN Bold" panose="020B0800000000000000" pitchFamily="34" charset="-122"/>
                  <a:ea typeface="思源黑体 CN Bold" panose="020B0800000000000000" pitchFamily="34" charset="-122"/>
                </a:rPr>
                <a:t>防止返贫监测和帮扶的工作</a:t>
              </a:r>
              <a:r>
                <a:rPr lang="zh-CN" altLang="en-US" sz="2400" dirty="0" smtClean="0">
                  <a:solidFill>
                    <a:srgbClr val="EB5B29"/>
                  </a:solidFill>
                  <a:latin typeface="思源黑体 CN Bold" panose="020B0800000000000000" pitchFamily="34" charset="-122"/>
                  <a:ea typeface="思源黑体 CN Bold" panose="020B0800000000000000" pitchFamily="34" charset="-122"/>
                </a:rPr>
                <a:t>背景</a:t>
              </a:r>
              <a:endParaRPr lang="zh-CN" altLang="en-US" sz="2400" dirty="0">
                <a:solidFill>
                  <a:srgbClr val="EB5B29"/>
                </a:solidFill>
                <a:latin typeface="思源黑体 CN Bold" panose="020B0800000000000000" pitchFamily="34" charset="-122"/>
                <a:ea typeface="思源黑体 CN Bold" panose="020B0800000000000000" pitchFamily="34" charset="-122"/>
              </a:endParaRP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pic>
        <p:nvPicPr>
          <p:cNvPr id="49" name="object 8"/>
          <p:cNvPicPr/>
          <p:nvPr/>
        </p:nvPicPr>
        <p:blipFill>
          <a:blip r:embed="rId3" cstate="print"/>
          <a:stretch>
            <a:fillRect/>
          </a:stretch>
        </p:blipFill>
        <p:spPr>
          <a:xfrm>
            <a:off x="854458" y="2283980"/>
            <a:ext cx="3136391" cy="3113532"/>
          </a:xfrm>
          <a:prstGeom prst="rect">
            <a:avLst/>
          </a:prstGeom>
        </p:spPr>
      </p:pic>
      <p:sp>
        <p:nvSpPr>
          <p:cNvPr id="50" name="TextBox 49"/>
          <p:cNvSpPr txBox="1"/>
          <p:nvPr/>
        </p:nvSpPr>
        <p:spPr bwMode="auto">
          <a:xfrm>
            <a:off x="4269135" y="1620362"/>
            <a:ext cx="7786176" cy="4440767"/>
          </a:xfrm>
          <a:prstGeom prst="rect">
            <a:avLst/>
          </a:prstGeom>
          <a:noFill/>
        </p:spPr>
        <p:txBody>
          <a:bodyPr wrap="square">
            <a:spAutoFit/>
          </a:bodyPr>
          <a:lstStyle/>
          <a:p>
            <a:pPr indent="457200" algn="just">
              <a:lnSpc>
                <a:spcPct val="20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2021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年</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25</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日，在全国脱贫攻坚总结表彰大会上：习近平总书记庄严宣告“我国脱贫攻坚战取得了全面胜利，现行标准下</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9899</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万农村贫困人口全部脱贫，</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832</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个贫困县全部摘帽，</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12.8</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万个贫困村全部出列，区域性整体贫困得到解决，完成了消除绝对贫困的艰巨任务”。我国提前</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10</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年实现</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联合国</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2030</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年可持续发展议程</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减贫目标。还强调，坚决守住不发生规模性返贫的底线</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注：</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2015</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年以来，就防止返贫问题，习近平总书记先后做了</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10</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多次重要指示批示） </a:t>
            </a:r>
          </a:p>
        </p:txBody>
      </p:sp>
    </p:spTree>
    <p:extLst>
      <p:ext uri="{BB962C8B-B14F-4D97-AF65-F5344CB8AC3E}">
        <p14:creationId xmlns:p14="http://schemas.microsoft.com/office/powerpoint/2010/main" val="267688634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randombar(horizontal)">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9" name="MH_Other_1">
            <a:extLst>
              <a:ext uri="{FF2B5EF4-FFF2-40B4-BE49-F238E27FC236}">
                <a16:creationId xmlns:a16="http://schemas.microsoft.com/office/drawing/2014/main" xmlns="" id="{3D770538-F7C1-41AF-82CD-098504664FE3}"/>
              </a:ext>
            </a:extLst>
          </p:cNvPr>
          <p:cNvSpPr>
            <a:spLocks noChangeArrowheads="1"/>
          </p:cNvSpPr>
          <p:nvPr>
            <p:custDataLst>
              <p:tags r:id="rId1"/>
            </p:custDataLst>
          </p:nvPr>
        </p:nvSpPr>
        <p:spPr bwMode="auto">
          <a:xfrm rot="1805303" flipH="1">
            <a:off x="1877193" y="1773586"/>
            <a:ext cx="712788" cy="614363"/>
          </a:xfrm>
          <a:prstGeom prst="triangle">
            <a:avLst>
              <a:gd name="adj" fmla="val 50000"/>
            </a:avLst>
          </a:prstGeom>
          <a:solidFill>
            <a:srgbClr val="23374B"/>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fontAlgn="auto">
              <a:lnSpc>
                <a:spcPct val="130000"/>
              </a:lnSpc>
              <a:spcBef>
                <a:spcPts val="0"/>
              </a:spcBef>
              <a:spcAft>
                <a:spcPts val="0"/>
              </a:spcAft>
              <a:defRPr/>
            </a:pPr>
            <a:endParaRPr lang="zh-CN" altLang="en-US">
              <a:solidFill>
                <a:srgbClr val="FFFFFF"/>
              </a:solidFill>
              <a:latin typeface="Calibri" panose="020F0502020204030204" pitchFamily="34" charset="0"/>
              <a:ea typeface="微软雅黑" panose="020B0503020204020204" pitchFamily="34" charset="-122"/>
            </a:endParaRPr>
          </a:p>
        </p:txBody>
      </p:sp>
      <p:sp>
        <p:nvSpPr>
          <p:cNvPr id="70" name="MH_Other_2">
            <a:extLst>
              <a:ext uri="{FF2B5EF4-FFF2-40B4-BE49-F238E27FC236}">
                <a16:creationId xmlns:a16="http://schemas.microsoft.com/office/drawing/2014/main" xmlns="" id="{6C4021D5-F4B9-40AC-926F-F553D5781871}"/>
              </a:ext>
            </a:extLst>
          </p:cNvPr>
          <p:cNvSpPr>
            <a:spLocks/>
          </p:cNvSpPr>
          <p:nvPr>
            <p:custDataLst>
              <p:tags r:id="rId2"/>
            </p:custDataLst>
          </p:nvPr>
        </p:nvSpPr>
        <p:spPr bwMode="auto">
          <a:xfrm>
            <a:off x="1316807" y="1456085"/>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4501B"/>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rPr>
              <a:t>02</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endParaRPr>
          </a:p>
        </p:txBody>
      </p:sp>
      <p:sp>
        <p:nvSpPr>
          <p:cNvPr id="71" name="矩形 70">
            <a:extLst>
              <a:ext uri="{FF2B5EF4-FFF2-40B4-BE49-F238E27FC236}">
                <a16:creationId xmlns:a16="http://schemas.microsoft.com/office/drawing/2014/main" xmlns="" id="{2DF4681F-C8AB-4E35-AB99-621611E5A375}"/>
              </a:ext>
            </a:extLst>
          </p:cNvPr>
          <p:cNvSpPr/>
          <p:nvPr/>
        </p:nvSpPr>
        <p:spPr>
          <a:xfrm>
            <a:off x="2718952" y="1483572"/>
            <a:ext cx="4185761" cy="461665"/>
          </a:xfrm>
          <a:prstGeom prst="rect">
            <a:avLst/>
          </a:prstGeom>
        </p:spPr>
        <p:txBody>
          <a:bodyPr wrap="none">
            <a:spAutoFit/>
          </a:bodyPr>
          <a:lstStyle/>
          <a:p>
            <a:pPr fontAlgn="auto">
              <a:spcBef>
                <a:spcPts val="0"/>
              </a:spcBef>
              <a:spcAft>
                <a:spcPts val="0"/>
              </a:spcAft>
            </a:pPr>
            <a:r>
              <a:rPr lang="zh-CN" altLang="en-US" sz="2400" b="1" dirty="0">
                <a:solidFill>
                  <a:srgbClr val="23374B"/>
                </a:solidFill>
                <a:latin typeface="Calibri"/>
                <a:ea typeface="微软雅黑"/>
              </a:rPr>
              <a:t>第二部分，明确了时间安排。</a:t>
            </a:r>
            <a:endParaRPr lang="en-US" altLang="zh-CN" sz="2400" b="1" dirty="0">
              <a:solidFill>
                <a:srgbClr val="23374B"/>
              </a:solidFill>
              <a:latin typeface="Calibri"/>
              <a:ea typeface="微软雅黑"/>
            </a:endParaRPr>
          </a:p>
        </p:txBody>
      </p:sp>
      <p:sp>
        <p:nvSpPr>
          <p:cNvPr id="72" name="TextBox 16">
            <a:extLst>
              <a:ext uri="{FF2B5EF4-FFF2-40B4-BE49-F238E27FC236}">
                <a16:creationId xmlns:a16="http://schemas.microsoft.com/office/drawing/2014/main" xmlns="" id="{E826DA7A-4581-4D15-9176-FB7B7281FA34}"/>
              </a:ext>
            </a:extLst>
          </p:cNvPr>
          <p:cNvSpPr txBox="1"/>
          <p:nvPr/>
        </p:nvSpPr>
        <p:spPr bwMode="auto">
          <a:xfrm>
            <a:off x="2701685" y="2063901"/>
            <a:ext cx="8984274" cy="615040"/>
          </a:xfrm>
          <a:prstGeom prst="rect">
            <a:avLst/>
          </a:prstGeom>
          <a:noFill/>
        </p:spPr>
        <p:txBody>
          <a:bodyPr wrap="square">
            <a:spAutoFit/>
          </a:bodyPr>
          <a:lstStyle/>
          <a:p>
            <a:pPr indent="457200" algn="just">
              <a:lnSpc>
                <a:spcPct val="20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2022</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年</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月下旬开始至</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7</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月底，分阶段推进。</a:t>
            </a:r>
          </a:p>
        </p:txBody>
      </p:sp>
      <p:sp>
        <p:nvSpPr>
          <p:cNvPr id="12" name="TextBox 16">
            <a:extLst>
              <a:ext uri="{FF2B5EF4-FFF2-40B4-BE49-F238E27FC236}">
                <a16:creationId xmlns:a16="http://schemas.microsoft.com/office/drawing/2014/main" xmlns="" id="{43CEE9B9-403A-4575-AC04-BBC397984FA9}"/>
              </a:ext>
            </a:extLst>
          </p:cNvPr>
          <p:cNvSpPr txBox="1"/>
          <p:nvPr/>
        </p:nvSpPr>
        <p:spPr bwMode="auto">
          <a:xfrm>
            <a:off x="2695959" y="2608998"/>
            <a:ext cx="8984274" cy="1846146"/>
          </a:xfrm>
          <a:prstGeom prst="rect">
            <a:avLst/>
          </a:prstGeom>
          <a:noFill/>
        </p:spPr>
        <p:txBody>
          <a:bodyPr wrap="square">
            <a:spAutoFit/>
          </a:bodyPr>
          <a:lstStyle/>
          <a:p>
            <a:pPr indent="457200" algn="just">
              <a:lnSpc>
                <a:spcPct val="200000"/>
              </a:lnSpc>
            </a:pPr>
            <a:r>
              <a:rPr lang="zh-CN" altLang="en-US" sz="2000" dirty="0">
                <a:solidFill>
                  <a:schemeClr val="accent2">
                    <a:lumMod val="75000"/>
                  </a:schemeClr>
                </a:solidFill>
                <a:latin typeface="微软雅黑" panose="020B0503020204020204" pitchFamily="34" charset="-122"/>
                <a:ea typeface="微软雅黑" panose="020B0503020204020204" pitchFamily="34" charset="-122"/>
              </a:rPr>
              <a:t>第一阶段：</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先行试点阶段（</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20</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日至</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4</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10</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日）</a:t>
            </a:r>
          </a:p>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市级选取丰都县、各区县分别选取</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个行政村（社区）先行试点，为“大走访大排查大整改”行动探索路径和方法，完善指标体系，优化软件系统功能。</a:t>
            </a:r>
          </a:p>
        </p:txBody>
      </p:sp>
      <p:sp>
        <p:nvSpPr>
          <p:cNvPr id="13" name="TextBox 16">
            <a:extLst>
              <a:ext uri="{FF2B5EF4-FFF2-40B4-BE49-F238E27FC236}">
                <a16:creationId xmlns:a16="http://schemas.microsoft.com/office/drawing/2014/main" xmlns="" id="{C5CA70EB-C7C8-4747-BC95-C929C1C54E12}"/>
              </a:ext>
            </a:extLst>
          </p:cNvPr>
          <p:cNvSpPr txBox="1"/>
          <p:nvPr/>
        </p:nvSpPr>
        <p:spPr bwMode="auto">
          <a:xfrm>
            <a:off x="2701685" y="4335536"/>
            <a:ext cx="8984274" cy="1846146"/>
          </a:xfrm>
          <a:prstGeom prst="rect">
            <a:avLst/>
          </a:prstGeom>
          <a:noFill/>
        </p:spPr>
        <p:txBody>
          <a:bodyPr wrap="square">
            <a:spAutoFit/>
          </a:bodyPr>
          <a:lstStyle/>
          <a:p>
            <a:pPr indent="457200" algn="just">
              <a:lnSpc>
                <a:spcPct val="200000"/>
              </a:lnSpc>
            </a:pPr>
            <a:r>
              <a:rPr lang="zh-CN" altLang="en-US" sz="2000" dirty="0">
                <a:solidFill>
                  <a:schemeClr val="accent2">
                    <a:lumMod val="75000"/>
                  </a:schemeClr>
                </a:solidFill>
                <a:latin typeface="微软雅黑" panose="020B0503020204020204" pitchFamily="34" charset="-122"/>
                <a:ea typeface="微软雅黑" panose="020B0503020204020204" pitchFamily="34" charset="-122"/>
              </a:rPr>
              <a:t>第二阶段：</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动员部署阶段（</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4</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11</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日至</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4</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20</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日）</a:t>
            </a:r>
          </a:p>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市级全面安排部署，各区县结合实际制定本级 “大走访大排查大整改”行动实施方案，分层做好宣传动员、人员组织、业务培训等工作。</a:t>
            </a:r>
          </a:p>
        </p:txBody>
      </p:sp>
    </p:spTree>
    <p:extLst>
      <p:ext uri="{BB962C8B-B14F-4D97-AF65-F5344CB8AC3E}">
        <p14:creationId xmlns:p14="http://schemas.microsoft.com/office/powerpoint/2010/main" val="43534944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1+#ppt_w/2"/>
                                          </p:val>
                                        </p:tav>
                                        <p:tav tm="100000">
                                          <p:val>
                                            <p:strVal val="#ppt_x"/>
                                          </p:val>
                                        </p:tav>
                                      </p:tavLst>
                                    </p:anim>
                                    <p:anim calcmode="lin" valueType="num">
                                      <p:cBhvr additive="base">
                                        <p:cTn id="12" dur="500" fill="hold"/>
                                        <p:tgtEl>
                                          <p:spTgt spid="6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left)">
                                      <p:cBhvr>
                                        <p:cTn id="16" dur="500"/>
                                        <p:tgtEl>
                                          <p:spTgt spid="71"/>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randombar(horizontal)">
                                      <p:cBhvr>
                                        <p:cTn id="21" dur="500"/>
                                        <p:tgtEl>
                                          <p:spTgt spid="72"/>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randombar(horizontal)">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randombar(horizontal)">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P spid="72" grpId="0"/>
      <p:bldP spid="12" grpId="0"/>
      <p:bldP spid="1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43CEE9B9-403A-4575-AC04-BBC397984FA9}"/>
              </a:ext>
            </a:extLst>
          </p:cNvPr>
          <p:cNvSpPr txBox="1"/>
          <p:nvPr/>
        </p:nvSpPr>
        <p:spPr bwMode="auto">
          <a:xfrm>
            <a:off x="1388815" y="1471422"/>
            <a:ext cx="10147402" cy="2995500"/>
          </a:xfrm>
          <a:prstGeom prst="rect">
            <a:avLst/>
          </a:prstGeom>
          <a:noFill/>
        </p:spPr>
        <p:txBody>
          <a:bodyPr wrap="square">
            <a:spAutoFit/>
          </a:bodyPr>
          <a:lstStyle/>
          <a:p>
            <a:pPr indent="457200" algn="just">
              <a:lnSpc>
                <a:spcPct val="200000"/>
              </a:lnSpc>
            </a:pPr>
            <a:r>
              <a:rPr lang="zh-CN" altLang="en-US" sz="2000" dirty="0">
                <a:solidFill>
                  <a:schemeClr val="accent2">
                    <a:lumMod val="75000"/>
                  </a:schemeClr>
                </a:solidFill>
                <a:latin typeface="微软雅黑" panose="020B0503020204020204" pitchFamily="34" charset="-122"/>
                <a:ea typeface="微软雅黑" panose="020B0503020204020204" pitchFamily="34" charset="-122"/>
              </a:rPr>
              <a:t>第三阶段：</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集中排查阶段（</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4</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21</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日至</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6</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10</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日）</a:t>
            </a:r>
          </a:p>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各区县按照“大走访大排查大整改”行动要求，逐户逐项组织开展“拉网式”大排查，到边到底摸清底数，建好问题整改台账，对新识别的防止返贫监测对象（简称监测对象）在全国防返贫监测信息系统中完成信息采集录入，</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6</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10</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日前提交集中排查阶段总结报告。</a:t>
            </a:r>
          </a:p>
          <a:p>
            <a:pPr indent="457200" algn="just">
              <a:lnSpc>
                <a:spcPct val="200000"/>
              </a:lnSpc>
            </a:pPr>
            <a:endPar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3" name="TextBox 16">
            <a:extLst>
              <a:ext uri="{FF2B5EF4-FFF2-40B4-BE49-F238E27FC236}">
                <a16:creationId xmlns:a16="http://schemas.microsoft.com/office/drawing/2014/main" xmlns="" id="{C5CA70EB-C7C8-4747-BC95-C929C1C54E12}"/>
              </a:ext>
            </a:extLst>
          </p:cNvPr>
          <p:cNvSpPr txBox="1"/>
          <p:nvPr/>
        </p:nvSpPr>
        <p:spPr bwMode="auto">
          <a:xfrm>
            <a:off x="1388815" y="3919694"/>
            <a:ext cx="10071636" cy="2461700"/>
          </a:xfrm>
          <a:prstGeom prst="rect">
            <a:avLst/>
          </a:prstGeom>
          <a:noFill/>
        </p:spPr>
        <p:txBody>
          <a:bodyPr wrap="square">
            <a:spAutoFit/>
          </a:bodyPr>
          <a:lstStyle/>
          <a:p>
            <a:pPr indent="457200" algn="just">
              <a:lnSpc>
                <a:spcPct val="200000"/>
              </a:lnSpc>
            </a:pPr>
            <a:r>
              <a:rPr lang="zh-CN" altLang="en-US" sz="2000" dirty="0">
                <a:solidFill>
                  <a:schemeClr val="accent2">
                    <a:lumMod val="75000"/>
                  </a:schemeClr>
                </a:solidFill>
                <a:latin typeface="微软雅黑" panose="020B0503020204020204" pitchFamily="34" charset="-122"/>
                <a:ea typeface="微软雅黑" panose="020B0503020204020204" pitchFamily="34" charset="-122"/>
              </a:rPr>
              <a:t>第四阶段：</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问题整改阶段（</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6</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11</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日至</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7</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31</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日）</a:t>
            </a:r>
          </a:p>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各区县对照问题整改台账，深入剖析原因，制定整改方案，根据问题种类和性质，区分“立查立改、</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7</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月底、</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10</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月底”</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个节点明确整改时限，压实整改责任，序时完成整改销号，并于</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7</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月底前报送工作总结。</a:t>
            </a:r>
          </a:p>
        </p:txBody>
      </p:sp>
    </p:spTree>
    <p:extLst>
      <p:ext uri="{BB962C8B-B14F-4D97-AF65-F5344CB8AC3E}">
        <p14:creationId xmlns:p14="http://schemas.microsoft.com/office/powerpoint/2010/main" val="95398622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randombar(horizont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9" name="MH_Other_1">
            <a:extLst>
              <a:ext uri="{FF2B5EF4-FFF2-40B4-BE49-F238E27FC236}">
                <a16:creationId xmlns:a16="http://schemas.microsoft.com/office/drawing/2014/main" xmlns="" id="{3D770538-F7C1-41AF-82CD-098504664FE3}"/>
              </a:ext>
            </a:extLst>
          </p:cNvPr>
          <p:cNvSpPr>
            <a:spLocks noChangeArrowheads="1"/>
          </p:cNvSpPr>
          <p:nvPr>
            <p:custDataLst>
              <p:tags r:id="rId1"/>
            </p:custDataLst>
          </p:nvPr>
        </p:nvSpPr>
        <p:spPr bwMode="auto">
          <a:xfrm rot="1805303" flipH="1">
            <a:off x="1877193" y="2313520"/>
            <a:ext cx="712788" cy="614363"/>
          </a:xfrm>
          <a:prstGeom prst="triangle">
            <a:avLst>
              <a:gd name="adj" fmla="val 50000"/>
            </a:avLst>
          </a:prstGeom>
          <a:solidFill>
            <a:srgbClr val="23374B"/>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fontAlgn="auto">
              <a:lnSpc>
                <a:spcPct val="130000"/>
              </a:lnSpc>
              <a:spcBef>
                <a:spcPts val="0"/>
              </a:spcBef>
              <a:spcAft>
                <a:spcPts val="0"/>
              </a:spcAft>
              <a:defRPr/>
            </a:pPr>
            <a:endParaRPr lang="zh-CN" altLang="en-US">
              <a:solidFill>
                <a:srgbClr val="FFFFFF"/>
              </a:solidFill>
              <a:latin typeface="Calibri" panose="020F0502020204030204" pitchFamily="34" charset="0"/>
              <a:ea typeface="微软雅黑" panose="020B0503020204020204" pitchFamily="34" charset="-122"/>
            </a:endParaRPr>
          </a:p>
        </p:txBody>
      </p:sp>
      <p:sp>
        <p:nvSpPr>
          <p:cNvPr id="70" name="MH_Other_2">
            <a:extLst>
              <a:ext uri="{FF2B5EF4-FFF2-40B4-BE49-F238E27FC236}">
                <a16:creationId xmlns:a16="http://schemas.microsoft.com/office/drawing/2014/main" xmlns="" id="{6C4021D5-F4B9-40AC-926F-F553D5781871}"/>
              </a:ext>
            </a:extLst>
          </p:cNvPr>
          <p:cNvSpPr>
            <a:spLocks/>
          </p:cNvSpPr>
          <p:nvPr>
            <p:custDataLst>
              <p:tags r:id="rId2"/>
            </p:custDataLst>
          </p:nvPr>
        </p:nvSpPr>
        <p:spPr bwMode="auto">
          <a:xfrm>
            <a:off x="1316807" y="1996019"/>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4501B"/>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rPr>
              <a:t>03</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endParaRPr>
          </a:p>
        </p:txBody>
      </p:sp>
      <p:sp>
        <p:nvSpPr>
          <p:cNvPr id="71" name="矩形 70">
            <a:extLst>
              <a:ext uri="{FF2B5EF4-FFF2-40B4-BE49-F238E27FC236}">
                <a16:creationId xmlns:a16="http://schemas.microsoft.com/office/drawing/2014/main" xmlns="" id="{2DF4681F-C8AB-4E35-AB99-621611E5A375}"/>
              </a:ext>
            </a:extLst>
          </p:cNvPr>
          <p:cNvSpPr/>
          <p:nvPr/>
        </p:nvSpPr>
        <p:spPr>
          <a:xfrm>
            <a:off x="2718952" y="2023506"/>
            <a:ext cx="4185761" cy="461665"/>
          </a:xfrm>
          <a:prstGeom prst="rect">
            <a:avLst/>
          </a:prstGeom>
        </p:spPr>
        <p:txBody>
          <a:bodyPr wrap="none">
            <a:spAutoFit/>
          </a:bodyPr>
          <a:lstStyle/>
          <a:p>
            <a:pPr fontAlgn="auto">
              <a:spcBef>
                <a:spcPts val="0"/>
              </a:spcBef>
              <a:spcAft>
                <a:spcPts val="0"/>
              </a:spcAft>
            </a:pPr>
            <a:r>
              <a:rPr lang="zh-CN" altLang="en-US" sz="2400" b="1" dirty="0">
                <a:solidFill>
                  <a:srgbClr val="23374B"/>
                </a:solidFill>
                <a:latin typeface="Calibri"/>
                <a:ea typeface="微软雅黑"/>
              </a:rPr>
              <a:t>第三部分，明确了走访对象。</a:t>
            </a:r>
            <a:endParaRPr lang="en-US" altLang="zh-CN" sz="2400" b="1" dirty="0">
              <a:solidFill>
                <a:srgbClr val="23374B"/>
              </a:solidFill>
              <a:latin typeface="Calibri"/>
              <a:ea typeface="微软雅黑"/>
            </a:endParaRPr>
          </a:p>
        </p:txBody>
      </p:sp>
      <p:sp>
        <p:nvSpPr>
          <p:cNvPr id="72" name="TextBox 16">
            <a:extLst>
              <a:ext uri="{FF2B5EF4-FFF2-40B4-BE49-F238E27FC236}">
                <a16:creationId xmlns:a16="http://schemas.microsoft.com/office/drawing/2014/main" xmlns="" id="{E826DA7A-4581-4D15-9176-FB7B7281FA34}"/>
              </a:ext>
            </a:extLst>
          </p:cNvPr>
          <p:cNvSpPr txBox="1"/>
          <p:nvPr/>
        </p:nvSpPr>
        <p:spPr bwMode="auto">
          <a:xfrm>
            <a:off x="2557669" y="2465399"/>
            <a:ext cx="8984274" cy="1230593"/>
          </a:xfrm>
          <a:prstGeom prst="rect">
            <a:avLst/>
          </a:prstGeom>
          <a:noFill/>
        </p:spPr>
        <p:txBody>
          <a:bodyPr wrap="square">
            <a:spAutoFit/>
          </a:bodyPr>
          <a:lstStyle/>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全市</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38</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个有乡村振兴任务的区县，以户为单位，对现户籍和居住在乡村的所有人口（统称农户）进行走访排查，实现</a:t>
            </a:r>
            <a:r>
              <a:rPr lang="zh-CN" altLang="en-US" sz="2000" dirty="0">
                <a:solidFill>
                  <a:srgbClr val="FF0000"/>
                </a:solidFill>
                <a:latin typeface="微软雅黑" panose="020B0503020204020204" pitchFamily="34" charset="-122"/>
                <a:ea typeface="微软雅黑" panose="020B0503020204020204" pitchFamily="34" charset="-122"/>
              </a:rPr>
              <a:t>全覆盖</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a:t>
            </a:r>
          </a:p>
        </p:txBody>
      </p:sp>
      <p:sp>
        <p:nvSpPr>
          <p:cNvPr id="42" name="文本框 41">
            <a:extLst>
              <a:ext uri="{FF2B5EF4-FFF2-40B4-BE49-F238E27FC236}">
                <a16:creationId xmlns:a16="http://schemas.microsoft.com/office/drawing/2014/main" xmlns="" id="{17F5B3B6-35EF-4815-9F8C-36D0E81D5958}"/>
              </a:ext>
            </a:extLst>
          </p:cNvPr>
          <p:cNvSpPr txBox="1"/>
          <p:nvPr/>
        </p:nvSpPr>
        <p:spPr>
          <a:xfrm>
            <a:off x="2765343" y="4033747"/>
            <a:ext cx="1210588" cy="1323439"/>
          </a:xfrm>
          <a:prstGeom prst="rect">
            <a:avLst/>
          </a:prstGeom>
          <a:noFill/>
        </p:spPr>
        <p:txBody>
          <a:bodyPr wrap="none" rtlCol="0">
            <a:spAutoFit/>
          </a:bodyPr>
          <a:lstStyle/>
          <a:p>
            <a:pPr algn="ctr">
              <a:buFont typeface="Arial" pitchFamily="34" charset="0"/>
              <a:buNone/>
            </a:pPr>
            <a:r>
              <a:rPr lang="zh-CN" altLang="en-US" sz="4000" b="1" dirty="0">
                <a:solidFill>
                  <a:srgbClr val="FD8853"/>
                </a:solidFill>
                <a:latin typeface="Arial" pitchFamily="34" charset="0"/>
                <a:ea typeface="Microsoft YaHei" panose="020B0503020204020204" pitchFamily="34" charset="-122"/>
                <a:cs typeface="+mn-ea"/>
                <a:sym typeface="Arial" panose="020B0604020202020204" pitchFamily="34" charset="0"/>
              </a:rPr>
              <a:t>重点</a:t>
            </a:r>
            <a:endParaRPr lang="en-US" altLang="zh-CN" sz="4000" b="1" dirty="0">
              <a:solidFill>
                <a:srgbClr val="FD8853"/>
              </a:solidFill>
              <a:latin typeface="Arial" pitchFamily="34" charset="0"/>
              <a:ea typeface="Microsoft YaHei" panose="020B0503020204020204" pitchFamily="34" charset="-122"/>
              <a:cs typeface="+mn-ea"/>
              <a:sym typeface="Arial" panose="020B0604020202020204" pitchFamily="34" charset="0"/>
            </a:endParaRPr>
          </a:p>
          <a:p>
            <a:pPr algn="ctr">
              <a:buFont typeface="Arial" pitchFamily="34" charset="0"/>
              <a:buNone/>
            </a:pPr>
            <a:r>
              <a:rPr lang="zh-CN" altLang="en-US" sz="4000" b="1" dirty="0">
                <a:solidFill>
                  <a:srgbClr val="FD8853"/>
                </a:solidFill>
                <a:latin typeface="Arial" pitchFamily="34" charset="0"/>
                <a:ea typeface="Microsoft YaHei" panose="020B0503020204020204" pitchFamily="34" charset="-122"/>
                <a:cs typeface="+mn-ea"/>
                <a:sym typeface="Arial" panose="020B0604020202020204" pitchFamily="34" charset="0"/>
              </a:rPr>
              <a:t>关注</a:t>
            </a:r>
          </a:p>
        </p:txBody>
      </p:sp>
      <p:sp>
        <p:nvSpPr>
          <p:cNvPr id="43" name="Freeform 21">
            <a:extLst>
              <a:ext uri="{FF2B5EF4-FFF2-40B4-BE49-F238E27FC236}">
                <a16:creationId xmlns:a16="http://schemas.microsoft.com/office/drawing/2014/main" xmlns="" id="{4AABD014-0C5A-44B0-9668-7942102365D7}"/>
              </a:ext>
            </a:extLst>
          </p:cNvPr>
          <p:cNvSpPr>
            <a:spLocks noEditPoints="1"/>
          </p:cNvSpPr>
          <p:nvPr/>
        </p:nvSpPr>
        <p:spPr bwMode="auto">
          <a:xfrm>
            <a:off x="4985720" y="4106215"/>
            <a:ext cx="363529" cy="34643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D8853"/>
          </a:solidFill>
          <a:ln>
            <a:noFill/>
          </a:ln>
        </p:spPr>
        <p:txBody>
          <a:bodyPr vert="horz" wrap="square" lIns="91428" tIns="45714" rIns="91428" bIns="45714" numCol="1" anchor="t" anchorCtr="0" compatLnSpc="1">
            <a:prstTxWarp prst="textNoShape">
              <a:avLst/>
            </a:prstTxWarp>
          </a:bodyPr>
          <a:lstStyle/>
          <a:p>
            <a:pPr>
              <a:buFont typeface="Arial" pitchFamily="34" charset="0"/>
              <a:buNone/>
            </a:pPr>
            <a:endParaRPr lang="zh-CN" altLang="en-US" sz="1400">
              <a:solidFill>
                <a:srgbClr val="FD8853"/>
              </a:solidFill>
              <a:latin typeface="Arial" pitchFamily="34" charset="0"/>
              <a:ea typeface="Microsoft YaHei" panose="020B0503020204020204" pitchFamily="34" charset="-122"/>
              <a:cs typeface="+mn-ea"/>
              <a:sym typeface="Arial" panose="020B0604020202020204" pitchFamily="34" charset="0"/>
            </a:endParaRPr>
          </a:p>
        </p:txBody>
      </p:sp>
      <p:sp>
        <p:nvSpPr>
          <p:cNvPr id="47" name="TextBox 9">
            <a:extLst>
              <a:ext uri="{FF2B5EF4-FFF2-40B4-BE49-F238E27FC236}">
                <a16:creationId xmlns:a16="http://schemas.microsoft.com/office/drawing/2014/main" xmlns="" id="{4EA6100F-ED8C-47E7-A34D-DA0DF056DC66}"/>
              </a:ext>
            </a:extLst>
          </p:cNvPr>
          <p:cNvSpPr txBox="1"/>
          <p:nvPr/>
        </p:nvSpPr>
        <p:spPr>
          <a:xfrm>
            <a:off x="5486914" y="4049575"/>
            <a:ext cx="1734549" cy="400110"/>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pPr>
              <a:buFont typeface="Arial" pitchFamily="34" charset="0"/>
              <a:buNone/>
            </a:pPr>
            <a:r>
              <a:rPr lang="zh-CN" altLang="en-US" dirty="0">
                <a:solidFill>
                  <a:srgbClr val="FD8853"/>
                </a:solidFill>
                <a:latin typeface="Arial" panose="020B0604020202020204" pitchFamily="34" charset="0"/>
                <a:ea typeface="Microsoft YaHei" panose="020B0503020204020204" pitchFamily="34" charset="-122"/>
                <a:cs typeface="+mn-ea"/>
                <a:sym typeface="Arial" panose="020B0604020202020204" pitchFamily="34" charset="0"/>
              </a:rPr>
              <a:t>监测对象</a:t>
            </a:r>
          </a:p>
        </p:txBody>
      </p:sp>
      <p:cxnSp>
        <p:nvCxnSpPr>
          <p:cNvPr id="55" name="直接连接符 54">
            <a:extLst>
              <a:ext uri="{FF2B5EF4-FFF2-40B4-BE49-F238E27FC236}">
                <a16:creationId xmlns:a16="http://schemas.microsoft.com/office/drawing/2014/main" xmlns="" id="{614228DB-25A6-4338-B983-551D97434242}"/>
              </a:ext>
            </a:extLst>
          </p:cNvPr>
          <p:cNvCxnSpPr>
            <a:cxnSpLocks/>
          </p:cNvCxnSpPr>
          <p:nvPr/>
        </p:nvCxnSpPr>
        <p:spPr bwMode="auto">
          <a:xfrm>
            <a:off x="4269135" y="4088311"/>
            <a:ext cx="0" cy="1257408"/>
          </a:xfrm>
          <a:prstGeom prst="line">
            <a:avLst/>
          </a:prstGeom>
          <a:solidFill>
            <a:srgbClr val="3D3D3D"/>
          </a:solidFill>
          <a:ln w="9525" cap="flat" cmpd="sng" algn="ctr">
            <a:solidFill>
              <a:srgbClr val="FD885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 name="Freeform 21">
            <a:extLst>
              <a:ext uri="{FF2B5EF4-FFF2-40B4-BE49-F238E27FC236}">
                <a16:creationId xmlns:a16="http://schemas.microsoft.com/office/drawing/2014/main" xmlns="" id="{FF138772-B5DB-47FB-ACDA-44B8B19D9DDD}"/>
              </a:ext>
            </a:extLst>
          </p:cNvPr>
          <p:cNvSpPr>
            <a:spLocks noEditPoints="1"/>
          </p:cNvSpPr>
          <p:nvPr/>
        </p:nvSpPr>
        <p:spPr bwMode="auto">
          <a:xfrm>
            <a:off x="4985720" y="4584474"/>
            <a:ext cx="363529" cy="34643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D8853"/>
          </a:solidFill>
          <a:ln>
            <a:noFill/>
          </a:ln>
        </p:spPr>
        <p:txBody>
          <a:bodyPr vert="horz" wrap="square" lIns="91428" tIns="45714" rIns="91428" bIns="45714" numCol="1" anchor="t" anchorCtr="0" compatLnSpc="1">
            <a:prstTxWarp prst="textNoShape">
              <a:avLst/>
            </a:prstTxWarp>
          </a:bodyPr>
          <a:lstStyle/>
          <a:p>
            <a:pPr>
              <a:buFont typeface="Arial" pitchFamily="34" charset="0"/>
              <a:buNone/>
            </a:pPr>
            <a:endParaRPr lang="zh-CN" altLang="en-US" sz="1400">
              <a:solidFill>
                <a:srgbClr val="FD8853"/>
              </a:solidFill>
              <a:latin typeface="Arial" pitchFamily="34" charset="0"/>
              <a:ea typeface="Microsoft YaHei" panose="020B0503020204020204" pitchFamily="34" charset="-122"/>
              <a:cs typeface="+mn-ea"/>
              <a:sym typeface="Arial" panose="020B0604020202020204" pitchFamily="34" charset="0"/>
            </a:endParaRPr>
          </a:p>
        </p:txBody>
      </p:sp>
      <p:sp>
        <p:nvSpPr>
          <p:cNvPr id="58" name="TextBox 9">
            <a:extLst>
              <a:ext uri="{FF2B5EF4-FFF2-40B4-BE49-F238E27FC236}">
                <a16:creationId xmlns:a16="http://schemas.microsoft.com/office/drawing/2014/main" xmlns="" id="{0F5E9CF1-EA47-4410-BAEF-262B10BC28F8}"/>
              </a:ext>
            </a:extLst>
          </p:cNvPr>
          <p:cNvSpPr txBox="1"/>
          <p:nvPr/>
        </p:nvSpPr>
        <p:spPr>
          <a:xfrm>
            <a:off x="5486914" y="4527834"/>
            <a:ext cx="6343061" cy="400110"/>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pPr>
              <a:buFont typeface="Arial" pitchFamily="34" charset="0"/>
              <a:buNone/>
            </a:pPr>
            <a:r>
              <a:rPr lang="zh-CN" altLang="en-US" dirty="0">
                <a:solidFill>
                  <a:srgbClr val="FD8853"/>
                </a:solidFill>
                <a:latin typeface="Arial" panose="020B0604020202020204" pitchFamily="34" charset="0"/>
                <a:ea typeface="Microsoft YaHei" panose="020B0503020204020204" pitchFamily="34" charset="-122"/>
                <a:cs typeface="+mn-ea"/>
                <a:sym typeface="Arial" panose="020B0604020202020204" pitchFamily="34" charset="0"/>
              </a:rPr>
              <a:t>监测对象建档立卡脱贫户以及农村低保户</a:t>
            </a:r>
          </a:p>
        </p:txBody>
      </p:sp>
      <p:sp>
        <p:nvSpPr>
          <p:cNvPr id="59" name="Freeform 21">
            <a:extLst>
              <a:ext uri="{FF2B5EF4-FFF2-40B4-BE49-F238E27FC236}">
                <a16:creationId xmlns:a16="http://schemas.microsoft.com/office/drawing/2014/main" xmlns="" id="{9368546A-BA30-40BB-8E34-C2EA28D9170E}"/>
              </a:ext>
            </a:extLst>
          </p:cNvPr>
          <p:cNvSpPr>
            <a:spLocks noEditPoints="1"/>
          </p:cNvSpPr>
          <p:nvPr/>
        </p:nvSpPr>
        <p:spPr bwMode="auto">
          <a:xfrm>
            <a:off x="4985720" y="5050003"/>
            <a:ext cx="363529" cy="34643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D8853"/>
          </a:solidFill>
          <a:ln>
            <a:noFill/>
          </a:ln>
        </p:spPr>
        <p:txBody>
          <a:bodyPr vert="horz" wrap="square" lIns="91428" tIns="45714" rIns="91428" bIns="45714" numCol="1" anchor="t" anchorCtr="0" compatLnSpc="1">
            <a:prstTxWarp prst="textNoShape">
              <a:avLst/>
            </a:prstTxWarp>
          </a:bodyPr>
          <a:lstStyle/>
          <a:p>
            <a:pPr>
              <a:buFont typeface="Arial" pitchFamily="34" charset="0"/>
              <a:buNone/>
            </a:pPr>
            <a:endParaRPr lang="zh-CN" altLang="en-US" sz="1400">
              <a:solidFill>
                <a:srgbClr val="FD8853"/>
              </a:solidFill>
              <a:latin typeface="Arial" pitchFamily="34" charset="0"/>
              <a:ea typeface="Microsoft YaHei" panose="020B0503020204020204" pitchFamily="34" charset="-122"/>
              <a:cs typeface="+mn-ea"/>
              <a:sym typeface="Arial" panose="020B0604020202020204" pitchFamily="34" charset="0"/>
            </a:endParaRPr>
          </a:p>
        </p:txBody>
      </p:sp>
      <p:sp>
        <p:nvSpPr>
          <p:cNvPr id="60" name="TextBox 9">
            <a:extLst>
              <a:ext uri="{FF2B5EF4-FFF2-40B4-BE49-F238E27FC236}">
                <a16:creationId xmlns:a16="http://schemas.microsoft.com/office/drawing/2014/main" xmlns="" id="{5FAA7EB2-5B5F-439A-A489-3BBFAFE8A700}"/>
              </a:ext>
            </a:extLst>
          </p:cNvPr>
          <p:cNvSpPr txBox="1"/>
          <p:nvPr/>
        </p:nvSpPr>
        <p:spPr>
          <a:xfrm>
            <a:off x="5486914" y="5016415"/>
            <a:ext cx="6343061" cy="400110"/>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pPr>
              <a:buFont typeface="Arial" pitchFamily="34" charset="0"/>
              <a:buNone/>
            </a:pPr>
            <a:r>
              <a:rPr lang="zh-CN" altLang="en-US" dirty="0">
                <a:solidFill>
                  <a:srgbClr val="FD8853"/>
                </a:solidFill>
                <a:latin typeface="Arial" panose="020B0604020202020204" pitchFamily="34" charset="0"/>
                <a:ea typeface="Microsoft YaHei" panose="020B0503020204020204" pitchFamily="34" charset="-122"/>
                <a:cs typeface="+mn-ea"/>
                <a:sym typeface="Arial" panose="020B0604020202020204" pitchFamily="34" charset="0"/>
              </a:rPr>
              <a:t>农村特困人员</a:t>
            </a:r>
          </a:p>
        </p:txBody>
      </p:sp>
    </p:spTree>
    <p:extLst>
      <p:ext uri="{BB962C8B-B14F-4D97-AF65-F5344CB8AC3E}">
        <p14:creationId xmlns:p14="http://schemas.microsoft.com/office/powerpoint/2010/main" val="181963659"/>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fill="hold"/>
                                        <p:tgtEl>
                                          <p:spTgt spid="69"/>
                                        </p:tgtEl>
                                        <p:attrNameLst>
                                          <p:attrName>ppt_x</p:attrName>
                                        </p:attrNameLst>
                                      </p:cBhvr>
                                      <p:tavLst>
                                        <p:tav tm="0">
                                          <p:val>
                                            <p:strVal val="1+#ppt_w/2"/>
                                          </p:val>
                                        </p:tav>
                                        <p:tav tm="100000">
                                          <p:val>
                                            <p:strVal val="#ppt_x"/>
                                          </p:val>
                                        </p:tav>
                                      </p:tavLst>
                                    </p:anim>
                                    <p:anim calcmode="lin" valueType="num">
                                      <p:cBhvr additive="base">
                                        <p:cTn id="8" dur="500" fill="hold"/>
                                        <p:tgtEl>
                                          <p:spTgt spid="6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500" fill="hold"/>
                                        <p:tgtEl>
                                          <p:spTgt spid="70"/>
                                        </p:tgtEl>
                                        <p:attrNameLst>
                                          <p:attrName>ppt_x</p:attrName>
                                        </p:attrNameLst>
                                      </p:cBhvr>
                                      <p:tavLst>
                                        <p:tav tm="0">
                                          <p:val>
                                            <p:strVal val="1+#ppt_w/2"/>
                                          </p:val>
                                        </p:tav>
                                        <p:tav tm="100000">
                                          <p:val>
                                            <p:strVal val="#ppt_x"/>
                                          </p:val>
                                        </p:tav>
                                      </p:tavLst>
                                    </p:anim>
                                    <p:anim calcmode="lin" valueType="num">
                                      <p:cBhvr additive="base">
                                        <p:cTn id="13" dur="500" fill="hold"/>
                                        <p:tgtEl>
                                          <p:spTgt spid="7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wipe(down)">
                                      <p:cBhvr>
                                        <p:cTn id="17" dur="500"/>
                                        <p:tgtEl>
                                          <p:spTgt spid="71"/>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randombar(horizontal)">
                                      <p:cBhvr>
                                        <p:cTn id="22" dur="500"/>
                                        <p:tgtEl>
                                          <p:spTgt spid="7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500"/>
                                        <p:tgtEl>
                                          <p:spTgt spid="42"/>
                                        </p:tgtEl>
                                      </p:cBhvr>
                                    </p:animEffect>
                                  </p:childTnLst>
                                </p:cTn>
                              </p:par>
                              <p:par>
                                <p:cTn id="28" presetID="10" presetClass="entr" presetSubtype="0" fill="hold" nodeType="with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fade">
                                      <p:cBhvr>
                                        <p:cTn id="30" dur="500"/>
                                        <p:tgtEl>
                                          <p:spTgt spid="55"/>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randombar(horizontal)">
                                      <p:cBhvr>
                                        <p:cTn id="35" dur="500"/>
                                        <p:tgtEl>
                                          <p:spTgt spid="43"/>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randombar(horizontal)">
                                      <p:cBhvr>
                                        <p:cTn id="38" dur="500"/>
                                        <p:tgtEl>
                                          <p:spTgt spid="47"/>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grpId="0" nodeType="click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randombar(horizontal)">
                                      <p:cBhvr>
                                        <p:cTn id="43" dur="500"/>
                                        <p:tgtEl>
                                          <p:spTgt spid="57"/>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58"/>
                                        </p:tgtEl>
                                        <p:attrNameLst>
                                          <p:attrName>style.visibility</p:attrName>
                                        </p:attrNameLst>
                                      </p:cBhvr>
                                      <p:to>
                                        <p:strVal val="visible"/>
                                      </p:to>
                                    </p:set>
                                    <p:animEffect transition="in" filter="randombar(horizontal)">
                                      <p:cBhvr>
                                        <p:cTn id="46" dur="500"/>
                                        <p:tgtEl>
                                          <p:spTgt spid="58"/>
                                        </p:tgtEl>
                                      </p:cBhvr>
                                    </p:animEffect>
                                  </p:childTnLst>
                                </p:cTn>
                              </p:par>
                            </p:childTnLst>
                          </p:cTn>
                        </p:par>
                      </p:childTnLst>
                    </p:cTn>
                  </p:par>
                  <p:par>
                    <p:cTn id="47" fill="hold">
                      <p:stCondLst>
                        <p:cond delay="indefinite"/>
                      </p:stCondLst>
                      <p:childTnLst>
                        <p:par>
                          <p:cTn id="48" fill="hold">
                            <p:stCondLst>
                              <p:cond delay="0"/>
                            </p:stCondLst>
                            <p:childTnLst>
                              <p:par>
                                <p:cTn id="49" presetID="14" presetClass="entr" presetSubtype="10" fill="hold" grpId="0" nodeType="click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randombar(horizontal)">
                                      <p:cBhvr>
                                        <p:cTn id="51" dur="500"/>
                                        <p:tgtEl>
                                          <p:spTgt spid="59"/>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randombar(horizontal)">
                                      <p:cBhvr>
                                        <p:cTn id="54"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P spid="72" grpId="0"/>
      <p:bldP spid="42" grpId="0"/>
      <p:bldP spid="43" grpId="0" animBg="1"/>
      <p:bldP spid="47" grpId="0"/>
      <p:bldP spid="57" grpId="0" animBg="1"/>
      <p:bldP spid="58" grpId="0"/>
      <p:bldP spid="59" grpId="0" animBg="1"/>
      <p:bldP spid="6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43CEE9B9-403A-4575-AC04-BBC397984FA9}"/>
              </a:ext>
            </a:extLst>
          </p:cNvPr>
          <p:cNvSpPr txBox="1"/>
          <p:nvPr/>
        </p:nvSpPr>
        <p:spPr bwMode="auto">
          <a:xfrm>
            <a:off x="1388815" y="1471422"/>
            <a:ext cx="10147402" cy="2554545"/>
          </a:xfrm>
          <a:prstGeom prst="rect">
            <a:avLst/>
          </a:prstGeom>
          <a:noFill/>
        </p:spPr>
        <p:txBody>
          <a:bodyPr wrap="square">
            <a:spAutoFit/>
          </a:bodyPr>
          <a:lstStyle/>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走访采取</a:t>
            </a:r>
            <a:r>
              <a:rPr lang="zh-CN" altLang="en-US" sz="2000" dirty="0">
                <a:solidFill>
                  <a:srgbClr val="F08200"/>
                </a:solidFill>
                <a:latin typeface="微软雅黑" panose="020B0503020204020204" pitchFamily="34" charset="-122"/>
                <a:ea typeface="微软雅黑" panose="020B0503020204020204" pitchFamily="34" charset="-122"/>
              </a:rPr>
              <a:t>面访</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000" dirty="0">
                <a:solidFill>
                  <a:srgbClr val="F08200"/>
                </a:solidFill>
                <a:latin typeface="微软雅黑" panose="020B0503020204020204" pitchFamily="34" charset="-122"/>
                <a:ea typeface="微软雅黑" panose="020B0503020204020204" pitchFamily="34" charset="-122"/>
              </a:rPr>
              <a:t>电访</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000" dirty="0">
                <a:solidFill>
                  <a:srgbClr val="F08200"/>
                </a:solidFill>
                <a:latin typeface="微软雅黑" panose="020B0503020204020204" pitchFamily="34" charset="-122"/>
                <a:ea typeface="微软雅黑" panose="020B0503020204020204" pitchFamily="34" charset="-122"/>
              </a:rPr>
              <a:t>代答</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种方式。</a:t>
            </a:r>
          </a:p>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原则上采用面访，考虑到现在正是农户刚刚外出务工的时间（丰都试点时，面访率不足</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50%</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），在本区县范围内的，面访不漏一户，保证</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100%</a:t>
            </a: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20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indent="457200" algn="just">
              <a:lnSpc>
                <a:spcPct val="200000"/>
              </a:lnSpc>
            </a:pP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对</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整户长期外出县外的可电访，但应该全覆盖。</a:t>
            </a:r>
            <a:endPar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3" name="TextBox 16">
            <a:extLst>
              <a:ext uri="{FF2B5EF4-FFF2-40B4-BE49-F238E27FC236}">
                <a16:creationId xmlns:a16="http://schemas.microsoft.com/office/drawing/2014/main" xmlns="" id="{C5CA70EB-C7C8-4747-BC95-C929C1C54E12}"/>
              </a:ext>
            </a:extLst>
          </p:cNvPr>
          <p:cNvSpPr txBox="1"/>
          <p:nvPr/>
        </p:nvSpPr>
        <p:spPr bwMode="auto">
          <a:xfrm>
            <a:off x="1388815" y="3919694"/>
            <a:ext cx="10071636" cy="1230593"/>
          </a:xfrm>
          <a:prstGeom prst="rect">
            <a:avLst/>
          </a:prstGeom>
          <a:noFill/>
        </p:spPr>
        <p:txBody>
          <a:bodyPr wrap="square">
            <a:spAutoFit/>
          </a:bodyPr>
          <a:lstStyle/>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对确因年龄、身体等原因整户不具备正常沟通能力的可由亲属或村干部代答</a:t>
            </a: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20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indent="457200" algn="just">
              <a:lnSpc>
                <a:spcPct val="200000"/>
              </a:lnSpc>
            </a:pP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另外</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，要借这次大走访，摸清长期失联的农户基本</a:t>
            </a: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情况。</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739460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randombar(horizont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9" name="MH_Other_1">
            <a:extLst>
              <a:ext uri="{FF2B5EF4-FFF2-40B4-BE49-F238E27FC236}">
                <a16:creationId xmlns:a16="http://schemas.microsoft.com/office/drawing/2014/main" xmlns="" id="{3D770538-F7C1-41AF-82CD-098504664FE3}"/>
              </a:ext>
            </a:extLst>
          </p:cNvPr>
          <p:cNvSpPr>
            <a:spLocks noChangeArrowheads="1"/>
          </p:cNvSpPr>
          <p:nvPr>
            <p:custDataLst>
              <p:tags r:id="rId1"/>
            </p:custDataLst>
          </p:nvPr>
        </p:nvSpPr>
        <p:spPr bwMode="auto">
          <a:xfrm rot="1805303" flipH="1">
            <a:off x="1877193" y="2205634"/>
            <a:ext cx="712788" cy="614363"/>
          </a:xfrm>
          <a:prstGeom prst="triangle">
            <a:avLst>
              <a:gd name="adj" fmla="val 50000"/>
            </a:avLst>
          </a:prstGeom>
          <a:solidFill>
            <a:srgbClr val="23374B"/>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fontAlgn="auto">
              <a:lnSpc>
                <a:spcPct val="130000"/>
              </a:lnSpc>
              <a:spcBef>
                <a:spcPts val="0"/>
              </a:spcBef>
              <a:spcAft>
                <a:spcPts val="0"/>
              </a:spcAft>
              <a:defRPr/>
            </a:pPr>
            <a:endParaRPr lang="zh-CN" altLang="en-US">
              <a:solidFill>
                <a:srgbClr val="FFFFFF"/>
              </a:solidFill>
              <a:latin typeface="Calibri" panose="020F0502020204030204" pitchFamily="34" charset="0"/>
              <a:ea typeface="微软雅黑" panose="020B0503020204020204" pitchFamily="34" charset="-122"/>
            </a:endParaRPr>
          </a:p>
        </p:txBody>
      </p:sp>
      <p:sp>
        <p:nvSpPr>
          <p:cNvPr id="70" name="MH_Other_2">
            <a:extLst>
              <a:ext uri="{FF2B5EF4-FFF2-40B4-BE49-F238E27FC236}">
                <a16:creationId xmlns:a16="http://schemas.microsoft.com/office/drawing/2014/main" xmlns="" id="{6C4021D5-F4B9-40AC-926F-F553D5781871}"/>
              </a:ext>
            </a:extLst>
          </p:cNvPr>
          <p:cNvSpPr>
            <a:spLocks/>
          </p:cNvSpPr>
          <p:nvPr>
            <p:custDataLst>
              <p:tags r:id="rId2"/>
            </p:custDataLst>
          </p:nvPr>
        </p:nvSpPr>
        <p:spPr bwMode="auto">
          <a:xfrm>
            <a:off x="1316807" y="1888133"/>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4501B"/>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rPr>
              <a:t>04</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endParaRPr>
          </a:p>
        </p:txBody>
      </p:sp>
      <p:sp>
        <p:nvSpPr>
          <p:cNvPr id="71" name="矩形 70">
            <a:extLst>
              <a:ext uri="{FF2B5EF4-FFF2-40B4-BE49-F238E27FC236}">
                <a16:creationId xmlns:a16="http://schemas.microsoft.com/office/drawing/2014/main" xmlns="" id="{2DF4681F-C8AB-4E35-AB99-621611E5A375}"/>
              </a:ext>
            </a:extLst>
          </p:cNvPr>
          <p:cNvSpPr/>
          <p:nvPr/>
        </p:nvSpPr>
        <p:spPr>
          <a:xfrm>
            <a:off x="2718952" y="1816125"/>
            <a:ext cx="4185761" cy="461665"/>
          </a:xfrm>
          <a:prstGeom prst="rect">
            <a:avLst/>
          </a:prstGeom>
        </p:spPr>
        <p:txBody>
          <a:bodyPr wrap="none">
            <a:spAutoFit/>
          </a:bodyPr>
          <a:lstStyle/>
          <a:p>
            <a:pPr fontAlgn="auto">
              <a:spcBef>
                <a:spcPts val="0"/>
              </a:spcBef>
              <a:spcAft>
                <a:spcPts val="0"/>
              </a:spcAft>
            </a:pPr>
            <a:r>
              <a:rPr lang="zh-CN" altLang="en-US" sz="2400" b="1" dirty="0">
                <a:solidFill>
                  <a:srgbClr val="23374B"/>
                </a:solidFill>
                <a:latin typeface="Calibri"/>
                <a:ea typeface="微软雅黑"/>
              </a:rPr>
              <a:t>第四部分，明确了排查内容。</a:t>
            </a:r>
            <a:endParaRPr lang="en-US" altLang="zh-CN" sz="2400" b="1" dirty="0">
              <a:solidFill>
                <a:srgbClr val="23374B"/>
              </a:solidFill>
              <a:latin typeface="Calibri"/>
              <a:ea typeface="微软雅黑"/>
            </a:endParaRPr>
          </a:p>
        </p:txBody>
      </p:sp>
      <p:sp>
        <p:nvSpPr>
          <p:cNvPr id="72" name="TextBox 16">
            <a:extLst>
              <a:ext uri="{FF2B5EF4-FFF2-40B4-BE49-F238E27FC236}">
                <a16:creationId xmlns:a16="http://schemas.microsoft.com/office/drawing/2014/main" xmlns="" id="{E826DA7A-4581-4D15-9176-FB7B7281FA34}"/>
              </a:ext>
            </a:extLst>
          </p:cNvPr>
          <p:cNvSpPr txBox="1"/>
          <p:nvPr/>
        </p:nvSpPr>
        <p:spPr bwMode="auto">
          <a:xfrm>
            <a:off x="2701685" y="2449098"/>
            <a:ext cx="8984274" cy="1335109"/>
          </a:xfrm>
          <a:prstGeom prst="rect">
            <a:avLst/>
          </a:prstGeom>
          <a:noFill/>
        </p:spPr>
        <p:txBody>
          <a:bodyPr wrap="square">
            <a:spAutoFit/>
          </a:bodyPr>
          <a:lstStyle/>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按照“全面覆盖、分类采集”原则，重点围绕“六个聚焦”，有力有序排查整改问题。重点围绕</a:t>
            </a:r>
            <a:r>
              <a:rPr lang="zh-CN" altLang="en-US" sz="2400" b="1" dirty="0">
                <a:solidFill>
                  <a:srgbClr val="FF0000"/>
                </a:solidFill>
                <a:latin typeface="微软雅黑" panose="020B0503020204020204" pitchFamily="34" charset="-122"/>
                <a:ea typeface="微软雅黑" panose="020B0503020204020204" pitchFamily="34" charset="-122"/>
              </a:rPr>
              <a:t>“六个聚焦”</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a:t>
            </a:r>
          </a:p>
        </p:txBody>
      </p:sp>
      <p:sp>
        <p:nvSpPr>
          <p:cNvPr id="12" name="TextBox 16">
            <a:extLst>
              <a:ext uri="{FF2B5EF4-FFF2-40B4-BE49-F238E27FC236}">
                <a16:creationId xmlns:a16="http://schemas.microsoft.com/office/drawing/2014/main" xmlns="" id="{43CEE9B9-403A-4575-AC04-BBC397984FA9}"/>
              </a:ext>
            </a:extLst>
          </p:cNvPr>
          <p:cNvSpPr txBox="1"/>
          <p:nvPr/>
        </p:nvSpPr>
        <p:spPr bwMode="auto">
          <a:xfrm>
            <a:off x="2476619" y="3787825"/>
            <a:ext cx="8984274" cy="581057"/>
          </a:xfrm>
          <a:prstGeom prst="rect">
            <a:avLst/>
          </a:prstGeom>
          <a:noFill/>
        </p:spPr>
        <p:txBody>
          <a:bodyPr wrap="square">
            <a:spAutoFit/>
          </a:bodyPr>
          <a:lstStyle/>
          <a:p>
            <a:pPr indent="457200" algn="just">
              <a:lnSpc>
                <a:spcPct val="150000"/>
              </a:lnSpc>
            </a:pPr>
            <a:r>
              <a:rPr lang="zh-CN" altLang="en-US" sz="2400" b="1" dirty="0">
                <a:solidFill>
                  <a:srgbClr val="FF6D3A"/>
                </a:solidFill>
                <a:latin typeface="微软雅黑" panose="020B0503020204020204" pitchFamily="34" charset="-122"/>
                <a:ea typeface="微软雅黑" panose="020B0503020204020204" pitchFamily="34" charset="-122"/>
              </a:rPr>
              <a:t>（一）聚焦精准监测帮扶。</a:t>
            </a:r>
            <a:endParaRPr lang="en-US" altLang="zh-CN" sz="2400" b="1" dirty="0">
              <a:solidFill>
                <a:srgbClr val="FF6D3A"/>
              </a:solidFill>
              <a:latin typeface="微软雅黑" panose="020B0503020204020204" pitchFamily="34" charset="-122"/>
              <a:ea typeface="微软雅黑" panose="020B0503020204020204" pitchFamily="34" charset="-122"/>
            </a:endParaRPr>
          </a:p>
        </p:txBody>
      </p:sp>
      <p:sp>
        <p:nvSpPr>
          <p:cNvPr id="22" name="TextBox 16">
            <a:extLst>
              <a:ext uri="{FF2B5EF4-FFF2-40B4-BE49-F238E27FC236}">
                <a16:creationId xmlns:a16="http://schemas.microsoft.com/office/drawing/2014/main" xmlns="" id="{546E2538-680D-49E1-8A87-3822E1358ED5}"/>
              </a:ext>
            </a:extLst>
          </p:cNvPr>
          <p:cNvSpPr txBox="1"/>
          <p:nvPr/>
        </p:nvSpPr>
        <p:spPr bwMode="auto">
          <a:xfrm>
            <a:off x="2695959" y="4335840"/>
            <a:ext cx="8984274" cy="1230593"/>
          </a:xfrm>
          <a:prstGeom prst="rect">
            <a:avLst/>
          </a:prstGeom>
          <a:noFill/>
        </p:spPr>
        <p:txBody>
          <a:bodyPr wrap="square">
            <a:spAutoFit/>
          </a:bodyPr>
          <a:lstStyle/>
          <a:p>
            <a:pPr indent="457200" algn="just">
              <a:lnSpc>
                <a:spcPct val="200000"/>
              </a:lnSpc>
            </a:pPr>
            <a:r>
              <a:rPr lang="zh-CN" altLang="en-US" sz="2000" dirty="0">
                <a:solidFill>
                  <a:srgbClr val="FF0000"/>
                </a:solidFill>
                <a:latin typeface="微软雅黑" panose="020B0503020204020204" pitchFamily="34" charset="-122"/>
                <a:ea typeface="微软雅黑" panose="020B0503020204020204" pitchFamily="34" charset="-122"/>
              </a:rPr>
              <a:t>一是排查监测对象识别情况，</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解决应纳未纳、体外循环的问题。以家庭年人均纯收入</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7000</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元为监测范围。</a:t>
            </a:r>
          </a:p>
        </p:txBody>
      </p:sp>
    </p:spTree>
    <p:extLst>
      <p:ext uri="{BB962C8B-B14F-4D97-AF65-F5344CB8AC3E}">
        <p14:creationId xmlns:p14="http://schemas.microsoft.com/office/powerpoint/2010/main" val="153123106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1+#ppt_w/2"/>
                                          </p:val>
                                        </p:tav>
                                        <p:tav tm="100000">
                                          <p:val>
                                            <p:strVal val="#ppt_x"/>
                                          </p:val>
                                        </p:tav>
                                      </p:tavLst>
                                    </p:anim>
                                    <p:anim calcmode="lin" valueType="num">
                                      <p:cBhvr additive="base">
                                        <p:cTn id="12" dur="500" fill="hold"/>
                                        <p:tgtEl>
                                          <p:spTgt spid="6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left)">
                                      <p:cBhvr>
                                        <p:cTn id="16" dur="500"/>
                                        <p:tgtEl>
                                          <p:spTgt spid="71"/>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randombar(horizontal)">
                                      <p:cBhvr>
                                        <p:cTn id="21" dur="500"/>
                                        <p:tgtEl>
                                          <p:spTgt spid="72"/>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randombar(horizontal)">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randombar(horizontal)">
                                      <p:cBhvr>
                                        <p:cTn id="3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P spid="72" grpId="0"/>
      <p:bldP spid="12" grpId="0"/>
      <p:bldP spid="2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6"/>
          <p:cNvSpPr>
            <a:spLocks noChangeArrowheads="1"/>
          </p:cNvSpPr>
          <p:nvPr/>
        </p:nvSpPr>
        <p:spPr bwMode="auto">
          <a:xfrm flipH="1">
            <a:off x="1982949" y="1725918"/>
            <a:ext cx="4488516" cy="4486844"/>
          </a:xfrm>
          <a:prstGeom prst="ellipse">
            <a:avLst/>
          </a:prstGeom>
          <a:noFill/>
          <a:ln w="11">
            <a:solidFill>
              <a:srgbClr val="3E3D4F"/>
            </a:solidFill>
            <a:prstDash val="dash"/>
            <a:round/>
          </a:ln>
          <a:extLst>
            <a:ext uri="{909E8E84-426E-40DD-AFC4-6F175D3DCCD1}">
              <a14:hiddenFill xmlns:a14="http://schemas.microsoft.com/office/drawing/2010/main">
                <a:solidFill>
                  <a:srgbClr val="FFFFFF"/>
                </a:solidFill>
              </a14:hiddenFill>
            </a:ext>
          </a:extLst>
        </p:spPr>
        <p:txBody>
          <a:bodyPr lIns="96435" tIns="48218" rIns="96435" bIns="48218"/>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30">
              <a:solidFill>
                <a:schemeClr val="tx1"/>
              </a:solidFill>
              <a:ea typeface="宋体" panose="02010600030101010101" pitchFamily="2" charset="-122"/>
            </a:endParaRPr>
          </a:p>
        </p:txBody>
      </p:sp>
      <p:sp>
        <p:nvSpPr>
          <p:cNvPr id="42" name="Line 16"/>
          <p:cNvSpPr>
            <a:spLocks noChangeShapeType="1"/>
          </p:cNvSpPr>
          <p:nvPr/>
        </p:nvSpPr>
        <p:spPr bwMode="auto">
          <a:xfrm flipH="1">
            <a:off x="3731826" y="2031889"/>
            <a:ext cx="371469" cy="1190202"/>
          </a:xfrm>
          <a:prstGeom prst="line">
            <a:avLst/>
          </a:prstGeom>
          <a:noFill/>
          <a:ln w="19050">
            <a:solidFill>
              <a:srgbClr val="2E2C2C"/>
            </a:solidFill>
            <a:round/>
            <a:headEnd type="triangle" w="med" len="med"/>
          </a:ln>
          <a:extLst>
            <a:ext uri="{909E8E84-426E-40DD-AFC4-6F175D3DCCD1}">
              <a14:hiddenFill xmlns:a14="http://schemas.microsoft.com/office/drawing/2010/main">
                <a:noFill/>
              </a14:hiddenFill>
            </a:ext>
          </a:extLst>
        </p:spPr>
        <p:txBody>
          <a:bodyPr lIns="96435" tIns="48218" rIns="96435" bIns="48218"/>
          <a:lstStyle/>
          <a:p>
            <a:endParaRPr lang="zh-CN" altLang="en-US"/>
          </a:p>
        </p:txBody>
      </p:sp>
      <p:sp>
        <p:nvSpPr>
          <p:cNvPr id="43" name="Line 17"/>
          <p:cNvSpPr>
            <a:spLocks noChangeShapeType="1"/>
          </p:cNvSpPr>
          <p:nvPr/>
        </p:nvSpPr>
        <p:spPr bwMode="auto">
          <a:xfrm flipH="1">
            <a:off x="3917376" y="3309114"/>
            <a:ext cx="1957305" cy="428428"/>
          </a:xfrm>
          <a:prstGeom prst="line">
            <a:avLst/>
          </a:prstGeom>
          <a:noFill/>
          <a:ln w="19050">
            <a:solidFill>
              <a:srgbClr val="2E2C2C"/>
            </a:solidFill>
            <a:round/>
            <a:headEnd type="triangle" w="med" len="med"/>
          </a:ln>
          <a:extLst>
            <a:ext uri="{909E8E84-426E-40DD-AFC4-6F175D3DCCD1}">
              <a14:hiddenFill xmlns:a14="http://schemas.microsoft.com/office/drawing/2010/main">
                <a:noFill/>
              </a14:hiddenFill>
            </a:ext>
          </a:extLst>
        </p:spPr>
        <p:txBody>
          <a:bodyPr lIns="96435" tIns="48218" rIns="96435" bIns="48218"/>
          <a:lstStyle/>
          <a:p>
            <a:endParaRPr lang="zh-CN" altLang="en-US"/>
          </a:p>
        </p:txBody>
      </p:sp>
      <p:sp>
        <p:nvSpPr>
          <p:cNvPr id="44" name="Line 18"/>
          <p:cNvSpPr>
            <a:spLocks noChangeShapeType="1"/>
          </p:cNvSpPr>
          <p:nvPr/>
        </p:nvSpPr>
        <p:spPr bwMode="auto">
          <a:xfrm flipH="1">
            <a:off x="3792945" y="2249152"/>
            <a:ext cx="1042121" cy="1188703"/>
          </a:xfrm>
          <a:prstGeom prst="line">
            <a:avLst/>
          </a:prstGeom>
          <a:noFill/>
          <a:ln w="19050">
            <a:solidFill>
              <a:srgbClr val="2E2C2C"/>
            </a:solidFill>
            <a:round/>
            <a:headEnd type="triangle" w="med" len="med"/>
          </a:ln>
          <a:extLst>
            <a:ext uri="{909E8E84-426E-40DD-AFC4-6F175D3DCCD1}">
              <a14:hiddenFill xmlns:a14="http://schemas.microsoft.com/office/drawing/2010/main">
                <a:noFill/>
              </a14:hiddenFill>
            </a:ext>
          </a:extLst>
        </p:spPr>
        <p:txBody>
          <a:bodyPr lIns="96435" tIns="48218" rIns="96435" bIns="48218"/>
          <a:lstStyle/>
          <a:p>
            <a:endParaRPr lang="zh-CN" altLang="en-US"/>
          </a:p>
        </p:txBody>
      </p:sp>
      <p:sp>
        <p:nvSpPr>
          <p:cNvPr id="45" name="Oval 8"/>
          <p:cNvSpPr>
            <a:spLocks noChangeArrowheads="1"/>
          </p:cNvSpPr>
          <p:nvPr/>
        </p:nvSpPr>
        <p:spPr bwMode="auto">
          <a:xfrm flipH="1">
            <a:off x="1179636" y="2617933"/>
            <a:ext cx="2542154" cy="2542154"/>
          </a:xfrm>
          <a:prstGeom prst="ellipse">
            <a:avLst/>
          </a:prstGeom>
          <a:solidFill>
            <a:srgbClr val="DFDFE1"/>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30">
              <a:solidFill>
                <a:schemeClr val="tx1"/>
              </a:solidFill>
              <a:ea typeface="宋体" panose="02010600030101010101" pitchFamily="2" charset="-122"/>
            </a:endParaRPr>
          </a:p>
        </p:txBody>
      </p:sp>
      <p:sp>
        <p:nvSpPr>
          <p:cNvPr id="46" name="Oval 9"/>
          <p:cNvSpPr>
            <a:spLocks noChangeArrowheads="1"/>
          </p:cNvSpPr>
          <p:nvPr/>
        </p:nvSpPr>
        <p:spPr bwMode="auto">
          <a:xfrm flipH="1">
            <a:off x="1294400" y="2731792"/>
            <a:ext cx="2312627" cy="2314436"/>
          </a:xfrm>
          <a:prstGeom prst="ellipse">
            <a:avLst/>
          </a:prstGeom>
          <a:solidFill>
            <a:srgbClr val="FF6D3A"/>
          </a:solidFill>
          <a:ln>
            <a:noFill/>
          </a:ln>
        </p:spPr>
        <p:txBody>
          <a:bodyPr lIns="96435" tIns="48218" rIns="96435" bIns="48218"/>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30">
              <a:solidFill>
                <a:schemeClr val="tx1"/>
              </a:solidFill>
              <a:ea typeface="宋体" panose="02010600030101010101" pitchFamily="2" charset="-122"/>
            </a:endParaRPr>
          </a:p>
        </p:txBody>
      </p:sp>
      <p:sp>
        <p:nvSpPr>
          <p:cNvPr id="47" name="TextBox 20"/>
          <p:cNvSpPr txBox="1">
            <a:spLocks noChangeArrowheads="1"/>
          </p:cNvSpPr>
          <p:nvPr/>
        </p:nvSpPr>
        <p:spPr bwMode="auto">
          <a:xfrm flipH="1">
            <a:off x="1820612" y="3354304"/>
            <a:ext cx="1258526" cy="104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095" b="1" dirty="0">
                <a:solidFill>
                  <a:schemeClr val="bg1"/>
                </a:solidFill>
                <a:latin typeface="微软雅黑" panose="020B0503020204020204" pitchFamily="34" charset="-122"/>
              </a:rPr>
              <a:t>重点关注</a:t>
            </a:r>
            <a:endParaRPr lang="en-US" altLang="zh-CN" sz="3095" b="1" dirty="0">
              <a:solidFill>
                <a:schemeClr val="bg1"/>
              </a:solidFill>
              <a:latin typeface="微软雅黑" panose="020B0503020204020204" pitchFamily="34" charset="-122"/>
            </a:endParaRPr>
          </a:p>
        </p:txBody>
      </p:sp>
      <p:sp>
        <p:nvSpPr>
          <p:cNvPr id="99" name="Line 16"/>
          <p:cNvSpPr>
            <a:spLocks noChangeShapeType="1"/>
          </p:cNvSpPr>
          <p:nvPr/>
        </p:nvSpPr>
        <p:spPr bwMode="auto">
          <a:xfrm flipH="1" flipV="1">
            <a:off x="3938775" y="3914889"/>
            <a:ext cx="2152895" cy="62904"/>
          </a:xfrm>
          <a:prstGeom prst="line">
            <a:avLst/>
          </a:prstGeom>
          <a:noFill/>
          <a:ln w="19050">
            <a:solidFill>
              <a:srgbClr val="2E2C2C"/>
            </a:solidFill>
            <a:round/>
            <a:headEnd type="triangle" w="med" len="med"/>
          </a:ln>
          <a:extLst>
            <a:ext uri="{909E8E84-426E-40DD-AFC4-6F175D3DCCD1}">
              <a14:hiddenFill xmlns:a14="http://schemas.microsoft.com/office/drawing/2010/main">
                <a:noFill/>
              </a14:hiddenFill>
            </a:ext>
          </a:extLst>
        </p:spPr>
        <p:txBody>
          <a:bodyPr lIns="96435" tIns="48218" rIns="96435" bIns="48218"/>
          <a:lstStyle/>
          <a:p>
            <a:endParaRPr lang="zh-CN" altLang="en-US"/>
          </a:p>
        </p:txBody>
      </p:sp>
      <p:sp>
        <p:nvSpPr>
          <p:cNvPr id="100" name="TextBox 25"/>
          <p:cNvSpPr txBox="1">
            <a:spLocks noChangeArrowheads="1"/>
          </p:cNvSpPr>
          <p:nvPr/>
        </p:nvSpPr>
        <p:spPr bwMode="auto">
          <a:xfrm>
            <a:off x="4269135" y="808013"/>
            <a:ext cx="6160414" cy="405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dirty="0">
                <a:solidFill>
                  <a:srgbClr val="3E3D4F"/>
                </a:solidFill>
                <a:latin typeface="微软雅黑" panose="020B0503020204020204" pitchFamily="34" charset="-122"/>
              </a:rPr>
              <a:t>一是关注脱贫户特别是</a:t>
            </a:r>
            <a:r>
              <a:rPr lang="en-US" altLang="zh-CN" dirty="0">
                <a:solidFill>
                  <a:srgbClr val="3E3D4F"/>
                </a:solidFill>
                <a:latin typeface="微软雅黑" panose="020B0503020204020204" pitchFamily="34" charset="-122"/>
              </a:rPr>
              <a:t>2020</a:t>
            </a:r>
            <a:r>
              <a:rPr lang="zh-CN" altLang="en-US" dirty="0">
                <a:solidFill>
                  <a:srgbClr val="3E3D4F"/>
                </a:solidFill>
                <a:latin typeface="微软雅黑" panose="020B0503020204020204" pitchFamily="34" charset="-122"/>
              </a:rPr>
              <a:t>年脱贫的贫困户</a:t>
            </a:r>
          </a:p>
        </p:txBody>
      </p:sp>
      <p:grpSp>
        <p:nvGrpSpPr>
          <p:cNvPr id="28" name="组合 27"/>
          <p:cNvGrpSpPr/>
          <p:nvPr/>
        </p:nvGrpSpPr>
        <p:grpSpPr>
          <a:xfrm>
            <a:off x="-1708812" y="-3944515"/>
            <a:ext cx="9362322" cy="5087249"/>
            <a:chOff x="-1708812" y="-3944515"/>
            <a:chExt cx="9362322" cy="5087249"/>
          </a:xfrm>
        </p:grpSpPr>
        <p:sp>
          <p:nvSpPr>
            <p:cNvPr id="29" name="TextBox 8"/>
            <p:cNvSpPr txBox="1"/>
            <p:nvPr/>
          </p:nvSpPr>
          <p:spPr>
            <a:xfrm>
              <a:off x="857249" y="295123"/>
              <a:ext cx="6796261" cy="36933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0" name="矩形 29"/>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矩形 30"/>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矩形 31"/>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3" name="矩形 32"/>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35" name="Oval 10"/>
          <p:cNvSpPr>
            <a:spLocks noChangeArrowheads="1"/>
          </p:cNvSpPr>
          <p:nvPr/>
        </p:nvSpPr>
        <p:spPr bwMode="auto">
          <a:xfrm flipH="1">
            <a:off x="4687185" y="1456085"/>
            <a:ext cx="740341" cy="721319"/>
          </a:xfrm>
          <a:prstGeom prst="ellipse">
            <a:avLst/>
          </a:prstGeom>
          <a:solidFill>
            <a:srgbClr val="3C536A"/>
          </a:solidFill>
          <a:ln w="57150">
            <a:noFill/>
            <a:rou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a:solidFill>
                <a:schemeClr val="bg1"/>
              </a:solidFill>
            </a:endParaRPr>
          </a:p>
        </p:txBody>
      </p:sp>
      <p:sp>
        <p:nvSpPr>
          <p:cNvPr id="36" name="Oval 10"/>
          <p:cNvSpPr>
            <a:spLocks noChangeArrowheads="1"/>
          </p:cNvSpPr>
          <p:nvPr/>
        </p:nvSpPr>
        <p:spPr bwMode="auto">
          <a:xfrm flipH="1">
            <a:off x="5407265" y="2032149"/>
            <a:ext cx="740341" cy="721319"/>
          </a:xfrm>
          <a:prstGeom prst="ellipse">
            <a:avLst/>
          </a:prstGeom>
          <a:solidFill>
            <a:srgbClr val="3C536A"/>
          </a:solidFill>
          <a:ln w="57150">
            <a:noFill/>
            <a:rou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a:solidFill>
                <a:schemeClr val="bg1"/>
              </a:solidFill>
            </a:endParaRPr>
          </a:p>
        </p:txBody>
      </p:sp>
      <p:sp>
        <p:nvSpPr>
          <p:cNvPr id="37" name="Oval 10"/>
          <p:cNvSpPr>
            <a:spLocks noChangeArrowheads="1"/>
          </p:cNvSpPr>
          <p:nvPr/>
        </p:nvSpPr>
        <p:spPr bwMode="auto">
          <a:xfrm flipH="1">
            <a:off x="5874683" y="2758758"/>
            <a:ext cx="740341" cy="721319"/>
          </a:xfrm>
          <a:prstGeom prst="ellipse">
            <a:avLst/>
          </a:prstGeom>
          <a:solidFill>
            <a:srgbClr val="3C536A"/>
          </a:solidFill>
          <a:ln w="57150">
            <a:noFill/>
            <a:rou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a:solidFill>
                <a:schemeClr val="bg1"/>
              </a:solidFill>
            </a:endParaRPr>
          </a:p>
        </p:txBody>
      </p:sp>
      <p:sp>
        <p:nvSpPr>
          <p:cNvPr id="38" name="Oval 10"/>
          <p:cNvSpPr>
            <a:spLocks noChangeArrowheads="1"/>
          </p:cNvSpPr>
          <p:nvPr/>
        </p:nvSpPr>
        <p:spPr bwMode="auto">
          <a:xfrm flipH="1">
            <a:off x="6091671" y="3616325"/>
            <a:ext cx="740341" cy="721319"/>
          </a:xfrm>
          <a:prstGeom prst="ellipse">
            <a:avLst/>
          </a:prstGeom>
          <a:solidFill>
            <a:srgbClr val="3C536A"/>
          </a:solidFill>
          <a:ln w="57150">
            <a:noFill/>
            <a:rou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a:solidFill>
                <a:schemeClr val="bg1"/>
              </a:solidFill>
            </a:endParaRPr>
          </a:p>
        </p:txBody>
      </p:sp>
      <p:sp>
        <p:nvSpPr>
          <p:cNvPr id="39" name="TextBox 10"/>
          <p:cNvSpPr txBox="1">
            <a:spLocks noChangeArrowheads="1"/>
          </p:cNvSpPr>
          <p:nvPr/>
        </p:nvSpPr>
        <p:spPr bwMode="auto">
          <a:xfrm flipH="1">
            <a:off x="4629175" y="1608290"/>
            <a:ext cx="856360" cy="41690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en-US" altLang="zh-CN" sz="2110" b="1" dirty="0">
                <a:solidFill>
                  <a:schemeClr val="bg1"/>
                </a:solidFill>
                <a:latin typeface="微软雅黑" panose="020B0503020204020204" pitchFamily="34" charset="-122"/>
                <a:ea typeface="微软雅黑" panose="020B0503020204020204" pitchFamily="34" charset="-122"/>
              </a:rPr>
              <a:t>2</a:t>
            </a:r>
            <a:endParaRPr lang="zh-CN" altLang="en-US" sz="2110" b="1" dirty="0">
              <a:solidFill>
                <a:schemeClr val="bg1"/>
              </a:solidFill>
              <a:latin typeface="微软雅黑" panose="020B0503020204020204" pitchFamily="34" charset="-122"/>
              <a:ea typeface="微软雅黑" panose="020B0503020204020204" pitchFamily="34" charset="-122"/>
            </a:endParaRPr>
          </a:p>
        </p:txBody>
      </p:sp>
      <p:sp>
        <p:nvSpPr>
          <p:cNvPr id="40" name="TextBox 10"/>
          <p:cNvSpPr txBox="1">
            <a:spLocks noChangeArrowheads="1"/>
          </p:cNvSpPr>
          <p:nvPr/>
        </p:nvSpPr>
        <p:spPr bwMode="auto">
          <a:xfrm flipH="1">
            <a:off x="5349255" y="2199587"/>
            <a:ext cx="856360" cy="41690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en-US" altLang="zh-CN" sz="2110" b="1" dirty="0">
                <a:solidFill>
                  <a:schemeClr val="bg1"/>
                </a:solidFill>
                <a:latin typeface="微软雅黑" panose="020B0503020204020204" pitchFamily="34" charset="-122"/>
                <a:ea typeface="微软雅黑" panose="020B0503020204020204" pitchFamily="34" charset="-122"/>
              </a:rPr>
              <a:t>3</a:t>
            </a:r>
            <a:endParaRPr lang="zh-CN" altLang="en-US" sz="2110" b="1" dirty="0">
              <a:solidFill>
                <a:schemeClr val="bg1"/>
              </a:solidFill>
              <a:latin typeface="微软雅黑" panose="020B0503020204020204" pitchFamily="34" charset="-122"/>
              <a:ea typeface="微软雅黑" panose="020B0503020204020204" pitchFamily="34" charset="-122"/>
            </a:endParaRPr>
          </a:p>
        </p:txBody>
      </p:sp>
      <p:sp>
        <p:nvSpPr>
          <p:cNvPr id="57" name="TextBox 10"/>
          <p:cNvSpPr txBox="1">
            <a:spLocks noChangeArrowheads="1"/>
          </p:cNvSpPr>
          <p:nvPr/>
        </p:nvSpPr>
        <p:spPr bwMode="auto">
          <a:xfrm flipH="1">
            <a:off x="5803527" y="2919509"/>
            <a:ext cx="856360" cy="41690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en-US" altLang="zh-CN" sz="2110" b="1" dirty="0">
                <a:solidFill>
                  <a:schemeClr val="bg1"/>
                </a:solidFill>
                <a:latin typeface="微软雅黑" panose="020B0503020204020204" pitchFamily="34" charset="-122"/>
                <a:ea typeface="微软雅黑" panose="020B0503020204020204" pitchFamily="34" charset="-122"/>
              </a:rPr>
              <a:t>4</a:t>
            </a:r>
            <a:endParaRPr lang="zh-CN" altLang="en-US" sz="2110" b="1" dirty="0">
              <a:solidFill>
                <a:schemeClr val="bg1"/>
              </a:solidFill>
              <a:latin typeface="微软雅黑" panose="020B0503020204020204" pitchFamily="34" charset="-122"/>
              <a:ea typeface="微软雅黑" panose="020B0503020204020204" pitchFamily="34" charset="-122"/>
            </a:endParaRPr>
          </a:p>
        </p:txBody>
      </p:sp>
      <p:sp>
        <p:nvSpPr>
          <p:cNvPr id="58" name="TextBox 10"/>
          <p:cNvSpPr txBox="1">
            <a:spLocks noChangeArrowheads="1"/>
          </p:cNvSpPr>
          <p:nvPr/>
        </p:nvSpPr>
        <p:spPr bwMode="auto">
          <a:xfrm flipH="1">
            <a:off x="6047968" y="3768530"/>
            <a:ext cx="856360" cy="41690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en-US" altLang="zh-CN" sz="2110" b="1" dirty="0">
                <a:solidFill>
                  <a:schemeClr val="bg1"/>
                </a:solidFill>
                <a:latin typeface="微软雅黑" panose="020B0503020204020204" pitchFamily="34" charset="-122"/>
                <a:ea typeface="微软雅黑" panose="020B0503020204020204" pitchFamily="34" charset="-122"/>
              </a:rPr>
              <a:t>5</a:t>
            </a:r>
            <a:endParaRPr lang="zh-CN" altLang="en-US" sz="2110" b="1" dirty="0">
              <a:solidFill>
                <a:schemeClr val="bg1"/>
              </a:solidFill>
              <a:latin typeface="微软雅黑" panose="020B0503020204020204" pitchFamily="34" charset="-122"/>
              <a:ea typeface="微软雅黑" panose="020B0503020204020204" pitchFamily="34" charset="-122"/>
            </a:endParaRPr>
          </a:p>
        </p:txBody>
      </p:sp>
      <p:sp>
        <p:nvSpPr>
          <p:cNvPr id="59" name="TextBox 25"/>
          <p:cNvSpPr txBox="1">
            <a:spLocks noChangeArrowheads="1"/>
          </p:cNvSpPr>
          <p:nvPr/>
        </p:nvSpPr>
        <p:spPr bwMode="auto">
          <a:xfrm>
            <a:off x="5349255" y="1240061"/>
            <a:ext cx="6160414" cy="651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dirty="0">
                <a:solidFill>
                  <a:srgbClr val="3E3D4F"/>
                </a:solidFill>
                <a:latin typeface="微软雅黑" panose="020B0503020204020204" pitchFamily="34" charset="-122"/>
              </a:rPr>
              <a:t>二是关注</a:t>
            </a:r>
            <a:r>
              <a:rPr lang="en-US" altLang="zh-CN" sz="1800" dirty="0">
                <a:solidFill>
                  <a:srgbClr val="3E3D4F"/>
                </a:solidFill>
                <a:latin typeface="微软雅黑" panose="020B0503020204020204" pitchFamily="34" charset="-122"/>
              </a:rPr>
              <a:t>2021</a:t>
            </a:r>
            <a:r>
              <a:rPr lang="zh-CN" altLang="en-US" sz="1800" dirty="0">
                <a:solidFill>
                  <a:srgbClr val="3E3D4F"/>
                </a:solidFill>
                <a:latin typeface="微软雅黑" panose="020B0503020204020204" pitchFamily="34" charset="-122"/>
              </a:rPr>
              <a:t>年家庭人均纯收入较低和明显减少的农户，特别是收入在</a:t>
            </a:r>
            <a:r>
              <a:rPr lang="en-US" altLang="zh-CN" sz="1800" dirty="0">
                <a:solidFill>
                  <a:srgbClr val="3E3D4F"/>
                </a:solidFill>
                <a:latin typeface="微软雅黑" panose="020B0503020204020204" pitchFamily="34" charset="-122"/>
              </a:rPr>
              <a:t>7000</a:t>
            </a:r>
            <a:r>
              <a:rPr lang="zh-CN" altLang="en-US" sz="1800" dirty="0">
                <a:solidFill>
                  <a:srgbClr val="3E3D4F"/>
                </a:solidFill>
                <a:latin typeface="微软雅黑" panose="020B0503020204020204" pitchFamily="34" charset="-122"/>
              </a:rPr>
              <a:t>元以下的农户</a:t>
            </a:r>
          </a:p>
        </p:txBody>
      </p:sp>
      <p:sp>
        <p:nvSpPr>
          <p:cNvPr id="60" name="TextBox 25"/>
          <p:cNvSpPr txBox="1">
            <a:spLocks noChangeArrowheads="1"/>
          </p:cNvSpPr>
          <p:nvPr/>
        </p:nvSpPr>
        <p:spPr bwMode="auto">
          <a:xfrm>
            <a:off x="6141343" y="2032149"/>
            <a:ext cx="6160414" cy="374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dirty="0">
                <a:solidFill>
                  <a:srgbClr val="3E3D4F"/>
                </a:solidFill>
                <a:latin typeface="微软雅黑" panose="020B0503020204020204" pitchFamily="34" charset="-122"/>
              </a:rPr>
              <a:t>三是关注分散供养特困人员特别是单人户等特殊困难家庭</a:t>
            </a:r>
          </a:p>
        </p:txBody>
      </p:sp>
      <p:sp>
        <p:nvSpPr>
          <p:cNvPr id="61" name="TextBox 25"/>
          <p:cNvSpPr txBox="1">
            <a:spLocks noChangeArrowheads="1"/>
          </p:cNvSpPr>
          <p:nvPr/>
        </p:nvSpPr>
        <p:spPr bwMode="auto">
          <a:xfrm>
            <a:off x="6573391" y="2687370"/>
            <a:ext cx="5963027" cy="712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dirty="0">
                <a:solidFill>
                  <a:srgbClr val="3E3D4F"/>
                </a:solidFill>
                <a:latin typeface="微软雅黑" panose="020B0503020204020204" pitchFamily="34" charset="-122"/>
              </a:rPr>
              <a:t>四是关注农村低保对象特别是近两年新识别和申请低保的农户</a:t>
            </a:r>
          </a:p>
        </p:txBody>
      </p:sp>
      <p:sp>
        <p:nvSpPr>
          <p:cNvPr id="62" name="TextBox 25"/>
          <p:cNvSpPr txBox="1">
            <a:spLocks noChangeArrowheads="1"/>
          </p:cNvSpPr>
          <p:nvPr/>
        </p:nvSpPr>
        <p:spPr bwMode="auto">
          <a:xfrm>
            <a:off x="6875715" y="3616325"/>
            <a:ext cx="5314300" cy="651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dirty="0">
                <a:solidFill>
                  <a:srgbClr val="3E3D4F"/>
                </a:solidFill>
                <a:latin typeface="微软雅黑" panose="020B0503020204020204" pitchFamily="34" charset="-122"/>
              </a:rPr>
              <a:t>五是关注农村残疾人家庭特别是新致残和重度残疾人家庭</a:t>
            </a:r>
          </a:p>
        </p:txBody>
      </p:sp>
      <p:sp>
        <p:nvSpPr>
          <p:cNvPr id="63" name="Line 16"/>
          <p:cNvSpPr>
            <a:spLocks noChangeShapeType="1"/>
          </p:cNvSpPr>
          <p:nvPr/>
        </p:nvSpPr>
        <p:spPr bwMode="auto">
          <a:xfrm flipH="1">
            <a:off x="3862991" y="2664618"/>
            <a:ext cx="1630186" cy="923570"/>
          </a:xfrm>
          <a:prstGeom prst="line">
            <a:avLst/>
          </a:prstGeom>
          <a:noFill/>
          <a:ln w="19050">
            <a:solidFill>
              <a:srgbClr val="2E2C2C"/>
            </a:solidFill>
            <a:round/>
            <a:headEnd type="triangle" w="med" len="med"/>
          </a:ln>
          <a:extLst>
            <a:ext uri="{909E8E84-426E-40DD-AFC4-6F175D3DCCD1}">
              <a14:hiddenFill xmlns:a14="http://schemas.microsoft.com/office/drawing/2010/main">
                <a:noFill/>
              </a14:hiddenFill>
            </a:ext>
          </a:extLst>
        </p:spPr>
        <p:txBody>
          <a:bodyPr lIns="96435" tIns="48218" rIns="96435" bIns="48218"/>
          <a:lstStyle/>
          <a:p>
            <a:endParaRPr lang="zh-CN" altLang="en-US"/>
          </a:p>
        </p:txBody>
      </p:sp>
      <p:sp>
        <p:nvSpPr>
          <p:cNvPr id="50" name="Oval 10"/>
          <p:cNvSpPr>
            <a:spLocks noChangeArrowheads="1"/>
          </p:cNvSpPr>
          <p:nvPr/>
        </p:nvSpPr>
        <p:spPr bwMode="auto">
          <a:xfrm flipH="1">
            <a:off x="3862991" y="1238822"/>
            <a:ext cx="740341" cy="721319"/>
          </a:xfrm>
          <a:prstGeom prst="ellipse">
            <a:avLst/>
          </a:prstGeom>
          <a:solidFill>
            <a:srgbClr val="3C536A"/>
          </a:solidFill>
          <a:ln w="57150">
            <a:noFill/>
            <a:rou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a:solidFill>
                <a:schemeClr val="bg1"/>
              </a:solidFill>
            </a:endParaRPr>
          </a:p>
        </p:txBody>
      </p:sp>
      <p:sp>
        <p:nvSpPr>
          <p:cNvPr id="51" name="TextBox 10"/>
          <p:cNvSpPr txBox="1">
            <a:spLocks noChangeArrowheads="1"/>
          </p:cNvSpPr>
          <p:nvPr/>
        </p:nvSpPr>
        <p:spPr bwMode="auto">
          <a:xfrm flipH="1">
            <a:off x="3798719" y="1399217"/>
            <a:ext cx="856360" cy="41690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en-US" altLang="zh-CN" sz="2110" b="1" dirty="0">
                <a:solidFill>
                  <a:schemeClr val="bg1"/>
                </a:solidFill>
                <a:latin typeface="微软雅黑" panose="020B0503020204020204" pitchFamily="34" charset="-122"/>
                <a:ea typeface="微软雅黑" panose="020B0503020204020204" pitchFamily="34" charset="-122"/>
              </a:rPr>
              <a:t>1</a:t>
            </a:r>
            <a:endParaRPr lang="zh-CN" altLang="en-US" sz="2110" b="1" dirty="0">
              <a:solidFill>
                <a:schemeClr val="bg1"/>
              </a:solidFill>
              <a:latin typeface="微软雅黑" panose="020B0503020204020204" pitchFamily="34" charset="-122"/>
              <a:ea typeface="微软雅黑" panose="020B0503020204020204" pitchFamily="34" charset="-122"/>
            </a:endParaRPr>
          </a:p>
        </p:txBody>
      </p:sp>
      <p:sp>
        <p:nvSpPr>
          <p:cNvPr id="34" name="Oval 10"/>
          <p:cNvSpPr>
            <a:spLocks noChangeArrowheads="1"/>
          </p:cNvSpPr>
          <p:nvPr/>
        </p:nvSpPr>
        <p:spPr bwMode="auto">
          <a:xfrm flipH="1">
            <a:off x="5946998" y="4567421"/>
            <a:ext cx="740341" cy="721319"/>
          </a:xfrm>
          <a:prstGeom prst="ellipse">
            <a:avLst/>
          </a:prstGeom>
          <a:solidFill>
            <a:srgbClr val="3C536A"/>
          </a:solidFill>
          <a:ln w="57150">
            <a:noFill/>
            <a:rou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a:solidFill>
                <a:schemeClr val="bg1"/>
              </a:solidFill>
            </a:endParaRPr>
          </a:p>
        </p:txBody>
      </p:sp>
      <p:sp>
        <p:nvSpPr>
          <p:cNvPr id="48" name="TextBox 10"/>
          <p:cNvSpPr txBox="1">
            <a:spLocks noChangeArrowheads="1"/>
          </p:cNvSpPr>
          <p:nvPr/>
        </p:nvSpPr>
        <p:spPr bwMode="auto">
          <a:xfrm flipH="1">
            <a:off x="5903295" y="4719626"/>
            <a:ext cx="856360" cy="41690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en-US" altLang="zh-CN" sz="2110" b="1" dirty="0">
                <a:solidFill>
                  <a:schemeClr val="bg1"/>
                </a:solidFill>
                <a:latin typeface="微软雅黑" panose="020B0503020204020204" pitchFamily="34" charset="-122"/>
                <a:ea typeface="微软雅黑" panose="020B0503020204020204" pitchFamily="34" charset="-122"/>
              </a:rPr>
              <a:t>6</a:t>
            </a:r>
            <a:endParaRPr lang="zh-CN" altLang="en-US" sz="2110" b="1" dirty="0">
              <a:solidFill>
                <a:schemeClr val="bg1"/>
              </a:solidFill>
              <a:latin typeface="微软雅黑" panose="020B0503020204020204" pitchFamily="34" charset="-122"/>
              <a:ea typeface="微软雅黑" panose="020B0503020204020204" pitchFamily="34" charset="-122"/>
            </a:endParaRPr>
          </a:p>
        </p:txBody>
      </p:sp>
      <p:sp>
        <p:nvSpPr>
          <p:cNvPr id="49" name="TextBox 25"/>
          <p:cNvSpPr txBox="1">
            <a:spLocks noChangeArrowheads="1"/>
          </p:cNvSpPr>
          <p:nvPr/>
        </p:nvSpPr>
        <p:spPr bwMode="auto">
          <a:xfrm>
            <a:off x="6731042" y="4552429"/>
            <a:ext cx="5314300" cy="712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dirty="0">
                <a:solidFill>
                  <a:srgbClr val="3E3D4F"/>
                </a:solidFill>
                <a:latin typeface="微软雅黑" panose="020B0503020204020204" pitchFamily="34" charset="-122"/>
              </a:rPr>
              <a:t>六是关注多子女特别是非义务教育阶段在读子女较多的农户</a:t>
            </a:r>
          </a:p>
        </p:txBody>
      </p:sp>
      <p:sp>
        <p:nvSpPr>
          <p:cNvPr id="55" name="Oval 10"/>
          <p:cNvSpPr>
            <a:spLocks noChangeArrowheads="1"/>
          </p:cNvSpPr>
          <p:nvPr/>
        </p:nvSpPr>
        <p:spPr bwMode="auto">
          <a:xfrm flipH="1">
            <a:off x="5392958" y="5272509"/>
            <a:ext cx="740341" cy="721319"/>
          </a:xfrm>
          <a:prstGeom prst="ellipse">
            <a:avLst/>
          </a:prstGeom>
          <a:solidFill>
            <a:srgbClr val="3C536A"/>
          </a:solidFill>
          <a:ln w="57150">
            <a:noFill/>
            <a:rou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a:solidFill>
                <a:schemeClr val="bg1"/>
              </a:solidFill>
            </a:endParaRPr>
          </a:p>
        </p:txBody>
      </p:sp>
      <p:sp>
        <p:nvSpPr>
          <p:cNvPr id="56" name="TextBox 10"/>
          <p:cNvSpPr txBox="1">
            <a:spLocks noChangeArrowheads="1"/>
          </p:cNvSpPr>
          <p:nvPr/>
        </p:nvSpPr>
        <p:spPr bwMode="auto">
          <a:xfrm flipH="1">
            <a:off x="5349255" y="5424714"/>
            <a:ext cx="856360" cy="41690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en-US" altLang="zh-CN" sz="2110" b="1" dirty="0">
                <a:solidFill>
                  <a:schemeClr val="bg1"/>
                </a:solidFill>
                <a:latin typeface="微软雅黑" panose="020B0503020204020204" pitchFamily="34" charset="-122"/>
                <a:ea typeface="微软雅黑" panose="020B0503020204020204" pitchFamily="34" charset="-122"/>
              </a:rPr>
              <a:t>7</a:t>
            </a:r>
            <a:endParaRPr lang="zh-CN" altLang="en-US" sz="2110" b="1" dirty="0">
              <a:solidFill>
                <a:schemeClr val="bg1"/>
              </a:solidFill>
              <a:latin typeface="微软雅黑" panose="020B0503020204020204" pitchFamily="34" charset="-122"/>
              <a:ea typeface="微软雅黑" panose="020B0503020204020204" pitchFamily="34" charset="-122"/>
            </a:endParaRPr>
          </a:p>
        </p:txBody>
      </p:sp>
      <p:sp>
        <p:nvSpPr>
          <p:cNvPr id="64" name="TextBox 25"/>
          <p:cNvSpPr txBox="1">
            <a:spLocks noChangeArrowheads="1"/>
          </p:cNvSpPr>
          <p:nvPr/>
        </p:nvSpPr>
        <p:spPr bwMode="auto">
          <a:xfrm>
            <a:off x="6141343" y="5443419"/>
            <a:ext cx="6165343" cy="405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dirty="0">
                <a:solidFill>
                  <a:srgbClr val="3E3D4F"/>
                </a:solidFill>
                <a:latin typeface="微软雅黑" panose="020B0503020204020204" pitchFamily="34" charset="-122"/>
              </a:rPr>
              <a:t>七是关注务工收入占比高且务工时间不稳定的农户</a:t>
            </a:r>
          </a:p>
        </p:txBody>
      </p:sp>
      <p:sp>
        <p:nvSpPr>
          <p:cNvPr id="65" name="Oval 10"/>
          <p:cNvSpPr>
            <a:spLocks noChangeArrowheads="1"/>
          </p:cNvSpPr>
          <p:nvPr/>
        </p:nvSpPr>
        <p:spPr bwMode="auto">
          <a:xfrm flipH="1">
            <a:off x="4536598" y="5776565"/>
            <a:ext cx="740341" cy="721319"/>
          </a:xfrm>
          <a:prstGeom prst="ellipse">
            <a:avLst/>
          </a:prstGeom>
          <a:solidFill>
            <a:srgbClr val="3C536A"/>
          </a:solidFill>
          <a:ln w="57150">
            <a:noFill/>
            <a:rou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a:solidFill>
                <a:schemeClr val="bg1"/>
              </a:solidFill>
            </a:endParaRPr>
          </a:p>
        </p:txBody>
      </p:sp>
      <p:sp>
        <p:nvSpPr>
          <p:cNvPr id="66" name="TextBox 10"/>
          <p:cNvSpPr txBox="1">
            <a:spLocks noChangeArrowheads="1"/>
          </p:cNvSpPr>
          <p:nvPr/>
        </p:nvSpPr>
        <p:spPr bwMode="auto">
          <a:xfrm flipH="1">
            <a:off x="4492895" y="5928770"/>
            <a:ext cx="856360" cy="41690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en-US" altLang="zh-CN" sz="2110" b="1" dirty="0">
                <a:solidFill>
                  <a:schemeClr val="bg1"/>
                </a:solidFill>
                <a:latin typeface="微软雅黑" panose="020B0503020204020204" pitchFamily="34" charset="-122"/>
                <a:ea typeface="微软雅黑" panose="020B0503020204020204" pitchFamily="34" charset="-122"/>
              </a:rPr>
              <a:t>8</a:t>
            </a:r>
            <a:endParaRPr lang="zh-CN" altLang="en-US" sz="2110" b="1" dirty="0">
              <a:solidFill>
                <a:schemeClr val="bg1"/>
              </a:solidFill>
              <a:latin typeface="微软雅黑" panose="020B0503020204020204" pitchFamily="34" charset="-122"/>
              <a:ea typeface="微软雅黑" panose="020B0503020204020204" pitchFamily="34" charset="-122"/>
            </a:endParaRPr>
          </a:p>
        </p:txBody>
      </p:sp>
      <p:sp>
        <p:nvSpPr>
          <p:cNvPr id="67" name="TextBox 25"/>
          <p:cNvSpPr txBox="1">
            <a:spLocks noChangeArrowheads="1"/>
          </p:cNvSpPr>
          <p:nvPr/>
        </p:nvSpPr>
        <p:spPr bwMode="auto">
          <a:xfrm>
            <a:off x="5255396" y="6015807"/>
            <a:ext cx="6540761" cy="651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dirty="0">
                <a:solidFill>
                  <a:srgbClr val="3E3D4F"/>
                </a:solidFill>
                <a:latin typeface="微软雅黑" panose="020B0503020204020204" pitchFamily="34" charset="-122"/>
              </a:rPr>
              <a:t>八是关注因病因灾因意外事故等刚性支出较大或收入大幅缩减导致基本生活出现严重困难农户</a:t>
            </a:r>
          </a:p>
        </p:txBody>
      </p:sp>
      <p:sp>
        <p:nvSpPr>
          <p:cNvPr id="68" name="Line 16"/>
          <p:cNvSpPr>
            <a:spLocks noChangeShapeType="1"/>
          </p:cNvSpPr>
          <p:nvPr/>
        </p:nvSpPr>
        <p:spPr bwMode="auto">
          <a:xfrm flipH="1" flipV="1">
            <a:off x="3917376" y="4107958"/>
            <a:ext cx="1957306" cy="644057"/>
          </a:xfrm>
          <a:prstGeom prst="line">
            <a:avLst/>
          </a:prstGeom>
          <a:noFill/>
          <a:ln w="19050">
            <a:solidFill>
              <a:srgbClr val="2E2C2C"/>
            </a:solidFill>
            <a:round/>
            <a:headEnd type="triangle" w="med" len="med"/>
          </a:ln>
          <a:extLst>
            <a:ext uri="{909E8E84-426E-40DD-AFC4-6F175D3DCCD1}">
              <a14:hiddenFill xmlns:a14="http://schemas.microsoft.com/office/drawing/2010/main">
                <a:noFill/>
              </a14:hiddenFill>
            </a:ext>
          </a:extLst>
        </p:spPr>
        <p:txBody>
          <a:bodyPr lIns="96435" tIns="48218" rIns="96435" bIns="48218"/>
          <a:lstStyle/>
          <a:p>
            <a:endParaRPr lang="zh-CN" altLang="en-US"/>
          </a:p>
        </p:txBody>
      </p:sp>
      <p:sp>
        <p:nvSpPr>
          <p:cNvPr id="69" name="Line 16"/>
          <p:cNvSpPr>
            <a:spLocks noChangeShapeType="1"/>
          </p:cNvSpPr>
          <p:nvPr/>
        </p:nvSpPr>
        <p:spPr bwMode="auto">
          <a:xfrm flipH="1" flipV="1">
            <a:off x="3862990" y="4337643"/>
            <a:ext cx="1529967" cy="990063"/>
          </a:xfrm>
          <a:prstGeom prst="line">
            <a:avLst/>
          </a:prstGeom>
          <a:noFill/>
          <a:ln w="19050">
            <a:solidFill>
              <a:srgbClr val="2E2C2C"/>
            </a:solidFill>
            <a:round/>
            <a:headEnd type="triangle" w="med" len="med"/>
          </a:ln>
          <a:extLst>
            <a:ext uri="{909E8E84-426E-40DD-AFC4-6F175D3DCCD1}">
              <a14:hiddenFill xmlns:a14="http://schemas.microsoft.com/office/drawing/2010/main">
                <a:noFill/>
              </a14:hiddenFill>
            </a:ext>
          </a:extLst>
        </p:spPr>
        <p:txBody>
          <a:bodyPr lIns="96435" tIns="48218" rIns="96435" bIns="48218"/>
          <a:lstStyle/>
          <a:p>
            <a:endParaRPr lang="zh-CN" altLang="en-US"/>
          </a:p>
        </p:txBody>
      </p:sp>
      <p:sp>
        <p:nvSpPr>
          <p:cNvPr id="70" name="Line 16"/>
          <p:cNvSpPr>
            <a:spLocks noChangeShapeType="1"/>
          </p:cNvSpPr>
          <p:nvPr/>
        </p:nvSpPr>
        <p:spPr bwMode="auto">
          <a:xfrm flipH="1" flipV="1">
            <a:off x="3678850" y="4592867"/>
            <a:ext cx="930064" cy="1183697"/>
          </a:xfrm>
          <a:prstGeom prst="line">
            <a:avLst/>
          </a:prstGeom>
          <a:noFill/>
          <a:ln w="19050">
            <a:solidFill>
              <a:srgbClr val="2E2C2C"/>
            </a:solidFill>
            <a:round/>
            <a:headEnd type="triangle" w="med" len="med"/>
          </a:ln>
          <a:extLst>
            <a:ext uri="{909E8E84-426E-40DD-AFC4-6F175D3DCCD1}">
              <a14:hiddenFill xmlns:a14="http://schemas.microsoft.com/office/drawing/2010/main">
                <a:noFill/>
              </a14:hiddenFill>
            </a:ext>
          </a:extLst>
        </p:spPr>
        <p:txBody>
          <a:bodyPr lIns="96435" tIns="48218" rIns="96435" bIns="48218"/>
          <a:lstStyle/>
          <a:p>
            <a:endParaRPr lang="zh-CN" altLang="en-US"/>
          </a:p>
        </p:txBody>
      </p:sp>
      <p:sp>
        <p:nvSpPr>
          <p:cNvPr id="52" name="Line 16">
            <a:extLst>
              <a:ext uri="{FF2B5EF4-FFF2-40B4-BE49-F238E27FC236}">
                <a16:creationId xmlns:a16="http://schemas.microsoft.com/office/drawing/2014/main" xmlns="" id="{1872527F-6ED4-43ED-A601-288C23AF95D2}"/>
              </a:ext>
            </a:extLst>
          </p:cNvPr>
          <p:cNvSpPr>
            <a:spLocks noChangeShapeType="1"/>
          </p:cNvSpPr>
          <p:nvPr/>
        </p:nvSpPr>
        <p:spPr bwMode="auto">
          <a:xfrm flipH="1" flipV="1">
            <a:off x="3238068" y="4960287"/>
            <a:ext cx="491766" cy="990062"/>
          </a:xfrm>
          <a:prstGeom prst="line">
            <a:avLst/>
          </a:prstGeom>
          <a:noFill/>
          <a:ln w="19050">
            <a:solidFill>
              <a:srgbClr val="2E2C2C"/>
            </a:solidFill>
            <a:round/>
            <a:headEnd type="triangle" w="med" len="med"/>
          </a:ln>
          <a:extLst>
            <a:ext uri="{909E8E84-426E-40DD-AFC4-6F175D3DCCD1}">
              <a14:hiddenFill xmlns:a14="http://schemas.microsoft.com/office/drawing/2010/main">
                <a:noFill/>
              </a14:hiddenFill>
            </a:ext>
          </a:extLst>
        </p:spPr>
        <p:txBody>
          <a:bodyPr lIns="96435" tIns="48218" rIns="96435" bIns="48218"/>
          <a:lstStyle/>
          <a:p>
            <a:endParaRPr lang="zh-CN" altLang="en-US"/>
          </a:p>
        </p:txBody>
      </p:sp>
      <p:sp>
        <p:nvSpPr>
          <p:cNvPr id="53" name="Oval 10">
            <a:extLst>
              <a:ext uri="{FF2B5EF4-FFF2-40B4-BE49-F238E27FC236}">
                <a16:creationId xmlns:a16="http://schemas.microsoft.com/office/drawing/2014/main" xmlns="" id="{F5B17E32-9713-4D2F-A6FB-88EE35C5B375}"/>
              </a:ext>
            </a:extLst>
          </p:cNvPr>
          <p:cNvSpPr>
            <a:spLocks noChangeArrowheads="1"/>
          </p:cNvSpPr>
          <p:nvPr/>
        </p:nvSpPr>
        <p:spPr bwMode="auto">
          <a:xfrm flipH="1">
            <a:off x="3536680" y="5965961"/>
            <a:ext cx="740341" cy="721319"/>
          </a:xfrm>
          <a:prstGeom prst="ellipse">
            <a:avLst/>
          </a:prstGeom>
          <a:solidFill>
            <a:srgbClr val="3C536A"/>
          </a:solidFill>
          <a:ln w="57150">
            <a:noFill/>
            <a:rou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a:solidFill>
                <a:schemeClr val="bg1"/>
              </a:solidFill>
            </a:endParaRPr>
          </a:p>
        </p:txBody>
      </p:sp>
      <p:sp>
        <p:nvSpPr>
          <p:cNvPr id="54" name="TextBox 10">
            <a:extLst>
              <a:ext uri="{FF2B5EF4-FFF2-40B4-BE49-F238E27FC236}">
                <a16:creationId xmlns:a16="http://schemas.microsoft.com/office/drawing/2014/main" xmlns="" id="{5944A62A-0430-4092-94FC-431D74BCA550}"/>
              </a:ext>
            </a:extLst>
          </p:cNvPr>
          <p:cNvSpPr txBox="1">
            <a:spLocks noChangeArrowheads="1"/>
          </p:cNvSpPr>
          <p:nvPr/>
        </p:nvSpPr>
        <p:spPr bwMode="auto">
          <a:xfrm flipH="1">
            <a:off x="3492977" y="6118166"/>
            <a:ext cx="856360" cy="41690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en-US" altLang="zh-CN" sz="2110" b="1" dirty="0">
                <a:solidFill>
                  <a:schemeClr val="bg1"/>
                </a:solidFill>
                <a:latin typeface="微软雅黑" panose="020B0503020204020204" pitchFamily="34" charset="-122"/>
                <a:ea typeface="微软雅黑" panose="020B0503020204020204" pitchFamily="34" charset="-122"/>
              </a:rPr>
              <a:t>+9</a:t>
            </a:r>
            <a:endParaRPr lang="zh-CN" altLang="en-US" sz="2110" b="1" dirty="0">
              <a:solidFill>
                <a:schemeClr val="bg1"/>
              </a:solidFill>
              <a:latin typeface="微软雅黑" panose="020B0503020204020204" pitchFamily="34" charset="-122"/>
              <a:ea typeface="微软雅黑" panose="020B0503020204020204" pitchFamily="34" charset="-122"/>
            </a:endParaRPr>
          </a:p>
        </p:txBody>
      </p:sp>
      <p:sp>
        <p:nvSpPr>
          <p:cNvPr id="71" name="TextBox 25">
            <a:extLst>
              <a:ext uri="{FF2B5EF4-FFF2-40B4-BE49-F238E27FC236}">
                <a16:creationId xmlns:a16="http://schemas.microsoft.com/office/drawing/2014/main" xmlns="" id="{C146D48C-EFCF-4064-8611-8C5B693F18F9}"/>
              </a:ext>
            </a:extLst>
          </p:cNvPr>
          <p:cNvSpPr txBox="1">
            <a:spLocks noChangeArrowheads="1"/>
          </p:cNvSpPr>
          <p:nvPr/>
        </p:nvSpPr>
        <p:spPr bwMode="auto">
          <a:xfrm>
            <a:off x="4148689" y="6667325"/>
            <a:ext cx="6540761" cy="374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35" tIns="48218" rIns="96435" bIns="48218">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800" dirty="0">
                <a:solidFill>
                  <a:srgbClr val="3E3D4F"/>
                </a:solidFill>
                <a:latin typeface="微软雅黑" panose="020B0503020204020204" pitchFamily="34" charset="-122"/>
              </a:rPr>
              <a:t>+9</a:t>
            </a:r>
            <a:r>
              <a:rPr lang="zh-CN" altLang="en-US" sz="1800" dirty="0">
                <a:solidFill>
                  <a:srgbClr val="3E3D4F"/>
                </a:solidFill>
                <a:latin typeface="微软雅黑" panose="020B0503020204020204" pitchFamily="34" charset="-122"/>
              </a:rPr>
              <a:t>是因意外事故造成大额支出或收入骤减的农户</a:t>
            </a:r>
          </a:p>
        </p:txBody>
      </p:sp>
    </p:spTree>
    <p:extLst>
      <p:ext uri="{BB962C8B-B14F-4D97-AF65-F5344CB8AC3E}">
        <p14:creationId xmlns:p14="http://schemas.microsoft.com/office/powerpoint/2010/main" val="4076013135"/>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heel(1)">
                                      <p:cBhvr>
                                        <p:cTn id="7" dur="2000"/>
                                        <p:tgtEl>
                                          <p:spTgt spid="45"/>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wheel(1)">
                                      <p:cBhvr>
                                        <p:cTn id="10" dur="2000"/>
                                        <p:tgtEl>
                                          <p:spTgt spid="46"/>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wheel(1)">
                                      <p:cBhvr>
                                        <p:cTn id="13" dur="2000"/>
                                        <p:tgtEl>
                                          <p:spTgt spid="47"/>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heel(1)">
                                      <p:cBhvr>
                                        <p:cTn id="16" dur="2000"/>
                                        <p:tgtEl>
                                          <p:spTgt spid="41"/>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wipe(down)">
                                      <p:cBhvr>
                                        <p:cTn id="21" dur="500"/>
                                        <p:tgtEl>
                                          <p:spTgt spid="42"/>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wipe(down)">
                                      <p:cBhvr>
                                        <p:cTn id="24" dur="500"/>
                                        <p:tgtEl>
                                          <p:spTgt spid="50"/>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wipe(down)">
                                      <p:cBhvr>
                                        <p:cTn id="27" dur="500"/>
                                        <p:tgtEl>
                                          <p:spTgt spid="51"/>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00"/>
                                        </p:tgtEl>
                                        <p:attrNameLst>
                                          <p:attrName>style.visibility</p:attrName>
                                        </p:attrNameLst>
                                      </p:cBhvr>
                                      <p:to>
                                        <p:strVal val="visible"/>
                                      </p:to>
                                    </p:set>
                                    <p:animEffect transition="in" filter="wipe(down)">
                                      <p:cBhvr>
                                        <p:cTn id="30" dur="500"/>
                                        <p:tgtEl>
                                          <p:spTgt spid="100"/>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down)">
                                      <p:cBhvr>
                                        <p:cTn id="35" dur="500"/>
                                        <p:tgtEl>
                                          <p:spTgt spid="44"/>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down)">
                                      <p:cBhvr>
                                        <p:cTn id="38" dur="500"/>
                                        <p:tgtEl>
                                          <p:spTgt spid="3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wipe(down)">
                                      <p:cBhvr>
                                        <p:cTn id="41" dur="500"/>
                                        <p:tgtEl>
                                          <p:spTgt spid="39"/>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59"/>
                                        </p:tgtEl>
                                        <p:attrNameLst>
                                          <p:attrName>style.visibility</p:attrName>
                                        </p:attrNameLst>
                                      </p:cBhvr>
                                      <p:to>
                                        <p:strVal val="visible"/>
                                      </p:to>
                                    </p:set>
                                    <p:animEffect transition="in" filter="wipe(down)">
                                      <p:cBhvr>
                                        <p:cTn id="44" dur="500"/>
                                        <p:tgtEl>
                                          <p:spTgt spid="59"/>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63"/>
                                        </p:tgtEl>
                                        <p:attrNameLst>
                                          <p:attrName>style.visibility</p:attrName>
                                        </p:attrNameLst>
                                      </p:cBhvr>
                                      <p:to>
                                        <p:strVal val="visible"/>
                                      </p:to>
                                    </p:set>
                                    <p:animEffect transition="in" filter="wipe(down)">
                                      <p:cBhvr>
                                        <p:cTn id="49" dur="500"/>
                                        <p:tgtEl>
                                          <p:spTgt spid="63"/>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wipe(down)">
                                      <p:cBhvr>
                                        <p:cTn id="52" dur="500"/>
                                        <p:tgtEl>
                                          <p:spTgt spid="36"/>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wipe(down)">
                                      <p:cBhvr>
                                        <p:cTn id="55" dur="500"/>
                                        <p:tgtEl>
                                          <p:spTgt spid="40"/>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wipe(down)">
                                      <p:cBhvr>
                                        <p:cTn id="58" dur="500"/>
                                        <p:tgtEl>
                                          <p:spTgt spid="60"/>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wipe(down)">
                                      <p:cBhvr>
                                        <p:cTn id="63" dur="500"/>
                                        <p:tgtEl>
                                          <p:spTgt spid="43"/>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wipe(down)">
                                      <p:cBhvr>
                                        <p:cTn id="66" dur="500"/>
                                        <p:tgtEl>
                                          <p:spTgt spid="37"/>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57"/>
                                        </p:tgtEl>
                                        <p:attrNameLst>
                                          <p:attrName>style.visibility</p:attrName>
                                        </p:attrNameLst>
                                      </p:cBhvr>
                                      <p:to>
                                        <p:strVal val="visible"/>
                                      </p:to>
                                    </p:set>
                                    <p:animEffect transition="in" filter="wipe(down)">
                                      <p:cBhvr>
                                        <p:cTn id="69" dur="500"/>
                                        <p:tgtEl>
                                          <p:spTgt spid="57"/>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61"/>
                                        </p:tgtEl>
                                        <p:attrNameLst>
                                          <p:attrName>style.visibility</p:attrName>
                                        </p:attrNameLst>
                                      </p:cBhvr>
                                      <p:to>
                                        <p:strVal val="visible"/>
                                      </p:to>
                                    </p:set>
                                    <p:animEffect transition="in" filter="wipe(down)">
                                      <p:cBhvr>
                                        <p:cTn id="72" dur="500"/>
                                        <p:tgtEl>
                                          <p:spTgt spid="61"/>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99"/>
                                        </p:tgtEl>
                                        <p:attrNameLst>
                                          <p:attrName>style.visibility</p:attrName>
                                        </p:attrNameLst>
                                      </p:cBhvr>
                                      <p:to>
                                        <p:strVal val="visible"/>
                                      </p:to>
                                    </p:set>
                                    <p:animEffect transition="in" filter="wipe(down)">
                                      <p:cBhvr>
                                        <p:cTn id="77" dur="500"/>
                                        <p:tgtEl>
                                          <p:spTgt spid="99"/>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58"/>
                                        </p:tgtEl>
                                        <p:attrNameLst>
                                          <p:attrName>style.visibility</p:attrName>
                                        </p:attrNameLst>
                                      </p:cBhvr>
                                      <p:to>
                                        <p:strVal val="visible"/>
                                      </p:to>
                                    </p:set>
                                    <p:animEffect transition="in" filter="wipe(down)">
                                      <p:cBhvr>
                                        <p:cTn id="80" dur="500"/>
                                        <p:tgtEl>
                                          <p:spTgt spid="58"/>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down)">
                                      <p:cBhvr>
                                        <p:cTn id="83" dur="500"/>
                                        <p:tgtEl>
                                          <p:spTgt spid="38"/>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62"/>
                                        </p:tgtEl>
                                        <p:attrNameLst>
                                          <p:attrName>style.visibility</p:attrName>
                                        </p:attrNameLst>
                                      </p:cBhvr>
                                      <p:to>
                                        <p:strVal val="visible"/>
                                      </p:to>
                                    </p:set>
                                    <p:animEffect transition="in" filter="wipe(down)">
                                      <p:cBhvr>
                                        <p:cTn id="86" dur="500"/>
                                        <p:tgtEl>
                                          <p:spTgt spid="62"/>
                                        </p:tgtEl>
                                      </p:cBhvr>
                                    </p:animEffect>
                                  </p:childTnLst>
                                </p:cTn>
                              </p:par>
                            </p:childTnLst>
                          </p:cTn>
                        </p:par>
                      </p:childTnLst>
                    </p:cTn>
                  </p:par>
                  <p:par>
                    <p:cTn id="87" fill="hold">
                      <p:stCondLst>
                        <p:cond delay="indefinite"/>
                      </p:stCondLst>
                      <p:childTnLst>
                        <p:par>
                          <p:cTn id="88" fill="hold">
                            <p:stCondLst>
                              <p:cond delay="0"/>
                            </p:stCondLst>
                            <p:childTnLst>
                              <p:par>
                                <p:cTn id="89" presetID="14" presetClass="entr" presetSubtype="10" fill="hold" grpId="0" nodeType="clickEffect">
                                  <p:stCondLst>
                                    <p:cond delay="0"/>
                                  </p:stCondLst>
                                  <p:childTnLst>
                                    <p:set>
                                      <p:cBhvr>
                                        <p:cTn id="90" dur="1" fill="hold">
                                          <p:stCondLst>
                                            <p:cond delay="0"/>
                                          </p:stCondLst>
                                        </p:cTn>
                                        <p:tgtEl>
                                          <p:spTgt spid="68"/>
                                        </p:tgtEl>
                                        <p:attrNameLst>
                                          <p:attrName>style.visibility</p:attrName>
                                        </p:attrNameLst>
                                      </p:cBhvr>
                                      <p:to>
                                        <p:strVal val="visible"/>
                                      </p:to>
                                    </p:set>
                                    <p:animEffect transition="in" filter="randombar(horizontal)">
                                      <p:cBhvr>
                                        <p:cTn id="91" dur="500"/>
                                        <p:tgtEl>
                                          <p:spTgt spid="68"/>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34"/>
                                        </p:tgtEl>
                                        <p:attrNameLst>
                                          <p:attrName>style.visibility</p:attrName>
                                        </p:attrNameLst>
                                      </p:cBhvr>
                                      <p:to>
                                        <p:strVal val="visible"/>
                                      </p:to>
                                    </p:set>
                                    <p:animEffect transition="in" filter="randombar(horizontal)">
                                      <p:cBhvr>
                                        <p:cTn id="94" dur="500"/>
                                        <p:tgtEl>
                                          <p:spTgt spid="34"/>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48"/>
                                        </p:tgtEl>
                                        <p:attrNameLst>
                                          <p:attrName>style.visibility</p:attrName>
                                        </p:attrNameLst>
                                      </p:cBhvr>
                                      <p:to>
                                        <p:strVal val="visible"/>
                                      </p:to>
                                    </p:set>
                                    <p:animEffect transition="in" filter="randombar(horizontal)">
                                      <p:cBhvr>
                                        <p:cTn id="97" dur="500"/>
                                        <p:tgtEl>
                                          <p:spTgt spid="48"/>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49"/>
                                        </p:tgtEl>
                                        <p:attrNameLst>
                                          <p:attrName>style.visibility</p:attrName>
                                        </p:attrNameLst>
                                      </p:cBhvr>
                                      <p:to>
                                        <p:strVal val="visible"/>
                                      </p:to>
                                    </p:set>
                                    <p:animEffect transition="in" filter="randombar(horizontal)">
                                      <p:cBhvr>
                                        <p:cTn id="100" dur="500"/>
                                        <p:tgtEl>
                                          <p:spTgt spid="49"/>
                                        </p:tgtEl>
                                      </p:cBhvr>
                                    </p:animEffect>
                                  </p:childTnLst>
                                </p:cTn>
                              </p:par>
                            </p:childTnLst>
                          </p:cTn>
                        </p:par>
                      </p:childTnLst>
                    </p:cTn>
                  </p:par>
                  <p:par>
                    <p:cTn id="101" fill="hold">
                      <p:stCondLst>
                        <p:cond delay="indefinite"/>
                      </p:stCondLst>
                      <p:childTnLst>
                        <p:par>
                          <p:cTn id="102" fill="hold">
                            <p:stCondLst>
                              <p:cond delay="0"/>
                            </p:stCondLst>
                            <p:childTnLst>
                              <p:par>
                                <p:cTn id="103" presetID="14" presetClass="entr" presetSubtype="10" fill="hold" grpId="0" nodeType="clickEffect">
                                  <p:stCondLst>
                                    <p:cond delay="0"/>
                                  </p:stCondLst>
                                  <p:childTnLst>
                                    <p:set>
                                      <p:cBhvr>
                                        <p:cTn id="104" dur="1" fill="hold">
                                          <p:stCondLst>
                                            <p:cond delay="0"/>
                                          </p:stCondLst>
                                        </p:cTn>
                                        <p:tgtEl>
                                          <p:spTgt spid="69"/>
                                        </p:tgtEl>
                                        <p:attrNameLst>
                                          <p:attrName>style.visibility</p:attrName>
                                        </p:attrNameLst>
                                      </p:cBhvr>
                                      <p:to>
                                        <p:strVal val="visible"/>
                                      </p:to>
                                    </p:set>
                                    <p:animEffect transition="in" filter="randombar(horizontal)">
                                      <p:cBhvr>
                                        <p:cTn id="105" dur="500"/>
                                        <p:tgtEl>
                                          <p:spTgt spid="69"/>
                                        </p:tgtEl>
                                      </p:cBhvr>
                                    </p:animEffect>
                                  </p:childTnLst>
                                </p:cTn>
                              </p:par>
                              <p:par>
                                <p:cTn id="106" presetID="14" presetClass="entr" presetSubtype="10" fill="hold" grpId="0" nodeType="with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randombar(horizontal)">
                                      <p:cBhvr>
                                        <p:cTn id="108" dur="500"/>
                                        <p:tgtEl>
                                          <p:spTgt spid="55"/>
                                        </p:tgtEl>
                                      </p:cBhvr>
                                    </p:animEffect>
                                  </p:childTnLst>
                                </p:cTn>
                              </p:par>
                              <p:par>
                                <p:cTn id="109" presetID="14" presetClass="entr" presetSubtype="10" fill="hold" grpId="0" nodeType="withEffect">
                                  <p:stCondLst>
                                    <p:cond delay="0"/>
                                  </p:stCondLst>
                                  <p:childTnLst>
                                    <p:set>
                                      <p:cBhvr>
                                        <p:cTn id="110" dur="1" fill="hold">
                                          <p:stCondLst>
                                            <p:cond delay="0"/>
                                          </p:stCondLst>
                                        </p:cTn>
                                        <p:tgtEl>
                                          <p:spTgt spid="56"/>
                                        </p:tgtEl>
                                        <p:attrNameLst>
                                          <p:attrName>style.visibility</p:attrName>
                                        </p:attrNameLst>
                                      </p:cBhvr>
                                      <p:to>
                                        <p:strVal val="visible"/>
                                      </p:to>
                                    </p:set>
                                    <p:animEffect transition="in" filter="randombar(horizontal)">
                                      <p:cBhvr>
                                        <p:cTn id="111" dur="500"/>
                                        <p:tgtEl>
                                          <p:spTgt spid="56"/>
                                        </p:tgtEl>
                                      </p:cBhvr>
                                    </p:animEffect>
                                  </p:childTnLst>
                                </p:cTn>
                              </p:par>
                              <p:par>
                                <p:cTn id="112" presetID="14" presetClass="entr" presetSubtype="10" fill="hold" grpId="0" nodeType="withEffect">
                                  <p:stCondLst>
                                    <p:cond delay="0"/>
                                  </p:stCondLst>
                                  <p:childTnLst>
                                    <p:set>
                                      <p:cBhvr>
                                        <p:cTn id="113" dur="1" fill="hold">
                                          <p:stCondLst>
                                            <p:cond delay="0"/>
                                          </p:stCondLst>
                                        </p:cTn>
                                        <p:tgtEl>
                                          <p:spTgt spid="64"/>
                                        </p:tgtEl>
                                        <p:attrNameLst>
                                          <p:attrName>style.visibility</p:attrName>
                                        </p:attrNameLst>
                                      </p:cBhvr>
                                      <p:to>
                                        <p:strVal val="visible"/>
                                      </p:to>
                                    </p:set>
                                    <p:animEffect transition="in" filter="randombar(horizontal)">
                                      <p:cBhvr>
                                        <p:cTn id="114" dur="500"/>
                                        <p:tgtEl>
                                          <p:spTgt spid="64"/>
                                        </p:tgtEl>
                                      </p:cBhvr>
                                    </p:animEffect>
                                  </p:childTnLst>
                                </p:cTn>
                              </p:par>
                            </p:childTnLst>
                          </p:cTn>
                        </p:par>
                      </p:childTnLst>
                    </p:cTn>
                  </p:par>
                  <p:par>
                    <p:cTn id="115" fill="hold">
                      <p:stCondLst>
                        <p:cond delay="indefinite"/>
                      </p:stCondLst>
                      <p:childTnLst>
                        <p:par>
                          <p:cTn id="116" fill="hold">
                            <p:stCondLst>
                              <p:cond delay="0"/>
                            </p:stCondLst>
                            <p:childTnLst>
                              <p:par>
                                <p:cTn id="117" presetID="14" presetClass="entr" presetSubtype="10" fill="hold" grpId="0" nodeType="clickEffect">
                                  <p:stCondLst>
                                    <p:cond delay="0"/>
                                  </p:stCondLst>
                                  <p:childTnLst>
                                    <p:set>
                                      <p:cBhvr>
                                        <p:cTn id="118" dur="1" fill="hold">
                                          <p:stCondLst>
                                            <p:cond delay="0"/>
                                          </p:stCondLst>
                                        </p:cTn>
                                        <p:tgtEl>
                                          <p:spTgt spid="70"/>
                                        </p:tgtEl>
                                        <p:attrNameLst>
                                          <p:attrName>style.visibility</p:attrName>
                                        </p:attrNameLst>
                                      </p:cBhvr>
                                      <p:to>
                                        <p:strVal val="visible"/>
                                      </p:to>
                                    </p:set>
                                    <p:animEffect transition="in" filter="randombar(horizontal)">
                                      <p:cBhvr>
                                        <p:cTn id="119" dur="500"/>
                                        <p:tgtEl>
                                          <p:spTgt spid="70"/>
                                        </p:tgtEl>
                                      </p:cBhvr>
                                    </p:animEffect>
                                  </p:childTnLst>
                                </p:cTn>
                              </p:par>
                              <p:par>
                                <p:cTn id="120" presetID="14" presetClass="entr" presetSubtype="10"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randombar(horizontal)">
                                      <p:cBhvr>
                                        <p:cTn id="122" dur="500"/>
                                        <p:tgtEl>
                                          <p:spTgt spid="66"/>
                                        </p:tgtEl>
                                      </p:cBhvr>
                                    </p:animEffect>
                                  </p:childTnLst>
                                </p:cTn>
                              </p:par>
                              <p:par>
                                <p:cTn id="123" presetID="14" presetClass="entr" presetSubtype="10" fill="hold" grpId="0" nodeType="withEffect">
                                  <p:stCondLst>
                                    <p:cond delay="0"/>
                                  </p:stCondLst>
                                  <p:childTnLst>
                                    <p:set>
                                      <p:cBhvr>
                                        <p:cTn id="124" dur="1" fill="hold">
                                          <p:stCondLst>
                                            <p:cond delay="0"/>
                                          </p:stCondLst>
                                        </p:cTn>
                                        <p:tgtEl>
                                          <p:spTgt spid="65"/>
                                        </p:tgtEl>
                                        <p:attrNameLst>
                                          <p:attrName>style.visibility</p:attrName>
                                        </p:attrNameLst>
                                      </p:cBhvr>
                                      <p:to>
                                        <p:strVal val="visible"/>
                                      </p:to>
                                    </p:set>
                                    <p:animEffect transition="in" filter="randombar(horizontal)">
                                      <p:cBhvr>
                                        <p:cTn id="125" dur="500"/>
                                        <p:tgtEl>
                                          <p:spTgt spid="65"/>
                                        </p:tgtEl>
                                      </p:cBhvr>
                                    </p:animEffect>
                                  </p:childTnLst>
                                </p:cTn>
                              </p:par>
                              <p:par>
                                <p:cTn id="126" presetID="14" presetClass="entr" presetSubtype="10" fill="hold" grpId="0" nodeType="withEffect">
                                  <p:stCondLst>
                                    <p:cond delay="0"/>
                                  </p:stCondLst>
                                  <p:childTnLst>
                                    <p:set>
                                      <p:cBhvr>
                                        <p:cTn id="127" dur="1" fill="hold">
                                          <p:stCondLst>
                                            <p:cond delay="0"/>
                                          </p:stCondLst>
                                        </p:cTn>
                                        <p:tgtEl>
                                          <p:spTgt spid="67"/>
                                        </p:tgtEl>
                                        <p:attrNameLst>
                                          <p:attrName>style.visibility</p:attrName>
                                        </p:attrNameLst>
                                      </p:cBhvr>
                                      <p:to>
                                        <p:strVal val="visible"/>
                                      </p:to>
                                    </p:set>
                                    <p:animEffect transition="in" filter="randombar(horizontal)">
                                      <p:cBhvr>
                                        <p:cTn id="128" dur="500"/>
                                        <p:tgtEl>
                                          <p:spTgt spid="67"/>
                                        </p:tgtEl>
                                      </p:cBhvr>
                                    </p:animEffect>
                                  </p:childTnLst>
                                </p:cTn>
                              </p:par>
                            </p:childTnLst>
                          </p:cTn>
                        </p:par>
                      </p:childTnLst>
                    </p:cTn>
                  </p:par>
                  <p:par>
                    <p:cTn id="129" fill="hold">
                      <p:stCondLst>
                        <p:cond delay="indefinite"/>
                      </p:stCondLst>
                      <p:childTnLst>
                        <p:par>
                          <p:cTn id="130" fill="hold">
                            <p:stCondLst>
                              <p:cond delay="0"/>
                            </p:stCondLst>
                            <p:childTnLst>
                              <p:par>
                                <p:cTn id="131" presetID="14" presetClass="entr" presetSubtype="10" fill="hold" grpId="0" nodeType="clickEffect">
                                  <p:stCondLst>
                                    <p:cond delay="0"/>
                                  </p:stCondLst>
                                  <p:childTnLst>
                                    <p:set>
                                      <p:cBhvr>
                                        <p:cTn id="132" dur="1" fill="hold">
                                          <p:stCondLst>
                                            <p:cond delay="0"/>
                                          </p:stCondLst>
                                        </p:cTn>
                                        <p:tgtEl>
                                          <p:spTgt spid="52"/>
                                        </p:tgtEl>
                                        <p:attrNameLst>
                                          <p:attrName>style.visibility</p:attrName>
                                        </p:attrNameLst>
                                      </p:cBhvr>
                                      <p:to>
                                        <p:strVal val="visible"/>
                                      </p:to>
                                    </p:set>
                                    <p:animEffect transition="in" filter="randombar(horizontal)">
                                      <p:cBhvr>
                                        <p:cTn id="133" dur="500"/>
                                        <p:tgtEl>
                                          <p:spTgt spid="52"/>
                                        </p:tgtEl>
                                      </p:cBhvr>
                                    </p:animEffect>
                                  </p:childTnLst>
                                </p:cTn>
                              </p:par>
                              <p:par>
                                <p:cTn id="134" presetID="14" presetClass="entr" presetSubtype="10" fill="hold" grpId="0" nodeType="withEffect">
                                  <p:stCondLst>
                                    <p:cond delay="0"/>
                                  </p:stCondLst>
                                  <p:childTnLst>
                                    <p:set>
                                      <p:cBhvr>
                                        <p:cTn id="135" dur="1" fill="hold">
                                          <p:stCondLst>
                                            <p:cond delay="0"/>
                                          </p:stCondLst>
                                        </p:cTn>
                                        <p:tgtEl>
                                          <p:spTgt spid="54"/>
                                        </p:tgtEl>
                                        <p:attrNameLst>
                                          <p:attrName>style.visibility</p:attrName>
                                        </p:attrNameLst>
                                      </p:cBhvr>
                                      <p:to>
                                        <p:strVal val="visible"/>
                                      </p:to>
                                    </p:set>
                                    <p:animEffect transition="in" filter="randombar(horizontal)">
                                      <p:cBhvr>
                                        <p:cTn id="136" dur="500"/>
                                        <p:tgtEl>
                                          <p:spTgt spid="54"/>
                                        </p:tgtEl>
                                      </p:cBhvr>
                                    </p:animEffect>
                                  </p:childTnLst>
                                </p:cTn>
                              </p:par>
                              <p:par>
                                <p:cTn id="137" presetID="14" presetClass="entr" presetSubtype="10" fill="hold" grpId="0" nodeType="withEffect">
                                  <p:stCondLst>
                                    <p:cond delay="0"/>
                                  </p:stCondLst>
                                  <p:childTnLst>
                                    <p:set>
                                      <p:cBhvr>
                                        <p:cTn id="138" dur="1" fill="hold">
                                          <p:stCondLst>
                                            <p:cond delay="0"/>
                                          </p:stCondLst>
                                        </p:cTn>
                                        <p:tgtEl>
                                          <p:spTgt spid="53"/>
                                        </p:tgtEl>
                                        <p:attrNameLst>
                                          <p:attrName>style.visibility</p:attrName>
                                        </p:attrNameLst>
                                      </p:cBhvr>
                                      <p:to>
                                        <p:strVal val="visible"/>
                                      </p:to>
                                    </p:set>
                                    <p:animEffect transition="in" filter="randombar(horizontal)">
                                      <p:cBhvr>
                                        <p:cTn id="139" dur="500"/>
                                        <p:tgtEl>
                                          <p:spTgt spid="53"/>
                                        </p:tgtEl>
                                      </p:cBhvr>
                                    </p:animEffect>
                                  </p:childTnLst>
                                </p:cTn>
                              </p:par>
                              <p:par>
                                <p:cTn id="140" presetID="14" presetClass="entr" presetSubtype="10" fill="hold" grpId="0" nodeType="withEffect">
                                  <p:stCondLst>
                                    <p:cond delay="0"/>
                                  </p:stCondLst>
                                  <p:childTnLst>
                                    <p:set>
                                      <p:cBhvr>
                                        <p:cTn id="141" dur="1" fill="hold">
                                          <p:stCondLst>
                                            <p:cond delay="0"/>
                                          </p:stCondLst>
                                        </p:cTn>
                                        <p:tgtEl>
                                          <p:spTgt spid="71"/>
                                        </p:tgtEl>
                                        <p:attrNameLst>
                                          <p:attrName>style.visibility</p:attrName>
                                        </p:attrNameLst>
                                      </p:cBhvr>
                                      <p:to>
                                        <p:strVal val="visible"/>
                                      </p:to>
                                    </p:set>
                                    <p:animEffect transition="in" filter="randombar(horizontal)">
                                      <p:cBhvr>
                                        <p:cTn id="142"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P spid="47" grpId="0"/>
      <p:bldP spid="99" grpId="0" animBg="1"/>
      <p:bldP spid="100" grpId="0"/>
      <p:bldP spid="35" grpId="0" animBg="1"/>
      <p:bldP spid="36" grpId="0" animBg="1"/>
      <p:bldP spid="37" grpId="0" animBg="1"/>
      <p:bldP spid="38" grpId="0" animBg="1"/>
      <p:bldP spid="39" grpId="0"/>
      <p:bldP spid="40" grpId="0"/>
      <p:bldP spid="57" grpId="0"/>
      <p:bldP spid="58" grpId="0"/>
      <p:bldP spid="59" grpId="0"/>
      <p:bldP spid="60" grpId="0"/>
      <p:bldP spid="61" grpId="0"/>
      <p:bldP spid="62" grpId="0"/>
      <p:bldP spid="63" grpId="0" animBg="1"/>
      <p:bldP spid="50" grpId="0" animBg="1"/>
      <p:bldP spid="51" grpId="0"/>
      <p:bldP spid="34" grpId="0" animBg="1"/>
      <p:bldP spid="48" grpId="0"/>
      <p:bldP spid="49" grpId="0"/>
      <p:bldP spid="55" grpId="0" animBg="1"/>
      <p:bldP spid="56" grpId="0"/>
      <p:bldP spid="64" grpId="0"/>
      <p:bldP spid="65" grpId="0" animBg="1"/>
      <p:bldP spid="66" grpId="0"/>
      <p:bldP spid="67" grpId="0"/>
      <p:bldP spid="68" grpId="0" animBg="1"/>
      <p:bldP spid="69" grpId="0" animBg="1"/>
      <p:bldP spid="70" grpId="0" animBg="1"/>
      <p:bldP spid="52" grpId="0" animBg="1"/>
      <p:bldP spid="53" grpId="0" animBg="1"/>
      <p:bldP spid="54" grpId="0"/>
      <p:bldP spid="71"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43CEE9B9-403A-4575-AC04-BBC397984FA9}"/>
              </a:ext>
            </a:extLst>
          </p:cNvPr>
          <p:cNvSpPr txBox="1"/>
          <p:nvPr/>
        </p:nvSpPr>
        <p:spPr bwMode="auto">
          <a:xfrm>
            <a:off x="1355674" y="1816125"/>
            <a:ext cx="10147402" cy="3170099"/>
          </a:xfrm>
          <a:prstGeom prst="rect">
            <a:avLst/>
          </a:prstGeom>
          <a:noFill/>
        </p:spPr>
        <p:txBody>
          <a:bodyPr wrap="square">
            <a:spAutoFit/>
          </a:bodyPr>
          <a:lstStyle/>
          <a:p>
            <a:pPr indent="457200" algn="just">
              <a:lnSpc>
                <a:spcPct val="20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2021</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年新识别监测对象中，因病是最突出的风险，占比高达</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71.68%</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，有</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10</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个区县甚至超过</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80%</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endParaRPr>
          </a:p>
          <a:p>
            <a:pPr indent="457200" algn="just">
              <a:lnSpc>
                <a:spcPct val="200000"/>
              </a:lnSpc>
            </a:pP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全面</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排查家庭收入、刚性支出、“三保障”及饮水安全状况，以及在就医、上学、就业、产业等方面存在的实际困难和潜在风险，畅通干部走访排查、农户自主申报、部门筛查预警等渠道，将有返贫风险的农户按程序及时规范纳入监测，杜绝应纳未纳、体外循环。</a:t>
            </a:r>
            <a:endPar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8510692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43CEE9B9-403A-4575-AC04-BBC397984FA9}"/>
              </a:ext>
            </a:extLst>
          </p:cNvPr>
          <p:cNvSpPr txBox="1"/>
          <p:nvPr/>
        </p:nvSpPr>
        <p:spPr bwMode="auto">
          <a:xfrm>
            <a:off x="1377900" y="1312069"/>
            <a:ext cx="8984274" cy="499624"/>
          </a:xfrm>
          <a:prstGeom prst="rect">
            <a:avLst/>
          </a:prstGeom>
          <a:noFill/>
        </p:spPr>
        <p:txBody>
          <a:bodyPr wrap="square">
            <a:spAutoFit/>
          </a:bodyPr>
          <a:lstStyle/>
          <a:p>
            <a:pPr indent="457200" algn="just">
              <a:lnSpc>
                <a:spcPct val="150000"/>
              </a:lnSpc>
            </a:pPr>
            <a:r>
              <a:rPr lang="zh-CN" altLang="en-US" sz="2000" dirty="0">
                <a:solidFill>
                  <a:srgbClr val="FF0000"/>
                </a:solidFill>
                <a:latin typeface="微软雅黑" panose="020B0503020204020204" pitchFamily="34" charset="-122"/>
                <a:ea typeface="微软雅黑" panose="020B0503020204020204" pitchFamily="34" charset="-122"/>
              </a:rPr>
              <a:t>第二，全面排查存量监测对象，解决风险消除不稳定、帮扶不精准问题。</a:t>
            </a:r>
          </a:p>
        </p:txBody>
      </p:sp>
      <p:sp>
        <p:nvSpPr>
          <p:cNvPr id="22" name="TextBox 16">
            <a:extLst>
              <a:ext uri="{FF2B5EF4-FFF2-40B4-BE49-F238E27FC236}">
                <a16:creationId xmlns:a16="http://schemas.microsoft.com/office/drawing/2014/main" xmlns="" id="{1F3DF52D-0F1C-4D7B-AC29-299ED9F8BC33}"/>
              </a:ext>
            </a:extLst>
          </p:cNvPr>
          <p:cNvSpPr txBox="1"/>
          <p:nvPr/>
        </p:nvSpPr>
        <p:spPr bwMode="auto">
          <a:xfrm>
            <a:off x="2019495" y="1892565"/>
            <a:ext cx="8984274" cy="499624"/>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首先，要排查监测对象风险消除是否稳定。</a:t>
            </a:r>
          </a:p>
        </p:txBody>
      </p:sp>
      <p:sp>
        <p:nvSpPr>
          <p:cNvPr id="23" name="TextBox 16">
            <a:extLst>
              <a:ext uri="{FF2B5EF4-FFF2-40B4-BE49-F238E27FC236}">
                <a16:creationId xmlns:a16="http://schemas.microsoft.com/office/drawing/2014/main" xmlns="" id="{31B34F42-3C2D-4D33-BDB9-38507D5B4879}"/>
              </a:ext>
            </a:extLst>
          </p:cNvPr>
          <p:cNvSpPr txBox="1"/>
          <p:nvPr/>
        </p:nvSpPr>
        <p:spPr bwMode="auto">
          <a:xfrm>
            <a:off x="2019495" y="2396621"/>
            <a:ext cx="8984274" cy="499624"/>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其次，要排查帮扶措施是否精准落实。</a:t>
            </a:r>
          </a:p>
        </p:txBody>
      </p:sp>
      <p:sp>
        <p:nvSpPr>
          <p:cNvPr id="24" name="TextBox 16">
            <a:extLst>
              <a:ext uri="{FF2B5EF4-FFF2-40B4-BE49-F238E27FC236}">
                <a16:creationId xmlns:a16="http://schemas.microsoft.com/office/drawing/2014/main" xmlns="" id="{4EF5CCBE-B4E5-484E-B6D5-03F6A5B85DD6}"/>
              </a:ext>
            </a:extLst>
          </p:cNvPr>
          <p:cNvSpPr txBox="1"/>
          <p:nvPr/>
        </p:nvSpPr>
        <p:spPr bwMode="auto">
          <a:xfrm>
            <a:off x="1377900" y="2981162"/>
            <a:ext cx="8984274" cy="499624"/>
          </a:xfrm>
          <a:prstGeom prst="rect">
            <a:avLst/>
          </a:prstGeom>
          <a:noFill/>
        </p:spPr>
        <p:txBody>
          <a:bodyPr wrap="square">
            <a:spAutoFit/>
          </a:bodyPr>
          <a:lstStyle/>
          <a:p>
            <a:pPr indent="457200" algn="just">
              <a:lnSpc>
                <a:spcPct val="150000"/>
              </a:lnSpc>
            </a:pPr>
            <a:r>
              <a:rPr lang="zh-CN" altLang="en-US" sz="2000" dirty="0">
                <a:solidFill>
                  <a:srgbClr val="FF0000"/>
                </a:solidFill>
                <a:latin typeface="微软雅黑" panose="020B0503020204020204" pitchFamily="34" charset="-122"/>
                <a:ea typeface="微软雅黑" panose="020B0503020204020204" pitchFamily="34" charset="-122"/>
              </a:rPr>
              <a:t>第三，全面排查规模性返贫风险点，提早防范、及时化解各类风险隐患。</a:t>
            </a:r>
          </a:p>
        </p:txBody>
      </p:sp>
      <p:sp>
        <p:nvSpPr>
          <p:cNvPr id="25" name="TextBox 16">
            <a:extLst>
              <a:ext uri="{FF2B5EF4-FFF2-40B4-BE49-F238E27FC236}">
                <a16:creationId xmlns:a16="http://schemas.microsoft.com/office/drawing/2014/main" xmlns="" id="{A0FED36B-2DE4-49A9-B0A8-5EF19EDA35ED}"/>
              </a:ext>
            </a:extLst>
          </p:cNvPr>
          <p:cNvSpPr txBox="1"/>
          <p:nvPr/>
        </p:nvSpPr>
        <p:spPr bwMode="auto">
          <a:xfrm>
            <a:off x="2004127" y="3517449"/>
            <a:ext cx="8984274" cy="499624"/>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一是在排查内容上，要重点关注疫情、灾情及农副产品价格影响。</a:t>
            </a:r>
          </a:p>
        </p:txBody>
      </p:sp>
      <p:sp>
        <p:nvSpPr>
          <p:cNvPr id="26" name="TextBox 16">
            <a:extLst>
              <a:ext uri="{FF2B5EF4-FFF2-40B4-BE49-F238E27FC236}">
                <a16:creationId xmlns:a16="http://schemas.microsoft.com/office/drawing/2014/main" xmlns="" id="{4575A7F0-8EAC-4523-AAF2-2475D9734D49}"/>
              </a:ext>
            </a:extLst>
          </p:cNvPr>
          <p:cNvSpPr txBox="1"/>
          <p:nvPr/>
        </p:nvSpPr>
        <p:spPr bwMode="auto">
          <a:xfrm>
            <a:off x="2004127" y="4061608"/>
            <a:ext cx="8984274" cy="961289"/>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二是在排查区域上，要重点关注乡村振兴重点帮扶县、重点乡镇和重点村，以及监测对象占比较高的乡和村。</a:t>
            </a:r>
          </a:p>
        </p:txBody>
      </p:sp>
      <p:sp>
        <p:nvSpPr>
          <p:cNvPr id="27" name="TextBox 16">
            <a:extLst>
              <a:ext uri="{FF2B5EF4-FFF2-40B4-BE49-F238E27FC236}">
                <a16:creationId xmlns:a16="http://schemas.microsoft.com/office/drawing/2014/main" xmlns="" id="{0E2B2852-4988-4354-8B4C-B145ADDDB80E}"/>
              </a:ext>
            </a:extLst>
          </p:cNvPr>
          <p:cNvSpPr txBox="1"/>
          <p:nvPr/>
        </p:nvSpPr>
        <p:spPr bwMode="auto">
          <a:xfrm>
            <a:off x="2019495" y="4956440"/>
            <a:ext cx="8984274" cy="961289"/>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三是在排查方式上，要充分发挥基层干部和驻村工作队作用，把工作做细。要加强信息共享和分析研判，健全跨部门工作会商和信息互通机制。</a:t>
            </a:r>
          </a:p>
        </p:txBody>
      </p:sp>
    </p:spTree>
    <p:extLst>
      <p:ext uri="{BB962C8B-B14F-4D97-AF65-F5344CB8AC3E}">
        <p14:creationId xmlns:p14="http://schemas.microsoft.com/office/powerpoint/2010/main" val="134166169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randombar(horizontal)">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randombar(horizontal)">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randombar(horizontal)">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randombar(horizontal)">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randombar(horizontal)">
                                      <p:cBhvr>
                                        <p:cTn id="32" dur="500"/>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randombar(horizontal)">
                                      <p:cBhvr>
                                        <p:cTn id="3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2" grpId="0"/>
      <p:bldP spid="23" grpId="0"/>
      <p:bldP spid="24" grpId="0"/>
      <p:bldP spid="25" grpId="0"/>
      <p:bldP spid="26" grpId="0"/>
      <p:bldP spid="2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43CEE9B9-403A-4575-AC04-BBC397984FA9}"/>
              </a:ext>
            </a:extLst>
          </p:cNvPr>
          <p:cNvSpPr txBox="1"/>
          <p:nvPr/>
        </p:nvSpPr>
        <p:spPr bwMode="auto">
          <a:xfrm>
            <a:off x="1377900" y="1672387"/>
            <a:ext cx="8984274" cy="499624"/>
          </a:xfrm>
          <a:prstGeom prst="rect">
            <a:avLst/>
          </a:prstGeom>
          <a:noFill/>
        </p:spPr>
        <p:txBody>
          <a:bodyPr wrap="square">
            <a:spAutoFit/>
          </a:bodyPr>
          <a:lstStyle/>
          <a:p>
            <a:pPr indent="457200" algn="just">
              <a:lnSpc>
                <a:spcPct val="150000"/>
              </a:lnSpc>
            </a:pPr>
            <a:r>
              <a:rPr lang="zh-CN" altLang="en-US" sz="2000" dirty="0">
                <a:solidFill>
                  <a:srgbClr val="FF0000"/>
                </a:solidFill>
                <a:latin typeface="微软雅黑" panose="020B0503020204020204" pitchFamily="34" charset="-122"/>
                <a:ea typeface="微软雅黑" panose="020B0503020204020204" pitchFamily="34" charset="-122"/>
              </a:rPr>
              <a:t>第四，核实核准监测对象信息，切实提高数据质量。</a:t>
            </a:r>
          </a:p>
        </p:txBody>
      </p:sp>
      <p:sp>
        <p:nvSpPr>
          <p:cNvPr id="22" name="TextBox 16">
            <a:extLst>
              <a:ext uri="{FF2B5EF4-FFF2-40B4-BE49-F238E27FC236}">
                <a16:creationId xmlns:a16="http://schemas.microsoft.com/office/drawing/2014/main" xmlns="" id="{1F3DF52D-0F1C-4D7B-AC29-299ED9F8BC33}"/>
              </a:ext>
            </a:extLst>
          </p:cNvPr>
          <p:cNvSpPr txBox="1"/>
          <p:nvPr/>
        </p:nvSpPr>
        <p:spPr bwMode="auto">
          <a:xfrm>
            <a:off x="2019495" y="2282365"/>
            <a:ext cx="8984274" cy="961289"/>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一看信息是否全面，重点关注监测对象收入支出、“三保障”及饮水安全等关键信息缺失问题。</a:t>
            </a:r>
          </a:p>
        </p:txBody>
      </p:sp>
      <p:sp>
        <p:nvSpPr>
          <p:cNvPr id="23" name="TextBox 16">
            <a:extLst>
              <a:ext uri="{FF2B5EF4-FFF2-40B4-BE49-F238E27FC236}">
                <a16:creationId xmlns:a16="http://schemas.microsoft.com/office/drawing/2014/main" xmlns="" id="{31B34F42-3C2D-4D33-BDB9-38507D5B4879}"/>
              </a:ext>
            </a:extLst>
          </p:cNvPr>
          <p:cNvSpPr txBox="1"/>
          <p:nvPr/>
        </p:nvSpPr>
        <p:spPr bwMode="auto">
          <a:xfrm>
            <a:off x="2044192" y="3284888"/>
            <a:ext cx="8984274" cy="961289"/>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二看信息是否准确，重点关注家庭成员信息、监测对象分类、风险类型、帮扶措施等信息录入不准确问题。</a:t>
            </a:r>
          </a:p>
        </p:txBody>
      </p:sp>
      <p:sp>
        <p:nvSpPr>
          <p:cNvPr id="25" name="TextBox 16">
            <a:extLst>
              <a:ext uri="{FF2B5EF4-FFF2-40B4-BE49-F238E27FC236}">
                <a16:creationId xmlns:a16="http://schemas.microsoft.com/office/drawing/2014/main" xmlns="" id="{A0FED36B-2DE4-49A9-B0A8-5EF19EDA35ED}"/>
              </a:ext>
            </a:extLst>
          </p:cNvPr>
          <p:cNvSpPr txBox="1"/>
          <p:nvPr/>
        </p:nvSpPr>
        <p:spPr bwMode="auto">
          <a:xfrm>
            <a:off x="2019495" y="4311220"/>
            <a:ext cx="8984274" cy="961289"/>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三看录入是否及时，重点关注需要动态调整的数据，及时进行更新完善，切实提高信息数据的完整性、准确性。</a:t>
            </a:r>
          </a:p>
        </p:txBody>
      </p:sp>
    </p:spTree>
    <p:extLst>
      <p:ext uri="{BB962C8B-B14F-4D97-AF65-F5344CB8AC3E}">
        <p14:creationId xmlns:p14="http://schemas.microsoft.com/office/powerpoint/2010/main" val="264423193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randombar(horizontal)">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randombar(horizontal)">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randombar(horizontal)">
                                      <p:cBhvr>
                                        <p:cTn id="2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2" grpId="0"/>
      <p:bldP spid="23" grpId="0"/>
      <p:bldP spid="2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43CEE9B9-403A-4575-AC04-BBC397984FA9}"/>
              </a:ext>
            </a:extLst>
          </p:cNvPr>
          <p:cNvSpPr txBox="1"/>
          <p:nvPr/>
        </p:nvSpPr>
        <p:spPr bwMode="auto">
          <a:xfrm>
            <a:off x="1532831" y="1312069"/>
            <a:ext cx="10009112" cy="499624"/>
          </a:xfrm>
          <a:prstGeom prst="rect">
            <a:avLst/>
          </a:prstGeom>
          <a:noFill/>
        </p:spPr>
        <p:txBody>
          <a:bodyPr wrap="square">
            <a:spAutoFit/>
          </a:bodyPr>
          <a:lstStyle/>
          <a:p>
            <a:pPr algn="just">
              <a:lnSpc>
                <a:spcPct val="150000"/>
              </a:lnSpc>
            </a:pPr>
            <a:r>
              <a:rPr lang="zh-CN" altLang="en-US" sz="2000" b="1" dirty="0">
                <a:solidFill>
                  <a:srgbClr val="FF6D3A"/>
                </a:solidFill>
                <a:latin typeface="微软雅黑" panose="020B0503020204020204" pitchFamily="34" charset="-122"/>
                <a:ea typeface="微软雅黑" panose="020B0503020204020204" pitchFamily="34" charset="-122"/>
              </a:rPr>
              <a:t>（二）聚焦“三保障”及饮水安全巩固提升。</a:t>
            </a:r>
            <a:endParaRPr lang="en-US" altLang="zh-CN" sz="2000" b="1" dirty="0">
              <a:solidFill>
                <a:srgbClr val="FF6D3A"/>
              </a:solidFill>
              <a:latin typeface="微软雅黑" panose="020B0503020204020204" pitchFamily="34" charset="-122"/>
              <a:ea typeface="微软雅黑" panose="020B0503020204020204" pitchFamily="34" charset="-122"/>
            </a:endParaRPr>
          </a:p>
        </p:txBody>
      </p:sp>
      <p:sp>
        <p:nvSpPr>
          <p:cNvPr id="22" name="TextBox 16">
            <a:extLst>
              <a:ext uri="{FF2B5EF4-FFF2-40B4-BE49-F238E27FC236}">
                <a16:creationId xmlns:a16="http://schemas.microsoft.com/office/drawing/2014/main" xmlns="" id="{2362B19C-0D98-4DDF-96C2-117C2B7C595C}"/>
              </a:ext>
            </a:extLst>
          </p:cNvPr>
          <p:cNvSpPr txBox="1"/>
          <p:nvPr/>
        </p:nvSpPr>
        <p:spPr bwMode="auto">
          <a:xfrm>
            <a:off x="1532831" y="3297748"/>
            <a:ext cx="10009112" cy="1214884"/>
          </a:xfrm>
          <a:prstGeom prst="rect">
            <a:avLst/>
          </a:prstGeom>
          <a:noFill/>
        </p:spPr>
        <p:txBody>
          <a:bodyPr wrap="square">
            <a:spAutoFit/>
          </a:bodyPr>
          <a:lstStyle/>
          <a:p>
            <a:pPr indent="457200" algn="just">
              <a:lnSpc>
                <a:spcPct val="150000"/>
              </a:lnSpc>
            </a:pP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二是基本医疗保障方面，重点排查脱贫人口以及农村低收入人口基本医疗保险参保和医疗救助等政策落实情况，乡镇卫生院、村卫生室作用发挥和乡村医疗队伍建设服务等情况，确保不因大额医疗负担影响基本生活。</a:t>
            </a:r>
          </a:p>
        </p:txBody>
      </p:sp>
      <p:sp>
        <p:nvSpPr>
          <p:cNvPr id="23" name="TextBox 16">
            <a:extLst>
              <a:ext uri="{FF2B5EF4-FFF2-40B4-BE49-F238E27FC236}">
                <a16:creationId xmlns:a16="http://schemas.microsoft.com/office/drawing/2014/main" xmlns="" id="{7A38FFC7-DD75-46F7-8073-E120059A92B1}"/>
              </a:ext>
            </a:extLst>
          </p:cNvPr>
          <p:cNvSpPr txBox="1"/>
          <p:nvPr/>
        </p:nvSpPr>
        <p:spPr bwMode="auto">
          <a:xfrm>
            <a:off x="1532831" y="4571208"/>
            <a:ext cx="10009112" cy="825419"/>
          </a:xfrm>
          <a:prstGeom prst="rect">
            <a:avLst/>
          </a:prstGeom>
          <a:noFill/>
        </p:spPr>
        <p:txBody>
          <a:bodyPr wrap="square">
            <a:spAutoFit/>
          </a:bodyPr>
          <a:lstStyle/>
          <a:p>
            <a:pPr indent="457200" algn="just">
              <a:lnSpc>
                <a:spcPct val="150000"/>
              </a:lnSpc>
            </a:pP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三是住房安全保障方面，重点排查低收入人口农村危房改造等措施落实情况，全面排查农户现住房安全状况，确保人不住危房、危房不住人。</a:t>
            </a:r>
          </a:p>
        </p:txBody>
      </p:sp>
      <p:sp>
        <p:nvSpPr>
          <p:cNvPr id="24" name="TextBox 16">
            <a:extLst>
              <a:ext uri="{FF2B5EF4-FFF2-40B4-BE49-F238E27FC236}">
                <a16:creationId xmlns:a16="http://schemas.microsoft.com/office/drawing/2014/main" xmlns="" id="{7D742C1A-F96F-463E-8F1D-939829FD53D8}"/>
              </a:ext>
            </a:extLst>
          </p:cNvPr>
          <p:cNvSpPr txBox="1"/>
          <p:nvPr/>
        </p:nvSpPr>
        <p:spPr bwMode="auto">
          <a:xfrm>
            <a:off x="1532831" y="5455202"/>
            <a:ext cx="10009112" cy="825419"/>
          </a:xfrm>
          <a:prstGeom prst="rect">
            <a:avLst/>
          </a:prstGeom>
          <a:noFill/>
        </p:spPr>
        <p:txBody>
          <a:bodyPr wrap="square">
            <a:spAutoFit/>
          </a:bodyPr>
          <a:lstStyle/>
          <a:p>
            <a:pPr indent="457200" algn="just">
              <a:lnSpc>
                <a:spcPct val="150000"/>
              </a:lnSpc>
            </a:pP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四是饮水安全保障方面，结合“农村供水净水行动”全面排查农村供水水源地、供水工程环境卫生、水质达标情况及季节性缺水等，及时解决排查发现的有关问题，确保每个农户长年有水喝、喝上干净水。</a:t>
            </a:r>
          </a:p>
        </p:txBody>
      </p:sp>
      <p:sp>
        <p:nvSpPr>
          <p:cNvPr id="25" name="TextBox 16">
            <a:extLst>
              <a:ext uri="{FF2B5EF4-FFF2-40B4-BE49-F238E27FC236}">
                <a16:creationId xmlns:a16="http://schemas.microsoft.com/office/drawing/2014/main" xmlns="" id="{AF57D848-F1AE-475A-8DEF-35EE36CC324A}"/>
              </a:ext>
            </a:extLst>
          </p:cNvPr>
          <p:cNvSpPr txBox="1"/>
          <p:nvPr/>
        </p:nvSpPr>
        <p:spPr bwMode="auto">
          <a:xfrm>
            <a:off x="1507939" y="2024288"/>
            <a:ext cx="10009112" cy="1214884"/>
          </a:xfrm>
          <a:prstGeom prst="rect">
            <a:avLst/>
          </a:prstGeom>
          <a:noFill/>
        </p:spPr>
        <p:txBody>
          <a:bodyPr wrap="square">
            <a:spAutoFit/>
          </a:bodyPr>
          <a:lstStyle/>
          <a:p>
            <a:pPr indent="457200" algn="just">
              <a:lnSpc>
                <a:spcPct val="150000"/>
              </a:lnSpc>
            </a:pP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一是义务教育保障方面，重点排查义务教育阶段控辍保学机制落实、困难家庭教育资助政策落实等情况，确保除身体原因不具备学习条件外义务教育阶段适龄儿童不失学辍学，确保对因身体等原因无法入学的适龄儿童按要求落实“送教上门”。</a:t>
            </a:r>
          </a:p>
        </p:txBody>
      </p:sp>
    </p:spTree>
    <p:extLst>
      <p:ext uri="{BB962C8B-B14F-4D97-AF65-F5344CB8AC3E}">
        <p14:creationId xmlns:p14="http://schemas.microsoft.com/office/powerpoint/2010/main" val="109164418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randombar(horizontal)">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randombar(horizontal)">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randombar(horizontal)">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randombar(horizontal)">
                                      <p:cBhvr>
                                        <p:cTn id="2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2" grpId="0"/>
      <p:bldP spid="23" grpId="0"/>
      <p:bldP spid="24" grpId="0"/>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itchFamily="65" charset="-122"/>
                  <a:ea typeface="方正小标宋_GBK" pitchFamily="65" charset="-122"/>
                  <a:sym typeface="Arial" panose="020B0604020202020204" pitchFamily="34" charset="0"/>
                </a:rPr>
                <a:t>一</a:t>
              </a:r>
              <a:r>
                <a:rPr lang="zh-CN" altLang="en-US" sz="2400" dirty="0" smtClean="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a:t>
              </a:r>
              <a:r>
                <a:rPr lang="zh-CN" altLang="en-US" sz="2400" dirty="0">
                  <a:solidFill>
                    <a:srgbClr val="EB5B29"/>
                  </a:solidFill>
                  <a:latin typeface="方正小标宋_GBK" pitchFamily="65" charset="-122"/>
                  <a:ea typeface="方正小标宋_GBK" pitchFamily="65" charset="-122"/>
                </a:rPr>
                <a:t>防止返贫监测和帮扶的工作背景</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50" name="TextBox 49"/>
          <p:cNvSpPr txBox="1"/>
          <p:nvPr/>
        </p:nvSpPr>
        <p:spPr bwMode="auto">
          <a:xfrm>
            <a:off x="1604839" y="1744117"/>
            <a:ext cx="9721080" cy="2862322"/>
          </a:xfrm>
          <a:prstGeom prst="rect">
            <a:avLst/>
          </a:prstGeom>
          <a:noFill/>
        </p:spPr>
        <p:txBody>
          <a:bodyPr wrap="square">
            <a:spAutoFit/>
          </a:bodyPr>
          <a:lstStyle/>
          <a:p>
            <a:pPr indent="457200" algn="just">
              <a:lnSpc>
                <a:spcPct val="200000"/>
              </a:lnSpc>
            </a:pPr>
            <a:r>
              <a:rPr lang="en-US" altLang="zh-CN" dirty="0" smtClean="0">
                <a:solidFill>
                  <a:schemeClr val="tx1">
                    <a:lumMod val="95000"/>
                    <a:lumOff val="5000"/>
                  </a:schemeClr>
                </a:solidFill>
                <a:latin typeface="微软雅黑" panose="020B0503020204020204" pitchFamily="34" charset="-122"/>
                <a:ea typeface="微软雅黑" panose="020B0503020204020204" pitchFamily="34" charset="-122"/>
              </a:rPr>
              <a:t>2020</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年</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12</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16</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日，中共中央  国务院出台了</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关于实现巩固拓展脱贫攻坚成果同乡村振兴有效衔接的意见</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（中发</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【2020】30</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号）。</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文件</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明确：打赢脱贫攻坚战、全面建成小康社会后，要在巩固拓展脱贫攻坚成果的基础上，做好乡村振兴这篇大文章，实现巩固拓展脱贫攻坚成果同乡村振兴有效衔接</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a:t>
            </a:r>
          </a:p>
          <a:p>
            <a:pPr indent="457200" algn="just">
              <a:lnSpc>
                <a:spcPct val="200000"/>
              </a:lnSpc>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同时</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，要求设置</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5</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年过渡期</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，并将</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巩固拓展脱贫攻坚成果放在突出位置。</a:t>
            </a:r>
          </a:p>
        </p:txBody>
      </p:sp>
    </p:spTree>
    <p:extLst>
      <p:ext uri="{BB962C8B-B14F-4D97-AF65-F5344CB8AC3E}">
        <p14:creationId xmlns:p14="http://schemas.microsoft.com/office/powerpoint/2010/main" val="135595182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randombar(horizontal)">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43CEE9B9-403A-4575-AC04-BBC397984FA9}"/>
              </a:ext>
            </a:extLst>
          </p:cNvPr>
          <p:cNvSpPr txBox="1"/>
          <p:nvPr/>
        </p:nvSpPr>
        <p:spPr bwMode="auto">
          <a:xfrm>
            <a:off x="668735" y="1240061"/>
            <a:ext cx="11593288" cy="499624"/>
          </a:xfrm>
          <a:prstGeom prst="rect">
            <a:avLst/>
          </a:prstGeom>
          <a:noFill/>
        </p:spPr>
        <p:txBody>
          <a:bodyPr wrap="square">
            <a:spAutoFit/>
          </a:bodyPr>
          <a:lstStyle/>
          <a:p>
            <a:pPr indent="457200" algn="just">
              <a:lnSpc>
                <a:spcPct val="150000"/>
              </a:lnSpc>
            </a:pPr>
            <a:r>
              <a:rPr lang="zh-CN" altLang="en-US" sz="2000" b="1" dirty="0">
                <a:solidFill>
                  <a:srgbClr val="FF6D3A"/>
                </a:solidFill>
                <a:latin typeface="微软雅黑" panose="020B0503020204020204" pitchFamily="34" charset="-122"/>
                <a:ea typeface="微软雅黑" panose="020B0503020204020204" pitchFamily="34" charset="-122"/>
              </a:rPr>
              <a:t>（三）聚焦产业覆盖。</a:t>
            </a:r>
          </a:p>
        </p:txBody>
      </p:sp>
      <p:sp>
        <p:nvSpPr>
          <p:cNvPr id="22" name="TextBox 16">
            <a:extLst>
              <a:ext uri="{FF2B5EF4-FFF2-40B4-BE49-F238E27FC236}">
                <a16:creationId xmlns:a16="http://schemas.microsoft.com/office/drawing/2014/main" xmlns="" id="{2362B19C-0D98-4DDF-96C2-117C2B7C595C}"/>
              </a:ext>
            </a:extLst>
          </p:cNvPr>
          <p:cNvSpPr txBox="1"/>
          <p:nvPr/>
        </p:nvSpPr>
        <p:spPr bwMode="auto">
          <a:xfrm>
            <a:off x="668735" y="1786699"/>
            <a:ext cx="11593288" cy="458908"/>
          </a:xfrm>
          <a:prstGeom prst="rect">
            <a:avLst/>
          </a:prstGeom>
          <a:noFill/>
        </p:spPr>
        <p:txBody>
          <a:bodyPr wrap="square">
            <a:spAutoFit/>
          </a:bodyPr>
          <a:lstStyle/>
          <a:p>
            <a:pPr indent="457200" algn="just">
              <a:lnSpc>
                <a:spcPct val="15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各级对产业发展的要求：</a:t>
            </a:r>
          </a:p>
        </p:txBody>
      </p:sp>
      <p:sp>
        <p:nvSpPr>
          <p:cNvPr id="23" name="TextBox 16">
            <a:extLst>
              <a:ext uri="{FF2B5EF4-FFF2-40B4-BE49-F238E27FC236}">
                <a16:creationId xmlns:a16="http://schemas.microsoft.com/office/drawing/2014/main" xmlns="" id="{7A38FFC7-DD75-46F7-8073-E120059A92B1}"/>
              </a:ext>
            </a:extLst>
          </p:cNvPr>
          <p:cNvSpPr txBox="1"/>
          <p:nvPr/>
        </p:nvSpPr>
        <p:spPr bwMode="auto">
          <a:xfrm>
            <a:off x="668735" y="2333337"/>
            <a:ext cx="11593288" cy="2120902"/>
          </a:xfrm>
          <a:prstGeom prst="rect">
            <a:avLst/>
          </a:prstGeom>
          <a:noFill/>
        </p:spPr>
        <p:txBody>
          <a:bodyPr wrap="square">
            <a:spAutoFit/>
          </a:bodyPr>
          <a:lstStyle/>
          <a:p>
            <a:pPr indent="457200" algn="just">
              <a:lnSpc>
                <a:spcPct val="15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习近平总书记指出，农业农村工作，说一千、道一万，增加农民收入是关键。要加快构建促进农民持续较快增收的长效政策机制，让广大农民都尽快富裕起来。总书记强调，要推动乡村产业振兴，紧紧围绕发展现代农业，围绕农村一二三产业融合发展，构建乡村产业体系，实现产业兴旺，把产业发展落到促进农民增收上来，推动乡村生活富裕。总书记强调，产业兴旺是解决农村一切问题的前提；对脱贫地区产业要长期培育和支持，促进内生可持续发展。</a:t>
            </a:r>
          </a:p>
        </p:txBody>
      </p:sp>
      <p:sp>
        <p:nvSpPr>
          <p:cNvPr id="13" name="TextBox 16">
            <a:extLst>
              <a:ext uri="{FF2B5EF4-FFF2-40B4-BE49-F238E27FC236}">
                <a16:creationId xmlns:a16="http://schemas.microsoft.com/office/drawing/2014/main" xmlns="" id="{4DD1DC41-987B-4EC4-9BE9-A5F0D92AB8BE}"/>
              </a:ext>
            </a:extLst>
          </p:cNvPr>
          <p:cNvSpPr txBox="1"/>
          <p:nvPr/>
        </p:nvSpPr>
        <p:spPr bwMode="auto">
          <a:xfrm>
            <a:off x="656820" y="4454239"/>
            <a:ext cx="11593288" cy="1289905"/>
          </a:xfrm>
          <a:prstGeom prst="rect">
            <a:avLst/>
          </a:prstGeom>
          <a:noFill/>
        </p:spPr>
        <p:txBody>
          <a:bodyPr wrap="square">
            <a:spAutoFit/>
          </a:bodyPr>
          <a:lstStyle/>
          <a:p>
            <a:pPr indent="457200" algn="just">
              <a:lnSpc>
                <a:spcPct val="15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农业农村部部长唐仁健指出，应充分拓展农业多种功能、挖掘乡村多元价值，推进农村一二三产业融合发展，重点发展农产品加工、乡村休闲旅游、农村电商等乡村产业，大力发展县域范围内比较优势明显、带动农业农村能力强、就业容量大的富民产业。</a:t>
            </a:r>
          </a:p>
        </p:txBody>
      </p:sp>
    </p:spTree>
    <p:extLst>
      <p:ext uri="{BB962C8B-B14F-4D97-AF65-F5344CB8AC3E}">
        <p14:creationId xmlns:p14="http://schemas.microsoft.com/office/powerpoint/2010/main" val="394972517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randombar(horizontal)">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randombar(horizontal)">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randombar(horizontal)">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2" grpId="0"/>
      <p:bldP spid="23" grpId="0"/>
      <p:bldP spid="1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4" name="TextBox 16">
            <a:extLst>
              <a:ext uri="{FF2B5EF4-FFF2-40B4-BE49-F238E27FC236}">
                <a16:creationId xmlns:a16="http://schemas.microsoft.com/office/drawing/2014/main" xmlns="" id="{7D742C1A-F96F-463E-8F1D-939829FD53D8}"/>
              </a:ext>
            </a:extLst>
          </p:cNvPr>
          <p:cNvSpPr txBox="1"/>
          <p:nvPr/>
        </p:nvSpPr>
        <p:spPr bwMode="auto">
          <a:xfrm>
            <a:off x="854458" y="1627744"/>
            <a:ext cx="10957939" cy="1705403"/>
          </a:xfrm>
          <a:prstGeom prst="rect">
            <a:avLst/>
          </a:prstGeom>
          <a:noFill/>
        </p:spPr>
        <p:txBody>
          <a:bodyPr wrap="square">
            <a:spAutoFit/>
          </a:bodyPr>
          <a:lstStyle/>
          <a:p>
            <a:pPr indent="457200" algn="just">
              <a:lnSpc>
                <a:spcPct val="15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中央农村工作会议、中央一号文件对</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2022</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年全面推进乡村振兴重点工作进行了部署。中央一号文件提出：巩固提升脱贫地区特色产业，完善联农带农机制，提高脱贫人口家庭经营性收入。逐步提高中央财政衔接推进乡村振兴补助资金用于产业发展的比重，重点支持帮扶产业补上技术、设施、营销等短板，强化龙头带动作用，促进产业提档升级。</a:t>
            </a:r>
          </a:p>
        </p:txBody>
      </p:sp>
      <p:sp>
        <p:nvSpPr>
          <p:cNvPr id="14" name="TextBox 16">
            <a:extLst>
              <a:ext uri="{FF2B5EF4-FFF2-40B4-BE49-F238E27FC236}">
                <a16:creationId xmlns:a16="http://schemas.microsoft.com/office/drawing/2014/main" xmlns="" id="{3A127702-FD3B-449A-AA51-142801E0A4DB}"/>
              </a:ext>
            </a:extLst>
          </p:cNvPr>
          <p:cNvSpPr txBox="1"/>
          <p:nvPr/>
        </p:nvSpPr>
        <p:spPr bwMode="auto">
          <a:xfrm>
            <a:off x="854458" y="3382532"/>
            <a:ext cx="10957939" cy="1289905"/>
          </a:xfrm>
          <a:prstGeom prst="rect">
            <a:avLst/>
          </a:prstGeom>
          <a:noFill/>
        </p:spPr>
        <p:txBody>
          <a:bodyPr wrap="square">
            <a:spAutoFit/>
          </a:bodyPr>
          <a:lstStyle/>
          <a:p>
            <a:pPr indent="457200" algn="just">
              <a:lnSpc>
                <a:spcPct val="15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4.</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敏尔书记强调，要深入领会习近平总书记关于“三农”工作重要论述，做好重点人群精准监测帮扶、强化重点区域帮扶支持、促进脱贫群众就业增收，坚决守住不发生规模性返贫底线，要做优乡村产业、强化农业科技支撑、改善农村人居环境、加强和创新农村社会治理，大力推进农业农村现代化。</a:t>
            </a:r>
          </a:p>
        </p:txBody>
      </p:sp>
      <p:sp>
        <p:nvSpPr>
          <p:cNvPr id="15" name="TextBox 16">
            <a:extLst>
              <a:ext uri="{FF2B5EF4-FFF2-40B4-BE49-F238E27FC236}">
                <a16:creationId xmlns:a16="http://schemas.microsoft.com/office/drawing/2014/main" xmlns="" id="{1DF119D1-FF70-4A4A-AC07-B9EFDCF77D39}"/>
              </a:ext>
            </a:extLst>
          </p:cNvPr>
          <p:cNvSpPr txBox="1"/>
          <p:nvPr/>
        </p:nvSpPr>
        <p:spPr bwMode="auto">
          <a:xfrm>
            <a:off x="854458" y="4721822"/>
            <a:ext cx="10957939" cy="874407"/>
          </a:xfrm>
          <a:prstGeom prst="rect">
            <a:avLst/>
          </a:prstGeom>
          <a:noFill/>
        </p:spPr>
        <p:txBody>
          <a:bodyPr wrap="square">
            <a:spAutoFit/>
          </a:bodyPr>
          <a:lstStyle/>
          <a:p>
            <a:pPr indent="457200" algn="just">
              <a:lnSpc>
                <a:spcPct val="150000"/>
              </a:lnSpc>
            </a:pP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5.</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衡华市长要求，要持续巩固拓展脱贫攻坚成果，聚焦产业促进乡村发展，扎实稳妥推进乡村建设，突出实效改进乡村治理。我们要认真学习领会，不折不扣落实好国家乡村振兴局和市委、市政府工作要求。</a:t>
            </a:r>
          </a:p>
        </p:txBody>
      </p:sp>
    </p:spTree>
    <p:extLst>
      <p:ext uri="{BB962C8B-B14F-4D97-AF65-F5344CB8AC3E}">
        <p14:creationId xmlns:p14="http://schemas.microsoft.com/office/powerpoint/2010/main" val="503163845"/>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randombar(horizont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randombar(horizontal)">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4" grpId="0"/>
      <p:bldP spid="1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3" name="TextBox 16">
            <a:extLst>
              <a:ext uri="{FF2B5EF4-FFF2-40B4-BE49-F238E27FC236}">
                <a16:creationId xmlns:a16="http://schemas.microsoft.com/office/drawing/2014/main" xmlns="" id="{7A38FFC7-DD75-46F7-8073-E120059A92B1}"/>
              </a:ext>
            </a:extLst>
          </p:cNvPr>
          <p:cNvSpPr txBox="1"/>
          <p:nvPr/>
        </p:nvSpPr>
        <p:spPr bwMode="auto">
          <a:xfrm>
            <a:off x="2000447" y="1566721"/>
            <a:ext cx="4392488" cy="581057"/>
          </a:xfrm>
          <a:prstGeom prst="rect">
            <a:avLst/>
          </a:prstGeom>
          <a:noFill/>
        </p:spPr>
        <p:txBody>
          <a:bodyPr wrap="square">
            <a:spAutoFit/>
          </a:bodyPr>
          <a:lstStyle/>
          <a:p>
            <a:pPr indent="457200" algn="just">
              <a:lnSpc>
                <a:spcPct val="150000"/>
              </a:lnSpc>
            </a:pPr>
            <a:r>
              <a:rPr lang="en-US" altLang="zh-CN" sz="2400" dirty="0">
                <a:solidFill>
                  <a:schemeClr val="tx1">
                    <a:lumMod val="95000"/>
                    <a:lumOff val="5000"/>
                  </a:schemeClr>
                </a:solidFill>
                <a:latin typeface="微软雅黑" panose="020B0503020204020204" pitchFamily="34" charset="-122"/>
                <a:ea typeface="微软雅黑" panose="020B0503020204020204" pitchFamily="34" charset="-122"/>
              </a:rPr>
              <a:t>6.</a:t>
            </a: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市委一号文件明确：</a:t>
            </a:r>
          </a:p>
        </p:txBody>
      </p:sp>
      <p:sp>
        <p:nvSpPr>
          <p:cNvPr id="13" name="TextBox 16">
            <a:extLst>
              <a:ext uri="{FF2B5EF4-FFF2-40B4-BE49-F238E27FC236}">
                <a16:creationId xmlns:a16="http://schemas.microsoft.com/office/drawing/2014/main" xmlns="" id="{4DD1DC41-987B-4EC4-9BE9-A5F0D92AB8BE}"/>
              </a:ext>
            </a:extLst>
          </p:cNvPr>
          <p:cNvSpPr txBox="1"/>
          <p:nvPr/>
        </p:nvSpPr>
        <p:spPr bwMode="auto">
          <a:xfrm>
            <a:off x="2414307" y="2242722"/>
            <a:ext cx="9937104" cy="458908"/>
          </a:xfrm>
          <a:prstGeom prst="rect">
            <a:avLst/>
          </a:prstGeom>
          <a:noFill/>
        </p:spPr>
        <p:txBody>
          <a:bodyPr wrap="square">
            <a:spAutoFit/>
          </a:bodyPr>
          <a:lstStyle/>
          <a:p>
            <a:pPr indent="457200" algn="just">
              <a:lnSpc>
                <a:spcPct val="15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）加快推进农业全产业链建设。高标准打造榨菜、荣昌猪、三峡柑橘等农业重点产业链。</a:t>
            </a:r>
          </a:p>
        </p:txBody>
      </p:sp>
      <p:sp>
        <p:nvSpPr>
          <p:cNvPr id="16" name="TextBox 16">
            <a:extLst>
              <a:ext uri="{FF2B5EF4-FFF2-40B4-BE49-F238E27FC236}">
                <a16:creationId xmlns:a16="http://schemas.microsoft.com/office/drawing/2014/main" xmlns="" id="{1F9C4A06-F000-4C26-9570-8B6467D2B364}"/>
              </a:ext>
            </a:extLst>
          </p:cNvPr>
          <p:cNvSpPr txBox="1"/>
          <p:nvPr/>
        </p:nvSpPr>
        <p:spPr bwMode="auto">
          <a:xfrm>
            <a:off x="2414307" y="2703882"/>
            <a:ext cx="9937104" cy="458908"/>
          </a:xfrm>
          <a:prstGeom prst="rect">
            <a:avLst/>
          </a:prstGeom>
          <a:noFill/>
        </p:spPr>
        <p:txBody>
          <a:bodyPr wrap="square">
            <a:spAutoFit/>
          </a:bodyPr>
          <a:lstStyle/>
          <a:p>
            <a:pPr indent="457200" algn="just">
              <a:lnSpc>
                <a:spcPct val="15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）深入实施农业生产“三品一标”提升行动。</a:t>
            </a:r>
          </a:p>
        </p:txBody>
      </p:sp>
      <p:sp>
        <p:nvSpPr>
          <p:cNvPr id="17" name="TextBox 16">
            <a:extLst>
              <a:ext uri="{FF2B5EF4-FFF2-40B4-BE49-F238E27FC236}">
                <a16:creationId xmlns:a16="http://schemas.microsoft.com/office/drawing/2014/main" xmlns="" id="{8A8AACB2-9BDC-467B-A558-BA269A0304B5}"/>
              </a:ext>
            </a:extLst>
          </p:cNvPr>
          <p:cNvSpPr txBox="1"/>
          <p:nvPr/>
        </p:nvSpPr>
        <p:spPr bwMode="auto">
          <a:xfrm>
            <a:off x="2414307" y="3165042"/>
            <a:ext cx="9937104" cy="458908"/>
          </a:xfrm>
          <a:prstGeom prst="rect">
            <a:avLst/>
          </a:prstGeom>
          <a:noFill/>
        </p:spPr>
        <p:txBody>
          <a:bodyPr wrap="square">
            <a:spAutoFit/>
          </a:bodyPr>
          <a:lstStyle/>
          <a:p>
            <a:pPr indent="457200" algn="just">
              <a:lnSpc>
                <a:spcPct val="15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）大力发展县（区）域富民产业。</a:t>
            </a:r>
          </a:p>
        </p:txBody>
      </p:sp>
      <p:sp>
        <p:nvSpPr>
          <p:cNvPr id="18" name="TextBox 16">
            <a:extLst>
              <a:ext uri="{FF2B5EF4-FFF2-40B4-BE49-F238E27FC236}">
                <a16:creationId xmlns:a16="http://schemas.microsoft.com/office/drawing/2014/main" xmlns="" id="{82B1DF43-485B-40F7-9794-76FCD88E1366}"/>
              </a:ext>
            </a:extLst>
          </p:cNvPr>
          <p:cNvSpPr txBox="1"/>
          <p:nvPr/>
        </p:nvSpPr>
        <p:spPr bwMode="auto">
          <a:xfrm>
            <a:off x="2414307" y="3626202"/>
            <a:ext cx="9937104" cy="458908"/>
          </a:xfrm>
          <a:prstGeom prst="rect">
            <a:avLst/>
          </a:prstGeom>
          <a:noFill/>
        </p:spPr>
        <p:txBody>
          <a:bodyPr wrap="square">
            <a:spAutoFit/>
          </a:bodyPr>
          <a:lstStyle/>
          <a:p>
            <a:pPr indent="457200" algn="just">
              <a:lnSpc>
                <a:spcPct val="15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4</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）加强农村流通体系建设。</a:t>
            </a:r>
          </a:p>
        </p:txBody>
      </p:sp>
      <p:sp>
        <p:nvSpPr>
          <p:cNvPr id="19" name="TextBox 16">
            <a:extLst>
              <a:ext uri="{FF2B5EF4-FFF2-40B4-BE49-F238E27FC236}">
                <a16:creationId xmlns:a16="http://schemas.microsoft.com/office/drawing/2014/main" xmlns="" id="{28F9AFD4-F4F0-4632-BA14-9448EBEF20CF}"/>
              </a:ext>
            </a:extLst>
          </p:cNvPr>
          <p:cNvSpPr txBox="1"/>
          <p:nvPr/>
        </p:nvSpPr>
        <p:spPr bwMode="auto">
          <a:xfrm>
            <a:off x="2414307" y="4087362"/>
            <a:ext cx="9937104" cy="458908"/>
          </a:xfrm>
          <a:prstGeom prst="rect">
            <a:avLst/>
          </a:prstGeom>
          <a:noFill/>
        </p:spPr>
        <p:txBody>
          <a:bodyPr wrap="square">
            <a:spAutoFit/>
          </a:bodyPr>
          <a:lstStyle/>
          <a:p>
            <a:pPr indent="457200" algn="just">
              <a:lnSpc>
                <a:spcPct val="15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5</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）促进农民就地就近就业创业。</a:t>
            </a:r>
          </a:p>
        </p:txBody>
      </p:sp>
      <p:sp>
        <p:nvSpPr>
          <p:cNvPr id="20" name="TextBox 16">
            <a:extLst>
              <a:ext uri="{FF2B5EF4-FFF2-40B4-BE49-F238E27FC236}">
                <a16:creationId xmlns:a16="http://schemas.microsoft.com/office/drawing/2014/main" xmlns="" id="{837EE129-2986-4519-91FA-C99170E24A36}"/>
              </a:ext>
            </a:extLst>
          </p:cNvPr>
          <p:cNvSpPr txBox="1"/>
          <p:nvPr/>
        </p:nvSpPr>
        <p:spPr bwMode="auto">
          <a:xfrm>
            <a:off x="2414307" y="4548524"/>
            <a:ext cx="9937104" cy="458908"/>
          </a:xfrm>
          <a:prstGeom prst="rect">
            <a:avLst/>
          </a:prstGeom>
          <a:noFill/>
        </p:spPr>
        <p:txBody>
          <a:bodyPr wrap="square">
            <a:spAutoFit/>
          </a:bodyPr>
          <a:lstStyle/>
          <a:p>
            <a:pPr indent="457200" algn="just">
              <a:lnSpc>
                <a:spcPct val="15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a:t>
            </a:r>
            <a:r>
              <a:rPr lang="en-US" altLang="zh-CN" dirty="0">
                <a:solidFill>
                  <a:schemeClr val="tx1">
                    <a:lumMod val="95000"/>
                    <a:lumOff val="5000"/>
                  </a:schemeClr>
                </a:solidFill>
                <a:latin typeface="微软雅黑" panose="020B0503020204020204" pitchFamily="34" charset="-122"/>
                <a:ea typeface="微软雅黑" panose="020B0503020204020204" pitchFamily="34" charset="-122"/>
              </a:rPr>
              <a:t>6</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）推进乡村绿色发展。</a:t>
            </a:r>
          </a:p>
        </p:txBody>
      </p:sp>
    </p:spTree>
    <p:extLst>
      <p:ext uri="{BB962C8B-B14F-4D97-AF65-F5344CB8AC3E}">
        <p14:creationId xmlns:p14="http://schemas.microsoft.com/office/powerpoint/2010/main" val="2044678135"/>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randombar(horizont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randombar(horizontal)">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randombar(horizontal)">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randombar(horizontal)">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randombar(horizontal)">
                                      <p:cBhvr>
                                        <p:cTn id="3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13" grpId="0"/>
      <p:bldP spid="16" grpId="0"/>
      <p:bldP spid="17" grpId="0"/>
      <p:bldP spid="18" grpId="0"/>
      <p:bldP spid="19" grpId="0"/>
      <p:bldP spid="2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6" name="PA-ï$ḻïďê">
            <a:extLst>
              <a:ext uri="{FF2B5EF4-FFF2-40B4-BE49-F238E27FC236}">
                <a16:creationId xmlns:a16="http://schemas.microsoft.com/office/drawing/2014/main" xmlns="" id="{13394024-C30D-4326-A8FA-7DFDBC9252F9}"/>
              </a:ext>
            </a:extLst>
          </p:cNvPr>
          <p:cNvSpPr txBox="1"/>
          <p:nvPr>
            <p:custDataLst>
              <p:tags r:id="rId1"/>
            </p:custDataLst>
          </p:nvPr>
        </p:nvSpPr>
        <p:spPr>
          <a:xfrm>
            <a:off x="2396927" y="1456085"/>
            <a:ext cx="4718958" cy="461665"/>
          </a:xfrm>
          <a:prstGeom prst="rect">
            <a:avLst/>
          </a:prstGeom>
          <a:noFill/>
        </p:spPr>
        <p:txBody>
          <a:bodyPr wrap="square">
            <a:spAutoFit/>
          </a:bodyPr>
          <a:lstStyle/>
          <a:p>
            <a:pPr lvl="0" defTabSz="913765">
              <a:buSzPct val="25000"/>
              <a:defRPr/>
            </a:pPr>
            <a:r>
              <a:rPr lang="zh-CN" altLang="en-US" sz="2400" b="1" dirty="0">
                <a:solidFill>
                  <a:schemeClr val="tx1">
                    <a:lumMod val="75000"/>
                    <a:lumOff val="25000"/>
                  </a:schemeClr>
                </a:solidFill>
                <a:latin typeface="思源黑体 CN Bold" panose="020B0800000000000000" pitchFamily="34" charset="-122"/>
                <a:ea typeface="思源黑体 CN Bold" panose="020B0800000000000000" pitchFamily="34" charset="-122"/>
              </a:rPr>
              <a:t>国家和市级考核评估关注点：</a:t>
            </a:r>
          </a:p>
        </p:txBody>
      </p:sp>
      <p:sp>
        <p:nvSpPr>
          <p:cNvPr id="27" name="ïṥľiḍè">
            <a:extLst>
              <a:ext uri="{FF2B5EF4-FFF2-40B4-BE49-F238E27FC236}">
                <a16:creationId xmlns:a16="http://schemas.microsoft.com/office/drawing/2014/main" xmlns="" id="{8F4100EA-241A-4363-ABF4-0A54AD108D9A}"/>
              </a:ext>
            </a:extLst>
          </p:cNvPr>
          <p:cNvSpPr/>
          <p:nvPr/>
        </p:nvSpPr>
        <p:spPr>
          <a:xfrm>
            <a:off x="1788623" y="1463307"/>
            <a:ext cx="416568" cy="416568"/>
          </a:xfrm>
          <a:prstGeom prst="roundRect">
            <a:avLst>
              <a:gd name="adj" fmla="val 8000"/>
            </a:avLst>
          </a:prstGeom>
          <a:solidFill>
            <a:srgbClr val="EB5B29"/>
          </a:solidFill>
          <a:ln w="12700" cap="rnd">
            <a:noFill/>
            <a:prstDash val="solid"/>
            <a:round/>
          </a:ln>
          <a:effectLst>
            <a:outerShdw blurRad="254000" dist="127000" algn="ctr" rotWithShape="0">
              <a:schemeClr val="accent6">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b="1">
              <a:solidFill>
                <a:schemeClr val="bg1"/>
              </a:solidFill>
            </a:endParaRPr>
          </a:p>
        </p:txBody>
      </p:sp>
      <p:sp>
        <p:nvSpPr>
          <p:cNvPr id="46" name="文本框 45">
            <a:extLst>
              <a:ext uri="{FF2B5EF4-FFF2-40B4-BE49-F238E27FC236}">
                <a16:creationId xmlns:a16="http://schemas.microsoft.com/office/drawing/2014/main" xmlns="" id="{84C61798-20BB-4398-B2B3-9A972B013DE8}"/>
              </a:ext>
            </a:extLst>
          </p:cNvPr>
          <p:cNvSpPr txBox="1"/>
          <p:nvPr/>
        </p:nvSpPr>
        <p:spPr>
          <a:xfrm>
            <a:off x="3693947" y="2234407"/>
            <a:ext cx="5004454" cy="400110"/>
          </a:xfrm>
          <a:prstGeom prst="rect">
            <a:avLst/>
          </a:prstGeom>
          <a:noFill/>
          <a:effectLst>
            <a:outerShdw blurRad="50800" dist="50800" dir="5400000" algn="ctr" rotWithShape="0">
              <a:srgbClr val="FFFFFF"/>
            </a:outerShdw>
          </a:effectLst>
        </p:spPr>
        <p:txBody>
          <a:bodyPr wrap="square">
            <a:spAutoFit/>
          </a:bodyPr>
          <a:lstStyle>
            <a:defPPr>
              <a:defRPr lang="zh-CN"/>
            </a:defPPr>
            <a:lvl1pPr algn="just">
              <a:defRPr>
                <a:latin typeface="+mj-ea"/>
                <a:ea typeface="+mj-ea"/>
              </a:defRPr>
            </a:lvl1pPr>
          </a:lstStyle>
          <a:p>
            <a:pPr lvl="0" fontAlgn="auto">
              <a:spcBef>
                <a:spcPts val="0"/>
              </a:spcBef>
              <a:spcAft>
                <a:spcPts val="0"/>
              </a:spcAft>
            </a:pPr>
            <a:r>
              <a:rPr lang="zh-CN" altLang="en-US" sz="2000" kern="0" dirty="0">
                <a:solidFill>
                  <a:srgbClr val="3D3D3D"/>
                </a:solidFill>
                <a:latin typeface="Arial" panose="020B0604020202020204" pitchFamily="34" charset="0"/>
                <a:ea typeface="Microsoft YaHei" panose="020B0503020204020204" pitchFamily="34" charset="-122"/>
                <a:cs typeface="+mn-ea"/>
                <a:sym typeface="Arial" panose="020B0604020202020204" pitchFamily="34" charset="0"/>
              </a:rPr>
              <a:t>看脱贫人口收入增长情况。</a:t>
            </a:r>
            <a:endParaRPr kumimoji="0" lang="zh-CN" altLang="en-US" sz="2000" b="0" i="0" u="none" strike="noStrike" kern="0" cap="none" spc="0" normalizeH="0" baseline="0" noProof="0" dirty="0">
              <a:ln>
                <a:noFill/>
              </a:ln>
              <a:solidFill>
                <a:srgbClr val="3D3D3D"/>
              </a:solidFill>
              <a:effectLst/>
              <a:uLnTx/>
              <a:uFillTx/>
              <a:latin typeface="Arial" panose="020B0604020202020204" pitchFamily="34" charset="0"/>
              <a:ea typeface="Microsoft YaHei" panose="020B0503020204020204" pitchFamily="34" charset="-122"/>
              <a:cs typeface="+mn-ea"/>
              <a:sym typeface="Arial" panose="020B0604020202020204" pitchFamily="34" charset="0"/>
            </a:endParaRPr>
          </a:p>
        </p:txBody>
      </p:sp>
      <p:sp>
        <p:nvSpPr>
          <p:cNvPr id="47" name="Oval 13">
            <a:extLst>
              <a:ext uri="{FF2B5EF4-FFF2-40B4-BE49-F238E27FC236}">
                <a16:creationId xmlns:a16="http://schemas.microsoft.com/office/drawing/2014/main" xmlns="" id="{6221C7AD-B5D9-4E1C-84D8-FA9C36ADA9A0}"/>
              </a:ext>
            </a:extLst>
          </p:cNvPr>
          <p:cNvSpPr>
            <a:spLocks noChangeArrowheads="1"/>
          </p:cNvSpPr>
          <p:nvPr/>
        </p:nvSpPr>
        <p:spPr bwMode="auto">
          <a:xfrm>
            <a:off x="2897749" y="2216823"/>
            <a:ext cx="464656" cy="463398"/>
          </a:xfrm>
          <a:prstGeom prst="ellipse">
            <a:avLst/>
          </a:prstGeom>
          <a:gradFill>
            <a:gsLst>
              <a:gs pos="70000">
                <a:srgbClr val="FD7B3F"/>
              </a:gs>
              <a:gs pos="0">
                <a:srgbClr val="FEA67E"/>
              </a:gs>
              <a:gs pos="100000">
                <a:srgbClr val="FD6F2F"/>
              </a:gs>
            </a:gsLst>
            <a:lin ang="5400000" scaled="1"/>
          </a:gradFill>
          <a:ln w="9525" cap="flat" cmpd="sng" algn="ctr">
            <a:solidFill>
              <a:srgbClr val="FFFFFF"/>
            </a:solidFill>
            <a:prstDash val="solid"/>
            <a:round/>
            <a:headEnd type="none" w="med" len="med"/>
            <a:tailEnd type="none" w="med" len="med"/>
          </a:ln>
          <a:effectLst>
            <a:outerShdw blurRad="50800" dist="50800" dir="5400000" algn="ctr" rotWithShape="0">
              <a:srgbClr val="FFFFFF"/>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r>
              <a:rPr kumimoji="0" lang="en-US" altLang="zh-CN" sz="2000" b="0" i="0" u="none" strike="noStrike" kern="0" cap="none" spc="0" normalizeH="0" baseline="0" noProof="0" dirty="0">
                <a:ln>
                  <a:noFill/>
                </a:ln>
                <a:solidFill>
                  <a:srgbClr val="FFFFFF"/>
                </a:solidFill>
                <a:effectLst/>
                <a:uLnTx/>
                <a:uFillTx/>
                <a:latin typeface="Arial" pitchFamily="34" charset="0"/>
                <a:ea typeface="Microsoft YaHei" panose="020B0503020204020204" pitchFamily="34" charset="-122"/>
                <a:cs typeface="+mn-ea"/>
                <a:sym typeface="Arial" panose="020B0604020202020204" pitchFamily="34" charset="0"/>
              </a:rPr>
              <a:t>1</a:t>
            </a:r>
            <a:endParaRPr kumimoji="0" lang="zh-CN" altLang="en-US" sz="2000" b="0" i="0" u="none" strike="noStrike" kern="0" cap="none" spc="0" normalizeH="0" baseline="0" noProof="0" dirty="0">
              <a:ln>
                <a:noFill/>
              </a:ln>
              <a:solidFill>
                <a:srgbClr val="FFFFFF"/>
              </a:solidFill>
              <a:effectLst/>
              <a:uLnTx/>
              <a:uFillTx/>
              <a:latin typeface="Arial" pitchFamily="34" charset="0"/>
              <a:ea typeface="Microsoft YaHei" panose="020B0503020204020204" pitchFamily="34" charset="-122"/>
              <a:cs typeface="+mn-ea"/>
              <a:sym typeface="Arial" panose="020B0604020202020204" pitchFamily="34" charset="0"/>
            </a:endParaRPr>
          </a:p>
        </p:txBody>
      </p:sp>
      <p:sp>
        <p:nvSpPr>
          <p:cNvPr id="48" name="文本框 47">
            <a:extLst>
              <a:ext uri="{FF2B5EF4-FFF2-40B4-BE49-F238E27FC236}">
                <a16:creationId xmlns:a16="http://schemas.microsoft.com/office/drawing/2014/main" xmlns="" id="{0EFC301F-4414-41B9-B5F4-FB15A73D94F2}"/>
              </a:ext>
            </a:extLst>
          </p:cNvPr>
          <p:cNvSpPr txBox="1"/>
          <p:nvPr/>
        </p:nvSpPr>
        <p:spPr>
          <a:xfrm>
            <a:off x="3693947" y="2882479"/>
            <a:ext cx="5004454" cy="400110"/>
          </a:xfrm>
          <a:prstGeom prst="rect">
            <a:avLst/>
          </a:prstGeom>
          <a:noFill/>
          <a:effectLst>
            <a:outerShdw blurRad="50800" dist="50800" dir="5400000" algn="ctr" rotWithShape="0">
              <a:srgbClr val="FFFFFF"/>
            </a:outerShdw>
          </a:effectLst>
        </p:spPr>
        <p:txBody>
          <a:bodyPr wrap="square">
            <a:spAutoFit/>
          </a:bodyPr>
          <a:lstStyle>
            <a:defPPr>
              <a:defRPr lang="zh-CN"/>
            </a:defPPr>
            <a:lvl1pPr algn="just">
              <a:defRPr>
                <a:latin typeface="+mj-ea"/>
                <a:ea typeface="+mj-ea"/>
              </a:defRPr>
            </a:lvl1pPr>
          </a:lstStyle>
          <a:p>
            <a:pPr lvl="0" fontAlgn="auto">
              <a:spcBef>
                <a:spcPts val="0"/>
              </a:spcBef>
              <a:spcAft>
                <a:spcPts val="0"/>
              </a:spcAft>
            </a:pPr>
            <a:r>
              <a:rPr lang="zh-CN" altLang="en-US" sz="2000" kern="0" dirty="0">
                <a:solidFill>
                  <a:srgbClr val="3D3D3D"/>
                </a:solidFill>
                <a:latin typeface="Arial" panose="020B0604020202020204" pitchFamily="34" charset="0"/>
                <a:ea typeface="Microsoft YaHei" panose="020B0503020204020204" pitchFamily="34" charset="-122"/>
                <a:cs typeface="+mn-ea"/>
                <a:sym typeface="Arial" panose="020B0604020202020204" pitchFamily="34" charset="0"/>
              </a:rPr>
              <a:t>看脱贫地区产业发展情况。</a:t>
            </a:r>
            <a:endParaRPr kumimoji="0" lang="zh-CN" altLang="en-US" sz="2000" b="0" i="0" u="none" strike="noStrike" kern="0" cap="none" spc="0" normalizeH="0" baseline="0" noProof="0" dirty="0">
              <a:ln>
                <a:noFill/>
              </a:ln>
              <a:solidFill>
                <a:srgbClr val="3D3D3D"/>
              </a:solidFill>
              <a:effectLst/>
              <a:uLnTx/>
              <a:uFillTx/>
              <a:latin typeface="Arial" panose="020B0604020202020204" pitchFamily="34" charset="0"/>
              <a:ea typeface="Microsoft YaHei" panose="020B0503020204020204" pitchFamily="34" charset="-122"/>
              <a:cs typeface="+mn-ea"/>
              <a:sym typeface="Arial" panose="020B0604020202020204" pitchFamily="34" charset="0"/>
            </a:endParaRPr>
          </a:p>
        </p:txBody>
      </p:sp>
      <p:sp>
        <p:nvSpPr>
          <p:cNvPr id="49" name="Oval 13">
            <a:extLst>
              <a:ext uri="{FF2B5EF4-FFF2-40B4-BE49-F238E27FC236}">
                <a16:creationId xmlns:a16="http://schemas.microsoft.com/office/drawing/2014/main" xmlns="" id="{36B582D3-310D-40D7-BD05-102434211AFB}"/>
              </a:ext>
            </a:extLst>
          </p:cNvPr>
          <p:cNvSpPr>
            <a:spLocks noChangeArrowheads="1"/>
          </p:cNvSpPr>
          <p:nvPr/>
        </p:nvSpPr>
        <p:spPr bwMode="auto">
          <a:xfrm>
            <a:off x="2897749" y="2864895"/>
            <a:ext cx="464656" cy="463398"/>
          </a:xfrm>
          <a:prstGeom prst="ellipse">
            <a:avLst/>
          </a:prstGeom>
          <a:gradFill>
            <a:gsLst>
              <a:gs pos="70000">
                <a:srgbClr val="FD7B3F"/>
              </a:gs>
              <a:gs pos="0">
                <a:srgbClr val="FEA67E"/>
              </a:gs>
              <a:gs pos="100000">
                <a:srgbClr val="FD6F2F"/>
              </a:gs>
            </a:gsLst>
            <a:lin ang="5400000" scaled="1"/>
          </a:gradFill>
          <a:ln w="9525" cap="flat" cmpd="sng" algn="ctr">
            <a:solidFill>
              <a:srgbClr val="FFFFFF"/>
            </a:solidFill>
            <a:prstDash val="solid"/>
            <a:round/>
            <a:headEnd type="none" w="med" len="med"/>
            <a:tailEnd type="none" w="med" len="med"/>
          </a:ln>
          <a:effectLst>
            <a:outerShdw blurRad="50800" dist="50800" dir="5400000" algn="ctr" rotWithShape="0">
              <a:srgbClr val="FFFFFF"/>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r>
              <a:rPr lang="en-US" altLang="zh-CN" sz="2000" kern="0" dirty="0">
                <a:solidFill>
                  <a:srgbClr val="FFFFFF"/>
                </a:solidFill>
                <a:latin typeface="Arial" pitchFamily="34" charset="0"/>
                <a:ea typeface="Microsoft YaHei" panose="020B0503020204020204" pitchFamily="34" charset="-122"/>
                <a:cs typeface="+mn-ea"/>
                <a:sym typeface="Arial" panose="020B0604020202020204" pitchFamily="34" charset="0"/>
              </a:rPr>
              <a:t>2</a:t>
            </a:r>
            <a:endParaRPr kumimoji="0" lang="zh-CN" altLang="en-US" sz="2000" b="0" i="0" u="none" strike="noStrike" kern="0" cap="none" spc="0" normalizeH="0" baseline="0" noProof="0" dirty="0">
              <a:ln>
                <a:noFill/>
              </a:ln>
              <a:solidFill>
                <a:srgbClr val="FFFFFF"/>
              </a:solidFill>
              <a:effectLst/>
              <a:uLnTx/>
              <a:uFillTx/>
              <a:latin typeface="Arial" pitchFamily="34" charset="0"/>
              <a:ea typeface="Microsoft YaHei" panose="020B0503020204020204" pitchFamily="34" charset="-122"/>
              <a:cs typeface="+mn-ea"/>
              <a:sym typeface="Arial" panose="020B0604020202020204" pitchFamily="34" charset="0"/>
            </a:endParaRPr>
          </a:p>
        </p:txBody>
      </p:sp>
      <p:sp>
        <p:nvSpPr>
          <p:cNvPr id="50" name="文本框 49">
            <a:extLst>
              <a:ext uri="{FF2B5EF4-FFF2-40B4-BE49-F238E27FC236}">
                <a16:creationId xmlns:a16="http://schemas.microsoft.com/office/drawing/2014/main" xmlns="" id="{CC76B728-F0B2-44D6-8D42-18890D1F1CF1}"/>
              </a:ext>
            </a:extLst>
          </p:cNvPr>
          <p:cNvSpPr txBox="1"/>
          <p:nvPr/>
        </p:nvSpPr>
        <p:spPr>
          <a:xfrm>
            <a:off x="3693947" y="3530551"/>
            <a:ext cx="5004454" cy="400110"/>
          </a:xfrm>
          <a:prstGeom prst="rect">
            <a:avLst/>
          </a:prstGeom>
          <a:noFill/>
          <a:effectLst>
            <a:outerShdw blurRad="50800" dist="50800" dir="5400000" algn="ctr" rotWithShape="0">
              <a:srgbClr val="FFFFFF"/>
            </a:outerShdw>
          </a:effectLst>
        </p:spPr>
        <p:txBody>
          <a:bodyPr wrap="square">
            <a:spAutoFit/>
          </a:bodyPr>
          <a:lstStyle>
            <a:defPPr>
              <a:defRPr lang="zh-CN"/>
            </a:defPPr>
            <a:lvl1pPr algn="just">
              <a:defRPr>
                <a:latin typeface="+mj-ea"/>
                <a:ea typeface="+mj-ea"/>
              </a:defRPr>
            </a:lvl1pPr>
          </a:lstStyle>
          <a:p>
            <a:pPr lvl="0" fontAlgn="auto">
              <a:spcBef>
                <a:spcPts val="0"/>
              </a:spcBef>
              <a:spcAft>
                <a:spcPts val="0"/>
              </a:spcAft>
            </a:pPr>
            <a:r>
              <a:rPr lang="zh-CN" altLang="en-US" sz="2000" kern="0" dirty="0">
                <a:solidFill>
                  <a:srgbClr val="3D3D3D"/>
                </a:solidFill>
                <a:latin typeface="Arial" panose="020B0604020202020204" pitchFamily="34" charset="0"/>
                <a:ea typeface="Microsoft YaHei" panose="020B0503020204020204" pitchFamily="34" charset="-122"/>
                <a:cs typeface="+mn-ea"/>
                <a:sym typeface="Arial" panose="020B0604020202020204" pitchFamily="34" charset="0"/>
              </a:rPr>
              <a:t>看区县工作落实情况。</a:t>
            </a:r>
            <a:endParaRPr kumimoji="0" lang="zh-CN" altLang="en-US" sz="2000" b="0" i="0" u="none" strike="noStrike" kern="0" cap="none" spc="0" normalizeH="0" baseline="0" noProof="0" dirty="0">
              <a:ln>
                <a:noFill/>
              </a:ln>
              <a:solidFill>
                <a:srgbClr val="3D3D3D"/>
              </a:solidFill>
              <a:effectLst/>
              <a:uLnTx/>
              <a:uFillTx/>
              <a:latin typeface="Arial" panose="020B0604020202020204" pitchFamily="34" charset="0"/>
              <a:ea typeface="Microsoft YaHei" panose="020B0503020204020204" pitchFamily="34" charset="-122"/>
              <a:cs typeface="+mn-ea"/>
              <a:sym typeface="Arial" panose="020B0604020202020204" pitchFamily="34" charset="0"/>
            </a:endParaRPr>
          </a:p>
        </p:txBody>
      </p:sp>
      <p:sp>
        <p:nvSpPr>
          <p:cNvPr id="51" name="Oval 13">
            <a:extLst>
              <a:ext uri="{FF2B5EF4-FFF2-40B4-BE49-F238E27FC236}">
                <a16:creationId xmlns:a16="http://schemas.microsoft.com/office/drawing/2014/main" xmlns="" id="{5AC6F408-CA2A-4A38-83EA-26374B892C64}"/>
              </a:ext>
            </a:extLst>
          </p:cNvPr>
          <p:cNvSpPr>
            <a:spLocks noChangeArrowheads="1"/>
          </p:cNvSpPr>
          <p:nvPr/>
        </p:nvSpPr>
        <p:spPr bwMode="auto">
          <a:xfrm>
            <a:off x="2897749" y="3512967"/>
            <a:ext cx="464656" cy="463398"/>
          </a:xfrm>
          <a:prstGeom prst="ellipse">
            <a:avLst/>
          </a:prstGeom>
          <a:gradFill>
            <a:gsLst>
              <a:gs pos="70000">
                <a:srgbClr val="FD7B3F"/>
              </a:gs>
              <a:gs pos="0">
                <a:srgbClr val="FEA67E"/>
              </a:gs>
              <a:gs pos="100000">
                <a:srgbClr val="FD6F2F"/>
              </a:gs>
            </a:gsLst>
            <a:lin ang="5400000" scaled="1"/>
          </a:gradFill>
          <a:ln w="9525" cap="flat" cmpd="sng" algn="ctr">
            <a:solidFill>
              <a:srgbClr val="FFFFFF"/>
            </a:solidFill>
            <a:prstDash val="solid"/>
            <a:round/>
            <a:headEnd type="none" w="med" len="med"/>
            <a:tailEnd type="none" w="med" len="med"/>
          </a:ln>
          <a:effectLst>
            <a:outerShdw blurRad="50800" dist="50800" dir="5400000" algn="ctr" rotWithShape="0">
              <a:srgbClr val="FFFFFF"/>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r>
              <a:rPr lang="en-US" altLang="zh-CN" sz="2000" kern="0" dirty="0">
                <a:solidFill>
                  <a:srgbClr val="FFFFFF"/>
                </a:solidFill>
                <a:latin typeface="Arial" pitchFamily="34" charset="0"/>
                <a:ea typeface="Microsoft YaHei" panose="020B0503020204020204" pitchFamily="34" charset="-122"/>
                <a:cs typeface="+mn-ea"/>
                <a:sym typeface="Arial" panose="020B0604020202020204" pitchFamily="34" charset="0"/>
              </a:rPr>
              <a:t>3</a:t>
            </a:r>
            <a:endParaRPr kumimoji="0" lang="zh-CN" altLang="en-US" sz="2000" b="0" i="0" u="none" strike="noStrike" kern="0" cap="none" spc="0" normalizeH="0" baseline="0" noProof="0" dirty="0">
              <a:ln>
                <a:noFill/>
              </a:ln>
              <a:solidFill>
                <a:srgbClr val="FFFFFF"/>
              </a:solidFill>
              <a:effectLst/>
              <a:uLnTx/>
              <a:uFillTx/>
              <a:latin typeface="Arial" pitchFamily="34" charset="0"/>
              <a:ea typeface="Microsoft YaHei" panose="020B0503020204020204" pitchFamily="34" charset="-122"/>
              <a:cs typeface="+mn-ea"/>
              <a:sym typeface="Arial" panose="020B0604020202020204" pitchFamily="34" charset="0"/>
            </a:endParaRPr>
          </a:p>
        </p:txBody>
      </p:sp>
      <p:sp>
        <p:nvSpPr>
          <p:cNvPr id="100" name="文本框 99">
            <a:extLst>
              <a:ext uri="{FF2B5EF4-FFF2-40B4-BE49-F238E27FC236}">
                <a16:creationId xmlns:a16="http://schemas.microsoft.com/office/drawing/2014/main" xmlns="" id="{53E025F5-1CEA-4326-B75C-30C925C79469}"/>
              </a:ext>
            </a:extLst>
          </p:cNvPr>
          <p:cNvSpPr txBox="1"/>
          <p:nvPr/>
        </p:nvSpPr>
        <p:spPr>
          <a:xfrm>
            <a:off x="1778780" y="4530878"/>
            <a:ext cx="1210588" cy="1323439"/>
          </a:xfrm>
          <a:prstGeom prst="rect">
            <a:avLst/>
          </a:prstGeom>
          <a:noFill/>
        </p:spPr>
        <p:txBody>
          <a:bodyPr wrap="none" rtlCol="0">
            <a:spAutoFit/>
          </a:bodyPr>
          <a:lstStyle/>
          <a:p>
            <a:pPr algn="ctr">
              <a:buFont typeface="Arial" pitchFamily="34" charset="0"/>
              <a:buNone/>
            </a:pPr>
            <a:r>
              <a:rPr lang="zh-CN" altLang="en-US" sz="4000" b="1" dirty="0">
                <a:solidFill>
                  <a:srgbClr val="FD8853"/>
                </a:solidFill>
                <a:latin typeface="Arial" pitchFamily="34" charset="0"/>
                <a:ea typeface="Microsoft YaHei" panose="020B0503020204020204" pitchFamily="34" charset="-122"/>
                <a:cs typeface="+mn-ea"/>
                <a:sym typeface="Arial" panose="020B0604020202020204" pitchFamily="34" charset="0"/>
              </a:rPr>
              <a:t>坚持</a:t>
            </a:r>
            <a:endParaRPr lang="en-US" altLang="zh-CN" sz="4000" b="1" dirty="0">
              <a:solidFill>
                <a:srgbClr val="FD8853"/>
              </a:solidFill>
              <a:latin typeface="Arial" pitchFamily="34" charset="0"/>
              <a:ea typeface="Microsoft YaHei" panose="020B0503020204020204" pitchFamily="34" charset="-122"/>
              <a:cs typeface="+mn-ea"/>
              <a:sym typeface="Arial" panose="020B0604020202020204" pitchFamily="34" charset="0"/>
            </a:endParaRPr>
          </a:p>
          <a:p>
            <a:pPr algn="ctr">
              <a:buFont typeface="Arial" pitchFamily="34" charset="0"/>
              <a:buNone/>
            </a:pPr>
            <a:r>
              <a:rPr lang="zh-CN" altLang="en-US" sz="4000" b="1" dirty="0">
                <a:solidFill>
                  <a:srgbClr val="FD8853"/>
                </a:solidFill>
                <a:latin typeface="Arial" pitchFamily="34" charset="0"/>
                <a:ea typeface="Microsoft YaHei" panose="020B0503020204020204" pitchFamily="34" charset="-122"/>
                <a:cs typeface="+mn-ea"/>
                <a:sym typeface="Arial" panose="020B0604020202020204" pitchFamily="34" charset="0"/>
              </a:rPr>
              <a:t>四查</a:t>
            </a:r>
          </a:p>
        </p:txBody>
      </p:sp>
      <p:sp>
        <p:nvSpPr>
          <p:cNvPr id="101" name="Freeform 21">
            <a:extLst>
              <a:ext uri="{FF2B5EF4-FFF2-40B4-BE49-F238E27FC236}">
                <a16:creationId xmlns:a16="http://schemas.microsoft.com/office/drawing/2014/main" xmlns="" id="{44A0D3C7-819B-42A3-AEB0-61E6960EB0E8}"/>
              </a:ext>
            </a:extLst>
          </p:cNvPr>
          <p:cNvSpPr>
            <a:spLocks noEditPoints="1"/>
          </p:cNvSpPr>
          <p:nvPr/>
        </p:nvSpPr>
        <p:spPr bwMode="auto">
          <a:xfrm>
            <a:off x="3999155" y="4603346"/>
            <a:ext cx="363529" cy="34643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D8853"/>
          </a:solidFill>
          <a:ln>
            <a:noFill/>
          </a:ln>
        </p:spPr>
        <p:txBody>
          <a:bodyPr vert="horz" wrap="square" lIns="91428" tIns="45714" rIns="91428" bIns="45714" numCol="1" anchor="t" anchorCtr="0" compatLnSpc="1">
            <a:prstTxWarp prst="textNoShape">
              <a:avLst/>
            </a:prstTxWarp>
          </a:bodyPr>
          <a:lstStyle/>
          <a:p>
            <a:pPr>
              <a:buFont typeface="Arial" pitchFamily="34" charset="0"/>
              <a:buNone/>
            </a:pPr>
            <a:endParaRPr lang="zh-CN" altLang="en-US" sz="1400">
              <a:solidFill>
                <a:srgbClr val="FD8853"/>
              </a:solidFill>
              <a:latin typeface="Arial" pitchFamily="34" charset="0"/>
              <a:ea typeface="Microsoft YaHei" panose="020B0503020204020204" pitchFamily="34" charset="-122"/>
              <a:cs typeface="+mn-ea"/>
              <a:sym typeface="Arial" panose="020B0604020202020204" pitchFamily="34" charset="0"/>
            </a:endParaRPr>
          </a:p>
        </p:txBody>
      </p:sp>
      <p:sp>
        <p:nvSpPr>
          <p:cNvPr id="102" name="TextBox 9">
            <a:extLst>
              <a:ext uri="{FF2B5EF4-FFF2-40B4-BE49-F238E27FC236}">
                <a16:creationId xmlns:a16="http://schemas.microsoft.com/office/drawing/2014/main" xmlns="" id="{6DA16B20-3C82-4546-BD7F-F7DEEF2AF70A}"/>
              </a:ext>
            </a:extLst>
          </p:cNvPr>
          <p:cNvSpPr txBox="1"/>
          <p:nvPr/>
        </p:nvSpPr>
        <p:spPr>
          <a:xfrm>
            <a:off x="4500349" y="4546706"/>
            <a:ext cx="3225170" cy="400110"/>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pPr>
              <a:buFont typeface="Arial" pitchFamily="34" charset="0"/>
              <a:buNone/>
            </a:pPr>
            <a:r>
              <a:rPr lang="zh-CN" altLang="en-US" dirty="0">
                <a:solidFill>
                  <a:srgbClr val="FD8853"/>
                </a:solidFill>
                <a:latin typeface="Arial" panose="020B0604020202020204" pitchFamily="34" charset="0"/>
                <a:ea typeface="Microsoft YaHei" panose="020B0503020204020204" pitchFamily="34" charset="-122"/>
                <a:cs typeface="+mn-ea"/>
                <a:sym typeface="Arial" panose="020B0604020202020204" pitchFamily="34" charset="0"/>
              </a:rPr>
              <a:t>一查到户政策落实情况。</a:t>
            </a:r>
          </a:p>
        </p:txBody>
      </p:sp>
      <p:cxnSp>
        <p:nvCxnSpPr>
          <p:cNvPr id="103" name="直接连接符 102">
            <a:extLst>
              <a:ext uri="{FF2B5EF4-FFF2-40B4-BE49-F238E27FC236}">
                <a16:creationId xmlns:a16="http://schemas.microsoft.com/office/drawing/2014/main" xmlns="" id="{1F4B9FA0-B373-4F20-99BA-422A0C8963EC}"/>
              </a:ext>
            </a:extLst>
          </p:cNvPr>
          <p:cNvCxnSpPr>
            <a:cxnSpLocks/>
          </p:cNvCxnSpPr>
          <p:nvPr/>
        </p:nvCxnSpPr>
        <p:spPr bwMode="auto">
          <a:xfrm>
            <a:off x="3282570" y="4585442"/>
            <a:ext cx="0" cy="1257408"/>
          </a:xfrm>
          <a:prstGeom prst="line">
            <a:avLst/>
          </a:prstGeom>
          <a:solidFill>
            <a:srgbClr val="3D3D3D"/>
          </a:solidFill>
          <a:ln w="9525" cap="flat" cmpd="sng" algn="ctr">
            <a:solidFill>
              <a:srgbClr val="FD885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4" name="Freeform 21">
            <a:extLst>
              <a:ext uri="{FF2B5EF4-FFF2-40B4-BE49-F238E27FC236}">
                <a16:creationId xmlns:a16="http://schemas.microsoft.com/office/drawing/2014/main" xmlns="" id="{86212211-9624-4632-AE08-C814CEA05E66}"/>
              </a:ext>
            </a:extLst>
          </p:cNvPr>
          <p:cNvSpPr>
            <a:spLocks noEditPoints="1"/>
          </p:cNvSpPr>
          <p:nvPr/>
        </p:nvSpPr>
        <p:spPr bwMode="auto">
          <a:xfrm>
            <a:off x="3999155" y="5081605"/>
            <a:ext cx="363529" cy="34643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D8853"/>
          </a:solidFill>
          <a:ln>
            <a:noFill/>
          </a:ln>
        </p:spPr>
        <p:txBody>
          <a:bodyPr vert="horz" wrap="square" lIns="91428" tIns="45714" rIns="91428" bIns="45714" numCol="1" anchor="t" anchorCtr="0" compatLnSpc="1">
            <a:prstTxWarp prst="textNoShape">
              <a:avLst/>
            </a:prstTxWarp>
          </a:bodyPr>
          <a:lstStyle/>
          <a:p>
            <a:pPr>
              <a:buFont typeface="Arial" pitchFamily="34" charset="0"/>
              <a:buNone/>
            </a:pPr>
            <a:endParaRPr lang="zh-CN" altLang="en-US" sz="1400">
              <a:solidFill>
                <a:srgbClr val="FD8853"/>
              </a:solidFill>
              <a:latin typeface="Arial" pitchFamily="34" charset="0"/>
              <a:ea typeface="Microsoft YaHei" panose="020B0503020204020204" pitchFamily="34" charset="-122"/>
              <a:cs typeface="+mn-ea"/>
              <a:sym typeface="Arial" panose="020B0604020202020204" pitchFamily="34" charset="0"/>
            </a:endParaRPr>
          </a:p>
        </p:txBody>
      </p:sp>
      <p:sp>
        <p:nvSpPr>
          <p:cNvPr id="105" name="TextBox 9">
            <a:extLst>
              <a:ext uri="{FF2B5EF4-FFF2-40B4-BE49-F238E27FC236}">
                <a16:creationId xmlns:a16="http://schemas.microsoft.com/office/drawing/2014/main" xmlns="" id="{7209B3E3-3E5A-4C6C-8C7E-616CF55DE112}"/>
              </a:ext>
            </a:extLst>
          </p:cNvPr>
          <p:cNvSpPr txBox="1"/>
          <p:nvPr/>
        </p:nvSpPr>
        <p:spPr>
          <a:xfrm>
            <a:off x="4500349" y="5024965"/>
            <a:ext cx="6343061" cy="400110"/>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pPr>
              <a:buFont typeface="Arial" pitchFamily="34" charset="0"/>
              <a:buNone/>
            </a:pPr>
            <a:r>
              <a:rPr lang="zh-CN" altLang="en-US" dirty="0">
                <a:solidFill>
                  <a:srgbClr val="FD8853"/>
                </a:solidFill>
                <a:latin typeface="Arial" panose="020B0604020202020204" pitchFamily="34" charset="0"/>
                <a:ea typeface="Microsoft YaHei" panose="020B0503020204020204" pitchFamily="34" charset="-122"/>
                <a:cs typeface="+mn-ea"/>
                <a:sym typeface="Arial" panose="020B0604020202020204" pitchFamily="34" charset="0"/>
              </a:rPr>
              <a:t>二查利益联结机制情况。</a:t>
            </a:r>
          </a:p>
        </p:txBody>
      </p:sp>
      <p:sp>
        <p:nvSpPr>
          <p:cNvPr id="106" name="Freeform 21">
            <a:extLst>
              <a:ext uri="{FF2B5EF4-FFF2-40B4-BE49-F238E27FC236}">
                <a16:creationId xmlns:a16="http://schemas.microsoft.com/office/drawing/2014/main" xmlns="" id="{4E1B0E04-1FAD-4399-9885-50D51DAC957E}"/>
              </a:ext>
            </a:extLst>
          </p:cNvPr>
          <p:cNvSpPr>
            <a:spLocks noEditPoints="1"/>
          </p:cNvSpPr>
          <p:nvPr/>
        </p:nvSpPr>
        <p:spPr bwMode="auto">
          <a:xfrm>
            <a:off x="3999155" y="5547134"/>
            <a:ext cx="363529" cy="34643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D8853"/>
          </a:solidFill>
          <a:ln>
            <a:noFill/>
          </a:ln>
        </p:spPr>
        <p:txBody>
          <a:bodyPr vert="horz" wrap="square" lIns="91428" tIns="45714" rIns="91428" bIns="45714" numCol="1" anchor="t" anchorCtr="0" compatLnSpc="1">
            <a:prstTxWarp prst="textNoShape">
              <a:avLst/>
            </a:prstTxWarp>
          </a:bodyPr>
          <a:lstStyle/>
          <a:p>
            <a:pPr>
              <a:buFont typeface="Arial" pitchFamily="34" charset="0"/>
              <a:buNone/>
            </a:pPr>
            <a:endParaRPr lang="zh-CN" altLang="en-US" sz="1400">
              <a:solidFill>
                <a:srgbClr val="FD8853"/>
              </a:solidFill>
              <a:latin typeface="Arial" pitchFamily="34" charset="0"/>
              <a:ea typeface="Microsoft YaHei" panose="020B0503020204020204" pitchFamily="34" charset="-122"/>
              <a:cs typeface="+mn-ea"/>
              <a:sym typeface="Arial" panose="020B0604020202020204" pitchFamily="34" charset="0"/>
            </a:endParaRPr>
          </a:p>
        </p:txBody>
      </p:sp>
      <p:sp>
        <p:nvSpPr>
          <p:cNvPr id="107" name="TextBox 9">
            <a:extLst>
              <a:ext uri="{FF2B5EF4-FFF2-40B4-BE49-F238E27FC236}">
                <a16:creationId xmlns:a16="http://schemas.microsoft.com/office/drawing/2014/main" xmlns="" id="{5C9F8503-ED60-44B9-8F08-45FA0DF1D6CE}"/>
              </a:ext>
            </a:extLst>
          </p:cNvPr>
          <p:cNvSpPr txBox="1"/>
          <p:nvPr/>
        </p:nvSpPr>
        <p:spPr>
          <a:xfrm>
            <a:off x="4500349" y="5513546"/>
            <a:ext cx="6343061" cy="400110"/>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pPr>
              <a:buFont typeface="Arial" pitchFamily="34" charset="0"/>
              <a:buNone/>
            </a:pPr>
            <a:r>
              <a:rPr lang="zh-CN" altLang="en-US" dirty="0">
                <a:solidFill>
                  <a:srgbClr val="FD8853"/>
                </a:solidFill>
                <a:latin typeface="Arial" panose="020B0604020202020204" pitchFamily="34" charset="0"/>
                <a:ea typeface="Microsoft YaHei" panose="020B0503020204020204" pitchFamily="34" charset="-122"/>
                <a:cs typeface="+mn-ea"/>
                <a:sym typeface="Arial" panose="020B0604020202020204" pitchFamily="34" charset="0"/>
              </a:rPr>
              <a:t>三查村集体经济情况。</a:t>
            </a:r>
          </a:p>
        </p:txBody>
      </p:sp>
      <p:sp>
        <p:nvSpPr>
          <p:cNvPr id="108" name="Freeform 21">
            <a:extLst>
              <a:ext uri="{FF2B5EF4-FFF2-40B4-BE49-F238E27FC236}">
                <a16:creationId xmlns:a16="http://schemas.microsoft.com/office/drawing/2014/main" xmlns="" id="{F121CABB-01DE-4974-B914-104E5B8115A3}"/>
              </a:ext>
            </a:extLst>
          </p:cNvPr>
          <p:cNvSpPr>
            <a:spLocks noEditPoints="1"/>
          </p:cNvSpPr>
          <p:nvPr/>
        </p:nvSpPr>
        <p:spPr bwMode="auto">
          <a:xfrm>
            <a:off x="3999155" y="6035715"/>
            <a:ext cx="363529" cy="34643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D8853"/>
          </a:solidFill>
          <a:ln>
            <a:noFill/>
          </a:ln>
        </p:spPr>
        <p:txBody>
          <a:bodyPr vert="horz" wrap="square" lIns="91428" tIns="45714" rIns="91428" bIns="45714" numCol="1" anchor="t" anchorCtr="0" compatLnSpc="1">
            <a:prstTxWarp prst="textNoShape">
              <a:avLst/>
            </a:prstTxWarp>
          </a:bodyPr>
          <a:lstStyle/>
          <a:p>
            <a:pPr>
              <a:buFont typeface="Arial" pitchFamily="34" charset="0"/>
              <a:buNone/>
            </a:pPr>
            <a:endParaRPr lang="zh-CN" altLang="en-US" sz="1400">
              <a:solidFill>
                <a:srgbClr val="FD8853"/>
              </a:solidFill>
              <a:latin typeface="Arial" pitchFamily="34" charset="0"/>
              <a:ea typeface="Microsoft YaHei" panose="020B0503020204020204" pitchFamily="34" charset="-122"/>
              <a:cs typeface="+mn-ea"/>
              <a:sym typeface="Arial" panose="020B0604020202020204" pitchFamily="34" charset="0"/>
            </a:endParaRPr>
          </a:p>
        </p:txBody>
      </p:sp>
      <p:sp>
        <p:nvSpPr>
          <p:cNvPr id="109" name="TextBox 9">
            <a:extLst>
              <a:ext uri="{FF2B5EF4-FFF2-40B4-BE49-F238E27FC236}">
                <a16:creationId xmlns:a16="http://schemas.microsoft.com/office/drawing/2014/main" xmlns="" id="{ED2A07C9-FF98-4E65-A357-AA9FEFF56935}"/>
              </a:ext>
            </a:extLst>
          </p:cNvPr>
          <p:cNvSpPr txBox="1"/>
          <p:nvPr/>
        </p:nvSpPr>
        <p:spPr>
          <a:xfrm>
            <a:off x="4500349" y="6002127"/>
            <a:ext cx="6343061" cy="707886"/>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pPr>
              <a:buFont typeface="Arial" pitchFamily="34" charset="0"/>
              <a:buNone/>
            </a:pPr>
            <a:r>
              <a:rPr lang="zh-CN" altLang="en-US" dirty="0">
                <a:solidFill>
                  <a:srgbClr val="FD8853"/>
                </a:solidFill>
                <a:latin typeface="Arial" panose="020B0604020202020204" pitchFamily="34" charset="0"/>
                <a:ea typeface="Microsoft YaHei" panose="020B0503020204020204" pitchFamily="34" charset="-122"/>
                <a:cs typeface="+mn-ea"/>
                <a:sym typeface="Arial" panose="020B0604020202020204" pitchFamily="34" charset="0"/>
              </a:rPr>
              <a:t>四查小额信贷（城口、巫溪、酉阳、彭水和秀山县还要关注“富民贷”）情况。</a:t>
            </a:r>
          </a:p>
        </p:txBody>
      </p:sp>
    </p:spTree>
    <p:extLst>
      <p:ext uri="{BB962C8B-B14F-4D97-AF65-F5344CB8AC3E}">
        <p14:creationId xmlns:p14="http://schemas.microsoft.com/office/powerpoint/2010/main" val="376760703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1000" fill="hold"/>
                                        <p:tgtEl>
                                          <p:spTgt spid="27"/>
                                        </p:tgtEl>
                                        <p:attrNameLst>
                                          <p:attrName>ppt_w</p:attrName>
                                        </p:attrNameLst>
                                      </p:cBhvr>
                                      <p:tavLst>
                                        <p:tav tm="0">
                                          <p:val>
                                            <p:fltVal val="0"/>
                                          </p:val>
                                        </p:tav>
                                        <p:tav tm="100000">
                                          <p:val>
                                            <p:strVal val="#ppt_w"/>
                                          </p:val>
                                        </p:tav>
                                      </p:tavLst>
                                    </p:anim>
                                    <p:anim calcmode="lin" valueType="num">
                                      <p:cBhvr>
                                        <p:cTn id="8" dur="1000" fill="hold"/>
                                        <p:tgtEl>
                                          <p:spTgt spid="27"/>
                                        </p:tgtEl>
                                        <p:attrNameLst>
                                          <p:attrName>ppt_h</p:attrName>
                                        </p:attrNameLst>
                                      </p:cBhvr>
                                      <p:tavLst>
                                        <p:tav tm="0">
                                          <p:val>
                                            <p:fltVal val="0"/>
                                          </p:val>
                                        </p:tav>
                                        <p:tav tm="100000">
                                          <p:val>
                                            <p:strVal val="#ppt_h"/>
                                          </p:val>
                                        </p:tav>
                                      </p:tavLst>
                                    </p:anim>
                                    <p:anim calcmode="lin" valueType="num">
                                      <p:cBhvr>
                                        <p:cTn id="9" dur="1000" fill="hold"/>
                                        <p:tgtEl>
                                          <p:spTgt spid="27"/>
                                        </p:tgtEl>
                                        <p:attrNameLst>
                                          <p:attrName>style.rotation</p:attrName>
                                        </p:attrNameLst>
                                      </p:cBhvr>
                                      <p:tavLst>
                                        <p:tav tm="0">
                                          <p:val>
                                            <p:fltVal val="90"/>
                                          </p:val>
                                        </p:tav>
                                        <p:tav tm="100000">
                                          <p:val>
                                            <p:fltVal val="0"/>
                                          </p:val>
                                        </p:tav>
                                      </p:tavLst>
                                    </p:anim>
                                    <p:animEffect transition="in" filter="fade">
                                      <p:cBhvr>
                                        <p:cTn id="10" dur="1000"/>
                                        <p:tgtEl>
                                          <p:spTgt spid="27"/>
                                        </p:tgtEl>
                                      </p:cBhvr>
                                    </p:animEffect>
                                  </p:childTnLst>
                                </p:cTn>
                              </p:par>
                            </p:childTnLst>
                          </p:cTn>
                        </p:par>
                        <p:par>
                          <p:cTn id="11" fill="hold">
                            <p:stCondLst>
                              <p:cond delay="1000"/>
                            </p:stCondLst>
                            <p:childTnLst>
                              <p:par>
                                <p:cTn id="12" presetID="0" presetClass="entr" presetSubtype="0" fill="hold" grpId="0" nodeType="afterEffect">
                                  <p:stCondLst>
                                    <p:cond delay="0"/>
                                  </p:stCondLst>
                                  <p:iterate type="lt">
                                    <p:tmPct val="10000"/>
                                  </p:iterate>
                                  <p:childTnLst>
                                    <p:set>
                                      <p:cBhvr>
                                        <p:cTn id="13" dur="1" fill="hold">
                                          <p:stCondLst>
                                            <p:cond delay="0"/>
                                          </p:stCondLst>
                                        </p:cTn>
                                        <p:tgtEl>
                                          <p:spTgt spid="26"/>
                                        </p:tgtEl>
                                        <p:attrNameLst>
                                          <p:attrName>style.visibility</p:attrName>
                                        </p:attrNameLst>
                                      </p:cBhvr>
                                      <p:to>
                                        <p:strVal val="visible"/>
                                      </p:to>
                                    </p:set>
                                    <p:anim to="" calcmode="lin" valueType="num">
                                      <p:cBhvr>
                                        <p:cTn id="14" dur="700" fill="hold">
                                          <p:stCondLst>
                                            <p:cond delay="0"/>
                                          </p:stCondLst>
                                        </p:cTn>
                                        <p:tgtEl>
                                          <p:spTgt spid="26"/>
                                        </p:tgtEl>
                                        <p:attrNameLst>
                                          <p:attrName>ppt_x</p:attrName>
                                        </p:attrNameLst>
                                      </p:cBhvr>
                                      <p:tavLst>
                                        <p:tav tm="0" fmla="#ppt_x-#ppt_h/6*sin(2*pi*$)*(1-$)*8/9">
                                          <p:val>
                                            <p:fltVal val="0"/>
                                          </p:val>
                                        </p:tav>
                                        <p:tav tm="100000">
                                          <p:val>
                                            <p:fltVal val="1"/>
                                          </p:val>
                                        </p:tav>
                                      </p:tavLst>
                                    </p:anim>
                                    <p:anim to="" calcmode="lin" valueType="num">
                                      <p:cBhvr>
                                        <p:cTn id="15" dur="700" fill="hold">
                                          <p:stCondLst>
                                            <p:cond delay="0"/>
                                          </p:stCondLst>
                                        </p:cTn>
                                        <p:tgtEl>
                                          <p:spTgt spid="26"/>
                                        </p:tgtEl>
                                        <p:attrNameLst>
                                          <p:attrName>ppt_w</p:attrName>
                                        </p:attrNameLst>
                                      </p:cBhvr>
                                      <p:tavLst>
                                        <p:tav tm="0" fmla="#ppt_w-#ppt_w/4*sin(2*pi*$)*(1-$)">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randombar(horizontal)">
                                      <p:cBhvr>
                                        <p:cTn id="20" dur="500"/>
                                        <p:tgtEl>
                                          <p:spTgt spid="47"/>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randombar(horizontal)">
                                      <p:cBhvr>
                                        <p:cTn id="28" dur="500"/>
                                        <p:tgtEl>
                                          <p:spTgt spid="49"/>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randombar(horizontal)">
                                      <p:cBhvr>
                                        <p:cTn id="31" dur="500"/>
                                        <p:tgtEl>
                                          <p:spTgt spid="48"/>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grpId="0" nodeType="click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randombar(horizontal)">
                                      <p:cBhvr>
                                        <p:cTn id="36" dur="500"/>
                                        <p:tgtEl>
                                          <p:spTgt spid="51"/>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randombar(horizontal)">
                                      <p:cBhvr>
                                        <p:cTn id="39" dur="500"/>
                                        <p:tgtEl>
                                          <p:spTgt spid="50"/>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100"/>
                                        </p:tgtEl>
                                        <p:attrNameLst>
                                          <p:attrName>style.visibility</p:attrName>
                                        </p:attrNameLst>
                                      </p:cBhvr>
                                      <p:to>
                                        <p:strVal val="visible"/>
                                      </p:to>
                                    </p:set>
                                    <p:animEffect transition="in" filter="randombar(horizontal)">
                                      <p:cBhvr>
                                        <p:cTn id="44" dur="500"/>
                                        <p:tgtEl>
                                          <p:spTgt spid="100"/>
                                        </p:tgtEl>
                                      </p:cBhvr>
                                    </p:animEffect>
                                  </p:childTnLst>
                                </p:cTn>
                              </p:par>
                              <p:par>
                                <p:cTn id="45" presetID="14" presetClass="entr" presetSubtype="10" fill="hold" nodeType="withEffect">
                                  <p:stCondLst>
                                    <p:cond delay="0"/>
                                  </p:stCondLst>
                                  <p:childTnLst>
                                    <p:set>
                                      <p:cBhvr>
                                        <p:cTn id="46" dur="1" fill="hold">
                                          <p:stCondLst>
                                            <p:cond delay="0"/>
                                          </p:stCondLst>
                                        </p:cTn>
                                        <p:tgtEl>
                                          <p:spTgt spid="103"/>
                                        </p:tgtEl>
                                        <p:attrNameLst>
                                          <p:attrName>style.visibility</p:attrName>
                                        </p:attrNameLst>
                                      </p:cBhvr>
                                      <p:to>
                                        <p:strVal val="visible"/>
                                      </p:to>
                                    </p:set>
                                    <p:animEffect transition="in" filter="randombar(horizontal)">
                                      <p:cBhvr>
                                        <p:cTn id="47" dur="500"/>
                                        <p:tgtEl>
                                          <p:spTgt spid="103"/>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101"/>
                                        </p:tgtEl>
                                        <p:attrNameLst>
                                          <p:attrName>style.visibility</p:attrName>
                                        </p:attrNameLst>
                                      </p:cBhvr>
                                      <p:to>
                                        <p:strVal val="visible"/>
                                      </p:to>
                                    </p:set>
                                    <p:animEffect transition="in" filter="randombar(horizontal)">
                                      <p:cBhvr>
                                        <p:cTn id="52" dur="500"/>
                                        <p:tgtEl>
                                          <p:spTgt spid="101"/>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102"/>
                                        </p:tgtEl>
                                        <p:attrNameLst>
                                          <p:attrName>style.visibility</p:attrName>
                                        </p:attrNameLst>
                                      </p:cBhvr>
                                      <p:to>
                                        <p:strVal val="visible"/>
                                      </p:to>
                                    </p:set>
                                    <p:animEffect transition="in" filter="randombar(horizontal)">
                                      <p:cBhvr>
                                        <p:cTn id="55" dur="500"/>
                                        <p:tgtEl>
                                          <p:spTgt spid="102"/>
                                        </p:tgtEl>
                                      </p:cBhvr>
                                    </p:animEffect>
                                  </p:childTnLst>
                                </p:cTn>
                              </p:par>
                            </p:childTnLst>
                          </p:cTn>
                        </p:par>
                      </p:childTnLst>
                    </p:cTn>
                  </p:par>
                  <p:par>
                    <p:cTn id="56" fill="hold">
                      <p:stCondLst>
                        <p:cond delay="indefinite"/>
                      </p:stCondLst>
                      <p:childTnLst>
                        <p:par>
                          <p:cTn id="57" fill="hold">
                            <p:stCondLst>
                              <p:cond delay="0"/>
                            </p:stCondLst>
                            <p:childTnLst>
                              <p:par>
                                <p:cTn id="58" presetID="14" presetClass="entr" presetSubtype="10" fill="hold" grpId="0" nodeType="clickEffect">
                                  <p:stCondLst>
                                    <p:cond delay="0"/>
                                  </p:stCondLst>
                                  <p:childTnLst>
                                    <p:set>
                                      <p:cBhvr>
                                        <p:cTn id="59" dur="1" fill="hold">
                                          <p:stCondLst>
                                            <p:cond delay="0"/>
                                          </p:stCondLst>
                                        </p:cTn>
                                        <p:tgtEl>
                                          <p:spTgt spid="104"/>
                                        </p:tgtEl>
                                        <p:attrNameLst>
                                          <p:attrName>style.visibility</p:attrName>
                                        </p:attrNameLst>
                                      </p:cBhvr>
                                      <p:to>
                                        <p:strVal val="visible"/>
                                      </p:to>
                                    </p:set>
                                    <p:animEffect transition="in" filter="randombar(horizontal)">
                                      <p:cBhvr>
                                        <p:cTn id="60" dur="500"/>
                                        <p:tgtEl>
                                          <p:spTgt spid="104"/>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05"/>
                                        </p:tgtEl>
                                        <p:attrNameLst>
                                          <p:attrName>style.visibility</p:attrName>
                                        </p:attrNameLst>
                                      </p:cBhvr>
                                      <p:to>
                                        <p:strVal val="visible"/>
                                      </p:to>
                                    </p:set>
                                    <p:animEffect transition="in" filter="randombar(horizontal)">
                                      <p:cBhvr>
                                        <p:cTn id="63" dur="500"/>
                                        <p:tgtEl>
                                          <p:spTgt spid="105"/>
                                        </p:tgtEl>
                                      </p:cBhvr>
                                    </p:animEffect>
                                  </p:childTnLst>
                                </p:cTn>
                              </p:par>
                            </p:childTnLst>
                          </p:cTn>
                        </p:par>
                      </p:childTnLst>
                    </p:cTn>
                  </p:par>
                  <p:par>
                    <p:cTn id="64" fill="hold">
                      <p:stCondLst>
                        <p:cond delay="indefinite"/>
                      </p:stCondLst>
                      <p:childTnLst>
                        <p:par>
                          <p:cTn id="65" fill="hold">
                            <p:stCondLst>
                              <p:cond delay="0"/>
                            </p:stCondLst>
                            <p:childTnLst>
                              <p:par>
                                <p:cTn id="66" presetID="14" presetClass="entr" presetSubtype="10" fill="hold" grpId="0" nodeType="clickEffect">
                                  <p:stCondLst>
                                    <p:cond delay="0"/>
                                  </p:stCondLst>
                                  <p:childTnLst>
                                    <p:set>
                                      <p:cBhvr>
                                        <p:cTn id="67" dur="1" fill="hold">
                                          <p:stCondLst>
                                            <p:cond delay="0"/>
                                          </p:stCondLst>
                                        </p:cTn>
                                        <p:tgtEl>
                                          <p:spTgt spid="106"/>
                                        </p:tgtEl>
                                        <p:attrNameLst>
                                          <p:attrName>style.visibility</p:attrName>
                                        </p:attrNameLst>
                                      </p:cBhvr>
                                      <p:to>
                                        <p:strVal val="visible"/>
                                      </p:to>
                                    </p:set>
                                    <p:animEffect transition="in" filter="randombar(horizontal)">
                                      <p:cBhvr>
                                        <p:cTn id="68" dur="500"/>
                                        <p:tgtEl>
                                          <p:spTgt spid="106"/>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107"/>
                                        </p:tgtEl>
                                        <p:attrNameLst>
                                          <p:attrName>style.visibility</p:attrName>
                                        </p:attrNameLst>
                                      </p:cBhvr>
                                      <p:to>
                                        <p:strVal val="visible"/>
                                      </p:to>
                                    </p:set>
                                    <p:animEffect transition="in" filter="randombar(horizontal)">
                                      <p:cBhvr>
                                        <p:cTn id="71" dur="500"/>
                                        <p:tgtEl>
                                          <p:spTgt spid="107"/>
                                        </p:tgtEl>
                                      </p:cBhvr>
                                    </p:animEffect>
                                  </p:childTnLst>
                                </p:cTn>
                              </p:par>
                            </p:childTnLst>
                          </p:cTn>
                        </p:par>
                      </p:childTnLst>
                    </p:cTn>
                  </p:par>
                  <p:par>
                    <p:cTn id="72" fill="hold">
                      <p:stCondLst>
                        <p:cond delay="indefinite"/>
                      </p:stCondLst>
                      <p:childTnLst>
                        <p:par>
                          <p:cTn id="73" fill="hold">
                            <p:stCondLst>
                              <p:cond delay="0"/>
                            </p:stCondLst>
                            <p:childTnLst>
                              <p:par>
                                <p:cTn id="74" presetID="14" presetClass="entr" presetSubtype="10" fill="hold" grpId="0" nodeType="clickEffect">
                                  <p:stCondLst>
                                    <p:cond delay="0"/>
                                  </p:stCondLst>
                                  <p:childTnLst>
                                    <p:set>
                                      <p:cBhvr>
                                        <p:cTn id="75" dur="1" fill="hold">
                                          <p:stCondLst>
                                            <p:cond delay="0"/>
                                          </p:stCondLst>
                                        </p:cTn>
                                        <p:tgtEl>
                                          <p:spTgt spid="108"/>
                                        </p:tgtEl>
                                        <p:attrNameLst>
                                          <p:attrName>style.visibility</p:attrName>
                                        </p:attrNameLst>
                                      </p:cBhvr>
                                      <p:to>
                                        <p:strVal val="visible"/>
                                      </p:to>
                                    </p:set>
                                    <p:animEffect transition="in" filter="randombar(horizontal)">
                                      <p:cBhvr>
                                        <p:cTn id="76" dur="500"/>
                                        <p:tgtEl>
                                          <p:spTgt spid="108"/>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109"/>
                                        </p:tgtEl>
                                        <p:attrNameLst>
                                          <p:attrName>style.visibility</p:attrName>
                                        </p:attrNameLst>
                                      </p:cBhvr>
                                      <p:to>
                                        <p:strVal val="visible"/>
                                      </p:to>
                                    </p:set>
                                    <p:animEffect transition="in" filter="randombar(horizontal)">
                                      <p:cBhvr>
                                        <p:cTn id="79"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46" grpId="0"/>
      <p:bldP spid="47" grpId="0" animBg="1"/>
      <p:bldP spid="48" grpId="0"/>
      <p:bldP spid="49" grpId="0" animBg="1"/>
      <p:bldP spid="50" grpId="0"/>
      <p:bldP spid="51" grpId="0" animBg="1"/>
      <p:bldP spid="100" grpId="0"/>
      <p:bldP spid="101" grpId="0" animBg="1"/>
      <p:bldP spid="102" grpId="0"/>
      <p:bldP spid="104" grpId="0" animBg="1"/>
      <p:bldP spid="105" grpId="0"/>
      <p:bldP spid="106" grpId="0" animBg="1"/>
      <p:bldP spid="107" grpId="0"/>
      <p:bldP spid="108" grpId="0" animBg="1"/>
      <p:bldP spid="109"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43CEE9B9-403A-4575-AC04-BBC397984FA9}"/>
              </a:ext>
            </a:extLst>
          </p:cNvPr>
          <p:cNvSpPr txBox="1"/>
          <p:nvPr/>
        </p:nvSpPr>
        <p:spPr bwMode="auto">
          <a:xfrm>
            <a:off x="524719" y="1163060"/>
            <a:ext cx="11593288" cy="581057"/>
          </a:xfrm>
          <a:prstGeom prst="rect">
            <a:avLst/>
          </a:prstGeom>
          <a:noFill/>
        </p:spPr>
        <p:txBody>
          <a:bodyPr wrap="square">
            <a:spAutoFit/>
          </a:bodyPr>
          <a:lstStyle/>
          <a:p>
            <a:pPr indent="457200" algn="just">
              <a:lnSpc>
                <a:spcPct val="150000"/>
              </a:lnSpc>
            </a:pPr>
            <a:r>
              <a:rPr lang="zh-CN" altLang="en-US" sz="2400" b="1" dirty="0">
                <a:solidFill>
                  <a:srgbClr val="FF6D3A"/>
                </a:solidFill>
                <a:latin typeface="微软雅黑" panose="020B0503020204020204" pitchFamily="34" charset="-122"/>
                <a:ea typeface="微软雅黑" panose="020B0503020204020204" pitchFamily="34" charset="-122"/>
              </a:rPr>
              <a:t>（四）聚焦稳岗就业。</a:t>
            </a:r>
          </a:p>
        </p:txBody>
      </p:sp>
      <p:sp>
        <p:nvSpPr>
          <p:cNvPr id="23" name="TextBox 16">
            <a:extLst>
              <a:ext uri="{FF2B5EF4-FFF2-40B4-BE49-F238E27FC236}">
                <a16:creationId xmlns:a16="http://schemas.microsoft.com/office/drawing/2014/main" xmlns="" id="{7A38FFC7-DD75-46F7-8073-E120059A92B1}"/>
              </a:ext>
            </a:extLst>
          </p:cNvPr>
          <p:cNvSpPr txBox="1"/>
          <p:nvPr/>
        </p:nvSpPr>
        <p:spPr bwMode="auto">
          <a:xfrm>
            <a:off x="705160" y="1790088"/>
            <a:ext cx="11593288" cy="961289"/>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一是建好动态监测台帐。加强同人力社保系统的资源共享，力争在</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5</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月底前，与人社系统正在建设的人力资源库，同步建成脱贫人口就业动态监测大数据平台。</a:t>
            </a:r>
          </a:p>
        </p:txBody>
      </p:sp>
      <p:sp>
        <p:nvSpPr>
          <p:cNvPr id="24" name="TextBox 16">
            <a:extLst>
              <a:ext uri="{FF2B5EF4-FFF2-40B4-BE49-F238E27FC236}">
                <a16:creationId xmlns:a16="http://schemas.microsoft.com/office/drawing/2014/main" xmlns="" id="{7D742C1A-F96F-463E-8F1D-939829FD53D8}"/>
              </a:ext>
            </a:extLst>
          </p:cNvPr>
          <p:cNvSpPr txBox="1"/>
          <p:nvPr/>
        </p:nvSpPr>
        <p:spPr bwMode="auto">
          <a:xfrm>
            <a:off x="1130925" y="3262492"/>
            <a:ext cx="5315027" cy="499624"/>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加快实现两个转变：</a:t>
            </a:r>
          </a:p>
        </p:txBody>
      </p:sp>
      <p:sp>
        <p:nvSpPr>
          <p:cNvPr id="13" name="TextBox 16">
            <a:extLst>
              <a:ext uri="{FF2B5EF4-FFF2-40B4-BE49-F238E27FC236}">
                <a16:creationId xmlns:a16="http://schemas.microsoft.com/office/drawing/2014/main" xmlns="" id="{4DD1DC41-987B-4EC4-9BE9-A5F0D92AB8BE}"/>
              </a:ext>
            </a:extLst>
          </p:cNvPr>
          <p:cNvSpPr txBox="1"/>
          <p:nvPr/>
        </p:nvSpPr>
        <p:spPr bwMode="auto">
          <a:xfrm>
            <a:off x="668735" y="2797058"/>
            <a:ext cx="11593288" cy="499624"/>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二是抓好政策落地见效。</a:t>
            </a:r>
          </a:p>
        </p:txBody>
      </p:sp>
      <p:sp>
        <p:nvSpPr>
          <p:cNvPr id="14" name="TextBox 16">
            <a:extLst>
              <a:ext uri="{FF2B5EF4-FFF2-40B4-BE49-F238E27FC236}">
                <a16:creationId xmlns:a16="http://schemas.microsoft.com/office/drawing/2014/main" xmlns="" id="{3A127702-FD3B-449A-AA51-142801E0A4DB}"/>
              </a:ext>
            </a:extLst>
          </p:cNvPr>
          <p:cNvSpPr txBox="1"/>
          <p:nvPr/>
        </p:nvSpPr>
        <p:spPr bwMode="auto">
          <a:xfrm>
            <a:off x="1100783" y="3759851"/>
            <a:ext cx="11593288" cy="499624"/>
          </a:xfrm>
          <a:prstGeom prst="rect">
            <a:avLst/>
          </a:prstGeom>
          <a:noFill/>
        </p:spPr>
        <p:txBody>
          <a:bodyPr wrap="square">
            <a:spAutoFit/>
          </a:bodyPr>
          <a:lstStyle/>
          <a:p>
            <a:pPr indent="457200" algn="just">
              <a:lnSpc>
                <a:spcPct val="15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、实现由积极配合到主动作为的转变。</a:t>
            </a:r>
          </a:p>
        </p:txBody>
      </p:sp>
      <p:sp>
        <p:nvSpPr>
          <p:cNvPr id="15" name="TextBox 16">
            <a:extLst>
              <a:ext uri="{FF2B5EF4-FFF2-40B4-BE49-F238E27FC236}">
                <a16:creationId xmlns:a16="http://schemas.microsoft.com/office/drawing/2014/main" xmlns="" id="{1DF119D1-FF70-4A4A-AC07-B9EFDCF77D39}"/>
              </a:ext>
            </a:extLst>
          </p:cNvPr>
          <p:cNvSpPr txBox="1"/>
          <p:nvPr/>
        </p:nvSpPr>
        <p:spPr bwMode="auto">
          <a:xfrm>
            <a:off x="705160" y="4754833"/>
            <a:ext cx="11593288" cy="499624"/>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三是实现稳存量扩增量。</a:t>
            </a:r>
          </a:p>
        </p:txBody>
      </p:sp>
      <p:sp>
        <p:nvSpPr>
          <p:cNvPr id="16" name="TextBox 16">
            <a:extLst>
              <a:ext uri="{FF2B5EF4-FFF2-40B4-BE49-F238E27FC236}">
                <a16:creationId xmlns:a16="http://schemas.microsoft.com/office/drawing/2014/main" xmlns="" id="{EC29AB8B-41B3-4C03-B96C-90DEAF593067}"/>
              </a:ext>
            </a:extLst>
          </p:cNvPr>
          <p:cNvSpPr txBox="1"/>
          <p:nvPr/>
        </p:nvSpPr>
        <p:spPr bwMode="auto">
          <a:xfrm>
            <a:off x="1130925" y="4195804"/>
            <a:ext cx="11593288" cy="499624"/>
          </a:xfrm>
          <a:prstGeom prst="rect">
            <a:avLst/>
          </a:prstGeom>
          <a:noFill/>
        </p:spPr>
        <p:txBody>
          <a:bodyPr wrap="square">
            <a:spAutoFit/>
          </a:bodyPr>
          <a:lstStyle/>
          <a:p>
            <a:pPr indent="457200" algn="just">
              <a:lnSpc>
                <a:spcPct val="15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、实现由管好政策到用活政策的转变。</a:t>
            </a:r>
          </a:p>
        </p:txBody>
      </p:sp>
      <p:sp>
        <p:nvSpPr>
          <p:cNvPr id="17" name="TextBox 16">
            <a:extLst>
              <a:ext uri="{FF2B5EF4-FFF2-40B4-BE49-F238E27FC236}">
                <a16:creationId xmlns:a16="http://schemas.microsoft.com/office/drawing/2014/main" xmlns="" id="{9FB7B6E9-798C-4BD5-BB55-CE9A7CD014B0}"/>
              </a:ext>
            </a:extLst>
          </p:cNvPr>
          <p:cNvSpPr txBox="1"/>
          <p:nvPr/>
        </p:nvSpPr>
        <p:spPr bwMode="auto">
          <a:xfrm>
            <a:off x="1100783" y="5209217"/>
            <a:ext cx="5315027" cy="499624"/>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重点抓好“六个一批”：</a:t>
            </a:r>
          </a:p>
        </p:txBody>
      </p:sp>
      <p:sp>
        <p:nvSpPr>
          <p:cNvPr id="18" name="TextBox 16">
            <a:extLst>
              <a:ext uri="{FF2B5EF4-FFF2-40B4-BE49-F238E27FC236}">
                <a16:creationId xmlns:a16="http://schemas.microsoft.com/office/drawing/2014/main" xmlns="" id="{1D229BD5-90CB-4E66-BB06-7D6928D101C3}"/>
              </a:ext>
            </a:extLst>
          </p:cNvPr>
          <p:cNvSpPr txBox="1"/>
          <p:nvPr/>
        </p:nvSpPr>
        <p:spPr bwMode="auto">
          <a:xfrm>
            <a:off x="1126094" y="5760035"/>
            <a:ext cx="2567854" cy="458908"/>
          </a:xfrm>
          <a:prstGeom prst="rect">
            <a:avLst/>
          </a:prstGeom>
          <a:noFill/>
        </p:spPr>
        <p:txBody>
          <a:bodyPr wrap="square">
            <a:spAutoFit/>
          </a:bodyPr>
          <a:lstStyle/>
          <a:p>
            <a:pPr indent="457200" algn="just">
              <a:lnSpc>
                <a:spcPct val="15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劳务协作输出一批</a:t>
            </a:r>
          </a:p>
        </p:txBody>
      </p:sp>
      <p:sp>
        <p:nvSpPr>
          <p:cNvPr id="19" name="TextBox 16">
            <a:extLst>
              <a:ext uri="{FF2B5EF4-FFF2-40B4-BE49-F238E27FC236}">
                <a16:creationId xmlns:a16="http://schemas.microsoft.com/office/drawing/2014/main" xmlns="" id="{0C4840C0-AD02-4518-86BC-0E6C651BA984}"/>
              </a:ext>
            </a:extLst>
          </p:cNvPr>
          <p:cNvSpPr txBox="1"/>
          <p:nvPr/>
        </p:nvSpPr>
        <p:spPr bwMode="auto">
          <a:xfrm>
            <a:off x="3849742" y="5760035"/>
            <a:ext cx="2567854" cy="458908"/>
          </a:xfrm>
          <a:prstGeom prst="rect">
            <a:avLst/>
          </a:prstGeom>
          <a:noFill/>
        </p:spPr>
        <p:txBody>
          <a:bodyPr wrap="square">
            <a:spAutoFit/>
          </a:bodyPr>
          <a:lstStyle/>
          <a:p>
            <a:pPr indent="457200" algn="just">
              <a:lnSpc>
                <a:spcPct val="15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特色产业稳定一批</a:t>
            </a:r>
          </a:p>
        </p:txBody>
      </p:sp>
      <p:sp>
        <p:nvSpPr>
          <p:cNvPr id="20" name="TextBox 16">
            <a:extLst>
              <a:ext uri="{FF2B5EF4-FFF2-40B4-BE49-F238E27FC236}">
                <a16:creationId xmlns:a16="http://schemas.microsoft.com/office/drawing/2014/main" xmlns="" id="{13ABFF75-D6E1-4671-8BF4-B24E28F90CB3}"/>
              </a:ext>
            </a:extLst>
          </p:cNvPr>
          <p:cNvSpPr txBox="1"/>
          <p:nvPr/>
        </p:nvSpPr>
        <p:spPr bwMode="auto">
          <a:xfrm>
            <a:off x="6573391" y="5760035"/>
            <a:ext cx="2567854" cy="458908"/>
          </a:xfrm>
          <a:prstGeom prst="rect">
            <a:avLst/>
          </a:prstGeom>
          <a:noFill/>
        </p:spPr>
        <p:txBody>
          <a:bodyPr wrap="square">
            <a:spAutoFit/>
          </a:bodyPr>
          <a:lstStyle/>
          <a:p>
            <a:pPr indent="457200" algn="just">
              <a:lnSpc>
                <a:spcPct val="15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帮扶车间吸纳一批</a:t>
            </a:r>
          </a:p>
        </p:txBody>
      </p:sp>
      <p:sp>
        <p:nvSpPr>
          <p:cNvPr id="21" name="TextBox 16">
            <a:extLst>
              <a:ext uri="{FF2B5EF4-FFF2-40B4-BE49-F238E27FC236}">
                <a16:creationId xmlns:a16="http://schemas.microsoft.com/office/drawing/2014/main" xmlns="" id="{F71E077F-6F04-4BB7-BE03-2870C6DFEB61}"/>
              </a:ext>
            </a:extLst>
          </p:cNvPr>
          <p:cNvSpPr txBox="1"/>
          <p:nvPr/>
        </p:nvSpPr>
        <p:spPr bwMode="auto">
          <a:xfrm>
            <a:off x="1126094" y="6290413"/>
            <a:ext cx="2567854" cy="458908"/>
          </a:xfrm>
          <a:prstGeom prst="rect">
            <a:avLst/>
          </a:prstGeom>
          <a:noFill/>
        </p:spPr>
        <p:txBody>
          <a:bodyPr wrap="square">
            <a:spAutoFit/>
          </a:bodyPr>
          <a:lstStyle/>
          <a:p>
            <a:pPr indent="457200" algn="just">
              <a:lnSpc>
                <a:spcPct val="15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以工代赈带动一批</a:t>
            </a:r>
          </a:p>
        </p:txBody>
      </p:sp>
      <p:sp>
        <p:nvSpPr>
          <p:cNvPr id="25" name="TextBox 16">
            <a:extLst>
              <a:ext uri="{FF2B5EF4-FFF2-40B4-BE49-F238E27FC236}">
                <a16:creationId xmlns:a16="http://schemas.microsoft.com/office/drawing/2014/main" xmlns="" id="{C01DEA90-AB36-4D41-B9BA-DBD31B5743AC}"/>
              </a:ext>
            </a:extLst>
          </p:cNvPr>
          <p:cNvSpPr txBox="1"/>
          <p:nvPr/>
        </p:nvSpPr>
        <p:spPr bwMode="auto">
          <a:xfrm>
            <a:off x="3846575" y="6290413"/>
            <a:ext cx="2567854" cy="458908"/>
          </a:xfrm>
          <a:prstGeom prst="rect">
            <a:avLst/>
          </a:prstGeom>
          <a:noFill/>
        </p:spPr>
        <p:txBody>
          <a:bodyPr wrap="square">
            <a:spAutoFit/>
          </a:bodyPr>
          <a:lstStyle/>
          <a:p>
            <a:pPr indent="457200" algn="just">
              <a:lnSpc>
                <a:spcPct val="15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技能培训提升一批</a:t>
            </a:r>
          </a:p>
        </p:txBody>
      </p:sp>
      <p:sp>
        <p:nvSpPr>
          <p:cNvPr id="26" name="TextBox 16">
            <a:extLst>
              <a:ext uri="{FF2B5EF4-FFF2-40B4-BE49-F238E27FC236}">
                <a16:creationId xmlns:a16="http://schemas.microsoft.com/office/drawing/2014/main" xmlns="" id="{98F38FF6-FCF9-41CB-8FB6-53FBB61A921A}"/>
              </a:ext>
            </a:extLst>
          </p:cNvPr>
          <p:cNvSpPr txBox="1"/>
          <p:nvPr/>
        </p:nvSpPr>
        <p:spPr bwMode="auto">
          <a:xfrm>
            <a:off x="6567057" y="6290413"/>
            <a:ext cx="2567854" cy="458908"/>
          </a:xfrm>
          <a:prstGeom prst="rect">
            <a:avLst/>
          </a:prstGeom>
          <a:noFill/>
        </p:spPr>
        <p:txBody>
          <a:bodyPr wrap="square">
            <a:spAutoFit/>
          </a:bodyPr>
          <a:lstStyle/>
          <a:p>
            <a:pPr indent="457200" algn="just">
              <a:lnSpc>
                <a:spcPct val="15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公益岗位安置一批</a:t>
            </a:r>
          </a:p>
        </p:txBody>
      </p:sp>
    </p:spTree>
    <p:extLst>
      <p:ext uri="{BB962C8B-B14F-4D97-AF65-F5344CB8AC3E}">
        <p14:creationId xmlns:p14="http://schemas.microsoft.com/office/powerpoint/2010/main" val="641464659"/>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randombar(horizont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randombar(horizontal)">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randombar(horizontal)">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randombar(horizontal)">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randombar(horizontal)">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randombar(horizontal)">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randombar(horizontal)">
                                      <p:cBhvr>
                                        <p:cTn id="47" dur="500"/>
                                        <p:tgtEl>
                                          <p:spTgt spid="18"/>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randombar(horizontal)">
                                      <p:cBhvr>
                                        <p:cTn id="50" dur="500"/>
                                        <p:tgtEl>
                                          <p:spTgt spid="19"/>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randombar(horizontal)">
                                      <p:cBhvr>
                                        <p:cTn id="53" dur="500"/>
                                        <p:tgtEl>
                                          <p:spTgt spid="20"/>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randombar(horizontal)">
                                      <p:cBhvr>
                                        <p:cTn id="56" dur="500"/>
                                        <p:tgtEl>
                                          <p:spTgt spid="21"/>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randombar(horizontal)">
                                      <p:cBhvr>
                                        <p:cTn id="59" dur="500"/>
                                        <p:tgtEl>
                                          <p:spTgt spid="25"/>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randombar(horizontal)">
                                      <p:cBhvr>
                                        <p:cTn id="6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13" grpId="0"/>
      <p:bldP spid="14" grpId="0"/>
      <p:bldP spid="15" grpId="0"/>
      <p:bldP spid="16" grpId="0"/>
      <p:bldP spid="17" grpId="0"/>
      <p:bldP spid="18" grpId="0"/>
      <p:bldP spid="19" grpId="0"/>
      <p:bldP spid="20" grpId="0"/>
      <p:bldP spid="21" grpId="0"/>
      <p:bldP spid="25" grpId="0"/>
      <p:bldP spid="2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3" name="TextBox 16">
            <a:extLst>
              <a:ext uri="{FF2B5EF4-FFF2-40B4-BE49-F238E27FC236}">
                <a16:creationId xmlns:a16="http://schemas.microsoft.com/office/drawing/2014/main" xmlns="" id="{7A38FFC7-DD75-46F7-8073-E120059A92B1}"/>
              </a:ext>
            </a:extLst>
          </p:cNvPr>
          <p:cNvSpPr txBox="1"/>
          <p:nvPr/>
        </p:nvSpPr>
        <p:spPr bwMode="auto">
          <a:xfrm>
            <a:off x="1388815" y="4572217"/>
            <a:ext cx="2086089" cy="1214884"/>
          </a:xfrm>
          <a:prstGeom prst="rect">
            <a:avLst/>
          </a:prstGeom>
          <a:noFill/>
        </p:spPr>
        <p:txBody>
          <a:bodyPr wrap="square">
            <a:spAutoFit/>
          </a:bodyPr>
          <a:lstStyle/>
          <a:p>
            <a:pPr indent="457200" algn="just">
              <a:lnSpc>
                <a:spcPct val="150000"/>
              </a:lnSpc>
            </a:pP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一是脱贫人口及监测对象务工就业情况。</a:t>
            </a:r>
          </a:p>
        </p:txBody>
      </p:sp>
      <p:sp>
        <p:nvSpPr>
          <p:cNvPr id="29" name="矩形 28">
            <a:extLst>
              <a:ext uri="{FF2B5EF4-FFF2-40B4-BE49-F238E27FC236}">
                <a16:creationId xmlns:a16="http://schemas.microsoft.com/office/drawing/2014/main" xmlns="" id="{038915EB-CFAA-48AE-BBFB-B8D74B6FDA45}"/>
              </a:ext>
            </a:extLst>
          </p:cNvPr>
          <p:cNvSpPr/>
          <p:nvPr/>
        </p:nvSpPr>
        <p:spPr>
          <a:xfrm>
            <a:off x="3240755" y="1632904"/>
            <a:ext cx="5929828" cy="424732"/>
          </a:xfrm>
          <a:prstGeom prst="rect">
            <a:avLst/>
          </a:prstGeom>
          <a:noFill/>
        </p:spPr>
        <p:txBody>
          <a:bodyPr wrap="square" rtlCol="0">
            <a:spAutoFit/>
          </a:bodyPr>
          <a:lstStyle/>
          <a:p>
            <a:pPr algn="ctr">
              <a:lnSpc>
                <a:spcPct val="90000"/>
              </a:lnSpc>
              <a:buFont typeface="Arial" pitchFamily="34" charset="0"/>
              <a:buNone/>
            </a:pPr>
            <a:r>
              <a:rPr lang="zh-CN" altLang="en-US" sz="2400" dirty="0">
                <a:solidFill>
                  <a:srgbClr val="3D3D3D"/>
                </a:solidFill>
                <a:latin typeface="Arial" pitchFamily="34" charset="0"/>
                <a:ea typeface="Microsoft YaHei" panose="020B0503020204020204" pitchFamily="34" charset="-122"/>
                <a:cs typeface="+mn-ea"/>
                <a:sym typeface="Arial" panose="020B0604020202020204" pitchFamily="34" charset="0"/>
              </a:rPr>
              <a:t>这次大排查，主要查三个方面：</a:t>
            </a:r>
          </a:p>
        </p:txBody>
      </p:sp>
      <p:sp>
        <p:nvSpPr>
          <p:cNvPr id="32" name="矩形 31">
            <a:extLst>
              <a:ext uri="{FF2B5EF4-FFF2-40B4-BE49-F238E27FC236}">
                <a16:creationId xmlns:a16="http://schemas.microsoft.com/office/drawing/2014/main" xmlns="" id="{6F3D32FE-94AF-4F8F-9B06-F4F96EAA06FF}"/>
              </a:ext>
            </a:extLst>
          </p:cNvPr>
          <p:cNvSpPr/>
          <p:nvPr/>
        </p:nvSpPr>
        <p:spPr>
          <a:xfrm>
            <a:off x="8267392" y="4586631"/>
            <a:ext cx="2678709" cy="427746"/>
          </a:xfrm>
          <a:prstGeom prst="rect">
            <a:avLst/>
          </a:prstGeom>
          <a:effectLst/>
        </p:spPr>
        <p:txBody>
          <a:bodyPr wrap="square">
            <a:spAutoFit/>
          </a:bodyPr>
          <a:lstStyle/>
          <a:p>
            <a:pPr algn="just">
              <a:lnSpc>
                <a:spcPct val="120000"/>
              </a:lnSpc>
            </a:pPr>
            <a:r>
              <a:rPr lang="zh-CN" altLang="en-US" sz="2000">
                <a:solidFill>
                  <a:srgbClr val="3D3D3D"/>
                </a:solidFill>
                <a:latin typeface="Arial" pitchFamily="34" charset="0"/>
                <a:ea typeface="Microsoft YaHei" panose="020B0503020204020204" pitchFamily="34" charset="-122"/>
                <a:cs typeface="+mn-ea"/>
                <a:sym typeface="Arial" panose="020B0604020202020204" pitchFamily="34" charset="0"/>
              </a:rPr>
              <a:t>三是政策落实情况。</a:t>
            </a:r>
            <a:endParaRPr lang="zh-CN" altLang="en-US" sz="2000" dirty="0">
              <a:solidFill>
                <a:srgbClr val="3D3D3D"/>
              </a:solidFill>
              <a:latin typeface="Arial" pitchFamily="34" charset="0"/>
              <a:ea typeface="Microsoft YaHei" panose="020B0503020204020204" pitchFamily="34" charset="-122"/>
              <a:cs typeface="+mn-ea"/>
              <a:sym typeface="Arial" panose="020B0604020202020204" pitchFamily="34" charset="0"/>
            </a:endParaRPr>
          </a:p>
        </p:txBody>
      </p:sp>
      <p:sp>
        <p:nvSpPr>
          <p:cNvPr id="33" name="圆角矩形 3">
            <a:extLst>
              <a:ext uri="{FF2B5EF4-FFF2-40B4-BE49-F238E27FC236}">
                <a16:creationId xmlns:a16="http://schemas.microsoft.com/office/drawing/2014/main" xmlns="" id="{5F1AEC66-932B-4D45-9B8B-7D6573490E7D}"/>
              </a:ext>
            </a:extLst>
          </p:cNvPr>
          <p:cNvSpPr/>
          <p:nvPr/>
        </p:nvSpPr>
        <p:spPr>
          <a:xfrm>
            <a:off x="1698468" y="2592714"/>
            <a:ext cx="1651340" cy="1651340"/>
          </a:xfrm>
          <a:prstGeom prst="ellipse">
            <a:avLst/>
          </a:prstGeom>
          <a:solidFill>
            <a:srgbClr val="3D3D3D">
              <a:lumMod val="20000"/>
              <a:lumOff val="80000"/>
              <a:alpha val="70000"/>
            </a:srgbClr>
          </a:solidFill>
          <a:ln w="101600" cap="flat" cmpd="sng" algn="ctr">
            <a:noFill/>
            <a:prstDash val="solid"/>
            <a:miter lim="800000"/>
          </a:ln>
          <a:effectLst/>
        </p:spPr>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Microsoft YaHei" panose="020B0503020204020204" pitchFamily="34" charset="-122"/>
              <a:cs typeface="+mn-ea"/>
              <a:sym typeface="Arial" panose="020B0604020202020204" pitchFamily="34" charset="0"/>
            </a:endParaRPr>
          </a:p>
        </p:txBody>
      </p:sp>
      <p:sp>
        <p:nvSpPr>
          <p:cNvPr id="34" name="Freeform 20">
            <a:extLst>
              <a:ext uri="{FF2B5EF4-FFF2-40B4-BE49-F238E27FC236}">
                <a16:creationId xmlns:a16="http://schemas.microsoft.com/office/drawing/2014/main" xmlns="" id="{6D0AEADF-F397-4D5E-B221-8E6B081EB84D}"/>
              </a:ext>
            </a:extLst>
          </p:cNvPr>
          <p:cNvSpPr>
            <a:spLocks noEditPoints="1"/>
          </p:cNvSpPr>
          <p:nvPr/>
        </p:nvSpPr>
        <p:spPr bwMode="auto">
          <a:xfrm>
            <a:off x="2233669" y="3092212"/>
            <a:ext cx="556135" cy="557981"/>
          </a:xfrm>
          <a:custGeom>
            <a:avLst/>
            <a:gdLst>
              <a:gd name="T0" fmla="*/ 554 w 781"/>
              <a:gd name="T1" fmla="*/ 391 h 782"/>
              <a:gd name="T2" fmla="*/ 416 w 781"/>
              <a:gd name="T3" fmla="*/ 303 h 782"/>
              <a:gd name="T4" fmla="*/ 233 w 781"/>
              <a:gd name="T5" fmla="*/ 347 h 782"/>
              <a:gd name="T6" fmla="*/ 460 w 781"/>
              <a:gd name="T7" fmla="*/ 538 h 782"/>
              <a:gd name="T8" fmla="*/ 695 w 781"/>
              <a:gd name="T9" fmla="*/ 616 h 782"/>
              <a:gd name="T10" fmla="*/ 679 w 781"/>
              <a:gd name="T11" fmla="*/ 318 h 782"/>
              <a:gd name="T12" fmla="*/ 636 w 781"/>
              <a:gd name="T13" fmla="*/ 270 h 782"/>
              <a:gd name="T14" fmla="*/ 655 w 781"/>
              <a:gd name="T15" fmla="*/ 231 h 782"/>
              <a:gd name="T16" fmla="*/ 684 w 781"/>
              <a:gd name="T17" fmla="*/ 131 h 782"/>
              <a:gd name="T18" fmla="*/ 570 w 781"/>
              <a:gd name="T19" fmla="*/ 109 h 782"/>
              <a:gd name="T20" fmla="*/ 493 w 781"/>
              <a:gd name="T21" fmla="*/ 142 h 782"/>
              <a:gd name="T22" fmla="*/ 465 w 781"/>
              <a:gd name="T23" fmla="*/ 91 h 782"/>
              <a:gd name="T24" fmla="*/ 414 w 781"/>
              <a:gd name="T25" fmla="*/ 0 h 782"/>
              <a:gd name="T26" fmla="*/ 318 w 781"/>
              <a:gd name="T27" fmla="*/ 65 h 782"/>
              <a:gd name="T28" fmla="*/ 318 w 781"/>
              <a:gd name="T29" fmla="*/ 102 h 782"/>
              <a:gd name="T30" fmla="*/ 317 w 781"/>
              <a:gd name="T31" fmla="*/ 107 h 782"/>
              <a:gd name="T32" fmla="*/ 315 w 781"/>
              <a:gd name="T33" fmla="*/ 115 h 782"/>
              <a:gd name="T34" fmla="*/ 313 w 781"/>
              <a:gd name="T35" fmla="*/ 119 h 782"/>
              <a:gd name="T36" fmla="*/ 239 w 781"/>
              <a:gd name="T37" fmla="*/ 135 h 782"/>
              <a:gd name="T38" fmla="*/ 202 w 781"/>
              <a:gd name="T39" fmla="*/ 97 h 782"/>
              <a:gd name="T40" fmla="*/ 98 w 781"/>
              <a:gd name="T41" fmla="*/ 200 h 782"/>
              <a:gd name="T42" fmla="*/ 136 w 781"/>
              <a:gd name="T43" fmla="*/ 240 h 782"/>
              <a:gd name="T44" fmla="*/ 140 w 781"/>
              <a:gd name="T45" fmla="*/ 245 h 782"/>
              <a:gd name="T46" fmla="*/ 143 w 781"/>
              <a:gd name="T47" fmla="*/ 252 h 782"/>
              <a:gd name="T48" fmla="*/ 144 w 781"/>
              <a:gd name="T49" fmla="*/ 258 h 782"/>
              <a:gd name="T50" fmla="*/ 131 w 781"/>
              <a:gd name="T51" fmla="*/ 303 h 782"/>
              <a:gd name="T52" fmla="*/ 65 w 781"/>
              <a:gd name="T53" fmla="*/ 317 h 782"/>
              <a:gd name="T54" fmla="*/ 0 w 781"/>
              <a:gd name="T55" fmla="*/ 413 h 782"/>
              <a:gd name="T56" fmla="*/ 102 w 781"/>
              <a:gd name="T57" fmla="*/ 463 h 782"/>
              <a:gd name="T58" fmla="*/ 110 w 781"/>
              <a:gd name="T59" fmla="*/ 465 h 782"/>
              <a:gd name="T60" fmla="*/ 134 w 781"/>
              <a:gd name="T61" fmla="*/ 542 h 782"/>
              <a:gd name="T62" fmla="*/ 108 w 781"/>
              <a:gd name="T63" fmla="*/ 569 h 782"/>
              <a:gd name="T64" fmla="*/ 130 w 781"/>
              <a:gd name="T65" fmla="*/ 683 h 782"/>
              <a:gd name="T66" fmla="*/ 237 w 781"/>
              <a:gd name="T67" fmla="*/ 646 h 782"/>
              <a:gd name="T68" fmla="*/ 241 w 781"/>
              <a:gd name="T69" fmla="*/ 644 h 782"/>
              <a:gd name="T70" fmla="*/ 248 w 781"/>
              <a:gd name="T71" fmla="*/ 640 h 782"/>
              <a:gd name="T72" fmla="*/ 253 w 781"/>
              <a:gd name="T73" fmla="*/ 638 h 782"/>
              <a:gd name="T74" fmla="*/ 258 w 781"/>
              <a:gd name="T75" fmla="*/ 637 h 782"/>
              <a:gd name="T76" fmla="*/ 265 w 781"/>
              <a:gd name="T77" fmla="*/ 636 h 782"/>
              <a:gd name="T78" fmla="*/ 316 w 781"/>
              <a:gd name="T79" fmla="*/ 691 h 782"/>
              <a:gd name="T80" fmla="*/ 367 w 781"/>
              <a:gd name="T81" fmla="*/ 782 h 782"/>
              <a:gd name="T82" fmla="*/ 463 w 781"/>
              <a:gd name="T83" fmla="*/ 717 h 782"/>
              <a:gd name="T84" fmla="*/ 463 w 781"/>
              <a:gd name="T85" fmla="*/ 680 h 782"/>
              <a:gd name="T86" fmla="*/ 476 w 781"/>
              <a:gd name="T87" fmla="*/ 652 h 782"/>
              <a:gd name="T88" fmla="*/ 489 w 781"/>
              <a:gd name="T89" fmla="*/ 642 h 782"/>
              <a:gd name="T90" fmla="*/ 493 w 781"/>
              <a:gd name="T91" fmla="*/ 640 h 782"/>
              <a:gd name="T92" fmla="*/ 176 w 781"/>
              <a:gd name="T93" fmla="*/ 390 h 782"/>
              <a:gd name="T94" fmla="*/ 596 w 781"/>
              <a:gd name="T95" fmla="*/ 450 h 782"/>
              <a:gd name="T96" fmla="*/ 666 w 781"/>
              <a:gd name="T97" fmla="*/ 468 h 782"/>
              <a:gd name="T98" fmla="*/ 716 w 781"/>
              <a:gd name="T99" fmla="*/ 465 h 782"/>
              <a:gd name="T100" fmla="*/ 781 w 781"/>
              <a:gd name="T101" fmla="*/ 369 h 782"/>
              <a:gd name="T102" fmla="*/ 653 w 781"/>
              <a:gd name="T103" fmla="*/ 679 h 782"/>
              <a:gd name="T104" fmla="*/ 680 w 781"/>
              <a:gd name="T105" fmla="*/ 652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1" h="782">
                <a:moveTo>
                  <a:pt x="695" y="616"/>
                </a:moveTo>
                <a:lnTo>
                  <a:pt x="538" y="461"/>
                </a:lnTo>
                <a:cubicBezTo>
                  <a:pt x="548" y="440"/>
                  <a:pt x="554" y="416"/>
                  <a:pt x="554" y="391"/>
                </a:cubicBezTo>
                <a:cubicBezTo>
                  <a:pt x="554" y="301"/>
                  <a:pt x="481" y="228"/>
                  <a:pt x="391" y="228"/>
                </a:cubicBezTo>
                <a:cubicBezTo>
                  <a:pt x="376" y="228"/>
                  <a:pt x="361" y="230"/>
                  <a:pt x="347" y="234"/>
                </a:cubicBezTo>
                <a:lnTo>
                  <a:pt x="416" y="303"/>
                </a:lnTo>
                <a:cubicBezTo>
                  <a:pt x="445" y="332"/>
                  <a:pt x="443" y="381"/>
                  <a:pt x="412" y="412"/>
                </a:cubicBezTo>
                <a:cubicBezTo>
                  <a:pt x="381" y="444"/>
                  <a:pt x="332" y="446"/>
                  <a:pt x="303" y="417"/>
                </a:cubicBezTo>
                <a:lnTo>
                  <a:pt x="233" y="347"/>
                </a:lnTo>
                <a:cubicBezTo>
                  <a:pt x="230" y="361"/>
                  <a:pt x="228" y="376"/>
                  <a:pt x="228" y="391"/>
                </a:cubicBezTo>
                <a:cubicBezTo>
                  <a:pt x="228" y="481"/>
                  <a:pt x="301" y="554"/>
                  <a:pt x="391" y="554"/>
                </a:cubicBezTo>
                <a:cubicBezTo>
                  <a:pt x="416" y="554"/>
                  <a:pt x="439" y="548"/>
                  <a:pt x="460" y="538"/>
                </a:cubicBezTo>
                <a:lnTo>
                  <a:pt x="617" y="694"/>
                </a:lnTo>
                <a:cubicBezTo>
                  <a:pt x="637" y="714"/>
                  <a:pt x="670" y="712"/>
                  <a:pt x="692" y="691"/>
                </a:cubicBezTo>
                <a:cubicBezTo>
                  <a:pt x="713" y="669"/>
                  <a:pt x="715" y="636"/>
                  <a:pt x="695" y="616"/>
                </a:cubicBezTo>
                <a:close/>
                <a:moveTo>
                  <a:pt x="732" y="319"/>
                </a:moveTo>
                <a:lnTo>
                  <a:pt x="716" y="319"/>
                </a:lnTo>
                <a:lnTo>
                  <a:pt x="679" y="318"/>
                </a:lnTo>
                <a:cubicBezTo>
                  <a:pt x="672" y="318"/>
                  <a:pt x="665" y="315"/>
                  <a:pt x="659" y="311"/>
                </a:cubicBezTo>
                <a:cubicBezTo>
                  <a:pt x="658" y="311"/>
                  <a:pt x="658" y="311"/>
                  <a:pt x="658" y="310"/>
                </a:cubicBezTo>
                <a:cubicBezTo>
                  <a:pt x="645" y="302"/>
                  <a:pt x="636" y="287"/>
                  <a:pt x="636" y="270"/>
                </a:cubicBezTo>
                <a:cubicBezTo>
                  <a:pt x="636" y="264"/>
                  <a:pt x="637" y="259"/>
                  <a:pt x="639" y="254"/>
                </a:cubicBezTo>
                <a:cubicBezTo>
                  <a:pt x="640" y="249"/>
                  <a:pt x="643" y="244"/>
                  <a:pt x="647" y="240"/>
                </a:cubicBezTo>
                <a:lnTo>
                  <a:pt x="655" y="231"/>
                </a:lnTo>
                <a:lnTo>
                  <a:pt x="673" y="213"/>
                </a:lnTo>
                <a:lnTo>
                  <a:pt x="684" y="202"/>
                </a:lnTo>
                <a:cubicBezTo>
                  <a:pt x="700" y="181"/>
                  <a:pt x="700" y="152"/>
                  <a:pt x="684" y="131"/>
                </a:cubicBezTo>
                <a:lnTo>
                  <a:pt x="651" y="99"/>
                </a:lnTo>
                <a:cubicBezTo>
                  <a:pt x="631" y="83"/>
                  <a:pt x="602" y="82"/>
                  <a:pt x="581" y="98"/>
                </a:cubicBezTo>
                <a:lnTo>
                  <a:pt x="570" y="109"/>
                </a:lnTo>
                <a:lnTo>
                  <a:pt x="544" y="135"/>
                </a:lnTo>
                <a:lnTo>
                  <a:pt x="544" y="135"/>
                </a:lnTo>
                <a:cubicBezTo>
                  <a:pt x="529" y="147"/>
                  <a:pt x="510" y="149"/>
                  <a:pt x="493" y="142"/>
                </a:cubicBezTo>
                <a:cubicBezTo>
                  <a:pt x="488" y="139"/>
                  <a:pt x="483" y="136"/>
                  <a:pt x="479" y="132"/>
                </a:cubicBezTo>
                <a:cubicBezTo>
                  <a:pt x="470" y="123"/>
                  <a:pt x="466" y="113"/>
                  <a:pt x="465" y="103"/>
                </a:cubicBezTo>
                <a:lnTo>
                  <a:pt x="465" y="91"/>
                </a:lnTo>
                <a:lnTo>
                  <a:pt x="465" y="65"/>
                </a:lnTo>
                <a:lnTo>
                  <a:pt x="465" y="49"/>
                </a:lnTo>
                <a:cubicBezTo>
                  <a:pt x="461" y="23"/>
                  <a:pt x="440" y="3"/>
                  <a:pt x="414" y="0"/>
                </a:cubicBezTo>
                <a:lnTo>
                  <a:pt x="369" y="0"/>
                </a:lnTo>
                <a:cubicBezTo>
                  <a:pt x="343" y="3"/>
                  <a:pt x="322" y="23"/>
                  <a:pt x="318" y="49"/>
                </a:cubicBezTo>
                <a:lnTo>
                  <a:pt x="318" y="65"/>
                </a:lnTo>
                <a:lnTo>
                  <a:pt x="318" y="91"/>
                </a:lnTo>
                <a:lnTo>
                  <a:pt x="318" y="102"/>
                </a:lnTo>
                <a:lnTo>
                  <a:pt x="318" y="102"/>
                </a:lnTo>
                <a:lnTo>
                  <a:pt x="318" y="102"/>
                </a:lnTo>
                <a:cubicBezTo>
                  <a:pt x="318" y="103"/>
                  <a:pt x="318" y="105"/>
                  <a:pt x="317" y="106"/>
                </a:cubicBezTo>
                <a:cubicBezTo>
                  <a:pt x="317" y="106"/>
                  <a:pt x="317" y="106"/>
                  <a:pt x="317" y="107"/>
                </a:cubicBezTo>
                <a:cubicBezTo>
                  <a:pt x="317" y="108"/>
                  <a:pt x="317" y="109"/>
                  <a:pt x="316" y="111"/>
                </a:cubicBezTo>
                <a:cubicBezTo>
                  <a:pt x="316" y="111"/>
                  <a:pt x="316" y="111"/>
                  <a:pt x="316" y="111"/>
                </a:cubicBezTo>
                <a:cubicBezTo>
                  <a:pt x="316" y="112"/>
                  <a:pt x="315" y="114"/>
                  <a:pt x="315" y="115"/>
                </a:cubicBezTo>
                <a:cubicBezTo>
                  <a:pt x="315" y="115"/>
                  <a:pt x="315" y="115"/>
                  <a:pt x="315" y="115"/>
                </a:cubicBezTo>
                <a:cubicBezTo>
                  <a:pt x="314" y="116"/>
                  <a:pt x="313" y="118"/>
                  <a:pt x="313" y="119"/>
                </a:cubicBezTo>
                <a:cubicBezTo>
                  <a:pt x="313" y="119"/>
                  <a:pt x="313" y="119"/>
                  <a:pt x="313" y="119"/>
                </a:cubicBezTo>
                <a:cubicBezTo>
                  <a:pt x="310" y="125"/>
                  <a:pt x="306" y="130"/>
                  <a:pt x="301" y="134"/>
                </a:cubicBezTo>
                <a:cubicBezTo>
                  <a:pt x="292" y="141"/>
                  <a:pt x="281" y="145"/>
                  <a:pt x="269" y="145"/>
                </a:cubicBezTo>
                <a:cubicBezTo>
                  <a:pt x="258" y="145"/>
                  <a:pt x="247" y="141"/>
                  <a:pt x="239" y="135"/>
                </a:cubicBezTo>
                <a:lnTo>
                  <a:pt x="231" y="127"/>
                </a:lnTo>
                <a:lnTo>
                  <a:pt x="213" y="108"/>
                </a:lnTo>
                <a:lnTo>
                  <a:pt x="202" y="97"/>
                </a:lnTo>
                <a:cubicBezTo>
                  <a:pt x="181" y="81"/>
                  <a:pt x="152" y="81"/>
                  <a:pt x="131" y="98"/>
                </a:cubicBezTo>
                <a:lnTo>
                  <a:pt x="99" y="130"/>
                </a:lnTo>
                <a:cubicBezTo>
                  <a:pt x="82" y="150"/>
                  <a:pt x="82" y="179"/>
                  <a:pt x="98" y="200"/>
                </a:cubicBezTo>
                <a:lnTo>
                  <a:pt x="109" y="212"/>
                </a:lnTo>
                <a:lnTo>
                  <a:pt x="135" y="238"/>
                </a:lnTo>
                <a:cubicBezTo>
                  <a:pt x="136" y="239"/>
                  <a:pt x="136" y="239"/>
                  <a:pt x="136" y="240"/>
                </a:cubicBezTo>
                <a:cubicBezTo>
                  <a:pt x="137" y="240"/>
                  <a:pt x="137" y="241"/>
                  <a:pt x="138" y="242"/>
                </a:cubicBezTo>
                <a:cubicBezTo>
                  <a:pt x="138" y="242"/>
                  <a:pt x="138" y="243"/>
                  <a:pt x="139" y="244"/>
                </a:cubicBezTo>
                <a:cubicBezTo>
                  <a:pt x="139" y="244"/>
                  <a:pt x="140" y="245"/>
                  <a:pt x="140" y="245"/>
                </a:cubicBezTo>
                <a:cubicBezTo>
                  <a:pt x="140" y="246"/>
                  <a:pt x="141" y="247"/>
                  <a:pt x="141" y="248"/>
                </a:cubicBezTo>
                <a:cubicBezTo>
                  <a:pt x="141" y="249"/>
                  <a:pt x="142" y="249"/>
                  <a:pt x="142" y="250"/>
                </a:cubicBezTo>
                <a:cubicBezTo>
                  <a:pt x="142" y="251"/>
                  <a:pt x="142" y="252"/>
                  <a:pt x="143" y="252"/>
                </a:cubicBezTo>
                <a:cubicBezTo>
                  <a:pt x="143" y="253"/>
                  <a:pt x="143" y="253"/>
                  <a:pt x="143" y="254"/>
                </a:cubicBezTo>
                <a:cubicBezTo>
                  <a:pt x="144" y="255"/>
                  <a:pt x="144" y="256"/>
                  <a:pt x="144" y="258"/>
                </a:cubicBezTo>
                <a:cubicBezTo>
                  <a:pt x="144" y="258"/>
                  <a:pt x="144" y="258"/>
                  <a:pt x="144" y="258"/>
                </a:cubicBezTo>
                <a:cubicBezTo>
                  <a:pt x="145" y="259"/>
                  <a:pt x="145" y="261"/>
                  <a:pt x="145" y="262"/>
                </a:cubicBezTo>
                <a:cubicBezTo>
                  <a:pt x="145" y="262"/>
                  <a:pt x="145" y="262"/>
                  <a:pt x="145" y="262"/>
                </a:cubicBezTo>
                <a:cubicBezTo>
                  <a:pt x="147" y="277"/>
                  <a:pt x="142" y="292"/>
                  <a:pt x="131" y="303"/>
                </a:cubicBezTo>
                <a:cubicBezTo>
                  <a:pt x="123" y="311"/>
                  <a:pt x="113" y="316"/>
                  <a:pt x="102" y="317"/>
                </a:cubicBezTo>
                <a:lnTo>
                  <a:pt x="91" y="317"/>
                </a:lnTo>
                <a:lnTo>
                  <a:pt x="65" y="317"/>
                </a:lnTo>
                <a:lnTo>
                  <a:pt x="49" y="317"/>
                </a:lnTo>
                <a:cubicBezTo>
                  <a:pt x="23" y="320"/>
                  <a:pt x="3" y="341"/>
                  <a:pt x="0" y="367"/>
                </a:cubicBezTo>
                <a:lnTo>
                  <a:pt x="0" y="413"/>
                </a:lnTo>
                <a:cubicBezTo>
                  <a:pt x="2" y="439"/>
                  <a:pt x="23" y="460"/>
                  <a:pt x="49" y="463"/>
                </a:cubicBezTo>
                <a:lnTo>
                  <a:pt x="64" y="463"/>
                </a:lnTo>
                <a:lnTo>
                  <a:pt x="102" y="463"/>
                </a:lnTo>
                <a:cubicBezTo>
                  <a:pt x="103" y="464"/>
                  <a:pt x="105" y="464"/>
                  <a:pt x="106" y="464"/>
                </a:cubicBezTo>
                <a:cubicBezTo>
                  <a:pt x="107" y="464"/>
                  <a:pt x="107" y="464"/>
                  <a:pt x="107" y="464"/>
                </a:cubicBezTo>
                <a:cubicBezTo>
                  <a:pt x="108" y="465"/>
                  <a:pt x="109" y="465"/>
                  <a:pt x="110" y="465"/>
                </a:cubicBezTo>
                <a:cubicBezTo>
                  <a:pt x="131" y="471"/>
                  <a:pt x="145" y="490"/>
                  <a:pt x="145" y="512"/>
                </a:cubicBezTo>
                <a:lnTo>
                  <a:pt x="145" y="512"/>
                </a:lnTo>
                <a:cubicBezTo>
                  <a:pt x="145" y="523"/>
                  <a:pt x="141" y="534"/>
                  <a:pt x="134" y="542"/>
                </a:cubicBezTo>
                <a:lnTo>
                  <a:pt x="126" y="550"/>
                </a:lnTo>
                <a:lnTo>
                  <a:pt x="126" y="550"/>
                </a:lnTo>
                <a:lnTo>
                  <a:pt x="108" y="569"/>
                </a:lnTo>
                <a:lnTo>
                  <a:pt x="97" y="580"/>
                </a:lnTo>
                <a:cubicBezTo>
                  <a:pt x="81" y="601"/>
                  <a:pt x="81" y="630"/>
                  <a:pt x="97" y="650"/>
                </a:cubicBezTo>
                <a:lnTo>
                  <a:pt x="130" y="683"/>
                </a:lnTo>
                <a:cubicBezTo>
                  <a:pt x="150" y="699"/>
                  <a:pt x="179" y="700"/>
                  <a:pt x="200" y="684"/>
                </a:cubicBezTo>
                <a:lnTo>
                  <a:pt x="211" y="673"/>
                </a:lnTo>
                <a:lnTo>
                  <a:pt x="237" y="646"/>
                </a:lnTo>
                <a:lnTo>
                  <a:pt x="238" y="646"/>
                </a:lnTo>
                <a:cubicBezTo>
                  <a:pt x="238" y="646"/>
                  <a:pt x="238" y="646"/>
                  <a:pt x="238" y="646"/>
                </a:cubicBezTo>
                <a:cubicBezTo>
                  <a:pt x="239" y="645"/>
                  <a:pt x="240" y="644"/>
                  <a:pt x="241" y="644"/>
                </a:cubicBezTo>
                <a:cubicBezTo>
                  <a:pt x="242" y="643"/>
                  <a:pt x="242" y="643"/>
                  <a:pt x="243" y="643"/>
                </a:cubicBezTo>
                <a:cubicBezTo>
                  <a:pt x="243" y="642"/>
                  <a:pt x="244" y="642"/>
                  <a:pt x="245" y="642"/>
                </a:cubicBezTo>
                <a:cubicBezTo>
                  <a:pt x="246" y="641"/>
                  <a:pt x="247" y="641"/>
                  <a:pt x="248" y="640"/>
                </a:cubicBezTo>
                <a:cubicBezTo>
                  <a:pt x="248" y="640"/>
                  <a:pt x="249" y="640"/>
                  <a:pt x="249" y="640"/>
                </a:cubicBezTo>
                <a:cubicBezTo>
                  <a:pt x="250" y="639"/>
                  <a:pt x="252" y="639"/>
                  <a:pt x="253" y="638"/>
                </a:cubicBezTo>
                <a:cubicBezTo>
                  <a:pt x="253" y="638"/>
                  <a:pt x="253" y="638"/>
                  <a:pt x="253" y="638"/>
                </a:cubicBezTo>
                <a:cubicBezTo>
                  <a:pt x="253" y="638"/>
                  <a:pt x="253" y="638"/>
                  <a:pt x="253" y="638"/>
                </a:cubicBezTo>
                <a:cubicBezTo>
                  <a:pt x="255" y="638"/>
                  <a:pt x="256" y="637"/>
                  <a:pt x="257" y="637"/>
                </a:cubicBezTo>
                <a:cubicBezTo>
                  <a:pt x="257" y="637"/>
                  <a:pt x="257" y="637"/>
                  <a:pt x="258" y="637"/>
                </a:cubicBezTo>
                <a:cubicBezTo>
                  <a:pt x="259" y="637"/>
                  <a:pt x="260" y="637"/>
                  <a:pt x="261" y="636"/>
                </a:cubicBezTo>
                <a:cubicBezTo>
                  <a:pt x="261" y="636"/>
                  <a:pt x="262" y="636"/>
                  <a:pt x="262" y="636"/>
                </a:cubicBezTo>
                <a:cubicBezTo>
                  <a:pt x="263" y="636"/>
                  <a:pt x="264" y="636"/>
                  <a:pt x="265" y="636"/>
                </a:cubicBezTo>
                <a:cubicBezTo>
                  <a:pt x="279" y="635"/>
                  <a:pt x="292" y="640"/>
                  <a:pt x="303" y="650"/>
                </a:cubicBezTo>
                <a:cubicBezTo>
                  <a:pt x="311" y="658"/>
                  <a:pt x="315" y="668"/>
                  <a:pt x="316" y="679"/>
                </a:cubicBezTo>
                <a:lnTo>
                  <a:pt x="316" y="691"/>
                </a:lnTo>
                <a:lnTo>
                  <a:pt x="316" y="717"/>
                </a:lnTo>
                <a:lnTo>
                  <a:pt x="316" y="732"/>
                </a:lnTo>
                <a:cubicBezTo>
                  <a:pt x="320" y="758"/>
                  <a:pt x="340" y="779"/>
                  <a:pt x="367" y="782"/>
                </a:cubicBezTo>
                <a:lnTo>
                  <a:pt x="412" y="782"/>
                </a:lnTo>
                <a:cubicBezTo>
                  <a:pt x="438" y="779"/>
                  <a:pt x="459" y="759"/>
                  <a:pt x="463" y="733"/>
                </a:cubicBezTo>
                <a:lnTo>
                  <a:pt x="463" y="717"/>
                </a:lnTo>
                <a:lnTo>
                  <a:pt x="463" y="691"/>
                </a:lnTo>
                <a:lnTo>
                  <a:pt x="463" y="680"/>
                </a:lnTo>
                <a:lnTo>
                  <a:pt x="463" y="680"/>
                </a:lnTo>
                <a:cubicBezTo>
                  <a:pt x="464" y="671"/>
                  <a:pt x="468" y="662"/>
                  <a:pt x="473" y="655"/>
                </a:cubicBezTo>
                <a:cubicBezTo>
                  <a:pt x="473" y="655"/>
                  <a:pt x="474" y="654"/>
                  <a:pt x="474" y="654"/>
                </a:cubicBezTo>
                <a:cubicBezTo>
                  <a:pt x="475" y="653"/>
                  <a:pt x="475" y="653"/>
                  <a:pt x="476" y="652"/>
                </a:cubicBezTo>
                <a:cubicBezTo>
                  <a:pt x="479" y="649"/>
                  <a:pt x="482" y="646"/>
                  <a:pt x="486" y="644"/>
                </a:cubicBezTo>
                <a:lnTo>
                  <a:pt x="486" y="644"/>
                </a:lnTo>
                <a:cubicBezTo>
                  <a:pt x="487" y="643"/>
                  <a:pt x="488" y="643"/>
                  <a:pt x="489" y="642"/>
                </a:cubicBezTo>
                <a:cubicBezTo>
                  <a:pt x="489" y="642"/>
                  <a:pt x="489" y="642"/>
                  <a:pt x="490" y="642"/>
                </a:cubicBezTo>
                <a:cubicBezTo>
                  <a:pt x="490" y="641"/>
                  <a:pt x="490" y="641"/>
                  <a:pt x="491" y="641"/>
                </a:cubicBezTo>
                <a:cubicBezTo>
                  <a:pt x="492" y="641"/>
                  <a:pt x="493" y="641"/>
                  <a:pt x="493" y="640"/>
                </a:cubicBezTo>
                <a:lnTo>
                  <a:pt x="450" y="597"/>
                </a:lnTo>
                <a:cubicBezTo>
                  <a:pt x="431" y="602"/>
                  <a:pt x="411" y="605"/>
                  <a:pt x="390" y="605"/>
                </a:cubicBezTo>
                <a:cubicBezTo>
                  <a:pt x="272" y="605"/>
                  <a:pt x="176" y="509"/>
                  <a:pt x="176" y="390"/>
                </a:cubicBezTo>
                <a:cubicBezTo>
                  <a:pt x="177" y="272"/>
                  <a:pt x="273" y="176"/>
                  <a:pt x="391" y="177"/>
                </a:cubicBezTo>
                <a:cubicBezTo>
                  <a:pt x="509" y="177"/>
                  <a:pt x="605" y="273"/>
                  <a:pt x="605" y="391"/>
                </a:cubicBezTo>
                <a:cubicBezTo>
                  <a:pt x="605" y="412"/>
                  <a:pt x="602" y="431"/>
                  <a:pt x="596" y="450"/>
                </a:cubicBezTo>
                <a:lnTo>
                  <a:pt x="640" y="493"/>
                </a:lnTo>
                <a:cubicBezTo>
                  <a:pt x="642" y="488"/>
                  <a:pt x="646" y="483"/>
                  <a:pt x="650" y="479"/>
                </a:cubicBezTo>
                <a:cubicBezTo>
                  <a:pt x="655" y="474"/>
                  <a:pt x="660" y="471"/>
                  <a:pt x="666" y="468"/>
                </a:cubicBezTo>
                <a:cubicBezTo>
                  <a:pt x="670" y="467"/>
                  <a:pt x="674" y="465"/>
                  <a:pt x="679" y="465"/>
                </a:cubicBezTo>
                <a:lnTo>
                  <a:pt x="690" y="465"/>
                </a:lnTo>
                <a:lnTo>
                  <a:pt x="716" y="465"/>
                </a:lnTo>
                <a:lnTo>
                  <a:pt x="732" y="465"/>
                </a:lnTo>
                <a:cubicBezTo>
                  <a:pt x="758" y="462"/>
                  <a:pt x="778" y="441"/>
                  <a:pt x="781" y="415"/>
                </a:cubicBezTo>
                <a:lnTo>
                  <a:pt x="781" y="369"/>
                </a:lnTo>
                <a:cubicBezTo>
                  <a:pt x="779" y="343"/>
                  <a:pt x="758" y="322"/>
                  <a:pt x="732" y="319"/>
                </a:cubicBezTo>
                <a:close/>
                <a:moveTo>
                  <a:pt x="653" y="679"/>
                </a:moveTo>
                <a:lnTo>
                  <a:pt x="653" y="679"/>
                </a:lnTo>
                <a:cubicBezTo>
                  <a:pt x="638" y="679"/>
                  <a:pt x="625" y="667"/>
                  <a:pt x="625" y="652"/>
                </a:cubicBezTo>
                <a:cubicBezTo>
                  <a:pt x="625" y="637"/>
                  <a:pt x="638" y="624"/>
                  <a:pt x="653" y="624"/>
                </a:cubicBezTo>
                <a:cubicBezTo>
                  <a:pt x="668" y="624"/>
                  <a:pt x="680" y="637"/>
                  <a:pt x="680" y="652"/>
                </a:cubicBezTo>
                <a:cubicBezTo>
                  <a:pt x="680" y="667"/>
                  <a:pt x="668" y="679"/>
                  <a:pt x="653" y="679"/>
                </a:cubicBezTo>
                <a:close/>
              </a:path>
            </a:pathLst>
          </a:custGeom>
          <a:solidFill>
            <a:srgbClr val="FFB735"/>
          </a:solidFill>
          <a:ln>
            <a:noFill/>
          </a:ln>
        </p:spPr>
        <p:txBody>
          <a:bodyPr vert="horz" wrap="square" lIns="91428" tIns="45714" rIns="91428" bIns="45714" numCol="1" anchor="t" anchorCtr="0" compatLnSpc="1">
            <a:prstTxWarp prst="textNoShape">
              <a:avLst/>
            </a:prstTxWarp>
          </a:bodyPr>
          <a:lstStyle/>
          <a:p>
            <a:pPr>
              <a:buFont typeface="Arial" pitchFamily="34" charset="0"/>
              <a:buNone/>
            </a:pPr>
            <a:endParaRPr lang="zh-CN" altLang="en-US">
              <a:solidFill>
                <a:srgbClr val="3D3D3D"/>
              </a:solidFill>
              <a:latin typeface="Arial" pitchFamily="34" charset="0"/>
              <a:ea typeface="Microsoft YaHei" panose="020B0503020204020204" pitchFamily="34" charset="-122"/>
              <a:cs typeface="+mn-ea"/>
              <a:sym typeface="Arial" panose="020B0604020202020204" pitchFamily="34" charset="0"/>
            </a:endParaRPr>
          </a:p>
        </p:txBody>
      </p:sp>
      <p:sp>
        <p:nvSpPr>
          <p:cNvPr id="42" name="圆角矩形 3">
            <a:extLst>
              <a:ext uri="{FF2B5EF4-FFF2-40B4-BE49-F238E27FC236}">
                <a16:creationId xmlns:a16="http://schemas.microsoft.com/office/drawing/2014/main" xmlns="" id="{14CE8B60-D5AA-4E54-B210-CA92250DCC54}"/>
              </a:ext>
            </a:extLst>
          </p:cNvPr>
          <p:cNvSpPr/>
          <p:nvPr/>
        </p:nvSpPr>
        <p:spPr>
          <a:xfrm>
            <a:off x="5080692" y="2590506"/>
            <a:ext cx="1651340" cy="1651340"/>
          </a:xfrm>
          <a:prstGeom prst="ellipse">
            <a:avLst/>
          </a:prstGeom>
          <a:solidFill>
            <a:srgbClr val="3D3D3D">
              <a:lumMod val="20000"/>
              <a:lumOff val="80000"/>
              <a:alpha val="70000"/>
            </a:srgbClr>
          </a:solidFill>
          <a:ln w="101600" cap="flat" cmpd="sng" algn="ctr">
            <a:noFill/>
            <a:prstDash val="solid"/>
            <a:miter lim="800000"/>
          </a:ln>
          <a:effectLst/>
        </p:spPr>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panose="020B0604020202020204" pitchFamily="34" charset="0"/>
              <a:ea typeface="Microsoft YaHei" panose="020B0503020204020204" pitchFamily="34" charset="-122"/>
              <a:cs typeface="+mn-ea"/>
              <a:sym typeface="Arial" panose="020B0604020202020204" pitchFamily="34" charset="0"/>
            </a:endParaRPr>
          </a:p>
        </p:txBody>
      </p:sp>
      <p:sp>
        <p:nvSpPr>
          <p:cNvPr id="43" name="Freeform 7">
            <a:extLst>
              <a:ext uri="{FF2B5EF4-FFF2-40B4-BE49-F238E27FC236}">
                <a16:creationId xmlns:a16="http://schemas.microsoft.com/office/drawing/2014/main" xmlns="" id="{211D14AB-D05F-468A-80F9-224AF118F999}"/>
              </a:ext>
            </a:extLst>
          </p:cNvPr>
          <p:cNvSpPr>
            <a:spLocks noEditPoints="1"/>
          </p:cNvSpPr>
          <p:nvPr/>
        </p:nvSpPr>
        <p:spPr bwMode="auto">
          <a:xfrm>
            <a:off x="5580115" y="3069709"/>
            <a:ext cx="652494" cy="652492"/>
          </a:xfrm>
          <a:custGeom>
            <a:avLst/>
            <a:gdLst>
              <a:gd name="T0" fmla="*/ 948 w 948"/>
              <a:gd name="T1" fmla="*/ 787 h 933"/>
              <a:gd name="T2" fmla="*/ 0 w 948"/>
              <a:gd name="T3" fmla="*/ 787 h 933"/>
              <a:gd name="T4" fmla="*/ 77 w 948"/>
              <a:gd name="T5" fmla="*/ 730 h 933"/>
              <a:gd name="T6" fmla="*/ 871 w 948"/>
              <a:gd name="T7" fmla="*/ 730 h 933"/>
              <a:gd name="T8" fmla="*/ 241 w 948"/>
              <a:gd name="T9" fmla="*/ 32 h 933"/>
              <a:gd name="T10" fmla="*/ 328 w 948"/>
              <a:gd name="T11" fmla="*/ 118 h 933"/>
              <a:gd name="T12" fmla="*/ 155 w 948"/>
              <a:gd name="T13" fmla="*/ 118 h 933"/>
              <a:gd name="T14" fmla="*/ 706 w 948"/>
              <a:gd name="T15" fmla="*/ 32 h 933"/>
              <a:gd name="T16" fmla="*/ 620 w 948"/>
              <a:gd name="T17" fmla="*/ 118 h 933"/>
              <a:gd name="T18" fmla="*/ 792 w 948"/>
              <a:gd name="T19" fmla="*/ 118 h 933"/>
              <a:gd name="T20" fmla="*/ 621 w 948"/>
              <a:gd name="T21" fmla="*/ 528 h 933"/>
              <a:gd name="T22" fmla="*/ 621 w 948"/>
              <a:gd name="T23" fmla="*/ 755 h 933"/>
              <a:gd name="T24" fmla="*/ 706 w 948"/>
              <a:gd name="T25" fmla="*/ 596 h 933"/>
              <a:gd name="T26" fmla="*/ 796 w 948"/>
              <a:gd name="T27" fmla="*/ 755 h 933"/>
              <a:gd name="T28" fmla="*/ 840 w 948"/>
              <a:gd name="T29" fmla="*/ 431 h 933"/>
              <a:gd name="T30" fmla="*/ 759 w 948"/>
              <a:gd name="T31" fmla="*/ 220 h 933"/>
              <a:gd name="T32" fmla="*/ 639 w 948"/>
              <a:gd name="T33" fmla="*/ 222 h 933"/>
              <a:gd name="T34" fmla="*/ 660 w 948"/>
              <a:gd name="T35" fmla="*/ 434 h 933"/>
              <a:gd name="T36" fmla="*/ 476 w 948"/>
              <a:gd name="T37" fmla="*/ 0 h 933"/>
              <a:gd name="T38" fmla="*/ 569 w 948"/>
              <a:gd name="T39" fmla="*/ 94 h 933"/>
              <a:gd name="T40" fmla="*/ 382 w 948"/>
              <a:gd name="T41" fmla="*/ 94 h 933"/>
              <a:gd name="T42" fmla="*/ 568 w 948"/>
              <a:gd name="T43" fmla="*/ 513 h 933"/>
              <a:gd name="T44" fmla="*/ 617 w 948"/>
              <a:gd name="T45" fmla="*/ 434 h 933"/>
              <a:gd name="T46" fmla="*/ 528 w 948"/>
              <a:gd name="T47" fmla="*/ 205 h 933"/>
              <a:gd name="T48" fmla="*/ 329 w 948"/>
              <a:gd name="T49" fmla="*/ 294 h 933"/>
              <a:gd name="T50" fmla="*/ 377 w 948"/>
              <a:gd name="T51" fmla="*/ 513 h 933"/>
              <a:gd name="T52" fmla="*/ 449 w 948"/>
              <a:gd name="T53" fmla="*/ 787 h 933"/>
              <a:gd name="T54" fmla="*/ 502 w 948"/>
              <a:gd name="T55" fmla="*/ 787 h 933"/>
              <a:gd name="T56" fmla="*/ 568 w 948"/>
              <a:gd name="T57" fmla="*/ 513 h 933"/>
              <a:gd name="T58" fmla="*/ 327 w 948"/>
              <a:gd name="T59" fmla="*/ 528 h 933"/>
              <a:gd name="T60" fmla="*/ 287 w 948"/>
              <a:gd name="T61" fmla="*/ 294 h 933"/>
              <a:gd name="T62" fmla="*/ 289 w 948"/>
              <a:gd name="T63" fmla="*/ 220 h 933"/>
              <a:gd name="T64" fmla="*/ 107 w 948"/>
              <a:gd name="T65" fmla="*/ 302 h 933"/>
              <a:gd name="T66" fmla="*/ 151 w 948"/>
              <a:gd name="T67" fmla="*/ 503 h 933"/>
              <a:gd name="T68" fmla="*/ 217 w 948"/>
              <a:gd name="T69" fmla="*/ 755 h 933"/>
              <a:gd name="T70" fmla="*/ 266 w 948"/>
              <a:gd name="T71" fmla="*/ 755 h 933"/>
              <a:gd name="T72" fmla="*/ 327 w 948"/>
              <a:gd name="T73" fmla="*/ 528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48" h="933">
                <a:moveTo>
                  <a:pt x="848" y="697"/>
                </a:moveTo>
                <a:cubicBezTo>
                  <a:pt x="911" y="721"/>
                  <a:pt x="948" y="753"/>
                  <a:pt x="948" y="787"/>
                </a:cubicBezTo>
                <a:cubicBezTo>
                  <a:pt x="948" y="867"/>
                  <a:pt x="736" y="933"/>
                  <a:pt x="474" y="933"/>
                </a:cubicBezTo>
                <a:cubicBezTo>
                  <a:pt x="212" y="933"/>
                  <a:pt x="0" y="867"/>
                  <a:pt x="0" y="787"/>
                </a:cubicBezTo>
                <a:cubicBezTo>
                  <a:pt x="0" y="753"/>
                  <a:pt x="38" y="721"/>
                  <a:pt x="101" y="697"/>
                </a:cubicBezTo>
                <a:cubicBezTo>
                  <a:pt x="86" y="707"/>
                  <a:pt x="77" y="718"/>
                  <a:pt x="77" y="730"/>
                </a:cubicBezTo>
                <a:cubicBezTo>
                  <a:pt x="77" y="785"/>
                  <a:pt x="255" y="829"/>
                  <a:pt x="474" y="829"/>
                </a:cubicBezTo>
                <a:cubicBezTo>
                  <a:pt x="694" y="829"/>
                  <a:pt x="871" y="785"/>
                  <a:pt x="871" y="730"/>
                </a:cubicBezTo>
                <a:cubicBezTo>
                  <a:pt x="871" y="718"/>
                  <a:pt x="863" y="707"/>
                  <a:pt x="848" y="697"/>
                </a:cubicBezTo>
                <a:close/>
                <a:moveTo>
                  <a:pt x="241" y="32"/>
                </a:moveTo>
                <a:lnTo>
                  <a:pt x="241" y="32"/>
                </a:lnTo>
                <a:cubicBezTo>
                  <a:pt x="289" y="32"/>
                  <a:pt x="328" y="71"/>
                  <a:pt x="328" y="118"/>
                </a:cubicBezTo>
                <a:cubicBezTo>
                  <a:pt x="328" y="166"/>
                  <a:pt x="289" y="204"/>
                  <a:pt x="241" y="204"/>
                </a:cubicBezTo>
                <a:cubicBezTo>
                  <a:pt x="194" y="204"/>
                  <a:pt x="155" y="166"/>
                  <a:pt x="155" y="118"/>
                </a:cubicBezTo>
                <a:cubicBezTo>
                  <a:pt x="155" y="71"/>
                  <a:pt x="194" y="32"/>
                  <a:pt x="241" y="32"/>
                </a:cubicBezTo>
                <a:close/>
                <a:moveTo>
                  <a:pt x="706" y="32"/>
                </a:moveTo>
                <a:lnTo>
                  <a:pt x="706" y="32"/>
                </a:lnTo>
                <a:cubicBezTo>
                  <a:pt x="658" y="32"/>
                  <a:pt x="620" y="71"/>
                  <a:pt x="620" y="118"/>
                </a:cubicBezTo>
                <a:cubicBezTo>
                  <a:pt x="620" y="166"/>
                  <a:pt x="658" y="204"/>
                  <a:pt x="706" y="204"/>
                </a:cubicBezTo>
                <a:cubicBezTo>
                  <a:pt x="753" y="204"/>
                  <a:pt x="792" y="166"/>
                  <a:pt x="792" y="118"/>
                </a:cubicBezTo>
                <a:cubicBezTo>
                  <a:pt x="792" y="71"/>
                  <a:pt x="753" y="32"/>
                  <a:pt x="706" y="32"/>
                </a:cubicBezTo>
                <a:close/>
                <a:moveTo>
                  <a:pt x="621" y="528"/>
                </a:moveTo>
                <a:lnTo>
                  <a:pt x="621" y="528"/>
                </a:lnTo>
                <a:lnTo>
                  <a:pt x="621" y="755"/>
                </a:lnTo>
                <a:lnTo>
                  <a:pt x="681" y="755"/>
                </a:lnTo>
                <a:lnTo>
                  <a:pt x="706" y="596"/>
                </a:lnTo>
                <a:lnTo>
                  <a:pt x="730" y="755"/>
                </a:lnTo>
                <a:lnTo>
                  <a:pt x="796" y="755"/>
                </a:lnTo>
                <a:lnTo>
                  <a:pt x="796" y="503"/>
                </a:lnTo>
                <a:cubicBezTo>
                  <a:pt x="822" y="490"/>
                  <a:pt x="840" y="462"/>
                  <a:pt x="840" y="431"/>
                </a:cubicBezTo>
                <a:lnTo>
                  <a:pt x="840" y="302"/>
                </a:lnTo>
                <a:cubicBezTo>
                  <a:pt x="840" y="257"/>
                  <a:pt x="804" y="220"/>
                  <a:pt x="759" y="220"/>
                </a:cubicBezTo>
                <a:lnTo>
                  <a:pt x="658" y="220"/>
                </a:lnTo>
                <a:cubicBezTo>
                  <a:pt x="651" y="220"/>
                  <a:pt x="645" y="221"/>
                  <a:pt x="639" y="222"/>
                </a:cubicBezTo>
                <a:cubicBezTo>
                  <a:pt x="652" y="243"/>
                  <a:pt x="660" y="268"/>
                  <a:pt x="660" y="294"/>
                </a:cubicBezTo>
                <a:lnTo>
                  <a:pt x="660" y="434"/>
                </a:lnTo>
                <a:cubicBezTo>
                  <a:pt x="660" y="470"/>
                  <a:pt x="645" y="504"/>
                  <a:pt x="621" y="528"/>
                </a:cubicBezTo>
                <a:close/>
                <a:moveTo>
                  <a:pt x="476" y="0"/>
                </a:moveTo>
                <a:lnTo>
                  <a:pt x="476" y="0"/>
                </a:lnTo>
                <a:cubicBezTo>
                  <a:pt x="528" y="0"/>
                  <a:pt x="569" y="42"/>
                  <a:pt x="569" y="94"/>
                </a:cubicBezTo>
                <a:cubicBezTo>
                  <a:pt x="569" y="146"/>
                  <a:pt x="528" y="188"/>
                  <a:pt x="476" y="188"/>
                </a:cubicBezTo>
                <a:cubicBezTo>
                  <a:pt x="424" y="188"/>
                  <a:pt x="382" y="146"/>
                  <a:pt x="382" y="94"/>
                </a:cubicBezTo>
                <a:cubicBezTo>
                  <a:pt x="382" y="42"/>
                  <a:pt x="424" y="0"/>
                  <a:pt x="476" y="0"/>
                </a:cubicBezTo>
                <a:close/>
                <a:moveTo>
                  <a:pt x="568" y="513"/>
                </a:moveTo>
                <a:lnTo>
                  <a:pt x="568" y="513"/>
                </a:lnTo>
                <a:cubicBezTo>
                  <a:pt x="597" y="498"/>
                  <a:pt x="617" y="468"/>
                  <a:pt x="617" y="434"/>
                </a:cubicBezTo>
                <a:lnTo>
                  <a:pt x="617" y="294"/>
                </a:lnTo>
                <a:cubicBezTo>
                  <a:pt x="617" y="245"/>
                  <a:pt x="577" y="205"/>
                  <a:pt x="528" y="205"/>
                </a:cubicBezTo>
                <a:lnTo>
                  <a:pt x="418" y="205"/>
                </a:lnTo>
                <a:cubicBezTo>
                  <a:pt x="369" y="205"/>
                  <a:pt x="329" y="245"/>
                  <a:pt x="329" y="294"/>
                </a:cubicBezTo>
                <a:lnTo>
                  <a:pt x="329" y="434"/>
                </a:lnTo>
                <a:cubicBezTo>
                  <a:pt x="329" y="468"/>
                  <a:pt x="349" y="498"/>
                  <a:pt x="377" y="513"/>
                </a:cubicBezTo>
                <a:lnTo>
                  <a:pt x="377" y="787"/>
                </a:lnTo>
                <a:lnTo>
                  <a:pt x="449" y="787"/>
                </a:lnTo>
                <a:lnTo>
                  <a:pt x="476" y="614"/>
                </a:lnTo>
                <a:lnTo>
                  <a:pt x="502" y="787"/>
                </a:lnTo>
                <a:lnTo>
                  <a:pt x="568" y="787"/>
                </a:lnTo>
                <a:lnTo>
                  <a:pt x="568" y="513"/>
                </a:lnTo>
                <a:close/>
                <a:moveTo>
                  <a:pt x="327" y="528"/>
                </a:moveTo>
                <a:lnTo>
                  <a:pt x="327" y="528"/>
                </a:lnTo>
                <a:cubicBezTo>
                  <a:pt x="302" y="504"/>
                  <a:pt x="287" y="470"/>
                  <a:pt x="287" y="434"/>
                </a:cubicBezTo>
                <a:lnTo>
                  <a:pt x="287" y="294"/>
                </a:lnTo>
                <a:cubicBezTo>
                  <a:pt x="287" y="268"/>
                  <a:pt x="295" y="243"/>
                  <a:pt x="308" y="222"/>
                </a:cubicBezTo>
                <a:cubicBezTo>
                  <a:pt x="302" y="221"/>
                  <a:pt x="296" y="220"/>
                  <a:pt x="289" y="220"/>
                </a:cubicBezTo>
                <a:lnTo>
                  <a:pt x="189" y="220"/>
                </a:lnTo>
                <a:cubicBezTo>
                  <a:pt x="144" y="220"/>
                  <a:pt x="107" y="257"/>
                  <a:pt x="107" y="302"/>
                </a:cubicBezTo>
                <a:lnTo>
                  <a:pt x="107" y="431"/>
                </a:lnTo>
                <a:cubicBezTo>
                  <a:pt x="107" y="462"/>
                  <a:pt x="125" y="490"/>
                  <a:pt x="151" y="503"/>
                </a:cubicBezTo>
                <a:lnTo>
                  <a:pt x="151" y="755"/>
                </a:lnTo>
                <a:lnTo>
                  <a:pt x="217" y="755"/>
                </a:lnTo>
                <a:lnTo>
                  <a:pt x="242" y="596"/>
                </a:lnTo>
                <a:lnTo>
                  <a:pt x="266" y="755"/>
                </a:lnTo>
                <a:lnTo>
                  <a:pt x="327" y="755"/>
                </a:lnTo>
                <a:lnTo>
                  <a:pt x="327" y="528"/>
                </a:lnTo>
                <a:close/>
              </a:path>
            </a:pathLst>
          </a:custGeom>
          <a:solidFill>
            <a:srgbClr val="29BBD2"/>
          </a:solidFill>
          <a:ln>
            <a:noFill/>
          </a:ln>
          <a:effectLst/>
        </p:spPr>
        <p:txBody>
          <a:bodyPr vert="horz" wrap="square" lIns="91428" tIns="45714" rIns="91428" bIns="45714" numCol="1" anchor="t" anchorCtr="0" compatLnSpc="1">
            <a:prstTxWarp prst="textNoShape">
              <a:avLst/>
            </a:prstTxWarp>
          </a:bodyPr>
          <a:lstStyle/>
          <a:p>
            <a:pPr>
              <a:buFont typeface="Arial" pitchFamily="34" charset="0"/>
              <a:buNone/>
            </a:pPr>
            <a:endParaRPr lang="zh-CN" altLang="en-US">
              <a:solidFill>
                <a:srgbClr val="3D3D3D"/>
              </a:solidFill>
              <a:latin typeface="Arial" pitchFamily="34" charset="0"/>
              <a:ea typeface="Microsoft YaHei" panose="020B0503020204020204" pitchFamily="34" charset="-122"/>
              <a:cs typeface="+mn-ea"/>
              <a:sym typeface="Arial" panose="020B0604020202020204" pitchFamily="34" charset="0"/>
            </a:endParaRPr>
          </a:p>
        </p:txBody>
      </p:sp>
      <p:sp>
        <p:nvSpPr>
          <p:cNvPr id="45" name="圆角矩形 3">
            <a:extLst>
              <a:ext uri="{FF2B5EF4-FFF2-40B4-BE49-F238E27FC236}">
                <a16:creationId xmlns:a16="http://schemas.microsoft.com/office/drawing/2014/main" xmlns="" id="{63CCD891-8E98-4D25-B183-4B87A6B96213}"/>
              </a:ext>
            </a:extLst>
          </p:cNvPr>
          <p:cNvSpPr/>
          <p:nvPr/>
        </p:nvSpPr>
        <p:spPr>
          <a:xfrm>
            <a:off x="8536273" y="2587221"/>
            <a:ext cx="1651340" cy="1651340"/>
          </a:xfrm>
          <a:prstGeom prst="ellipse">
            <a:avLst/>
          </a:prstGeom>
          <a:solidFill>
            <a:srgbClr val="3D3D3D">
              <a:lumMod val="20000"/>
              <a:lumOff val="80000"/>
              <a:alpha val="70000"/>
            </a:srgbClr>
          </a:solidFill>
          <a:ln w="101600" cap="flat" cmpd="sng" algn="ctr">
            <a:noFill/>
            <a:prstDash val="solid"/>
            <a:miter lim="800000"/>
          </a:ln>
          <a:effectLst/>
        </p:spPr>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FFFFFF"/>
              </a:solidFill>
              <a:effectLst/>
              <a:uLnTx/>
              <a:uFillTx/>
              <a:latin typeface="Arial" panose="020B0604020202020204" pitchFamily="34" charset="0"/>
              <a:ea typeface="Microsoft YaHei" panose="020B0503020204020204" pitchFamily="34" charset="-122"/>
              <a:cs typeface="+mn-ea"/>
              <a:sym typeface="Arial" panose="020B0604020202020204" pitchFamily="34" charset="0"/>
            </a:endParaRPr>
          </a:p>
        </p:txBody>
      </p:sp>
      <p:sp>
        <p:nvSpPr>
          <p:cNvPr id="46" name="Freeform 16">
            <a:extLst>
              <a:ext uri="{FF2B5EF4-FFF2-40B4-BE49-F238E27FC236}">
                <a16:creationId xmlns:a16="http://schemas.microsoft.com/office/drawing/2014/main" xmlns="" id="{A2649E1C-DAE3-4B2F-88C9-EEF25872A6D1}"/>
              </a:ext>
            </a:extLst>
          </p:cNvPr>
          <p:cNvSpPr>
            <a:spLocks noEditPoints="1"/>
          </p:cNvSpPr>
          <p:nvPr/>
        </p:nvSpPr>
        <p:spPr bwMode="auto">
          <a:xfrm>
            <a:off x="9067525" y="2987897"/>
            <a:ext cx="539222" cy="734304"/>
          </a:xfrm>
          <a:custGeom>
            <a:avLst/>
            <a:gdLst>
              <a:gd name="T0" fmla="*/ 129 w 637"/>
              <a:gd name="T1" fmla="*/ 322 h 867"/>
              <a:gd name="T2" fmla="*/ 196 w 637"/>
              <a:gd name="T3" fmla="*/ 480 h 867"/>
              <a:gd name="T4" fmla="*/ 250 w 637"/>
              <a:gd name="T5" fmla="*/ 607 h 867"/>
              <a:gd name="T6" fmla="*/ 373 w 637"/>
              <a:gd name="T7" fmla="*/ 610 h 867"/>
              <a:gd name="T8" fmla="*/ 400 w 637"/>
              <a:gd name="T9" fmla="*/ 560 h 867"/>
              <a:gd name="T10" fmla="*/ 469 w 637"/>
              <a:gd name="T11" fmla="*/ 433 h 867"/>
              <a:gd name="T12" fmla="*/ 319 w 637"/>
              <a:gd name="T13" fmla="*/ 132 h 867"/>
              <a:gd name="T14" fmla="*/ 264 w 637"/>
              <a:gd name="T15" fmla="*/ 650 h 867"/>
              <a:gd name="T16" fmla="*/ 201 w 637"/>
              <a:gd name="T17" fmla="*/ 578 h 867"/>
              <a:gd name="T18" fmla="*/ 135 w 637"/>
              <a:gd name="T19" fmla="*/ 455 h 867"/>
              <a:gd name="T20" fmla="*/ 319 w 637"/>
              <a:gd name="T21" fmla="*/ 92 h 867"/>
              <a:gd name="T22" fmla="*/ 502 w 637"/>
              <a:gd name="T23" fmla="*/ 455 h 867"/>
              <a:gd name="T24" fmla="*/ 436 w 637"/>
              <a:gd name="T25" fmla="*/ 578 h 867"/>
              <a:gd name="T26" fmla="*/ 373 w 637"/>
              <a:gd name="T27" fmla="*/ 650 h 867"/>
              <a:gd name="T28" fmla="*/ 228 w 637"/>
              <a:gd name="T29" fmla="*/ 777 h 867"/>
              <a:gd name="T30" fmla="*/ 382 w 637"/>
              <a:gd name="T31" fmla="*/ 807 h 867"/>
              <a:gd name="T32" fmla="*/ 382 w 637"/>
              <a:gd name="T33" fmla="*/ 748 h 867"/>
              <a:gd name="T34" fmla="*/ 246 w 637"/>
              <a:gd name="T35" fmla="*/ 796 h 867"/>
              <a:gd name="T36" fmla="*/ 394 w 637"/>
              <a:gd name="T37" fmla="*/ 796 h 867"/>
              <a:gd name="T38" fmla="*/ 413 w 637"/>
              <a:gd name="T39" fmla="*/ 777 h 867"/>
              <a:gd name="T40" fmla="*/ 228 w 637"/>
              <a:gd name="T41" fmla="*/ 685 h 867"/>
              <a:gd name="T42" fmla="*/ 413 w 637"/>
              <a:gd name="T43" fmla="*/ 777 h 867"/>
              <a:gd name="T44" fmla="*/ 411 w 637"/>
              <a:gd name="T45" fmla="*/ 362 h 867"/>
              <a:gd name="T46" fmla="*/ 349 w 637"/>
              <a:gd name="T47" fmla="*/ 424 h 867"/>
              <a:gd name="T48" fmla="*/ 288 w 637"/>
              <a:gd name="T49" fmla="*/ 424 h 867"/>
              <a:gd name="T50" fmla="*/ 226 w 637"/>
              <a:gd name="T51" fmla="*/ 362 h 867"/>
              <a:gd name="T52" fmla="*/ 226 w 637"/>
              <a:gd name="T53" fmla="*/ 302 h 867"/>
              <a:gd name="T54" fmla="*/ 288 w 637"/>
              <a:gd name="T55" fmla="*/ 239 h 867"/>
              <a:gd name="T56" fmla="*/ 349 w 637"/>
              <a:gd name="T57" fmla="*/ 239 h 867"/>
              <a:gd name="T58" fmla="*/ 411 w 637"/>
              <a:gd name="T59" fmla="*/ 302 h 867"/>
              <a:gd name="T60" fmla="*/ 612 w 637"/>
              <a:gd name="T61" fmla="*/ 293 h 867"/>
              <a:gd name="T62" fmla="*/ 579 w 637"/>
              <a:gd name="T63" fmla="*/ 322 h 867"/>
              <a:gd name="T64" fmla="*/ 612 w 637"/>
              <a:gd name="T65" fmla="*/ 341 h 867"/>
              <a:gd name="T66" fmla="*/ 612 w 637"/>
              <a:gd name="T67" fmla="*/ 293 h 867"/>
              <a:gd name="T68" fmla="*/ 542 w 637"/>
              <a:gd name="T69" fmla="*/ 128 h 867"/>
              <a:gd name="T70" fmla="*/ 508 w 637"/>
              <a:gd name="T71" fmla="*/ 94 h 867"/>
              <a:gd name="T72" fmla="*/ 518 w 637"/>
              <a:gd name="T73" fmla="*/ 152 h 867"/>
              <a:gd name="T74" fmla="*/ 342 w 637"/>
              <a:gd name="T75" fmla="*/ 61 h 867"/>
              <a:gd name="T76" fmla="*/ 318 w 637"/>
              <a:gd name="T77" fmla="*/ 0 h 867"/>
              <a:gd name="T78" fmla="*/ 294 w 637"/>
              <a:gd name="T79" fmla="*/ 61 h 867"/>
              <a:gd name="T80" fmla="*/ 117 w 637"/>
              <a:gd name="T81" fmla="*/ 155 h 867"/>
              <a:gd name="T82" fmla="*/ 127 w 637"/>
              <a:gd name="T83" fmla="*/ 98 h 867"/>
              <a:gd name="T84" fmla="*/ 94 w 637"/>
              <a:gd name="T85" fmla="*/ 132 h 867"/>
              <a:gd name="T86" fmla="*/ 57 w 637"/>
              <a:gd name="T87" fmla="*/ 322 h 867"/>
              <a:gd name="T88" fmla="*/ 25 w 637"/>
              <a:gd name="T89" fmla="*/ 293 h 867"/>
              <a:gd name="T90" fmla="*/ 25 w 637"/>
              <a:gd name="T91" fmla="*/ 341 h 867"/>
              <a:gd name="T92" fmla="*/ 57 w 637"/>
              <a:gd name="T93" fmla="*/ 322 h 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7" h="867">
                <a:moveTo>
                  <a:pt x="319" y="132"/>
                </a:moveTo>
                <a:cubicBezTo>
                  <a:pt x="214" y="132"/>
                  <a:pt x="129" y="217"/>
                  <a:pt x="129" y="322"/>
                </a:cubicBezTo>
                <a:cubicBezTo>
                  <a:pt x="129" y="372"/>
                  <a:pt x="168" y="432"/>
                  <a:pt x="168" y="433"/>
                </a:cubicBezTo>
                <a:cubicBezTo>
                  <a:pt x="177" y="446"/>
                  <a:pt x="189" y="466"/>
                  <a:pt x="196" y="480"/>
                </a:cubicBezTo>
                <a:lnTo>
                  <a:pt x="237" y="560"/>
                </a:lnTo>
                <a:cubicBezTo>
                  <a:pt x="244" y="575"/>
                  <a:pt x="250" y="595"/>
                  <a:pt x="250" y="607"/>
                </a:cubicBezTo>
                <a:cubicBezTo>
                  <a:pt x="251" y="607"/>
                  <a:pt x="255" y="610"/>
                  <a:pt x="264" y="610"/>
                </a:cubicBezTo>
                <a:lnTo>
                  <a:pt x="373" y="610"/>
                </a:lnTo>
                <a:cubicBezTo>
                  <a:pt x="382" y="610"/>
                  <a:pt x="386" y="607"/>
                  <a:pt x="387" y="606"/>
                </a:cubicBezTo>
                <a:cubicBezTo>
                  <a:pt x="387" y="595"/>
                  <a:pt x="393" y="575"/>
                  <a:pt x="400" y="560"/>
                </a:cubicBezTo>
                <a:lnTo>
                  <a:pt x="441" y="480"/>
                </a:lnTo>
                <a:cubicBezTo>
                  <a:pt x="448" y="467"/>
                  <a:pt x="461" y="445"/>
                  <a:pt x="469" y="433"/>
                </a:cubicBezTo>
                <a:cubicBezTo>
                  <a:pt x="483" y="412"/>
                  <a:pt x="508" y="362"/>
                  <a:pt x="508" y="322"/>
                </a:cubicBezTo>
                <a:cubicBezTo>
                  <a:pt x="508" y="217"/>
                  <a:pt x="423" y="132"/>
                  <a:pt x="319" y="132"/>
                </a:cubicBezTo>
                <a:close/>
                <a:moveTo>
                  <a:pt x="373" y="650"/>
                </a:moveTo>
                <a:lnTo>
                  <a:pt x="264" y="650"/>
                </a:lnTo>
                <a:cubicBezTo>
                  <a:pt x="234" y="650"/>
                  <a:pt x="211" y="631"/>
                  <a:pt x="211" y="607"/>
                </a:cubicBezTo>
                <a:cubicBezTo>
                  <a:pt x="211" y="603"/>
                  <a:pt x="207" y="590"/>
                  <a:pt x="201" y="578"/>
                </a:cubicBezTo>
                <a:lnTo>
                  <a:pt x="160" y="498"/>
                </a:lnTo>
                <a:cubicBezTo>
                  <a:pt x="154" y="486"/>
                  <a:pt x="143" y="466"/>
                  <a:pt x="135" y="455"/>
                </a:cubicBezTo>
                <a:cubicBezTo>
                  <a:pt x="130" y="448"/>
                  <a:pt x="89" y="383"/>
                  <a:pt x="89" y="322"/>
                </a:cubicBezTo>
                <a:cubicBezTo>
                  <a:pt x="89" y="195"/>
                  <a:pt x="192" y="92"/>
                  <a:pt x="319" y="92"/>
                </a:cubicBezTo>
                <a:cubicBezTo>
                  <a:pt x="445" y="92"/>
                  <a:pt x="548" y="195"/>
                  <a:pt x="548" y="322"/>
                </a:cubicBezTo>
                <a:cubicBezTo>
                  <a:pt x="548" y="382"/>
                  <a:pt x="507" y="447"/>
                  <a:pt x="502" y="455"/>
                </a:cubicBezTo>
                <a:cubicBezTo>
                  <a:pt x="495" y="466"/>
                  <a:pt x="483" y="486"/>
                  <a:pt x="477" y="498"/>
                </a:cubicBezTo>
                <a:lnTo>
                  <a:pt x="436" y="578"/>
                </a:lnTo>
                <a:cubicBezTo>
                  <a:pt x="430" y="590"/>
                  <a:pt x="427" y="603"/>
                  <a:pt x="426" y="607"/>
                </a:cubicBezTo>
                <a:cubicBezTo>
                  <a:pt x="426" y="631"/>
                  <a:pt x="403" y="650"/>
                  <a:pt x="373" y="650"/>
                </a:cubicBezTo>
                <a:close/>
                <a:moveTo>
                  <a:pt x="258" y="748"/>
                </a:moveTo>
                <a:cubicBezTo>
                  <a:pt x="241" y="748"/>
                  <a:pt x="228" y="761"/>
                  <a:pt x="228" y="777"/>
                </a:cubicBezTo>
                <a:cubicBezTo>
                  <a:pt x="228" y="794"/>
                  <a:pt x="241" y="807"/>
                  <a:pt x="258" y="807"/>
                </a:cubicBezTo>
                <a:lnTo>
                  <a:pt x="382" y="807"/>
                </a:lnTo>
                <a:cubicBezTo>
                  <a:pt x="399" y="807"/>
                  <a:pt x="413" y="794"/>
                  <a:pt x="413" y="777"/>
                </a:cubicBezTo>
                <a:cubicBezTo>
                  <a:pt x="413" y="761"/>
                  <a:pt x="399" y="748"/>
                  <a:pt x="382" y="748"/>
                </a:cubicBezTo>
                <a:lnTo>
                  <a:pt x="258" y="748"/>
                </a:lnTo>
                <a:close/>
                <a:moveTo>
                  <a:pt x="246" y="796"/>
                </a:moveTo>
                <a:cubicBezTo>
                  <a:pt x="248" y="835"/>
                  <a:pt x="280" y="867"/>
                  <a:pt x="320" y="867"/>
                </a:cubicBezTo>
                <a:cubicBezTo>
                  <a:pt x="360" y="867"/>
                  <a:pt x="393" y="835"/>
                  <a:pt x="394" y="796"/>
                </a:cubicBezTo>
                <a:lnTo>
                  <a:pt x="246" y="796"/>
                </a:lnTo>
                <a:close/>
                <a:moveTo>
                  <a:pt x="413" y="777"/>
                </a:moveTo>
                <a:lnTo>
                  <a:pt x="228" y="777"/>
                </a:lnTo>
                <a:lnTo>
                  <a:pt x="228" y="685"/>
                </a:lnTo>
                <a:lnTo>
                  <a:pt x="413" y="685"/>
                </a:lnTo>
                <a:lnTo>
                  <a:pt x="413" y="777"/>
                </a:lnTo>
                <a:close/>
                <a:moveTo>
                  <a:pt x="441" y="332"/>
                </a:moveTo>
                <a:cubicBezTo>
                  <a:pt x="441" y="348"/>
                  <a:pt x="428" y="362"/>
                  <a:pt x="411" y="362"/>
                </a:cubicBezTo>
                <a:lnTo>
                  <a:pt x="349" y="362"/>
                </a:lnTo>
                <a:lnTo>
                  <a:pt x="349" y="424"/>
                </a:lnTo>
                <a:cubicBezTo>
                  <a:pt x="349" y="441"/>
                  <a:pt x="335" y="455"/>
                  <a:pt x="319" y="455"/>
                </a:cubicBezTo>
                <a:cubicBezTo>
                  <a:pt x="302" y="455"/>
                  <a:pt x="288" y="441"/>
                  <a:pt x="288" y="424"/>
                </a:cubicBezTo>
                <a:lnTo>
                  <a:pt x="288" y="362"/>
                </a:lnTo>
                <a:lnTo>
                  <a:pt x="226" y="362"/>
                </a:lnTo>
                <a:cubicBezTo>
                  <a:pt x="209" y="362"/>
                  <a:pt x="196" y="348"/>
                  <a:pt x="196" y="332"/>
                </a:cubicBezTo>
                <a:cubicBezTo>
                  <a:pt x="196" y="315"/>
                  <a:pt x="209" y="302"/>
                  <a:pt x="226" y="302"/>
                </a:cubicBezTo>
                <a:lnTo>
                  <a:pt x="288" y="302"/>
                </a:lnTo>
                <a:lnTo>
                  <a:pt x="288" y="239"/>
                </a:lnTo>
                <a:cubicBezTo>
                  <a:pt x="288" y="223"/>
                  <a:pt x="302" y="209"/>
                  <a:pt x="319" y="209"/>
                </a:cubicBezTo>
                <a:cubicBezTo>
                  <a:pt x="335" y="209"/>
                  <a:pt x="349" y="223"/>
                  <a:pt x="349" y="239"/>
                </a:cubicBezTo>
                <a:lnTo>
                  <a:pt x="349" y="302"/>
                </a:lnTo>
                <a:lnTo>
                  <a:pt x="411" y="302"/>
                </a:lnTo>
                <a:cubicBezTo>
                  <a:pt x="428" y="302"/>
                  <a:pt x="441" y="315"/>
                  <a:pt x="441" y="332"/>
                </a:cubicBezTo>
                <a:close/>
                <a:moveTo>
                  <a:pt x="612" y="293"/>
                </a:moveTo>
                <a:lnTo>
                  <a:pt x="578" y="293"/>
                </a:lnTo>
                <a:cubicBezTo>
                  <a:pt x="579" y="302"/>
                  <a:pt x="579" y="312"/>
                  <a:pt x="579" y="322"/>
                </a:cubicBezTo>
                <a:cubicBezTo>
                  <a:pt x="579" y="328"/>
                  <a:pt x="579" y="334"/>
                  <a:pt x="578" y="341"/>
                </a:cubicBezTo>
                <a:lnTo>
                  <a:pt x="612" y="341"/>
                </a:lnTo>
                <a:cubicBezTo>
                  <a:pt x="626" y="341"/>
                  <a:pt x="637" y="330"/>
                  <a:pt x="637" y="317"/>
                </a:cubicBezTo>
                <a:cubicBezTo>
                  <a:pt x="637" y="304"/>
                  <a:pt x="626" y="293"/>
                  <a:pt x="612" y="293"/>
                </a:cubicBezTo>
                <a:close/>
                <a:moveTo>
                  <a:pt x="518" y="152"/>
                </a:moveTo>
                <a:lnTo>
                  <a:pt x="542" y="128"/>
                </a:lnTo>
                <a:cubicBezTo>
                  <a:pt x="552" y="118"/>
                  <a:pt x="552" y="103"/>
                  <a:pt x="543" y="93"/>
                </a:cubicBezTo>
                <a:cubicBezTo>
                  <a:pt x="534" y="84"/>
                  <a:pt x="518" y="84"/>
                  <a:pt x="508" y="94"/>
                </a:cubicBezTo>
                <a:lnTo>
                  <a:pt x="484" y="119"/>
                </a:lnTo>
                <a:cubicBezTo>
                  <a:pt x="496" y="129"/>
                  <a:pt x="507" y="140"/>
                  <a:pt x="518" y="152"/>
                </a:cubicBezTo>
                <a:close/>
                <a:moveTo>
                  <a:pt x="318" y="60"/>
                </a:moveTo>
                <a:cubicBezTo>
                  <a:pt x="326" y="60"/>
                  <a:pt x="334" y="61"/>
                  <a:pt x="342" y="61"/>
                </a:cubicBezTo>
                <a:lnTo>
                  <a:pt x="342" y="25"/>
                </a:lnTo>
                <a:cubicBezTo>
                  <a:pt x="342" y="11"/>
                  <a:pt x="331" y="0"/>
                  <a:pt x="318" y="0"/>
                </a:cubicBezTo>
                <a:cubicBezTo>
                  <a:pt x="305" y="0"/>
                  <a:pt x="294" y="11"/>
                  <a:pt x="294" y="25"/>
                </a:cubicBezTo>
                <a:lnTo>
                  <a:pt x="294" y="61"/>
                </a:lnTo>
                <a:cubicBezTo>
                  <a:pt x="302" y="61"/>
                  <a:pt x="310" y="60"/>
                  <a:pt x="318" y="60"/>
                </a:cubicBezTo>
                <a:close/>
                <a:moveTo>
                  <a:pt x="117" y="155"/>
                </a:moveTo>
                <a:cubicBezTo>
                  <a:pt x="127" y="143"/>
                  <a:pt x="138" y="132"/>
                  <a:pt x="151" y="122"/>
                </a:cubicBezTo>
                <a:lnTo>
                  <a:pt x="127" y="98"/>
                </a:lnTo>
                <a:cubicBezTo>
                  <a:pt x="118" y="89"/>
                  <a:pt x="102" y="88"/>
                  <a:pt x="93" y="98"/>
                </a:cubicBezTo>
                <a:cubicBezTo>
                  <a:pt x="84" y="107"/>
                  <a:pt x="84" y="122"/>
                  <a:pt x="94" y="132"/>
                </a:cubicBezTo>
                <a:lnTo>
                  <a:pt x="117" y="155"/>
                </a:lnTo>
                <a:close/>
                <a:moveTo>
                  <a:pt x="57" y="322"/>
                </a:moveTo>
                <a:cubicBezTo>
                  <a:pt x="57" y="312"/>
                  <a:pt x="58" y="302"/>
                  <a:pt x="59" y="293"/>
                </a:cubicBezTo>
                <a:lnTo>
                  <a:pt x="25" y="293"/>
                </a:lnTo>
                <a:cubicBezTo>
                  <a:pt x="11" y="293"/>
                  <a:pt x="0" y="304"/>
                  <a:pt x="0" y="317"/>
                </a:cubicBezTo>
                <a:cubicBezTo>
                  <a:pt x="0" y="330"/>
                  <a:pt x="11" y="341"/>
                  <a:pt x="25" y="341"/>
                </a:cubicBezTo>
                <a:lnTo>
                  <a:pt x="58" y="341"/>
                </a:lnTo>
                <a:cubicBezTo>
                  <a:pt x="57" y="334"/>
                  <a:pt x="57" y="328"/>
                  <a:pt x="57" y="322"/>
                </a:cubicBezTo>
                <a:close/>
              </a:path>
            </a:pathLst>
          </a:custGeom>
          <a:solidFill>
            <a:srgbClr val="FD8853"/>
          </a:solidFill>
          <a:ln>
            <a:noFill/>
          </a:ln>
          <a:effectLst/>
        </p:spPr>
        <p:txBody>
          <a:bodyPr vert="horz" wrap="square" lIns="91428" tIns="45714" rIns="91428" bIns="45714" numCol="1" anchor="t" anchorCtr="0" compatLnSpc="1">
            <a:prstTxWarp prst="textNoShape">
              <a:avLst/>
            </a:prstTxWarp>
          </a:bodyPr>
          <a:lstStyle/>
          <a:p>
            <a:pPr>
              <a:buFont typeface="Arial" pitchFamily="34" charset="0"/>
              <a:buNone/>
            </a:pPr>
            <a:endParaRPr lang="zh-CN" altLang="en-US">
              <a:solidFill>
                <a:srgbClr val="3D3D3D"/>
              </a:solidFill>
              <a:latin typeface="Arial" pitchFamily="34" charset="0"/>
              <a:ea typeface="Microsoft YaHei" panose="020B0503020204020204" pitchFamily="34" charset="-122"/>
              <a:cs typeface="+mn-ea"/>
              <a:sym typeface="Arial" panose="020B0604020202020204" pitchFamily="34" charset="0"/>
            </a:endParaRPr>
          </a:p>
        </p:txBody>
      </p:sp>
      <p:sp>
        <p:nvSpPr>
          <p:cNvPr id="13" name="TextBox 16">
            <a:extLst>
              <a:ext uri="{FF2B5EF4-FFF2-40B4-BE49-F238E27FC236}">
                <a16:creationId xmlns:a16="http://schemas.microsoft.com/office/drawing/2014/main" xmlns="" id="{4DD1DC41-987B-4EC4-9BE9-A5F0D92AB8BE}"/>
              </a:ext>
            </a:extLst>
          </p:cNvPr>
          <p:cNvSpPr txBox="1"/>
          <p:nvPr/>
        </p:nvSpPr>
        <p:spPr bwMode="auto">
          <a:xfrm>
            <a:off x="4629175" y="4558128"/>
            <a:ext cx="2452113" cy="825419"/>
          </a:xfrm>
          <a:prstGeom prst="rect">
            <a:avLst/>
          </a:prstGeom>
          <a:noFill/>
        </p:spPr>
        <p:txBody>
          <a:bodyPr wrap="square">
            <a:spAutoFit/>
          </a:bodyPr>
          <a:lstStyle/>
          <a:p>
            <a:pPr indent="457200" algn="just">
              <a:lnSpc>
                <a:spcPct val="150000"/>
              </a:lnSpc>
            </a:pP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二是公益性岗位开发与管理情况。</a:t>
            </a:r>
          </a:p>
        </p:txBody>
      </p:sp>
    </p:spTree>
    <p:extLst>
      <p:ext uri="{BB962C8B-B14F-4D97-AF65-F5344CB8AC3E}">
        <p14:creationId xmlns:p14="http://schemas.microsoft.com/office/powerpoint/2010/main" val="3305444216"/>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randombar(horizontal)">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randombar(horizontal)">
                                      <p:cBhvr>
                                        <p:cTn id="12" dur="500"/>
                                        <p:tgtEl>
                                          <p:spTgt spid="23"/>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randombar(horizontal)">
                                      <p:cBhvr>
                                        <p:cTn id="15" dur="500"/>
                                        <p:tgtEl>
                                          <p:spTgt spid="33"/>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randombar(horizontal)">
                                      <p:cBhvr>
                                        <p:cTn id="18" dur="500"/>
                                        <p:tgtEl>
                                          <p:spTgt spid="34"/>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randombar(horizontal)">
                                      <p:cBhvr>
                                        <p:cTn id="23" dur="500"/>
                                        <p:tgtEl>
                                          <p:spTgt spid="42"/>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randombar(horizontal)">
                                      <p:cBhvr>
                                        <p:cTn id="26" dur="500"/>
                                        <p:tgtEl>
                                          <p:spTgt spid="43"/>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randombar(horizontal)">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randombar(horizontal)">
                                      <p:cBhvr>
                                        <p:cTn id="34" dur="500"/>
                                        <p:tgtEl>
                                          <p:spTgt spid="32"/>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randombar(horizontal)">
                                      <p:cBhvr>
                                        <p:cTn id="37" dur="500"/>
                                        <p:tgtEl>
                                          <p:spTgt spid="45"/>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randombar(horizontal)">
                                      <p:cBhvr>
                                        <p:cTn id="4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32" grpId="0"/>
      <p:bldP spid="33" grpId="0" animBg="1"/>
      <p:bldP spid="34" grpId="0" animBg="1"/>
      <p:bldP spid="42" grpId="0" animBg="1"/>
      <p:bldP spid="43" grpId="0" animBg="1"/>
      <p:bldP spid="45" grpId="0" animBg="1"/>
      <p:bldP spid="46" grpId="0" animBg="1"/>
      <p:bldP spid="1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43CEE9B9-403A-4575-AC04-BBC397984FA9}"/>
              </a:ext>
            </a:extLst>
          </p:cNvPr>
          <p:cNvSpPr txBox="1"/>
          <p:nvPr/>
        </p:nvSpPr>
        <p:spPr bwMode="auto">
          <a:xfrm>
            <a:off x="668735" y="1240061"/>
            <a:ext cx="11593288" cy="581057"/>
          </a:xfrm>
          <a:prstGeom prst="rect">
            <a:avLst/>
          </a:prstGeom>
          <a:noFill/>
        </p:spPr>
        <p:txBody>
          <a:bodyPr wrap="square">
            <a:spAutoFit/>
          </a:bodyPr>
          <a:lstStyle/>
          <a:p>
            <a:pPr indent="457200" algn="just">
              <a:lnSpc>
                <a:spcPct val="150000"/>
              </a:lnSpc>
            </a:pPr>
            <a:r>
              <a:rPr lang="zh-CN" altLang="en-US" sz="2400" b="1" dirty="0">
                <a:solidFill>
                  <a:srgbClr val="FF6D3A"/>
                </a:solidFill>
                <a:latin typeface="微软雅黑" panose="020B0503020204020204" pitchFamily="34" charset="-122"/>
                <a:ea typeface="微软雅黑" panose="020B0503020204020204" pitchFamily="34" charset="-122"/>
              </a:rPr>
              <a:t>（五）聚焦厕所革命。</a:t>
            </a:r>
          </a:p>
        </p:txBody>
      </p:sp>
      <p:sp>
        <p:nvSpPr>
          <p:cNvPr id="23" name="TextBox 16">
            <a:extLst>
              <a:ext uri="{FF2B5EF4-FFF2-40B4-BE49-F238E27FC236}">
                <a16:creationId xmlns:a16="http://schemas.microsoft.com/office/drawing/2014/main" xmlns="" id="{7A38FFC7-DD75-46F7-8073-E120059A92B1}"/>
              </a:ext>
            </a:extLst>
          </p:cNvPr>
          <p:cNvSpPr txBox="1"/>
          <p:nvPr/>
        </p:nvSpPr>
        <p:spPr bwMode="auto">
          <a:xfrm>
            <a:off x="1316807" y="1896689"/>
            <a:ext cx="2988787" cy="499624"/>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一是强化组织领导。</a:t>
            </a:r>
          </a:p>
        </p:txBody>
      </p:sp>
      <p:sp>
        <p:nvSpPr>
          <p:cNvPr id="22" name="TextBox 16">
            <a:extLst>
              <a:ext uri="{FF2B5EF4-FFF2-40B4-BE49-F238E27FC236}">
                <a16:creationId xmlns:a16="http://schemas.microsoft.com/office/drawing/2014/main" xmlns="" id="{A8662108-4010-4C7B-8CB3-7262299386A8}"/>
              </a:ext>
            </a:extLst>
          </p:cNvPr>
          <p:cNvSpPr txBox="1"/>
          <p:nvPr/>
        </p:nvSpPr>
        <p:spPr bwMode="auto">
          <a:xfrm>
            <a:off x="1316807" y="2392189"/>
            <a:ext cx="2988787" cy="499624"/>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二是开展摸排整改。</a:t>
            </a:r>
          </a:p>
        </p:txBody>
      </p:sp>
      <p:sp>
        <p:nvSpPr>
          <p:cNvPr id="27" name="TextBox 16">
            <a:extLst>
              <a:ext uri="{FF2B5EF4-FFF2-40B4-BE49-F238E27FC236}">
                <a16:creationId xmlns:a16="http://schemas.microsoft.com/office/drawing/2014/main" xmlns="" id="{3E6B0506-524C-47FA-9BF9-8EAF56D69D01}"/>
              </a:ext>
            </a:extLst>
          </p:cNvPr>
          <p:cNvSpPr txBox="1"/>
          <p:nvPr/>
        </p:nvSpPr>
        <p:spPr bwMode="auto">
          <a:xfrm>
            <a:off x="1342613" y="2887689"/>
            <a:ext cx="2988787" cy="499624"/>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三是稳步推进改厕。</a:t>
            </a:r>
          </a:p>
        </p:txBody>
      </p:sp>
      <p:sp>
        <p:nvSpPr>
          <p:cNvPr id="28" name="TextBox 16">
            <a:extLst>
              <a:ext uri="{FF2B5EF4-FFF2-40B4-BE49-F238E27FC236}">
                <a16:creationId xmlns:a16="http://schemas.microsoft.com/office/drawing/2014/main" xmlns="" id="{C03B0FA6-C4CF-4582-AA39-CF8FAA37CFC6}"/>
              </a:ext>
            </a:extLst>
          </p:cNvPr>
          <p:cNvSpPr txBox="1"/>
          <p:nvPr/>
        </p:nvSpPr>
        <p:spPr bwMode="auto">
          <a:xfrm>
            <a:off x="1342612" y="3364040"/>
            <a:ext cx="4726723" cy="499624"/>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正视工作中存在的问题和不足：</a:t>
            </a:r>
          </a:p>
        </p:txBody>
      </p:sp>
      <p:sp>
        <p:nvSpPr>
          <p:cNvPr id="29" name="TextBox 16">
            <a:extLst>
              <a:ext uri="{FF2B5EF4-FFF2-40B4-BE49-F238E27FC236}">
                <a16:creationId xmlns:a16="http://schemas.microsoft.com/office/drawing/2014/main" xmlns="" id="{33A2FEFB-BA45-43AC-9ED1-8DDA03C2652D}"/>
              </a:ext>
            </a:extLst>
          </p:cNvPr>
          <p:cNvSpPr txBox="1"/>
          <p:nvPr/>
        </p:nvSpPr>
        <p:spPr bwMode="auto">
          <a:xfrm>
            <a:off x="1820863" y="3839288"/>
            <a:ext cx="4726723" cy="499624"/>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一是思想认识还有待提高。</a:t>
            </a:r>
          </a:p>
        </p:txBody>
      </p:sp>
      <p:sp>
        <p:nvSpPr>
          <p:cNvPr id="30" name="TextBox 16">
            <a:extLst>
              <a:ext uri="{FF2B5EF4-FFF2-40B4-BE49-F238E27FC236}">
                <a16:creationId xmlns:a16="http://schemas.microsoft.com/office/drawing/2014/main" xmlns="" id="{6592EC45-8378-4DAE-A7A1-F77F1F2E2498}"/>
              </a:ext>
            </a:extLst>
          </p:cNvPr>
          <p:cNvSpPr txBox="1"/>
          <p:nvPr/>
        </p:nvSpPr>
        <p:spPr bwMode="auto">
          <a:xfrm>
            <a:off x="1820863" y="4315838"/>
            <a:ext cx="4726723" cy="499624"/>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二是改厕尺度标准把握不统一。</a:t>
            </a:r>
          </a:p>
        </p:txBody>
      </p:sp>
      <p:sp>
        <p:nvSpPr>
          <p:cNvPr id="31" name="TextBox 16">
            <a:extLst>
              <a:ext uri="{FF2B5EF4-FFF2-40B4-BE49-F238E27FC236}">
                <a16:creationId xmlns:a16="http://schemas.microsoft.com/office/drawing/2014/main" xmlns="" id="{2AA3C829-6BA2-4F4F-8419-3DF8D7B5B8CF}"/>
              </a:ext>
            </a:extLst>
          </p:cNvPr>
          <p:cNvSpPr txBox="1"/>
          <p:nvPr/>
        </p:nvSpPr>
        <p:spPr bwMode="auto">
          <a:xfrm>
            <a:off x="1820863" y="4792388"/>
            <a:ext cx="4726723" cy="499624"/>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三是问题户厕整改针对性不强。</a:t>
            </a:r>
          </a:p>
        </p:txBody>
      </p:sp>
      <p:sp>
        <p:nvSpPr>
          <p:cNvPr id="32" name="TextBox 16">
            <a:extLst>
              <a:ext uri="{FF2B5EF4-FFF2-40B4-BE49-F238E27FC236}">
                <a16:creationId xmlns:a16="http://schemas.microsoft.com/office/drawing/2014/main" xmlns="" id="{306B6FDB-D32B-4DB3-B07B-CC1FE3B55B4D}"/>
              </a:ext>
            </a:extLst>
          </p:cNvPr>
          <p:cNvSpPr txBox="1"/>
          <p:nvPr/>
        </p:nvSpPr>
        <p:spPr bwMode="auto">
          <a:xfrm>
            <a:off x="1820863" y="5268939"/>
            <a:ext cx="4726723" cy="499624"/>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四是发动群众不够充分。</a:t>
            </a:r>
          </a:p>
        </p:txBody>
      </p:sp>
      <p:grpSp>
        <p:nvGrpSpPr>
          <p:cNvPr id="43" name="Group 1">
            <a:extLst>
              <a:ext uri="{FF2B5EF4-FFF2-40B4-BE49-F238E27FC236}">
                <a16:creationId xmlns:a16="http://schemas.microsoft.com/office/drawing/2014/main" xmlns="" id="{284F844B-A9B4-452F-A4CB-51F3A84B9F88}"/>
              </a:ext>
            </a:extLst>
          </p:cNvPr>
          <p:cNvGrpSpPr/>
          <p:nvPr/>
        </p:nvGrpSpPr>
        <p:grpSpPr>
          <a:xfrm>
            <a:off x="5576750" y="1702367"/>
            <a:ext cx="3614505" cy="2814638"/>
            <a:chOff x="4814101" y="1314952"/>
            <a:chExt cx="3614505" cy="2814638"/>
          </a:xfrm>
          <a:solidFill>
            <a:srgbClr val="23374B"/>
          </a:solidFill>
        </p:grpSpPr>
        <p:sp>
          <p:nvSpPr>
            <p:cNvPr id="44" name="Freeform 182">
              <a:extLst>
                <a:ext uri="{FF2B5EF4-FFF2-40B4-BE49-F238E27FC236}">
                  <a16:creationId xmlns:a16="http://schemas.microsoft.com/office/drawing/2014/main" xmlns="" id="{8D3B60AF-012B-4B0E-9A6C-078561BFF2EC}"/>
                </a:ext>
              </a:extLst>
            </p:cNvPr>
            <p:cNvSpPr>
              <a:spLocks/>
            </p:cNvSpPr>
            <p:nvPr/>
          </p:nvSpPr>
          <p:spPr bwMode="auto">
            <a:xfrm>
              <a:off x="7011500" y="1314952"/>
              <a:ext cx="246623" cy="199648"/>
            </a:xfrm>
            <a:custGeom>
              <a:avLst/>
              <a:gdLst>
                <a:gd name="T0" fmla="*/ 77 w 77"/>
                <a:gd name="T1" fmla="*/ 7 h 62"/>
                <a:gd name="T2" fmla="*/ 68 w 77"/>
                <a:gd name="T3" fmla="*/ 10 h 62"/>
                <a:gd name="T4" fmla="*/ 75 w 77"/>
                <a:gd name="T5" fmla="*/ 1 h 62"/>
                <a:gd name="T6" fmla="*/ 65 w 77"/>
                <a:gd name="T7" fmla="*/ 5 h 62"/>
                <a:gd name="T8" fmla="*/ 53 w 77"/>
                <a:gd name="T9" fmla="*/ 0 h 62"/>
                <a:gd name="T10" fmla="*/ 38 w 77"/>
                <a:gd name="T11" fmla="*/ 15 h 62"/>
                <a:gd name="T12" fmla="*/ 38 w 77"/>
                <a:gd name="T13" fmla="*/ 19 h 62"/>
                <a:gd name="T14" fmla="*/ 6 w 77"/>
                <a:gd name="T15" fmla="*/ 3 h 62"/>
                <a:gd name="T16" fmla="*/ 3 w 77"/>
                <a:gd name="T17" fmla="*/ 10 h 62"/>
                <a:gd name="T18" fmla="*/ 10 w 77"/>
                <a:gd name="T19" fmla="*/ 24 h 62"/>
                <a:gd name="T20" fmla="*/ 3 w 77"/>
                <a:gd name="T21" fmla="*/ 22 h 62"/>
                <a:gd name="T22" fmla="*/ 3 w 77"/>
                <a:gd name="T23" fmla="*/ 22 h 62"/>
                <a:gd name="T24" fmla="*/ 16 w 77"/>
                <a:gd name="T25" fmla="*/ 37 h 62"/>
                <a:gd name="T26" fmla="*/ 12 w 77"/>
                <a:gd name="T27" fmla="*/ 38 h 62"/>
                <a:gd name="T28" fmla="*/ 9 w 77"/>
                <a:gd name="T29" fmla="*/ 38 h 62"/>
                <a:gd name="T30" fmla="*/ 24 w 77"/>
                <a:gd name="T31" fmla="*/ 48 h 62"/>
                <a:gd name="T32" fmla="*/ 4 w 77"/>
                <a:gd name="T33" fmla="*/ 55 h 62"/>
                <a:gd name="T34" fmla="*/ 0 w 77"/>
                <a:gd name="T35" fmla="*/ 55 h 62"/>
                <a:gd name="T36" fmla="*/ 24 w 77"/>
                <a:gd name="T37" fmla="*/ 62 h 62"/>
                <a:gd name="T38" fmla="*/ 69 w 77"/>
                <a:gd name="T39" fmla="*/ 17 h 62"/>
                <a:gd name="T40" fmla="*/ 69 w 77"/>
                <a:gd name="T41" fmla="*/ 15 h 62"/>
                <a:gd name="T42" fmla="*/ 77 w 77"/>
                <a:gd name="T43" fmla="*/ 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 h="62">
                  <a:moveTo>
                    <a:pt x="77" y="7"/>
                  </a:moveTo>
                  <a:cubicBezTo>
                    <a:pt x="74" y="8"/>
                    <a:pt x="71" y="9"/>
                    <a:pt x="68" y="10"/>
                  </a:cubicBezTo>
                  <a:cubicBezTo>
                    <a:pt x="71" y="8"/>
                    <a:pt x="74" y="4"/>
                    <a:pt x="75" y="1"/>
                  </a:cubicBezTo>
                  <a:cubicBezTo>
                    <a:pt x="72" y="3"/>
                    <a:pt x="68" y="4"/>
                    <a:pt x="65" y="5"/>
                  </a:cubicBezTo>
                  <a:cubicBezTo>
                    <a:pt x="62" y="2"/>
                    <a:pt x="58" y="0"/>
                    <a:pt x="53" y="0"/>
                  </a:cubicBezTo>
                  <a:cubicBezTo>
                    <a:pt x="45" y="0"/>
                    <a:pt x="38" y="7"/>
                    <a:pt x="38" y="15"/>
                  </a:cubicBezTo>
                  <a:cubicBezTo>
                    <a:pt x="38" y="17"/>
                    <a:pt x="38" y="18"/>
                    <a:pt x="38" y="19"/>
                  </a:cubicBezTo>
                  <a:cubicBezTo>
                    <a:pt x="25" y="18"/>
                    <a:pt x="13" y="12"/>
                    <a:pt x="6" y="3"/>
                  </a:cubicBezTo>
                  <a:cubicBezTo>
                    <a:pt x="4" y="5"/>
                    <a:pt x="3" y="8"/>
                    <a:pt x="3" y="10"/>
                  </a:cubicBezTo>
                  <a:cubicBezTo>
                    <a:pt x="3" y="16"/>
                    <a:pt x="6" y="21"/>
                    <a:pt x="10" y="24"/>
                  </a:cubicBezTo>
                  <a:cubicBezTo>
                    <a:pt x="8" y="24"/>
                    <a:pt x="5" y="23"/>
                    <a:pt x="3" y="22"/>
                  </a:cubicBezTo>
                  <a:cubicBezTo>
                    <a:pt x="3" y="22"/>
                    <a:pt x="3" y="22"/>
                    <a:pt x="3" y="22"/>
                  </a:cubicBezTo>
                  <a:cubicBezTo>
                    <a:pt x="3" y="29"/>
                    <a:pt x="9" y="36"/>
                    <a:pt x="16" y="37"/>
                  </a:cubicBezTo>
                  <a:cubicBezTo>
                    <a:pt x="15" y="38"/>
                    <a:pt x="13" y="38"/>
                    <a:pt x="12" y="38"/>
                  </a:cubicBezTo>
                  <a:cubicBezTo>
                    <a:pt x="11" y="38"/>
                    <a:pt x="10" y="38"/>
                    <a:pt x="9" y="38"/>
                  </a:cubicBezTo>
                  <a:cubicBezTo>
                    <a:pt x="11" y="44"/>
                    <a:pt x="17" y="48"/>
                    <a:pt x="24" y="48"/>
                  </a:cubicBezTo>
                  <a:cubicBezTo>
                    <a:pt x="18" y="53"/>
                    <a:pt x="11" y="55"/>
                    <a:pt x="4" y="55"/>
                  </a:cubicBezTo>
                  <a:cubicBezTo>
                    <a:pt x="3" y="55"/>
                    <a:pt x="1" y="55"/>
                    <a:pt x="0" y="55"/>
                  </a:cubicBezTo>
                  <a:cubicBezTo>
                    <a:pt x="7" y="59"/>
                    <a:pt x="15" y="62"/>
                    <a:pt x="24" y="62"/>
                  </a:cubicBezTo>
                  <a:cubicBezTo>
                    <a:pt x="53" y="62"/>
                    <a:pt x="69" y="38"/>
                    <a:pt x="69" y="17"/>
                  </a:cubicBezTo>
                  <a:cubicBezTo>
                    <a:pt x="69" y="17"/>
                    <a:pt x="69" y="16"/>
                    <a:pt x="69" y="15"/>
                  </a:cubicBezTo>
                  <a:cubicBezTo>
                    <a:pt x="72" y="13"/>
                    <a:pt x="75" y="10"/>
                    <a:pt x="77" y="7"/>
                  </a:cubicBez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sp>
          <p:nvSpPr>
            <p:cNvPr id="45" name="Freeform 184">
              <a:extLst>
                <a:ext uri="{FF2B5EF4-FFF2-40B4-BE49-F238E27FC236}">
                  <a16:creationId xmlns:a16="http://schemas.microsoft.com/office/drawing/2014/main" xmlns="" id="{2DB370EE-7283-4B92-B595-514625DAE381}"/>
                </a:ext>
              </a:extLst>
            </p:cNvPr>
            <p:cNvSpPr>
              <a:spLocks noEditPoints="1"/>
            </p:cNvSpPr>
            <p:nvPr/>
          </p:nvSpPr>
          <p:spPr bwMode="auto">
            <a:xfrm>
              <a:off x="7246379" y="2080266"/>
              <a:ext cx="246623" cy="246623"/>
            </a:xfrm>
            <a:custGeom>
              <a:avLst/>
              <a:gdLst>
                <a:gd name="T0" fmla="*/ 38 w 77"/>
                <a:gd name="T1" fmla="*/ 0 h 77"/>
                <a:gd name="T2" fmla="*/ 0 w 77"/>
                <a:gd name="T3" fmla="*/ 39 h 77"/>
                <a:gd name="T4" fmla="*/ 38 w 77"/>
                <a:gd name="T5" fmla="*/ 77 h 77"/>
                <a:gd name="T6" fmla="*/ 77 w 77"/>
                <a:gd name="T7" fmla="*/ 39 h 77"/>
                <a:gd name="T8" fmla="*/ 38 w 77"/>
                <a:gd name="T9" fmla="*/ 0 h 77"/>
                <a:gd name="T10" fmla="*/ 24 w 77"/>
                <a:gd name="T11" fmla="*/ 39 h 77"/>
                <a:gd name="T12" fmla="*/ 38 w 77"/>
                <a:gd name="T13" fmla="*/ 24 h 77"/>
                <a:gd name="T14" fmla="*/ 53 w 77"/>
                <a:gd name="T15" fmla="*/ 39 h 77"/>
                <a:gd name="T16" fmla="*/ 38 w 77"/>
                <a:gd name="T17" fmla="*/ 53 h 77"/>
                <a:gd name="T18" fmla="*/ 24 w 77"/>
                <a:gd name="T19" fmla="*/ 39 h 77"/>
                <a:gd name="T20" fmla="*/ 70 w 77"/>
                <a:gd name="T21" fmla="*/ 52 h 77"/>
                <a:gd name="T22" fmla="*/ 70 w 77"/>
                <a:gd name="T23" fmla="*/ 52 h 77"/>
                <a:gd name="T24" fmla="*/ 56 w 77"/>
                <a:gd name="T25" fmla="*/ 46 h 77"/>
                <a:gd name="T26" fmla="*/ 58 w 77"/>
                <a:gd name="T27" fmla="*/ 39 h 77"/>
                <a:gd name="T28" fmla="*/ 56 w 77"/>
                <a:gd name="T29" fmla="*/ 31 h 77"/>
                <a:gd name="T30" fmla="*/ 66 w 77"/>
                <a:gd name="T31" fmla="*/ 27 h 77"/>
                <a:gd name="T32" fmla="*/ 70 w 77"/>
                <a:gd name="T33" fmla="*/ 26 h 77"/>
                <a:gd name="T34" fmla="*/ 72 w 77"/>
                <a:gd name="T35" fmla="*/ 39 h 77"/>
                <a:gd name="T36" fmla="*/ 70 w 77"/>
                <a:gd name="T37" fmla="*/ 52 h 77"/>
                <a:gd name="T38" fmla="*/ 51 w 77"/>
                <a:gd name="T39" fmla="*/ 7 h 77"/>
                <a:gd name="T40" fmla="*/ 51 w 77"/>
                <a:gd name="T41" fmla="*/ 7 h 77"/>
                <a:gd name="T42" fmla="*/ 51 w 77"/>
                <a:gd name="T43" fmla="*/ 7 h 77"/>
                <a:gd name="T44" fmla="*/ 46 w 77"/>
                <a:gd name="T45" fmla="*/ 21 h 77"/>
                <a:gd name="T46" fmla="*/ 38 w 77"/>
                <a:gd name="T47" fmla="*/ 19 h 77"/>
                <a:gd name="T48" fmla="*/ 31 w 77"/>
                <a:gd name="T49" fmla="*/ 21 h 77"/>
                <a:gd name="T50" fmla="*/ 28 w 77"/>
                <a:gd name="T51" fmla="*/ 14 h 77"/>
                <a:gd name="T52" fmla="*/ 25 w 77"/>
                <a:gd name="T53" fmla="*/ 7 h 77"/>
                <a:gd name="T54" fmla="*/ 38 w 77"/>
                <a:gd name="T55" fmla="*/ 5 h 77"/>
                <a:gd name="T56" fmla="*/ 51 w 77"/>
                <a:gd name="T57" fmla="*/ 7 h 77"/>
                <a:gd name="T58" fmla="*/ 7 w 77"/>
                <a:gd name="T59" fmla="*/ 26 h 77"/>
                <a:gd name="T60" fmla="*/ 14 w 77"/>
                <a:gd name="T61" fmla="*/ 29 h 77"/>
                <a:gd name="T62" fmla="*/ 20 w 77"/>
                <a:gd name="T63" fmla="*/ 31 h 77"/>
                <a:gd name="T64" fmla="*/ 19 w 77"/>
                <a:gd name="T65" fmla="*/ 39 h 77"/>
                <a:gd name="T66" fmla="*/ 20 w 77"/>
                <a:gd name="T67" fmla="*/ 46 h 77"/>
                <a:gd name="T68" fmla="*/ 7 w 77"/>
                <a:gd name="T69" fmla="*/ 52 h 77"/>
                <a:gd name="T70" fmla="*/ 4 w 77"/>
                <a:gd name="T71" fmla="*/ 39 h 77"/>
                <a:gd name="T72" fmla="*/ 7 w 77"/>
                <a:gd name="T73" fmla="*/ 26 h 77"/>
                <a:gd name="T74" fmla="*/ 25 w 77"/>
                <a:gd name="T75" fmla="*/ 70 h 77"/>
                <a:gd name="T76" fmla="*/ 27 w 77"/>
                <a:gd name="T77" fmla="*/ 66 h 77"/>
                <a:gd name="T78" fmla="*/ 31 w 77"/>
                <a:gd name="T79" fmla="*/ 57 h 77"/>
                <a:gd name="T80" fmla="*/ 38 w 77"/>
                <a:gd name="T81" fmla="*/ 58 h 77"/>
                <a:gd name="T82" fmla="*/ 46 w 77"/>
                <a:gd name="T83" fmla="*/ 57 h 77"/>
                <a:gd name="T84" fmla="*/ 51 w 77"/>
                <a:gd name="T85" fmla="*/ 70 h 77"/>
                <a:gd name="T86" fmla="*/ 51 w 77"/>
                <a:gd name="T87" fmla="*/ 70 h 77"/>
                <a:gd name="T88" fmla="*/ 51 w 77"/>
                <a:gd name="T89" fmla="*/ 70 h 77"/>
                <a:gd name="T90" fmla="*/ 38 w 77"/>
                <a:gd name="T91" fmla="*/ 73 h 77"/>
                <a:gd name="T92" fmla="*/ 25 w 77"/>
                <a:gd name="T93"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7">
                  <a:moveTo>
                    <a:pt x="38" y="0"/>
                  </a:moveTo>
                  <a:cubicBezTo>
                    <a:pt x="17" y="0"/>
                    <a:pt x="0" y="17"/>
                    <a:pt x="0" y="39"/>
                  </a:cubicBezTo>
                  <a:cubicBezTo>
                    <a:pt x="0" y="60"/>
                    <a:pt x="17" y="77"/>
                    <a:pt x="38" y="77"/>
                  </a:cubicBezTo>
                  <a:cubicBezTo>
                    <a:pt x="60" y="77"/>
                    <a:pt x="77" y="60"/>
                    <a:pt x="77" y="39"/>
                  </a:cubicBezTo>
                  <a:cubicBezTo>
                    <a:pt x="77" y="17"/>
                    <a:pt x="60" y="0"/>
                    <a:pt x="38" y="0"/>
                  </a:cubicBezTo>
                  <a:close/>
                  <a:moveTo>
                    <a:pt x="24" y="39"/>
                  </a:moveTo>
                  <a:cubicBezTo>
                    <a:pt x="24" y="31"/>
                    <a:pt x="30" y="24"/>
                    <a:pt x="38" y="24"/>
                  </a:cubicBezTo>
                  <a:cubicBezTo>
                    <a:pt x="46" y="24"/>
                    <a:pt x="53" y="31"/>
                    <a:pt x="53" y="39"/>
                  </a:cubicBezTo>
                  <a:cubicBezTo>
                    <a:pt x="53" y="47"/>
                    <a:pt x="46" y="53"/>
                    <a:pt x="38" y="53"/>
                  </a:cubicBezTo>
                  <a:cubicBezTo>
                    <a:pt x="30" y="53"/>
                    <a:pt x="24" y="47"/>
                    <a:pt x="24" y="39"/>
                  </a:cubicBezTo>
                  <a:close/>
                  <a:moveTo>
                    <a:pt x="70" y="52"/>
                  </a:moveTo>
                  <a:cubicBezTo>
                    <a:pt x="70" y="52"/>
                    <a:pt x="70" y="52"/>
                    <a:pt x="70" y="52"/>
                  </a:cubicBezTo>
                  <a:cubicBezTo>
                    <a:pt x="56" y="46"/>
                    <a:pt x="56" y="46"/>
                    <a:pt x="56" y="46"/>
                  </a:cubicBezTo>
                  <a:cubicBezTo>
                    <a:pt x="57" y="44"/>
                    <a:pt x="58" y="41"/>
                    <a:pt x="58" y="39"/>
                  </a:cubicBezTo>
                  <a:cubicBezTo>
                    <a:pt x="58" y="36"/>
                    <a:pt x="57" y="34"/>
                    <a:pt x="56" y="31"/>
                  </a:cubicBezTo>
                  <a:cubicBezTo>
                    <a:pt x="66" y="27"/>
                    <a:pt x="66" y="27"/>
                    <a:pt x="66" y="27"/>
                  </a:cubicBezTo>
                  <a:cubicBezTo>
                    <a:pt x="70" y="26"/>
                    <a:pt x="70" y="26"/>
                    <a:pt x="70" y="26"/>
                  </a:cubicBezTo>
                  <a:cubicBezTo>
                    <a:pt x="71" y="30"/>
                    <a:pt x="72" y="34"/>
                    <a:pt x="72" y="39"/>
                  </a:cubicBezTo>
                  <a:cubicBezTo>
                    <a:pt x="72" y="43"/>
                    <a:pt x="71" y="48"/>
                    <a:pt x="70" y="52"/>
                  </a:cubicBezTo>
                  <a:close/>
                  <a:moveTo>
                    <a:pt x="51" y="7"/>
                  </a:moveTo>
                  <a:cubicBezTo>
                    <a:pt x="51" y="7"/>
                    <a:pt x="51" y="7"/>
                    <a:pt x="51" y="7"/>
                  </a:cubicBezTo>
                  <a:cubicBezTo>
                    <a:pt x="51" y="7"/>
                    <a:pt x="51" y="7"/>
                    <a:pt x="51" y="7"/>
                  </a:cubicBezTo>
                  <a:cubicBezTo>
                    <a:pt x="46" y="21"/>
                    <a:pt x="46" y="21"/>
                    <a:pt x="46" y="21"/>
                  </a:cubicBezTo>
                  <a:cubicBezTo>
                    <a:pt x="43" y="20"/>
                    <a:pt x="41" y="19"/>
                    <a:pt x="38" y="19"/>
                  </a:cubicBezTo>
                  <a:cubicBezTo>
                    <a:pt x="36" y="19"/>
                    <a:pt x="33" y="20"/>
                    <a:pt x="31" y="21"/>
                  </a:cubicBezTo>
                  <a:cubicBezTo>
                    <a:pt x="28" y="14"/>
                    <a:pt x="28" y="14"/>
                    <a:pt x="28" y="14"/>
                  </a:cubicBezTo>
                  <a:cubicBezTo>
                    <a:pt x="25" y="7"/>
                    <a:pt x="25" y="7"/>
                    <a:pt x="25" y="7"/>
                  </a:cubicBezTo>
                  <a:cubicBezTo>
                    <a:pt x="29" y="6"/>
                    <a:pt x="34" y="5"/>
                    <a:pt x="38" y="5"/>
                  </a:cubicBezTo>
                  <a:cubicBezTo>
                    <a:pt x="43" y="5"/>
                    <a:pt x="47" y="6"/>
                    <a:pt x="51" y="7"/>
                  </a:cubicBezTo>
                  <a:close/>
                  <a:moveTo>
                    <a:pt x="7" y="26"/>
                  </a:moveTo>
                  <a:cubicBezTo>
                    <a:pt x="14" y="29"/>
                    <a:pt x="14" y="29"/>
                    <a:pt x="14" y="29"/>
                  </a:cubicBezTo>
                  <a:cubicBezTo>
                    <a:pt x="20" y="31"/>
                    <a:pt x="20" y="31"/>
                    <a:pt x="20" y="31"/>
                  </a:cubicBezTo>
                  <a:cubicBezTo>
                    <a:pt x="19" y="34"/>
                    <a:pt x="19" y="36"/>
                    <a:pt x="19" y="39"/>
                  </a:cubicBezTo>
                  <a:cubicBezTo>
                    <a:pt x="19" y="41"/>
                    <a:pt x="19" y="44"/>
                    <a:pt x="20" y="46"/>
                  </a:cubicBezTo>
                  <a:cubicBezTo>
                    <a:pt x="7" y="52"/>
                    <a:pt x="7" y="52"/>
                    <a:pt x="7" y="52"/>
                  </a:cubicBezTo>
                  <a:cubicBezTo>
                    <a:pt x="5" y="48"/>
                    <a:pt x="4" y="43"/>
                    <a:pt x="4" y="39"/>
                  </a:cubicBezTo>
                  <a:cubicBezTo>
                    <a:pt x="4" y="34"/>
                    <a:pt x="5" y="30"/>
                    <a:pt x="7" y="26"/>
                  </a:cubicBezTo>
                  <a:close/>
                  <a:moveTo>
                    <a:pt x="25" y="70"/>
                  </a:moveTo>
                  <a:cubicBezTo>
                    <a:pt x="27" y="66"/>
                    <a:pt x="27" y="66"/>
                    <a:pt x="27" y="66"/>
                  </a:cubicBezTo>
                  <a:cubicBezTo>
                    <a:pt x="31" y="57"/>
                    <a:pt x="31" y="57"/>
                    <a:pt x="31" y="57"/>
                  </a:cubicBezTo>
                  <a:cubicBezTo>
                    <a:pt x="33" y="58"/>
                    <a:pt x="36" y="58"/>
                    <a:pt x="38" y="58"/>
                  </a:cubicBezTo>
                  <a:cubicBezTo>
                    <a:pt x="41" y="58"/>
                    <a:pt x="43" y="58"/>
                    <a:pt x="46" y="57"/>
                  </a:cubicBezTo>
                  <a:cubicBezTo>
                    <a:pt x="51" y="70"/>
                    <a:pt x="51" y="70"/>
                    <a:pt x="51" y="70"/>
                  </a:cubicBezTo>
                  <a:cubicBezTo>
                    <a:pt x="51" y="70"/>
                    <a:pt x="51" y="70"/>
                    <a:pt x="51" y="70"/>
                  </a:cubicBezTo>
                  <a:cubicBezTo>
                    <a:pt x="51" y="70"/>
                    <a:pt x="51" y="70"/>
                    <a:pt x="51" y="70"/>
                  </a:cubicBezTo>
                  <a:cubicBezTo>
                    <a:pt x="47" y="72"/>
                    <a:pt x="43" y="73"/>
                    <a:pt x="38" y="73"/>
                  </a:cubicBezTo>
                  <a:cubicBezTo>
                    <a:pt x="34" y="73"/>
                    <a:pt x="29" y="72"/>
                    <a:pt x="25" y="70"/>
                  </a:cubicBez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sp>
          <p:nvSpPr>
            <p:cNvPr id="46" name="Freeform 187">
              <a:extLst>
                <a:ext uri="{FF2B5EF4-FFF2-40B4-BE49-F238E27FC236}">
                  <a16:creationId xmlns:a16="http://schemas.microsoft.com/office/drawing/2014/main" xmlns="" id="{3535F6C2-79F6-40CF-9363-1CDD763313AC}"/>
                </a:ext>
              </a:extLst>
            </p:cNvPr>
            <p:cNvSpPr>
              <a:spLocks noEditPoints="1"/>
            </p:cNvSpPr>
            <p:nvPr/>
          </p:nvSpPr>
          <p:spPr bwMode="auto">
            <a:xfrm>
              <a:off x="6616120" y="2281872"/>
              <a:ext cx="211391" cy="172245"/>
            </a:xfrm>
            <a:custGeom>
              <a:avLst/>
              <a:gdLst>
                <a:gd name="T0" fmla="*/ 66 w 66"/>
                <a:gd name="T1" fmla="*/ 29 h 54"/>
                <a:gd name="T2" fmla="*/ 58 w 66"/>
                <a:gd name="T3" fmla="*/ 13 h 54"/>
                <a:gd name="T4" fmla="*/ 46 w 66"/>
                <a:gd name="T5" fmla="*/ 13 h 54"/>
                <a:gd name="T6" fmla="*/ 46 w 66"/>
                <a:gd name="T7" fmla="*/ 4 h 54"/>
                <a:gd name="T8" fmla="*/ 42 w 66"/>
                <a:gd name="T9" fmla="*/ 0 h 54"/>
                <a:gd name="T10" fmla="*/ 4 w 66"/>
                <a:gd name="T11" fmla="*/ 0 h 54"/>
                <a:gd name="T12" fmla="*/ 0 w 66"/>
                <a:gd name="T13" fmla="*/ 4 h 54"/>
                <a:gd name="T14" fmla="*/ 0 w 66"/>
                <a:gd name="T15" fmla="*/ 37 h 54"/>
                <a:gd name="T16" fmla="*/ 4 w 66"/>
                <a:gd name="T17" fmla="*/ 41 h 54"/>
                <a:gd name="T18" fmla="*/ 10 w 66"/>
                <a:gd name="T19" fmla="*/ 41 h 54"/>
                <a:gd name="T20" fmla="*/ 9 w 66"/>
                <a:gd name="T21" fmla="*/ 46 h 54"/>
                <a:gd name="T22" fmla="*/ 17 w 66"/>
                <a:gd name="T23" fmla="*/ 54 h 54"/>
                <a:gd name="T24" fmla="*/ 25 w 66"/>
                <a:gd name="T25" fmla="*/ 46 h 54"/>
                <a:gd name="T26" fmla="*/ 24 w 66"/>
                <a:gd name="T27" fmla="*/ 41 h 54"/>
                <a:gd name="T28" fmla="*/ 47 w 66"/>
                <a:gd name="T29" fmla="*/ 41 h 54"/>
                <a:gd name="T30" fmla="*/ 46 w 66"/>
                <a:gd name="T31" fmla="*/ 46 h 54"/>
                <a:gd name="T32" fmla="*/ 54 w 66"/>
                <a:gd name="T33" fmla="*/ 54 h 54"/>
                <a:gd name="T34" fmla="*/ 62 w 66"/>
                <a:gd name="T35" fmla="*/ 46 h 54"/>
                <a:gd name="T36" fmla="*/ 61 w 66"/>
                <a:gd name="T37" fmla="*/ 41 h 54"/>
                <a:gd name="T38" fmla="*/ 66 w 66"/>
                <a:gd name="T39" fmla="*/ 41 h 54"/>
                <a:gd name="T40" fmla="*/ 66 w 66"/>
                <a:gd name="T41" fmla="*/ 29 h 54"/>
                <a:gd name="T42" fmla="*/ 46 w 66"/>
                <a:gd name="T43" fmla="*/ 29 h 54"/>
                <a:gd name="T44" fmla="*/ 46 w 66"/>
                <a:gd name="T45" fmla="*/ 19 h 54"/>
                <a:gd name="T46" fmla="*/ 54 w 66"/>
                <a:gd name="T47" fmla="*/ 19 h 54"/>
                <a:gd name="T48" fmla="*/ 59 w 66"/>
                <a:gd name="T49" fmla="*/ 29 h 54"/>
                <a:gd name="T50" fmla="*/ 46 w 66"/>
                <a:gd name="T51" fmla="*/ 2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54">
                  <a:moveTo>
                    <a:pt x="66" y="29"/>
                  </a:moveTo>
                  <a:cubicBezTo>
                    <a:pt x="58" y="13"/>
                    <a:pt x="58" y="13"/>
                    <a:pt x="58" y="13"/>
                  </a:cubicBezTo>
                  <a:cubicBezTo>
                    <a:pt x="46" y="13"/>
                    <a:pt x="46" y="13"/>
                    <a:pt x="46" y="13"/>
                  </a:cubicBezTo>
                  <a:cubicBezTo>
                    <a:pt x="46" y="4"/>
                    <a:pt x="46" y="4"/>
                    <a:pt x="46" y="4"/>
                  </a:cubicBezTo>
                  <a:cubicBezTo>
                    <a:pt x="46" y="2"/>
                    <a:pt x="44" y="0"/>
                    <a:pt x="42" y="0"/>
                  </a:cubicBezTo>
                  <a:cubicBezTo>
                    <a:pt x="4" y="0"/>
                    <a:pt x="4" y="0"/>
                    <a:pt x="4" y="0"/>
                  </a:cubicBezTo>
                  <a:cubicBezTo>
                    <a:pt x="2" y="0"/>
                    <a:pt x="0" y="2"/>
                    <a:pt x="0" y="4"/>
                  </a:cubicBezTo>
                  <a:cubicBezTo>
                    <a:pt x="0" y="37"/>
                    <a:pt x="0" y="37"/>
                    <a:pt x="0" y="37"/>
                  </a:cubicBezTo>
                  <a:cubicBezTo>
                    <a:pt x="4" y="41"/>
                    <a:pt x="4" y="41"/>
                    <a:pt x="4" y="41"/>
                  </a:cubicBezTo>
                  <a:cubicBezTo>
                    <a:pt x="10" y="41"/>
                    <a:pt x="10" y="41"/>
                    <a:pt x="10" y="41"/>
                  </a:cubicBezTo>
                  <a:cubicBezTo>
                    <a:pt x="9" y="43"/>
                    <a:pt x="9" y="44"/>
                    <a:pt x="9" y="46"/>
                  </a:cubicBezTo>
                  <a:cubicBezTo>
                    <a:pt x="9" y="50"/>
                    <a:pt x="12" y="54"/>
                    <a:pt x="17" y="54"/>
                  </a:cubicBezTo>
                  <a:cubicBezTo>
                    <a:pt x="21" y="54"/>
                    <a:pt x="25" y="50"/>
                    <a:pt x="25" y="46"/>
                  </a:cubicBezTo>
                  <a:cubicBezTo>
                    <a:pt x="25" y="44"/>
                    <a:pt x="25" y="43"/>
                    <a:pt x="24" y="41"/>
                  </a:cubicBezTo>
                  <a:cubicBezTo>
                    <a:pt x="47" y="41"/>
                    <a:pt x="47" y="41"/>
                    <a:pt x="47" y="41"/>
                  </a:cubicBezTo>
                  <a:cubicBezTo>
                    <a:pt x="46" y="43"/>
                    <a:pt x="46" y="44"/>
                    <a:pt x="46" y="46"/>
                  </a:cubicBezTo>
                  <a:cubicBezTo>
                    <a:pt x="46" y="50"/>
                    <a:pt x="49" y="54"/>
                    <a:pt x="54" y="54"/>
                  </a:cubicBezTo>
                  <a:cubicBezTo>
                    <a:pt x="59" y="54"/>
                    <a:pt x="62" y="50"/>
                    <a:pt x="62" y="46"/>
                  </a:cubicBezTo>
                  <a:cubicBezTo>
                    <a:pt x="62" y="44"/>
                    <a:pt x="62" y="43"/>
                    <a:pt x="61" y="41"/>
                  </a:cubicBezTo>
                  <a:cubicBezTo>
                    <a:pt x="66" y="41"/>
                    <a:pt x="66" y="41"/>
                    <a:pt x="66" y="41"/>
                  </a:cubicBezTo>
                  <a:lnTo>
                    <a:pt x="66" y="29"/>
                  </a:lnTo>
                  <a:close/>
                  <a:moveTo>
                    <a:pt x="46" y="29"/>
                  </a:moveTo>
                  <a:cubicBezTo>
                    <a:pt x="46" y="19"/>
                    <a:pt x="46" y="19"/>
                    <a:pt x="46" y="19"/>
                  </a:cubicBezTo>
                  <a:cubicBezTo>
                    <a:pt x="54" y="19"/>
                    <a:pt x="54" y="19"/>
                    <a:pt x="54" y="19"/>
                  </a:cubicBezTo>
                  <a:cubicBezTo>
                    <a:pt x="59" y="29"/>
                    <a:pt x="59" y="29"/>
                    <a:pt x="59" y="29"/>
                  </a:cubicBezTo>
                  <a:lnTo>
                    <a:pt x="46" y="29"/>
                  </a:ln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sp>
          <p:nvSpPr>
            <p:cNvPr id="47" name="Freeform 197">
              <a:extLst>
                <a:ext uri="{FF2B5EF4-FFF2-40B4-BE49-F238E27FC236}">
                  <a16:creationId xmlns:a16="http://schemas.microsoft.com/office/drawing/2014/main" xmlns="" id="{5F23D8C9-F0FE-45C0-96A4-4A52B048E7D4}"/>
                </a:ext>
              </a:extLst>
            </p:cNvPr>
            <p:cNvSpPr>
              <a:spLocks noEditPoints="1"/>
            </p:cNvSpPr>
            <p:nvPr/>
          </p:nvSpPr>
          <p:spPr bwMode="auto">
            <a:xfrm>
              <a:off x="6242269" y="1630081"/>
              <a:ext cx="211391" cy="183989"/>
            </a:xfrm>
            <a:custGeom>
              <a:avLst/>
              <a:gdLst>
                <a:gd name="T0" fmla="*/ 66 w 66"/>
                <a:gd name="T1" fmla="*/ 19 h 58"/>
                <a:gd name="T2" fmla="*/ 47 w 66"/>
                <a:gd name="T3" fmla="*/ 0 h 58"/>
                <a:gd name="T4" fmla="*/ 33 w 66"/>
                <a:gd name="T5" fmla="*/ 6 h 58"/>
                <a:gd name="T6" fmla="*/ 19 w 66"/>
                <a:gd name="T7" fmla="*/ 0 h 58"/>
                <a:gd name="T8" fmla="*/ 0 w 66"/>
                <a:gd name="T9" fmla="*/ 19 h 58"/>
                <a:gd name="T10" fmla="*/ 6 w 66"/>
                <a:gd name="T11" fmla="*/ 33 h 58"/>
                <a:gd name="T12" fmla="*/ 6 w 66"/>
                <a:gd name="T13" fmla="*/ 33 h 58"/>
                <a:gd name="T14" fmla="*/ 26 w 66"/>
                <a:gd name="T15" fmla="*/ 54 h 58"/>
                <a:gd name="T16" fmla="*/ 33 w 66"/>
                <a:gd name="T17" fmla="*/ 58 h 58"/>
                <a:gd name="T18" fmla="*/ 39 w 66"/>
                <a:gd name="T19" fmla="*/ 54 h 58"/>
                <a:gd name="T20" fmla="*/ 59 w 66"/>
                <a:gd name="T21" fmla="*/ 33 h 58"/>
                <a:gd name="T22" fmla="*/ 59 w 66"/>
                <a:gd name="T23" fmla="*/ 33 h 58"/>
                <a:gd name="T24" fmla="*/ 66 w 66"/>
                <a:gd name="T25" fmla="*/ 19 h 58"/>
                <a:gd name="T26" fmla="*/ 54 w 66"/>
                <a:gd name="T27" fmla="*/ 27 h 58"/>
                <a:gd name="T28" fmla="*/ 33 w 66"/>
                <a:gd name="T29" fmla="*/ 48 h 58"/>
                <a:gd name="T30" fmla="*/ 33 w 66"/>
                <a:gd name="T31" fmla="*/ 48 h 58"/>
                <a:gd name="T32" fmla="*/ 32 w 66"/>
                <a:gd name="T33" fmla="*/ 48 h 58"/>
                <a:gd name="T34" fmla="*/ 11 w 66"/>
                <a:gd name="T35" fmla="*/ 27 h 58"/>
                <a:gd name="T36" fmla="*/ 8 w 66"/>
                <a:gd name="T37" fmla="*/ 19 h 58"/>
                <a:gd name="T38" fmla="*/ 19 w 66"/>
                <a:gd name="T39" fmla="*/ 8 h 58"/>
                <a:gd name="T40" fmla="*/ 27 w 66"/>
                <a:gd name="T41" fmla="*/ 12 h 58"/>
                <a:gd name="T42" fmla="*/ 33 w 66"/>
                <a:gd name="T43" fmla="*/ 19 h 58"/>
                <a:gd name="T44" fmla="*/ 39 w 66"/>
                <a:gd name="T45" fmla="*/ 12 h 58"/>
                <a:gd name="T46" fmla="*/ 47 w 66"/>
                <a:gd name="T47" fmla="*/ 8 h 58"/>
                <a:gd name="T48" fmla="*/ 57 w 66"/>
                <a:gd name="T49" fmla="*/ 19 h 58"/>
                <a:gd name="T50" fmla="*/ 54 w 66"/>
                <a:gd name="T51" fmla="*/ 2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58">
                  <a:moveTo>
                    <a:pt x="66" y="19"/>
                  </a:moveTo>
                  <a:cubicBezTo>
                    <a:pt x="66" y="9"/>
                    <a:pt x="57" y="0"/>
                    <a:pt x="47" y="0"/>
                  </a:cubicBezTo>
                  <a:cubicBezTo>
                    <a:pt x="41" y="0"/>
                    <a:pt x="36" y="3"/>
                    <a:pt x="33" y="6"/>
                  </a:cubicBezTo>
                  <a:cubicBezTo>
                    <a:pt x="29" y="3"/>
                    <a:pt x="24" y="0"/>
                    <a:pt x="19" y="0"/>
                  </a:cubicBezTo>
                  <a:cubicBezTo>
                    <a:pt x="8" y="0"/>
                    <a:pt x="0" y="9"/>
                    <a:pt x="0" y="19"/>
                  </a:cubicBezTo>
                  <a:cubicBezTo>
                    <a:pt x="0" y="25"/>
                    <a:pt x="2" y="30"/>
                    <a:pt x="6" y="33"/>
                  </a:cubicBezTo>
                  <a:cubicBezTo>
                    <a:pt x="6" y="33"/>
                    <a:pt x="6" y="33"/>
                    <a:pt x="6" y="33"/>
                  </a:cubicBezTo>
                  <a:cubicBezTo>
                    <a:pt x="26" y="54"/>
                    <a:pt x="26" y="54"/>
                    <a:pt x="26" y="54"/>
                  </a:cubicBezTo>
                  <a:cubicBezTo>
                    <a:pt x="28" y="56"/>
                    <a:pt x="31" y="58"/>
                    <a:pt x="33" y="58"/>
                  </a:cubicBezTo>
                  <a:cubicBezTo>
                    <a:pt x="35" y="58"/>
                    <a:pt x="37" y="56"/>
                    <a:pt x="39" y="54"/>
                  </a:cubicBezTo>
                  <a:cubicBezTo>
                    <a:pt x="59" y="33"/>
                    <a:pt x="59" y="33"/>
                    <a:pt x="59" y="33"/>
                  </a:cubicBezTo>
                  <a:cubicBezTo>
                    <a:pt x="59" y="33"/>
                    <a:pt x="59" y="33"/>
                    <a:pt x="59" y="33"/>
                  </a:cubicBezTo>
                  <a:cubicBezTo>
                    <a:pt x="63" y="30"/>
                    <a:pt x="66" y="25"/>
                    <a:pt x="66" y="19"/>
                  </a:cubicBezTo>
                  <a:close/>
                  <a:moveTo>
                    <a:pt x="54" y="27"/>
                  </a:moveTo>
                  <a:cubicBezTo>
                    <a:pt x="33" y="48"/>
                    <a:pt x="33" y="48"/>
                    <a:pt x="33" y="48"/>
                  </a:cubicBezTo>
                  <a:cubicBezTo>
                    <a:pt x="33" y="48"/>
                    <a:pt x="33" y="48"/>
                    <a:pt x="33" y="48"/>
                  </a:cubicBezTo>
                  <a:cubicBezTo>
                    <a:pt x="32" y="48"/>
                    <a:pt x="32" y="48"/>
                    <a:pt x="32" y="48"/>
                  </a:cubicBezTo>
                  <a:cubicBezTo>
                    <a:pt x="11" y="27"/>
                    <a:pt x="11" y="27"/>
                    <a:pt x="11" y="27"/>
                  </a:cubicBezTo>
                  <a:cubicBezTo>
                    <a:pt x="9" y="25"/>
                    <a:pt x="8" y="22"/>
                    <a:pt x="8" y="19"/>
                  </a:cubicBezTo>
                  <a:cubicBezTo>
                    <a:pt x="8" y="13"/>
                    <a:pt x="13" y="8"/>
                    <a:pt x="19" y="8"/>
                  </a:cubicBezTo>
                  <a:cubicBezTo>
                    <a:pt x="22" y="8"/>
                    <a:pt x="24" y="10"/>
                    <a:pt x="27" y="12"/>
                  </a:cubicBezTo>
                  <a:cubicBezTo>
                    <a:pt x="33" y="19"/>
                    <a:pt x="33" y="19"/>
                    <a:pt x="33" y="19"/>
                  </a:cubicBezTo>
                  <a:cubicBezTo>
                    <a:pt x="39" y="12"/>
                    <a:pt x="39" y="12"/>
                    <a:pt x="39" y="12"/>
                  </a:cubicBezTo>
                  <a:cubicBezTo>
                    <a:pt x="41" y="10"/>
                    <a:pt x="44" y="8"/>
                    <a:pt x="47" y="8"/>
                  </a:cubicBezTo>
                  <a:cubicBezTo>
                    <a:pt x="53" y="8"/>
                    <a:pt x="57" y="13"/>
                    <a:pt x="57" y="19"/>
                  </a:cubicBezTo>
                  <a:cubicBezTo>
                    <a:pt x="57" y="22"/>
                    <a:pt x="56" y="25"/>
                    <a:pt x="54" y="27"/>
                  </a:cubicBez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sp>
          <p:nvSpPr>
            <p:cNvPr id="48" name="Freeform 201">
              <a:extLst>
                <a:ext uri="{FF2B5EF4-FFF2-40B4-BE49-F238E27FC236}">
                  <a16:creationId xmlns:a16="http://schemas.microsoft.com/office/drawing/2014/main" xmlns="" id="{192D8A0D-4F3C-463C-A639-F58C0CFA0A53}"/>
                </a:ext>
              </a:extLst>
            </p:cNvPr>
            <p:cNvSpPr>
              <a:spLocks/>
            </p:cNvSpPr>
            <p:nvPr/>
          </p:nvSpPr>
          <p:spPr bwMode="auto">
            <a:xfrm>
              <a:off x="5806087" y="1515560"/>
              <a:ext cx="197691" cy="191818"/>
            </a:xfrm>
            <a:custGeom>
              <a:avLst/>
              <a:gdLst>
                <a:gd name="T0" fmla="*/ 39 w 62"/>
                <a:gd name="T1" fmla="*/ 42 h 60"/>
                <a:gd name="T2" fmla="*/ 37 w 62"/>
                <a:gd name="T3" fmla="*/ 38 h 60"/>
                <a:gd name="T4" fmla="*/ 43 w 62"/>
                <a:gd name="T5" fmla="*/ 27 h 60"/>
                <a:gd name="T6" fmla="*/ 44 w 62"/>
                <a:gd name="T7" fmla="*/ 19 h 60"/>
                <a:gd name="T8" fmla="*/ 31 w 62"/>
                <a:gd name="T9" fmla="*/ 0 h 60"/>
                <a:gd name="T10" fmla="*/ 18 w 62"/>
                <a:gd name="T11" fmla="*/ 19 h 60"/>
                <a:gd name="T12" fmla="*/ 20 w 62"/>
                <a:gd name="T13" fmla="*/ 27 h 60"/>
                <a:gd name="T14" fmla="*/ 25 w 62"/>
                <a:gd name="T15" fmla="*/ 38 h 60"/>
                <a:gd name="T16" fmla="*/ 23 w 62"/>
                <a:gd name="T17" fmla="*/ 42 h 60"/>
                <a:gd name="T18" fmla="*/ 0 w 62"/>
                <a:gd name="T19" fmla="*/ 60 h 60"/>
                <a:gd name="T20" fmla="*/ 31 w 62"/>
                <a:gd name="T21" fmla="*/ 60 h 60"/>
                <a:gd name="T22" fmla="*/ 62 w 62"/>
                <a:gd name="T23" fmla="*/ 60 h 60"/>
                <a:gd name="T24" fmla="*/ 39 w 62"/>
                <a:gd name="T25" fmla="*/ 4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 h="60">
                  <a:moveTo>
                    <a:pt x="39" y="42"/>
                  </a:moveTo>
                  <a:cubicBezTo>
                    <a:pt x="37" y="42"/>
                    <a:pt x="37" y="38"/>
                    <a:pt x="37" y="38"/>
                  </a:cubicBezTo>
                  <a:cubicBezTo>
                    <a:pt x="37" y="38"/>
                    <a:pt x="42" y="33"/>
                    <a:pt x="43" y="27"/>
                  </a:cubicBezTo>
                  <a:cubicBezTo>
                    <a:pt x="45" y="27"/>
                    <a:pt x="47" y="21"/>
                    <a:pt x="44" y="19"/>
                  </a:cubicBezTo>
                  <a:cubicBezTo>
                    <a:pt x="44" y="16"/>
                    <a:pt x="48" y="0"/>
                    <a:pt x="31" y="0"/>
                  </a:cubicBezTo>
                  <a:cubicBezTo>
                    <a:pt x="15" y="0"/>
                    <a:pt x="18" y="16"/>
                    <a:pt x="18" y="19"/>
                  </a:cubicBezTo>
                  <a:cubicBezTo>
                    <a:pt x="15" y="21"/>
                    <a:pt x="17" y="27"/>
                    <a:pt x="20" y="27"/>
                  </a:cubicBezTo>
                  <a:cubicBezTo>
                    <a:pt x="21" y="33"/>
                    <a:pt x="25" y="38"/>
                    <a:pt x="25" y="38"/>
                  </a:cubicBezTo>
                  <a:cubicBezTo>
                    <a:pt x="25" y="38"/>
                    <a:pt x="25" y="42"/>
                    <a:pt x="23" y="42"/>
                  </a:cubicBezTo>
                  <a:cubicBezTo>
                    <a:pt x="19" y="43"/>
                    <a:pt x="0" y="51"/>
                    <a:pt x="0" y="60"/>
                  </a:cubicBezTo>
                  <a:cubicBezTo>
                    <a:pt x="31" y="60"/>
                    <a:pt x="31" y="60"/>
                    <a:pt x="31" y="60"/>
                  </a:cubicBezTo>
                  <a:cubicBezTo>
                    <a:pt x="62" y="60"/>
                    <a:pt x="62" y="60"/>
                    <a:pt x="62" y="60"/>
                  </a:cubicBezTo>
                  <a:cubicBezTo>
                    <a:pt x="62" y="51"/>
                    <a:pt x="44" y="43"/>
                    <a:pt x="39" y="42"/>
                  </a:cubicBez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sp>
          <p:nvSpPr>
            <p:cNvPr id="49" name="Freeform 224">
              <a:extLst>
                <a:ext uri="{FF2B5EF4-FFF2-40B4-BE49-F238E27FC236}">
                  <a16:creationId xmlns:a16="http://schemas.microsoft.com/office/drawing/2014/main" xmlns="" id="{6867D672-D37C-40B2-BD09-B8999FB939C9}"/>
                </a:ext>
              </a:extLst>
            </p:cNvPr>
            <p:cNvSpPr>
              <a:spLocks noEditPoints="1"/>
            </p:cNvSpPr>
            <p:nvPr/>
          </p:nvSpPr>
          <p:spPr bwMode="auto">
            <a:xfrm>
              <a:off x="6771087" y="1745564"/>
              <a:ext cx="150715" cy="150714"/>
            </a:xfrm>
            <a:custGeom>
              <a:avLst/>
              <a:gdLst>
                <a:gd name="T0" fmla="*/ 3 w 47"/>
                <a:gd name="T1" fmla="*/ 0 h 47"/>
                <a:gd name="T2" fmla="*/ 21 w 47"/>
                <a:gd name="T3" fmla="*/ 0 h 47"/>
                <a:gd name="T4" fmla="*/ 21 w 47"/>
                <a:gd name="T5" fmla="*/ 3 h 47"/>
                <a:gd name="T6" fmla="*/ 3 w 47"/>
                <a:gd name="T7" fmla="*/ 3 h 47"/>
                <a:gd name="T8" fmla="*/ 3 w 47"/>
                <a:gd name="T9" fmla="*/ 0 h 47"/>
                <a:gd name="T10" fmla="*/ 26 w 47"/>
                <a:gd name="T11" fmla="*/ 0 h 47"/>
                <a:gd name="T12" fmla="*/ 44 w 47"/>
                <a:gd name="T13" fmla="*/ 0 h 47"/>
                <a:gd name="T14" fmla="*/ 44 w 47"/>
                <a:gd name="T15" fmla="*/ 3 h 47"/>
                <a:gd name="T16" fmla="*/ 26 w 47"/>
                <a:gd name="T17" fmla="*/ 3 h 47"/>
                <a:gd name="T18" fmla="*/ 26 w 47"/>
                <a:gd name="T19" fmla="*/ 0 h 47"/>
                <a:gd name="T20" fmla="*/ 43 w 47"/>
                <a:gd name="T21" fmla="*/ 15 h 47"/>
                <a:gd name="T22" fmla="*/ 41 w 47"/>
                <a:gd name="T23" fmla="*/ 15 h 47"/>
                <a:gd name="T24" fmla="*/ 41 w 47"/>
                <a:gd name="T25" fmla="*/ 3 h 47"/>
                <a:gd name="T26" fmla="*/ 29 w 47"/>
                <a:gd name="T27" fmla="*/ 3 h 47"/>
                <a:gd name="T28" fmla="*/ 29 w 47"/>
                <a:gd name="T29" fmla="*/ 15 h 47"/>
                <a:gd name="T30" fmla="*/ 18 w 47"/>
                <a:gd name="T31" fmla="*/ 15 h 47"/>
                <a:gd name="T32" fmla="*/ 18 w 47"/>
                <a:gd name="T33" fmla="*/ 3 h 47"/>
                <a:gd name="T34" fmla="*/ 6 w 47"/>
                <a:gd name="T35" fmla="*/ 3 h 47"/>
                <a:gd name="T36" fmla="*/ 6 w 47"/>
                <a:gd name="T37" fmla="*/ 15 h 47"/>
                <a:gd name="T38" fmla="*/ 4 w 47"/>
                <a:gd name="T39" fmla="*/ 15 h 47"/>
                <a:gd name="T40" fmla="*/ 0 w 47"/>
                <a:gd name="T41" fmla="*/ 18 h 47"/>
                <a:gd name="T42" fmla="*/ 0 w 47"/>
                <a:gd name="T43" fmla="*/ 44 h 47"/>
                <a:gd name="T44" fmla="*/ 4 w 47"/>
                <a:gd name="T45" fmla="*/ 47 h 47"/>
                <a:gd name="T46" fmla="*/ 17 w 47"/>
                <a:gd name="T47" fmla="*/ 47 h 47"/>
                <a:gd name="T48" fmla="*/ 21 w 47"/>
                <a:gd name="T49" fmla="*/ 44 h 47"/>
                <a:gd name="T50" fmla="*/ 21 w 47"/>
                <a:gd name="T51" fmla="*/ 27 h 47"/>
                <a:gd name="T52" fmla="*/ 26 w 47"/>
                <a:gd name="T53" fmla="*/ 27 h 47"/>
                <a:gd name="T54" fmla="*/ 26 w 47"/>
                <a:gd name="T55" fmla="*/ 44 h 47"/>
                <a:gd name="T56" fmla="*/ 30 w 47"/>
                <a:gd name="T57" fmla="*/ 47 h 47"/>
                <a:gd name="T58" fmla="*/ 43 w 47"/>
                <a:gd name="T59" fmla="*/ 47 h 47"/>
                <a:gd name="T60" fmla="*/ 47 w 47"/>
                <a:gd name="T61" fmla="*/ 44 h 47"/>
                <a:gd name="T62" fmla="*/ 47 w 47"/>
                <a:gd name="T63" fmla="*/ 18 h 47"/>
                <a:gd name="T64" fmla="*/ 43 w 47"/>
                <a:gd name="T65" fmla="*/ 15 h 47"/>
                <a:gd name="T66" fmla="*/ 16 w 47"/>
                <a:gd name="T67" fmla="*/ 44 h 47"/>
                <a:gd name="T68" fmla="*/ 5 w 47"/>
                <a:gd name="T69" fmla="*/ 44 h 47"/>
                <a:gd name="T70" fmla="*/ 3 w 47"/>
                <a:gd name="T71" fmla="*/ 42 h 47"/>
                <a:gd name="T72" fmla="*/ 5 w 47"/>
                <a:gd name="T73" fmla="*/ 41 h 47"/>
                <a:gd name="T74" fmla="*/ 16 w 47"/>
                <a:gd name="T75" fmla="*/ 41 h 47"/>
                <a:gd name="T76" fmla="*/ 18 w 47"/>
                <a:gd name="T77" fmla="*/ 42 h 47"/>
                <a:gd name="T78" fmla="*/ 16 w 47"/>
                <a:gd name="T79" fmla="*/ 44 h 47"/>
                <a:gd name="T80" fmla="*/ 25 w 47"/>
                <a:gd name="T81" fmla="*/ 24 h 47"/>
                <a:gd name="T82" fmla="*/ 22 w 47"/>
                <a:gd name="T83" fmla="*/ 24 h 47"/>
                <a:gd name="T84" fmla="*/ 21 w 47"/>
                <a:gd name="T85" fmla="*/ 22 h 47"/>
                <a:gd name="T86" fmla="*/ 22 w 47"/>
                <a:gd name="T87" fmla="*/ 21 h 47"/>
                <a:gd name="T88" fmla="*/ 25 w 47"/>
                <a:gd name="T89" fmla="*/ 21 h 47"/>
                <a:gd name="T90" fmla="*/ 26 w 47"/>
                <a:gd name="T91" fmla="*/ 22 h 47"/>
                <a:gd name="T92" fmla="*/ 25 w 47"/>
                <a:gd name="T93" fmla="*/ 24 h 47"/>
                <a:gd name="T94" fmla="*/ 42 w 47"/>
                <a:gd name="T95" fmla="*/ 44 h 47"/>
                <a:gd name="T96" fmla="*/ 31 w 47"/>
                <a:gd name="T97" fmla="*/ 44 h 47"/>
                <a:gd name="T98" fmla="*/ 29 w 47"/>
                <a:gd name="T99" fmla="*/ 42 h 47"/>
                <a:gd name="T100" fmla="*/ 31 w 47"/>
                <a:gd name="T101" fmla="*/ 41 h 47"/>
                <a:gd name="T102" fmla="*/ 42 w 47"/>
                <a:gd name="T103" fmla="*/ 41 h 47"/>
                <a:gd name="T104" fmla="*/ 44 w 47"/>
                <a:gd name="T105" fmla="*/ 42 h 47"/>
                <a:gd name="T106" fmla="*/ 42 w 47"/>
                <a:gd name="T107" fmla="*/ 4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7" h="47">
                  <a:moveTo>
                    <a:pt x="3" y="0"/>
                  </a:moveTo>
                  <a:cubicBezTo>
                    <a:pt x="21" y="0"/>
                    <a:pt x="21" y="0"/>
                    <a:pt x="21" y="0"/>
                  </a:cubicBezTo>
                  <a:cubicBezTo>
                    <a:pt x="21" y="3"/>
                    <a:pt x="21" y="3"/>
                    <a:pt x="21" y="3"/>
                  </a:cubicBezTo>
                  <a:cubicBezTo>
                    <a:pt x="3" y="3"/>
                    <a:pt x="3" y="3"/>
                    <a:pt x="3" y="3"/>
                  </a:cubicBezTo>
                  <a:lnTo>
                    <a:pt x="3" y="0"/>
                  </a:lnTo>
                  <a:close/>
                  <a:moveTo>
                    <a:pt x="26" y="0"/>
                  </a:moveTo>
                  <a:cubicBezTo>
                    <a:pt x="44" y="0"/>
                    <a:pt x="44" y="0"/>
                    <a:pt x="44" y="0"/>
                  </a:cubicBezTo>
                  <a:cubicBezTo>
                    <a:pt x="44" y="3"/>
                    <a:pt x="44" y="3"/>
                    <a:pt x="44" y="3"/>
                  </a:cubicBezTo>
                  <a:cubicBezTo>
                    <a:pt x="26" y="3"/>
                    <a:pt x="26" y="3"/>
                    <a:pt x="26" y="3"/>
                  </a:cubicBezTo>
                  <a:lnTo>
                    <a:pt x="26" y="0"/>
                  </a:lnTo>
                  <a:close/>
                  <a:moveTo>
                    <a:pt x="43" y="15"/>
                  </a:moveTo>
                  <a:cubicBezTo>
                    <a:pt x="41" y="15"/>
                    <a:pt x="41" y="15"/>
                    <a:pt x="41" y="15"/>
                  </a:cubicBezTo>
                  <a:cubicBezTo>
                    <a:pt x="41" y="3"/>
                    <a:pt x="41" y="3"/>
                    <a:pt x="41" y="3"/>
                  </a:cubicBezTo>
                  <a:cubicBezTo>
                    <a:pt x="29" y="3"/>
                    <a:pt x="29" y="3"/>
                    <a:pt x="29" y="3"/>
                  </a:cubicBezTo>
                  <a:cubicBezTo>
                    <a:pt x="29" y="15"/>
                    <a:pt x="29" y="15"/>
                    <a:pt x="29" y="15"/>
                  </a:cubicBezTo>
                  <a:cubicBezTo>
                    <a:pt x="18" y="15"/>
                    <a:pt x="18" y="15"/>
                    <a:pt x="18" y="15"/>
                  </a:cubicBezTo>
                  <a:cubicBezTo>
                    <a:pt x="18" y="3"/>
                    <a:pt x="18" y="3"/>
                    <a:pt x="18" y="3"/>
                  </a:cubicBezTo>
                  <a:cubicBezTo>
                    <a:pt x="6" y="3"/>
                    <a:pt x="6" y="3"/>
                    <a:pt x="6" y="3"/>
                  </a:cubicBezTo>
                  <a:cubicBezTo>
                    <a:pt x="6" y="15"/>
                    <a:pt x="6" y="15"/>
                    <a:pt x="6" y="15"/>
                  </a:cubicBezTo>
                  <a:cubicBezTo>
                    <a:pt x="4" y="15"/>
                    <a:pt x="4" y="15"/>
                    <a:pt x="4" y="15"/>
                  </a:cubicBezTo>
                  <a:cubicBezTo>
                    <a:pt x="2" y="15"/>
                    <a:pt x="0" y="16"/>
                    <a:pt x="0" y="18"/>
                  </a:cubicBezTo>
                  <a:cubicBezTo>
                    <a:pt x="0" y="44"/>
                    <a:pt x="0" y="44"/>
                    <a:pt x="0" y="44"/>
                  </a:cubicBezTo>
                  <a:cubicBezTo>
                    <a:pt x="0" y="45"/>
                    <a:pt x="2" y="47"/>
                    <a:pt x="4" y="47"/>
                  </a:cubicBezTo>
                  <a:cubicBezTo>
                    <a:pt x="17" y="47"/>
                    <a:pt x="17" y="47"/>
                    <a:pt x="17" y="47"/>
                  </a:cubicBezTo>
                  <a:cubicBezTo>
                    <a:pt x="19" y="47"/>
                    <a:pt x="21" y="45"/>
                    <a:pt x="21" y="44"/>
                  </a:cubicBezTo>
                  <a:cubicBezTo>
                    <a:pt x="21" y="27"/>
                    <a:pt x="21" y="27"/>
                    <a:pt x="21" y="27"/>
                  </a:cubicBezTo>
                  <a:cubicBezTo>
                    <a:pt x="26" y="27"/>
                    <a:pt x="26" y="27"/>
                    <a:pt x="26" y="27"/>
                  </a:cubicBezTo>
                  <a:cubicBezTo>
                    <a:pt x="26" y="44"/>
                    <a:pt x="26" y="44"/>
                    <a:pt x="26" y="44"/>
                  </a:cubicBezTo>
                  <a:cubicBezTo>
                    <a:pt x="26" y="45"/>
                    <a:pt x="28" y="47"/>
                    <a:pt x="30" y="47"/>
                  </a:cubicBezTo>
                  <a:cubicBezTo>
                    <a:pt x="43" y="47"/>
                    <a:pt x="43" y="47"/>
                    <a:pt x="43" y="47"/>
                  </a:cubicBezTo>
                  <a:cubicBezTo>
                    <a:pt x="45" y="47"/>
                    <a:pt x="47" y="45"/>
                    <a:pt x="47" y="44"/>
                  </a:cubicBezTo>
                  <a:cubicBezTo>
                    <a:pt x="47" y="18"/>
                    <a:pt x="47" y="18"/>
                    <a:pt x="47" y="18"/>
                  </a:cubicBezTo>
                  <a:cubicBezTo>
                    <a:pt x="47" y="16"/>
                    <a:pt x="45" y="15"/>
                    <a:pt x="43" y="15"/>
                  </a:cubicBezTo>
                  <a:close/>
                  <a:moveTo>
                    <a:pt x="16" y="44"/>
                  </a:moveTo>
                  <a:cubicBezTo>
                    <a:pt x="5" y="44"/>
                    <a:pt x="5" y="44"/>
                    <a:pt x="5" y="44"/>
                  </a:cubicBezTo>
                  <a:cubicBezTo>
                    <a:pt x="4" y="44"/>
                    <a:pt x="3" y="43"/>
                    <a:pt x="3" y="42"/>
                  </a:cubicBezTo>
                  <a:cubicBezTo>
                    <a:pt x="3" y="42"/>
                    <a:pt x="4" y="41"/>
                    <a:pt x="5" y="41"/>
                  </a:cubicBezTo>
                  <a:cubicBezTo>
                    <a:pt x="16" y="41"/>
                    <a:pt x="16" y="41"/>
                    <a:pt x="16" y="41"/>
                  </a:cubicBezTo>
                  <a:cubicBezTo>
                    <a:pt x="17" y="41"/>
                    <a:pt x="18" y="42"/>
                    <a:pt x="18" y="42"/>
                  </a:cubicBezTo>
                  <a:cubicBezTo>
                    <a:pt x="18" y="43"/>
                    <a:pt x="17" y="44"/>
                    <a:pt x="16" y="44"/>
                  </a:cubicBezTo>
                  <a:close/>
                  <a:moveTo>
                    <a:pt x="25" y="24"/>
                  </a:moveTo>
                  <a:cubicBezTo>
                    <a:pt x="22" y="24"/>
                    <a:pt x="22" y="24"/>
                    <a:pt x="22" y="24"/>
                  </a:cubicBezTo>
                  <a:cubicBezTo>
                    <a:pt x="21" y="24"/>
                    <a:pt x="21" y="23"/>
                    <a:pt x="21" y="22"/>
                  </a:cubicBezTo>
                  <a:cubicBezTo>
                    <a:pt x="21" y="21"/>
                    <a:pt x="21" y="21"/>
                    <a:pt x="22" y="21"/>
                  </a:cubicBezTo>
                  <a:cubicBezTo>
                    <a:pt x="25" y="21"/>
                    <a:pt x="25" y="21"/>
                    <a:pt x="25" y="21"/>
                  </a:cubicBezTo>
                  <a:cubicBezTo>
                    <a:pt x="26" y="21"/>
                    <a:pt x="26" y="21"/>
                    <a:pt x="26" y="22"/>
                  </a:cubicBezTo>
                  <a:cubicBezTo>
                    <a:pt x="26" y="23"/>
                    <a:pt x="26" y="24"/>
                    <a:pt x="25" y="24"/>
                  </a:cubicBezTo>
                  <a:close/>
                  <a:moveTo>
                    <a:pt x="42" y="44"/>
                  </a:moveTo>
                  <a:cubicBezTo>
                    <a:pt x="31" y="44"/>
                    <a:pt x="31" y="44"/>
                    <a:pt x="31" y="44"/>
                  </a:cubicBezTo>
                  <a:cubicBezTo>
                    <a:pt x="30" y="44"/>
                    <a:pt x="29" y="43"/>
                    <a:pt x="29" y="42"/>
                  </a:cubicBezTo>
                  <a:cubicBezTo>
                    <a:pt x="29" y="42"/>
                    <a:pt x="30" y="41"/>
                    <a:pt x="31" y="41"/>
                  </a:cubicBezTo>
                  <a:cubicBezTo>
                    <a:pt x="42" y="41"/>
                    <a:pt x="42" y="41"/>
                    <a:pt x="42" y="41"/>
                  </a:cubicBezTo>
                  <a:cubicBezTo>
                    <a:pt x="43" y="41"/>
                    <a:pt x="44" y="42"/>
                    <a:pt x="44" y="42"/>
                  </a:cubicBezTo>
                  <a:cubicBezTo>
                    <a:pt x="44" y="43"/>
                    <a:pt x="43" y="44"/>
                    <a:pt x="42" y="44"/>
                  </a:cubicBez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sp>
          <p:nvSpPr>
            <p:cNvPr id="50" name="Freeform 165">
              <a:extLst>
                <a:ext uri="{FF2B5EF4-FFF2-40B4-BE49-F238E27FC236}">
                  <a16:creationId xmlns:a16="http://schemas.microsoft.com/office/drawing/2014/main" xmlns="" id="{DA16EA19-9FE6-4DA9-97C4-8FC678161676}"/>
                </a:ext>
              </a:extLst>
            </p:cNvPr>
            <p:cNvSpPr>
              <a:spLocks noEditPoints="1"/>
            </p:cNvSpPr>
            <p:nvPr/>
          </p:nvSpPr>
          <p:spPr bwMode="auto">
            <a:xfrm>
              <a:off x="8191769" y="2620489"/>
              <a:ext cx="236837" cy="266197"/>
            </a:xfrm>
            <a:custGeom>
              <a:avLst/>
              <a:gdLst>
                <a:gd name="T0" fmla="*/ 58 w 74"/>
                <a:gd name="T1" fmla="*/ 25 h 83"/>
                <a:gd name="T2" fmla="*/ 62 w 74"/>
                <a:gd name="T3" fmla="*/ 22 h 83"/>
                <a:gd name="T4" fmla="*/ 68 w 74"/>
                <a:gd name="T5" fmla="*/ 12 h 83"/>
                <a:gd name="T6" fmla="*/ 65 w 74"/>
                <a:gd name="T7" fmla="*/ 3 h 83"/>
                <a:gd name="T8" fmla="*/ 58 w 74"/>
                <a:gd name="T9" fmla="*/ 0 h 83"/>
                <a:gd name="T10" fmla="*/ 46 w 74"/>
                <a:gd name="T11" fmla="*/ 5 h 83"/>
                <a:gd name="T12" fmla="*/ 36 w 74"/>
                <a:gd name="T13" fmla="*/ 24 h 83"/>
                <a:gd name="T14" fmla="*/ 27 w 74"/>
                <a:gd name="T15" fmla="*/ 6 h 83"/>
                <a:gd name="T16" fmla="*/ 18 w 74"/>
                <a:gd name="T17" fmla="*/ 2 h 83"/>
                <a:gd name="T18" fmla="*/ 11 w 74"/>
                <a:gd name="T19" fmla="*/ 5 h 83"/>
                <a:gd name="T20" fmla="*/ 12 w 74"/>
                <a:gd name="T21" fmla="*/ 21 h 83"/>
                <a:gd name="T22" fmla="*/ 18 w 74"/>
                <a:gd name="T23" fmla="*/ 25 h 83"/>
                <a:gd name="T24" fmla="*/ 0 w 74"/>
                <a:gd name="T25" fmla="*/ 25 h 83"/>
                <a:gd name="T26" fmla="*/ 0 w 74"/>
                <a:gd name="T27" fmla="*/ 46 h 83"/>
                <a:gd name="T28" fmla="*/ 5 w 74"/>
                <a:gd name="T29" fmla="*/ 46 h 83"/>
                <a:gd name="T30" fmla="*/ 5 w 74"/>
                <a:gd name="T31" fmla="*/ 83 h 83"/>
                <a:gd name="T32" fmla="*/ 68 w 74"/>
                <a:gd name="T33" fmla="*/ 83 h 83"/>
                <a:gd name="T34" fmla="*/ 68 w 74"/>
                <a:gd name="T35" fmla="*/ 46 h 83"/>
                <a:gd name="T36" fmla="*/ 74 w 74"/>
                <a:gd name="T37" fmla="*/ 46 h 83"/>
                <a:gd name="T38" fmla="*/ 74 w 74"/>
                <a:gd name="T39" fmla="*/ 25 h 83"/>
                <a:gd name="T40" fmla="*/ 58 w 74"/>
                <a:gd name="T41" fmla="*/ 25 h 83"/>
                <a:gd name="T42" fmla="*/ 50 w 74"/>
                <a:gd name="T43" fmla="*/ 9 h 83"/>
                <a:gd name="T44" fmla="*/ 58 w 74"/>
                <a:gd name="T45" fmla="*/ 6 h 83"/>
                <a:gd name="T46" fmla="*/ 61 w 74"/>
                <a:gd name="T47" fmla="*/ 7 h 83"/>
                <a:gd name="T48" fmla="*/ 58 w 74"/>
                <a:gd name="T49" fmla="*/ 17 h 83"/>
                <a:gd name="T50" fmla="*/ 46 w 74"/>
                <a:gd name="T51" fmla="*/ 25 h 83"/>
                <a:gd name="T52" fmla="*/ 41 w 74"/>
                <a:gd name="T53" fmla="*/ 25 h 83"/>
                <a:gd name="T54" fmla="*/ 50 w 74"/>
                <a:gd name="T55" fmla="*/ 9 h 83"/>
                <a:gd name="T56" fmla="*/ 14 w 74"/>
                <a:gd name="T57" fmla="*/ 12 h 83"/>
                <a:gd name="T58" fmla="*/ 15 w 74"/>
                <a:gd name="T59" fmla="*/ 9 h 83"/>
                <a:gd name="T60" fmla="*/ 18 w 74"/>
                <a:gd name="T61" fmla="*/ 8 h 83"/>
                <a:gd name="T62" fmla="*/ 18 w 74"/>
                <a:gd name="T63" fmla="*/ 8 h 83"/>
                <a:gd name="T64" fmla="*/ 23 w 74"/>
                <a:gd name="T65" fmla="*/ 10 h 83"/>
                <a:gd name="T66" fmla="*/ 29 w 74"/>
                <a:gd name="T67" fmla="*/ 23 h 83"/>
                <a:gd name="T68" fmla="*/ 29 w 74"/>
                <a:gd name="T69" fmla="*/ 23 h 83"/>
                <a:gd name="T70" fmla="*/ 29 w 74"/>
                <a:gd name="T71" fmla="*/ 23 h 83"/>
                <a:gd name="T72" fmla="*/ 16 w 74"/>
                <a:gd name="T73" fmla="*/ 17 h 83"/>
                <a:gd name="T74" fmla="*/ 14 w 74"/>
                <a:gd name="T75" fmla="*/ 12 h 83"/>
                <a:gd name="T76" fmla="*/ 32 w 74"/>
                <a:gd name="T77" fmla="*/ 78 h 83"/>
                <a:gd name="T78" fmla="*/ 11 w 74"/>
                <a:gd name="T79" fmla="*/ 78 h 83"/>
                <a:gd name="T80" fmla="*/ 11 w 74"/>
                <a:gd name="T81" fmla="*/ 44 h 83"/>
                <a:gd name="T82" fmla="*/ 32 w 74"/>
                <a:gd name="T83" fmla="*/ 44 h 83"/>
                <a:gd name="T84" fmla="*/ 32 w 74"/>
                <a:gd name="T85" fmla="*/ 78 h 83"/>
                <a:gd name="T86" fmla="*/ 32 w 74"/>
                <a:gd name="T87" fmla="*/ 41 h 83"/>
                <a:gd name="T88" fmla="*/ 5 w 74"/>
                <a:gd name="T89" fmla="*/ 41 h 83"/>
                <a:gd name="T90" fmla="*/ 5 w 74"/>
                <a:gd name="T91" fmla="*/ 30 h 83"/>
                <a:gd name="T92" fmla="*/ 32 w 74"/>
                <a:gd name="T93" fmla="*/ 30 h 83"/>
                <a:gd name="T94" fmla="*/ 32 w 74"/>
                <a:gd name="T95" fmla="*/ 41 h 83"/>
                <a:gd name="T96" fmla="*/ 63 w 74"/>
                <a:gd name="T97" fmla="*/ 78 h 83"/>
                <a:gd name="T98" fmla="*/ 42 w 74"/>
                <a:gd name="T99" fmla="*/ 78 h 83"/>
                <a:gd name="T100" fmla="*/ 42 w 74"/>
                <a:gd name="T101" fmla="*/ 44 h 83"/>
                <a:gd name="T102" fmla="*/ 63 w 74"/>
                <a:gd name="T103" fmla="*/ 44 h 83"/>
                <a:gd name="T104" fmla="*/ 63 w 74"/>
                <a:gd name="T105" fmla="*/ 78 h 83"/>
                <a:gd name="T106" fmla="*/ 68 w 74"/>
                <a:gd name="T107" fmla="*/ 41 h 83"/>
                <a:gd name="T108" fmla="*/ 42 w 74"/>
                <a:gd name="T109" fmla="*/ 41 h 83"/>
                <a:gd name="T110" fmla="*/ 42 w 74"/>
                <a:gd name="T111" fmla="*/ 30 h 83"/>
                <a:gd name="T112" fmla="*/ 68 w 74"/>
                <a:gd name="T113" fmla="*/ 30 h 83"/>
                <a:gd name="T114" fmla="*/ 68 w 74"/>
                <a:gd name="T115" fmla="*/ 4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 h="83">
                  <a:moveTo>
                    <a:pt x="58" y="25"/>
                  </a:moveTo>
                  <a:cubicBezTo>
                    <a:pt x="60" y="24"/>
                    <a:pt x="61" y="23"/>
                    <a:pt x="62" y="22"/>
                  </a:cubicBezTo>
                  <a:cubicBezTo>
                    <a:pt x="65" y="19"/>
                    <a:pt x="67" y="15"/>
                    <a:pt x="68" y="12"/>
                  </a:cubicBezTo>
                  <a:cubicBezTo>
                    <a:pt x="68" y="8"/>
                    <a:pt x="67" y="5"/>
                    <a:pt x="65" y="3"/>
                  </a:cubicBezTo>
                  <a:cubicBezTo>
                    <a:pt x="63" y="1"/>
                    <a:pt x="61" y="0"/>
                    <a:pt x="58" y="0"/>
                  </a:cubicBezTo>
                  <a:cubicBezTo>
                    <a:pt x="54" y="0"/>
                    <a:pt x="49" y="2"/>
                    <a:pt x="46" y="5"/>
                  </a:cubicBezTo>
                  <a:cubicBezTo>
                    <a:pt x="41" y="11"/>
                    <a:pt x="37" y="18"/>
                    <a:pt x="36" y="24"/>
                  </a:cubicBezTo>
                  <a:cubicBezTo>
                    <a:pt x="34" y="18"/>
                    <a:pt x="32" y="11"/>
                    <a:pt x="27" y="6"/>
                  </a:cubicBezTo>
                  <a:cubicBezTo>
                    <a:pt x="24" y="3"/>
                    <a:pt x="21" y="2"/>
                    <a:pt x="18" y="2"/>
                  </a:cubicBezTo>
                  <a:cubicBezTo>
                    <a:pt x="15" y="2"/>
                    <a:pt x="13" y="3"/>
                    <a:pt x="11" y="5"/>
                  </a:cubicBezTo>
                  <a:cubicBezTo>
                    <a:pt x="7" y="9"/>
                    <a:pt x="7" y="16"/>
                    <a:pt x="12" y="21"/>
                  </a:cubicBezTo>
                  <a:cubicBezTo>
                    <a:pt x="14" y="22"/>
                    <a:pt x="16" y="24"/>
                    <a:pt x="18" y="25"/>
                  </a:cubicBezTo>
                  <a:cubicBezTo>
                    <a:pt x="0" y="25"/>
                    <a:pt x="0" y="25"/>
                    <a:pt x="0" y="25"/>
                  </a:cubicBezTo>
                  <a:cubicBezTo>
                    <a:pt x="0" y="46"/>
                    <a:pt x="0" y="46"/>
                    <a:pt x="0" y="46"/>
                  </a:cubicBezTo>
                  <a:cubicBezTo>
                    <a:pt x="5" y="46"/>
                    <a:pt x="5" y="46"/>
                    <a:pt x="5" y="46"/>
                  </a:cubicBezTo>
                  <a:cubicBezTo>
                    <a:pt x="5" y="83"/>
                    <a:pt x="5" y="83"/>
                    <a:pt x="5" y="83"/>
                  </a:cubicBezTo>
                  <a:cubicBezTo>
                    <a:pt x="68" y="83"/>
                    <a:pt x="68" y="83"/>
                    <a:pt x="68" y="83"/>
                  </a:cubicBezTo>
                  <a:cubicBezTo>
                    <a:pt x="68" y="46"/>
                    <a:pt x="68" y="46"/>
                    <a:pt x="68" y="46"/>
                  </a:cubicBezTo>
                  <a:cubicBezTo>
                    <a:pt x="74" y="46"/>
                    <a:pt x="74" y="46"/>
                    <a:pt x="74" y="46"/>
                  </a:cubicBezTo>
                  <a:cubicBezTo>
                    <a:pt x="74" y="25"/>
                    <a:pt x="74" y="25"/>
                    <a:pt x="74" y="25"/>
                  </a:cubicBezTo>
                  <a:lnTo>
                    <a:pt x="58" y="25"/>
                  </a:lnTo>
                  <a:close/>
                  <a:moveTo>
                    <a:pt x="50" y="9"/>
                  </a:moveTo>
                  <a:cubicBezTo>
                    <a:pt x="52" y="7"/>
                    <a:pt x="55" y="6"/>
                    <a:pt x="58" y="6"/>
                  </a:cubicBezTo>
                  <a:cubicBezTo>
                    <a:pt x="59" y="6"/>
                    <a:pt x="60" y="6"/>
                    <a:pt x="61" y="7"/>
                  </a:cubicBezTo>
                  <a:cubicBezTo>
                    <a:pt x="63" y="9"/>
                    <a:pt x="62" y="14"/>
                    <a:pt x="58" y="17"/>
                  </a:cubicBezTo>
                  <a:cubicBezTo>
                    <a:pt x="55" y="21"/>
                    <a:pt x="50" y="23"/>
                    <a:pt x="46" y="25"/>
                  </a:cubicBezTo>
                  <a:cubicBezTo>
                    <a:pt x="41" y="25"/>
                    <a:pt x="41" y="25"/>
                    <a:pt x="41" y="25"/>
                  </a:cubicBezTo>
                  <a:cubicBezTo>
                    <a:pt x="43" y="20"/>
                    <a:pt x="46" y="14"/>
                    <a:pt x="50" y="9"/>
                  </a:cubicBezTo>
                  <a:close/>
                  <a:moveTo>
                    <a:pt x="14" y="12"/>
                  </a:moveTo>
                  <a:cubicBezTo>
                    <a:pt x="14" y="11"/>
                    <a:pt x="14" y="10"/>
                    <a:pt x="15" y="9"/>
                  </a:cubicBezTo>
                  <a:cubicBezTo>
                    <a:pt x="16" y="8"/>
                    <a:pt x="17" y="8"/>
                    <a:pt x="18" y="8"/>
                  </a:cubicBezTo>
                  <a:cubicBezTo>
                    <a:pt x="18" y="8"/>
                    <a:pt x="18" y="8"/>
                    <a:pt x="18" y="8"/>
                  </a:cubicBezTo>
                  <a:cubicBezTo>
                    <a:pt x="19" y="8"/>
                    <a:pt x="21" y="9"/>
                    <a:pt x="23" y="10"/>
                  </a:cubicBezTo>
                  <a:cubicBezTo>
                    <a:pt x="25" y="13"/>
                    <a:pt x="28" y="17"/>
                    <a:pt x="29" y="23"/>
                  </a:cubicBezTo>
                  <a:cubicBezTo>
                    <a:pt x="29" y="23"/>
                    <a:pt x="29" y="23"/>
                    <a:pt x="29" y="23"/>
                  </a:cubicBezTo>
                  <a:cubicBezTo>
                    <a:pt x="29" y="23"/>
                    <a:pt x="29" y="23"/>
                    <a:pt x="29" y="23"/>
                  </a:cubicBezTo>
                  <a:cubicBezTo>
                    <a:pt x="23" y="22"/>
                    <a:pt x="19" y="19"/>
                    <a:pt x="16" y="17"/>
                  </a:cubicBezTo>
                  <a:cubicBezTo>
                    <a:pt x="15" y="15"/>
                    <a:pt x="14" y="14"/>
                    <a:pt x="14" y="12"/>
                  </a:cubicBezTo>
                  <a:close/>
                  <a:moveTo>
                    <a:pt x="32" y="78"/>
                  </a:moveTo>
                  <a:cubicBezTo>
                    <a:pt x="11" y="78"/>
                    <a:pt x="11" y="78"/>
                    <a:pt x="11" y="78"/>
                  </a:cubicBezTo>
                  <a:cubicBezTo>
                    <a:pt x="11" y="44"/>
                    <a:pt x="11" y="44"/>
                    <a:pt x="11" y="44"/>
                  </a:cubicBezTo>
                  <a:cubicBezTo>
                    <a:pt x="32" y="44"/>
                    <a:pt x="32" y="44"/>
                    <a:pt x="32" y="44"/>
                  </a:cubicBezTo>
                  <a:lnTo>
                    <a:pt x="32" y="78"/>
                  </a:lnTo>
                  <a:close/>
                  <a:moveTo>
                    <a:pt x="32" y="41"/>
                  </a:moveTo>
                  <a:cubicBezTo>
                    <a:pt x="5" y="41"/>
                    <a:pt x="5" y="41"/>
                    <a:pt x="5" y="41"/>
                  </a:cubicBezTo>
                  <a:cubicBezTo>
                    <a:pt x="5" y="30"/>
                    <a:pt x="5" y="30"/>
                    <a:pt x="5" y="30"/>
                  </a:cubicBezTo>
                  <a:cubicBezTo>
                    <a:pt x="32" y="30"/>
                    <a:pt x="32" y="30"/>
                    <a:pt x="32" y="30"/>
                  </a:cubicBezTo>
                  <a:lnTo>
                    <a:pt x="32" y="41"/>
                  </a:lnTo>
                  <a:close/>
                  <a:moveTo>
                    <a:pt x="63" y="78"/>
                  </a:moveTo>
                  <a:cubicBezTo>
                    <a:pt x="42" y="78"/>
                    <a:pt x="42" y="78"/>
                    <a:pt x="42" y="78"/>
                  </a:cubicBezTo>
                  <a:cubicBezTo>
                    <a:pt x="42" y="44"/>
                    <a:pt x="42" y="44"/>
                    <a:pt x="42" y="44"/>
                  </a:cubicBezTo>
                  <a:cubicBezTo>
                    <a:pt x="63" y="44"/>
                    <a:pt x="63" y="44"/>
                    <a:pt x="63" y="44"/>
                  </a:cubicBezTo>
                  <a:lnTo>
                    <a:pt x="63" y="78"/>
                  </a:lnTo>
                  <a:close/>
                  <a:moveTo>
                    <a:pt x="68" y="41"/>
                  </a:moveTo>
                  <a:cubicBezTo>
                    <a:pt x="42" y="41"/>
                    <a:pt x="42" y="41"/>
                    <a:pt x="42" y="41"/>
                  </a:cubicBezTo>
                  <a:cubicBezTo>
                    <a:pt x="42" y="30"/>
                    <a:pt x="42" y="30"/>
                    <a:pt x="42" y="30"/>
                  </a:cubicBezTo>
                  <a:cubicBezTo>
                    <a:pt x="68" y="30"/>
                    <a:pt x="68" y="30"/>
                    <a:pt x="68" y="30"/>
                  </a:cubicBezTo>
                  <a:lnTo>
                    <a:pt x="6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sp>
          <p:nvSpPr>
            <p:cNvPr id="51" name="Freeform 170">
              <a:extLst>
                <a:ext uri="{FF2B5EF4-FFF2-40B4-BE49-F238E27FC236}">
                  <a16:creationId xmlns:a16="http://schemas.microsoft.com/office/drawing/2014/main" xmlns="" id="{48E5F175-4685-4847-BEEC-72DA38175EA9}"/>
                </a:ext>
              </a:extLst>
            </p:cNvPr>
            <p:cNvSpPr>
              <a:spLocks noEditPoints="1"/>
            </p:cNvSpPr>
            <p:nvPr/>
          </p:nvSpPr>
          <p:spPr bwMode="auto">
            <a:xfrm>
              <a:off x="8084116" y="2039163"/>
              <a:ext cx="303387" cy="264239"/>
            </a:xfrm>
            <a:custGeom>
              <a:avLst/>
              <a:gdLst>
                <a:gd name="T0" fmla="*/ 95 w 95"/>
                <a:gd name="T1" fmla="*/ 34 h 83"/>
                <a:gd name="T2" fmla="*/ 83 w 95"/>
                <a:gd name="T3" fmla="*/ 0 h 83"/>
                <a:gd name="T4" fmla="*/ 83 w 95"/>
                <a:gd name="T5" fmla="*/ 0 h 83"/>
                <a:gd name="T6" fmla="*/ 75 w 95"/>
                <a:gd name="T7" fmla="*/ 0 h 83"/>
                <a:gd name="T8" fmla="*/ 31 w 95"/>
                <a:gd name="T9" fmla="*/ 19 h 83"/>
                <a:gd name="T10" fmla="*/ 30 w 95"/>
                <a:gd name="T11" fmla="*/ 34 h 83"/>
                <a:gd name="T12" fmla="*/ 31 w 95"/>
                <a:gd name="T13" fmla="*/ 49 h 83"/>
                <a:gd name="T14" fmla="*/ 75 w 95"/>
                <a:gd name="T15" fmla="*/ 68 h 83"/>
                <a:gd name="T16" fmla="*/ 83 w 95"/>
                <a:gd name="T17" fmla="*/ 68 h 83"/>
                <a:gd name="T18" fmla="*/ 83 w 95"/>
                <a:gd name="T19" fmla="*/ 68 h 83"/>
                <a:gd name="T20" fmla="*/ 95 w 95"/>
                <a:gd name="T21" fmla="*/ 34 h 83"/>
                <a:gd name="T22" fmla="*/ 80 w 95"/>
                <a:gd name="T23" fmla="*/ 63 h 83"/>
                <a:gd name="T24" fmla="*/ 78 w 95"/>
                <a:gd name="T25" fmla="*/ 61 h 83"/>
                <a:gd name="T26" fmla="*/ 75 w 95"/>
                <a:gd name="T27" fmla="*/ 55 h 83"/>
                <a:gd name="T28" fmla="*/ 71 w 95"/>
                <a:gd name="T29" fmla="*/ 34 h 83"/>
                <a:gd name="T30" fmla="*/ 75 w 95"/>
                <a:gd name="T31" fmla="*/ 13 h 83"/>
                <a:gd name="T32" fmla="*/ 78 w 95"/>
                <a:gd name="T33" fmla="*/ 7 h 83"/>
                <a:gd name="T34" fmla="*/ 80 w 95"/>
                <a:gd name="T35" fmla="*/ 5 h 83"/>
                <a:gd name="T36" fmla="*/ 83 w 95"/>
                <a:gd name="T37" fmla="*/ 7 h 83"/>
                <a:gd name="T38" fmla="*/ 86 w 95"/>
                <a:gd name="T39" fmla="*/ 13 h 83"/>
                <a:gd name="T40" fmla="*/ 89 w 95"/>
                <a:gd name="T41" fmla="*/ 34 h 83"/>
                <a:gd name="T42" fmla="*/ 86 w 95"/>
                <a:gd name="T43" fmla="*/ 55 h 83"/>
                <a:gd name="T44" fmla="*/ 83 w 95"/>
                <a:gd name="T45" fmla="*/ 61 h 83"/>
                <a:gd name="T46" fmla="*/ 80 w 95"/>
                <a:gd name="T47" fmla="*/ 63 h 83"/>
                <a:gd name="T48" fmla="*/ 24 w 95"/>
                <a:gd name="T49" fmla="*/ 34 h 83"/>
                <a:gd name="T50" fmla="*/ 25 w 95"/>
                <a:gd name="T51" fmla="*/ 20 h 83"/>
                <a:gd name="T52" fmla="*/ 12 w 95"/>
                <a:gd name="T53" fmla="*/ 21 h 83"/>
                <a:gd name="T54" fmla="*/ 5 w 95"/>
                <a:gd name="T55" fmla="*/ 21 h 83"/>
                <a:gd name="T56" fmla="*/ 0 w 95"/>
                <a:gd name="T57" fmla="*/ 30 h 83"/>
                <a:gd name="T58" fmla="*/ 0 w 95"/>
                <a:gd name="T59" fmla="*/ 38 h 83"/>
                <a:gd name="T60" fmla="*/ 5 w 95"/>
                <a:gd name="T61" fmla="*/ 47 h 83"/>
                <a:gd name="T62" fmla="*/ 12 w 95"/>
                <a:gd name="T63" fmla="*/ 47 h 83"/>
                <a:gd name="T64" fmla="*/ 25 w 95"/>
                <a:gd name="T65" fmla="*/ 48 h 83"/>
                <a:gd name="T66" fmla="*/ 24 w 95"/>
                <a:gd name="T67" fmla="*/ 34 h 83"/>
                <a:gd name="T68" fmla="*/ 34 w 95"/>
                <a:gd name="T69" fmla="*/ 54 h 83"/>
                <a:gd name="T70" fmla="*/ 23 w 95"/>
                <a:gd name="T71" fmla="*/ 51 h 83"/>
                <a:gd name="T72" fmla="*/ 30 w 95"/>
                <a:gd name="T73" fmla="*/ 81 h 83"/>
                <a:gd name="T74" fmla="*/ 34 w 95"/>
                <a:gd name="T75" fmla="*/ 83 h 83"/>
                <a:gd name="T76" fmla="*/ 44 w 95"/>
                <a:gd name="T77" fmla="*/ 78 h 83"/>
                <a:gd name="T78" fmla="*/ 46 w 95"/>
                <a:gd name="T79" fmla="*/ 75 h 83"/>
                <a:gd name="T80" fmla="*/ 34 w 95"/>
                <a:gd name="T81" fmla="*/ 54 h 83"/>
                <a:gd name="T82" fmla="*/ 80 w 95"/>
                <a:gd name="T83" fmla="*/ 45 h 83"/>
                <a:gd name="T84" fmla="*/ 79 w 95"/>
                <a:gd name="T85" fmla="*/ 45 h 83"/>
                <a:gd name="T86" fmla="*/ 78 w 95"/>
                <a:gd name="T87" fmla="*/ 42 h 83"/>
                <a:gd name="T88" fmla="*/ 77 w 95"/>
                <a:gd name="T89" fmla="*/ 34 h 83"/>
                <a:gd name="T90" fmla="*/ 78 w 95"/>
                <a:gd name="T91" fmla="*/ 26 h 83"/>
                <a:gd name="T92" fmla="*/ 79 w 95"/>
                <a:gd name="T93" fmla="*/ 24 h 83"/>
                <a:gd name="T94" fmla="*/ 80 w 95"/>
                <a:gd name="T95" fmla="*/ 23 h 83"/>
                <a:gd name="T96" fmla="*/ 81 w 95"/>
                <a:gd name="T97" fmla="*/ 24 h 83"/>
                <a:gd name="T98" fmla="*/ 82 w 95"/>
                <a:gd name="T99" fmla="*/ 26 h 83"/>
                <a:gd name="T100" fmla="*/ 84 w 95"/>
                <a:gd name="T101" fmla="*/ 34 h 83"/>
                <a:gd name="T102" fmla="*/ 82 w 95"/>
                <a:gd name="T103" fmla="*/ 42 h 83"/>
                <a:gd name="T104" fmla="*/ 81 w 95"/>
                <a:gd name="T105" fmla="*/ 45 h 83"/>
                <a:gd name="T106" fmla="*/ 80 w 95"/>
                <a:gd name="T107" fmla="*/ 4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83">
                  <a:moveTo>
                    <a:pt x="95" y="34"/>
                  </a:moveTo>
                  <a:cubicBezTo>
                    <a:pt x="95" y="15"/>
                    <a:pt x="90" y="0"/>
                    <a:pt x="83" y="0"/>
                  </a:cubicBezTo>
                  <a:cubicBezTo>
                    <a:pt x="83" y="0"/>
                    <a:pt x="83" y="0"/>
                    <a:pt x="83" y="0"/>
                  </a:cubicBezTo>
                  <a:cubicBezTo>
                    <a:pt x="75" y="0"/>
                    <a:pt x="75" y="0"/>
                    <a:pt x="75" y="0"/>
                  </a:cubicBezTo>
                  <a:cubicBezTo>
                    <a:pt x="75" y="0"/>
                    <a:pt x="57" y="14"/>
                    <a:pt x="31" y="19"/>
                  </a:cubicBezTo>
                  <a:cubicBezTo>
                    <a:pt x="31" y="23"/>
                    <a:pt x="30" y="28"/>
                    <a:pt x="30" y="34"/>
                  </a:cubicBezTo>
                  <a:cubicBezTo>
                    <a:pt x="30" y="40"/>
                    <a:pt x="31" y="45"/>
                    <a:pt x="31" y="49"/>
                  </a:cubicBezTo>
                  <a:cubicBezTo>
                    <a:pt x="57" y="54"/>
                    <a:pt x="75" y="68"/>
                    <a:pt x="75" y="68"/>
                  </a:cubicBezTo>
                  <a:cubicBezTo>
                    <a:pt x="83" y="68"/>
                    <a:pt x="83" y="68"/>
                    <a:pt x="83" y="68"/>
                  </a:cubicBezTo>
                  <a:cubicBezTo>
                    <a:pt x="83" y="68"/>
                    <a:pt x="83" y="68"/>
                    <a:pt x="83" y="68"/>
                  </a:cubicBezTo>
                  <a:cubicBezTo>
                    <a:pt x="90" y="68"/>
                    <a:pt x="95" y="53"/>
                    <a:pt x="95" y="34"/>
                  </a:cubicBezTo>
                  <a:close/>
                  <a:moveTo>
                    <a:pt x="80" y="63"/>
                  </a:moveTo>
                  <a:cubicBezTo>
                    <a:pt x="79" y="63"/>
                    <a:pt x="78" y="62"/>
                    <a:pt x="78" y="61"/>
                  </a:cubicBezTo>
                  <a:cubicBezTo>
                    <a:pt x="77" y="60"/>
                    <a:pt x="76" y="58"/>
                    <a:pt x="75" y="55"/>
                  </a:cubicBezTo>
                  <a:cubicBezTo>
                    <a:pt x="73" y="50"/>
                    <a:pt x="71" y="42"/>
                    <a:pt x="71" y="34"/>
                  </a:cubicBezTo>
                  <a:cubicBezTo>
                    <a:pt x="71" y="26"/>
                    <a:pt x="73" y="18"/>
                    <a:pt x="75" y="13"/>
                  </a:cubicBezTo>
                  <a:cubicBezTo>
                    <a:pt x="76" y="10"/>
                    <a:pt x="77" y="8"/>
                    <a:pt x="78" y="7"/>
                  </a:cubicBezTo>
                  <a:cubicBezTo>
                    <a:pt x="78" y="6"/>
                    <a:pt x="79" y="5"/>
                    <a:pt x="80" y="5"/>
                  </a:cubicBezTo>
                  <a:cubicBezTo>
                    <a:pt x="81" y="5"/>
                    <a:pt x="82" y="6"/>
                    <a:pt x="83" y="7"/>
                  </a:cubicBezTo>
                  <a:cubicBezTo>
                    <a:pt x="84" y="8"/>
                    <a:pt x="85" y="10"/>
                    <a:pt x="86" y="13"/>
                  </a:cubicBezTo>
                  <a:cubicBezTo>
                    <a:pt x="88" y="18"/>
                    <a:pt x="89" y="26"/>
                    <a:pt x="89" y="34"/>
                  </a:cubicBezTo>
                  <a:cubicBezTo>
                    <a:pt x="89" y="42"/>
                    <a:pt x="88" y="50"/>
                    <a:pt x="86" y="55"/>
                  </a:cubicBezTo>
                  <a:cubicBezTo>
                    <a:pt x="85" y="58"/>
                    <a:pt x="84" y="60"/>
                    <a:pt x="83" y="61"/>
                  </a:cubicBezTo>
                  <a:cubicBezTo>
                    <a:pt x="82" y="62"/>
                    <a:pt x="81" y="63"/>
                    <a:pt x="80" y="63"/>
                  </a:cubicBezTo>
                  <a:close/>
                  <a:moveTo>
                    <a:pt x="24" y="34"/>
                  </a:moveTo>
                  <a:cubicBezTo>
                    <a:pt x="24" y="29"/>
                    <a:pt x="24" y="25"/>
                    <a:pt x="25" y="20"/>
                  </a:cubicBezTo>
                  <a:cubicBezTo>
                    <a:pt x="20" y="21"/>
                    <a:pt x="16" y="21"/>
                    <a:pt x="12" y="21"/>
                  </a:cubicBezTo>
                  <a:cubicBezTo>
                    <a:pt x="5" y="21"/>
                    <a:pt x="5" y="21"/>
                    <a:pt x="5" y="21"/>
                  </a:cubicBezTo>
                  <a:cubicBezTo>
                    <a:pt x="0" y="30"/>
                    <a:pt x="0" y="30"/>
                    <a:pt x="0" y="30"/>
                  </a:cubicBezTo>
                  <a:cubicBezTo>
                    <a:pt x="0" y="38"/>
                    <a:pt x="0" y="38"/>
                    <a:pt x="0" y="38"/>
                  </a:cubicBezTo>
                  <a:cubicBezTo>
                    <a:pt x="5" y="47"/>
                    <a:pt x="5" y="47"/>
                    <a:pt x="5" y="47"/>
                  </a:cubicBezTo>
                  <a:cubicBezTo>
                    <a:pt x="5" y="47"/>
                    <a:pt x="5" y="47"/>
                    <a:pt x="12" y="47"/>
                  </a:cubicBezTo>
                  <a:cubicBezTo>
                    <a:pt x="16" y="47"/>
                    <a:pt x="20" y="47"/>
                    <a:pt x="25" y="48"/>
                  </a:cubicBezTo>
                  <a:cubicBezTo>
                    <a:pt x="24" y="43"/>
                    <a:pt x="24" y="39"/>
                    <a:pt x="24" y="34"/>
                  </a:cubicBezTo>
                  <a:close/>
                  <a:moveTo>
                    <a:pt x="34" y="54"/>
                  </a:moveTo>
                  <a:cubicBezTo>
                    <a:pt x="23" y="51"/>
                    <a:pt x="23" y="51"/>
                    <a:pt x="23" y="51"/>
                  </a:cubicBezTo>
                  <a:cubicBezTo>
                    <a:pt x="30" y="81"/>
                    <a:pt x="30" y="81"/>
                    <a:pt x="30" y="81"/>
                  </a:cubicBezTo>
                  <a:cubicBezTo>
                    <a:pt x="31" y="83"/>
                    <a:pt x="32" y="83"/>
                    <a:pt x="34" y="83"/>
                  </a:cubicBezTo>
                  <a:cubicBezTo>
                    <a:pt x="44" y="78"/>
                    <a:pt x="44" y="78"/>
                    <a:pt x="44" y="78"/>
                  </a:cubicBezTo>
                  <a:cubicBezTo>
                    <a:pt x="46" y="78"/>
                    <a:pt x="47" y="76"/>
                    <a:pt x="46" y="75"/>
                  </a:cubicBezTo>
                  <a:lnTo>
                    <a:pt x="34" y="54"/>
                  </a:lnTo>
                  <a:close/>
                  <a:moveTo>
                    <a:pt x="80" y="45"/>
                  </a:moveTo>
                  <a:cubicBezTo>
                    <a:pt x="80" y="45"/>
                    <a:pt x="80" y="45"/>
                    <a:pt x="79" y="45"/>
                  </a:cubicBezTo>
                  <a:cubicBezTo>
                    <a:pt x="79" y="44"/>
                    <a:pt x="79" y="43"/>
                    <a:pt x="78" y="42"/>
                  </a:cubicBezTo>
                  <a:cubicBezTo>
                    <a:pt x="77" y="40"/>
                    <a:pt x="77" y="37"/>
                    <a:pt x="77" y="34"/>
                  </a:cubicBezTo>
                  <a:cubicBezTo>
                    <a:pt x="77" y="31"/>
                    <a:pt x="77" y="28"/>
                    <a:pt x="78" y="26"/>
                  </a:cubicBezTo>
                  <a:cubicBezTo>
                    <a:pt x="79" y="25"/>
                    <a:pt x="79" y="24"/>
                    <a:pt x="79" y="24"/>
                  </a:cubicBezTo>
                  <a:cubicBezTo>
                    <a:pt x="80" y="23"/>
                    <a:pt x="80" y="23"/>
                    <a:pt x="80" y="23"/>
                  </a:cubicBezTo>
                  <a:cubicBezTo>
                    <a:pt x="81" y="23"/>
                    <a:pt x="81" y="23"/>
                    <a:pt x="81" y="24"/>
                  </a:cubicBezTo>
                  <a:cubicBezTo>
                    <a:pt x="82" y="24"/>
                    <a:pt x="82" y="25"/>
                    <a:pt x="82" y="26"/>
                  </a:cubicBezTo>
                  <a:cubicBezTo>
                    <a:pt x="83" y="28"/>
                    <a:pt x="84" y="31"/>
                    <a:pt x="84" y="34"/>
                  </a:cubicBezTo>
                  <a:cubicBezTo>
                    <a:pt x="84" y="37"/>
                    <a:pt x="83" y="40"/>
                    <a:pt x="82" y="42"/>
                  </a:cubicBezTo>
                  <a:cubicBezTo>
                    <a:pt x="82" y="43"/>
                    <a:pt x="82" y="44"/>
                    <a:pt x="81" y="45"/>
                  </a:cubicBezTo>
                  <a:cubicBezTo>
                    <a:pt x="81" y="45"/>
                    <a:pt x="81" y="45"/>
                    <a:pt x="8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sp>
          <p:nvSpPr>
            <p:cNvPr id="52" name="Freeform 173">
              <a:extLst>
                <a:ext uri="{FF2B5EF4-FFF2-40B4-BE49-F238E27FC236}">
                  <a16:creationId xmlns:a16="http://schemas.microsoft.com/office/drawing/2014/main" xmlns="" id="{D1276F99-5984-48D4-90DE-32931DE682DB}"/>
                </a:ext>
              </a:extLst>
            </p:cNvPr>
            <p:cNvSpPr>
              <a:spLocks/>
            </p:cNvSpPr>
            <p:nvPr/>
          </p:nvSpPr>
          <p:spPr bwMode="auto">
            <a:xfrm>
              <a:off x="7751370" y="2444330"/>
              <a:ext cx="236837" cy="236836"/>
            </a:xfrm>
            <a:custGeom>
              <a:avLst/>
              <a:gdLst>
                <a:gd name="T0" fmla="*/ 60 w 121"/>
                <a:gd name="T1" fmla="*/ 121 h 121"/>
                <a:gd name="T2" fmla="*/ 121 w 121"/>
                <a:gd name="T3" fmla="*/ 61 h 121"/>
                <a:gd name="T4" fmla="*/ 83 w 121"/>
                <a:gd name="T5" fmla="*/ 61 h 121"/>
                <a:gd name="T6" fmla="*/ 83 w 121"/>
                <a:gd name="T7" fmla="*/ 0 h 121"/>
                <a:gd name="T8" fmla="*/ 37 w 121"/>
                <a:gd name="T9" fmla="*/ 0 h 121"/>
                <a:gd name="T10" fmla="*/ 37 w 121"/>
                <a:gd name="T11" fmla="*/ 61 h 121"/>
                <a:gd name="T12" fmla="*/ 0 w 121"/>
                <a:gd name="T13" fmla="*/ 61 h 121"/>
                <a:gd name="T14" fmla="*/ 60 w 121"/>
                <a:gd name="T15" fmla="*/ 121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1">
                  <a:moveTo>
                    <a:pt x="60" y="121"/>
                  </a:moveTo>
                  <a:lnTo>
                    <a:pt x="121" y="61"/>
                  </a:lnTo>
                  <a:lnTo>
                    <a:pt x="83" y="61"/>
                  </a:lnTo>
                  <a:lnTo>
                    <a:pt x="83" y="0"/>
                  </a:lnTo>
                  <a:lnTo>
                    <a:pt x="37" y="0"/>
                  </a:lnTo>
                  <a:lnTo>
                    <a:pt x="37" y="61"/>
                  </a:lnTo>
                  <a:lnTo>
                    <a:pt x="0" y="61"/>
                  </a:lnTo>
                  <a:lnTo>
                    <a:pt x="6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sp>
          <p:nvSpPr>
            <p:cNvPr id="53" name="Freeform 176">
              <a:extLst>
                <a:ext uri="{FF2B5EF4-FFF2-40B4-BE49-F238E27FC236}">
                  <a16:creationId xmlns:a16="http://schemas.microsoft.com/office/drawing/2014/main" xmlns="" id="{3BB8C0DA-844C-43C0-86EB-B3EAF0D79F1F}"/>
                </a:ext>
              </a:extLst>
            </p:cNvPr>
            <p:cNvSpPr>
              <a:spLocks noEditPoints="1"/>
            </p:cNvSpPr>
            <p:nvPr/>
          </p:nvSpPr>
          <p:spPr bwMode="auto">
            <a:xfrm>
              <a:off x="7222892" y="3976918"/>
              <a:ext cx="205520" cy="152672"/>
            </a:xfrm>
            <a:custGeom>
              <a:avLst/>
              <a:gdLst>
                <a:gd name="T0" fmla="*/ 56 w 64"/>
                <a:gd name="T1" fmla="*/ 8 h 48"/>
                <a:gd name="T2" fmla="*/ 56 w 64"/>
                <a:gd name="T3" fmla="*/ 0 h 48"/>
                <a:gd name="T4" fmla="*/ 0 w 64"/>
                <a:gd name="T5" fmla="*/ 0 h 48"/>
                <a:gd name="T6" fmla="*/ 0 w 64"/>
                <a:gd name="T7" fmla="*/ 44 h 48"/>
                <a:gd name="T8" fmla="*/ 4 w 64"/>
                <a:gd name="T9" fmla="*/ 48 h 48"/>
                <a:gd name="T10" fmla="*/ 58 w 64"/>
                <a:gd name="T11" fmla="*/ 48 h 48"/>
                <a:gd name="T12" fmla="*/ 64 w 64"/>
                <a:gd name="T13" fmla="*/ 42 h 48"/>
                <a:gd name="T14" fmla="*/ 64 w 64"/>
                <a:gd name="T15" fmla="*/ 8 h 48"/>
                <a:gd name="T16" fmla="*/ 56 w 64"/>
                <a:gd name="T17" fmla="*/ 8 h 48"/>
                <a:gd name="T18" fmla="*/ 52 w 64"/>
                <a:gd name="T19" fmla="*/ 44 h 48"/>
                <a:gd name="T20" fmla="*/ 4 w 64"/>
                <a:gd name="T21" fmla="*/ 44 h 48"/>
                <a:gd name="T22" fmla="*/ 4 w 64"/>
                <a:gd name="T23" fmla="*/ 4 h 48"/>
                <a:gd name="T24" fmla="*/ 52 w 64"/>
                <a:gd name="T25" fmla="*/ 4 h 48"/>
                <a:gd name="T26" fmla="*/ 52 w 64"/>
                <a:gd name="T27" fmla="*/ 44 h 48"/>
                <a:gd name="T28" fmla="*/ 8 w 64"/>
                <a:gd name="T29" fmla="*/ 12 h 48"/>
                <a:gd name="T30" fmla="*/ 48 w 64"/>
                <a:gd name="T31" fmla="*/ 12 h 48"/>
                <a:gd name="T32" fmla="*/ 48 w 64"/>
                <a:gd name="T33" fmla="*/ 16 h 48"/>
                <a:gd name="T34" fmla="*/ 8 w 64"/>
                <a:gd name="T35" fmla="*/ 16 h 48"/>
                <a:gd name="T36" fmla="*/ 8 w 64"/>
                <a:gd name="T37" fmla="*/ 12 h 48"/>
                <a:gd name="T38" fmla="*/ 32 w 64"/>
                <a:gd name="T39" fmla="*/ 20 h 48"/>
                <a:gd name="T40" fmla="*/ 48 w 64"/>
                <a:gd name="T41" fmla="*/ 20 h 48"/>
                <a:gd name="T42" fmla="*/ 48 w 64"/>
                <a:gd name="T43" fmla="*/ 24 h 48"/>
                <a:gd name="T44" fmla="*/ 32 w 64"/>
                <a:gd name="T45" fmla="*/ 24 h 48"/>
                <a:gd name="T46" fmla="*/ 32 w 64"/>
                <a:gd name="T47" fmla="*/ 20 h 48"/>
                <a:gd name="T48" fmla="*/ 32 w 64"/>
                <a:gd name="T49" fmla="*/ 28 h 48"/>
                <a:gd name="T50" fmla="*/ 48 w 64"/>
                <a:gd name="T51" fmla="*/ 28 h 48"/>
                <a:gd name="T52" fmla="*/ 48 w 64"/>
                <a:gd name="T53" fmla="*/ 32 h 48"/>
                <a:gd name="T54" fmla="*/ 32 w 64"/>
                <a:gd name="T55" fmla="*/ 32 h 48"/>
                <a:gd name="T56" fmla="*/ 32 w 64"/>
                <a:gd name="T57" fmla="*/ 28 h 48"/>
                <a:gd name="T58" fmla="*/ 32 w 64"/>
                <a:gd name="T59" fmla="*/ 36 h 48"/>
                <a:gd name="T60" fmla="*/ 44 w 64"/>
                <a:gd name="T61" fmla="*/ 36 h 48"/>
                <a:gd name="T62" fmla="*/ 44 w 64"/>
                <a:gd name="T63" fmla="*/ 40 h 48"/>
                <a:gd name="T64" fmla="*/ 32 w 64"/>
                <a:gd name="T65" fmla="*/ 40 h 48"/>
                <a:gd name="T66" fmla="*/ 32 w 64"/>
                <a:gd name="T67" fmla="*/ 36 h 48"/>
                <a:gd name="T68" fmla="*/ 8 w 64"/>
                <a:gd name="T69" fmla="*/ 20 h 48"/>
                <a:gd name="T70" fmla="*/ 28 w 64"/>
                <a:gd name="T71" fmla="*/ 20 h 48"/>
                <a:gd name="T72" fmla="*/ 28 w 64"/>
                <a:gd name="T73" fmla="*/ 40 h 48"/>
                <a:gd name="T74" fmla="*/ 8 w 64"/>
                <a:gd name="T75" fmla="*/ 40 h 48"/>
                <a:gd name="T76" fmla="*/ 8 w 64"/>
                <a:gd name="T77" fmla="*/ 2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4" h="48">
                  <a:moveTo>
                    <a:pt x="56" y="8"/>
                  </a:moveTo>
                  <a:cubicBezTo>
                    <a:pt x="56" y="0"/>
                    <a:pt x="56" y="0"/>
                    <a:pt x="56" y="0"/>
                  </a:cubicBezTo>
                  <a:cubicBezTo>
                    <a:pt x="0" y="0"/>
                    <a:pt x="0" y="0"/>
                    <a:pt x="0" y="0"/>
                  </a:cubicBezTo>
                  <a:cubicBezTo>
                    <a:pt x="0" y="44"/>
                    <a:pt x="0" y="44"/>
                    <a:pt x="0" y="44"/>
                  </a:cubicBezTo>
                  <a:cubicBezTo>
                    <a:pt x="0" y="46"/>
                    <a:pt x="2" y="48"/>
                    <a:pt x="4" y="48"/>
                  </a:cubicBezTo>
                  <a:cubicBezTo>
                    <a:pt x="58" y="48"/>
                    <a:pt x="58" y="48"/>
                    <a:pt x="58" y="48"/>
                  </a:cubicBezTo>
                  <a:cubicBezTo>
                    <a:pt x="61" y="48"/>
                    <a:pt x="64" y="45"/>
                    <a:pt x="64" y="42"/>
                  </a:cubicBezTo>
                  <a:cubicBezTo>
                    <a:pt x="64" y="8"/>
                    <a:pt x="64" y="8"/>
                    <a:pt x="64" y="8"/>
                  </a:cubicBezTo>
                  <a:lnTo>
                    <a:pt x="56" y="8"/>
                  </a:lnTo>
                  <a:close/>
                  <a:moveTo>
                    <a:pt x="52" y="44"/>
                  </a:moveTo>
                  <a:cubicBezTo>
                    <a:pt x="4" y="44"/>
                    <a:pt x="4" y="44"/>
                    <a:pt x="4" y="44"/>
                  </a:cubicBezTo>
                  <a:cubicBezTo>
                    <a:pt x="4" y="4"/>
                    <a:pt x="4" y="4"/>
                    <a:pt x="4" y="4"/>
                  </a:cubicBezTo>
                  <a:cubicBezTo>
                    <a:pt x="52" y="4"/>
                    <a:pt x="52" y="4"/>
                    <a:pt x="52" y="4"/>
                  </a:cubicBezTo>
                  <a:lnTo>
                    <a:pt x="52" y="44"/>
                  </a:lnTo>
                  <a:close/>
                  <a:moveTo>
                    <a:pt x="8" y="12"/>
                  </a:moveTo>
                  <a:cubicBezTo>
                    <a:pt x="48" y="12"/>
                    <a:pt x="48" y="12"/>
                    <a:pt x="48" y="12"/>
                  </a:cubicBezTo>
                  <a:cubicBezTo>
                    <a:pt x="48" y="16"/>
                    <a:pt x="48" y="16"/>
                    <a:pt x="48" y="16"/>
                  </a:cubicBezTo>
                  <a:cubicBezTo>
                    <a:pt x="8" y="16"/>
                    <a:pt x="8" y="16"/>
                    <a:pt x="8" y="16"/>
                  </a:cubicBezTo>
                  <a:lnTo>
                    <a:pt x="8" y="12"/>
                  </a:lnTo>
                  <a:close/>
                  <a:moveTo>
                    <a:pt x="32" y="20"/>
                  </a:moveTo>
                  <a:cubicBezTo>
                    <a:pt x="48" y="20"/>
                    <a:pt x="48" y="20"/>
                    <a:pt x="48" y="20"/>
                  </a:cubicBezTo>
                  <a:cubicBezTo>
                    <a:pt x="48" y="24"/>
                    <a:pt x="48" y="24"/>
                    <a:pt x="48" y="24"/>
                  </a:cubicBezTo>
                  <a:cubicBezTo>
                    <a:pt x="32" y="24"/>
                    <a:pt x="32" y="24"/>
                    <a:pt x="32" y="24"/>
                  </a:cubicBezTo>
                  <a:lnTo>
                    <a:pt x="32" y="20"/>
                  </a:lnTo>
                  <a:close/>
                  <a:moveTo>
                    <a:pt x="32" y="28"/>
                  </a:moveTo>
                  <a:cubicBezTo>
                    <a:pt x="48" y="28"/>
                    <a:pt x="48" y="28"/>
                    <a:pt x="48" y="28"/>
                  </a:cubicBezTo>
                  <a:cubicBezTo>
                    <a:pt x="48" y="32"/>
                    <a:pt x="48" y="32"/>
                    <a:pt x="48" y="32"/>
                  </a:cubicBezTo>
                  <a:cubicBezTo>
                    <a:pt x="32" y="32"/>
                    <a:pt x="32" y="32"/>
                    <a:pt x="32" y="32"/>
                  </a:cubicBezTo>
                  <a:lnTo>
                    <a:pt x="32" y="28"/>
                  </a:lnTo>
                  <a:close/>
                  <a:moveTo>
                    <a:pt x="32" y="36"/>
                  </a:moveTo>
                  <a:cubicBezTo>
                    <a:pt x="44" y="36"/>
                    <a:pt x="44" y="36"/>
                    <a:pt x="44" y="36"/>
                  </a:cubicBezTo>
                  <a:cubicBezTo>
                    <a:pt x="44" y="40"/>
                    <a:pt x="44" y="40"/>
                    <a:pt x="44" y="40"/>
                  </a:cubicBezTo>
                  <a:cubicBezTo>
                    <a:pt x="32" y="40"/>
                    <a:pt x="32" y="40"/>
                    <a:pt x="32" y="40"/>
                  </a:cubicBezTo>
                  <a:lnTo>
                    <a:pt x="32" y="36"/>
                  </a:lnTo>
                  <a:close/>
                  <a:moveTo>
                    <a:pt x="8" y="20"/>
                  </a:moveTo>
                  <a:cubicBezTo>
                    <a:pt x="28" y="20"/>
                    <a:pt x="28" y="20"/>
                    <a:pt x="28" y="20"/>
                  </a:cubicBezTo>
                  <a:cubicBezTo>
                    <a:pt x="28" y="40"/>
                    <a:pt x="28" y="40"/>
                    <a:pt x="28" y="40"/>
                  </a:cubicBezTo>
                  <a:cubicBezTo>
                    <a:pt x="8" y="40"/>
                    <a:pt x="8" y="40"/>
                    <a:pt x="8" y="40"/>
                  </a:cubicBezTo>
                  <a:lnTo>
                    <a:pt x="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sp>
          <p:nvSpPr>
            <p:cNvPr id="54" name="Freeform 180">
              <a:extLst>
                <a:ext uri="{FF2B5EF4-FFF2-40B4-BE49-F238E27FC236}">
                  <a16:creationId xmlns:a16="http://schemas.microsoft.com/office/drawing/2014/main" xmlns="" id="{06B5F584-A149-4142-9FA1-12FF12742858}"/>
                </a:ext>
              </a:extLst>
            </p:cNvPr>
            <p:cNvSpPr>
              <a:spLocks noEditPoints="1"/>
            </p:cNvSpPr>
            <p:nvPr/>
          </p:nvSpPr>
          <p:spPr bwMode="auto">
            <a:xfrm>
              <a:off x="8054756" y="1359970"/>
              <a:ext cx="246623" cy="246623"/>
            </a:xfrm>
            <a:custGeom>
              <a:avLst/>
              <a:gdLst>
                <a:gd name="T0" fmla="*/ 64 w 77"/>
                <a:gd name="T1" fmla="*/ 0 h 77"/>
                <a:gd name="T2" fmla="*/ 13 w 77"/>
                <a:gd name="T3" fmla="*/ 0 h 77"/>
                <a:gd name="T4" fmla="*/ 0 w 77"/>
                <a:gd name="T5" fmla="*/ 13 h 77"/>
                <a:gd name="T6" fmla="*/ 0 w 77"/>
                <a:gd name="T7" fmla="*/ 64 h 77"/>
                <a:gd name="T8" fmla="*/ 13 w 77"/>
                <a:gd name="T9" fmla="*/ 77 h 77"/>
                <a:gd name="T10" fmla="*/ 64 w 77"/>
                <a:gd name="T11" fmla="*/ 77 h 77"/>
                <a:gd name="T12" fmla="*/ 77 w 77"/>
                <a:gd name="T13" fmla="*/ 64 h 77"/>
                <a:gd name="T14" fmla="*/ 77 w 77"/>
                <a:gd name="T15" fmla="*/ 13 h 77"/>
                <a:gd name="T16" fmla="*/ 64 w 77"/>
                <a:gd name="T17" fmla="*/ 0 h 77"/>
                <a:gd name="T18" fmla="*/ 25 w 77"/>
                <a:gd name="T19" fmla="*/ 34 h 77"/>
                <a:gd name="T20" fmla="*/ 52 w 77"/>
                <a:gd name="T21" fmla="*/ 34 h 77"/>
                <a:gd name="T22" fmla="*/ 53 w 77"/>
                <a:gd name="T23" fmla="*/ 38 h 77"/>
                <a:gd name="T24" fmla="*/ 39 w 77"/>
                <a:gd name="T25" fmla="*/ 53 h 77"/>
                <a:gd name="T26" fmla="*/ 24 w 77"/>
                <a:gd name="T27" fmla="*/ 38 h 77"/>
                <a:gd name="T28" fmla="*/ 25 w 77"/>
                <a:gd name="T29" fmla="*/ 34 h 77"/>
                <a:gd name="T30" fmla="*/ 67 w 77"/>
                <a:gd name="T31" fmla="*/ 33 h 77"/>
                <a:gd name="T32" fmla="*/ 67 w 77"/>
                <a:gd name="T33" fmla="*/ 53 h 77"/>
                <a:gd name="T34" fmla="*/ 67 w 77"/>
                <a:gd name="T35" fmla="*/ 62 h 77"/>
                <a:gd name="T36" fmla="*/ 63 w 77"/>
                <a:gd name="T37" fmla="*/ 67 h 77"/>
                <a:gd name="T38" fmla="*/ 15 w 77"/>
                <a:gd name="T39" fmla="*/ 67 h 77"/>
                <a:gd name="T40" fmla="*/ 10 w 77"/>
                <a:gd name="T41" fmla="*/ 63 h 77"/>
                <a:gd name="T42" fmla="*/ 10 w 77"/>
                <a:gd name="T43" fmla="*/ 53 h 77"/>
                <a:gd name="T44" fmla="*/ 10 w 77"/>
                <a:gd name="T45" fmla="*/ 34 h 77"/>
                <a:gd name="T46" fmla="*/ 10 w 77"/>
                <a:gd name="T47" fmla="*/ 34 h 77"/>
                <a:gd name="T48" fmla="*/ 17 w 77"/>
                <a:gd name="T49" fmla="*/ 34 h 77"/>
                <a:gd name="T50" fmla="*/ 17 w 77"/>
                <a:gd name="T51" fmla="*/ 39 h 77"/>
                <a:gd name="T52" fmla="*/ 39 w 77"/>
                <a:gd name="T53" fmla="*/ 60 h 77"/>
                <a:gd name="T54" fmla="*/ 60 w 77"/>
                <a:gd name="T55" fmla="*/ 38 h 77"/>
                <a:gd name="T56" fmla="*/ 60 w 77"/>
                <a:gd name="T57" fmla="*/ 33 h 77"/>
                <a:gd name="T58" fmla="*/ 67 w 77"/>
                <a:gd name="T59" fmla="*/ 33 h 77"/>
                <a:gd name="T60" fmla="*/ 67 w 77"/>
                <a:gd name="T61" fmla="*/ 17 h 77"/>
                <a:gd name="T62" fmla="*/ 65 w 77"/>
                <a:gd name="T63" fmla="*/ 19 h 77"/>
                <a:gd name="T64" fmla="*/ 60 w 77"/>
                <a:gd name="T65" fmla="*/ 19 h 77"/>
                <a:gd name="T66" fmla="*/ 58 w 77"/>
                <a:gd name="T67" fmla="*/ 17 h 77"/>
                <a:gd name="T68" fmla="*/ 58 w 77"/>
                <a:gd name="T69" fmla="*/ 12 h 77"/>
                <a:gd name="T70" fmla="*/ 60 w 77"/>
                <a:gd name="T71" fmla="*/ 10 h 77"/>
                <a:gd name="T72" fmla="*/ 65 w 77"/>
                <a:gd name="T73" fmla="*/ 10 h 77"/>
                <a:gd name="T74" fmla="*/ 67 w 77"/>
                <a:gd name="T75" fmla="*/ 12 h 77"/>
                <a:gd name="T76" fmla="*/ 67 w 77"/>
                <a:gd name="T77" fmla="*/ 1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7" h="77">
                  <a:moveTo>
                    <a:pt x="64" y="0"/>
                  </a:moveTo>
                  <a:cubicBezTo>
                    <a:pt x="13" y="0"/>
                    <a:pt x="13" y="0"/>
                    <a:pt x="13" y="0"/>
                  </a:cubicBezTo>
                  <a:cubicBezTo>
                    <a:pt x="6" y="0"/>
                    <a:pt x="0" y="6"/>
                    <a:pt x="0" y="13"/>
                  </a:cubicBezTo>
                  <a:cubicBezTo>
                    <a:pt x="0" y="64"/>
                    <a:pt x="0" y="64"/>
                    <a:pt x="0" y="64"/>
                  </a:cubicBezTo>
                  <a:cubicBezTo>
                    <a:pt x="1" y="71"/>
                    <a:pt x="6" y="77"/>
                    <a:pt x="13" y="77"/>
                  </a:cubicBezTo>
                  <a:cubicBezTo>
                    <a:pt x="64" y="77"/>
                    <a:pt x="64" y="77"/>
                    <a:pt x="64" y="77"/>
                  </a:cubicBezTo>
                  <a:cubicBezTo>
                    <a:pt x="71" y="76"/>
                    <a:pt x="77" y="71"/>
                    <a:pt x="77" y="64"/>
                  </a:cubicBezTo>
                  <a:cubicBezTo>
                    <a:pt x="77" y="13"/>
                    <a:pt x="77" y="13"/>
                    <a:pt x="77" y="13"/>
                  </a:cubicBezTo>
                  <a:cubicBezTo>
                    <a:pt x="77" y="6"/>
                    <a:pt x="71" y="0"/>
                    <a:pt x="64" y="0"/>
                  </a:cubicBezTo>
                  <a:close/>
                  <a:moveTo>
                    <a:pt x="25" y="34"/>
                  </a:moveTo>
                  <a:cubicBezTo>
                    <a:pt x="52" y="34"/>
                    <a:pt x="52" y="34"/>
                    <a:pt x="52" y="34"/>
                  </a:cubicBezTo>
                  <a:cubicBezTo>
                    <a:pt x="53" y="35"/>
                    <a:pt x="53" y="37"/>
                    <a:pt x="53" y="38"/>
                  </a:cubicBezTo>
                  <a:cubicBezTo>
                    <a:pt x="53" y="46"/>
                    <a:pt x="47" y="53"/>
                    <a:pt x="39" y="53"/>
                  </a:cubicBezTo>
                  <a:cubicBezTo>
                    <a:pt x="31" y="53"/>
                    <a:pt x="24" y="47"/>
                    <a:pt x="24" y="38"/>
                  </a:cubicBezTo>
                  <a:cubicBezTo>
                    <a:pt x="24" y="37"/>
                    <a:pt x="24" y="35"/>
                    <a:pt x="25" y="34"/>
                  </a:cubicBezTo>
                  <a:close/>
                  <a:moveTo>
                    <a:pt x="67" y="33"/>
                  </a:moveTo>
                  <a:cubicBezTo>
                    <a:pt x="67" y="53"/>
                    <a:pt x="67" y="53"/>
                    <a:pt x="67" y="53"/>
                  </a:cubicBezTo>
                  <a:cubicBezTo>
                    <a:pt x="67" y="62"/>
                    <a:pt x="67" y="62"/>
                    <a:pt x="67" y="62"/>
                  </a:cubicBezTo>
                  <a:cubicBezTo>
                    <a:pt x="67" y="65"/>
                    <a:pt x="65" y="67"/>
                    <a:pt x="63" y="67"/>
                  </a:cubicBezTo>
                  <a:cubicBezTo>
                    <a:pt x="15" y="67"/>
                    <a:pt x="15" y="67"/>
                    <a:pt x="15" y="67"/>
                  </a:cubicBezTo>
                  <a:cubicBezTo>
                    <a:pt x="12" y="67"/>
                    <a:pt x="10" y="65"/>
                    <a:pt x="10" y="63"/>
                  </a:cubicBezTo>
                  <a:cubicBezTo>
                    <a:pt x="10" y="53"/>
                    <a:pt x="10" y="53"/>
                    <a:pt x="10" y="53"/>
                  </a:cubicBezTo>
                  <a:cubicBezTo>
                    <a:pt x="10" y="34"/>
                    <a:pt x="10" y="34"/>
                    <a:pt x="10" y="34"/>
                  </a:cubicBezTo>
                  <a:cubicBezTo>
                    <a:pt x="10" y="34"/>
                    <a:pt x="10" y="34"/>
                    <a:pt x="10" y="34"/>
                  </a:cubicBezTo>
                  <a:cubicBezTo>
                    <a:pt x="17" y="34"/>
                    <a:pt x="17" y="34"/>
                    <a:pt x="17" y="34"/>
                  </a:cubicBezTo>
                  <a:cubicBezTo>
                    <a:pt x="17" y="35"/>
                    <a:pt x="17" y="37"/>
                    <a:pt x="17" y="39"/>
                  </a:cubicBezTo>
                  <a:cubicBezTo>
                    <a:pt x="17" y="51"/>
                    <a:pt x="27" y="60"/>
                    <a:pt x="39" y="60"/>
                  </a:cubicBezTo>
                  <a:cubicBezTo>
                    <a:pt x="51" y="60"/>
                    <a:pt x="60" y="50"/>
                    <a:pt x="60" y="38"/>
                  </a:cubicBezTo>
                  <a:cubicBezTo>
                    <a:pt x="60" y="37"/>
                    <a:pt x="60" y="35"/>
                    <a:pt x="60" y="33"/>
                  </a:cubicBezTo>
                  <a:cubicBezTo>
                    <a:pt x="67" y="33"/>
                    <a:pt x="67" y="33"/>
                    <a:pt x="67" y="33"/>
                  </a:cubicBezTo>
                  <a:close/>
                  <a:moveTo>
                    <a:pt x="67" y="17"/>
                  </a:moveTo>
                  <a:cubicBezTo>
                    <a:pt x="67" y="18"/>
                    <a:pt x="66" y="19"/>
                    <a:pt x="65" y="19"/>
                  </a:cubicBezTo>
                  <a:cubicBezTo>
                    <a:pt x="60" y="19"/>
                    <a:pt x="60" y="19"/>
                    <a:pt x="60" y="19"/>
                  </a:cubicBezTo>
                  <a:cubicBezTo>
                    <a:pt x="59" y="19"/>
                    <a:pt x="58" y="18"/>
                    <a:pt x="58" y="17"/>
                  </a:cubicBezTo>
                  <a:cubicBezTo>
                    <a:pt x="58" y="12"/>
                    <a:pt x="58" y="12"/>
                    <a:pt x="58" y="12"/>
                  </a:cubicBezTo>
                  <a:cubicBezTo>
                    <a:pt x="58" y="11"/>
                    <a:pt x="59" y="10"/>
                    <a:pt x="60" y="10"/>
                  </a:cubicBezTo>
                  <a:cubicBezTo>
                    <a:pt x="65" y="10"/>
                    <a:pt x="65" y="10"/>
                    <a:pt x="65" y="10"/>
                  </a:cubicBezTo>
                  <a:cubicBezTo>
                    <a:pt x="66" y="9"/>
                    <a:pt x="67" y="11"/>
                    <a:pt x="67" y="12"/>
                  </a:cubicBezTo>
                  <a:lnTo>
                    <a:pt x="6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sp>
          <p:nvSpPr>
            <p:cNvPr id="55" name="Freeform 181">
              <a:extLst>
                <a:ext uri="{FF2B5EF4-FFF2-40B4-BE49-F238E27FC236}">
                  <a16:creationId xmlns:a16="http://schemas.microsoft.com/office/drawing/2014/main" xmlns="" id="{15D4A976-A7C8-4B69-B779-2A121DC933F4}"/>
                </a:ext>
              </a:extLst>
            </p:cNvPr>
            <p:cNvSpPr>
              <a:spLocks noEditPoints="1"/>
            </p:cNvSpPr>
            <p:nvPr/>
          </p:nvSpPr>
          <p:spPr bwMode="auto">
            <a:xfrm>
              <a:off x="7590869" y="1725991"/>
              <a:ext cx="252496" cy="191818"/>
            </a:xfrm>
            <a:custGeom>
              <a:avLst/>
              <a:gdLst>
                <a:gd name="T0" fmla="*/ 76 w 79"/>
                <a:gd name="T1" fmla="*/ 3 h 60"/>
                <a:gd name="T2" fmla="*/ 40 w 79"/>
                <a:gd name="T3" fmla="*/ 0 h 60"/>
                <a:gd name="T4" fmla="*/ 4 w 79"/>
                <a:gd name="T5" fmla="*/ 3 h 60"/>
                <a:gd name="T6" fmla="*/ 0 w 79"/>
                <a:gd name="T7" fmla="*/ 30 h 60"/>
                <a:gd name="T8" fmla="*/ 4 w 79"/>
                <a:gd name="T9" fmla="*/ 57 h 60"/>
                <a:gd name="T10" fmla="*/ 40 w 79"/>
                <a:gd name="T11" fmla="*/ 60 h 60"/>
                <a:gd name="T12" fmla="*/ 76 w 79"/>
                <a:gd name="T13" fmla="*/ 57 h 60"/>
                <a:gd name="T14" fmla="*/ 79 w 79"/>
                <a:gd name="T15" fmla="*/ 30 h 60"/>
                <a:gd name="T16" fmla="*/ 76 w 79"/>
                <a:gd name="T17" fmla="*/ 3 h 60"/>
                <a:gd name="T18" fmla="*/ 30 w 79"/>
                <a:gd name="T19" fmla="*/ 45 h 60"/>
                <a:gd name="T20" fmla="*/ 30 w 79"/>
                <a:gd name="T21" fmla="*/ 15 h 60"/>
                <a:gd name="T22" fmla="*/ 55 w 79"/>
                <a:gd name="T23" fmla="*/ 30 h 60"/>
                <a:gd name="T24" fmla="*/ 30 w 79"/>
                <a:gd name="T25"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60">
                  <a:moveTo>
                    <a:pt x="76" y="3"/>
                  </a:moveTo>
                  <a:cubicBezTo>
                    <a:pt x="65" y="1"/>
                    <a:pt x="53" y="0"/>
                    <a:pt x="40" y="0"/>
                  </a:cubicBezTo>
                  <a:cubicBezTo>
                    <a:pt x="27" y="0"/>
                    <a:pt x="15" y="1"/>
                    <a:pt x="4" y="3"/>
                  </a:cubicBezTo>
                  <a:cubicBezTo>
                    <a:pt x="2" y="11"/>
                    <a:pt x="0" y="20"/>
                    <a:pt x="0" y="30"/>
                  </a:cubicBezTo>
                  <a:cubicBezTo>
                    <a:pt x="0" y="40"/>
                    <a:pt x="2" y="49"/>
                    <a:pt x="4" y="57"/>
                  </a:cubicBezTo>
                  <a:cubicBezTo>
                    <a:pt x="15" y="59"/>
                    <a:pt x="27" y="60"/>
                    <a:pt x="40" y="60"/>
                  </a:cubicBezTo>
                  <a:cubicBezTo>
                    <a:pt x="53" y="60"/>
                    <a:pt x="65" y="59"/>
                    <a:pt x="76" y="57"/>
                  </a:cubicBezTo>
                  <a:cubicBezTo>
                    <a:pt x="78" y="49"/>
                    <a:pt x="79" y="40"/>
                    <a:pt x="79" y="30"/>
                  </a:cubicBezTo>
                  <a:cubicBezTo>
                    <a:pt x="79" y="20"/>
                    <a:pt x="78" y="11"/>
                    <a:pt x="76" y="3"/>
                  </a:cubicBezTo>
                  <a:close/>
                  <a:moveTo>
                    <a:pt x="30" y="45"/>
                  </a:moveTo>
                  <a:cubicBezTo>
                    <a:pt x="30" y="15"/>
                    <a:pt x="30" y="15"/>
                    <a:pt x="30" y="15"/>
                  </a:cubicBezTo>
                  <a:cubicBezTo>
                    <a:pt x="55" y="30"/>
                    <a:pt x="55" y="30"/>
                    <a:pt x="55" y="30"/>
                  </a:cubicBezTo>
                  <a:lnTo>
                    <a:pt x="3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sp>
          <p:nvSpPr>
            <p:cNvPr id="56" name="Freeform 183">
              <a:extLst>
                <a:ext uri="{FF2B5EF4-FFF2-40B4-BE49-F238E27FC236}">
                  <a16:creationId xmlns:a16="http://schemas.microsoft.com/office/drawing/2014/main" xmlns="" id="{CF9C000D-5108-48CD-B2EA-54C56871F72E}"/>
                </a:ext>
              </a:extLst>
            </p:cNvPr>
            <p:cNvSpPr>
              <a:spLocks noEditPoints="1"/>
            </p:cNvSpPr>
            <p:nvPr/>
          </p:nvSpPr>
          <p:spPr bwMode="auto">
            <a:xfrm>
              <a:off x="7334459" y="2704655"/>
              <a:ext cx="219221" cy="217263"/>
            </a:xfrm>
            <a:custGeom>
              <a:avLst/>
              <a:gdLst>
                <a:gd name="T0" fmla="*/ 34 w 68"/>
                <a:gd name="T1" fmla="*/ 0 h 68"/>
                <a:gd name="T2" fmla="*/ 0 w 68"/>
                <a:gd name="T3" fmla="*/ 34 h 68"/>
                <a:gd name="T4" fmla="*/ 34 w 68"/>
                <a:gd name="T5" fmla="*/ 68 h 68"/>
                <a:gd name="T6" fmla="*/ 68 w 68"/>
                <a:gd name="T7" fmla="*/ 34 h 68"/>
                <a:gd name="T8" fmla="*/ 34 w 68"/>
                <a:gd name="T9" fmla="*/ 0 h 68"/>
                <a:gd name="T10" fmla="*/ 34 w 68"/>
                <a:gd name="T11" fmla="*/ 61 h 68"/>
                <a:gd name="T12" fmla="*/ 7 w 68"/>
                <a:gd name="T13" fmla="*/ 34 h 68"/>
                <a:gd name="T14" fmla="*/ 34 w 68"/>
                <a:gd name="T15" fmla="*/ 6 h 68"/>
                <a:gd name="T16" fmla="*/ 62 w 68"/>
                <a:gd name="T17" fmla="*/ 34 h 68"/>
                <a:gd name="T18" fmla="*/ 34 w 68"/>
                <a:gd name="T19" fmla="*/ 61 h 68"/>
                <a:gd name="T20" fmla="*/ 21 w 68"/>
                <a:gd name="T21" fmla="*/ 21 h 68"/>
                <a:gd name="T22" fmla="*/ 47 w 68"/>
                <a:gd name="T23" fmla="*/ 21 h 68"/>
                <a:gd name="T24" fmla="*/ 47 w 68"/>
                <a:gd name="T25" fmla="*/ 46 h 68"/>
                <a:gd name="T26" fmla="*/ 21 w 68"/>
                <a:gd name="T27" fmla="*/ 46 h 68"/>
                <a:gd name="T28" fmla="*/ 21 w 68"/>
                <a:gd name="T29" fmla="*/ 2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68">
                  <a:moveTo>
                    <a:pt x="34" y="0"/>
                  </a:moveTo>
                  <a:cubicBezTo>
                    <a:pt x="15" y="0"/>
                    <a:pt x="0" y="15"/>
                    <a:pt x="0" y="34"/>
                  </a:cubicBezTo>
                  <a:cubicBezTo>
                    <a:pt x="0" y="52"/>
                    <a:pt x="15" y="68"/>
                    <a:pt x="34" y="68"/>
                  </a:cubicBezTo>
                  <a:cubicBezTo>
                    <a:pt x="53" y="68"/>
                    <a:pt x="68" y="52"/>
                    <a:pt x="68" y="34"/>
                  </a:cubicBezTo>
                  <a:cubicBezTo>
                    <a:pt x="68" y="15"/>
                    <a:pt x="53" y="0"/>
                    <a:pt x="34" y="0"/>
                  </a:cubicBezTo>
                  <a:close/>
                  <a:moveTo>
                    <a:pt x="34" y="61"/>
                  </a:moveTo>
                  <a:cubicBezTo>
                    <a:pt x="19" y="61"/>
                    <a:pt x="7" y="49"/>
                    <a:pt x="7" y="34"/>
                  </a:cubicBezTo>
                  <a:cubicBezTo>
                    <a:pt x="7" y="18"/>
                    <a:pt x="19" y="6"/>
                    <a:pt x="34" y="6"/>
                  </a:cubicBezTo>
                  <a:cubicBezTo>
                    <a:pt x="49" y="6"/>
                    <a:pt x="62" y="18"/>
                    <a:pt x="62" y="34"/>
                  </a:cubicBezTo>
                  <a:cubicBezTo>
                    <a:pt x="62" y="49"/>
                    <a:pt x="49" y="61"/>
                    <a:pt x="34" y="61"/>
                  </a:cubicBezTo>
                  <a:close/>
                  <a:moveTo>
                    <a:pt x="21" y="21"/>
                  </a:moveTo>
                  <a:cubicBezTo>
                    <a:pt x="47" y="21"/>
                    <a:pt x="47" y="21"/>
                    <a:pt x="47" y="21"/>
                  </a:cubicBezTo>
                  <a:cubicBezTo>
                    <a:pt x="47" y="46"/>
                    <a:pt x="47" y="46"/>
                    <a:pt x="47" y="46"/>
                  </a:cubicBezTo>
                  <a:cubicBezTo>
                    <a:pt x="21" y="46"/>
                    <a:pt x="21" y="46"/>
                    <a:pt x="21" y="46"/>
                  </a:cubicBezTo>
                  <a:lnTo>
                    <a:pt x="21"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sp>
          <p:nvSpPr>
            <p:cNvPr id="57" name="Freeform 188">
              <a:extLst>
                <a:ext uri="{FF2B5EF4-FFF2-40B4-BE49-F238E27FC236}">
                  <a16:creationId xmlns:a16="http://schemas.microsoft.com/office/drawing/2014/main" xmlns="" id="{3EF5EFEA-58C9-4909-B1FB-110B294B2D45}"/>
                </a:ext>
              </a:extLst>
            </p:cNvPr>
            <p:cNvSpPr>
              <a:spLocks noEditPoints="1"/>
            </p:cNvSpPr>
            <p:nvPr/>
          </p:nvSpPr>
          <p:spPr bwMode="auto">
            <a:xfrm>
              <a:off x="6575015" y="3595239"/>
              <a:ext cx="229008" cy="230965"/>
            </a:xfrm>
            <a:custGeom>
              <a:avLst/>
              <a:gdLst>
                <a:gd name="T0" fmla="*/ 36 w 72"/>
                <a:gd name="T1" fmla="*/ 0 h 72"/>
                <a:gd name="T2" fmla="*/ 0 w 72"/>
                <a:gd name="T3" fmla="*/ 36 h 72"/>
                <a:gd name="T4" fmla="*/ 36 w 72"/>
                <a:gd name="T5" fmla="*/ 72 h 72"/>
                <a:gd name="T6" fmla="*/ 72 w 72"/>
                <a:gd name="T7" fmla="*/ 36 h 72"/>
                <a:gd name="T8" fmla="*/ 36 w 72"/>
                <a:gd name="T9" fmla="*/ 0 h 72"/>
                <a:gd name="T10" fmla="*/ 57 w 72"/>
                <a:gd name="T11" fmla="*/ 31 h 72"/>
                <a:gd name="T12" fmla="*/ 38 w 72"/>
                <a:gd name="T13" fmla="*/ 59 h 72"/>
                <a:gd name="T14" fmla="*/ 29 w 72"/>
                <a:gd name="T15" fmla="*/ 55 h 72"/>
                <a:gd name="T16" fmla="*/ 21 w 72"/>
                <a:gd name="T17" fmla="*/ 33 h 72"/>
                <a:gd name="T18" fmla="*/ 16 w 72"/>
                <a:gd name="T19" fmla="*/ 35 h 72"/>
                <a:gd name="T20" fmla="*/ 15 w 72"/>
                <a:gd name="T21" fmla="*/ 32 h 72"/>
                <a:gd name="T22" fmla="*/ 28 w 72"/>
                <a:gd name="T23" fmla="*/ 23 h 72"/>
                <a:gd name="T24" fmla="*/ 35 w 72"/>
                <a:gd name="T25" fmla="*/ 37 h 72"/>
                <a:gd name="T26" fmla="*/ 38 w 72"/>
                <a:gd name="T27" fmla="*/ 46 h 72"/>
                <a:gd name="T28" fmla="*/ 44 w 72"/>
                <a:gd name="T29" fmla="*/ 38 h 72"/>
                <a:gd name="T30" fmla="*/ 39 w 72"/>
                <a:gd name="T31" fmla="*/ 32 h 72"/>
                <a:gd name="T32" fmla="*/ 57 w 72"/>
                <a:gd name="T33" fmla="*/ 3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 h="72">
                  <a:moveTo>
                    <a:pt x="36" y="0"/>
                  </a:moveTo>
                  <a:cubicBezTo>
                    <a:pt x="16" y="0"/>
                    <a:pt x="0" y="17"/>
                    <a:pt x="0" y="36"/>
                  </a:cubicBezTo>
                  <a:cubicBezTo>
                    <a:pt x="0" y="56"/>
                    <a:pt x="16" y="72"/>
                    <a:pt x="36" y="72"/>
                  </a:cubicBezTo>
                  <a:cubicBezTo>
                    <a:pt x="56" y="72"/>
                    <a:pt x="72" y="56"/>
                    <a:pt x="72" y="36"/>
                  </a:cubicBezTo>
                  <a:cubicBezTo>
                    <a:pt x="72" y="17"/>
                    <a:pt x="56" y="0"/>
                    <a:pt x="36" y="0"/>
                  </a:cubicBezTo>
                  <a:close/>
                  <a:moveTo>
                    <a:pt x="57" y="31"/>
                  </a:moveTo>
                  <a:cubicBezTo>
                    <a:pt x="55" y="45"/>
                    <a:pt x="42" y="56"/>
                    <a:pt x="38" y="59"/>
                  </a:cubicBezTo>
                  <a:cubicBezTo>
                    <a:pt x="34" y="61"/>
                    <a:pt x="30" y="58"/>
                    <a:pt x="29" y="55"/>
                  </a:cubicBezTo>
                  <a:cubicBezTo>
                    <a:pt x="27" y="52"/>
                    <a:pt x="22" y="35"/>
                    <a:pt x="21" y="33"/>
                  </a:cubicBezTo>
                  <a:cubicBezTo>
                    <a:pt x="20" y="32"/>
                    <a:pt x="16" y="35"/>
                    <a:pt x="16" y="35"/>
                  </a:cubicBezTo>
                  <a:cubicBezTo>
                    <a:pt x="15" y="32"/>
                    <a:pt x="15" y="32"/>
                    <a:pt x="15" y="32"/>
                  </a:cubicBezTo>
                  <a:cubicBezTo>
                    <a:pt x="15" y="32"/>
                    <a:pt x="22" y="24"/>
                    <a:pt x="28" y="23"/>
                  </a:cubicBezTo>
                  <a:cubicBezTo>
                    <a:pt x="33" y="22"/>
                    <a:pt x="33" y="32"/>
                    <a:pt x="35" y="37"/>
                  </a:cubicBezTo>
                  <a:cubicBezTo>
                    <a:pt x="36" y="43"/>
                    <a:pt x="37" y="46"/>
                    <a:pt x="38" y="46"/>
                  </a:cubicBezTo>
                  <a:cubicBezTo>
                    <a:pt x="39" y="46"/>
                    <a:pt x="42" y="43"/>
                    <a:pt x="44" y="38"/>
                  </a:cubicBezTo>
                  <a:cubicBezTo>
                    <a:pt x="47" y="34"/>
                    <a:pt x="44" y="29"/>
                    <a:pt x="39" y="32"/>
                  </a:cubicBezTo>
                  <a:cubicBezTo>
                    <a:pt x="41" y="21"/>
                    <a:pt x="60" y="18"/>
                    <a:pt x="57" y="31"/>
                  </a:cubicBez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sp>
          <p:nvSpPr>
            <p:cNvPr id="58" name="Freeform 189">
              <a:extLst>
                <a:ext uri="{FF2B5EF4-FFF2-40B4-BE49-F238E27FC236}">
                  <a16:creationId xmlns:a16="http://schemas.microsoft.com/office/drawing/2014/main" xmlns="" id="{7B0A6280-A538-47FB-AC00-2009C3FC6E07}"/>
                </a:ext>
              </a:extLst>
            </p:cNvPr>
            <p:cNvSpPr>
              <a:spLocks noEditPoints="1"/>
            </p:cNvSpPr>
            <p:nvPr/>
          </p:nvSpPr>
          <p:spPr bwMode="auto">
            <a:xfrm>
              <a:off x="5843656" y="2888235"/>
              <a:ext cx="150715" cy="150714"/>
            </a:xfrm>
            <a:custGeom>
              <a:avLst/>
              <a:gdLst>
                <a:gd name="T0" fmla="*/ 23 w 47"/>
                <a:gd name="T1" fmla="*/ 0 h 47"/>
                <a:gd name="T2" fmla="*/ 0 w 47"/>
                <a:gd name="T3" fmla="*/ 24 h 47"/>
                <a:gd name="T4" fmla="*/ 23 w 47"/>
                <a:gd name="T5" fmla="*/ 47 h 47"/>
                <a:gd name="T6" fmla="*/ 47 w 47"/>
                <a:gd name="T7" fmla="*/ 24 h 47"/>
                <a:gd name="T8" fmla="*/ 23 w 47"/>
                <a:gd name="T9" fmla="*/ 0 h 47"/>
                <a:gd name="T10" fmla="*/ 5 w 47"/>
                <a:gd name="T11" fmla="*/ 24 h 47"/>
                <a:gd name="T12" fmla="*/ 23 w 47"/>
                <a:gd name="T13" fmla="*/ 6 h 47"/>
                <a:gd name="T14" fmla="*/ 23 w 47"/>
                <a:gd name="T15" fmla="*/ 42 h 47"/>
                <a:gd name="T16" fmla="*/ 5 w 47"/>
                <a:gd name="T17" fmla="*/ 2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23" y="0"/>
                  </a:moveTo>
                  <a:cubicBezTo>
                    <a:pt x="10" y="0"/>
                    <a:pt x="0" y="11"/>
                    <a:pt x="0" y="24"/>
                  </a:cubicBezTo>
                  <a:cubicBezTo>
                    <a:pt x="0" y="37"/>
                    <a:pt x="10" y="47"/>
                    <a:pt x="23" y="47"/>
                  </a:cubicBezTo>
                  <a:cubicBezTo>
                    <a:pt x="36" y="47"/>
                    <a:pt x="47" y="37"/>
                    <a:pt x="47" y="24"/>
                  </a:cubicBezTo>
                  <a:cubicBezTo>
                    <a:pt x="47" y="11"/>
                    <a:pt x="36" y="0"/>
                    <a:pt x="23" y="0"/>
                  </a:cubicBezTo>
                  <a:close/>
                  <a:moveTo>
                    <a:pt x="5" y="24"/>
                  </a:moveTo>
                  <a:cubicBezTo>
                    <a:pt x="5" y="14"/>
                    <a:pt x="13" y="6"/>
                    <a:pt x="23" y="6"/>
                  </a:cubicBezTo>
                  <a:cubicBezTo>
                    <a:pt x="23" y="42"/>
                    <a:pt x="23" y="42"/>
                    <a:pt x="23" y="42"/>
                  </a:cubicBezTo>
                  <a:cubicBezTo>
                    <a:pt x="13" y="42"/>
                    <a:pt x="5" y="34"/>
                    <a:pt x="5" y="24"/>
                  </a:cubicBez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sp>
          <p:nvSpPr>
            <p:cNvPr id="59" name="Freeform 190">
              <a:extLst>
                <a:ext uri="{FF2B5EF4-FFF2-40B4-BE49-F238E27FC236}">
                  <a16:creationId xmlns:a16="http://schemas.microsoft.com/office/drawing/2014/main" xmlns="" id="{2BA7186B-47C5-4A59-9B28-5FBF36969C37}"/>
                </a:ext>
              </a:extLst>
            </p:cNvPr>
            <p:cNvSpPr>
              <a:spLocks noEditPoints="1"/>
            </p:cNvSpPr>
            <p:nvPr/>
          </p:nvSpPr>
          <p:spPr bwMode="auto">
            <a:xfrm>
              <a:off x="5900419" y="2101389"/>
              <a:ext cx="215306" cy="199648"/>
            </a:xfrm>
            <a:custGeom>
              <a:avLst/>
              <a:gdLst>
                <a:gd name="T0" fmla="*/ 34 w 67"/>
                <a:gd name="T1" fmla="*/ 8 h 62"/>
                <a:gd name="T2" fmla="*/ 23 w 67"/>
                <a:gd name="T3" fmla="*/ 10 h 62"/>
                <a:gd name="T4" fmla="*/ 15 w 67"/>
                <a:gd name="T5" fmla="*/ 14 h 62"/>
                <a:gd name="T6" fmla="*/ 8 w 67"/>
                <a:gd name="T7" fmla="*/ 27 h 62"/>
                <a:gd name="T8" fmla="*/ 11 w 67"/>
                <a:gd name="T9" fmla="*/ 35 h 62"/>
                <a:gd name="T10" fmla="*/ 17 w 67"/>
                <a:gd name="T11" fmla="*/ 41 h 62"/>
                <a:gd name="T12" fmla="*/ 21 w 67"/>
                <a:gd name="T13" fmla="*/ 47 h 62"/>
                <a:gd name="T14" fmla="*/ 21 w 67"/>
                <a:gd name="T15" fmla="*/ 49 h 62"/>
                <a:gd name="T16" fmla="*/ 22 w 67"/>
                <a:gd name="T17" fmla="*/ 48 h 62"/>
                <a:gd name="T18" fmla="*/ 28 w 67"/>
                <a:gd name="T19" fmla="*/ 45 h 62"/>
                <a:gd name="T20" fmla="*/ 29 w 67"/>
                <a:gd name="T21" fmla="*/ 46 h 62"/>
                <a:gd name="T22" fmla="*/ 34 w 67"/>
                <a:gd name="T23" fmla="*/ 46 h 62"/>
                <a:gd name="T24" fmla="*/ 44 w 67"/>
                <a:gd name="T25" fmla="*/ 44 h 62"/>
                <a:gd name="T26" fmla="*/ 52 w 67"/>
                <a:gd name="T27" fmla="*/ 40 h 62"/>
                <a:gd name="T28" fmla="*/ 59 w 67"/>
                <a:gd name="T29" fmla="*/ 27 h 62"/>
                <a:gd name="T30" fmla="*/ 52 w 67"/>
                <a:gd name="T31" fmla="*/ 14 h 62"/>
                <a:gd name="T32" fmla="*/ 44 w 67"/>
                <a:gd name="T33" fmla="*/ 10 h 62"/>
                <a:gd name="T34" fmla="*/ 34 w 67"/>
                <a:gd name="T35" fmla="*/ 8 h 62"/>
                <a:gd name="T36" fmla="*/ 34 w 67"/>
                <a:gd name="T37" fmla="*/ 0 h 62"/>
                <a:gd name="T38" fmla="*/ 34 w 67"/>
                <a:gd name="T39" fmla="*/ 0 h 62"/>
                <a:gd name="T40" fmla="*/ 67 w 67"/>
                <a:gd name="T41" fmla="*/ 27 h 62"/>
                <a:gd name="T42" fmla="*/ 34 w 67"/>
                <a:gd name="T43" fmla="*/ 54 h 62"/>
                <a:gd name="T44" fmla="*/ 28 w 67"/>
                <a:gd name="T45" fmla="*/ 54 h 62"/>
                <a:gd name="T46" fmla="*/ 4 w 67"/>
                <a:gd name="T47" fmla="*/ 62 h 62"/>
                <a:gd name="T48" fmla="*/ 4 w 67"/>
                <a:gd name="T49" fmla="*/ 61 h 62"/>
                <a:gd name="T50" fmla="*/ 13 w 67"/>
                <a:gd name="T51" fmla="*/ 50 h 62"/>
                <a:gd name="T52" fmla="*/ 12 w 67"/>
                <a:gd name="T53" fmla="*/ 48 h 62"/>
                <a:gd name="T54" fmla="*/ 0 w 67"/>
                <a:gd name="T55" fmla="*/ 27 h 62"/>
                <a:gd name="T56" fmla="*/ 34 w 67"/>
                <a:gd name="T5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7" h="62">
                  <a:moveTo>
                    <a:pt x="34" y="8"/>
                  </a:moveTo>
                  <a:cubicBezTo>
                    <a:pt x="30" y="8"/>
                    <a:pt x="26" y="9"/>
                    <a:pt x="23" y="10"/>
                  </a:cubicBezTo>
                  <a:cubicBezTo>
                    <a:pt x="20" y="11"/>
                    <a:pt x="17" y="12"/>
                    <a:pt x="15" y="14"/>
                  </a:cubicBezTo>
                  <a:cubicBezTo>
                    <a:pt x="11" y="18"/>
                    <a:pt x="8" y="22"/>
                    <a:pt x="8" y="27"/>
                  </a:cubicBezTo>
                  <a:cubicBezTo>
                    <a:pt x="8" y="30"/>
                    <a:pt x="9" y="32"/>
                    <a:pt x="11" y="35"/>
                  </a:cubicBezTo>
                  <a:cubicBezTo>
                    <a:pt x="12" y="37"/>
                    <a:pt x="14" y="39"/>
                    <a:pt x="17" y="41"/>
                  </a:cubicBezTo>
                  <a:cubicBezTo>
                    <a:pt x="19" y="42"/>
                    <a:pt x="20" y="45"/>
                    <a:pt x="21" y="47"/>
                  </a:cubicBezTo>
                  <a:cubicBezTo>
                    <a:pt x="21" y="48"/>
                    <a:pt x="21" y="48"/>
                    <a:pt x="21" y="49"/>
                  </a:cubicBezTo>
                  <a:cubicBezTo>
                    <a:pt x="21" y="49"/>
                    <a:pt x="22" y="48"/>
                    <a:pt x="22" y="48"/>
                  </a:cubicBezTo>
                  <a:cubicBezTo>
                    <a:pt x="24" y="46"/>
                    <a:pt x="26" y="45"/>
                    <a:pt x="28" y="45"/>
                  </a:cubicBezTo>
                  <a:cubicBezTo>
                    <a:pt x="29" y="45"/>
                    <a:pt x="29" y="45"/>
                    <a:pt x="29" y="46"/>
                  </a:cubicBezTo>
                  <a:cubicBezTo>
                    <a:pt x="31" y="46"/>
                    <a:pt x="32" y="46"/>
                    <a:pt x="34" y="46"/>
                  </a:cubicBezTo>
                  <a:cubicBezTo>
                    <a:pt x="37" y="46"/>
                    <a:pt x="41" y="45"/>
                    <a:pt x="44" y="44"/>
                  </a:cubicBezTo>
                  <a:cubicBezTo>
                    <a:pt x="47" y="43"/>
                    <a:pt x="50" y="42"/>
                    <a:pt x="52" y="40"/>
                  </a:cubicBezTo>
                  <a:cubicBezTo>
                    <a:pt x="56" y="36"/>
                    <a:pt x="59" y="32"/>
                    <a:pt x="59" y="27"/>
                  </a:cubicBezTo>
                  <a:cubicBezTo>
                    <a:pt x="59" y="22"/>
                    <a:pt x="56" y="18"/>
                    <a:pt x="52" y="14"/>
                  </a:cubicBezTo>
                  <a:cubicBezTo>
                    <a:pt x="50" y="12"/>
                    <a:pt x="47" y="11"/>
                    <a:pt x="44" y="10"/>
                  </a:cubicBezTo>
                  <a:cubicBezTo>
                    <a:pt x="41" y="9"/>
                    <a:pt x="37" y="8"/>
                    <a:pt x="34" y="8"/>
                  </a:cubicBezTo>
                  <a:close/>
                  <a:moveTo>
                    <a:pt x="34" y="0"/>
                  </a:moveTo>
                  <a:cubicBezTo>
                    <a:pt x="34" y="0"/>
                    <a:pt x="34" y="0"/>
                    <a:pt x="34" y="0"/>
                  </a:cubicBezTo>
                  <a:cubicBezTo>
                    <a:pt x="52" y="0"/>
                    <a:pt x="67" y="12"/>
                    <a:pt x="67" y="27"/>
                  </a:cubicBezTo>
                  <a:cubicBezTo>
                    <a:pt x="67" y="42"/>
                    <a:pt x="52" y="54"/>
                    <a:pt x="34" y="54"/>
                  </a:cubicBezTo>
                  <a:cubicBezTo>
                    <a:pt x="32" y="54"/>
                    <a:pt x="30" y="54"/>
                    <a:pt x="28" y="54"/>
                  </a:cubicBezTo>
                  <a:cubicBezTo>
                    <a:pt x="21" y="61"/>
                    <a:pt x="13" y="62"/>
                    <a:pt x="4" y="62"/>
                  </a:cubicBezTo>
                  <a:cubicBezTo>
                    <a:pt x="4" y="61"/>
                    <a:pt x="4" y="61"/>
                    <a:pt x="4" y="61"/>
                  </a:cubicBezTo>
                  <a:cubicBezTo>
                    <a:pt x="9" y="59"/>
                    <a:pt x="13" y="55"/>
                    <a:pt x="13" y="50"/>
                  </a:cubicBezTo>
                  <a:cubicBezTo>
                    <a:pt x="13" y="49"/>
                    <a:pt x="13" y="49"/>
                    <a:pt x="12" y="48"/>
                  </a:cubicBezTo>
                  <a:cubicBezTo>
                    <a:pt x="5" y="43"/>
                    <a:pt x="0" y="36"/>
                    <a:pt x="0" y="27"/>
                  </a:cubicBezTo>
                  <a:cubicBezTo>
                    <a:pt x="0" y="12"/>
                    <a:pt x="15" y="0"/>
                    <a:pt x="34" y="0"/>
                  </a:cubicBez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sp>
          <p:nvSpPr>
            <p:cNvPr id="60" name="Freeform 191">
              <a:extLst>
                <a:ext uri="{FF2B5EF4-FFF2-40B4-BE49-F238E27FC236}">
                  <a16:creationId xmlns:a16="http://schemas.microsoft.com/office/drawing/2014/main" xmlns="" id="{0435ED82-EC92-4E8B-83CD-9A21FB2E9890}"/>
                </a:ext>
              </a:extLst>
            </p:cNvPr>
            <p:cNvSpPr>
              <a:spLocks noEditPoints="1"/>
            </p:cNvSpPr>
            <p:nvPr/>
          </p:nvSpPr>
          <p:spPr bwMode="auto">
            <a:xfrm>
              <a:off x="6312733" y="2886686"/>
              <a:ext cx="207477" cy="203562"/>
            </a:xfrm>
            <a:custGeom>
              <a:avLst/>
              <a:gdLst>
                <a:gd name="T0" fmla="*/ 62 w 65"/>
                <a:gd name="T1" fmla="*/ 36 h 64"/>
                <a:gd name="T2" fmla="*/ 62 w 65"/>
                <a:gd name="T3" fmla="*/ 32 h 64"/>
                <a:gd name="T4" fmla="*/ 33 w 65"/>
                <a:gd name="T5" fmla="*/ 3 h 64"/>
                <a:gd name="T6" fmla="*/ 28 w 65"/>
                <a:gd name="T7" fmla="*/ 3 h 64"/>
                <a:gd name="T8" fmla="*/ 18 w 65"/>
                <a:gd name="T9" fmla="*/ 0 h 64"/>
                <a:gd name="T10" fmla="*/ 0 w 65"/>
                <a:gd name="T11" fmla="*/ 18 h 64"/>
                <a:gd name="T12" fmla="*/ 3 w 65"/>
                <a:gd name="T13" fmla="*/ 28 h 64"/>
                <a:gd name="T14" fmla="*/ 3 w 65"/>
                <a:gd name="T15" fmla="*/ 32 h 64"/>
                <a:gd name="T16" fmla="*/ 33 w 65"/>
                <a:gd name="T17" fmla="*/ 62 h 64"/>
                <a:gd name="T18" fmla="*/ 38 w 65"/>
                <a:gd name="T19" fmla="*/ 62 h 64"/>
                <a:gd name="T20" fmla="*/ 47 w 65"/>
                <a:gd name="T21" fmla="*/ 64 h 64"/>
                <a:gd name="T22" fmla="*/ 65 w 65"/>
                <a:gd name="T23" fmla="*/ 46 h 64"/>
                <a:gd name="T24" fmla="*/ 62 w 65"/>
                <a:gd name="T25" fmla="*/ 36 h 64"/>
                <a:gd name="T26" fmla="*/ 35 w 65"/>
                <a:gd name="T27" fmla="*/ 54 h 64"/>
                <a:gd name="T28" fmla="*/ 17 w 65"/>
                <a:gd name="T29" fmla="*/ 49 h 64"/>
                <a:gd name="T30" fmla="*/ 18 w 65"/>
                <a:gd name="T31" fmla="*/ 39 h 64"/>
                <a:gd name="T32" fmla="*/ 26 w 65"/>
                <a:gd name="T33" fmla="*/ 45 h 64"/>
                <a:gd name="T34" fmla="*/ 40 w 65"/>
                <a:gd name="T35" fmla="*/ 44 h 64"/>
                <a:gd name="T36" fmla="*/ 32 w 65"/>
                <a:gd name="T37" fmla="*/ 36 h 64"/>
                <a:gd name="T38" fmla="*/ 15 w 65"/>
                <a:gd name="T39" fmla="*/ 23 h 64"/>
                <a:gd name="T40" fmla="*/ 28 w 65"/>
                <a:gd name="T41" fmla="*/ 10 h 64"/>
                <a:gd name="T42" fmla="*/ 46 w 65"/>
                <a:gd name="T43" fmla="*/ 15 h 64"/>
                <a:gd name="T44" fmla="*/ 45 w 65"/>
                <a:gd name="T45" fmla="*/ 24 h 64"/>
                <a:gd name="T46" fmla="*/ 32 w 65"/>
                <a:gd name="T47" fmla="*/ 17 h 64"/>
                <a:gd name="T48" fmla="*/ 29 w 65"/>
                <a:gd name="T49" fmla="*/ 27 h 64"/>
                <a:gd name="T50" fmla="*/ 50 w 65"/>
                <a:gd name="T51" fmla="*/ 37 h 64"/>
                <a:gd name="T52" fmla="*/ 35 w 65"/>
                <a:gd name="T53"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64">
                  <a:moveTo>
                    <a:pt x="62" y="36"/>
                  </a:moveTo>
                  <a:cubicBezTo>
                    <a:pt x="62" y="35"/>
                    <a:pt x="62" y="34"/>
                    <a:pt x="62" y="32"/>
                  </a:cubicBezTo>
                  <a:cubicBezTo>
                    <a:pt x="62" y="16"/>
                    <a:pt x="49" y="3"/>
                    <a:pt x="33" y="3"/>
                  </a:cubicBezTo>
                  <a:cubicBezTo>
                    <a:pt x="31" y="3"/>
                    <a:pt x="29" y="3"/>
                    <a:pt x="28" y="3"/>
                  </a:cubicBezTo>
                  <a:cubicBezTo>
                    <a:pt x="25" y="1"/>
                    <a:pt x="22" y="0"/>
                    <a:pt x="18" y="0"/>
                  </a:cubicBezTo>
                  <a:cubicBezTo>
                    <a:pt x="8" y="0"/>
                    <a:pt x="0" y="8"/>
                    <a:pt x="0" y="18"/>
                  </a:cubicBezTo>
                  <a:cubicBezTo>
                    <a:pt x="0" y="21"/>
                    <a:pt x="1" y="25"/>
                    <a:pt x="3" y="28"/>
                  </a:cubicBezTo>
                  <a:cubicBezTo>
                    <a:pt x="3" y="29"/>
                    <a:pt x="3" y="31"/>
                    <a:pt x="3" y="32"/>
                  </a:cubicBezTo>
                  <a:cubicBezTo>
                    <a:pt x="3" y="49"/>
                    <a:pt x="16" y="62"/>
                    <a:pt x="33" y="62"/>
                  </a:cubicBezTo>
                  <a:cubicBezTo>
                    <a:pt x="34" y="62"/>
                    <a:pt x="36" y="62"/>
                    <a:pt x="38" y="62"/>
                  </a:cubicBezTo>
                  <a:cubicBezTo>
                    <a:pt x="41" y="63"/>
                    <a:pt x="44" y="64"/>
                    <a:pt x="47" y="64"/>
                  </a:cubicBezTo>
                  <a:cubicBezTo>
                    <a:pt x="57" y="64"/>
                    <a:pt x="65" y="56"/>
                    <a:pt x="65" y="46"/>
                  </a:cubicBezTo>
                  <a:cubicBezTo>
                    <a:pt x="65" y="43"/>
                    <a:pt x="64" y="39"/>
                    <a:pt x="62" y="36"/>
                  </a:cubicBezTo>
                  <a:close/>
                  <a:moveTo>
                    <a:pt x="35" y="54"/>
                  </a:moveTo>
                  <a:cubicBezTo>
                    <a:pt x="26" y="55"/>
                    <a:pt x="21" y="53"/>
                    <a:pt x="17" y="49"/>
                  </a:cubicBezTo>
                  <a:cubicBezTo>
                    <a:pt x="13" y="45"/>
                    <a:pt x="15" y="40"/>
                    <a:pt x="18" y="39"/>
                  </a:cubicBezTo>
                  <a:cubicBezTo>
                    <a:pt x="22" y="39"/>
                    <a:pt x="24" y="44"/>
                    <a:pt x="26" y="45"/>
                  </a:cubicBezTo>
                  <a:cubicBezTo>
                    <a:pt x="28" y="46"/>
                    <a:pt x="36" y="49"/>
                    <a:pt x="40" y="44"/>
                  </a:cubicBezTo>
                  <a:cubicBezTo>
                    <a:pt x="44" y="39"/>
                    <a:pt x="37" y="37"/>
                    <a:pt x="32" y="36"/>
                  </a:cubicBezTo>
                  <a:cubicBezTo>
                    <a:pt x="24" y="35"/>
                    <a:pt x="14" y="31"/>
                    <a:pt x="15" y="23"/>
                  </a:cubicBezTo>
                  <a:cubicBezTo>
                    <a:pt x="16" y="15"/>
                    <a:pt x="22" y="11"/>
                    <a:pt x="28" y="10"/>
                  </a:cubicBezTo>
                  <a:cubicBezTo>
                    <a:pt x="37" y="9"/>
                    <a:pt x="42" y="11"/>
                    <a:pt x="46" y="15"/>
                  </a:cubicBezTo>
                  <a:cubicBezTo>
                    <a:pt x="51" y="19"/>
                    <a:pt x="48" y="24"/>
                    <a:pt x="45" y="24"/>
                  </a:cubicBezTo>
                  <a:cubicBezTo>
                    <a:pt x="42" y="24"/>
                    <a:pt x="39" y="17"/>
                    <a:pt x="32" y="17"/>
                  </a:cubicBezTo>
                  <a:cubicBezTo>
                    <a:pt x="25" y="17"/>
                    <a:pt x="20" y="24"/>
                    <a:pt x="29" y="27"/>
                  </a:cubicBezTo>
                  <a:cubicBezTo>
                    <a:pt x="37" y="29"/>
                    <a:pt x="47" y="30"/>
                    <a:pt x="50" y="37"/>
                  </a:cubicBezTo>
                  <a:cubicBezTo>
                    <a:pt x="53" y="45"/>
                    <a:pt x="45" y="54"/>
                    <a:pt x="35" y="54"/>
                  </a:cubicBez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sp>
          <p:nvSpPr>
            <p:cNvPr id="61" name="Freeform 195">
              <a:extLst>
                <a:ext uri="{FF2B5EF4-FFF2-40B4-BE49-F238E27FC236}">
                  <a16:creationId xmlns:a16="http://schemas.microsoft.com/office/drawing/2014/main" xmlns="" id="{65FF252D-5F42-4F12-929D-F7981A334249}"/>
                </a:ext>
              </a:extLst>
            </p:cNvPr>
            <p:cNvSpPr>
              <a:spLocks noEditPoints="1"/>
            </p:cNvSpPr>
            <p:nvPr/>
          </p:nvSpPr>
          <p:spPr bwMode="auto">
            <a:xfrm>
              <a:off x="5156634" y="2140536"/>
              <a:ext cx="262282" cy="281855"/>
            </a:xfrm>
            <a:custGeom>
              <a:avLst/>
              <a:gdLst>
                <a:gd name="T0" fmla="*/ 78 w 82"/>
                <a:gd name="T1" fmla="*/ 22 h 88"/>
                <a:gd name="T2" fmla="*/ 50 w 82"/>
                <a:gd name="T3" fmla="*/ 2 h 88"/>
                <a:gd name="T4" fmla="*/ 40 w 82"/>
                <a:gd name="T5" fmla="*/ 4 h 88"/>
                <a:gd name="T6" fmla="*/ 3 w 82"/>
                <a:gd name="T7" fmla="*/ 55 h 88"/>
                <a:gd name="T8" fmla="*/ 4 w 82"/>
                <a:gd name="T9" fmla="*/ 65 h 88"/>
                <a:gd name="T10" fmla="*/ 32 w 82"/>
                <a:gd name="T11" fmla="*/ 85 h 88"/>
                <a:gd name="T12" fmla="*/ 42 w 82"/>
                <a:gd name="T13" fmla="*/ 84 h 88"/>
                <a:gd name="T14" fmla="*/ 80 w 82"/>
                <a:gd name="T15" fmla="*/ 33 h 88"/>
                <a:gd name="T16" fmla="*/ 78 w 82"/>
                <a:gd name="T17" fmla="*/ 22 h 88"/>
                <a:gd name="T18" fmla="*/ 54 w 82"/>
                <a:gd name="T19" fmla="*/ 9 h 88"/>
                <a:gd name="T20" fmla="*/ 70 w 82"/>
                <a:gd name="T21" fmla="*/ 21 h 88"/>
                <a:gd name="T22" fmla="*/ 68 w 82"/>
                <a:gd name="T23" fmla="*/ 23 h 88"/>
                <a:gd name="T24" fmla="*/ 53 w 82"/>
                <a:gd name="T25" fmla="*/ 11 h 88"/>
                <a:gd name="T26" fmla="*/ 54 w 82"/>
                <a:gd name="T27" fmla="*/ 9 h 88"/>
                <a:gd name="T28" fmla="*/ 21 w 82"/>
                <a:gd name="T29" fmla="*/ 71 h 88"/>
                <a:gd name="T30" fmla="*/ 20 w 82"/>
                <a:gd name="T31" fmla="*/ 64 h 88"/>
                <a:gd name="T32" fmla="*/ 27 w 82"/>
                <a:gd name="T33" fmla="*/ 63 h 88"/>
                <a:gd name="T34" fmla="*/ 28 w 82"/>
                <a:gd name="T35" fmla="*/ 70 h 88"/>
                <a:gd name="T36" fmla="*/ 21 w 82"/>
                <a:gd name="T37" fmla="*/ 71 h 88"/>
                <a:gd name="T38" fmla="*/ 45 w 82"/>
                <a:gd name="T39" fmla="*/ 71 h 88"/>
                <a:gd name="T40" fmla="*/ 14 w 82"/>
                <a:gd name="T41" fmla="*/ 48 h 88"/>
                <a:gd name="T42" fmla="*/ 43 w 82"/>
                <a:gd name="T43" fmla="*/ 9 h 88"/>
                <a:gd name="T44" fmla="*/ 74 w 82"/>
                <a:gd name="T45" fmla="*/ 32 h 88"/>
                <a:gd name="T46" fmla="*/ 45 w 82"/>
                <a:gd name="T47" fmla="*/ 7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88">
                  <a:moveTo>
                    <a:pt x="78" y="22"/>
                  </a:moveTo>
                  <a:cubicBezTo>
                    <a:pt x="50" y="2"/>
                    <a:pt x="50" y="2"/>
                    <a:pt x="50" y="2"/>
                  </a:cubicBezTo>
                  <a:cubicBezTo>
                    <a:pt x="47" y="0"/>
                    <a:pt x="43" y="1"/>
                    <a:pt x="40" y="4"/>
                  </a:cubicBezTo>
                  <a:cubicBezTo>
                    <a:pt x="3" y="55"/>
                    <a:pt x="3" y="55"/>
                    <a:pt x="3" y="55"/>
                  </a:cubicBezTo>
                  <a:cubicBezTo>
                    <a:pt x="0" y="58"/>
                    <a:pt x="1" y="63"/>
                    <a:pt x="4" y="65"/>
                  </a:cubicBezTo>
                  <a:cubicBezTo>
                    <a:pt x="32" y="85"/>
                    <a:pt x="32" y="85"/>
                    <a:pt x="32" y="85"/>
                  </a:cubicBezTo>
                  <a:cubicBezTo>
                    <a:pt x="35" y="88"/>
                    <a:pt x="40" y="87"/>
                    <a:pt x="42" y="84"/>
                  </a:cubicBezTo>
                  <a:cubicBezTo>
                    <a:pt x="80" y="33"/>
                    <a:pt x="80" y="33"/>
                    <a:pt x="80" y="33"/>
                  </a:cubicBezTo>
                  <a:cubicBezTo>
                    <a:pt x="82" y="29"/>
                    <a:pt x="81" y="25"/>
                    <a:pt x="78" y="22"/>
                  </a:cubicBezTo>
                  <a:close/>
                  <a:moveTo>
                    <a:pt x="54" y="9"/>
                  </a:moveTo>
                  <a:cubicBezTo>
                    <a:pt x="70" y="21"/>
                    <a:pt x="70" y="21"/>
                    <a:pt x="70" y="21"/>
                  </a:cubicBezTo>
                  <a:cubicBezTo>
                    <a:pt x="68" y="23"/>
                    <a:pt x="68" y="23"/>
                    <a:pt x="68" y="23"/>
                  </a:cubicBezTo>
                  <a:cubicBezTo>
                    <a:pt x="53" y="11"/>
                    <a:pt x="53" y="11"/>
                    <a:pt x="53" y="11"/>
                  </a:cubicBezTo>
                  <a:lnTo>
                    <a:pt x="54" y="9"/>
                  </a:lnTo>
                  <a:close/>
                  <a:moveTo>
                    <a:pt x="21" y="71"/>
                  </a:moveTo>
                  <a:cubicBezTo>
                    <a:pt x="19" y="70"/>
                    <a:pt x="18" y="67"/>
                    <a:pt x="20" y="64"/>
                  </a:cubicBezTo>
                  <a:cubicBezTo>
                    <a:pt x="22" y="62"/>
                    <a:pt x="25" y="62"/>
                    <a:pt x="27" y="63"/>
                  </a:cubicBezTo>
                  <a:cubicBezTo>
                    <a:pt x="29" y="65"/>
                    <a:pt x="29" y="68"/>
                    <a:pt x="28" y="70"/>
                  </a:cubicBezTo>
                  <a:cubicBezTo>
                    <a:pt x="26" y="72"/>
                    <a:pt x="23" y="73"/>
                    <a:pt x="21" y="71"/>
                  </a:cubicBezTo>
                  <a:close/>
                  <a:moveTo>
                    <a:pt x="45" y="71"/>
                  </a:moveTo>
                  <a:cubicBezTo>
                    <a:pt x="14" y="48"/>
                    <a:pt x="14" y="48"/>
                    <a:pt x="14" y="48"/>
                  </a:cubicBezTo>
                  <a:cubicBezTo>
                    <a:pt x="43" y="9"/>
                    <a:pt x="43" y="9"/>
                    <a:pt x="43" y="9"/>
                  </a:cubicBezTo>
                  <a:cubicBezTo>
                    <a:pt x="74" y="32"/>
                    <a:pt x="74" y="32"/>
                    <a:pt x="74" y="32"/>
                  </a:cubicBezTo>
                  <a:lnTo>
                    <a:pt x="45" y="71"/>
                  </a:ln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sp>
          <p:nvSpPr>
            <p:cNvPr id="62" name="Freeform 205">
              <a:extLst>
                <a:ext uri="{FF2B5EF4-FFF2-40B4-BE49-F238E27FC236}">
                  <a16:creationId xmlns:a16="http://schemas.microsoft.com/office/drawing/2014/main" xmlns="" id="{C5018382-F50D-4D33-AFA0-2161EFA2F49E}"/>
                </a:ext>
              </a:extLst>
            </p:cNvPr>
            <p:cNvSpPr>
              <a:spLocks noEditPoints="1"/>
            </p:cNvSpPr>
            <p:nvPr/>
          </p:nvSpPr>
          <p:spPr bwMode="auto">
            <a:xfrm>
              <a:off x="4814101" y="2956741"/>
              <a:ext cx="137013" cy="152672"/>
            </a:xfrm>
            <a:custGeom>
              <a:avLst/>
              <a:gdLst>
                <a:gd name="T0" fmla="*/ 34 w 43"/>
                <a:gd name="T1" fmla="*/ 15 h 48"/>
                <a:gd name="T2" fmla="*/ 36 w 43"/>
                <a:gd name="T3" fmla="*/ 12 h 48"/>
                <a:gd name="T4" fmla="*/ 39 w 43"/>
                <a:gd name="T5" fmla="*/ 7 h 48"/>
                <a:gd name="T6" fmla="*/ 38 w 43"/>
                <a:gd name="T7" fmla="*/ 1 h 48"/>
                <a:gd name="T8" fmla="*/ 34 w 43"/>
                <a:gd name="T9" fmla="*/ 0 h 48"/>
                <a:gd name="T10" fmla="*/ 27 w 43"/>
                <a:gd name="T11" fmla="*/ 3 h 48"/>
                <a:gd name="T12" fmla="*/ 21 w 43"/>
                <a:gd name="T13" fmla="*/ 14 h 48"/>
                <a:gd name="T14" fmla="*/ 16 w 43"/>
                <a:gd name="T15" fmla="*/ 3 h 48"/>
                <a:gd name="T16" fmla="*/ 10 w 43"/>
                <a:gd name="T17" fmla="*/ 1 h 48"/>
                <a:gd name="T18" fmla="*/ 6 w 43"/>
                <a:gd name="T19" fmla="*/ 3 h 48"/>
                <a:gd name="T20" fmla="*/ 7 w 43"/>
                <a:gd name="T21" fmla="*/ 12 h 48"/>
                <a:gd name="T22" fmla="*/ 10 w 43"/>
                <a:gd name="T23" fmla="*/ 15 h 48"/>
                <a:gd name="T24" fmla="*/ 0 w 43"/>
                <a:gd name="T25" fmla="*/ 15 h 48"/>
                <a:gd name="T26" fmla="*/ 0 w 43"/>
                <a:gd name="T27" fmla="*/ 27 h 48"/>
                <a:gd name="T28" fmla="*/ 3 w 43"/>
                <a:gd name="T29" fmla="*/ 27 h 48"/>
                <a:gd name="T30" fmla="*/ 3 w 43"/>
                <a:gd name="T31" fmla="*/ 48 h 48"/>
                <a:gd name="T32" fmla="*/ 40 w 43"/>
                <a:gd name="T33" fmla="*/ 48 h 48"/>
                <a:gd name="T34" fmla="*/ 40 w 43"/>
                <a:gd name="T35" fmla="*/ 27 h 48"/>
                <a:gd name="T36" fmla="*/ 43 w 43"/>
                <a:gd name="T37" fmla="*/ 27 h 48"/>
                <a:gd name="T38" fmla="*/ 43 w 43"/>
                <a:gd name="T39" fmla="*/ 15 h 48"/>
                <a:gd name="T40" fmla="*/ 34 w 43"/>
                <a:gd name="T41" fmla="*/ 15 h 48"/>
                <a:gd name="T42" fmla="*/ 29 w 43"/>
                <a:gd name="T43" fmla="*/ 5 h 48"/>
                <a:gd name="T44" fmla="*/ 34 w 43"/>
                <a:gd name="T45" fmla="*/ 3 h 48"/>
                <a:gd name="T46" fmla="*/ 35 w 43"/>
                <a:gd name="T47" fmla="*/ 4 h 48"/>
                <a:gd name="T48" fmla="*/ 34 w 43"/>
                <a:gd name="T49" fmla="*/ 10 h 48"/>
                <a:gd name="T50" fmla="*/ 27 w 43"/>
                <a:gd name="T51" fmla="*/ 15 h 48"/>
                <a:gd name="T52" fmla="*/ 24 w 43"/>
                <a:gd name="T53" fmla="*/ 15 h 48"/>
                <a:gd name="T54" fmla="*/ 29 w 43"/>
                <a:gd name="T55" fmla="*/ 5 h 48"/>
                <a:gd name="T56" fmla="*/ 8 w 43"/>
                <a:gd name="T57" fmla="*/ 7 h 48"/>
                <a:gd name="T58" fmla="*/ 9 w 43"/>
                <a:gd name="T59" fmla="*/ 5 h 48"/>
                <a:gd name="T60" fmla="*/ 10 w 43"/>
                <a:gd name="T61" fmla="*/ 4 h 48"/>
                <a:gd name="T62" fmla="*/ 10 w 43"/>
                <a:gd name="T63" fmla="*/ 4 h 48"/>
                <a:gd name="T64" fmla="*/ 13 w 43"/>
                <a:gd name="T65" fmla="*/ 6 h 48"/>
                <a:gd name="T66" fmla="*/ 17 w 43"/>
                <a:gd name="T67" fmla="*/ 13 h 48"/>
                <a:gd name="T68" fmla="*/ 17 w 43"/>
                <a:gd name="T69" fmla="*/ 13 h 48"/>
                <a:gd name="T70" fmla="*/ 17 w 43"/>
                <a:gd name="T71" fmla="*/ 13 h 48"/>
                <a:gd name="T72" fmla="*/ 9 w 43"/>
                <a:gd name="T73" fmla="*/ 10 h 48"/>
                <a:gd name="T74" fmla="*/ 8 w 43"/>
                <a:gd name="T75" fmla="*/ 7 h 48"/>
                <a:gd name="T76" fmla="*/ 18 w 43"/>
                <a:gd name="T77" fmla="*/ 45 h 48"/>
                <a:gd name="T78" fmla="*/ 6 w 43"/>
                <a:gd name="T79" fmla="*/ 45 h 48"/>
                <a:gd name="T80" fmla="*/ 6 w 43"/>
                <a:gd name="T81" fmla="*/ 25 h 48"/>
                <a:gd name="T82" fmla="*/ 18 w 43"/>
                <a:gd name="T83" fmla="*/ 25 h 48"/>
                <a:gd name="T84" fmla="*/ 18 w 43"/>
                <a:gd name="T85" fmla="*/ 45 h 48"/>
                <a:gd name="T86" fmla="*/ 18 w 43"/>
                <a:gd name="T87" fmla="*/ 24 h 48"/>
                <a:gd name="T88" fmla="*/ 3 w 43"/>
                <a:gd name="T89" fmla="*/ 24 h 48"/>
                <a:gd name="T90" fmla="*/ 3 w 43"/>
                <a:gd name="T91" fmla="*/ 18 h 48"/>
                <a:gd name="T92" fmla="*/ 18 w 43"/>
                <a:gd name="T93" fmla="*/ 18 h 48"/>
                <a:gd name="T94" fmla="*/ 18 w 43"/>
                <a:gd name="T95" fmla="*/ 24 h 48"/>
                <a:gd name="T96" fmla="*/ 37 w 43"/>
                <a:gd name="T97" fmla="*/ 45 h 48"/>
                <a:gd name="T98" fmla="*/ 25 w 43"/>
                <a:gd name="T99" fmla="*/ 45 h 48"/>
                <a:gd name="T100" fmla="*/ 25 w 43"/>
                <a:gd name="T101" fmla="*/ 25 h 48"/>
                <a:gd name="T102" fmla="*/ 37 w 43"/>
                <a:gd name="T103" fmla="*/ 25 h 48"/>
                <a:gd name="T104" fmla="*/ 37 w 43"/>
                <a:gd name="T105" fmla="*/ 45 h 48"/>
                <a:gd name="T106" fmla="*/ 40 w 43"/>
                <a:gd name="T107" fmla="*/ 24 h 48"/>
                <a:gd name="T108" fmla="*/ 25 w 43"/>
                <a:gd name="T109" fmla="*/ 24 h 48"/>
                <a:gd name="T110" fmla="*/ 25 w 43"/>
                <a:gd name="T111" fmla="*/ 18 h 48"/>
                <a:gd name="T112" fmla="*/ 40 w 43"/>
                <a:gd name="T113" fmla="*/ 18 h 48"/>
                <a:gd name="T114" fmla="*/ 40 w 43"/>
                <a:gd name="T115"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 h="48">
                  <a:moveTo>
                    <a:pt x="34" y="15"/>
                  </a:moveTo>
                  <a:cubicBezTo>
                    <a:pt x="35" y="14"/>
                    <a:pt x="36" y="13"/>
                    <a:pt x="36" y="12"/>
                  </a:cubicBezTo>
                  <a:cubicBezTo>
                    <a:pt x="38" y="11"/>
                    <a:pt x="39" y="9"/>
                    <a:pt x="39" y="7"/>
                  </a:cubicBezTo>
                  <a:cubicBezTo>
                    <a:pt x="40" y="5"/>
                    <a:pt x="39" y="3"/>
                    <a:pt x="38" y="1"/>
                  </a:cubicBezTo>
                  <a:cubicBezTo>
                    <a:pt x="37" y="0"/>
                    <a:pt x="35" y="0"/>
                    <a:pt x="34" y="0"/>
                  </a:cubicBezTo>
                  <a:cubicBezTo>
                    <a:pt x="31" y="0"/>
                    <a:pt x="29" y="1"/>
                    <a:pt x="27" y="3"/>
                  </a:cubicBezTo>
                  <a:cubicBezTo>
                    <a:pt x="24" y="6"/>
                    <a:pt x="22" y="10"/>
                    <a:pt x="21" y="14"/>
                  </a:cubicBezTo>
                  <a:cubicBezTo>
                    <a:pt x="20" y="10"/>
                    <a:pt x="19" y="6"/>
                    <a:pt x="16" y="3"/>
                  </a:cubicBezTo>
                  <a:cubicBezTo>
                    <a:pt x="14" y="2"/>
                    <a:pt x="12" y="1"/>
                    <a:pt x="10" y="1"/>
                  </a:cubicBezTo>
                  <a:cubicBezTo>
                    <a:pt x="9" y="1"/>
                    <a:pt x="7" y="1"/>
                    <a:pt x="6" y="3"/>
                  </a:cubicBezTo>
                  <a:cubicBezTo>
                    <a:pt x="4" y="5"/>
                    <a:pt x="4" y="9"/>
                    <a:pt x="7" y="12"/>
                  </a:cubicBezTo>
                  <a:cubicBezTo>
                    <a:pt x="8" y="13"/>
                    <a:pt x="9" y="14"/>
                    <a:pt x="10" y="15"/>
                  </a:cubicBezTo>
                  <a:cubicBezTo>
                    <a:pt x="0" y="15"/>
                    <a:pt x="0" y="15"/>
                    <a:pt x="0" y="15"/>
                  </a:cubicBezTo>
                  <a:cubicBezTo>
                    <a:pt x="0" y="27"/>
                    <a:pt x="0" y="27"/>
                    <a:pt x="0" y="27"/>
                  </a:cubicBezTo>
                  <a:cubicBezTo>
                    <a:pt x="3" y="27"/>
                    <a:pt x="3" y="27"/>
                    <a:pt x="3" y="27"/>
                  </a:cubicBezTo>
                  <a:cubicBezTo>
                    <a:pt x="3" y="48"/>
                    <a:pt x="3" y="48"/>
                    <a:pt x="3" y="48"/>
                  </a:cubicBezTo>
                  <a:cubicBezTo>
                    <a:pt x="40" y="48"/>
                    <a:pt x="40" y="48"/>
                    <a:pt x="40" y="48"/>
                  </a:cubicBezTo>
                  <a:cubicBezTo>
                    <a:pt x="40" y="27"/>
                    <a:pt x="40" y="27"/>
                    <a:pt x="40" y="27"/>
                  </a:cubicBezTo>
                  <a:cubicBezTo>
                    <a:pt x="43" y="27"/>
                    <a:pt x="43" y="27"/>
                    <a:pt x="43" y="27"/>
                  </a:cubicBezTo>
                  <a:cubicBezTo>
                    <a:pt x="43" y="15"/>
                    <a:pt x="43" y="15"/>
                    <a:pt x="43" y="15"/>
                  </a:cubicBezTo>
                  <a:lnTo>
                    <a:pt x="34" y="15"/>
                  </a:lnTo>
                  <a:close/>
                  <a:moveTo>
                    <a:pt x="29" y="5"/>
                  </a:moveTo>
                  <a:cubicBezTo>
                    <a:pt x="31" y="4"/>
                    <a:pt x="32" y="3"/>
                    <a:pt x="34" y="3"/>
                  </a:cubicBezTo>
                  <a:cubicBezTo>
                    <a:pt x="34" y="3"/>
                    <a:pt x="35" y="3"/>
                    <a:pt x="35" y="4"/>
                  </a:cubicBezTo>
                  <a:cubicBezTo>
                    <a:pt x="37" y="5"/>
                    <a:pt x="36" y="8"/>
                    <a:pt x="34" y="10"/>
                  </a:cubicBezTo>
                  <a:cubicBezTo>
                    <a:pt x="32" y="12"/>
                    <a:pt x="29" y="14"/>
                    <a:pt x="27" y="15"/>
                  </a:cubicBezTo>
                  <a:cubicBezTo>
                    <a:pt x="24" y="15"/>
                    <a:pt x="24" y="15"/>
                    <a:pt x="24" y="15"/>
                  </a:cubicBezTo>
                  <a:cubicBezTo>
                    <a:pt x="25" y="12"/>
                    <a:pt x="27" y="8"/>
                    <a:pt x="29" y="5"/>
                  </a:cubicBezTo>
                  <a:close/>
                  <a:moveTo>
                    <a:pt x="8" y="7"/>
                  </a:moveTo>
                  <a:cubicBezTo>
                    <a:pt x="8" y="6"/>
                    <a:pt x="8" y="6"/>
                    <a:pt x="9" y="5"/>
                  </a:cubicBezTo>
                  <a:cubicBezTo>
                    <a:pt x="9" y="5"/>
                    <a:pt x="10" y="4"/>
                    <a:pt x="10" y="4"/>
                  </a:cubicBezTo>
                  <a:cubicBezTo>
                    <a:pt x="10" y="4"/>
                    <a:pt x="10" y="4"/>
                    <a:pt x="10" y="4"/>
                  </a:cubicBezTo>
                  <a:cubicBezTo>
                    <a:pt x="11" y="4"/>
                    <a:pt x="12" y="5"/>
                    <a:pt x="13" y="6"/>
                  </a:cubicBezTo>
                  <a:cubicBezTo>
                    <a:pt x="15" y="7"/>
                    <a:pt x="16" y="10"/>
                    <a:pt x="17" y="13"/>
                  </a:cubicBezTo>
                  <a:cubicBezTo>
                    <a:pt x="17" y="13"/>
                    <a:pt x="17" y="13"/>
                    <a:pt x="17" y="13"/>
                  </a:cubicBezTo>
                  <a:cubicBezTo>
                    <a:pt x="17" y="13"/>
                    <a:pt x="17" y="13"/>
                    <a:pt x="17" y="13"/>
                  </a:cubicBezTo>
                  <a:cubicBezTo>
                    <a:pt x="14" y="13"/>
                    <a:pt x="11" y="11"/>
                    <a:pt x="9" y="10"/>
                  </a:cubicBezTo>
                  <a:cubicBezTo>
                    <a:pt x="9" y="9"/>
                    <a:pt x="8" y="8"/>
                    <a:pt x="8" y="7"/>
                  </a:cubicBezTo>
                  <a:close/>
                  <a:moveTo>
                    <a:pt x="18" y="45"/>
                  </a:moveTo>
                  <a:cubicBezTo>
                    <a:pt x="6" y="45"/>
                    <a:pt x="6" y="45"/>
                    <a:pt x="6" y="45"/>
                  </a:cubicBezTo>
                  <a:cubicBezTo>
                    <a:pt x="6" y="25"/>
                    <a:pt x="6" y="25"/>
                    <a:pt x="6" y="25"/>
                  </a:cubicBezTo>
                  <a:cubicBezTo>
                    <a:pt x="18" y="25"/>
                    <a:pt x="18" y="25"/>
                    <a:pt x="18" y="25"/>
                  </a:cubicBezTo>
                  <a:lnTo>
                    <a:pt x="18" y="45"/>
                  </a:lnTo>
                  <a:close/>
                  <a:moveTo>
                    <a:pt x="18" y="24"/>
                  </a:moveTo>
                  <a:cubicBezTo>
                    <a:pt x="3" y="24"/>
                    <a:pt x="3" y="24"/>
                    <a:pt x="3" y="24"/>
                  </a:cubicBezTo>
                  <a:cubicBezTo>
                    <a:pt x="3" y="18"/>
                    <a:pt x="3" y="18"/>
                    <a:pt x="3" y="18"/>
                  </a:cubicBezTo>
                  <a:cubicBezTo>
                    <a:pt x="18" y="18"/>
                    <a:pt x="18" y="18"/>
                    <a:pt x="18" y="18"/>
                  </a:cubicBezTo>
                  <a:lnTo>
                    <a:pt x="18" y="24"/>
                  </a:lnTo>
                  <a:close/>
                  <a:moveTo>
                    <a:pt x="37" y="45"/>
                  </a:moveTo>
                  <a:cubicBezTo>
                    <a:pt x="25" y="45"/>
                    <a:pt x="25" y="45"/>
                    <a:pt x="25" y="45"/>
                  </a:cubicBezTo>
                  <a:cubicBezTo>
                    <a:pt x="25" y="25"/>
                    <a:pt x="25" y="25"/>
                    <a:pt x="25" y="25"/>
                  </a:cubicBezTo>
                  <a:cubicBezTo>
                    <a:pt x="37" y="25"/>
                    <a:pt x="37" y="25"/>
                    <a:pt x="37" y="25"/>
                  </a:cubicBezTo>
                  <a:lnTo>
                    <a:pt x="37" y="45"/>
                  </a:lnTo>
                  <a:close/>
                  <a:moveTo>
                    <a:pt x="40" y="24"/>
                  </a:moveTo>
                  <a:cubicBezTo>
                    <a:pt x="25" y="24"/>
                    <a:pt x="25" y="24"/>
                    <a:pt x="25" y="24"/>
                  </a:cubicBezTo>
                  <a:cubicBezTo>
                    <a:pt x="25" y="18"/>
                    <a:pt x="25" y="18"/>
                    <a:pt x="25" y="18"/>
                  </a:cubicBezTo>
                  <a:cubicBezTo>
                    <a:pt x="40" y="18"/>
                    <a:pt x="40" y="18"/>
                    <a:pt x="40" y="18"/>
                  </a:cubicBezTo>
                  <a:lnTo>
                    <a:pt x="40" y="24"/>
                  </a:ln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sp>
          <p:nvSpPr>
            <p:cNvPr id="63" name="Freeform 223">
              <a:extLst>
                <a:ext uri="{FF2B5EF4-FFF2-40B4-BE49-F238E27FC236}">
                  <a16:creationId xmlns:a16="http://schemas.microsoft.com/office/drawing/2014/main" xmlns="" id="{97F20874-65E0-4554-8D42-004D50CCB4CB}"/>
                </a:ext>
              </a:extLst>
            </p:cNvPr>
            <p:cNvSpPr>
              <a:spLocks noEditPoints="1"/>
            </p:cNvSpPr>
            <p:nvPr/>
          </p:nvSpPr>
          <p:spPr bwMode="auto">
            <a:xfrm>
              <a:off x="5646087" y="3307798"/>
              <a:ext cx="227050" cy="199648"/>
            </a:xfrm>
            <a:custGeom>
              <a:avLst/>
              <a:gdLst>
                <a:gd name="T0" fmla="*/ 76 w 116"/>
                <a:gd name="T1" fmla="*/ 15 h 102"/>
                <a:gd name="T2" fmla="*/ 40 w 116"/>
                <a:gd name="T3" fmla="*/ 0 h 102"/>
                <a:gd name="T4" fmla="*/ 0 w 116"/>
                <a:gd name="T5" fmla="*/ 15 h 102"/>
                <a:gd name="T6" fmla="*/ 0 w 116"/>
                <a:gd name="T7" fmla="*/ 102 h 102"/>
                <a:gd name="T8" fmla="*/ 40 w 116"/>
                <a:gd name="T9" fmla="*/ 87 h 102"/>
                <a:gd name="T10" fmla="*/ 76 w 116"/>
                <a:gd name="T11" fmla="*/ 102 h 102"/>
                <a:gd name="T12" fmla="*/ 116 w 116"/>
                <a:gd name="T13" fmla="*/ 87 h 102"/>
                <a:gd name="T14" fmla="*/ 116 w 116"/>
                <a:gd name="T15" fmla="*/ 0 h 102"/>
                <a:gd name="T16" fmla="*/ 76 w 116"/>
                <a:gd name="T17" fmla="*/ 15 h 102"/>
                <a:gd name="T18" fmla="*/ 44 w 116"/>
                <a:gd name="T19" fmla="*/ 9 h 102"/>
                <a:gd name="T20" fmla="*/ 73 w 116"/>
                <a:gd name="T21" fmla="*/ 22 h 102"/>
                <a:gd name="T22" fmla="*/ 73 w 116"/>
                <a:gd name="T23" fmla="*/ 92 h 102"/>
                <a:gd name="T24" fmla="*/ 44 w 116"/>
                <a:gd name="T25" fmla="*/ 80 h 102"/>
                <a:gd name="T26" fmla="*/ 44 w 116"/>
                <a:gd name="T27" fmla="*/ 9 h 102"/>
                <a:gd name="T28" fmla="*/ 8 w 116"/>
                <a:gd name="T29" fmla="*/ 20 h 102"/>
                <a:gd name="T30" fmla="*/ 37 w 116"/>
                <a:gd name="T31" fmla="*/ 9 h 102"/>
                <a:gd name="T32" fmla="*/ 37 w 116"/>
                <a:gd name="T33" fmla="*/ 80 h 102"/>
                <a:gd name="T34" fmla="*/ 8 w 116"/>
                <a:gd name="T35" fmla="*/ 92 h 102"/>
                <a:gd name="T36" fmla="*/ 8 w 116"/>
                <a:gd name="T37" fmla="*/ 20 h 102"/>
                <a:gd name="T38" fmla="*/ 109 w 116"/>
                <a:gd name="T39" fmla="*/ 82 h 102"/>
                <a:gd name="T40" fmla="*/ 80 w 116"/>
                <a:gd name="T41" fmla="*/ 92 h 102"/>
                <a:gd name="T42" fmla="*/ 80 w 116"/>
                <a:gd name="T43" fmla="*/ 22 h 102"/>
                <a:gd name="T44" fmla="*/ 109 w 116"/>
                <a:gd name="T45" fmla="*/ 10 h 102"/>
                <a:gd name="T46" fmla="*/ 109 w 116"/>
                <a:gd name="T47" fmla="*/ 8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6" h="102">
                  <a:moveTo>
                    <a:pt x="76" y="15"/>
                  </a:moveTo>
                  <a:lnTo>
                    <a:pt x="40" y="0"/>
                  </a:lnTo>
                  <a:lnTo>
                    <a:pt x="0" y="15"/>
                  </a:lnTo>
                  <a:lnTo>
                    <a:pt x="0" y="102"/>
                  </a:lnTo>
                  <a:lnTo>
                    <a:pt x="40" y="87"/>
                  </a:lnTo>
                  <a:lnTo>
                    <a:pt x="76" y="102"/>
                  </a:lnTo>
                  <a:lnTo>
                    <a:pt x="116" y="87"/>
                  </a:lnTo>
                  <a:lnTo>
                    <a:pt x="116" y="0"/>
                  </a:lnTo>
                  <a:lnTo>
                    <a:pt x="76" y="15"/>
                  </a:lnTo>
                  <a:close/>
                  <a:moveTo>
                    <a:pt x="44" y="9"/>
                  </a:moveTo>
                  <a:lnTo>
                    <a:pt x="73" y="22"/>
                  </a:lnTo>
                  <a:lnTo>
                    <a:pt x="73" y="92"/>
                  </a:lnTo>
                  <a:lnTo>
                    <a:pt x="44" y="80"/>
                  </a:lnTo>
                  <a:lnTo>
                    <a:pt x="44" y="9"/>
                  </a:lnTo>
                  <a:close/>
                  <a:moveTo>
                    <a:pt x="8" y="20"/>
                  </a:moveTo>
                  <a:lnTo>
                    <a:pt x="37" y="9"/>
                  </a:lnTo>
                  <a:lnTo>
                    <a:pt x="37" y="80"/>
                  </a:lnTo>
                  <a:lnTo>
                    <a:pt x="8" y="92"/>
                  </a:lnTo>
                  <a:lnTo>
                    <a:pt x="8" y="20"/>
                  </a:lnTo>
                  <a:close/>
                  <a:moveTo>
                    <a:pt x="109" y="82"/>
                  </a:moveTo>
                  <a:lnTo>
                    <a:pt x="80" y="92"/>
                  </a:lnTo>
                  <a:lnTo>
                    <a:pt x="80" y="22"/>
                  </a:lnTo>
                  <a:lnTo>
                    <a:pt x="109" y="10"/>
                  </a:lnTo>
                  <a:lnTo>
                    <a:pt x="109" y="82"/>
                  </a:ln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id-ID">
                <a:solidFill>
                  <a:prstClr val="black"/>
                </a:solidFill>
                <a:latin typeface="Calibri"/>
                <a:ea typeface="微软雅黑"/>
              </a:endParaRPr>
            </a:p>
          </p:txBody>
        </p:sp>
      </p:grpSp>
      <p:grpSp>
        <p:nvGrpSpPr>
          <p:cNvPr id="64" name="Group 2">
            <a:extLst>
              <a:ext uri="{FF2B5EF4-FFF2-40B4-BE49-F238E27FC236}">
                <a16:creationId xmlns:a16="http://schemas.microsoft.com/office/drawing/2014/main" xmlns="" id="{9565C1E6-E540-4775-AB60-42B056190745}"/>
              </a:ext>
            </a:extLst>
          </p:cNvPr>
          <p:cNvGrpSpPr/>
          <p:nvPr/>
        </p:nvGrpSpPr>
        <p:grpSpPr>
          <a:xfrm>
            <a:off x="7631263" y="1150400"/>
            <a:ext cx="5222153" cy="6050102"/>
            <a:chOff x="6868614" y="762985"/>
            <a:chExt cx="5222153" cy="6050102"/>
          </a:xfrm>
          <a:solidFill>
            <a:srgbClr val="F4501B"/>
          </a:solidFill>
        </p:grpSpPr>
        <p:sp>
          <p:nvSpPr>
            <p:cNvPr id="65" name="Freeform 55">
              <a:extLst>
                <a:ext uri="{FF2B5EF4-FFF2-40B4-BE49-F238E27FC236}">
                  <a16:creationId xmlns:a16="http://schemas.microsoft.com/office/drawing/2014/main" xmlns="" id="{11D29BF0-B41C-4F81-91C6-C45AFF15439F}"/>
                </a:ext>
              </a:extLst>
            </p:cNvPr>
            <p:cNvSpPr>
              <a:spLocks noEditPoints="1"/>
            </p:cNvSpPr>
            <p:nvPr/>
          </p:nvSpPr>
          <p:spPr bwMode="auto">
            <a:xfrm>
              <a:off x="11738448" y="4076742"/>
              <a:ext cx="342533" cy="319044"/>
            </a:xfrm>
            <a:custGeom>
              <a:avLst/>
              <a:gdLst>
                <a:gd name="T0" fmla="*/ 53 w 107"/>
                <a:gd name="T1" fmla="*/ 13 h 100"/>
                <a:gd name="T2" fmla="*/ 37 w 107"/>
                <a:gd name="T3" fmla="*/ 16 h 100"/>
                <a:gd name="T4" fmla="*/ 24 w 107"/>
                <a:gd name="T5" fmla="*/ 23 h 100"/>
                <a:gd name="T6" fmla="*/ 13 w 107"/>
                <a:gd name="T7" fmla="*/ 43 h 100"/>
                <a:gd name="T8" fmla="*/ 17 w 107"/>
                <a:gd name="T9" fmla="*/ 55 h 100"/>
                <a:gd name="T10" fmla="*/ 27 w 107"/>
                <a:gd name="T11" fmla="*/ 66 h 100"/>
                <a:gd name="T12" fmla="*/ 33 w 107"/>
                <a:gd name="T13" fmla="*/ 75 h 100"/>
                <a:gd name="T14" fmla="*/ 33 w 107"/>
                <a:gd name="T15" fmla="*/ 79 h 100"/>
                <a:gd name="T16" fmla="*/ 36 w 107"/>
                <a:gd name="T17" fmla="*/ 77 h 100"/>
                <a:gd name="T18" fmla="*/ 45 w 107"/>
                <a:gd name="T19" fmla="*/ 73 h 100"/>
                <a:gd name="T20" fmla="*/ 47 w 107"/>
                <a:gd name="T21" fmla="*/ 73 h 100"/>
                <a:gd name="T22" fmla="*/ 53 w 107"/>
                <a:gd name="T23" fmla="*/ 73 h 100"/>
                <a:gd name="T24" fmla="*/ 70 w 107"/>
                <a:gd name="T25" fmla="*/ 71 h 100"/>
                <a:gd name="T26" fmla="*/ 83 w 107"/>
                <a:gd name="T27" fmla="*/ 64 h 100"/>
                <a:gd name="T28" fmla="*/ 93 w 107"/>
                <a:gd name="T29" fmla="*/ 43 h 100"/>
                <a:gd name="T30" fmla="*/ 83 w 107"/>
                <a:gd name="T31" fmla="*/ 23 h 100"/>
                <a:gd name="T32" fmla="*/ 70 w 107"/>
                <a:gd name="T33" fmla="*/ 16 h 100"/>
                <a:gd name="T34" fmla="*/ 53 w 107"/>
                <a:gd name="T35" fmla="*/ 13 h 100"/>
                <a:gd name="T36" fmla="*/ 53 w 107"/>
                <a:gd name="T37" fmla="*/ 0 h 100"/>
                <a:gd name="T38" fmla="*/ 53 w 107"/>
                <a:gd name="T39" fmla="*/ 0 h 100"/>
                <a:gd name="T40" fmla="*/ 107 w 107"/>
                <a:gd name="T41" fmla="*/ 43 h 100"/>
                <a:gd name="T42" fmla="*/ 53 w 107"/>
                <a:gd name="T43" fmla="*/ 87 h 100"/>
                <a:gd name="T44" fmla="*/ 45 w 107"/>
                <a:gd name="T45" fmla="*/ 86 h 100"/>
                <a:gd name="T46" fmla="*/ 7 w 107"/>
                <a:gd name="T47" fmla="*/ 100 h 100"/>
                <a:gd name="T48" fmla="*/ 7 w 107"/>
                <a:gd name="T49" fmla="*/ 97 h 100"/>
                <a:gd name="T50" fmla="*/ 20 w 107"/>
                <a:gd name="T51" fmla="*/ 80 h 100"/>
                <a:gd name="T52" fmla="*/ 20 w 107"/>
                <a:gd name="T53" fmla="*/ 77 h 100"/>
                <a:gd name="T54" fmla="*/ 0 w 107"/>
                <a:gd name="T55" fmla="*/ 43 h 100"/>
                <a:gd name="T56" fmla="*/ 53 w 107"/>
                <a:gd name="T5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00">
                  <a:moveTo>
                    <a:pt x="53" y="13"/>
                  </a:moveTo>
                  <a:cubicBezTo>
                    <a:pt x="48" y="13"/>
                    <a:pt x="42" y="14"/>
                    <a:pt x="37" y="16"/>
                  </a:cubicBezTo>
                  <a:cubicBezTo>
                    <a:pt x="32" y="18"/>
                    <a:pt x="28" y="20"/>
                    <a:pt x="24" y="23"/>
                  </a:cubicBezTo>
                  <a:cubicBezTo>
                    <a:pt x="17" y="29"/>
                    <a:pt x="13" y="36"/>
                    <a:pt x="13" y="43"/>
                  </a:cubicBezTo>
                  <a:cubicBezTo>
                    <a:pt x="13" y="48"/>
                    <a:pt x="14" y="52"/>
                    <a:pt x="17" y="55"/>
                  </a:cubicBezTo>
                  <a:cubicBezTo>
                    <a:pt x="19" y="59"/>
                    <a:pt x="23" y="63"/>
                    <a:pt x="27" y="66"/>
                  </a:cubicBezTo>
                  <a:cubicBezTo>
                    <a:pt x="30" y="68"/>
                    <a:pt x="32" y="71"/>
                    <a:pt x="33" y="75"/>
                  </a:cubicBezTo>
                  <a:cubicBezTo>
                    <a:pt x="33" y="76"/>
                    <a:pt x="33" y="78"/>
                    <a:pt x="33" y="79"/>
                  </a:cubicBezTo>
                  <a:cubicBezTo>
                    <a:pt x="34" y="78"/>
                    <a:pt x="35" y="78"/>
                    <a:pt x="36" y="77"/>
                  </a:cubicBezTo>
                  <a:cubicBezTo>
                    <a:pt x="38" y="74"/>
                    <a:pt x="42" y="73"/>
                    <a:pt x="45" y="73"/>
                  </a:cubicBezTo>
                  <a:cubicBezTo>
                    <a:pt x="46" y="73"/>
                    <a:pt x="46" y="73"/>
                    <a:pt x="47" y="73"/>
                  </a:cubicBezTo>
                  <a:cubicBezTo>
                    <a:pt x="49" y="73"/>
                    <a:pt x="51" y="73"/>
                    <a:pt x="53" y="73"/>
                  </a:cubicBezTo>
                  <a:cubicBezTo>
                    <a:pt x="59" y="73"/>
                    <a:pt x="65" y="73"/>
                    <a:pt x="70" y="71"/>
                  </a:cubicBezTo>
                  <a:cubicBezTo>
                    <a:pt x="75" y="69"/>
                    <a:pt x="79" y="67"/>
                    <a:pt x="83" y="64"/>
                  </a:cubicBezTo>
                  <a:cubicBezTo>
                    <a:pt x="90" y="58"/>
                    <a:pt x="93" y="51"/>
                    <a:pt x="93" y="43"/>
                  </a:cubicBezTo>
                  <a:cubicBezTo>
                    <a:pt x="93" y="36"/>
                    <a:pt x="90" y="29"/>
                    <a:pt x="83" y="23"/>
                  </a:cubicBezTo>
                  <a:cubicBezTo>
                    <a:pt x="79" y="20"/>
                    <a:pt x="75" y="18"/>
                    <a:pt x="70" y="16"/>
                  </a:cubicBezTo>
                  <a:cubicBezTo>
                    <a:pt x="65" y="14"/>
                    <a:pt x="59" y="13"/>
                    <a:pt x="53" y="13"/>
                  </a:cubicBezTo>
                  <a:close/>
                  <a:moveTo>
                    <a:pt x="53" y="0"/>
                  </a:moveTo>
                  <a:cubicBezTo>
                    <a:pt x="53" y="0"/>
                    <a:pt x="53" y="0"/>
                    <a:pt x="53" y="0"/>
                  </a:cubicBezTo>
                  <a:cubicBezTo>
                    <a:pt x="83" y="0"/>
                    <a:pt x="107" y="19"/>
                    <a:pt x="107" y="43"/>
                  </a:cubicBezTo>
                  <a:cubicBezTo>
                    <a:pt x="107" y="67"/>
                    <a:pt x="83" y="87"/>
                    <a:pt x="53" y="87"/>
                  </a:cubicBezTo>
                  <a:cubicBezTo>
                    <a:pt x="51" y="87"/>
                    <a:pt x="48" y="87"/>
                    <a:pt x="45" y="86"/>
                  </a:cubicBezTo>
                  <a:cubicBezTo>
                    <a:pt x="34" y="98"/>
                    <a:pt x="20" y="100"/>
                    <a:pt x="7" y="100"/>
                  </a:cubicBezTo>
                  <a:cubicBezTo>
                    <a:pt x="7" y="97"/>
                    <a:pt x="7" y="97"/>
                    <a:pt x="7" y="97"/>
                  </a:cubicBezTo>
                  <a:cubicBezTo>
                    <a:pt x="14" y="94"/>
                    <a:pt x="20" y="87"/>
                    <a:pt x="20" y="80"/>
                  </a:cubicBezTo>
                  <a:cubicBezTo>
                    <a:pt x="20" y="79"/>
                    <a:pt x="20" y="78"/>
                    <a:pt x="20" y="77"/>
                  </a:cubicBezTo>
                  <a:cubicBezTo>
                    <a:pt x="8" y="69"/>
                    <a:pt x="0" y="57"/>
                    <a:pt x="0" y="43"/>
                  </a:cubicBezTo>
                  <a:cubicBezTo>
                    <a:pt x="0" y="19"/>
                    <a:pt x="24" y="0"/>
                    <a:pt x="5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66" name="Freeform 56">
              <a:extLst>
                <a:ext uri="{FF2B5EF4-FFF2-40B4-BE49-F238E27FC236}">
                  <a16:creationId xmlns:a16="http://schemas.microsoft.com/office/drawing/2014/main" xmlns="" id="{466A1544-028C-45DB-8A98-3953FCD3EAD3}"/>
                </a:ext>
              </a:extLst>
            </p:cNvPr>
            <p:cNvSpPr>
              <a:spLocks noEditPoints="1"/>
            </p:cNvSpPr>
            <p:nvPr/>
          </p:nvSpPr>
          <p:spPr bwMode="auto">
            <a:xfrm>
              <a:off x="11501612" y="4250944"/>
              <a:ext cx="215306" cy="215306"/>
            </a:xfrm>
            <a:custGeom>
              <a:avLst/>
              <a:gdLst>
                <a:gd name="T0" fmla="*/ 62 w 67"/>
                <a:gd name="T1" fmla="*/ 17 h 67"/>
                <a:gd name="T2" fmla="*/ 67 w 67"/>
                <a:gd name="T3" fmla="*/ 13 h 67"/>
                <a:gd name="T4" fmla="*/ 67 w 67"/>
                <a:gd name="T5" fmla="*/ 5 h 67"/>
                <a:gd name="T6" fmla="*/ 58 w 67"/>
                <a:gd name="T7" fmla="*/ 5 h 67"/>
                <a:gd name="T8" fmla="*/ 58 w 67"/>
                <a:gd name="T9" fmla="*/ 0 h 67"/>
                <a:gd name="T10" fmla="*/ 4 w 67"/>
                <a:gd name="T11" fmla="*/ 0 h 67"/>
                <a:gd name="T12" fmla="*/ 0 w 67"/>
                <a:gd name="T13" fmla="*/ 5 h 67"/>
                <a:gd name="T14" fmla="*/ 0 w 67"/>
                <a:gd name="T15" fmla="*/ 63 h 67"/>
                <a:gd name="T16" fmla="*/ 4 w 67"/>
                <a:gd name="T17" fmla="*/ 67 h 67"/>
                <a:gd name="T18" fmla="*/ 58 w 67"/>
                <a:gd name="T19" fmla="*/ 67 h 67"/>
                <a:gd name="T20" fmla="*/ 58 w 67"/>
                <a:gd name="T21" fmla="*/ 50 h 67"/>
                <a:gd name="T22" fmla="*/ 62 w 67"/>
                <a:gd name="T23" fmla="*/ 50 h 67"/>
                <a:gd name="T24" fmla="*/ 67 w 67"/>
                <a:gd name="T25" fmla="*/ 46 h 67"/>
                <a:gd name="T26" fmla="*/ 67 w 67"/>
                <a:gd name="T27" fmla="*/ 38 h 67"/>
                <a:gd name="T28" fmla="*/ 58 w 67"/>
                <a:gd name="T29" fmla="*/ 38 h 67"/>
                <a:gd name="T30" fmla="*/ 58 w 67"/>
                <a:gd name="T31" fmla="*/ 34 h 67"/>
                <a:gd name="T32" fmla="*/ 62 w 67"/>
                <a:gd name="T33" fmla="*/ 34 h 67"/>
                <a:gd name="T34" fmla="*/ 67 w 67"/>
                <a:gd name="T35" fmla="*/ 30 h 67"/>
                <a:gd name="T36" fmla="*/ 67 w 67"/>
                <a:gd name="T37" fmla="*/ 21 h 67"/>
                <a:gd name="T38" fmla="*/ 58 w 67"/>
                <a:gd name="T39" fmla="*/ 21 h 67"/>
                <a:gd name="T40" fmla="*/ 58 w 67"/>
                <a:gd name="T41" fmla="*/ 17 h 67"/>
                <a:gd name="T42" fmla="*/ 62 w 67"/>
                <a:gd name="T43" fmla="*/ 17 h 67"/>
                <a:gd name="T44" fmla="*/ 37 w 67"/>
                <a:gd name="T45" fmla="*/ 17 h 67"/>
                <a:gd name="T46" fmla="*/ 46 w 67"/>
                <a:gd name="T47" fmla="*/ 25 h 67"/>
                <a:gd name="T48" fmla="*/ 37 w 67"/>
                <a:gd name="T49" fmla="*/ 34 h 67"/>
                <a:gd name="T50" fmla="*/ 29 w 67"/>
                <a:gd name="T51" fmla="*/ 25 h 67"/>
                <a:gd name="T52" fmla="*/ 37 w 67"/>
                <a:gd name="T53" fmla="*/ 17 h 67"/>
                <a:gd name="T54" fmla="*/ 16 w 67"/>
                <a:gd name="T55" fmla="*/ 63 h 67"/>
                <a:gd name="T56" fmla="*/ 12 w 67"/>
                <a:gd name="T57" fmla="*/ 63 h 67"/>
                <a:gd name="T58" fmla="*/ 12 w 67"/>
                <a:gd name="T59" fmla="*/ 5 h 67"/>
                <a:gd name="T60" fmla="*/ 16 w 67"/>
                <a:gd name="T61" fmla="*/ 5 h 67"/>
                <a:gd name="T62" fmla="*/ 16 w 67"/>
                <a:gd name="T63" fmla="*/ 63 h 67"/>
                <a:gd name="T64" fmla="*/ 50 w 67"/>
                <a:gd name="T65" fmla="*/ 50 h 67"/>
                <a:gd name="T66" fmla="*/ 25 w 67"/>
                <a:gd name="T67" fmla="*/ 50 h 67"/>
                <a:gd name="T68" fmla="*/ 25 w 67"/>
                <a:gd name="T69" fmla="*/ 46 h 67"/>
                <a:gd name="T70" fmla="*/ 33 w 67"/>
                <a:gd name="T71" fmla="*/ 38 h 67"/>
                <a:gd name="T72" fmla="*/ 33 w 67"/>
                <a:gd name="T73" fmla="*/ 38 h 67"/>
                <a:gd name="T74" fmla="*/ 41 w 67"/>
                <a:gd name="T75" fmla="*/ 38 h 67"/>
                <a:gd name="T76" fmla="*/ 50 w 67"/>
                <a:gd name="T77" fmla="*/ 46 h 67"/>
                <a:gd name="T78" fmla="*/ 50 w 67"/>
                <a:gd name="T79"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7" h="67">
                  <a:moveTo>
                    <a:pt x="62" y="17"/>
                  </a:moveTo>
                  <a:cubicBezTo>
                    <a:pt x="65" y="17"/>
                    <a:pt x="67" y="15"/>
                    <a:pt x="67" y="13"/>
                  </a:cubicBezTo>
                  <a:cubicBezTo>
                    <a:pt x="67" y="5"/>
                    <a:pt x="67" y="5"/>
                    <a:pt x="67" y="5"/>
                  </a:cubicBezTo>
                  <a:cubicBezTo>
                    <a:pt x="58" y="5"/>
                    <a:pt x="58" y="5"/>
                    <a:pt x="58" y="5"/>
                  </a:cubicBezTo>
                  <a:cubicBezTo>
                    <a:pt x="58" y="0"/>
                    <a:pt x="58" y="0"/>
                    <a:pt x="58" y="0"/>
                  </a:cubicBezTo>
                  <a:cubicBezTo>
                    <a:pt x="4" y="0"/>
                    <a:pt x="4" y="0"/>
                    <a:pt x="4" y="0"/>
                  </a:cubicBezTo>
                  <a:cubicBezTo>
                    <a:pt x="2" y="0"/>
                    <a:pt x="0" y="2"/>
                    <a:pt x="0" y="5"/>
                  </a:cubicBezTo>
                  <a:cubicBezTo>
                    <a:pt x="0" y="63"/>
                    <a:pt x="0" y="63"/>
                    <a:pt x="0" y="63"/>
                  </a:cubicBezTo>
                  <a:cubicBezTo>
                    <a:pt x="0" y="65"/>
                    <a:pt x="2" y="67"/>
                    <a:pt x="4" y="67"/>
                  </a:cubicBezTo>
                  <a:cubicBezTo>
                    <a:pt x="58" y="67"/>
                    <a:pt x="58" y="67"/>
                    <a:pt x="58" y="67"/>
                  </a:cubicBezTo>
                  <a:cubicBezTo>
                    <a:pt x="58" y="50"/>
                    <a:pt x="58" y="50"/>
                    <a:pt x="58" y="50"/>
                  </a:cubicBezTo>
                  <a:cubicBezTo>
                    <a:pt x="62" y="50"/>
                    <a:pt x="62" y="50"/>
                    <a:pt x="62" y="50"/>
                  </a:cubicBezTo>
                  <a:cubicBezTo>
                    <a:pt x="65" y="50"/>
                    <a:pt x="67" y="49"/>
                    <a:pt x="67" y="46"/>
                  </a:cubicBezTo>
                  <a:cubicBezTo>
                    <a:pt x="67" y="38"/>
                    <a:pt x="67" y="38"/>
                    <a:pt x="67" y="38"/>
                  </a:cubicBezTo>
                  <a:cubicBezTo>
                    <a:pt x="58" y="38"/>
                    <a:pt x="58" y="38"/>
                    <a:pt x="58" y="38"/>
                  </a:cubicBezTo>
                  <a:cubicBezTo>
                    <a:pt x="58" y="34"/>
                    <a:pt x="58" y="34"/>
                    <a:pt x="58" y="34"/>
                  </a:cubicBezTo>
                  <a:cubicBezTo>
                    <a:pt x="62" y="34"/>
                    <a:pt x="62" y="34"/>
                    <a:pt x="62" y="34"/>
                  </a:cubicBezTo>
                  <a:cubicBezTo>
                    <a:pt x="65" y="34"/>
                    <a:pt x="67" y="32"/>
                    <a:pt x="67" y="30"/>
                  </a:cubicBezTo>
                  <a:cubicBezTo>
                    <a:pt x="67" y="21"/>
                    <a:pt x="67" y="21"/>
                    <a:pt x="67" y="21"/>
                  </a:cubicBezTo>
                  <a:cubicBezTo>
                    <a:pt x="58" y="21"/>
                    <a:pt x="58" y="21"/>
                    <a:pt x="58" y="21"/>
                  </a:cubicBezTo>
                  <a:cubicBezTo>
                    <a:pt x="58" y="17"/>
                    <a:pt x="58" y="17"/>
                    <a:pt x="58" y="17"/>
                  </a:cubicBezTo>
                  <a:lnTo>
                    <a:pt x="62" y="17"/>
                  </a:lnTo>
                  <a:close/>
                  <a:moveTo>
                    <a:pt x="37" y="17"/>
                  </a:moveTo>
                  <a:cubicBezTo>
                    <a:pt x="42" y="17"/>
                    <a:pt x="46" y="21"/>
                    <a:pt x="46" y="25"/>
                  </a:cubicBezTo>
                  <a:cubicBezTo>
                    <a:pt x="46" y="30"/>
                    <a:pt x="42" y="34"/>
                    <a:pt x="37" y="34"/>
                  </a:cubicBezTo>
                  <a:cubicBezTo>
                    <a:pt x="33" y="34"/>
                    <a:pt x="29" y="30"/>
                    <a:pt x="29" y="25"/>
                  </a:cubicBezTo>
                  <a:cubicBezTo>
                    <a:pt x="29" y="21"/>
                    <a:pt x="33" y="17"/>
                    <a:pt x="37" y="17"/>
                  </a:cubicBezTo>
                  <a:close/>
                  <a:moveTo>
                    <a:pt x="16" y="63"/>
                  </a:moveTo>
                  <a:cubicBezTo>
                    <a:pt x="12" y="63"/>
                    <a:pt x="12" y="63"/>
                    <a:pt x="12" y="63"/>
                  </a:cubicBezTo>
                  <a:cubicBezTo>
                    <a:pt x="12" y="5"/>
                    <a:pt x="12" y="5"/>
                    <a:pt x="12" y="5"/>
                  </a:cubicBezTo>
                  <a:cubicBezTo>
                    <a:pt x="16" y="5"/>
                    <a:pt x="16" y="5"/>
                    <a:pt x="16" y="5"/>
                  </a:cubicBezTo>
                  <a:lnTo>
                    <a:pt x="16" y="63"/>
                  </a:lnTo>
                  <a:close/>
                  <a:moveTo>
                    <a:pt x="50" y="50"/>
                  </a:moveTo>
                  <a:cubicBezTo>
                    <a:pt x="25" y="50"/>
                    <a:pt x="25" y="50"/>
                    <a:pt x="25" y="50"/>
                  </a:cubicBezTo>
                  <a:cubicBezTo>
                    <a:pt x="25" y="46"/>
                    <a:pt x="25" y="46"/>
                    <a:pt x="25" y="46"/>
                  </a:cubicBezTo>
                  <a:cubicBezTo>
                    <a:pt x="25" y="42"/>
                    <a:pt x="28" y="38"/>
                    <a:pt x="33" y="38"/>
                  </a:cubicBezTo>
                  <a:cubicBezTo>
                    <a:pt x="33" y="38"/>
                    <a:pt x="33" y="38"/>
                    <a:pt x="33" y="38"/>
                  </a:cubicBezTo>
                  <a:cubicBezTo>
                    <a:pt x="41" y="38"/>
                    <a:pt x="41" y="38"/>
                    <a:pt x="41" y="38"/>
                  </a:cubicBezTo>
                  <a:cubicBezTo>
                    <a:pt x="46" y="38"/>
                    <a:pt x="50" y="42"/>
                    <a:pt x="50" y="46"/>
                  </a:cubicBezTo>
                  <a:lnTo>
                    <a:pt x="5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67" name="Freeform 57">
              <a:extLst>
                <a:ext uri="{FF2B5EF4-FFF2-40B4-BE49-F238E27FC236}">
                  <a16:creationId xmlns:a16="http://schemas.microsoft.com/office/drawing/2014/main" xmlns="" id="{A2ED9097-9120-4235-9C23-FD84C7227434}"/>
                </a:ext>
              </a:extLst>
            </p:cNvPr>
            <p:cNvSpPr>
              <a:spLocks noEditPoints="1"/>
            </p:cNvSpPr>
            <p:nvPr/>
          </p:nvSpPr>
          <p:spPr bwMode="auto">
            <a:xfrm>
              <a:off x="11869589" y="3663746"/>
              <a:ext cx="185947" cy="182031"/>
            </a:xfrm>
            <a:custGeom>
              <a:avLst/>
              <a:gdLst>
                <a:gd name="T0" fmla="*/ 58 w 58"/>
                <a:gd name="T1" fmla="*/ 29 h 57"/>
                <a:gd name="T2" fmla="*/ 29 w 58"/>
                <a:gd name="T3" fmla="*/ 57 h 57"/>
                <a:gd name="T4" fmla="*/ 0 w 58"/>
                <a:gd name="T5" fmla="*/ 29 h 57"/>
                <a:gd name="T6" fmla="*/ 29 w 58"/>
                <a:gd name="T7" fmla="*/ 0 h 57"/>
                <a:gd name="T8" fmla="*/ 58 w 58"/>
                <a:gd name="T9" fmla="*/ 29 h 57"/>
                <a:gd name="T10" fmla="*/ 6 w 58"/>
                <a:gd name="T11" fmla="*/ 29 h 57"/>
                <a:gd name="T12" fmla="*/ 29 w 58"/>
                <a:gd name="T13" fmla="*/ 52 h 57"/>
                <a:gd name="T14" fmla="*/ 52 w 58"/>
                <a:gd name="T15" fmla="*/ 29 h 57"/>
                <a:gd name="T16" fmla="*/ 29 w 58"/>
                <a:gd name="T17" fmla="*/ 6 h 57"/>
                <a:gd name="T18" fmla="*/ 6 w 58"/>
                <a:gd name="T19" fmla="*/ 29 h 57"/>
                <a:gd name="T20" fmla="*/ 32 w 58"/>
                <a:gd name="T21" fmla="*/ 12 h 57"/>
                <a:gd name="T22" fmla="*/ 46 w 58"/>
                <a:gd name="T23" fmla="*/ 26 h 57"/>
                <a:gd name="T24" fmla="*/ 46 w 58"/>
                <a:gd name="T25" fmla="*/ 31 h 57"/>
                <a:gd name="T26" fmla="*/ 41 w 58"/>
                <a:gd name="T27" fmla="*/ 31 h 57"/>
                <a:gd name="T28" fmla="*/ 33 w 58"/>
                <a:gd name="T29" fmla="*/ 23 h 57"/>
                <a:gd name="T30" fmla="*/ 33 w 58"/>
                <a:gd name="T31" fmla="*/ 43 h 57"/>
                <a:gd name="T32" fmla="*/ 29 w 58"/>
                <a:gd name="T33" fmla="*/ 47 h 57"/>
                <a:gd name="T34" fmla="*/ 25 w 58"/>
                <a:gd name="T35" fmla="*/ 43 h 57"/>
                <a:gd name="T36" fmla="*/ 25 w 58"/>
                <a:gd name="T37" fmla="*/ 23 h 57"/>
                <a:gd name="T38" fmla="*/ 17 w 58"/>
                <a:gd name="T39" fmla="*/ 31 h 57"/>
                <a:gd name="T40" fmla="*/ 12 w 58"/>
                <a:gd name="T41" fmla="*/ 31 h 57"/>
                <a:gd name="T42" fmla="*/ 11 w 58"/>
                <a:gd name="T43" fmla="*/ 29 h 57"/>
                <a:gd name="T44" fmla="*/ 12 w 58"/>
                <a:gd name="T45" fmla="*/ 26 h 57"/>
                <a:gd name="T46" fmla="*/ 27 w 58"/>
                <a:gd name="T47" fmla="*/ 12 h 57"/>
                <a:gd name="T48" fmla="*/ 32 w 58"/>
                <a:gd name="T49"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57">
                  <a:moveTo>
                    <a:pt x="58" y="29"/>
                  </a:moveTo>
                  <a:cubicBezTo>
                    <a:pt x="58" y="45"/>
                    <a:pt x="45" y="57"/>
                    <a:pt x="29" y="57"/>
                  </a:cubicBezTo>
                  <a:cubicBezTo>
                    <a:pt x="13" y="57"/>
                    <a:pt x="0" y="45"/>
                    <a:pt x="0" y="29"/>
                  </a:cubicBezTo>
                  <a:cubicBezTo>
                    <a:pt x="0" y="13"/>
                    <a:pt x="13" y="0"/>
                    <a:pt x="29" y="0"/>
                  </a:cubicBezTo>
                  <a:cubicBezTo>
                    <a:pt x="45" y="0"/>
                    <a:pt x="58" y="13"/>
                    <a:pt x="58" y="29"/>
                  </a:cubicBezTo>
                  <a:close/>
                  <a:moveTo>
                    <a:pt x="6" y="29"/>
                  </a:moveTo>
                  <a:cubicBezTo>
                    <a:pt x="6" y="42"/>
                    <a:pt x="16" y="52"/>
                    <a:pt x="29" y="52"/>
                  </a:cubicBezTo>
                  <a:cubicBezTo>
                    <a:pt x="42" y="52"/>
                    <a:pt x="52" y="42"/>
                    <a:pt x="52" y="29"/>
                  </a:cubicBezTo>
                  <a:cubicBezTo>
                    <a:pt x="52" y="16"/>
                    <a:pt x="42" y="6"/>
                    <a:pt x="29" y="6"/>
                  </a:cubicBezTo>
                  <a:cubicBezTo>
                    <a:pt x="16" y="6"/>
                    <a:pt x="6" y="16"/>
                    <a:pt x="6" y="29"/>
                  </a:cubicBezTo>
                  <a:close/>
                  <a:moveTo>
                    <a:pt x="32" y="12"/>
                  </a:moveTo>
                  <a:cubicBezTo>
                    <a:pt x="46" y="26"/>
                    <a:pt x="46" y="26"/>
                    <a:pt x="46" y="26"/>
                  </a:cubicBezTo>
                  <a:cubicBezTo>
                    <a:pt x="47" y="28"/>
                    <a:pt x="47" y="30"/>
                    <a:pt x="46" y="31"/>
                  </a:cubicBezTo>
                  <a:cubicBezTo>
                    <a:pt x="45" y="33"/>
                    <a:pt x="42" y="33"/>
                    <a:pt x="41" y="31"/>
                  </a:cubicBezTo>
                  <a:cubicBezTo>
                    <a:pt x="33" y="23"/>
                    <a:pt x="33" y="23"/>
                    <a:pt x="33" y="23"/>
                  </a:cubicBezTo>
                  <a:cubicBezTo>
                    <a:pt x="33" y="43"/>
                    <a:pt x="33" y="43"/>
                    <a:pt x="33" y="43"/>
                  </a:cubicBezTo>
                  <a:cubicBezTo>
                    <a:pt x="33" y="45"/>
                    <a:pt x="31" y="47"/>
                    <a:pt x="29" y="47"/>
                  </a:cubicBezTo>
                  <a:cubicBezTo>
                    <a:pt x="27" y="47"/>
                    <a:pt x="25" y="45"/>
                    <a:pt x="25" y="43"/>
                  </a:cubicBezTo>
                  <a:cubicBezTo>
                    <a:pt x="25" y="23"/>
                    <a:pt x="25" y="23"/>
                    <a:pt x="25" y="23"/>
                  </a:cubicBezTo>
                  <a:cubicBezTo>
                    <a:pt x="17" y="31"/>
                    <a:pt x="17" y="31"/>
                    <a:pt x="17" y="31"/>
                  </a:cubicBezTo>
                  <a:cubicBezTo>
                    <a:pt x="16" y="33"/>
                    <a:pt x="14" y="33"/>
                    <a:pt x="12" y="31"/>
                  </a:cubicBezTo>
                  <a:cubicBezTo>
                    <a:pt x="12" y="31"/>
                    <a:pt x="11" y="30"/>
                    <a:pt x="11" y="29"/>
                  </a:cubicBezTo>
                  <a:cubicBezTo>
                    <a:pt x="11" y="28"/>
                    <a:pt x="12" y="27"/>
                    <a:pt x="12" y="26"/>
                  </a:cubicBezTo>
                  <a:cubicBezTo>
                    <a:pt x="27" y="12"/>
                    <a:pt x="27" y="12"/>
                    <a:pt x="27" y="12"/>
                  </a:cubicBezTo>
                  <a:cubicBezTo>
                    <a:pt x="28" y="11"/>
                    <a:pt x="30" y="11"/>
                    <a:pt x="3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68" name="Freeform 58">
              <a:extLst>
                <a:ext uri="{FF2B5EF4-FFF2-40B4-BE49-F238E27FC236}">
                  <a16:creationId xmlns:a16="http://schemas.microsoft.com/office/drawing/2014/main" xmlns="" id="{EEF79853-EBC1-4CB7-9709-5BC2FD00CEA1}"/>
                </a:ext>
              </a:extLst>
            </p:cNvPr>
            <p:cNvSpPr>
              <a:spLocks noEditPoints="1"/>
            </p:cNvSpPr>
            <p:nvPr/>
          </p:nvSpPr>
          <p:spPr bwMode="auto">
            <a:xfrm>
              <a:off x="11838272" y="3890796"/>
              <a:ext cx="146800" cy="146799"/>
            </a:xfrm>
            <a:custGeom>
              <a:avLst/>
              <a:gdLst>
                <a:gd name="T0" fmla="*/ 3 w 46"/>
                <a:gd name="T1" fmla="*/ 0 h 46"/>
                <a:gd name="T2" fmla="*/ 20 w 46"/>
                <a:gd name="T3" fmla="*/ 0 h 46"/>
                <a:gd name="T4" fmla="*/ 20 w 46"/>
                <a:gd name="T5" fmla="*/ 3 h 46"/>
                <a:gd name="T6" fmla="*/ 3 w 46"/>
                <a:gd name="T7" fmla="*/ 3 h 46"/>
                <a:gd name="T8" fmla="*/ 3 w 46"/>
                <a:gd name="T9" fmla="*/ 0 h 46"/>
                <a:gd name="T10" fmla="*/ 26 w 46"/>
                <a:gd name="T11" fmla="*/ 0 h 46"/>
                <a:gd name="T12" fmla="*/ 43 w 46"/>
                <a:gd name="T13" fmla="*/ 0 h 46"/>
                <a:gd name="T14" fmla="*/ 43 w 46"/>
                <a:gd name="T15" fmla="*/ 3 h 46"/>
                <a:gd name="T16" fmla="*/ 26 w 46"/>
                <a:gd name="T17" fmla="*/ 3 h 46"/>
                <a:gd name="T18" fmla="*/ 26 w 46"/>
                <a:gd name="T19" fmla="*/ 0 h 46"/>
                <a:gd name="T20" fmla="*/ 43 w 46"/>
                <a:gd name="T21" fmla="*/ 14 h 46"/>
                <a:gd name="T22" fmla="*/ 41 w 46"/>
                <a:gd name="T23" fmla="*/ 14 h 46"/>
                <a:gd name="T24" fmla="*/ 41 w 46"/>
                <a:gd name="T25" fmla="*/ 3 h 46"/>
                <a:gd name="T26" fmla="*/ 29 w 46"/>
                <a:gd name="T27" fmla="*/ 3 h 46"/>
                <a:gd name="T28" fmla="*/ 29 w 46"/>
                <a:gd name="T29" fmla="*/ 14 h 46"/>
                <a:gd name="T30" fmla="*/ 17 w 46"/>
                <a:gd name="T31" fmla="*/ 14 h 46"/>
                <a:gd name="T32" fmla="*/ 17 w 46"/>
                <a:gd name="T33" fmla="*/ 3 h 46"/>
                <a:gd name="T34" fmla="*/ 6 w 46"/>
                <a:gd name="T35" fmla="*/ 3 h 46"/>
                <a:gd name="T36" fmla="*/ 6 w 46"/>
                <a:gd name="T37" fmla="*/ 14 h 46"/>
                <a:gd name="T38" fmla="*/ 3 w 46"/>
                <a:gd name="T39" fmla="*/ 14 h 46"/>
                <a:gd name="T40" fmla="*/ 0 w 46"/>
                <a:gd name="T41" fmla="*/ 18 h 46"/>
                <a:gd name="T42" fmla="*/ 0 w 46"/>
                <a:gd name="T43" fmla="*/ 43 h 46"/>
                <a:gd name="T44" fmla="*/ 3 w 46"/>
                <a:gd name="T45" fmla="*/ 46 h 46"/>
                <a:gd name="T46" fmla="*/ 17 w 46"/>
                <a:gd name="T47" fmla="*/ 46 h 46"/>
                <a:gd name="T48" fmla="*/ 20 w 46"/>
                <a:gd name="T49" fmla="*/ 43 h 46"/>
                <a:gd name="T50" fmla="*/ 20 w 46"/>
                <a:gd name="T51" fmla="*/ 26 h 46"/>
                <a:gd name="T52" fmla="*/ 26 w 46"/>
                <a:gd name="T53" fmla="*/ 26 h 46"/>
                <a:gd name="T54" fmla="*/ 26 w 46"/>
                <a:gd name="T55" fmla="*/ 43 h 46"/>
                <a:gd name="T56" fmla="*/ 29 w 46"/>
                <a:gd name="T57" fmla="*/ 46 h 46"/>
                <a:gd name="T58" fmla="*/ 43 w 46"/>
                <a:gd name="T59" fmla="*/ 46 h 46"/>
                <a:gd name="T60" fmla="*/ 46 w 46"/>
                <a:gd name="T61" fmla="*/ 43 h 46"/>
                <a:gd name="T62" fmla="*/ 46 w 46"/>
                <a:gd name="T63" fmla="*/ 18 h 46"/>
                <a:gd name="T64" fmla="*/ 43 w 46"/>
                <a:gd name="T65" fmla="*/ 14 h 46"/>
                <a:gd name="T66" fmla="*/ 16 w 46"/>
                <a:gd name="T67" fmla="*/ 43 h 46"/>
                <a:gd name="T68" fmla="*/ 5 w 46"/>
                <a:gd name="T69" fmla="*/ 43 h 46"/>
                <a:gd name="T70" fmla="*/ 3 w 46"/>
                <a:gd name="T71" fmla="*/ 42 h 46"/>
                <a:gd name="T72" fmla="*/ 5 w 46"/>
                <a:gd name="T73" fmla="*/ 40 h 46"/>
                <a:gd name="T74" fmla="*/ 16 w 46"/>
                <a:gd name="T75" fmla="*/ 40 h 46"/>
                <a:gd name="T76" fmla="*/ 17 w 46"/>
                <a:gd name="T77" fmla="*/ 42 h 46"/>
                <a:gd name="T78" fmla="*/ 16 w 46"/>
                <a:gd name="T79" fmla="*/ 43 h 46"/>
                <a:gd name="T80" fmla="*/ 25 w 46"/>
                <a:gd name="T81" fmla="*/ 23 h 46"/>
                <a:gd name="T82" fmla="*/ 22 w 46"/>
                <a:gd name="T83" fmla="*/ 23 h 46"/>
                <a:gd name="T84" fmla="*/ 20 w 46"/>
                <a:gd name="T85" fmla="*/ 22 h 46"/>
                <a:gd name="T86" fmla="*/ 22 w 46"/>
                <a:gd name="T87" fmla="*/ 20 h 46"/>
                <a:gd name="T88" fmla="*/ 25 w 46"/>
                <a:gd name="T89" fmla="*/ 20 h 46"/>
                <a:gd name="T90" fmla="*/ 26 w 46"/>
                <a:gd name="T91" fmla="*/ 22 h 46"/>
                <a:gd name="T92" fmla="*/ 25 w 46"/>
                <a:gd name="T93" fmla="*/ 23 h 46"/>
                <a:gd name="T94" fmla="*/ 42 w 46"/>
                <a:gd name="T95" fmla="*/ 43 h 46"/>
                <a:gd name="T96" fmla="*/ 31 w 46"/>
                <a:gd name="T97" fmla="*/ 43 h 46"/>
                <a:gd name="T98" fmla="*/ 29 w 46"/>
                <a:gd name="T99" fmla="*/ 42 h 46"/>
                <a:gd name="T100" fmla="*/ 31 w 46"/>
                <a:gd name="T101" fmla="*/ 40 h 46"/>
                <a:gd name="T102" fmla="*/ 42 w 46"/>
                <a:gd name="T103" fmla="*/ 40 h 46"/>
                <a:gd name="T104" fmla="*/ 43 w 46"/>
                <a:gd name="T105" fmla="*/ 42 h 46"/>
                <a:gd name="T106" fmla="*/ 42 w 46"/>
                <a:gd name="T10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46">
                  <a:moveTo>
                    <a:pt x="3" y="0"/>
                  </a:moveTo>
                  <a:cubicBezTo>
                    <a:pt x="20" y="0"/>
                    <a:pt x="20" y="0"/>
                    <a:pt x="20" y="0"/>
                  </a:cubicBezTo>
                  <a:cubicBezTo>
                    <a:pt x="20" y="3"/>
                    <a:pt x="20" y="3"/>
                    <a:pt x="20" y="3"/>
                  </a:cubicBezTo>
                  <a:cubicBezTo>
                    <a:pt x="3" y="3"/>
                    <a:pt x="3" y="3"/>
                    <a:pt x="3" y="3"/>
                  </a:cubicBezTo>
                  <a:lnTo>
                    <a:pt x="3" y="0"/>
                  </a:lnTo>
                  <a:close/>
                  <a:moveTo>
                    <a:pt x="26" y="0"/>
                  </a:moveTo>
                  <a:cubicBezTo>
                    <a:pt x="43" y="0"/>
                    <a:pt x="43" y="0"/>
                    <a:pt x="43" y="0"/>
                  </a:cubicBezTo>
                  <a:cubicBezTo>
                    <a:pt x="43" y="3"/>
                    <a:pt x="43" y="3"/>
                    <a:pt x="43" y="3"/>
                  </a:cubicBezTo>
                  <a:cubicBezTo>
                    <a:pt x="26" y="3"/>
                    <a:pt x="26" y="3"/>
                    <a:pt x="26" y="3"/>
                  </a:cubicBezTo>
                  <a:lnTo>
                    <a:pt x="26" y="0"/>
                  </a:lnTo>
                  <a:close/>
                  <a:moveTo>
                    <a:pt x="43" y="14"/>
                  </a:moveTo>
                  <a:cubicBezTo>
                    <a:pt x="41" y="14"/>
                    <a:pt x="41" y="14"/>
                    <a:pt x="41" y="14"/>
                  </a:cubicBezTo>
                  <a:cubicBezTo>
                    <a:pt x="41" y="3"/>
                    <a:pt x="41" y="3"/>
                    <a:pt x="41" y="3"/>
                  </a:cubicBezTo>
                  <a:cubicBezTo>
                    <a:pt x="29" y="3"/>
                    <a:pt x="29" y="3"/>
                    <a:pt x="29" y="3"/>
                  </a:cubicBezTo>
                  <a:cubicBezTo>
                    <a:pt x="29" y="14"/>
                    <a:pt x="29" y="14"/>
                    <a:pt x="29" y="14"/>
                  </a:cubicBezTo>
                  <a:cubicBezTo>
                    <a:pt x="17" y="14"/>
                    <a:pt x="17" y="14"/>
                    <a:pt x="17" y="14"/>
                  </a:cubicBezTo>
                  <a:cubicBezTo>
                    <a:pt x="17" y="3"/>
                    <a:pt x="17" y="3"/>
                    <a:pt x="17" y="3"/>
                  </a:cubicBezTo>
                  <a:cubicBezTo>
                    <a:pt x="6" y="3"/>
                    <a:pt x="6" y="3"/>
                    <a:pt x="6" y="3"/>
                  </a:cubicBezTo>
                  <a:cubicBezTo>
                    <a:pt x="6" y="14"/>
                    <a:pt x="6" y="14"/>
                    <a:pt x="6" y="14"/>
                  </a:cubicBezTo>
                  <a:cubicBezTo>
                    <a:pt x="3" y="14"/>
                    <a:pt x="3" y="14"/>
                    <a:pt x="3" y="14"/>
                  </a:cubicBezTo>
                  <a:cubicBezTo>
                    <a:pt x="2" y="14"/>
                    <a:pt x="0" y="16"/>
                    <a:pt x="0" y="18"/>
                  </a:cubicBezTo>
                  <a:cubicBezTo>
                    <a:pt x="0" y="43"/>
                    <a:pt x="0" y="43"/>
                    <a:pt x="0" y="43"/>
                  </a:cubicBezTo>
                  <a:cubicBezTo>
                    <a:pt x="0" y="45"/>
                    <a:pt x="2" y="46"/>
                    <a:pt x="3" y="46"/>
                  </a:cubicBezTo>
                  <a:cubicBezTo>
                    <a:pt x="17" y="46"/>
                    <a:pt x="17" y="46"/>
                    <a:pt x="17" y="46"/>
                  </a:cubicBezTo>
                  <a:cubicBezTo>
                    <a:pt x="19" y="46"/>
                    <a:pt x="20" y="45"/>
                    <a:pt x="20" y="43"/>
                  </a:cubicBezTo>
                  <a:cubicBezTo>
                    <a:pt x="20" y="26"/>
                    <a:pt x="20" y="26"/>
                    <a:pt x="20" y="26"/>
                  </a:cubicBezTo>
                  <a:cubicBezTo>
                    <a:pt x="26" y="26"/>
                    <a:pt x="26" y="26"/>
                    <a:pt x="26" y="26"/>
                  </a:cubicBezTo>
                  <a:cubicBezTo>
                    <a:pt x="26" y="43"/>
                    <a:pt x="26" y="43"/>
                    <a:pt x="26" y="43"/>
                  </a:cubicBezTo>
                  <a:cubicBezTo>
                    <a:pt x="26" y="45"/>
                    <a:pt x="28" y="46"/>
                    <a:pt x="29" y="46"/>
                  </a:cubicBezTo>
                  <a:cubicBezTo>
                    <a:pt x="43" y="46"/>
                    <a:pt x="43" y="46"/>
                    <a:pt x="43" y="46"/>
                  </a:cubicBezTo>
                  <a:cubicBezTo>
                    <a:pt x="45" y="46"/>
                    <a:pt x="46" y="45"/>
                    <a:pt x="46" y="43"/>
                  </a:cubicBezTo>
                  <a:cubicBezTo>
                    <a:pt x="46" y="18"/>
                    <a:pt x="46" y="18"/>
                    <a:pt x="46" y="18"/>
                  </a:cubicBezTo>
                  <a:cubicBezTo>
                    <a:pt x="46" y="16"/>
                    <a:pt x="45" y="14"/>
                    <a:pt x="43" y="14"/>
                  </a:cubicBezTo>
                  <a:close/>
                  <a:moveTo>
                    <a:pt x="16" y="43"/>
                  </a:moveTo>
                  <a:cubicBezTo>
                    <a:pt x="5" y="43"/>
                    <a:pt x="5" y="43"/>
                    <a:pt x="5" y="43"/>
                  </a:cubicBezTo>
                  <a:cubicBezTo>
                    <a:pt x="4" y="43"/>
                    <a:pt x="3" y="43"/>
                    <a:pt x="3" y="42"/>
                  </a:cubicBezTo>
                  <a:cubicBezTo>
                    <a:pt x="3" y="41"/>
                    <a:pt x="4" y="40"/>
                    <a:pt x="5" y="40"/>
                  </a:cubicBezTo>
                  <a:cubicBezTo>
                    <a:pt x="16" y="40"/>
                    <a:pt x="16" y="40"/>
                    <a:pt x="16" y="40"/>
                  </a:cubicBezTo>
                  <a:cubicBezTo>
                    <a:pt x="17" y="40"/>
                    <a:pt x="17" y="41"/>
                    <a:pt x="17" y="42"/>
                  </a:cubicBezTo>
                  <a:cubicBezTo>
                    <a:pt x="17" y="43"/>
                    <a:pt x="17" y="43"/>
                    <a:pt x="16" y="43"/>
                  </a:cubicBezTo>
                  <a:close/>
                  <a:moveTo>
                    <a:pt x="25" y="23"/>
                  </a:moveTo>
                  <a:cubicBezTo>
                    <a:pt x="22" y="23"/>
                    <a:pt x="22" y="23"/>
                    <a:pt x="22" y="23"/>
                  </a:cubicBezTo>
                  <a:cubicBezTo>
                    <a:pt x="21" y="23"/>
                    <a:pt x="20" y="22"/>
                    <a:pt x="20" y="22"/>
                  </a:cubicBezTo>
                  <a:cubicBezTo>
                    <a:pt x="20" y="21"/>
                    <a:pt x="21" y="20"/>
                    <a:pt x="22" y="20"/>
                  </a:cubicBezTo>
                  <a:cubicBezTo>
                    <a:pt x="25" y="20"/>
                    <a:pt x="25" y="20"/>
                    <a:pt x="25" y="20"/>
                  </a:cubicBezTo>
                  <a:cubicBezTo>
                    <a:pt x="25" y="20"/>
                    <a:pt x="26" y="21"/>
                    <a:pt x="26" y="22"/>
                  </a:cubicBezTo>
                  <a:cubicBezTo>
                    <a:pt x="26" y="22"/>
                    <a:pt x="25" y="23"/>
                    <a:pt x="25" y="23"/>
                  </a:cubicBezTo>
                  <a:close/>
                  <a:moveTo>
                    <a:pt x="42" y="43"/>
                  </a:moveTo>
                  <a:cubicBezTo>
                    <a:pt x="31" y="43"/>
                    <a:pt x="31" y="43"/>
                    <a:pt x="31" y="43"/>
                  </a:cubicBezTo>
                  <a:cubicBezTo>
                    <a:pt x="30" y="43"/>
                    <a:pt x="29" y="43"/>
                    <a:pt x="29" y="42"/>
                  </a:cubicBezTo>
                  <a:cubicBezTo>
                    <a:pt x="29" y="41"/>
                    <a:pt x="30" y="40"/>
                    <a:pt x="31" y="40"/>
                  </a:cubicBezTo>
                  <a:cubicBezTo>
                    <a:pt x="42" y="40"/>
                    <a:pt x="42" y="40"/>
                    <a:pt x="42" y="40"/>
                  </a:cubicBezTo>
                  <a:cubicBezTo>
                    <a:pt x="43" y="40"/>
                    <a:pt x="43" y="41"/>
                    <a:pt x="43" y="42"/>
                  </a:cubicBezTo>
                  <a:cubicBezTo>
                    <a:pt x="43" y="43"/>
                    <a:pt x="43" y="43"/>
                    <a:pt x="42"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69" name="Freeform 59">
              <a:extLst>
                <a:ext uri="{FF2B5EF4-FFF2-40B4-BE49-F238E27FC236}">
                  <a16:creationId xmlns:a16="http://schemas.microsoft.com/office/drawing/2014/main" xmlns="" id="{F4D6CE3A-3EDA-4AE9-8F2C-905FE28DC16A}"/>
                </a:ext>
              </a:extLst>
            </p:cNvPr>
            <p:cNvSpPr>
              <a:spLocks/>
            </p:cNvSpPr>
            <p:nvPr/>
          </p:nvSpPr>
          <p:spPr bwMode="auto">
            <a:xfrm>
              <a:off x="11572076" y="3920155"/>
              <a:ext cx="236837" cy="238794"/>
            </a:xfrm>
            <a:custGeom>
              <a:avLst/>
              <a:gdLst>
                <a:gd name="T0" fmla="*/ 61 w 121"/>
                <a:gd name="T1" fmla="*/ 122 h 122"/>
                <a:gd name="T2" fmla="*/ 121 w 121"/>
                <a:gd name="T3" fmla="*/ 62 h 122"/>
                <a:gd name="T4" fmla="*/ 84 w 121"/>
                <a:gd name="T5" fmla="*/ 62 h 122"/>
                <a:gd name="T6" fmla="*/ 84 w 121"/>
                <a:gd name="T7" fmla="*/ 0 h 122"/>
                <a:gd name="T8" fmla="*/ 38 w 121"/>
                <a:gd name="T9" fmla="*/ 0 h 122"/>
                <a:gd name="T10" fmla="*/ 38 w 121"/>
                <a:gd name="T11" fmla="*/ 62 h 122"/>
                <a:gd name="T12" fmla="*/ 0 w 121"/>
                <a:gd name="T13" fmla="*/ 62 h 122"/>
                <a:gd name="T14" fmla="*/ 61 w 121"/>
                <a:gd name="T15" fmla="*/ 122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2">
                  <a:moveTo>
                    <a:pt x="61" y="122"/>
                  </a:moveTo>
                  <a:lnTo>
                    <a:pt x="121" y="62"/>
                  </a:lnTo>
                  <a:lnTo>
                    <a:pt x="84" y="62"/>
                  </a:lnTo>
                  <a:lnTo>
                    <a:pt x="84" y="0"/>
                  </a:lnTo>
                  <a:lnTo>
                    <a:pt x="38" y="0"/>
                  </a:lnTo>
                  <a:lnTo>
                    <a:pt x="38" y="62"/>
                  </a:lnTo>
                  <a:lnTo>
                    <a:pt x="0" y="62"/>
                  </a:lnTo>
                  <a:lnTo>
                    <a:pt x="61"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70" name="Freeform 60">
              <a:extLst>
                <a:ext uri="{FF2B5EF4-FFF2-40B4-BE49-F238E27FC236}">
                  <a16:creationId xmlns:a16="http://schemas.microsoft.com/office/drawing/2014/main" xmlns="" id="{BC8661CE-BC3F-4D4B-BD07-9FC460633CD4}"/>
                </a:ext>
              </a:extLst>
            </p:cNvPr>
            <p:cNvSpPr>
              <a:spLocks noEditPoints="1"/>
            </p:cNvSpPr>
            <p:nvPr/>
          </p:nvSpPr>
          <p:spPr bwMode="auto">
            <a:xfrm>
              <a:off x="11848058" y="3391677"/>
              <a:ext cx="197691" cy="19769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57 w 62"/>
                <a:gd name="T11" fmla="*/ 35 h 62"/>
                <a:gd name="T12" fmla="*/ 41 w 62"/>
                <a:gd name="T13" fmla="*/ 34 h 62"/>
                <a:gd name="T14" fmla="*/ 46 w 62"/>
                <a:gd name="T15" fmla="*/ 53 h 62"/>
                <a:gd name="T16" fmla="*/ 57 w 62"/>
                <a:gd name="T17" fmla="*/ 35 h 62"/>
                <a:gd name="T18" fmla="*/ 41 w 62"/>
                <a:gd name="T19" fmla="*/ 55 h 62"/>
                <a:gd name="T20" fmla="*/ 36 w 62"/>
                <a:gd name="T21" fmla="*/ 35 h 62"/>
                <a:gd name="T22" fmla="*/ 35 w 62"/>
                <a:gd name="T23" fmla="*/ 35 h 62"/>
                <a:gd name="T24" fmla="*/ 15 w 62"/>
                <a:gd name="T25" fmla="*/ 52 h 62"/>
                <a:gd name="T26" fmla="*/ 31 w 62"/>
                <a:gd name="T27" fmla="*/ 57 h 62"/>
                <a:gd name="T28" fmla="*/ 41 w 62"/>
                <a:gd name="T29" fmla="*/ 55 h 62"/>
                <a:gd name="T30" fmla="*/ 11 w 62"/>
                <a:gd name="T31" fmla="*/ 48 h 62"/>
                <a:gd name="T32" fmla="*/ 33 w 62"/>
                <a:gd name="T33" fmla="*/ 31 h 62"/>
                <a:gd name="T34" fmla="*/ 34 w 62"/>
                <a:gd name="T35" fmla="*/ 31 h 62"/>
                <a:gd name="T36" fmla="*/ 32 w 62"/>
                <a:gd name="T37" fmla="*/ 26 h 62"/>
                <a:gd name="T38" fmla="*/ 4 w 62"/>
                <a:gd name="T39" fmla="*/ 30 h 62"/>
                <a:gd name="T40" fmla="*/ 4 w 62"/>
                <a:gd name="T41" fmla="*/ 31 h 62"/>
                <a:gd name="T42" fmla="*/ 11 w 62"/>
                <a:gd name="T43" fmla="*/ 48 h 62"/>
                <a:gd name="T44" fmla="*/ 5 w 62"/>
                <a:gd name="T45" fmla="*/ 25 h 62"/>
                <a:gd name="T46" fmla="*/ 29 w 62"/>
                <a:gd name="T47" fmla="*/ 22 h 62"/>
                <a:gd name="T48" fmla="*/ 20 w 62"/>
                <a:gd name="T49" fmla="*/ 7 h 62"/>
                <a:gd name="T50" fmla="*/ 5 w 62"/>
                <a:gd name="T51" fmla="*/ 25 h 62"/>
                <a:gd name="T52" fmla="*/ 25 w 62"/>
                <a:gd name="T53" fmla="*/ 5 h 62"/>
                <a:gd name="T54" fmla="*/ 35 w 62"/>
                <a:gd name="T55" fmla="*/ 20 h 62"/>
                <a:gd name="T56" fmla="*/ 49 w 62"/>
                <a:gd name="T57" fmla="*/ 11 h 62"/>
                <a:gd name="T58" fmla="*/ 31 w 62"/>
                <a:gd name="T59" fmla="*/ 4 h 62"/>
                <a:gd name="T60" fmla="*/ 25 w 62"/>
                <a:gd name="T61" fmla="*/ 5 h 62"/>
                <a:gd name="T62" fmla="*/ 51 w 62"/>
                <a:gd name="T63" fmla="*/ 14 h 62"/>
                <a:gd name="T64" fmla="*/ 37 w 62"/>
                <a:gd name="T65" fmla="*/ 24 h 62"/>
                <a:gd name="T66" fmla="*/ 38 w 62"/>
                <a:gd name="T67" fmla="*/ 28 h 62"/>
                <a:gd name="T68" fmla="*/ 39 w 62"/>
                <a:gd name="T69" fmla="*/ 30 h 62"/>
                <a:gd name="T70" fmla="*/ 57 w 62"/>
                <a:gd name="T71" fmla="*/ 30 h 62"/>
                <a:gd name="T72" fmla="*/ 51 w 62"/>
                <a:gd name="T73" fmla="*/ 1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7" y="35"/>
                  </a:moveTo>
                  <a:cubicBezTo>
                    <a:pt x="56" y="35"/>
                    <a:pt x="49" y="32"/>
                    <a:pt x="41" y="34"/>
                  </a:cubicBezTo>
                  <a:cubicBezTo>
                    <a:pt x="44" y="43"/>
                    <a:pt x="45" y="51"/>
                    <a:pt x="46" y="53"/>
                  </a:cubicBezTo>
                  <a:cubicBezTo>
                    <a:pt x="52" y="49"/>
                    <a:pt x="56" y="42"/>
                    <a:pt x="57" y="35"/>
                  </a:cubicBezTo>
                  <a:close/>
                  <a:moveTo>
                    <a:pt x="41" y="55"/>
                  </a:moveTo>
                  <a:cubicBezTo>
                    <a:pt x="41" y="53"/>
                    <a:pt x="39" y="45"/>
                    <a:pt x="36" y="35"/>
                  </a:cubicBezTo>
                  <a:cubicBezTo>
                    <a:pt x="36" y="35"/>
                    <a:pt x="36" y="35"/>
                    <a:pt x="35" y="35"/>
                  </a:cubicBezTo>
                  <a:cubicBezTo>
                    <a:pt x="20" y="40"/>
                    <a:pt x="15" y="51"/>
                    <a:pt x="15" y="52"/>
                  </a:cubicBezTo>
                  <a:cubicBezTo>
                    <a:pt x="19" y="55"/>
                    <a:pt x="25" y="57"/>
                    <a:pt x="31" y="57"/>
                  </a:cubicBezTo>
                  <a:cubicBezTo>
                    <a:pt x="35" y="57"/>
                    <a:pt x="38" y="57"/>
                    <a:pt x="41" y="55"/>
                  </a:cubicBezTo>
                  <a:close/>
                  <a:moveTo>
                    <a:pt x="11" y="48"/>
                  </a:moveTo>
                  <a:cubicBezTo>
                    <a:pt x="12" y="47"/>
                    <a:pt x="19" y="35"/>
                    <a:pt x="33" y="31"/>
                  </a:cubicBezTo>
                  <a:cubicBezTo>
                    <a:pt x="33" y="31"/>
                    <a:pt x="33" y="31"/>
                    <a:pt x="34" y="31"/>
                  </a:cubicBezTo>
                  <a:cubicBezTo>
                    <a:pt x="33" y="29"/>
                    <a:pt x="32" y="28"/>
                    <a:pt x="32" y="26"/>
                  </a:cubicBezTo>
                  <a:cubicBezTo>
                    <a:pt x="18" y="30"/>
                    <a:pt x="6" y="30"/>
                    <a:pt x="4" y="30"/>
                  </a:cubicBezTo>
                  <a:cubicBezTo>
                    <a:pt x="4" y="30"/>
                    <a:pt x="4" y="30"/>
                    <a:pt x="4" y="31"/>
                  </a:cubicBezTo>
                  <a:cubicBezTo>
                    <a:pt x="4" y="38"/>
                    <a:pt x="7" y="44"/>
                    <a:pt x="11" y="48"/>
                  </a:cubicBezTo>
                  <a:close/>
                  <a:moveTo>
                    <a:pt x="5" y="25"/>
                  </a:moveTo>
                  <a:cubicBezTo>
                    <a:pt x="6" y="25"/>
                    <a:pt x="17" y="25"/>
                    <a:pt x="29" y="22"/>
                  </a:cubicBezTo>
                  <a:cubicBezTo>
                    <a:pt x="25" y="14"/>
                    <a:pt x="20" y="8"/>
                    <a:pt x="20" y="7"/>
                  </a:cubicBezTo>
                  <a:cubicBezTo>
                    <a:pt x="12" y="10"/>
                    <a:pt x="7" y="17"/>
                    <a:pt x="5" y="25"/>
                  </a:cubicBezTo>
                  <a:close/>
                  <a:moveTo>
                    <a:pt x="25" y="5"/>
                  </a:moveTo>
                  <a:cubicBezTo>
                    <a:pt x="25" y="6"/>
                    <a:pt x="30" y="12"/>
                    <a:pt x="35" y="20"/>
                  </a:cubicBezTo>
                  <a:cubicBezTo>
                    <a:pt x="44" y="17"/>
                    <a:pt x="48" y="12"/>
                    <a:pt x="49" y="11"/>
                  </a:cubicBezTo>
                  <a:cubicBezTo>
                    <a:pt x="44" y="7"/>
                    <a:pt x="38" y="4"/>
                    <a:pt x="31" y="4"/>
                  </a:cubicBezTo>
                  <a:cubicBezTo>
                    <a:pt x="29" y="4"/>
                    <a:pt x="27" y="4"/>
                    <a:pt x="25" y="5"/>
                  </a:cubicBezTo>
                  <a:close/>
                  <a:moveTo>
                    <a:pt x="51" y="14"/>
                  </a:moveTo>
                  <a:cubicBezTo>
                    <a:pt x="51" y="15"/>
                    <a:pt x="46" y="20"/>
                    <a:pt x="37" y="24"/>
                  </a:cubicBezTo>
                  <a:cubicBezTo>
                    <a:pt x="37" y="26"/>
                    <a:pt x="38" y="27"/>
                    <a:pt x="38" y="28"/>
                  </a:cubicBezTo>
                  <a:cubicBezTo>
                    <a:pt x="39" y="29"/>
                    <a:pt x="39" y="29"/>
                    <a:pt x="39" y="30"/>
                  </a:cubicBezTo>
                  <a:cubicBezTo>
                    <a:pt x="48" y="29"/>
                    <a:pt x="57" y="30"/>
                    <a:pt x="57" y="30"/>
                  </a:cubicBezTo>
                  <a:cubicBezTo>
                    <a:pt x="57" y="24"/>
                    <a:pt x="55" y="18"/>
                    <a:pt x="5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71" name="Freeform 61">
              <a:extLst>
                <a:ext uri="{FF2B5EF4-FFF2-40B4-BE49-F238E27FC236}">
                  <a16:creationId xmlns:a16="http://schemas.microsoft.com/office/drawing/2014/main" xmlns="" id="{1D039172-52B8-4340-A934-906DB1F3932D}"/>
                </a:ext>
              </a:extLst>
            </p:cNvPr>
            <p:cNvSpPr>
              <a:spLocks noEditPoints="1"/>
            </p:cNvSpPr>
            <p:nvPr/>
          </p:nvSpPr>
          <p:spPr bwMode="auto">
            <a:xfrm>
              <a:off x="11650369" y="3689191"/>
              <a:ext cx="187904" cy="166372"/>
            </a:xfrm>
            <a:custGeom>
              <a:avLst/>
              <a:gdLst>
                <a:gd name="T0" fmla="*/ 48 w 59"/>
                <a:gd name="T1" fmla="*/ 0 h 52"/>
                <a:gd name="T2" fmla="*/ 11 w 59"/>
                <a:gd name="T3" fmla="*/ 0 h 52"/>
                <a:gd name="T4" fmla="*/ 0 w 59"/>
                <a:gd name="T5" fmla="*/ 12 h 52"/>
                <a:gd name="T6" fmla="*/ 0 w 59"/>
                <a:gd name="T7" fmla="*/ 50 h 52"/>
                <a:gd name="T8" fmla="*/ 2 w 59"/>
                <a:gd name="T9" fmla="*/ 52 h 52"/>
                <a:gd name="T10" fmla="*/ 57 w 59"/>
                <a:gd name="T11" fmla="*/ 52 h 52"/>
                <a:gd name="T12" fmla="*/ 59 w 59"/>
                <a:gd name="T13" fmla="*/ 50 h 52"/>
                <a:gd name="T14" fmla="*/ 59 w 59"/>
                <a:gd name="T15" fmla="*/ 12 h 52"/>
                <a:gd name="T16" fmla="*/ 48 w 59"/>
                <a:gd name="T17" fmla="*/ 0 h 52"/>
                <a:gd name="T18" fmla="*/ 37 w 59"/>
                <a:gd name="T19" fmla="*/ 34 h 52"/>
                <a:gd name="T20" fmla="*/ 37 w 59"/>
                <a:gd name="T21" fmla="*/ 45 h 52"/>
                <a:gd name="T22" fmla="*/ 22 w 59"/>
                <a:gd name="T23" fmla="*/ 45 h 52"/>
                <a:gd name="T24" fmla="*/ 22 w 59"/>
                <a:gd name="T25" fmla="*/ 34 h 52"/>
                <a:gd name="T26" fmla="*/ 11 w 59"/>
                <a:gd name="T27" fmla="*/ 34 h 52"/>
                <a:gd name="T28" fmla="*/ 29 w 59"/>
                <a:gd name="T29" fmla="*/ 19 h 52"/>
                <a:gd name="T30" fmla="*/ 48 w 59"/>
                <a:gd name="T31" fmla="*/ 34 h 52"/>
                <a:gd name="T32" fmla="*/ 37 w 59"/>
                <a:gd name="T33" fmla="*/ 34 h 52"/>
                <a:gd name="T34" fmla="*/ 9 w 59"/>
                <a:gd name="T35" fmla="*/ 8 h 52"/>
                <a:gd name="T36" fmla="*/ 12 w 59"/>
                <a:gd name="T37" fmla="*/ 4 h 52"/>
                <a:gd name="T38" fmla="*/ 46 w 59"/>
                <a:gd name="T39" fmla="*/ 4 h 52"/>
                <a:gd name="T40" fmla="*/ 50 w 59"/>
                <a:gd name="T41" fmla="*/ 8 h 52"/>
                <a:gd name="T42" fmla="*/ 9 w 59"/>
                <a:gd name="T43"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 h="52">
                  <a:moveTo>
                    <a:pt x="48" y="0"/>
                  </a:moveTo>
                  <a:cubicBezTo>
                    <a:pt x="11" y="0"/>
                    <a:pt x="11" y="0"/>
                    <a:pt x="11" y="0"/>
                  </a:cubicBezTo>
                  <a:cubicBezTo>
                    <a:pt x="0" y="12"/>
                    <a:pt x="0" y="12"/>
                    <a:pt x="0" y="12"/>
                  </a:cubicBezTo>
                  <a:cubicBezTo>
                    <a:pt x="0" y="50"/>
                    <a:pt x="0" y="50"/>
                    <a:pt x="0" y="50"/>
                  </a:cubicBezTo>
                  <a:cubicBezTo>
                    <a:pt x="0" y="52"/>
                    <a:pt x="1" y="52"/>
                    <a:pt x="2" y="52"/>
                  </a:cubicBezTo>
                  <a:cubicBezTo>
                    <a:pt x="57" y="52"/>
                    <a:pt x="57" y="52"/>
                    <a:pt x="57" y="52"/>
                  </a:cubicBezTo>
                  <a:cubicBezTo>
                    <a:pt x="58" y="52"/>
                    <a:pt x="59" y="52"/>
                    <a:pt x="59" y="50"/>
                  </a:cubicBezTo>
                  <a:cubicBezTo>
                    <a:pt x="59" y="12"/>
                    <a:pt x="59" y="12"/>
                    <a:pt x="59" y="12"/>
                  </a:cubicBezTo>
                  <a:lnTo>
                    <a:pt x="48" y="0"/>
                  </a:lnTo>
                  <a:close/>
                  <a:moveTo>
                    <a:pt x="37" y="34"/>
                  </a:moveTo>
                  <a:cubicBezTo>
                    <a:pt x="37" y="45"/>
                    <a:pt x="37" y="45"/>
                    <a:pt x="37" y="45"/>
                  </a:cubicBezTo>
                  <a:cubicBezTo>
                    <a:pt x="22" y="45"/>
                    <a:pt x="22" y="45"/>
                    <a:pt x="22" y="45"/>
                  </a:cubicBezTo>
                  <a:cubicBezTo>
                    <a:pt x="22" y="34"/>
                    <a:pt x="22" y="34"/>
                    <a:pt x="22" y="34"/>
                  </a:cubicBezTo>
                  <a:cubicBezTo>
                    <a:pt x="11" y="34"/>
                    <a:pt x="11" y="34"/>
                    <a:pt x="11" y="34"/>
                  </a:cubicBezTo>
                  <a:cubicBezTo>
                    <a:pt x="29" y="19"/>
                    <a:pt x="29" y="19"/>
                    <a:pt x="29" y="19"/>
                  </a:cubicBezTo>
                  <a:cubicBezTo>
                    <a:pt x="48" y="34"/>
                    <a:pt x="48" y="34"/>
                    <a:pt x="48" y="34"/>
                  </a:cubicBezTo>
                  <a:lnTo>
                    <a:pt x="37" y="34"/>
                  </a:lnTo>
                  <a:close/>
                  <a:moveTo>
                    <a:pt x="9" y="8"/>
                  </a:moveTo>
                  <a:cubicBezTo>
                    <a:pt x="12" y="4"/>
                    <a:pt x="12" y="4"/>
                    <a:pt x="12" y="4"/>
                  </a:cubicBezTo>
                  <a:cubicBezTo>
                    <a:pt x="46" y="4"/>
                    <a:pt x="46" y="4"/>
                    <a:pt x="46" y="4"/>
                  </a:cubicBezTo>
                  <a:cubicBezTo>
                    <a:pt x="50" y="8"/>
                    <a:pt x="50" y="8"/>
                    <a:pt x="50" y="8"/>
                  </a:cubicBezTo>
                  <a:lnTo>
                    <a:pt x="9"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72" name="Freeform 62">
              <a:extLst>
                <a:ext uri="{FF2B5EF4-FFF2-40B4-BE49-F238E27FC236}">
                  <a16:creationId xmlns:a16="http://schemas.microsoft.com/office/drawing/2014/main" xmlns="" id="{B724779C-6C5A-4AFF-BCD1-17FA1A109125}"/>
                </a:ext>
              </a:extLst>
            </p:cNvPr>
            <p:cNvSpPr>
              <a:spLocks noEditPoints="1"/>
            </p:cNvSpPr>
            <p:nvPr/>
          </p:nvSpPr>
          <p:spPr bwMode="auto">
            <a:xfrm>
              <a:off x="11243244" y="4012150"/>
              <a:ext cx="303387" cy="266197"/>
            </a:xfrm>
            <a:custGeom>
              <a:avLst/>
              <a:gdLst>
                <a:gd name="T0" fmla="*/ 95 w 95"/>
                <a:gd name="T1" fmla="*/ 34 h 83"/>
                <a:gd name="T2" fmla="*/ 83 w 95"/>
                <a:gd name="T3" fmla="*/ 0 h 83"/>
                <a:gd name="T4" fmla="*/ 83 w 95"/>
                <a:gd name="T5" fmla="*/ 0 h 83"/>
                <a:gd name="T6" fmla="*/ 75 w 95"/>
                <a:gd name="T7" fmla="*/ 0 h 83"/>
                <a:gd name="T8" fmla="*/ 31 w 95"/>
                <a:gd name="T9" fmla="*/ 19 h 83"/>
                <a:gd name="T10" fmla="*/ 30 w 95"/>
                <a:gd name="T11" fmla="*/ 34 h 83"/>
                <a:gd name="T12" fmla="*/ 31 w 95"/>
                <a:gd name="T13" fmla="*/ 49 h 83"/>
                <a:gd name="T14" fmla="*/ 75 w 95"/>
                <a:gd name="T15" fmla="*/ 67 h 83"/>
                <a:gd name="T16" fmla="*/ 83 w 95"/>
                <a:gd name="T17" fmla="*/ 67 h 83"/>
                <a:gd name="T18" fmla="*/ 83 w 95"/>
                <a:gd name="T19" fmla="*/ 67 h 83"/>
                <a:gd name="T20" fmla="*/ 95 w 95"/>
                <a:gd name="T21" fmla="*/ 34 h 83"/>
                <a:gd name="T22" fmla="*/ 80 w 95"/>
                <a:gd name="T23" fmla="*/ 62 h 83"/>
                <a:gd name="T24" fmla="*/ 78 w 95"/>
                <a:gd name="T25" fmla="*/ 61 h 83"/>
                <a:gd name="T26" fmla="*/ 75 w 95"/>
                <a:gd name="T27" fmla="*/ 55 h 83"/>
                <a:gd name="T28" fmla="*/ 71 w 95"/>
                <a:gd name="T29" fmla="*/ 34 h 83"/>
                <a:gd name="T30" fmla="*/ 75 w 95"/>
                <a:gd name="T31" fmla="*/ 12 h 83"/>
                <a:gd name="T32" fmla="*/ 78 w 95"/>
                <a:gd name="T33" fmla="*/ 7 h 83"/>
                <a:gd name="T34" fmla="*/ 80 w 95"/>
                <a:gd name="T35" fmla="*/ 5 h 83"/>
                <a:gd name="T36" fmla="*/ 82 w 95"/>
                <a:gd name="T37" fmla="*/ 7 h 83"/>
                <a:gd name="T38" fmla="*/ 86 w 95"/>
                <a:gd name="T39" fmla="*/ 12 h 83"/>
                <a:gd name="T40" fmla="*/ 89 w 95"/>
                <a:gd name="T41" fmla="*/ 34 h 83"/>
                <a:gd name="T42" fmla="*/ 86 w 95"/>
                <a:gd name="T43" fmla="*/ 55 h 83"/>
                <a:gd name="T44" fmla="*/ 82 w 95"/>
                <a:gd name="T45" fmla="*/ 61 h 83"/>
                <a:gd name="T46" fmla="*/ 80 w 95"/>
                <a:gd name="T47" fmla="*/ 62 h 83"/>
                <a:gd name="T48" fmla="*/ 23 w 95"/>
                <a:gd name="T49" fmla="*/ 34 h 83"/>
                <a:gd name="T50" fmla="*/ 24 w 95"/>
                <a:gd name="T51" fmla="*/ 20 h 83"/>
                <a:gd name="T52" fmla="*/ 12 w 95"/>
                <a:gd name="T53" fmla="*/ 21 h 83"/>
                <a:gd name="T54" fmla="*/ 5 w 95"/>
                <a:gd name="T55" fmla="*/ 21 h 83"/>
                <a:gd name="T56" fmla="*/ 0 w 95"/>
                <a:gd name="T57" fmla="*/ 30 h 83"/>
                <a:gd name="T58" fmla="*/ 0 w 95"/>
                <a:gd name="T59" fmla="*/ 38 h 83"/>
                <a:gd name="T60" fmla="*/ 5 w 95"/>
                <a:gd name="T61" fmla="*/ 47 h 83"/>
                <a:gd name="T62" fmla="*/ 12 w 95"/>
                <a:gd name="T63" fmla="*/ 47 h 83"/>
                <a:gd name="T64" fmla="*/ 24 w 95"/>
                <a:gd name="T65" fmla="*/ 47 h 83"/>
                <a:gd name="T66" fmla="*/ 23 w 95"/>
                <a:gd name="T67" fmla="*/ 34 h 83"/>
                <a:gd name="T68" fmla="*/ 34 w 95"/>
                <a:gd name="T69" fmla="*/ 53 h 83"/>
                <a:gd name="T70" fmla="*/ 22 w 95"/>
                <a:gd name="T71" fmla="*/ 51 h 83"/>
                <a:gd name="T72" fmla="*/ 30 w 95"/>
                <a:gd name="T73" fmla="*/ 81 h 83"/>
                <a:gd name="T74" fmla="*/ 33 w 95"/>
                <a:gd name="T75" fmla="*/ 83 h 83"/>
                <a:gd name="T76" fmla="*/ 44 w 95"/>
                <a:gd name="T77" fmla="*/ 78 h 83"/>
                <a:gd name="T78" fmla="*/ 46 w 95"/>
                <a:gd name="T79" fmla="*/ 75 h 83"/>
                <a:gd name="T80" fmla="*/ 34 w 95"/>
                <a:gd name="T81" fmla="*/ 53 h 83"/>
                <a:gd name="T82" fmla="*/ 80 w 95"/>
                <a:gd name="T83" fmla="*/ 45 h 83"/>
                <a:gd name="T84" fmla="*/ 79 w 95"/>
                <a:gd name="T85" fmla="*/ 44 h 83"/>
                <a:gd name="T86" fmla="*/ 78 w 95"/>
                <a:gd name="T87" fmla="*/ 42 h 83"/>
                <a:gd name="T88" fmla="*/ 77 w 95"/>
                <a:gd name="T89" fmla="*/ 34 h 83"/>
                <a:gd name="T90" fmla="*/ 78 w 95"/>
                <a:gd name="T91" fmla="*/ 25 h 83"/>
                <a:gd name="T92" fmla="*/ 79 w 95"/>
                <a:gd name="T93" fmla="*/ 23 h 83"/>
                <a:gd name="T94" fmla="*/ 80 w 95"/>
                <a:gd name="T95" fmla="*/ 23 h 83"/>
                <a:gd name="T96" fmla="*/ 81 w 95"/>
                <a:gd name="T97" fmla="*/ 23 h 83"/>
                <a:gd name="T98" fmla="*/ 82 w 95"/>
                <a:gd name="T99" fmla="*/ 25 h 83"/>
                <a:gd name="T100" fmla="*/ 84 w 95"/>
                <a:gd name="T101" fmla="*/ 34 h 83"/>
                <a:gd name="T102" fmla="*/ 82 w 95"/>
                <a:gd name="T103" fmla="*/ 42 h 83"/>
                <a:gd name="T104" fmla="*/ 81 w 95"/>
                <a:gd name="T105" fmla="*/ 44 h 83"/>
                <a:gd name="T106" fmla="*/ 80 w 95"/>
                <a:gd name="T107" fmla="*/ 4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83">
                  <a:moveTo>
                    <a:pt x="95" y="34"/>
                  </a:moveTo>
                  <a:cubicBezTo>
                    <a:pt x="95" y="15"/>
                    <a:pt x="89" y="0"/>
                    <a:pt x="83" y="0"/>
                  </a:cubicBezTo>
                  <a:cubicBezTo>
                    <a:pt x="83" y="0"/>
                    <a:pt x="83" y="0"/>
                    <a:pt x="83" y="0"/>
                  </a:cubicBezTo>
                  <a:cubicBezTo>
                    <a:pt x="75" y="0"/>
                    <a:pt x="75" y="0"/>
                    <a:pt x="75" y="0"/>
                  </a:cubicBezTo>
                  <a:cubicBezTo>
                    <a:pt x="75" y="0"/>
                    <a:pt x="57" y="13"/>
                    <a:pt x="31" y="19"/>
                  </a:cubicBezTo>
                  <a:cubicBezTo>
                    <a:pt x="30" y="23"/>
                    <a:pt x="30" y="28"/>
                    <a:pt x="30" y="34"/>
                  </a:cubicBezTo>
                  <a:cubicBezTo>
                    <a:pt x="30" y="39"/>
                    <a:pt x="30" y="44"/>
                    <a:pt x="31" y="49"/>
                  </a:cubicBezTo>
                  <a:cubicBezTo>
                    <a:pt x="57" y="54"/>
                    <a:pt x="75" y="67"/>
                    <a:pt x="75" y="67"/>
                  </a:cubicBezTo>
                  <a:cubicBezTo>
                    <a:pt x="83" y="67"/>
                    <a:pt x="83" y="67"/>
                    <a:pt x="83" y="67"/>
                  </a:cubicBezTo>
                  <a:cubicBezTo>
                    <a:pt x="83" y="67"/>
                    <a:pt x="83" y="67"/>
                    <a:pt x="83" y="67"/>
                  </a:cubicBezTo>
                  <a:cubicBezTo>
                    <a:pt x="89" y="67"/>
                    <a:pt x="95" y="52"/>
                    <a:pt x="95" y="34"/>
                  </a:cubicBezTo>
                  <a:close/>
                  <a:moveTo>
                    <a:pt x="80" y="62"/>
                  </a:moveTo>
                  <a:cubicBezTo>
                    <a:pt x="79" y="62"/>
                    <a:pt x="78" y="61"/>
                    <a:pt x="78" y="61"/>
                  </a:cubicBezTo>
                  <a:cubicBezTo>
                    <a:pt x="77" y="60"/>
                    <a:pt x="76" y="58"/>
                    <a:pt x="75" y="55"/>
                  </a:cubicBezTo>
                  <a:cubicBezTo>
                    <a:pt x="72" y="49"/>
                    <a:pt x="71" y="42"/>
                    <a:pt x="71" y="34"/>
                  </a:cubicBezTo>
                  <a:cubicBezTo>
                    <a:pt x="71" y="26"/>
                    <a:pt x="72" y="18"/>
                    <a:pt x="75" y="12"/>
                  </a:cubicBezTo>
                  <a:cubicBezTo>
                    <a:pt x="76" y="10"/>
                    <a:pt x="77" y="8"/>
                    <a:pt x="78" y="7"/>
                  </a:cubicBezTo>
                  <a:cubicBezTo>
                    <a:pt x="78" y="6"/>
                    <a:pt x="79" y="5"/>
                    <a:pt x="80" y="5"/>
                  </a:cubicBezTo>
                  <a:cubicBezTo>
                    <a:pt x="81" y="5"/>
                    <a:pt x="82" y="6"/>
                    <a:pt x="82" y="7"/>
                  </a:cubicBezTo>
                  <a:cubicBezTo>
                    <a:pt x="84" y="8"/>
                    <a:pt x="85" y="10"/>
                    <a:pt x="86" y="12"/>
                  </a:cubicBezTo>
                  <a:cubicBezTo>
                    <a:pt x="88" y="18"/>
                    <a:pt x="89" y="26"/>
                    <a:pt x="89" y="34"/>
                  </a:cubicBezTo>
                  <a:cubicBezTo>
                    <a:pt x="89" y="42"/>
                    <a:pt x="88" y="49"/>
                    <a:pt x="86" y="55"/>
                  </a:cubicBezTo>
                  <a:cubicBezTo>
                    <a:pt x="85" y="58"/>
                    <a:pt x="84" y="60"/>
                    <a:pt x="82" y="61"/>
                  </a:cubicBezTo>
                  <a:cubicBezTo>
                    <a:pt x="82" y="61"/>
                    <a:pt x="81" y="62"/>
                    <a:pt x="80" y="62"/>
                  </a:cubicBezTo>
                  <a:close/>
                  <a:moveTo>
                    <a:pt x="23" y="34"/>
                  </a:moveTo>
                  <a:cubicBezTo>
                    <a:pt x="23" y="29"/>
                    <a:pt x="24" y="24"/>
                    <a:pt x="24" y="20"/>
                  </a:cubicBezTo>
                  <a:cubicBezTo>
                    <a:pt x="20" y="21"/>
                    <a:pt x="16" y="21"/>
                    <a:pt x="12" y="21"/>
                  </a:cubicBezTo>
                  <a:cubicBezTo>
                    <a:pt x="5" y="21"/>
                    <a:pt x="5" y="21"/>
                    <a:pt x="5" y="21"/>
                  </a:cubicBezTo>
                  <a:cubicBezTo>
                    <a:pt x="0" y="30"/>
                    <a:pt x="0" y="30"/>
                    <a:pt x="0" y="30"/>
                  </a:cubicBezTo>
                  <a:cubicBezTo>
                    <a:pt x="0" y="38"/>
                    <a:pt x="0" y="38"/>
                    <a:pt x="0" y="38"/>
                  </a:cubicBezTo>
                  <a:cubicBezTo>
                    <a:pt x="5" y="47"/>
                    <a:pt x="5" y="47"/>
                    <a:pt x="5" y="47"/>
                  </a:cubicBezTo>
                  <a:cubicBezTo>
                    <a:pt x="5" y="47"/>
                    <a:pt x="5" y="47"/>
                    <a:pt x="12" y="47"/>
                  </a:cubicBezTo>
                  <a:cubicBezTo>
                    <a:pt x="16" y="47"/>
                    <a:pt x="20" y="47"/>
                    <a:pt x="24" y="47"/>
                  </a:cubicBezTo>
                  <a:cubicBezTo>
                    <a:pt x="24" y="43"/>
                    <a:pt x="23" y="39"/>
                    <a:pt x="23" y="34"/>
                  </a:cubicBezTo>
                  <a:close/>
                  <a:moveTo>
                    <a:pt x="34" y="53"/>
                  </a:moveTo>
                  <a:cubicBezTo>
                    <a:pt x="22" y="51"/>
                    <a:pt x="22" y="51"/>
                    <a:pt x="22" y="51"/>
                  </a:cubicBezTo>
                  <a:cubicBezTo>
                    <a:pt x="30" y="81"/>
                    <a:pt x="30" y="81"/>
                    <a:pt x="30" y="81"/>
                  </a:cubicBezTo>
                  <a:cubicBezTo>
                    <a:pt x="30" y="82"/>
                    <a:pt x="32" y="83"/>
                    <a:pt x="33" y="83"/>
                  </a:cubicBezTo>
                  <a:cubicBezTo>
                    <a:pt x="44" y="78"/>
                    <a:pt x="44" y="78"/>
                    <a:pt x="44" y="78"/>
                  </a:cubicBezTo>
                  <a:cubicBezTo>
                    <a:pt x="46" y="78"/>
                    <a:pt x="46" y="76"/>
                    <a:pt x="46" y="75"/>
                  </a:cubicBezTo>
                  <a:lnTo>
                    <a:pt x="34" y="53"/>
                  </a:lnTo>
                  <a:close/>
                  <a:moveTo>
                    <a:pt x="80" y="45"/>
                  </a:moveTo>
                  <a:cubicBezTo>
                    <a:pt x="80" y="45"/>
                    <a:pt x="79" y="44"/>
                    <a:pt x="79" y="44"/>
                  </a:cubicBezTo>
                  <a:cubicBezTo>
                    <a:pt x="79" y="44"/>
                    <a:pt x="78" y="43"/>
                    <a:pt x="78" y="42"/>
                  </a:cubicBezTo>
                  <a:cubicBezTo>
                    <a:pt x="77" y="40"/>
                    <a:pt x="77" y="37"/>
                    <a:pt x="77" y="34"/>
                  </a:cubicBezTo>
                  <a:cubicBezTo>
                    <a:pt x="77" y="31"/>
                    <a:pt x="77" y="28"/>
                    <a:pt x="78" y="25"/>
                  </a:cubicBezTo>
                  <a:cubicBezTo>
                    <a:pt x="78" y="25"/>
                    <a:pt x="79" y="24"/>
                    <a:pt x="79" y="23"/>
                  </a:cubicBezTo>
                  <a:cubicBezTo>
                    <a:pt x="79" y="23"/>
                    <a:pt x="80" y="23"/>
                    <a:pt x="80" y="23"/>
                  </a:cubicBezTo>
                  <a:cubicBezTo>
                    <a:pt x="80" y="23"/>
                    <a:pt x="81" y="23"/>
                    <a:pt x="81" y="23"/>
                  </a:cubicBezTo>
                  <a:cubicBezTo>
                    <a:pt x="81" y="24"/>
                    <a:pt x="82" y="25"/>
                    <a:pt x="82" y="25"/>
                  </a:cubicBezTo>
                  <a:cubicBezTo>
                    <a:pt x="83" y="28"/>
                    <a:pt x="84" y="31"/>
                    <a:pt x="84" y="34"/>
                  </a:cubicBezTo>
                  <a:cubicBezTo>
                    <a:pt x="84" y="37"/>
                    <a:pt x="83" y="40"/>
                    <a:pt x="82" y="42"/>
                  </a:cubicBezTo>
                  <a:cubicBezTo>
                    <a:pt x="82" y="43"/>
                    <a:pt x="81" y="44"/>
                    <a:pt x="81" y="44"/>
                  </a:cubicBezTo>
                  <a:cubicBezTo>
                    <a:pt x="81" y="44"/>
                    <a:pt x="80" y="45"/>
                    <a:pt x="8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73" name="Freeform 63">
              <a:extLst>
                <a:ext uri="{FF2B5EF4-FFF2-40B4-BE49-F238E27FC236}">
                  <a16:creationId xmlns:a16="http://schemas.microsoft.com/office/drawing/2014/main" xmlns="" id="{F79B1F0B-88F1-4138-AB5B-BD1FEBBDCE3C}"/>
                </a:ext>
              </a:extLst>
            </p:cNvPr>
            <p:cNvSpPr>
              <a:spLocks noEditPoints="1"/>
            </p:cNvSpPr>
            <p:nvPr/>
          </p:nvSpPr>
          <p:spPr bwMode="auto">
            <a:xfrm>
              <a:off x="11767808" y="3599153"/>
              <a:ext cx="160501" cy="64591"/>
            </a:xfrm>
            <a:custGeom>
              <a:avLst/>
              <a:gdLst>
                <a:gd name="T0" fmla="*/ 50 w 50"/>
                <a:gd name="T1" fmla="*/ 10 h 20"/>
                <a:gd name="T2" fmla="*/ 50 w 50"/>
                <a:gd name="T3" fmla="*/ 10 h 20"/>
                <a:gd name="T4" fmla="*/ 40 w 50"/>
                <a:gd name="T5" fmla="*/ 0 h 20"/>
                <a:gd name="T6" fmla="*/ 28 w 50"/>
                <a:gd name="T7" fmla="*/ 0 h 20"/>
                <a:gd name="T8" fmla="*/ 18 w 50"/>
                <a:gd name="T9" fmla="*/ 10 h 20"/>
                <a:gd name="T10" fmla="*/ 18 w 50"/>
                <a:gd name="T11" fmla="*/ 10 h 20"/>
                <a:gd name="T12" fmla="*/ 18 w 50"/>
                <a:gd name="T13" fmla="*/ 11 h 20"/>
                <a:gd name="T14" fmla="*/ 23 w 50"/>
                <a:gd name="T15" fmla="*/ 11 h 20"/>
                <a:gd name="T16" fmla="*/ 23 w 50"/>
                <a:gd name="T17" fmla="*/ 10 h 20"/>
                <a:gd name="T18" fmla="*/ 23 w 50"/>
                <a:gd name="T19" fmla="*/ 10 h 20"/>
                <a:gd name="T20" fmla="*/ 28 w 50"/>
                <a:gd name="T21" fmla="*/ 5 h 20"/>
                <a:gd name="T22" fmla="*/ 40 w 50"/>
                <a:gd name="T23" fmla="*/ 5 h 20"/>
                <a:gd name="T24" fmla="*/ 45 w 50"/>
                <a:gd name="T25" fmla="*/ 10 h 20"/>
                <a:gd name="T26" fmla="*/ 45 w 50"/>
                <a:gd name="T27" fmla="*/ 10 h 20"/>
                <a:gd name="T28" fmla="*/ 40 w 50"/>
                <a:gd name="T29" fmla="*/ 15 h 20"/>
                <a:gd name="T30" fmla="*/ 35 w 50"/>
                <a:gd name="T31" fmla="*/ 15 h 20"/>
                <a:gd name="T32" fmla="*/ 32 w 50"/>
                <a:gd name="T33" fmla="*/ 20 h 20"/>
                <a:gd name="T34" fmla="*/ 40 w 50"/>
                <a:gd name="T35" fmla="*/ 20 h 20"/>
                <a:gd name="T36" fmla="*/ 50 w 50"/>
                <a:gd name="T37" fmla="*/ 10 h 20"/>
                <a:gd name="T38" fmla="*/ 32 w 50"/>
                <a:gd name="T39" fmla="*/ 10 h 20"/>
                <a:gd name="T40" fmla="*/ 32 w 50"/>
                <a:gd name="T41" fmla="*/ 9 h 20"/>
                <a:gd name="T42" fmla="*/ 27 w 50"/>
                <a:gd name="T43" fmla="*/ 9 h 20"/>
                <a:gd name="T44" fmla="*/ 28 w 50"/>
                <a:gd name="T45" fmla="*/ 10 h 20"/>
                <a:gd name="T46" fmla="*/ 28 w 50"/>
                <a:gd name="T47" fmla="*/ 10 h 20"/>
                <a:gd name="T48" fmla="*/ 22 w 50"/>
                <a:gd name="T49" fmla="*/ 15 h 20"/>
                <a:gd name="T50" fmla="*/ 10 w 50"/>
                <a:gd name="T51" fmla="*/ 15 h 20"/>
                <a:gd name="T52" fmla="*/ 5 w 50"/>
                <a:gd name="T53" fmla="*/ 10 h 20"/>
                <a:gd name="T54" fmla="*/ 5 w 50"/>
                <a:gd name="T55" fmla="*/ 10 h 20"/>
                <a:gd name="T56" fmla="*/ 10 w 50"/>
                <a:gd name="T57" fmla="*/ 5 h 20"/>
                <a:gd name="T58" fmla="*/ 16 w 50"/>
                <a:gd name="T59" fmla="*/ 5 h 20"/>
                <a:gd name="T60" fmla="*/ 19 w 50"/>
                <a:gd name="T61" fmla="*/ 0 h 20"/>
                <a:gd name="T62" fmla="*/ 10 w 50"/>
                <a:gd name="T63" fmla="*/ 0 h 20"/>
                <a:gd name="T64" fmla="*/ 0 w 50"/>
                <a:gd name="T65" fmla="*/ 10 h 20"/>
                <a:gd name="T66" fmla="*/ 0 w 50"/>
                <a:gd name="T67" fmla="*/ 10 h 20"/>
                <a:gd name="T68" fmla="*/ 10 w 50"/>
                <a:gd name="T69" fmla="*/ 20 h 20"/>
                <a:gd name="T70" fmla="*/ 22 w 50"/>
                <a:gd name="T71" fmla="*/ 20 h 20"/>
                <a:gd name="T72" fmla="*/ 32 w 50"/>
                <a:gd name="T7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0" h="20">
                  <a:moveTo>
                    <a:pt x="50" y="10"/>
                  </a:moveTo>
                  <a:cubicBezTo>
                    <a:pt x="50" y="10"/>
                    <a:pt x="50" y="10"/>
                    <a:pt x="50" y="10"/>
                  </a:cubicBezTo>
                  <a:cubicBezTo>
                    <a:pt x="50" y="5"/>
                    <a:pt x="46" y="0"/>
                    <a:pt x="40" y="0"/>
                  </a:cubicBezTo>
                  <a:cubicBezTo>
                    <a:pt x="28" y="0"/>
                    <a:pt x="28" y="0"/>
                    <a:pt x="28" y="0"/>
                  </a:cubicBezTo>
                  <a:cubicBezTo>
                    <a:pt x="23" y="0"/>
                    <a:pt x="18" y="5"/>
                    <a:pt x="18" y="10"/>
                  </a:cubicBezTo>
                  <a:cubicBezTo>
                    <a:pt x="18" y="10"/>
                    <a:pt x="18" y="10"/>
                    <a:pt x="18" y="10"/>
                  </a:cubicBezTo>
                  <a:cubicBezTo>
                    <a:pt x="18" y="10"/>
                    <a:pt x="18" y="11"/>
                    <a:pt x="18" y="11"/>
                  </a:cubicBezTo>
                  <a:cubicBezTo>
                    <a:pt x="23" y="11"/>
                    <a:pt x="23" y="11"/>
                    <a:pt x="23" y="11"/>
                  </a:cubicBezTo>
                  <a:cubicBezTo>
                    <a:pt x="23" y="11"/>
                    <a:pt x="23" y="10"/>
                    <a:pt x="23" y="10"/>
                  </a:cubicBezTo>
                  <a:cubicBezTo>
                    <a:pt x="23" y="10"/>
                    <a:pt x="23" y="10"/>
                    <a:pt x="23" y="10"/>
                  </a:cubicBezTo>
                  <a:cubicBezTo>
                    <a:pt x="23" y="7"/>
                    <a:pt x="25" y="5"/>
                    <a:pt x="28" y="5"/>
                  </a:cubicBezTo>
                  <a:cubicBezTo>
                    <a:pt x="40" y="5"/>
                    <a:pt x="40" y="5"/>
                    <a:pt x="40" y="5"/>
                  </a:cubicBezTo>
                  <a:cubicBezTo>
                    <a:pt x="43" y="5"/>
                    <a:pt x="45" y="7"/>
                    <a:pt x="45" y="10"/>
                  </a:cubicBezTo>
                  <a:cubicBezTo>
                    <a:pt x="45" y="10"/>
                    <a:pt x="45" y="10"/>
                    <a:pt x="45" y="10"/>
                  </a:cubicBezTo>
                  <a:cubicBezTo>
                    <a:pt x="45" y="13"/>
                    <a:pt x="43" y="15"/>
                    <a:pt x="40" y="15"/>
                  </a:cubicBezTo>
                  <a:cubicBezTo>
                    <a:pt x="35" y="15"/>
                    <a:pt x="35" y="15"/>
                    <a:pt x="35" y="15"/>
                  </a:cubicBezTo>
                  <a:cubicBezTo>
                    <a:pt x="34" y="17"/>
                    <a:pt x="33" y="18"/>
                    <a:pt x="32" y="20"/>
                  </a:cubicBezTo>
                  <a:cubicBezTo>
                    <a:pt x="40" y="20"/>
                    <a:pt x="40" y="20"/>
                    <a:pt x="40" y="20"/>
                  </a:cubicBezTo>
                  <a:cubicBezTo>
                    <a:pt x="46" y="20"/>
                    <a:pt x="50" y="15"/>
                    <a:pt x="50" y="10"/>
                  </a:cubicBezTo>
                  <a:close/>
                  <a:moveTo>
                    <a:pt x="32" y="10"/>
                  </a:moveTo>
                  <a:cubicBezTo>
                    <a:pt x="32" y="9"/>
                    <a:pt x="32" y="9"/>
                    <a:pt x="32" y="9"/>
                  </a:cubicBezTo>
                  <a:cubicBezTo>
                    <a:pt x="27" y="9"/>
                    <a:pt x="27" y="9"/>
                    <a:pt x="27" y="9"/>
                  </a:cubicBezTo>
                  <a:cubicBezTo>
                    <a:pt x="28" y="9"/>
                    <a:pt x="28" y="9"/>
                    <a:pt x="28" y="10"/>
                  </a:cubicBezTo>
                  <a:cubicBezTo>
                    <a:pt x="28" y="10"/>
                    <a:pt x="28" y="10"/>
                    <a:pt x="28" y="10"/>
                  </a:cubicBezTo>
                  <a:cubicBezTo>
                    <a:pt x="28" y="13"/>
                    <a:pt x="25" y="15"/>
                    <a:pt x="22" y="15"/>
                  </a:cubicBezTo>
                  <a:cubicBezTo>
                    <a:pt x="10" y="15"/>
                    <a:pt x="10" y="15"/>
                    <a:pt x="10" y="15"/>
                  </a:cubicBezTo>
                  <a:cubicBezTo>
                    <a:pt x="7" y="15"/>
                    <a:pt x="5" y="13"/>
                    <a:pt x="5" y="10"/>
                  </a:cubicBezTo>
                  <a:cubicBezTo>
                    <a:pt x="5" y="10"/>
                    <a:pt x="5" y="10"/>
                    <a:pt x="5" y="10"/>
                  </a:cubicBezTo>
                  <a:cubicBezTo>
                    <a:pt x="5" y="7"/>
                    <a:pt x="7" y="5"/>
                    <a:pt x="10" y="5"/>
                  </a:cubicBezTo>
                  <a:cubicBezTo>
                    <a:pt x="16" y="5"/>
                    <a:pt x="16" y="5"/>
                    <a:pt x="16" y="5"/>
                  </a:cubicBezTo>
                  <a:cubicBezTo>
                    <a:pt x="16" y="3"/>
                    <a:pt x="17" y="1"/>
                    <a:pt x="19" y="0"/>
                  </a:cubicBezTo>
                  <a:cubicBezTo>
                    <a:pt x="10" y="0"/>
                    <a:pt x="10" y="0"/>
                    <a:pt x="10" y="0"/>
                  </a:cubicBezTo>
                  <a:cubicBezTo>
                    <a:pt x="5" y="0"/>
                    <a:pt x="0" y="5"/>
                    <a:pt x="0" y="10"/>
                  </a:cubicBezTo>
                  <a:cubicBezTo>
                    <a:pt x="0" y="10"/>
                    <a:pt x="0" y="10"/>
                    <a:pt x="0" y="10"/>
                  </a:cubicBezTo>
                  <a:cubicBezTo>
                    <a:pt x="0" y="15"/>
                    <a:pt x="5" y="20"/>
                    <a:pt x="10" y="20"/>
                  </a:cubicBezTo>
                  <a:cubicBezTo>
                    <a:pt x="22" y="20"/>
                    <a:pt x="22" y="20"/>
                    <a:pt x="22" y="20"/>
                  </a:cubicBezTo>
                  <a:cubicBezTo>
                    <a:pt x="28" y="20"/>
                    <a:pt x="32" y="15"/>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74" name="Freeform 64">
              <a:extLst>
                <a:ext uri="{FF2B5EF4-FFF2-40B4-BE49-F238E27FC236}">
                  <a16:creationId xmlns:a16="http://schemas.microsoft.com/office/drawing/2014/main" xmlns="" id="{94CF4CEA-49C8-44DF-9E8B-E6846D742384}"/>
                </a:ext>
              </a:extLst>
            </p:cNvPr>
            <p:cNvSpPr>
              <a:spLocks noEditPoints="1"/>
            </p:cNvSpPr>
            <p:nvPr/>
          </p:nvSpPr>
          <p:spPr bwMode="auto">
            <a:xfrm>
              <a:off x="11918522" y="2912132"/>
              <a:ext cx="172245" cy="168330"/>
            </a:xfrm>
            <a:custGeom>
              <a:avLst/>
              <a:gdLst>
                <a:gd name="T0" fmla="*/ 27 w 54"/>
                <a:gd name="T1" fmla="*/ 0 h 53"/>
                <a:gd name="T2" fmla="*/ 0 w 54"/>
                <a:gd name="T3" fmla="*/ 27 h 53"/>
                <a:gd name="T4" fmla="*/ 27 w 54"/>
                <a:gd name="T5" fmla="*/ 53 h 53"/>
                <a:gd name="T6" fmla="*/ 54 w 54"/>
                <a:gd name="T7" fmla="*/ 27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7 h 53"/>
                <a:gd name="T20" fmla="*/ 41 w 54"/>
                <a:gd name="T21" fmla="*/ 12 h 53"/>
                <a:gd name="T22" fmla="*/ 47 w 54"/>
                <a:gd name="T23" fmla="*/ 24 h 53"/>
                <a:gd name="T24" fmla="*/ 37 w 54"/>
                <a:gd name="T25" fmla="*/ 38 h 53"/>
                <a:gd name="T26" fmla="*/ 38 w 54"/>
                <a:gd name="T27" fmla="*/ 43 h 53"/>
                <a:gd name="T28" fmla="*/ 27 w 54"/>
                <a:gd name="T29" fmla="*/ 47 h 53"/>
                <a:gd name="T30" fmla="*/ 16 w 54"/>
                <a:gd name="T31" fmla="*/ 43 h 53"/>
                <a:gd name="T32" fmla="*/ 29 w 54"/>
                <a:gd name="T33" fmla="*/ 33 h 53"/>
                <a:gd name="T34" fmla="*/ 30 w 54"/>
                <a:gd name="T35" fmla="*/ 35 h 53"/>
                <a:gd name="T36" fmla="*/ 30 w 54"/>
                <a:gd name="T37" fmla="*/ 38 h 53"/>
                <a:gd name="T38" fmla="*/ 29 w 54"/>
                <a:gd name="T39" fmla="*/ 40 h 53"/>
                <a:gd name="T40" fmla="*/ 25 w 54"/>
                <a:gd name="T41" fmla="*/ 40 h 53"/>
                <a:gd name="T42" fmla="*/ 24 w 54"/>
                <a:gd name="T43" fmla="*/ 38 h 53"/>
                <a:gd name="T44" fmla="*/ 24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7"/>
                  </a:cubicBezTo>
                  <a:cubicBezTo>
                    <a:pt x="0" y="41"/>
                    <a:pt x="12" y="53"/>
                    <a:pt x="27" y="53"/>
                  </a:cubicBezTo>
                  <a:cubicBezTo>
                    <a:pt x="42" y="53"/>
                    <a:pt x="54" y="41"/>
                    <a:pt x="54" y="27"/>
                  </a:cubicBezTo>
                  <a:cubicBezTo>
                    <a:pt x="54" y="12"/>
                    <a:pt x="42" y="0"/>
                    <a:pt x="27" y="0"/>
                  </a:cubicBezTo>
                  <a:close/>
                  <a:moveTo>
                    <a:pt x="16" y="43"/>
                  </a:moveTo>
                  <a:cubicBezTo>
                    <a:pt x="17" y="42"/>
                    <a:pt x="17" y="40"/>
                    <a:pt x="17" y="38"/>
                  </a:cubicBezTo>
                  <a:cubicBezTo>
                    <a:pt x="17" y="32"/>
                    <a:pt x="13" y="26"/>
                    <a:pt x="7" y="24"/>
                  </a:cubicBezTo>
                  <a:cubicBezTo>
                    <a:pt x="8" y="20"/>
                    <a:pt x="10" y="16"/>
                    <a:pt x="13" y="12"/>
                  </a:cubicBezTo>
                  <a:cubicBezTo>
                    <a:pt x="17" y="9"/>
                    <a:pt x="22" y="7"/>
                    <a:pt x="27" y="7"/>
                  </a:cubicBezTo>
                  <a:cubicBezTo>
                    <a:pt x="32" y="7"/>
                    <a:pt x="37" y="9"/>
                    <a:pt x="41" y="12"/>
                  </a:cubicBezTo>
                  <a:cubicBezTo>
                    <a:pt x="44" y="16"/>
                    <a:pt x="46" y="20"/>
                    <a:pt x="47" y="24"/>
                  </a:cubicBezTo>
                  <a:cubicBezTo>
                    <a:pt x="41" y="26"/>
                    <a:pt x="37" y="32"/>
                    <a:pt x="37" y="38"/>
                  </a:cubicBezTo>
                  <a:cubicBezTo>
                    <a:pt x="37" y="40"/>
                    <a:pt x="37" y="42"/>
                    <a:pt x="38" y="43"/>
                  </a:cubicBezTo>
                  <a:cubicBezTo>
                    <a:pt x="35" y="45"/>
                    <a:pt x="31" y="47"/>
                    <a:pt x="27" y="47"/>
                  </a:cubicBezTo>
                  <a:cubicBezTo>
                    <a:pt x="23" y="47"/>
                    <a:pt x="19" y="45"/>
                    <a:pt x="16" y="43"/>
                  </a:cubicBezTo>
                  <a:close/>
                  <a:moveTo>
                    <a:pt x="29" y="33"/>
                  </a:moveTo>
                  <a:cubicBezTo>
                    <a:pt x="30" y="33"/>
                    <a:pt x="30" y="34"/>
                    <a:pt x="30" y="35"/>
                  </a:cubicBezTo>
                  <a:cubicBezTo>
                    <a:pt x="30" y="38"/>
                    <a:pt x="30" y="38"/>
                    <a:pt x="30" y="38"/>
                  </a:cubicBezTo>
                  <a:cubicBezTo>
                    <a:pt x="30" y="39"/>
                    <a:pt x="30" y="40"/>
                    <a:pt x="29" y="40"/>
                  </a:cubicBezTo>
                  <a:cubicBezTo>
                    <a:pt x="25" y="40"/>
                    <a:pt x="25" y="40"/>
                    <a:pt x="25" y="40"/>
                  </a:cubicBezTo>
                  <a:cubicBezTo>
                    <a:pt x="25" y="40"/>
                    <a:pt x="24" y="39"/>
                    <a:pt x="24" y="38"/>
                  </a:cubicBezTo>
                  <a:cubicBezTo>
                    <a:pt x="24" y="35"/>
                    <a:pt x="24" y="35"/>
                    <a:pt x="24" y="35"/>
                  </a:cubicBezTo>
                  <a:cubicBezTo>
                    <a:pt x="24" y="34"/>
                    <a:pt x="24" y="33"/>
                    <a:pt x="25" y="33"/>
                  </a:cubicBezTo>
                  <a:cubicBezTo>
                    <a:pt x="26" y="10"/>
                    <a:pt x="26" y="10"/>
                    <a:pt x="26" y="10"/>
                  </a:cubicBezTo>
                  <a:cubicBezTo>
                    <a:pt x="28" y="10"/>
                    <a:pt x="28" y="10"/>
                    <a:pt x="28" y="10"/>
                  </a:cubicBezTo>
                  <a:lnTo>
                    <a:pt x="29"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75" name="Freeform 65">
              <a:extLst>
                <a:ext uri="{FF2B5EF4-FFF2-40B4-BE49-F238E27FC236}">
                  <a16:creationId xmlns:a16="http://schemas.microsoft.com/office/drawing/2014/main" xmlns="" id="{210B5D2C-AD06-4DC1-9439-8A24F41D8DA6}"/>
                </a:ext>
              </a:extLst>
            </p:cNvPr>
            <p:cNvSpPr>
              <a:spLocks noEditPoints="1"/>
            </p:cNvSpPr>
            <p:nvPr/>
          </p:nvSpPr>
          <p:spPr bwMode="auto">
            <a:xfrm>
              <a:off x="11895034" y="3100035"/>
              <a:ext cx="150715" cy="121354"/>
            </a:xfrm>
            <a:custGeom>
              <a:avLst/>
              <a:gdLst>
                <a:gd name="T0" fmla="*/ 30 w 77"/>
                <a:gd name="T1" fmla="*/ 62 h 62"/>
                <a:gd name="T2" fmla="*/ 0 w 77"/>
                <a:gd name="T3" fmla="*/ 31 h 62"/>
                <a:gd name="T4" fmla="*/ 15 w 77"/>
                <a:gd name="T5" fmla="*/ 17 h 62"/>
                <a:gd name="T6" fmla="*/ 30 w 77"/>
                <a:gd name="T7" fmla="*/ 33 h 62"/>
                <a:gd name="T8" fmla="*/ 62 w 77"/>
                <a:gd name="T9" fmla="*/ 0 h 62"/>
                <a:gd name="T10" fmla="*/ 77 w 77"/>
                <a:gd name="T11" fmla="*/ 15 h 62"/>
                <a:gd name="T12" fmla="*/ 30 w 77"/>
                <a:gd name="T13" fmla="*/ 62 h 62"/>
                <a:gd name="T14" fmla="*/ 9 w 77"/>
                <a:gd name="T15" fmla="*/ 31 h 62"/>
                <a:gd name="T16" fmla="*/ 30 w 77"/>
                <a:gd name="T17" fmla="*/ 54 h 62"/>
                <a:gd name="T18" fmla="*/ 69 w 77"/>
                <a:gd name="T19" fmla="*/ 15 h 62"/>
                <a:gd name="T20" fmla="*/ 62 w 77"/>
                <a:gd name="T21" fmla="*/ 8 h 62"/>
                <a:gd name="T22" fmla="*/ 30 w 77"/>
                <a:gd name="T23" fmla="*/ 41 h 62"/>
                <a:gd name="T24" fmla="*/ 15 w 77"/>
                <a:gd name="T25" fmla="*/ 25 h 62"/>
                <a:gd name="T26" fmla="*/ 9 w 77"/>
                <a:gd name="T27" fmla="*/ 3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62">
                  <a:moveTo>
                    <a:pt x="30" y="62"/>
                  </a:moveTo>
                  <a:lnTo>
                    <a:pt x="0" y="31"/>
                  </a:lnTo>
                  <a:lnTo>
                    <a:pt x="15" y="17"/>
                  </a:lnTo>
                  <a:lnTo>
                    <a:pt x="30" y="33"/>
                  </a:lnTo>
                  <a:lnTo>
                    <a:pt x="62" y="0"/>
                  </a:lnTo>
                  <a:lnTo>
                    <a:pt x="77" y="15"/>
                  </a:lnTo>
                  <a:lnTo>
                    <a:pt x="30" y="62"/>
                  </a:lnTo>
                  <a:close/>
                  <a:moveTo>
                    <a:pt x="9" y="31"/>
                  </a:moveTo>
                  <a:lnTo>
                    <a:pt x="30" y="54"/>
                  </a:lnTo>
                  <a:lnTo>
                    <a:pt x="69" y="15"/>
                  </a:lnTo>
                  <a:lnTo>
                    <a:pt x="62" y="8"/>
                  </a:lnTo>
                  <a:lnTo>
                    <a:pt x="30" y="41"/>
                  </a:lnTo>
                  <a:lnTo>
                    <a:pt x="15" y="25"/>
                  </a:lnTo>
                  <a:lnTo>
                    <a:pt x="9"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76" name="Freeform 66">
              <a:extLst>
                <a:ext uri="{FF2B5EF4-FFF2-40B4-BE49-F238E27FC236}">
                  <a16:creationId xmlns:a16="http://schemas.microsoft.com/office/drawing/2014/main" xmlns="" id="{068E52F8-98CA-42D9-8822-631F5045BEEA}"/>
                </a:ext>
              </a:extLst>
            </p:cNvPr>
            <p:cNvSpPr>
              <a:spLocks noEditPoints="1"/>
            </p:cNvSpPr>
            <p:nvPr/>
          </p:nvSpPr>
          <p:spPr bwMode="auto">
            <a:xfrm>
              <a:off x="11640581" y="3336871"/>
              <a:ext cx="178118" cy="236836"/>
            </a:xfrm>
            <a:custGeom>
              <a:avLst/>
              <a:gdLst>
                <a:gd name="T0" fmla="*/ 53 w 56"/>
                <a:gd name="T1" fmla="*/ 9 h 74"/>
                <a:gd name="T2" fmla="*/ 49 w 56"/>
                <a:gd name="T3" fmla="*/ 9 h 74"/>
                <a:gd name="T4" fmla="*/ 49 w 56"/>
                <a:gd name="T5" fmla="*/ 14 h 74"/>
                <a:gd name="T6" fmla="*/ 51 w 56"/>
                <a:gd name="T7" fmla="*/ 14 h 74"/>
                <a:gd name="T8" fmla="*/ 51 w 56"/>
                <a:gd name="T9" fmla="*/ 51 h 74"/>
                <a:gd name="T10" fmla="*/ 32 w 56"/>
                <a:gd name="T11" fmla="*/ 51 h 74"/>
                <a:gd name="T12" fmla="*/ 32 w 56"/>
                <a:gd name="T13" fmla="*/ 70 h 74"/>
                <a:gd name="T14" fmla="*/ 5 w 56"/>
                <a:gd name="T15" fmla="*/ 70 h 74"/>
                <a:gd name="T16" fmla="*/ 5 w 56"/>
                <a:gd name="T17" fmla="*/ 14 h 74"/>
                <a:gd name="T18" fmla="*/ 7 w 56"/>
                <a:gd name="T19" fmla="*/ 14 h 74"/>
                <a:gd name="T20" fmla="*/ 7 w 56"/>
                <a:gd name="T21" fmla="*/ 9 h 74"/>
                <a:gd name="T22" fmla="*/ 2 w 56"/>
                <a:gd name="T23" fmla="*/ 9 h 74"/>
                <a:gd name="T24" fmla="*/ 0 w 56"/>
                <a:gd name="T25" fmla="*/ 12 h 74"/>
                <a:gd name="T26" fmla="*/ 0 w 56"/>
                <a:gd name="T27" fmla="*/ 72 h 74"/>
                <a:gd name="T28" fmla="*/ 2 w 56"/>
                <a:gd name="T29" fmla="*/ 74 h 74"/>
                <a:gd name="T30" fmla="*/ 39 w 56"/>
                <a:gd name="T31" fmla="*/ 74 h 74"/>
                <a:gd name="T32" fmla="*/ 56 w 56"/>
                <a:gd name="T33" fmla="*/ 58 h 74"/>
                <a:gd name="T34" fmla="*/ 56 w 56"/>
                <a:gd name="T35" fmla="*/ 12 h 74"/>
                <a:gd name="T36" fmla="*/ 53 w 56"/>
                <a:gd name="T37" fmla="*/ 9 h 74"/>
                <a:gd name="T38" fmla="*/ 37 w 56"/>
                <a:gd name="T39" fmla="*/ 70 h 74"/>
                <a:gd name="T40" fmla="*/ 37 w 56"/>
                <a:gd name="T41" fmla="*/ 56 h 74"/>
                <a:gd name="T42" fmla="*/ 51 w 56"/>
                <a:gd name="T43" fmla="*/ 56 h 74"/>
                <a:gd name="T44" fmla="*/ 37 w 56"/>
                <a:gd name="T45" fmla="*/ 70 h 74"/>
                <a:gd name="T46" fmla="*/ 46 w 56"/>
                <a:gd name="T47" fmla="*/ 9 h 74"/>
                <a:gd name="T48" fmla="*/ 37 w 56"/>
                <a:gd name="T49" fmla="*/ 9 h 74"/>
                <a:gd name="T50" fmla="*/ 37 w 56"/>
                <a:gd name="T51" fmla="*/ 5 h 74"/>
                <a:gd name="T52" fmla="*/ 32 w 56"/>
                <a:gd name="T53" fmla="*/ 0 h 74"/>
                <a:gd name="T54" fmla="*/ 23 w 56"/>
                <a:gd name="T55" fmla="*/ 0 h 74"/>
                <a:gd name="T56" fmla="*/ 19 w 56"/>
                <a:gd name="T57" fmla="*/ 5 h 74"/>
                <a:gd name="T58" fmla="*/ 19 w 56"/>
                <a:gd name="T59" fmla="*/ 9 h 74"/>
                <a:gd name="T60" fmla="*/ 9 w 56"/>
                <a:gd name="T61" fmla="*/ 9 h 74"/>
                <a:gd name="T62" fmla="*/ 9 w 56"/>
                <a:gd name="T63" fmla="*/ 19 h 74"/>
                <a:gd name="T64" fmla="*/ 46 w 56"/>
                <a:gd name="T65" fmla="*/ 19 h 74"/>
                <a:gd name="T66" fmla="*/ 46 w 56"/>
                <a:gd name="T67" fmla="*/ 9 h 74"/>
                <a:gd name="T68" fmla="*/ 32 w 56"/>
                <a:gd name="T69" fmla="*/ 9 h 74"/>
                <a:gd name="T70" fmla="*/ 23 w 56"/>
                <a:gd name="T71" fmla="*/ 9 h 74"/>
                <a:gd name="T72" fmla="*/ 23 w 56"/>
                <a:gd name="T73" fmla="*/ 5 h 74"/>
                <a:gd name="T74" fmla="*/ 23 w 56"/>
                <a:gd name="T75" fmla="*/ 5 h 74"/>
                <a:gd name="T76" fmla="*/ 32 w 56"/>
                <a:gd name="T77" fmla="*/ 5 h 74"/>
                <a:gd name="T78" fmla="*/ 32 w 56"/>
                <a:gd name="T79" fmla="*/ 5 h 74"/>
                <a:gd name="T80" fmla="*/ 32 w 56"/>
                <a:gd name="T81" fmla="*/ 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 h="74">
                  <a:moveTo>
                    <a:pt x="53" y="9"/>
                  </a:moveTo>
                  <a:cubicBezTo>
                    <a:pt x="49" y="9"/>
                    <a:pt x="49" y="9"/>
                    <a:pt x="49" y="9"/>
                  </a:cubicBezTo>
                  <a:cubicBezTo>
                    <a:pt x="49" y="14"/>
                    <a:pt x="49" y="14"/>
                    <a:pt x="49" y="14"/>
                  </a:cubicBezTo>
                  <a:cubicBezTo>
                    <a:pt x="51" y="14"/>
                    <a:pt x="51" y="14"/>
                    <a:pt x="51" y="14"/>
                  </a:cubicBezTo>
                  <a:cubicBezTo>
                    <a:pt x="51" y="51"/>
                    <a:pt x="51" y="51"/>
                    <a:pt x="51" y="51"/>
                  </a:cubicBezTo>
                  <a:cubicBezTo>
                    <a:pt x="32" y="51"/>
                    <a:pt x="32" y="51"/>
                    <a:pt x="32" y="51"/>
                  </a:cubicBezTo>
                  <a:cubicBezTo>
                    <a:pt x="32" y="70"/>
                    <a:pt x="32" y="70"/>
                    <a:pt x="32" y="70"/>
                  </a:cubicBezTo>
                  <a:cubicBezTo>
                    <a:pt x="5" y="70"/>
                    <a:pt x="5" y="70"/>
                    <a:pt x="5" y="70"/>
                  </a:cubicBezTo>
                  <a:cubicBezTo>
                    <a:pt x="5" y="14"/>
                    <a:pt x="5" y="14"/>
                    <a:pt x="5" y="14"/>
                  </a:cubicBezTo>
                  <a:cubicBezTo>
                    <a:pt x="7" y="14"/>
                    <a:pt x="7" y="14"/>
                    <a:pt x="7" y="14"/>
                  </a:cubicBezTo>
                  <a:cubicBezTo>
                    <a:pt x="7" y="9"/>
                    <a:pt x="7" y="9"/>
                    <a:pt x="7" y="9"/>
                  </a:cubicBezTo>
                  <a:cubicBezTo>
                    <a:pt x="2" y="9"/>
                    <a:pt x="2" y="9"/>
                    <a:pt x="2" y="9"/>
                  </a:cubicBezTo>
                  <a:cubicBezTo>
                    <a:pt x="1" y="9"/>
                    <a:pt x="0" y="10"/>
                    <a:pt x="0" y="12"/>
                  </a:cubicBezTo>
                  <a:cubicBezTo>
                    <a:pt x="0" y="72"/>
                    <a:pt x="0" y="72"/>
                    <a:pt x="0" y="72"/>
                  </a:cubicBezTo>
                  <a:cubicBezTo>
                    <a:pt x="0" y="73"/>
                    <a:pt x="1" y="74"/>
                    <a:pt x="2" y="74"/>
                  </a:cubicBezTo>
                  <a:cubicBezTo>
                    <a:pt x="39" y="74"/>
                    <a:pt x="39" y="74"/>
                    <a:pt x="39" y="74"/>
                  </a:cubicBezTo>
                  <a:cubicBezTo>
                    <a:pt x="56" y="58"/>
                    <a:pt x="56" y="58"/>
                    <a:pt x="56" y="58"/>
                  </a:cubicBezTo>
                  <a:cubicBezTo>
                    <a:pt x="56" y="12"/>
                    <a:pt x="56" y="12"/>
                    <a:pt x="56" y="12"/>
                  </a:cubicBezTo>
                  <a:cubicBezTo>
                    <a:pt x="56" y="10"/>
                    <a:pt x="55" y="9"/>
                    <a:pt x="53" y="9"/>
                  </a:cubicBezTo>
                  <a:close/>
                  <a:moveTo>
                    <a:pt x="37" y="70"/>
                  </a:moveTo>
                  <a:cubicBezTo>
                    <a:pt x="37" y="56"/>
                    <a:pt x="37" y="56"/>
                    <a:pt x="37" y="56"/>
                  </a:cubicBezTo>
                  <a:cubicBezTo>
                    <a:pt x="51" y="56"/>
                    <a:pt x="51" y="56"/>
                    <a:pt x="51" y="56"/>
                  </a:cubicBezTo>
                  <a:lnTo>
                    <a:pt x="37" y="70"/>
                  </a:lnTo>
                  <a:close/>
                  <a:moveTo>
                    <a:pt x="46" y="9"/>
                  </a:moveTo>
                  <a:cubicBezTo>
                    <a:pt x="37" y="9"/>
                    <a:pt x="37" y="9"/>
                    <a:pt x="37" y="9"/>
                  </a:cubicBezTo>
                  <a:cubicBezTo>
                    <a:pt x="37" y="5"/>
                    <a:pt x="37" y="5"/>
                    <a:pt x="37" y="5"/>
                  </a:cubicBezTo>
                  <a:cubicBezTo>
                    <a:pt x="37" y="2"/>
                    <a:pt x="35" y="0"/>
                    <a:pt x="32" y="0"/>
                  </a:cubicBezTo>
                  <a:cubicBezTo>
                    <a:pt x="23" y="0"/>
                    <a:pt x="23" y="0"/>
                    <a:pt x="23" y="0"/>
                  </a:cubicBezTo>
                  <a:cubicBezTo>
                    <a:pt x="21" y="0"/>
                    <a:pt x="19" y="2"/>
                    <a:pt x="19" y="5"/>
                  </a:cubicBezTo>
                  <a:cubicBezTo>
                    <a:pt x="19" y="9"/>
                    <a:pt x="19" y="9"/>
                    <a:pt x="19" y="9"/>
                  </a:cubicBezTo>
                  <a:cubicBezTo>
                    <a:pt x="9" y="9"/>
                    <a:pt x="9" y="9"/>
                    <a:pt x="9" y="9"/>
                  </a:cubicBezTo>
                  <a:cubicBezTo>
                    <a:pt x="9" y="19"/>
                    <a:pt x="9" y="19"/>
                    <a:pt x="9" y="19"/>
                  </a:cubicBezTo>
                  <a:cubicBezTo>
                    <a:pt x="46" y="19"/>
                    <a:pt x="46" y="19"/>
                    <a:pt x="46" y="19"/>
                  </a:cubicBezTo>
                  <a:lnTo>
                    <a:pt x="46" y="9"/>
                  </a:lnTo>
                  <a:close/>
                  <a:moveTo>
                    <a:pt x="32" y="9"/>
                  </a:moveTo>
                  <a:cubicBezTo>
                    <a:pt x="23" y="9"/>
                    <a:pt x="23" y="9"/>
                    <a:pt x="23" y="9"/>
                  </a:cubicBezTo>
                  <a:cubicBezTo>
                    <a:pt x="23" y="5"/>
                    <a:pt x="23" y="5"/>
                    <a:pt x="23" y="5"/>
                  </a:cubicBezTo>
                  <a:cubicBezTo>
                    <a:pt x="23" y="5"/>
                    <a:pt x="23" y="5"/>
                    <a:pt x="23" y="5"/>
                  </a:cubicBezTo>
                  <a:cubicBezTo>
                    <a:pt x="32" y="5"/>
                    <a:pt x="32" y="5"/>
                    <a:pt x="32" y="5"/>
                  </a:cubicBezTo>
                  <a:cubicBezTo>
                    <a:pt x="32" y="5"/>
                    <a:pt x="32" y="5"/>
                    <a:pt x="32" y="5"/>
                  </a:cubicBezTo>
                  <a:lnTo>
                    <a:pt x="3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77" name="Freeform 67">
              <a:extLst>
                <a:ext uri="{FF2B5EF4-FFF2-40B4-BE49-F238E27FC236}">
                  <a16:creationId xmlns:a16="http://schemas.microsoft.com/office/drawing/2014/main" xmlns="" id="{BF786BF3-5E80-49F9-8C14-E38ADD0C5B81}"/>
                </a:ext>
              </a:extLst>
            </p:cNvPr>
            <p:cNvSpPr>
              <a:spLocks/>
            </p:cNvSpPr>
            <p:nvPr/>
          </p:nvSpPr>
          <p:spPr bwMode="auto">
            <a:xfrm>
              <a:off x="10986834" y="3618727"/>
              <a:ext cx="608730" cy="342532"/>
            </a:xfrm>
            <a:custGeom>
              <a:avLst/>
              <a:gdLst>
                <a:gd name="T0" fmla="*/ 190 w 190"/>
                <a:gd name="T1" fmla="*/ 74 h 107"/>
                <a:gd name="T2" fmla="*/ 166 w 190"/>
                <a:gd name="T3" fmla="*/ 43 h 107"/>
                <a:gd name="T4" fmla="*/ 122 w 190"/>
                <a:gd name="T5" fmla="*/ 0 h 107"/>
                <a:gd name="T6" fmla="*/ 87 w 190"/>
                <a:gd name="T7" fmla="*/ 17 h 107"/>
                <a:gd name="T8" fmla="*/ 67 w 190"/>
                <a:gd name="T9" fmla="*/ 7 h 107"/>
                <a:gd name="T10" fmla="*/ 42 w 190"/>
                <a:gd name="T11" fmla="*/ 32 h 107"/>
                <a:gd name="T12" fmla="*/ 43 w 190"/>
                <a:gd name="T13" fmla="*/ 35 h 107"/>
                <a:gd name="T14" fmla="*/ 36 w 190"/>
                <a:gd name="T15" fmla="*/ 35 h 107"/>
                <a:gd name="T16" fmla="*/ 0 w 190"/>
                <a:gd name="T17" fmla="*/ 71 h 107"/>
                <a:gd name="T18" fmla="*/ 36 w 190"/>
                <a:gd name="T19" fmla="*/ 107 h 107"/>
                <a:gd name="T20" fmla="*/ 158 w 190"/>
                <a:gd name="T21" fmla="*/ 107 h 107"/>
                <a:gd name="T22" fmla="*/ 158 w 190"/>
                <a:gd name="T23" fmla="*/ 107 h 107"/>
                <a:gd name="T24" fmla="*/ 190 w 190"/>
                <a:gd name="T25" fmla="*/ 7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0" h="107">
                  <a:moveTo>
                    <a:pt x="190" y="74"/>
                  </a:moveTo>
                  <a:cubicBezTo>
                    <a:pt x="190" y="59"/>
                    <a:pt x="180" y="46"/>
                    <a:pt x="166" y="43"/>
                  </a:cubicBezTo>
                  <a:cubicBezTo>
                    <a:pt x="165" y="19"/>
                    <a:pt x="146" y="0"/>
                    <a:pt x="122" y="0"/>
                  </a:cubicBezTo>
                  <a:cubicBezTo>
                    <a:pt x="107" y="0"/>
                    <a:pt x="95" y="6"/>
                    <a:pt x="87" y="17"/>
                  </a:cubicBezTo>
                  <a:cubicBezTo>
                    <a:pt x="82" y="11"/>
                    <a:pt x="75" y="7"/>
                    <a:pt x="67" y="7"/>
                  </a:cubicBezTo>
                  <a:cubicBezTo>
                    <a:pt x="54" y="7"/>
                    <a:pt x="42" y="18"/>
                    <a:pt x="42" y="32"/>
                  </a:cubicBezTo>
                  <a:cubicBezTo>
                    <a:pt x="42" y="33"/>
                    <a:pt x="43" y="34"/>
                    <a:pt x="43" y="35"/>
                  </a:cubicBezTo>
                  <a:cubicBezTo>
                    <a:pt x="41" y="35"/>
                    <a:pt x="38" y="35"/>
                    <a:pt x="36" y="35"/>
                  </a:cubicBezTo>
                  <a:cubicBezTo>
                    <a:pt x="16" y="35"/>
                    <a:pt x="0" y="51"/>
                    <a:pt x="0" y="71"/>
                  </a:cubicBezTo>
                  <a:cubicBezTo>
                    <a:pt x="0" y="91"/>
                    <a:pt x="16" y="107"/>
                    <a:pt x="36" y="107"/>
                  </a:cubicBezTo>
                  <a:cubicBezTo>
                    <a:pt x="158" y="107"/>
                    <a:pt x="158" y="107"/>
                    <a:pt x="158" y="107"/>
                  </a:cubicBezTo>
                  <a:cubicBezTo>
                    <a:pt x="158" y="107"/>
                    <a:pt x="158" y="107"/>
                    <a:pt x="158" y="107"/>
                  </a:cubicBezTo>
                  <a:cubicBezTo>
                    <a:pt x="176" y="107"/>
                    <a:pt x="190" y="92"/>
                    <a:pt x="190"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78" name="Freeform 68">
              <a:extLst>
                <a:ext uri="{FF2B5EF4-FFF2-40B4-BE49-F238E27FC236}">
                  <a16:creationId xmlns:a16="http://schemas.microsoft.com/office/drawing/2014/main" xmlns="" id="{F9FCCFD6-6D8D-460E-B909-77A0084FB015}"/>
                </a:ext>
              </a:extLst>
            </p:cNvPr>
            <p:cNvSpPr>
              <a:spLocks/>
            </p:cNvSpPr>
            <p:nvPr/>
          </p:nvSpPr>
          <p:spPr bwMode="auto">
            <a:xfrm>
              <a:off x="11632752" y="2722270"/>
              <a:ext cx="291643" cy="317087"/>
            </a:xfrm>
            <a:custGeom>
              <a:avLst/>
              <a:gdLst>
                <a:gd name="T0" fmla="*/ 61 w 91"/>
                <a:gd name="T1" fmla="*/ 27 h 99"/>
                <a:gd name="T2" fmla="*/ 51 w 91"/>
                <a:gd name="T3" fmla="*/ 38 h 99"/>
                <a:gd name="T4" fmla="*/ 46 w 91"/>
                <a:gd name="T5" fmla="*/ 46 h 99"/>
                <a:gd name="T6" fmla="*/ 48 w 91"/>
                <a:gd name="T7" fmla="*/ 29 h 99"/>
                <a:gd name="T8" fmla="*/ 48 w 91"/>
                <a:gd name="T9" fmla="*/ 14 h 99"/>
                <a:gd name="T10" fmla="*/ 23 w 91"/>
                <a:gd name="T11" fmla="*/ 4 h 99"/>
                <a:gd name="T12" fmla="*/ 13 w 91"/>
                <a:gd name="T13" fmla="*/ 29 h 99"/>
                <a:gd name="T14" fmla="*/ 24 w 91"/>
                <a:gd name="T15" fmla="*/ 40 h 99"/>
                <a:gd name="T16" fmla="*/ 38 w 91"/>
                <a:gd name="T17" fmla="*/ 50 h 99"/>
                <a:gd name="T18" fmla="*/ 29 w 91"/>
                <a:gd name="T19" fmla="*/ 48 h 99"/>
                <a:gd name="T20" fmla="*/ 14 w 91"/>
                <a:gd name="T21" fmla="*/ 48 h 99"/>
                <a:gd name="T22" fmla="*/ 4 w 91"/>
                <a:gd name="T23" fmla="*/ 74 h 99"/>
                <a:gd name="T24" fmla="*/ 30 w 91"/>
                <a:gd name="T25" fmla="*/ 84 h 99"/>
                <a:gd name="T26" fmla="*/ 40 w 91"/>
                <a:gd name="T27" fmla="*/ 73 h 99"/>
                <a:gd name="T28" fmla="*/ 45 w 91"/>
                <a:gd name="T29" fmla="*/ 65 h 99"/>
                <a:gd name="T30" fmla="*/ 43 w 91"/>
                <a:gd name="T31" fmla="*/ 96 h 99"/>
                <a:gd name="T32" fmla="*/ 45 w 91"/>
                <a:gd name="T33" fmla="*/ 99 h 99"/>
                <a:gd name="T34" fmla="*/ 61 w 91"/>
                <a:gd name="T35" fmla="*/ 92 h 99"/>
                <a:gd name="T36" fmla="*/ 78 w 91"/>
                <a:gd name="T37" fmla="*/ 84 h 99"/>
                <a:gd name="T38" fmla="*/ 76 w 91"/>
                <a:gd name="T39" fmla="*/ 81 h 99"/>
                <a:gd name="T40" fmla="*/ 53 w 91"/>
                <a:gd name="T41" fmla="*/ 61 h 99"/>
                <a:gd name="T42" fmla="*/ 61 w 91"/>
                <a:gd name="T43" fmla="*/ 63 h 99"/>
                <a:gd name="T44" fmla="*/ 77 w 91"/>
                <a:gd name="T45" fmla="*/ 63 h 99"/>
                <a:gd name="T46" fmla="*/ 87 w 91"/>
                <a:gd name="T47" fmla="*/ 37 h 99"/>
                <a:gd name="T48" fmla="*/ 61 w 91"/>
                <a:gd name="T49" fmla="*/ 2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1" h="99">
                  <a:moveTo>
                    <a:pt x="61" y="27"/>
                  </a:moveTo>
                  <a:cubicBezTo>
                    <a:pt x="56" y="29"/>
                    <a:pt x="52" y="33"/>
                    <a:pt x="51" y="38"/>
                  </a:cubicBezTo>
                  <a:cubicBezTo>
                    <a:pt x="50" y="40"/>
                    <a:pt x="48" y="43"/>
                    <a:pt x="46" y="46"/>
                  </a:cubicBezTo>
                  <a:cubicBezTo>
                    <a:pt x="46" y="41"/>
                    <a:pt x="47" y="33"/>
                    <a:pt x="48" y="29"/>
                  </a:cubicBezTo>
                  <a:cubicBezTo>
                    <a:pt x="50" y="25"/>
                    <a:pt x="50" y="19"/>
                    <a:pt x="48" y="14"/>
                  </a:cubicBezTo>
                  <a:cubicBezTo>
                    <a:pt x="44" y="4"/>
                    <a:pt x="32" y="0"/>
                    <a:pt x="23" y="4"/>
                  </a:cubicBezTo>
                  <a:cubicBezTo>
                    <a:pt x="13" y="8"/>
                    <a:pt x="9" y="20"/>
                    <a:pt x="13" y="29"/>
                  </a:cubicBezTo>
                  <a:cubicBezTo>
                    <a:pt x="15" y="35"/>
                    <a:pt x="19" y="38"/>
                    <a:pt x="24" y="40"/>
                  </a:cubicBezTo>
                  <a:cubicBezTo>
                    <a:pt x="28" y="41"/>
                    <a:pt x="34" y="46"/>
                    <a:pt x="38" y="50"/>
                  </a:cubicBezTo>
                  <a:cubicBezTo>
                    <a:pt x="34" y="49"/>
                    <a:pt x="31" y="49"/>
                    <a:pt x="29" y="48"/>
                  </a:cubicBezTo>
                  <a:cubicBezTo>
                    <a:pt x="24" y="46"/>
                    <a:pt x="19" y="46"/>
                    <a:pt x="14" y="48"/>
                  </a:cubicBezTo>
                  <a:cubicBezTo>
                    <a:pt x="4" y="52"/>
                    <a:pt x="0" y="64"/>
                    <a:pt x="4" y="74"/>
                  </a:cubicBezTo>
                  <a:cubicBezTo>
                    <a:pt x="8" y="84"/>
                    <a:pt x="20" y="88"/>
                    <a:pt x="30" y="84"/>
                  </a:cubicBezTo>
                  <a:cubicBezTo>
                    <a:pt x="35" y="82"/>
                    <a:pt x="38" y="77"/>
                    <a:pt x="40" y="73"/>
                  </a:cubicBezTo>
                  <a:cubicBezTo>
                    <a:pt x="41" y="70"/>
                    <a:pt x="42" y="67"/>
                    <a:pt x="45" y="65"/>
                  </a:cubicBezTo>
                  <a:cubicBezTo>
                    <a:pt x="50" y="77"/>
                    <a:pt x="48" y="89"/>
                    <a:pt x="43" y="96"/>
                  </a:cubicBezTo>
                  <a:cubicBezTo>
                    <a:pt x="45" y="99"/>
                    <a:pt x="45" y="99"/>
                    <a:pt x="45" y="99"/>
                  </a:cubicBezTo>
                  <a:cubicBezTo>
                    <a:pt x="61" y="92"/>
                    <a:pt x="61" y="92"/>
                    <a:pt x="61" y="92"/>
                  </a:cubicBezTo>
                  <a:cubicBezTo>
                    <a:pt x="78" y="84"/>
                    <a:pt x="78" y="84"/>
                    <a:pt x="78" y="84"/>
                  </a:cubicBezTo>
                  <a:cubicBezTo>
                    <a:pt x="76" y="81"/>
                    <a:pt x="76" y="81"/>
                    <a:pt x="76" y="81"/>
                  </a:cubicBezTo>
                  <a:cubicBezTo>
                    <a:pt x="68" y="80"/>
                    <a:pt x="58" y="74"/>
                    <a:pt x="53" y="61"/>
                  </a:cubicBezTo>
                  <a:cubicBezTo>
                    <a:pt x="56" y="61"/>
                    <a:pt x="59" y="62"/>
                    <a:pt x="61" y="63"/>
                  </a:cubicBezTo>
                  <a:cubicBezTo>
                    <a:pt x="66" y="65"/>
                    <a:pt x="72" y="65"/>
                    <a:pt x="77" y="63"/>
                  </a:cubicBezTo>
                  <a:cubicBezTo>
                    <a:pt x="87" y="59"/>
                    <a:pt x="91" y="47"/>
                    <a:pt x="87" y="37"/>
                  </a:cubicBezTo>
                  <a:cubicBezTo>
                    <a:pt x="82" y="27"/>
                    <a:pt x="71" y="23"/>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79" name="Freeform 69">
              <a:extLst>
                <a:ext uri="{FF2B5EF4-FFF2-40B4-BE49-F238E27FC236}">
                  <a16:creationId xmlns:a16="http://schemas.microsoft.com/office/drawing/2014/main" xmlns="" id="{0C962AB6-706E-4D93-8A52-E08A73556C6D}"/>
                </a:ext>
              </a:extLst>
            </p:cNvPr>
            <p:cNvSpPr>
              <a:spLocks noEditPoints="1"/>
            </p:cNvSpPr>
            <p:nvPr/>
          </p:nvSpPr>
          <p:spPr bwMode="auto">
            <a:xfrm>
              <a:off x="11460507" y="3483672"/>
              <a:ext cx="146800" cy="154628"/>
            </a:xfrm>
            <a:custGeom>
              <a:avLst/>
              <a:gdLst>
                <a:gd name="T0" fmla="*/ 43 w 46"/>
                <a:gd name="T1" fmla="*/ 29 h 48"/>
                <a:gd name="T2" fmla="*/ 46 w 46"/>
                <a:gd name="T3" fmla="*/ 16 h 48"/>
                <a:gd name="T4" fmla="*/ 41 w 46"/>
                <a:gd name="T5" fmla="*/ 8 h 48"/>
                <a:gd name="T6" fmla="*/ 37 w 46"/>
                <a:gd name="T7" fmla="*/ 9 h 48"/>
                <a:gd name="T8" fmla="*/ 28 w 46"/>
                <a:gd name="T9" fmla="*/ 0 h 48"/>
                <a:gd name="T10" fmla="*/ 18 w 46"/>
                <a:gd name="T11" fmla="*/ 0 h 48"/>
                <a:gd name="T12" fmla="*/ 17 w 46"/>
                <a:gd name="T13" fmla="*/ 4 h 48"/>
                <a:gd name="T14" fmla="*/ 4 w 46"/>
                <a:gd name="T15" fmla="*/ 8 h 48"/>
                <a:gd name="T16" fmla="*/ 0 w 46"/>
                <a:gd name="T17" fmla="*/ 16 h 48"/>
                <a:gd name="T18" fmla="*/ 3 w 46"/>
                <a:gd name="T19" fmla="*/ 19 h 48"/>
                <a:gd name="T20" fmla="*/ 0 w 46"/>
                <a:gd name="T21" fmla="*/ 32 h 48"/>
                <a:gd name="T22" fmla="*/ 4 w 46"/>
                <a:gd name="T23" fmla="*/ 40 h 48"/>
                <a:gd name="T24" fmla="*/ 9 w 46"/>
                <a:gd name="T25" fmla="*/ 39 h 48"/>
                <a:gd name="T26" fmla="*/ 18 w 46"/>
                <a:gd name="T27" fmla="*/ 48 h 48"/>
                <a:gd name="T28" fmla="*/ 28 w 46"/>
                <a:gd name="T29" fmla="*/ 48 h 48"/>
                <a:gd name="T30" fmla="*/ 29 w 46"/>
                <a:gd name="T31" fmla="*/ 44 h 48"/>
                <a:gd name="T32" fmla="*/ 41 w 46"/>
                <a:gd name="T33" fmla="*/ 40 h 48"/>
                <a:gd name="T34" fmla="*/ 46 w 46"/>
                <a:gd name="T35" fmla="*/ 32 h 48"/>
                <a:gd name="T36" fmla="*/ 43 w 46"/>
                <a:gd name="T37" fmla="*/ 29 h 48"/>
                <a:gd name="T38" fmla="*/ 23 w 46"/>
                <a:gd name="T39" fmla="*/ 34 h 48"/>
                <a:gd name="T40" fmla="*/ 13 w 46"/>
                <a:gd name="T41" fmla="*/ 24 h 48"/>
                <a:gd name="T42" fmla="*/ 23 w 46"/>
                <a:gd name="T43" fmla="*/ 14 h 48"/>
                <a:gd name="T44" fmla="*/ 33 w 46"/>
                <a:gd name="T45" fmla="*/ 24 h 48"/>
                <a:gd name="T46" fmla="*/ 23 w 46"/>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48">
                  <a:moveTo>
                    <a:pt x="43" y="29"/>
                  </a:moveTo>
                  <a:cubicBezTo>
                    <a:pt x="40" y="24"/>
                    <a:pt x="42" y="19"/>
                    <a:pt x="46" y="16"/>
                  </a:cubicBezTo>
                  <a:cubicBezTo>
                    <a:pt x="41" y="8"/>
                    <a:pt x="41" y="8"/>
                    <a:pt x="41" y="8"/>
                  </a:cubicBezTo>
                  <a:cubicBezTo>
                    <a:pt x="40" y="9"/>
                    <a:pt x="38" y="9"/>
                    <a:pt x="37" y="9"/>
                  </a:cubicBezTo>
                  <a:cubicBezTo>
                    <a:pt x="32" y="9"/>
                    <a:pt x="28" y="5"/>
                    <a:pt x="28" y="0"/>
                  </a:cubicBezTo>
                  <a:cubicBezTo>
                    <a:pt x="18" y="0"/>
                    <a:pt x="18" y="0"/>
                    <a:pt x="18" y="0"/>
                  </a:cubicBezTo>
                  <a:cubicBezTo>
                    <a:pt x="18" y="1"/>
                    <a:pt x="18" y="3"/>
                    <a:pt x="17" y="4"/>
                  </a:cubicBezTo>
                  <a:cubicBezTo>
                    <a:pt x="14" y="9"/>
                    <a:pt x="9" y="10"/>
                    <a:pt x="4" y="8"/>
                  </a:cubicBezTo>
                  <a:cubicBezTo>
                    <a:pt x="0" y="16"/>
                    <a:pt x="0" y="16"/>
                    <a:pt x="0" y="16"/>
                  </a:cubicBezTo>
                  <a:cubicBezTo>
                    <a:pt x="1" y="17"/>
                    <a:pt x="2" y="18"/>
                    <a:pt x="3" y="19"/>
                  </a:cubicBezTo>
                  <a:cubicBezTo>
                    <a:pt x="5" y="24"/>
                    <a:pt x="4" y="29"/>
                    <a:pt x="0" y="32"/>
                  </a:cubicBezTo>
                  <a:cubicBezTo>
                    <a:pt x="4" y="40"/>
                    <a:pt x="4" y="40"/>
                    <a:pt x="4" y="40"/>
                  </a:cubicBezTo>
                  <a:cubicBezTo>
                    <a:pt x="6" y="39"/>
                    <a:pt x="7" y="39"/>
                    <a:pt x="9" y="39"/>
                  </a:cubicBezTo>
                  <a:cubicBezTo>
                    <a:pt x="14" y="39"/>
                    <a:pt x="18" y="43"/>
                    <a:pt x="18" y="48"/>
                  </a:cubicBezTo>
                  <a:cubicBezTo>
                    <a:pt x="28" y="48"/>
                    <a:pt x="28" y="48"/>
                    <a:pt x="28" y="48"/>
                  </a:cubicBezTo>
                  <a:cubicBezTo>
                    <a:pt x="28" y="47"/>
                    <a:pt x="28" y="45"/>
                    <a:pt x="29" y="44"/>
                  </a:cubicBezTo>
                  <a:cubicBezTo>
                    <a:pt x="31" y="39"/>
                    <a:pt x="37" y="38"/>
                    <a:pt x="41" y="40"/>
                  </a:cubicBezTo>
                  <a:cubicBezTo>
                    <a:pt x="46" y="32"/>
                    <a:pt x="46" y="32"/>
                    <a:pt x="46" y="32"/>
                  </a:cubicBezTo>
                  <a:cubicBezTo>
                    <a:pt x="45" y="31"/>
                    <a:pt x="44" y="30"/>
                    <a:pt x="43" y="29"/>
                  </a:cubicBezTo>
                  <a:close/>
                  <a:moveTo>
                    <a:pt x="23" y="34"/>
                  </a:moveTo>
                  <a:cubicBezTo>
                    <a:pt x="17" y="34"/>
                    <a:pt x="13" y="29"/>
                    <a:pt x="13" y="24"/>
                  </a:cubicBezTo>
                  <a:cubicBezTo>
                    <a:pt x="13" y="19"/>
                    <a:pt x="17" y="14"/>
                    <a:pt x="23" y="14"/>
                  </a:cubicBezTo>
                  <a:cubicBezTo>
                    <a:pt x="28" y="14"/>
                    <a:pt x="33" y="19"/>
                    <a:pt x="33" y="24"/>
                  </a:cubicBezTo>
                  <a:cubicBezTo>
                    <a:pt x="33" y="29"/>
                    <a:pt x="28" y="34"/>
                    <a:pt x="23"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80" name="Freeform 70">
              <a:extLst>
                <a:ext uri="{FF2B5EF4-FFF2-40B4-BE49-F238E27FC236}">
                  <a16:creationId xmlns:a16="http://schemas.microsoft.com/office/drawing/2014/main" xmlns="" id="{4EE8D9E2-FC81-4E4D-B2A4-53895B3E4207}"/>
                </a:ext>
              </a:extLst>
            </p:cNvPr>
            <p:cNvSpPr>
              <a:spLocks/>
            </p:cNvSpPr>
            <p:nvPr/>
          </p:nvSpPr>
          <p:spPr bwMode="auto">
            <a:xfrm>
              <a:off x="11585776" y="3078504"/>
              <a:ext cx="223135" cy="227050"/>
            </a:xfrm>
            <a:custGeom>
              <a:avLst/>
              <a:gdLst>
                <a:gd name="T0" fmla="*/ 53 w 70"/>
                <a:gd name="T1" fmla="*/ 45 h 71"/>
                <a:gd name="T2" fmla="*/ 41 w 70"/>
                <a:gd name="T3" fmla="*/ 32 h 71"/>
                <a:gd name="T4" fmla="*/ 70 w 70"/>
                <a:gd name="T5" fmla="*/ 10 h 71"/>
                <a:gd name="T6" fmla="*/ 62 w 70"/>
                <a:gd name="T7" fmla="*/ 1 h 71"/>
                <a:gd name="T8" fmla="*/ 25 w 70"/>
                <a:gd name="T9" fmla="*/ 16 h 71"/>
                <a:gd name="T10" fmla="*/ 13 w 70"/>
                <a:gd name="T11" fmla="*/ 5 h 71"/>
                <a:gd name="T12" fmla="*/ 2 w 70"/>
                <a:gd name="T13" fmla="*/ 3 h 71"/>
                <a:gd name="T14" fmla="*/ 4 w 70"/>
                <a:gd name="T15" fmla="*/ 13 h 71"/>
                <a:gd name="T16" fmla="*/ 16 w 70"/>
                <a:gd name="T17" fmla="*/ 25 h 71"/>
                <a:gd name="T18" fmla="*/ 1 w 70"/>
                <a:gd name="T19" fmla="*/ 62 h 71"/>
                <a:gd name="T20" fmla="*/ 10 w 70"/>
                <a:gd name="T21" fmla="*/ 71 h 71"/>
                <a:gd name="T22" fmla="*/ 32 w 70"/>
                <a:gd name="T23" fmla="*/ 41 h 71"/>
                <a:gd name="T24" fmla="*/ 44 w 70"/>
                <a:gd name="T25" fmla="*/ 53 h 71"/>
                <a:gd name="T26" fmla="*/ 44 w 70"/>
                <a:gd name="T27" fmla="*/ 71 h 71"/>
                <a:gd name="T28" fmla="*/ 53 w 70"/>
                <a:gd name="T29" fmla="*/ 71 h 71"/>
                <a:gd name="T30" fmla="*/ 57 w 70"/>
                <a:gd name="T31" fmla="*/ 58 h 71"/>
                <a:gd name="T32" fmla="*/ 70 w 70"/>
                <a:gd name="T33" fmla="*/ 53 h 71"/>
                <a:gd name="T34" fmla="*/ 70 w 70"/>
                <a:gd name="T35" fmla="*/ 45 h 71"/>
                <a:gd name="T36" fmla="*/ 53 w 70"/>
                <a:gd name="T37" fmla="*/ 4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71">
                  <a:moveTo>
                    <a:pt x="53" y="45"/>
                  </a:moveTo>
                  <a:cubicBezTo>
                    <a:pt x="41" y="32"/>
                    <a:pt x="41" y="32"/>
                    <a:pt x="41" y="32"/>
                  </a:cubicBezTo>
                  <a:cubicBezTo>
                    <a:pt x="70" y="10"/>
                    <a:pt x="70" y="10"/>
                    <a:pt x="70" y="10"/>
                  </a:cubicBezTo>
                  <a:cubicBezTo>
                    <a:pt x="62" y="1"/>
                    <a:pt x="62" y="1"/>
                    <a:pt x="62" y="1"/>
                  </a:cubicBezTo>
                  <a:cubicBezTo>
                    <a:pt x="25" y="16"/>
                    <a:pt x="25" y="16"/>
                    <a:pt x="25" y="16"/>
                  </a:cubicBezTo>
                  <a:cubicBezTo>
                    <a:pt x="13" y="5"/>
                    <a:pt x="13" y="5"/>
                    <a:pt x="13" y="5"/>
                  </a:cubicBezTo>
                  <a:cubicBezTo>
                    <a:pt x="10" y="1"/>
                    <a:pt x="5" y="0"/>
                    <a:pt x="2" y="3"/>
                  </a:cubicBezTo>
                  <a:cubicBezTo>
                    <a:pt x="0" y="5"/>
                    <a:pt x="1" y="10"/>
                    <a:pt x="4" y="13"/>
                  </a:cubicBezTo>
                  <a:cubicBezTo>
                    <a:pt x="16" y="25"/>
                    <a:pt x="16" y="25"/>
                    <a:pt x="16" y="25"/>
                  </a:cubicBezTo>
                  <a:cubicBezTo>
                    <a:pt x="1" y="62"/>
                    <a:pt x="1" y="62"/>
                    <a:pt x="1" y="62"/>
                  </a:cubicBezTo>
                  <a:cubicBezTo>
                    <a:pt x="10" y="71"/>
                    <a:pt x="10" y="71"/>
                    <a:pt x="10" y="71"/>
                  </a:cubicBezTo>
                  <a:cubicBezTo>
                    <a:pt x="32" y="41"/>
                    <a:pt x="32" y="41"/>
                    <a:pt x="32" y="41"/>
                  </a:cubicBezTo>
                  <a:cubicBezTo>
                    <a:pt x="44" y="53"/>
                    <a:pt x="44" y="53"/>
                    <a:pt x="44" y="53"/>
                  </a:cubicBezTo>
                  <a:cubicBezTo>
                    <a:pt x="44" y="71"/>
                    <a:pt x="44" y="71"/>
                    <a:pt x="44" y="71"/>
                  </a:cubicBezTo>
                  <a:cubicBezTo>
                    <a:pt x="53" y="71"/>
                    <a:pt x="53" y="71"/>
                    <a:pt x="53" y="71"/>
                  </a:cubicBezTo>
                  <a:cubicBezTo>
                    <a:pt x="57" y="58"/>
                    <a:pt x="57" y="58"/>
                    <a:pt x="57" y="58"/>
                  </a:cubicBezTo>
                  <a:cubicBezTo>
                    <a:pt x="70" y="53"/>
                    <a:pt x="70" y="53"/>
                    <a:pt x="70" y="53"/>
                  </a:cubicBezTo>
                  <a:cubicBezTo>
                    <a:pt x="70" y="45"/>
                    <a:pt x="70" y="45"/>
                    <a:pt x="70" y="45"/>
                  </a:cubicBezTo>
                  <a:cubicBezTo>
                    <a:pt x="53" y="45"/>
                    <a:pt x="53" y="45"/>
                    <a:pt x="5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81" name="Freeform 71">
              <a:extLst>
                <a:ext uri="{FF2B5EF4-FFF2-40B4-BE49-F238E27FC236}">
                  <a16:creationId xmlns:a16="http://schemas.microsoft.com/office/drawing/2014/main" xmlns="" id="{9C132140-2102-449C-9C86-9C86D15FCE29}"/>
                </a:ext>
              </a:extLst>
            </p:cNvPr>
            <p:cNvSpPr>
              <a:spLocks noEditPoints="1"/>
            </p:cNvSpPr>
            <p:nvPr/>
          </p:nvSpPr>
          <p:spPr bwMode="auto">
            <a:xfrm>
              <a:off x="11859802" y="3225304"/>
              <a:ext cx="78293" cy="142884"/>
            </a:xfrm>
            <a:custGeom>
              <a:avLst/>
              <a:gdLst>
                <a:gd name="T0" fmla="*/ 16 w 24"/>
                <a:gd name="T1" fmla="*/ 44 h 45"/>
                <a:gd name="T2" fmla="*/ 16 w 24"/>
                <a:gd name="T3" fmla="*/ 44 h 45"/>
                <a:gd name="T4" fmla="*/ 23 w 24"/>
                <a:gd name="T5" fmla="*/ 34 h 45"/>
                <a:gd name="T6" fmla="*/ 21 w 24"/>
                <a:gd name="T7" fmla="*/ 23 h 45"/>
                <a:gd name="T8" fmla="*/ 11 w 24"/>
                <a:gd name="T9" fmla="*/ 16 h 45"/>
                <a:gd name="T10" fmla="*/ 11 w 24"/>
                <a:gd name="T11" fmla="*/ 16 h 45"/>
                <a:gd name="T12" fmla="*/ 10 w 24"/>
                <a:gd name="T13" fmla="*/ 17 h 45"/>
                <a:gd name="T14" fmla="*/ 11 w 24"/>
                <a:gd name="T15" fmla="*/ 20 h 45"/>
                <a:gd name="T16" fmla="*/ 12 w 24"/>
                <a:gd name="T17" fmla="*/ 20 h 45"/>
                <a:gd name="T18" fmla="*/ 12 w 24"/>
                <a:gd name="T19" fmla="*/ 20 h 45"/>
                <a:gd name="T20" fmla="*/ 17 w 24"/>
                <a:gd name="T21" fmla="*/ 24 h 45"/>
                <a:gd name="T22" fmla="*/ 19 w 24"/>
                <a:gd name="T23" fmla="*/ 35 h 45"/>
                <a:gd name="T24" fmla="*/ 16 w 24"/>
                <a:gd name="T25" fmla="*/ 40 h 45"/>
                <a:gd name="T26" fmla="*/ 16 w 24"/>
                <a:gd name="T27" fmla="*/ 40 h 45"/>
                <a:gd name="T28" fmla="*/ 10 w 24"/>
                <a:gd name="T29" fmla="*/ 36 h 45"/>
                <a:gd name="T30" fmla="*/ 9 w 24"/>
                <a:gd name="T31" fmla="*/ 31 h 45"/>
                <a:gd name="T32" fmla="*/ 5 w 24"/>
                <a:gd name="T33" fmla="*/ 30 h 45"/>
                <a:gd name="T34" fmla="*/ 6 w 24"/>
                <a:gd name="T35" fmla="*/ 37 h 45"/>
                <a:gd name="T36" fmla="*/ 16 w 24"/>
                <a:gd name="T37" fmla="*/ 44 h 45"/>
                <a:gd name="T38" fmla="*/ 13 w 24"/>
                <a:gd name="T39" fmla="*/ 28 h 45"/>
                <a:gd name="T40" fmla="*/ 15 w 24"/>
                <a:gd name="T41" fmla="*/ 28 h 45"/>
                <a:gd name="T42" fmla="*/ 14 w 24"/>
                <a:gd name="T43" fmla="*/ 24 h 45"/>
                <a:gd name="T44" fmla="*/ 13 w 24"/>
                <a:gd name="T45" fmla="*/ 24 h 45"/>
                <a:gd name="T46" fmla="*/ 12 w 24"/>
                <a:gd name="T47" fmla="*/ 24 h 45"/>
                <a:gd name="T48" fmla="*/ 7 w 24"/>
                <a:gd name="T49" fmla="*/ 21 h 45"/>
                <a:gd name="T50" fmla="*/ 5 w 24"/>
                <a:gd name="T51" fmla="*/ 10 h 45"/>
                <a:gd name="T52" fmla="*/ 9 w 24"/>
                <a:gd name="T53" fmla="*/ 4 h 45"/>
                <a:gd name="T54" fmla="*/ 9 w 24"/>
                <a:gd name="T55" fmla="*/ 4 h 45"/>
                <a:gd name="T56" fmla="*/ 14 w 24"/>
                <a:gd name="T57" fmla="*/ 8 h 45"/>
                <a:gd name="T58" fmla="*/ 15 w 24"/>
                <a:gd name="T59" fmla="*/ 13 h 45"/>
                <a:gd name="T60" fmla="*/ 20 w 24"/>
                <a:gd name="T61" fmla="*/ 15 h 45"/>
                <a:gd name="T62" fmla="*/ 18 w 24"/>
                <a:gd name="T63" fmla="*/ 7 h 45"/>
                <a:gd name="T64" fmla="*/ 8 w 24"/>
                <a:gd name="T65" fmla="*/ 0 h 45"/>
                <a:gd name="T66" fmla="*/ 8 w 24"/>
                <a:gd name="T67" fmla="*/ 1 h 45"/>
                <a:gd name="T68" fmla="*/ 1 w 24"/>
                <a:gd name="T69" fmla="*/ 11 h 45"/>
                <a:gd name="T70" fmla="*/ 3 w 24"/>
                <a:gd name="T71" fmla="*/ 21 h 45"/>
                <a:gd name="T72" fmla="*/ 13 w 24"/>
                <a:gd name="T73"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 h="45">
                  <a:moveTo>
                    <a:pt x="16" y="44"/>
                  </a:moveTo>
                  <a:cubicBezTo>
                    <a:pt x="16" y="44"/>
                    <a:pt x="16" y="44"/>
                    <a:pt x="16" y="44"/>
                  </a:cubicBezTo>
                  <a:cubicBezTo>
                    <a:pt x="21" y="43"/>
                    <a:pt x="24" y="38"/>
                    <a:pt x="23" y="34"/>
                  </a:cubicBezTo>
                  <a:cubicBezTo>
                    <a:pt x="21" y="23"/>
                    <a:pt x="21" y="23"/>
                    <a:pt x="21" y="23"/>
                  </a:cubicBezTo>
                  <a:cubicBezTo>
                    <a:pt x="20" y="18"/>
                    <a:pt x="16" y="15"/>
                    <a:pt x="11" y="16"/>
                  </a:cubicBezTo>
                  <a:cubicBezTo>
                    <a:pt x="11" y="16"/>
                    <a:pt x="11" y="16"/>
                    <a:pt x="11" y="16"/>
                  </a:cubicBezTo>
                  <a:cubicBezTo>
                    <a:pt x="11" y="16"/>
                    <a:pt x="10" y="16"/>
                    <a:pt x="10" y="17"/>
                  </a:cubicBezTo>
                  <a:cubicBezTo>
                    <a:pt x="11" y="20"/>
                    <a:pt x="11" y="20"/>
                    <a:pt x="11" y="20"/>
                  </a:cubicBezTo>
                  <a:cubicBezTo>
                    <a:pt x="11" y="20"/>
                    <a:pt x="11" y="20"/>
                    <a:pt x="12" y="20"/>
                  </a:cubicBezTo>
                  <a:cubicBezTo>
                    <a:pt x="12" y="20"/>
                    <a:pt x="12" y="20"/>
                    <a:pt x="12" y="20"/>
                  </a:cubicBezTo>
                  <a:cubicBezTo>
                    <a:pt x="14" y="20"/>
                    <a:pt x="17" y="21"/>
                    <a:pt x="17" y="24"/>
                  </a:cubicBezTo>
                  <a:cubicBezTo>
                    <a:pt x="19" y="35"/>
                    <a:pt x="19" y="35"/>
                    <a:pt x="19" y="35"/>
                  </a:cubicBezTo>
                  <a:cubicBezTo>
                    <a:pt x="20" y="37"/>
                    <a:pt x="18" y="39"/>
                    <a:pt x="16" y="40"/>
                  </a:cubicBezTo>
                  <a:cubicBezTo>
                    <a:pt x="16" y="40"/>
                    <a:pt x="16" y="40"/>
                    <a:pt x="16" y="40"/>
                  </a:cubicBezTo>
                  <a:cubicBezTo>
                    <a:pt x="13" y="41"/>
                    <a:pt x="11" y="39"/>
                    <a:pt x="10" y="36"/>
                  </a:cubicBezTo>
                  <a:cubicBezTo>
                    <a:pt x="9" y="31"/>
                    <a:pt x="9" y="31"/>
                    <a:pt x="9" y="31"/>
                  </a:cubicBezTo>
                  <a:cubicBezTo>
                    <a:pt x="8" y="31"/>
                    <a:pt x="6" y="30"/>
                    <a:pt x="5" y="30"/>
                  </a:cubicBezTo>
                  <a:cubicBezTo>
                    <a:pt x="6" y="37"/>
                    <a:pt x="6" y="37"/>
                    <a:pt x="6" y="37"/>
                  </a:cubicBezTo>
                  <a:cubicBezTo>
                    <a:pt x="7" y="42"/>
                    <a:pt x="12" y="45"/>
                    <a:pt x="16" y="44"/>
                  </a:cubicBezTo>
                  <a:close/>
                  <a:moveTo>
                    <a:pt x="13" y="28"/>
                  </a:moveTo>
                  <a:cubicBezTo>
                    <a:pt x="14" y="28"/>
                    <a:pt x="14" y="28"/>
                    <a:pt x="15" y="28"/>
                  </a:cubicBezTo>
                  <a:cubicBezTo>
                    <a:pt x="14" y="24"/>
                    <a:pt x="14" y="24"/>
                    <a:pt x="14" y="24"/>
                  </a:cubicBezTo>
                  <a:cubicBezTo>
                    <a:pt x="13" y="24"/>
                    <a:pt x="13" y="24"/>
                    <a:pt x="13" y="24"/>
                  </a:cubicBezTo>
                  <a:cubicBezTo>
                    <a:pt x="12" y="24"/>
                    <a:pt x="12" y="24"/>
                    <a:pt x="12" y="24"/>
                  </a:cubicBezTo>
                  <a:cubicBezTo>
                    <a:pt x="10" y="25"/>
                    <a:pt x="8" y="23"/>
                    <a:pt x="7" y="21"/>
                  </a:cubicBezTo>
                  <a:cubicBezTo>
                    <a:pt x="5" y="10"/>
                    <a:pt x="5" y="10"/>
                    <a:pt x="5" y="10"/>
                  </a:cubicBezTo>
                  <a:cubicBezTo>
                    <a:pt x="4" y="7"/>
                    <a:pt x="6" y="5"/>
                    <a:pt x="9" y="4"/>
                  </a:cubicBezTo>
                  <a:cubicBezTo>
                    <a:pt x="9" y="4"/>
                    <a:pt x="9" y="4"/>
                    <a:pt x="9" y="4"/>
                  </a:cubicBezTo>
                  <a:cubicBezTo>
                    <a:pt x="11" y="4"/>
                    <a:pt x="14" y="6"/>
                    <a:pt x="14" y="8"/>
                  </a:cubicBezTo>
                  <a:cubicBezTo>
                    <a:pt x="15" y="13"/>
                    <a:pt x="15" y="13"/>
                    <a:pt x="15" y="13"/>
                  </a:cubicBezTo>
                  <a:cubicBezTo>
                    <a:pt x="17" y="13"/>
                    <a:pt x="18" y="14"/>
                    <a:pt x="20" y="15"/>
                  </a:cubicBezTo>
                  <a:cubicBezTo>
                    <a:pt x="18" y="7"/>
                    <a:pt x="18" y="7"/>
                    <a:pt x="18" y="7"/>
                  </a:cubicBezTo>
                  <a:cubicBezTo>
                    <a:pt x="17" y="3"/>
                    <a:pt x="13" y="0"/>
                    <a:pt x="8" y="0"/>
                  </a:cubicBezTo>
                  <a:cubicBezTo>
                    <a:pt x="8" y="1"/>
                    <a:pt x="8" y="1"/>
                    <a:pt x="8" y="1"/>
                  </a:cubicBezTo>
                  <a:cubicBezTo>
                    <a:pt x="3" y="1"/>
                    <a:pt x="0" y="6"/>
                    <a:pt x="1" y="11"/>
                  </a:cubicBezTo>
                  <a:cubicBezTo>
                    <a:pt x="3" y="21"/>
                    <a:pt x="3" y="21"/>
                    <a:pt x="3" y="21"/>
                  </a:cubicBezTo>
                  <a:cubicBezTo>
                    <a:pt x="4" y="26"/>
                    <a:pt x="9" y="29"/>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82" name="Freeform 72">
              <a:extLst>
                <a:ext uri="{FF2B5EF4-FFF2-40B4-BE49-F238E27FC236}">
                  <a16:creationId xmlns:a16="http://schemas.microsoft.com/office/drawing/2014/main" xmlns="" id="{BC240609-CED2-4134-A43C-3A90B9BBD809}"/>
                </a:ext>
              </a:extLst>
            </p:cNvPr>
            <p:cNvSpPr>
              <a:spLocks/>
            </p:cNvSpPr>
            <p:nvPr/>
          </p:nvSpPr>
          <p:spPr bwMode="auto">
            <a:xfrm>
              <a:off x="11253030" y="3186158"/>
              <a:ext cx="293599" cy="295556"/>
            </a:xfrm>
            <a:custGeom>
              <a:avLst/>
              <a:gdLst>
                <a:gd name="T0" fmla="*/ 29 w 92"/>
                <a:gd name="T1" fmla="*/ 18 h 92"/>
                <a:gd name="T2" fmla="*/ 92 w 92"/>
                <a:gd name="T3" fmla="*/ 0 h 92"/>
                <a:gd name="T4" fmla="*/ 92 w 92"/>
                <a:gd name="T5" fmla="*/ 6 h 92"/>
                <a:gd name="T6" fmla="*/ 92 w 92"/>
                <a:gd name="T7" fmla="*/ 18 h 92"/>
                <a:gd name="T8" fmla="*/ 92 w 92"/>
                <a:gd name="T9" fmla="*/ 67 h 92"/>
                <a:gd name="T10" fmla="*/ 72 w 92"/>
                <a:gd name="T11" fmla="*/ 81 h 92"/>
                <a:gd name="T12" fmla="*/ 52 w 92"/>
                <a:gd name="T13" fmla="*/ 67 h 92"/>
                <a:gd name="T14" fmla="*/ 72 w 92"/>
                <a:gd name="T15" fmla="*/ 52 h 92"/>
                <a:gd name="T16" fmla="*/ 80 w 92"/>
                <a:gd name="T17" fmla="*/ 54 h 92"/>
                <a:gd name="T18" fmla="*/ 80 w 92"/>
                <a:gd name="T19" fmla="*/ 24 h 92"/>
                <a:gd name="T20" fmla="*/ 40 w 92"/>
                <a:gd name="T21" fmla="*/ 35 h 92"/>
                <a:gd name="T22" fmla="*/ 40 w 92"/>
                <a:gd name="T23" fmla="*/ 78 h 92"/>
                <a:gd name="T24" fmla="*/ 20 w 92"/>
                <a:gd name="T25" fmla="*/ 92 h 92"/>
                <a:gd name="T26" fmla="*/ 0 w 92"/>
                <a:gd name="T27" fmla="*/ 78 h 92"/>
                <a:gd name="T28" fmla="*/ 20 w 92"/>
                <a:gd name="T29" fmla="*/ 64 h 92"/>
                <a:gd name="T30" fmla="*/ 29 w 92"/>
                <a:gd name="T31" fmla="*/ 65 h 92"/>
                <a:gd name="T32" fmla="*/ 29 w 92"/>
                <a:gd name="T33" fmla="*/ 35 h 92"/>
                <a:gd name="T34" fmla="*/ 29 w 92"/>
                <a:gd name="T35" fmla="*/ 1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92">
                  <a:moveTo>
                    <a:pt x="29" y="18"/>
                  </a:moveTo>
                  <a:cubicBezTo>
                    <a:pt x="92" y="0"/>
                    <a:pt x="92" y="0"/>
                    <a:pt x="92" y="0"/>
                  </a:cubicBezTo>
                  <a:cubicBezTo>
                    <a:pt x="92" y="6"/>
                    <a:pt x="92" y="6"/>
                    <a:pt x="92" y="6"/>
                  </a:cubicBezTo>
                  <a:cubicBezTo>
                    <a:pt x="92" y="18"/>
                    <a:pt x="92" y="18"/>
                    <a:pt x="92" y="18"/>
                  </a:cubicBezTo>
                  <a:cubicBezTo>
                    <a:pt x="92" y="67"/>
                    <a:pt x="92" y="67"/>
                    <a:pt x="92" y="67"/>
                  </a:cubicBezTo>
                  <a:cubicBezTo>
                    <a:pt x="92" y="74"/>
                    <a:pt x="83" y="81"/>
                    <a:pt x="72" y="81"/>
                  </a:cubicBezTo>
                  <a:cubicBezTo>
                    <a:pt x="61" y="81"/>
                    <a:pt x="52" y="74"/>
                    <a:pt x="52" y="67"/>
                  </a:cubicBezTo>
                  <a:cubicBezTo>
                    <a:pt x="52" y="59"/>
                    <a:pt x="61" y="52"/>
                    <a:pt x="72" y="52"/>
                  </a:cubicBezTo>
                  <a:cubicBezTo>
                    <a:pt x="75" y="52"/>
                    <a:pt x="78" y="53"/>
                    <a:pt x="80" y="54"/>
                  </a:cubicBezTo>
                  <a:cubicBezTo>
                    <a:pt x="80" y="24"/>
                    <a:pt x="80" y="24"/>
                    <a:pt x="80" y="24"/>
                  </a:cubicBezTo>
                  <a:cubicBezTo>
                    <a:pt x="40" y="35"/>
                    <a:pt x="40" y="35"/>
                    <a:pt x="40" y="35"/>
                  </a:cubicBezTo>
                  <a:cubicBezTo>
                    <a:pt x="40" y="78"/>
                    <a:pt x="40" y="78"/>
                    <a:pt x="40" y="78"/>
                  </a:cubicBezTo>
                  <a:cubicBezTo>
                    <a:pt x="40" y="86"/>
                    <a:pt x="31" y="92"/>
                    <a:pt x="20" y="92"/>
                  </a:cubicBezTo>
                  <a:cubicBezTo>
                    <a:pt x="9" y="92"/>
                    <a:pt x="0" y="86"/>
                    <a:pt x="0" y="78"/>
                  </a:cubicBezTo>
                  <a:cubicBezTo>
                    <a:pt x="0" y="70"/>
                    <a:pt x="9" y="64"/>
                    <a:pt x="20" y="64"/>
                  </a:cubicBezTo>
                  <a:cubicBezTo>
                    <a:pt x="23" y="64"/>
                    <a:pt x="26" y="64"/>
                    <a:pt x="29" y="65"/>
                  </a:cubicBezTo>
                  <a:cubicBezTo>
                    <a:pt x="29" y="35"/>
                    <a:pt x="29" y="35"/>
                    <a:pt x="29" y="35"/>
                  </a:cubicBezTo>
                  <a:lnTo>
                    <a:pt x="29"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83" name="Freeform 73">
              <a:extLst>
                <a:ext uri="{FF2B5EF4-FFF2-40B4-BE49-F238E27FC236}">
                  <a16:creationId xmlns:a16="http://schemas.microsoft.com/office/drawing/2014/main" xmlns="" id="{74DB5C6C-2400-4FBE-AD82-69B51F6AF4A4}"/>
                </a:ext>
              </a:extLst>
            </p:cNvPr>
            <p:cNvSpPr>
              <a:spLocks noEditPoints="1"/>
            </p:cNvSpPr>
            <p:nvPr/>
          </p:nvSpPr>
          <p:spPr bwMode="auto">
            <a:xfrm>
              <a:off x="11489868" y="2540239"/>
              <a:ext cx="207477" cy="291641"/>
            </a:xfrm>
            <a:custGeom>
              <a:avLst/>
              <a:gdLst>
                <a:gd name="T0" fmla="*/ 38 w 65"/>
                <a:gd name="T1" fmla="*/ 46 h 91"/>
                <a:gd name="T2" fmla="*/ 46 w 65"/>
                <a:gd name="T3" fmla="*/ 26 h 91"/>
                <a:gd name="T4" fmla="*/ 52 w 65"/>
                <a:gd name="T5" fmla="*/ 33 h 91"/>
                <a:gd name="T6" fmla="*/ 47 w 65"/>
                <a:gd name="T7" fmla="*/ 46 h 91"/>
                <a:gd name="T8" fmla="*/ 52 w 65"/>
                <a:gd name="T9" fmla="*/ 59 h 91"/>
                <a:gd name="T10" fmla="*/ 45 w 65"/>
                <a:gd name="T11" fmla="*/ 65 h 91"/>
                <a:gd name="T12" fmla="*/ 38 w 65"/>
                <a:gd name="T13" fmla="*/ 46 h 91"/>
                <a:gd name="T14" fmla="*/ 32 w 65"/>
                <a:gd name="T15" fmla="*/ 78 h 91"/>
                <a:gd name="T16" fmla="*/ 19 w 65"/>
                <a:gd name="T17" fmla="*/ 46 h 91"/>
                <a:gd name="T18" fmla="*/ 33 w 65"/>
                <a:gd name="T19" fmla="*/ 13 h 91"/>
                <a:gd name="T20" fmla="*/ 39 w 65"/>
                <a:gd name="T21" fmla="*/ 20 h 91"/>
                <a:gd name="T22" fmla="*/ 39 w 65"/>
                <a:gd name="T23" fmla="*/ 20 h 91"/>
                <a:gd name="T24" fmla="*/ 28 w 65"/>
                <a:gd name="T25" fmla="*/ 46 h 91"/>
                <a:gd name="T26" fmla="*/ 39 w 65"/>
                <a:gd name="T27" fmla="*/ 72 h 91"/>
                <a:gd name="T28" fmla="*/ 32 w 65"/>
                <a:gd name="T29" fmla="*/ 78 h 91"/>
                <a:gd name="T30" fmla="*/ 6 w 65"/>
                <a:gd name="T31" fmla="*/ 20 h 91"/>
                <a:gd name="T32" fmla="*/ 20 w 65"/>
                <a:gd name="T33" fmla="*/ 0 h 91"/>
                <a:gd name="T34" fmla="*/ 20 w 65"/>
                <a:gd name="T35" fmla="*/ 0 h 91"/>
                <a:gd name="T36" fmla="*/ 27 w 65"/>
                <a:gd name="T37" fmla="*/ 6 h 91"/>
                <a:gd name="T38" fmla="*/ 10 w 65"/>
                <a:gd name="T39" fmla="*/ 45 h 91"/>
                <a:gd name="T40" fmla="*/ 26 w 65"/>
                <a:gd name="T41" fmla="*/ 85 h 91"/>
                <a:gd name="T42" fmla="*/ 19 w 65"/>
                <a:gd name="T43" fmla="*/ 91 h 91"/>
                <a:gd name="T44" fmla="*/ 5 w 65"/>
                <a:gd name="T45" fmla="*/ 70 h 91"/>
                <a:gd name="T46" fmla="*/ 1 w 65"/>
                <a:gd name="T47" fmla="*/ 45 h 91"/>
                <a:gd name="T48" fmla="*/ 6 w 65"/>
                <a:gd name="T49" fmla="*/ 20 h 91"/>
                <a:gd name="T50" fmla="*/ 61 w 65"/>
                <a:gd name="T51" fmla="*/ 51 h 91"/>
                <a:gd name="T52" fmla="*/ 65 w 65"/>
                <a:gd name="T53" fmla="*/ 46 h 91"/>
                <a:gd name="T54" fmla="*/ 61 w 65"/>
                <a:gd name="T55" fmla="*/ 41 h 91"/>
                <a:gd name="T56" fmla="*/ 56 w 65"/>
                <a:gd name="T57" fmla="*/ 46 h 91"/>
                <a:gd name="T58" fmla="*/ 61 w 65"/>
                <a:gd name="T59" fmla="*/ 5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91">
                  <a:moveTo>
                    <a:pt x="38" y="46"/>
                  </a:moveTo>
                  <a:cubicBezTo>
                    <a:pt x="38" y="38"/>
                    <a:pt x="41" y="31"/>
                    <a:pt x="46" y="26"/>
                  </a:cubicBezTo>
                  <a:cubicBezTo>
                    <a:pt x="52" y="33"/>
                    <a:pt x="52" y="33"/>
                    <a:pt x="52" y="33"/>
                  </a:cubicBezTo>
                  <a:cubicBezTo>
                    <a:pt x="49" y="36"/>
                    <a:pt x="47" y="41"/>
                    <a:pt x="47" y="46"/>
                  </a:cubicBezTo>
                  <a:cubicBezTo>
                    <a:pt x="47" y="51"/>
                    <a:pt x="49" y="56"/>
                    <a:pt x="52" y="59"/>
                  </a:cubicBezTo>
                  <a:cubicBezTo>
                    <a:pt x="45" y="65"/>
                    <a:pt x="45" y="65"/>
                    <a:pt x="45" y="65"/>
                  </a:cubicBezTo>
                  <a:cubicBezTo>
                    <a:pt x="40" y="60"/>
                    <a:pt x="37" y="53"/>
                    <a:pt x="38" y="46"/>
                  </a:cubicBezTo>
                  <a:close/>
                  <a:moveTo>
                    <a:pt x="32" y="78"/>
                  </a:moveTo>
                  <a:cubicBezTo>
                    <a:pt x="24" y="69"/>
                    <a:pt x="19" y="58"/>
                    <a:pt x="19" y="46"/>
                  </a:cubicBezTo>
                  <a:cubicBezTo>
                    <a:pt x="19" y="33"/>
                    <a:pt x="24" y="22"/>
                    <a:pt x="33" y="13"/>
                  </a:cubicBezTo>
                  <a:cubicBezTo>
                    <a:pt x="39" y="20"/>
                    <a:pt x="39" y="20"/>
                    <a:pt x="39" y="20"/>
                  </a:cubicBezTo>
                  <a:cubicBezTo>
                    <a:pt x="39" y="20"/>
                    <a:pt x="39" y="20"/>
                    <a:pt x="39" y="20"/>
                  </a:cubicBezTo>
                  <a:cubicBezTo>
                    <a:pt x="32" y="27"/>
                    <a:pt x="28" y="36"/>
                    <a:pt x="28" y="46"/>
                  </a:cubicBezTo>
                  <a:cubicBezTo>
                    <a:pt x="28" y="55"/>
                    <a:pt x="32" y="65"/>
                    <a:pt x="39" y="72"/>
                  </a:cubicBezTo>
                  <a:lnTo>
                    <a:pt x="32" y="78"/>
                  </a:lnTo>
                  <a:close/>
                  <a:moveTo>
                    <a:pt x="6" y="20"/>
                  </a:moveTo>
                  <a:cubicBezTo>
                    <a:pt x="9" y="13"/>
                    <a:pt x="14" y="6"/>
                    <a:pt x="20" y="0"/>
                  </a:cubicBezTo>
                  <a:cubicBezTo>
                    <a:pt x="20" y="0"/>
                    <a:pt x="20" y="0"/>
                    <a:pt x="20" y="0"/>
                  </a:cubicBezTo>
                  <a:cubicBezTo>
                    <a:pt x="27" y="6"/>
                    <a:pt x="27" y="6"/>
                    <a:pt x="27" y="6"/>
                  </a:cubicBezTo>
                  <a:cubicBezTo>
                    <a:pt x="16" y="17"/>
                    <a:pt x="10" y="31"/>
                    <a:pt x="10" y="45"/>
                  </a:cubicBezTo>
                  <a:cubicBezTo>
                    <a:pt x="10" y="60"/>
                    <a:pt x="15" y="74"/>
                    <a:pt x="26" y="85"/>
                  </a:cubicBezTo>
                  <a:cubicBezTo>
                    <a:pt x="19" y="91"/>
                    <a:pt x="19" y="91"/>
                    <a:pt x="19" y="91"/>
                  </a:cubicBezTo>
                  <a:cubicBezTo>
                    <a:pt x="13" y="85"/>
                    <a:pt x="9" y="78"/>
                    <a:pt x="5" y="70"/>
                  </a:cubicBezTo>
                  <a:cubicBezTo>
                    <a:pt x="2" y="62"/>
                    <a:pt x="0" y="54"/>
                    <a:pt x="1" y="45"/>
                  </a:cubicBezTo>
                  <a:cubicBezTo>
                    <a:pt x="1" y="37"/>
                    <a:pt x="3" y="28"/>
                    <a:pt x="6" y="20"/>
                  </a:cubicBezTo>
                  <a:close/>
                  <a:moveTo>
                    <a:pt x="61" y="51"/>
                  </a:moveTo>
                  <a:cubicBezTo>
                    <a:pt x="63" y="51"/>
                    <a:pt x="65" y="49"/>
                    <a:pt x="65" y="46"/>
                  </a:cubicBezTo>
                  <a:cubicBezTo>
                    <a:pt x="65" y="44"/>
                    <a:pt x="63" y="41"/>
                    <a:pt x="61" y="41"/>
                  </a:cubicBezTo>
                  <a:cubicBezTo>
                    <a:pt x="58" y="41"/>
                    <a:pt x="56" y="43"/>
                    <a:pt x="56" y="46"/>
                  </a:cubicBezTo>
                  <a:cubicBezTo>
                    <a:pt x="56" y="49"/>
                    <a:pt x="58" y="51"/>
                    <a:pt x="61"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84" name="Freeform 74">
              <a:extLst>
                <a:ext uri="{FF2B5EF4-FFF2-40B4-BE49-F238E27FC236}">
                  <a16:creationId xmlns:a16="http://schemas.microsoft.com/office/drawing/2014/main" xmlns="" id="{5C519CF6-7CDF-4293-B51E-2EA55E3A0A1C}"/>
                </a:ext>
              </a:extLst>
            </p:cNvPr>
            <p:cNvSpPr>
              <a:spLocks noEditPoints="1"/>
            </p:cNvSpPr>
            <p:nvPr/>
          </p:nvSpPr>
          <p:spPr bwMode="auto">
            <a:xfrm>
              <a:off x="11413531" y="2853412"/>
              <a:ext cx="201705" cy="201704"/>
            </a:xfrm>
            <a:custGeom>
              <a:avLst/>
              <a:gdLst>
                <a:gd name="T0" fmla="*/ 63 w 103"/>
                <a:gd name="T1" fmla="*/ 27 h 103"/>
                <a:gd name="T2" fmla="*/ 65 w 103"/>
                <a:gd name="T3" fmla="*/ 2 h 103"/>
                <a:gd name="T4" fmla="*/ 19 w 103"/>
                <a:gd name="T5" fmla="*/ 0 h 103"/>
                <a:gd name="T6" fmla="*/ 1 w 103"/>
                <a:gd name="T7" fmla="*/ 20 h 103"/>
                <a:gd name="T8" fmla="*/ 0 w 103"/>
                <a:gd name="T9" fmla="*/ 77 h 103"/>
                <a:gd name="T10" fmla="*/ 39 w 103"/>
                <a:gd name="T11" fmla="*/ 77 h 103"/>
                <a:gd name="T12" fmla="*/ 37 w 103"/>
                <a:gd name="T13" fmla="*/ 102 h 103"/>
                <a:gd name="T14" fmla="*/ 101 w 103"/>
                <a:gd name="T15" fmla="*/ 103 h 103"/>
                <a:gd name="T16" fmla="*/ 103 w 103"/>
                <a:gd name="T17" fmla="*/ 27 h 103"/>
                <a:gd name="T18" fmla="*/ 63 w 103"/>
                <a:gd name="T19" fmla="*/ 27 h 103"/>
                <a:gd name="T20" fmla="*/ 19 w 103"/>
                <a:gd name="T21" fmla="*/ 10 h 103"/>
                <a:gd name="T22" fmla="*/ 19 w 103"/>
                <a:gd name="T23" fmla="*/ 20 h 103"/>
                <a:gd name="T24" fmla="*/ 9 w 103"/>
                <a:gd name="T25" fmla="*/ 20 h 103"/>
                <a:gd name="T26" fmla="*/ 19 w 103"/>
                <a:gd name="T27" fmla="*/ 10 h 103"/>
                <a:gd name="T28" fmla="*/ 6 w 103"/>
                <a:gd name="T29" fmla="*/ 71 h 103"/>
                <a:gd name="T30" fmla="*/ 6 w 103"/>
                <a:gd name="T31" fmla="*/ 27 h 103"/>
                <a:gd name="T32" fmla="*/ 26 w 103"/>
                <a:gd name="T33" fmla="*/ 27 h 103"/>
                <a:gd name="T34" fmla="*/ 26 w 103"/>
                <a:gd name="T35" fmla="*/ 7 h 103"/>
                <a:gd name="T36" fmla="*/ 58 w 103"/>
                <a:gd name="T37" fmla="*/ 7 h 103"/>
                <a:gd name="T38" fmla="*/ 58 w 103"/>
                <a:gd name="T39" fmla="*/ 27 h 103"/>
                <a:gd name="T40" fmla="*/ 39 w 103"/>
                <a:gd name="T41" fmla="*/ 46 h 103"/>
                <a:gd name="T42" fmla="*/ 39 w 103"/>
                <a:gd name="T43" fmla="*/ 71 h 103"/>
                <a:gd name="T44" fmla="*/ 6 w 103"/>
                <a:gd name="T45" fmla="*/ 71 h 103"/>
                <a:gd name="T46" fmla="*/ 57 w 103"/>
                <a:gd name="T47" fmla="*/ 36 h 103"/>
                <a:gd name="T48" fmla="*/ 57 w 103"/>
                <a:gd name="T49" fmla="*/ 46 h 103"/>
                <a:gd name="T50" fmla="*/ 47 w 103"/>
                <a:gd name="T51" fmla="*/ 46 h 103"/>
                <a:gd name="T52" fmla="*/ 57 w 103"/>
                <a:gd name="T53" fmla="*/ 36 h 103"/>
                <a:gd name="T54" fmla="*/ 94 w 103"/>
                <a:gd name="T55" fmla="*/ 97 h 103"/>
                <a:gd name="T56" fmla="*/ 44 w 103"/>
                <a:gd name="T57" fmla="*/ 97 h 103"/>
                <a:gd name="T58" fmla="*/ 45 w 103"/>
                <a:gd name="T59" fmla="*/ 51 h 103"/>
                <a:gd name="T60" fmla="*/ 63 w 103"/>
                <a:gd name="T61" fmla="*/ 53 h 103"/>
                <a:gd name="T62" fmla="*/ 63 w 103"/>
                <a:gd name="T63" fmla="*/ 33 h 103"/>
                <a:gd name="T64" fmla="*/ 96 w 103"/>
                <a:gd name="T65" fmla="*/ 33 h 103"/>
                <a:gd name="T66" fmla="*/ 94 w 103"/>
                <a:gd name="T67" fmla="*/ 97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 h="103">
                  <a:moveTo>
                    <a:pt x="63" y="27"/>
                  </a:moveTo>
                  <a:lnTo>
                    <a:pt x="65" y="2"/>
                  </a:lnTo>
                  <a:lnTo>
                    <a:pt x="19" y="0"/>
                  </a:lnTo>
                  <a:lnTo>
                    <a:pt x="1" y="20"/>
                  </a:lnTo>
                  <a:lnTo>
                    <a:pt x="0" y="77"/>
                  </a:lnTo>
                  <a:lnTo>
                    <a:pt x="39" y="77"/>
                  </a:lnTo>
                  <a:lnTo>
                    <a:pt x="37" y="102"/>
                  </a:lnTo>
                  <a:lnTo>
                    <a:pt x="101" y="103"/>
                  </a:lnTo>
                  <a:lnTo>
                    <a:pt x="103" y="27"/>
                  </a:lnTo>
                  <a:lnTo>
                    <a:pt x="63" y="27"/>
                  </a:lnTo>
                  <a:close/>
                  <a:moveTo>
                    <a:pt x="19" y="10"/>
                  </a:moveTo>
                  <a:lnTo>
                    <a:pt x="19" y="20"/>
                  </a:lnTo>
                  <a:lnTo>
                    <a:pt x="9" y="20"/>
                  </a:lnTo>
                  <a:lnTo>
                    <a:pt x="19" y="10"/>
                  </a:lnTo>
                  <a:close/>
                  <a:moveTo>
                    <a:pt x="6" y="71"/>
                  </a:moveTo>
                  <a:lnTo>
                    <a:pt x="6" y="27"/>
                  </a:lnTo>
                  <a:lnTo>
                    <a:pt x="26" y="27"/>
                  </a:lnTo>
                  <a:lnTo>
                    <a:pt x="26" y="7"/>
                  </a:lnTo>
                  <a:lnTo>
                    <a:pt x="58" y="7"/>
                  </a:lnTo>
                  <a:lnTo>
                    <a:pt x="58" y="27"/>
                  </a:lnTo>
                  <a:lnTo>
                    <a:pt x="39" y="46"/>
                  </a:lnTo>
                  <a:lnTo>
                    <a:pt x="39" y="71"/>
                  </a:lnTo>
                  <a:lnTo>
                    <a:pt x="6" y="71"/>
                  </a:lnTo>
                  <a:close/>
                  <a:moveTo>
                    <a:pt x="57" y="36"/>
                  </a:moveTo>
                  <a:lnTo>
                    <a:pt x="57" y="46"/>
                  </a:lnTo>
                  <a:lnTo>
                    <a:pt x="47" y="46"/>
                  </a:lnTo>
                  <a:lnTo>
                    <a:pt x="57" y="36"/>
                  </a:lnTo>
                  <a:close/>
                  <a:moveTo>
                    <a:pt x="94" y="97"/>
                  </a:moveTo>
                  <a:lnTo>
                    <a:pt x="44" y="97"/>
                  </a:lnTo>
                  <a:lnTo>
                    <a:pt x="45" y="51"/>
                  </a:lnTo>
                  <a:lnTo>
                    <a:pt x="63" y="53"/>
                  </a:lnTo>
                  <a:lnTo>
                    <a:pt x="63" y="33"/>
                  </a:lnTo>
                  <a:lnTo>
                    <a:pt x="96" y="33"/>
                  </a:lnTo>
                  <a:lnTo>
                    <a:pt x="94"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85" name="Freeform 75">
              <a:extLst>
                <a:ext uri="{FF2B5EF4-FFF2-40B4-BE49-F238E27FC236}">
                  <a16:creationId xmlns:a16="http://schemas.microsoft.com/office/drawing/2014/main" xmlns="" id="{C5D498A4-8076-44FF-9B81-9731A3D1B884}"/>
                </a:ext>
              </a:extLst>
            </p:cNvPr>
            <p:cNvSpPr>
              <a:spLocks noEditPoints="1"/>
            </p:cNvSpPr>
            <p:nvPr/>
          </p:nvSpPr>
          <p:spPr bwMode="auto">
            <a:xfrm>
              <a:off x="11153207" y="4299877"/>
              <a:ext cx="326874" cy="277941"/>
            </a:xfrm>
            <a:custGeom>
              <a:avLst/>
              <a:gdLst>
                <a:gd name="T0" fmla="*/ 76 w 102"/>
                <a:gd name="T1" fmla="*/ 1 h 87"/>
                <a:gd name="T2" fmla="*/ 7 w 102"/>
                <a:gd name="T3" fmla="*/ 22 h 87"/>
                <a:gd name="T4" fmla="*/ 1 w 102"/>
                <a:gd name="T5" fmla="*/ 32 h 87"/>
                <a:gd name="T6" fmla="*/ 15 w 102"/>
                <a:gd name="T7" fmla="*/ 80 h 87"/>
                <a:gd name="T8" fmla="*/ 26 w 102"/>
                <a:gd name="T9" fmla="*/ 86 h 87"/>
                <a:gd name="T10" fmla="*/ 95 w 102"/>
                <a:gd name="T11" fmla="*/ 65 h 87"/>
                <a:gd name="T12" fmla="*/ 101 w 102"/>
                <a:gd name="T13" fmla="*/ 55 h 87"/>
                <a:gd name="T14" fmla="*/ 87 w 102"/>
                <a:gd name="T15" fmla="*/ 7 h 87"/>
                <a:gd name="T16" fmla="*/ 76 w 102"/>
                <a:gd name="T17" fmla="*/ 1 h 87"/>
                <a:gd name="T18" fmla="*/ 8 w 102"/>
                <a:gd name="T19" fmla="*/ 27 h 87"/>
                <a:gd name="T20" fmla="*/ 78 w 102"/>
                <a:gd name="T21" fmla="*/ 7 h 87"/>
                <a:gd name="T22" fmla="*/ 81 w 102"/>
                <a:gd name="T23" fmla="*/ 8 h 87"/>
                <a:gd name="T24" fmla="*/ 84 w 102"/>
                <a:gd name="T25" fmla="*/ 17 h 87"/>
                <a:gd name="T26" fmla="*/ 9 w 102"/>
                <a:gd name="T27" fmla="*/ 38 h 87"/>
                <a:gd name="T28" fmla="*/ 7 w 102"/>
                <a:gd name="T29" fmla="*/ 30 h 87"/>
                <a:gd name="T30" fmla="*/ 8 w 102"/>
                <a:gd name="T31" fmla="*/ 27 h 87"/>
                <a:gd name="T32" fmla="*/ 94 w 102"/>
                <a:gd name="T33" fmla="*/ 60 h 87"/>
                <a:gd name="T34" fmla="*/ 24 w 102"/>
                <a:gd name="T35" fmla="*/ 80 h 87"/>
                <a:gd name="T36" fmla="*/ 21 w 102"/>
                <a:gd name="T37" fmla="*/ 78 h 87"/>
                <a:gd name="T38" fmla="*/ 14 w 102"/>
                <a:gd name="T39" fmla="*/ 54 h 87"/>
                <a:gd name="T40" fmla="*/ 88 w 102"/>
                <a:gd name="T41" fmla="*/ 33 h 87"/>
                <a:gd name="T42" fmla="*/ 95 w 102"/>
                <a:gd name="T43" fmla="*/ 57 h 87"/>
                <a:gd name="T44" fmla="*/ 94 w 102"/>
                <a:gd name="T45" fmla="*/ 60 h 87"/>
                <a:gd name="T46" fmla="*/ 22 w 102"/>
                <a:gd name="T47" fmla="*/ 64 h 87"/>
                <a:gd name="T48" fmla="*/ 27 w 102"/>
                <a:gd name="T49" fmla="*/ 62 h 87"/>
                <a:gd name="T50" fmla="*/ 31 w 102"/>
                <a:gd name="T51" fmla="*/ 73 h 87"/>
                <a:gd name="T52" fmla="*/ 25 w 102"/>
                <a:gd name="T53" fmla="*/ 74 h 87"/>
                <a:gd name="T54" fmla="*/ 22 w 102"/>
                <a:gd name="T55" fmla="*/ 64 h 87"/>
                <a:gd name="T56" fmla="*/ 33 w 102"/>
                <a:gd name="T57" fmla="*/ 60 h 87"/>
                <a:gd name="T58" fmla="*/ 38 w 102"/>
                <a:gd name="T59" fmla="*/ 59 h 87"/>
                <a:gd name="T60" fmla="*/ 41 w 102"/>
                <a:gd name="T61" fmla="*/ 70 h 87"/>
                <a:gd name="T62" fmla="*/ 36 w 102"/>
                <a:gd name="T63" fmla="*/ 71 h 87"/>
                <a:gd name="T64" fmla="*/ 33 w 102"/>
                <a:gd name="T65" fmla="*/ 60 h 87"/>
                <a:gd name="T66" fmla="*/ 43 w 102"/>
                <a:gd name="T67" fmla="*/ 57 h 87"/>
                <a:gd name="T68" fmla="*/ 49 w 102"/>
                <a:gd name="T69" fmla="*/ 56 h 87"/>
                <a:gd name="T70" fmla="*/ 52 w 102"/>
                <a:gd name="T71" fmla="*/ 66 h 87"/>
                <a:gd name="T72" fmla="*/ 47 w 102"/>
                <a:gd name="T73" fmla="*/ 68 h 87"/>
                <a:gd name="T74" fmla="*/ 43 w 102"/>
                <a:gd name="T75" fmla="*/ 5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2" h="87">
                  <a:moveTo>
                    <a:pt x="76" y="1"/>
                  </a:moveTo>
                  <a:cubicBezTo>
                    <a:pt x="7" y="22"/>
                    <a:pt x="7" y="22"/>
                    <a:pt x="7" y="22"/>
                  </a:cubicBezTo>
                  <a:cubicBezTo>
                    <a:pt x="2" y="23"/>
                    <a:pt x="0" y="28"/>
                    <a:pt x="1" y="32"/>
                  </a:cubicBezTo>
                  <a:cubicBezTo>
                    <a:pt x="15" y="80"/>
                    <a:pt x="15" y="80"/>
                    <a:pt x="15" y="80"/>
                  </a:cubicBezTo>
                  <a:cubicBezTo>
                    <a:pt x="17" y="84"/>
                    <a:pt x="21" y="87"/>
                    <a:pt x="26" y="86"/>
                  </a:cubicBezTo>
                  <a:cubicBezTo>
                    <a:pt x="95" y="65"/>
                    <a:pt x="95" y="65"/>
                    <a:pt x="95" y="65"/>
                  </a:cubicBezTo>
                  <a:cubicBezTo>
                    <a:pt x="100" y="64"/>
                    <a:pt x="102" y="59"/>
                    <a:pt x="101" y="55"/>
                  </a:cubicBezTo>
                  <a:cubicBezTo>
                    <a:pt x="87" y="7"/>
                    <a:pt x="87" y="7"/>
                    <a:pt x="87" y="7"/>
                  </a:cubicBezTo>
                  <a:cubicBezTo>
                    <a:pt x="85" y="3"/>
                    <a:pt x="81" y="0"/>
                    <a:pt x="76" y="1"/>
                  </a:cubicBezTo>
                  <a:close/>
                  <a:moveTo>
                    <a:pt x="8" y="27"/>
                  </a:moveTo>
                  <a:cubicBezTo>
                    <a:pt x="78" y="7"/>
                    <a:pt x="78" y="7"/>
                    <a:pt x="78" y="7"/>
                  </a:cubicBezTo>
                  <a:cubicBezTo>
                    <a:pt x="79" y="6"/>
                    <a:pt x="81" y="7"/>
                    <a:pt x="81" y="8"/>
                  </a:cubicBezTo>
                  <a:cubicBezTo>
                    <a:pt x="84" y="17"/>
                    <a:pt x="84" y="17"/>
                    <a:pt x="84" y="17"/>
                  </a:cubicBezTo>
                  <a:cubicBezTo>
                    <a:pt x="9" y="38"/>
                    <a:pt x="9" y="38"/>
                    <a:pt x="9" y="38"/>
                  </a:cubicBezTo>
                  <a:cubicBezTo>
                    <a:pt x="7" y="30"/>
                    <a:pt x="7" y="30"/>
                    <a:pt x="7" y="30"/>
                  </a:cubicBezTo>
                  <a:cubicBezTo>
                    <a:pt x="6" y="29"/>
                    <a:pt x="7" y="27"/>
                    <a:pt x="8" y="27"/>
                  </a:cubicBezTo>
                  <a:close/>
                  <a:moveTo>
                    <a:pt x="94" y="60"/>
                  </a:moveTo>
                  <a:cubicBezTo>
                    <a:pt x="24" y="80"/>
                    <a:pt x="24" y="80"/>
                    <a:pt x="24" y="80"/>
                  </a:cubicBezTo>
                  <a:cubicBezTo>
                    <a:pt x="23" y="81"/>
                    <a:pt x="21" y="80"/>
                    <a:pt x="21" y="78"/>
                  </a:cubicBezTo>
                  <a:cubicBezTo>
                    <a:pt x="14" y="54"/>
                    <a:pt x="14" y="54"/>
                    <a:pt x="14" y="54"/>
                  </a:cubicBezTo>
                  <a:cubicBezTo>
                    <a:pt x="88" y="33"/>
                    <a:pt x="88" y="33"/>
                    <a:pt x="88" y="33"/>
                  </a:cubicBezTo>
                  <a:cubicBezTo>
                    <a:pt x="95" y="57"/>
                    <a:pt x="95" y="57"/>
                    <a:pt x="95" y="57"/>
                  </a:cubicBezTo>
                  <a:cubicBezTo>
                    <a:pt x="96" y="58"/>
                    <a:pt x="95" y="60"/>
                    <a:pt x="94" y="60"/>
                  </a:cubicBezTo>
                  <a:close/>
                  <a:moveTo>
                    <a:pt x="22" y="64"/>
                  </a:moveTo>
                  <a:cubicBezTo>
                    <a:pt x="27" y="62"/>
                    <a:pt x="27" y="62"/>
                    <a:pt x="27" y="62"/>
                  </a:cubicBezTo>
                  <a:cubicBezTo>
                    <a:pt x="31" y="73"/>
                    <a:pt x="31" y="73"/>
                    <a:pt x="31" y="73"/>
                  </a:cubicBezTo>
                  <a:cubicBezTo>
                    <a:pt x="25" y="74"/>
                    <a:pt x="25" y="74"/>
                    <a:pt x="25" y="74"/>
                  </a:cubicBezTo>
                  <a:lnTo>
                    <a:pt x="22" y="64"/>
                  </a:lnTo>
                  <a:close/>
                  <a:moveTo>
                    <a:pt x="33" y="60"/>
                  </a:moveTo>
                  <a:cubicBezTo>
                    <a:pt x="38" y="59"/>
                    <a:pt x="38" y="59"/>
                    <a:pt x="38" y="59"/>
                  </a:cubicBezTo>
                  <a:cubicBezTo>
                    <a:pt x="41" y="70"/>
                    <a:pt x="41" y="70"/>
                    <a:pt x="41" y="70"/>
                  </a:cubicBezTo>
                  <a:cubicBezTo>
                    <a:pt x="36" y="71"/>
                    <a:pt x="36" y="71"/>
                    <a:pt x="36" y="71"/>
                  </a:cubicBezTo>
                  <a:lnTo>
                    <a:pt x="33" y="60"/>
                  </a:lnTo>
                  <a:close/>
                  <a:moveTo>
                    <a:pt x="43" y="57"/>
                  </a:moveTo>
                  <a:cubicBezTo>
                    <a:pt x="49" y="56"/>
                    <a:pt x="49" y="56"/>
                    <a:pt x="49" y="56"/>
                  </a:cubicBezTo>
                  <a:cubicBezTo>
                    <a:pt x="52" y="66"/>
                    <a:pt x="52" y="66"/>
                    <a:pt x="52" y="66"/>
                  </a:cubicBezTo>
                  <a:cubicBezTo>
                    <a:pt x="47" y="68"/>
                    <a:pt x="47" y="68"/>
                    <a:pt x="47" y="68"/>
                  </a:cubicBezTo>
                  <a:lnTo>
                    <a:pt x="43"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86" name="Freeform 76">
              <a:extLst>
                <a:ext uri="{FF2B5EF4-FFF2-40B4-BE49-F238E27FC236}">
                  <a16:creationId xmlns:a16="http://schemas.microsoft.com/office/drawing/2014/main" xmlns="" id="{15183C99-395F-4EF9-B78D-69707F41C01A}"/>
                </a:ext>
              </a:extLst>
            </p:cNvPr>
            <p:cNvSpPr>
              <a:spLocks/>
            </p:cNvSpPr>
            <p:nvPr/>
          </p:nvSpPr>
          <p:spPr bwMode="auto">
            <a:xfrm>
              <a:off x="11274562" y="2275999"/>
              <a:ext cx="295557" cy="305343"/>
            </a:xfrm>
            <a:custGeom>
              <a:avLst/>
              <a:gdLst>
                <a:gd name="T0" fmla="*/ 65 w 92"/>
                <a:gd name="T1" fmla="*/ 96 h 96"/>
                <a:gd name="T2" fmla="*/ 36 w 92"/>
                <a:gd name="T3" fmla="*/ 49 h 96"/>
                <a:gd name="T4" fmla="*/ 36 w 92"/>
                <a:gd name="T5" fmla="*/ 72 h 96"/>
                <a:gd name="T6" fmla="*/ 0 w 92"/>
                <a:gd name="T7" fmla="*/ 36 h 96"/>
                <a:gd name="T8" fmla="*/ 36 w 92"/>
                <a:gd name="T9" fmla="*/ 0 h 96"/>
                <a:gd name="T10" fmla="*/ 36 w 92"/>
                <a:gd name="T11" fmla="*/ 24 h 96"/>
                <a:gd name="T12" fmla="*/ 65 w 92"/>
                <a:gd name="T13" fmla="*/ 96 h 96"/>
              </a:gdLst>
              <a:ahLst/>
              <a:cxnLst>
                <a:cxn ang="0">
                  <a:pos x="T0" y="T1"/>
                </a:cxn>
                <a:cxn ang="0">
                  <a:pos x="T2" y="T3"/>
                </a:cxn>
                <a:cxn ang="0">
                  <a:pos x="T4" y="T5"/>
                </a:cxn>
                <a:cxn ang="0">
                  <a:pos x="T6" y="T7"/>
                </a:cxn>
                <a:cxn ang="0">
                  <a:pos x="T8" y="T9"/>
                </a:cxn>
                <a:cxn ang="0">
                  <a:pos x="T10" y="T11"/>
                </a:cxn>
                <a:cxn ang="0">
                  <a:pos x="T12" y="T13"/>
                </a:cxn>
              </a:cxnLst>
              <a:rect l="0" t="0" r="r" b="b"/>
              <a:pathLst>
                <a:path w="92" h="96">
                  <a:moveTo>
                    <a:pt x="65" y="96"/>
                  </a:moveTo>
                  <a:cubicBezTo>
                    <a:pt x="76" y="77"/>
                    <a:pt x="78" y="48"/>
                    <a:pt x="36" y="49"/>
                  </a:cubicBezTo>
                  <a:cubicBezTo>
                    <a:pt x="36" y="72"/>
                    <a:pt x="36" y="72"/>
                    <a:pt x="36" y="72"/>
                  </a:cubicBezTo>
                  <a:cubicBezTo>
                    <a:pt x="0" y="36"/>
                    <a:pt x="0" y="36"/>
                    <a:pt x="0" y="36"/>
                  </a:cubicBezTo>
                  <a:cubicBezTo>
                    <a:pt x="36" y="0"/>
                    <a:pt x="36" y="0"/>
                    <a:pt x="36" y="0"/>
                  </a:cubicBezTo>
                  <a:cubicBezTo>
                    <a:pt x="36" y="24"/>
                    <a:pt x="36" y="24"/>
                    <a:pt x="36" y="24"/>
                  </a:cubicBezTo>
                  <a:cubicBezTo>
                    <a:pt x="86" y="22"/>
                    <a:pt x="92" y="68"/>
                    <a:pt x="65"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87" name="Freeform 77">
              <a:extLst>
                <a:ext uri="{FF2B5EF4-FFF2-40B4-BE49-F238E27FC236}">
                  <a16:creationId xmlns:a16="http://schemas.microsoft.com/office/drawing/2014/main" xmlns="" id="{CFCCD860-54BB-4950-8678-5B8E54241946}"/>
                </a:ext>
              </a:extLst>
            </p:cNvPr>
            <p:cNvSpPr>
              <a:spLocks noEditPoints="1"/>
            </p:cNvSpPr>
            <p:nvPr/>
          </p:nvSpPr>
          <p:spPr bwMode="auto">
            <a:xfrm>
              <a:off x="11188439" y="2508922"/>
              <a:ext cx="275984" cy="195733"/>
            </a:xfrm>
            <a:custGeom>
              <a:avLst/>
              <a:gdLst>
                <a:gd name="T0" fmla="*/ 70 w 86"/>
                <a:gd name="T1" fmla="*/ 58 h 61"/>
                <a:gd name="T2" fmla="*/ 75 w 86"/>
                <a:gd name="T3" fmla="*/ 49 h 61"/>
                <a:gd name="T4" fmla="*/ 80 w 86"/>
                <a:gd name="T5" fmla="*/ 41 h 61"/>
                <a:gd name="T6" fmla="*/ 85 w 86"/>
                <a:gd name="T7" fmla="*/ 32 h 61"/>
                <a:gd name="T8" fmla="*/ 83 w 86"/>
                <a:gd name="T9" fmla="*/ 25 h 61"/>
                <a:gd name="T10" fmla="*/ 65 w 86"/>
                <a:gd name="T11" fmla="*/ 9 h 61"/>
                <a:gd name="T12" fmla="*/ 58 w 86"/>
                <a:gd name="T13" fmla="*/ 9 h 61"/>
                <a:gd name="T14" fmla="*/ 50 w 86"/>
                <a:gd name="T15" fmla="*/ 17 h 61"/>
                <a:gd name="T16" fmla="*/ 49 w 86"/>
                <a:gd name="T17" fmla="*/ 18 h 61"/>
                <a:gd name="T18" fmla="*/ 17 w 86"/>
                <a:gd name="T19" fmla="*/ 0 h 61"/>
                <a:gd name="T20" fmla="*/ 0 w 86"/>
                <a:gd name="T21" fmla="*/ 3 h 61"/>
                <a:gd name="T22" fmla="*/ 4 w 86"/>
                <a:gd name="T23" fmla="*/ 16 h 61"/>
                <a:gd name="T24" fmla="*/ 9 w 86"/>
                <a:gd name="T25" fmla="*/ 15 h 61"/>
                <a:gd name="T26" fmla="*/ 11 w 86"/>
                <a:gd name="T27" fmla="*/ 24 h 61"/>
                <a:gd name="T28" fmla="*/ 20 w 86"/>
                <a:gd name="T29" fmla="*/ 21 h 61"/>
                <a:gd name="T30" fmla="*/ 23 w 86"/>
                <a:gd name="T31" fmla="*/ 30 h 61"/>
                <a:gd name="T32" fmla="*/ 32 w 86"/>
                <a:gd name="T33" fmla="*/ 27 h 61"/>
                <a:gd name="T34" fmla="*/ 35 w 86"/>
                <a:gd name="T35" fmla="*/ 36 h 61"/>
                <a:gd name="T36" fmla="*/ 39 w 86"/>
                <a:gd name="T37" fmla="*/ 35 h 61"/>
                <a:gd name="T38" fmla="*/ 39 w 86"/>
                <a:gd name="T39" fmla="*/ 36 h 61"/>
                <a:gd name="T40" fmla="*/ 37 w 86"/>
                <a:gd name="T41" fmla="*/ 47 h 61"/>
                <a:gd name="T42" fmla="*/ 41 w 86"/>
                <a:gd name="T43" fmla="*/ 53 h 61"/>
                <a:gd name="T44" fmla="*/ 64 w 86"/>
                <a:gd name="T45" fmla="*/ 61 h 61"/>
                <a:gd name="T46" fmla="*/ 70 w 86"/>
                <a:gd name="T47" fmla="*/ 58 h 61"/>
                <a:gd name="T48" fmla="*/ 15 w 86"/>
                <a:gd name="T49" fmla="*/ 10 h 61"/>
                <a:gd name="T50" fmla="*/ 18 w 86"/>
                <a:gd name="T51" fmla="*/ 6 h 61"/>
                <a:gd name="T52" fmla="*/ 46 w 86"/>
                <a:gd name="T53" fmla="*/ 21 h 61"/>
                <a:gd name="T54" fmla="*/ 43 w 86"/>
                <a:gd name="T55" fmla="*/ 25 h 61"/>
                <a:gd name="T56" fmla="*/ 15 w 86"/>
                <a:gd name="T57" fmla="*/ 10 h 61"/>
                <a:gd name="T58" fmla="*/ 61 w 86"/>
                <a:gd name="T59" fmla="*/ 54 h 61"/>
                <a:gd name="T60" fmla="*/ 57 w 86"/>
                <a:gd name="T61" fmla="*/ 52 h 61"/>
                <a:gd name="T62" fmla="*/ 56 w 86"/>
                <a:gd name="T63" fmla="*/ 49 h 61"/>
                <a:gd name="T64" fmla="*/ 69 w 86"/>
                <a:gd name="T65" fmla="*/ 24 h 61"/>
                <a:gd name="T66" fmla="*/ 72 w 86"/>
                <a:gd name="T67" fmla="*/ 23 h 61"/>
                <a:gd name="T68" fmla="*/ 77 w 86"/>
                <a:gd name="T69" fmla="*/ 26 h 61"/>
                <a:gd name="T70" fmla="*/ 77 w 86"/>
                <a:gd name="T71" fmla="*/ 29 h 61"/>
                <a:gd name="T72" fmla="*/ 64 w 86"/>
                <a:gd name="T73" fmla="*/ 53 h 61"/>
                <a:gd name="T74" fmla="*/ 61 w 86"/>
                <a:gd name="T75" fmla="*/ 5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61">
                  <a:moveTo>
                    <a:pt x="70" y="58"/>
                  </a:moveTo>
                  <a:cubicBezTo>
                    <a:pt x="75" y="49"/>
                    <a:pt x="75" y="49"/>
                    <a:pt x="75" y="49"/>
                  </a:cubicBezTo>
                  <a:cubicBezTo>
                    <a:pt x="77" y="47"/>
                    <a:pt x="79" y="43"/>
                    <a:pt x="80" y="41"/>
                  </a:cubicBezTo>
                  <a:cubicBezTo>
                    <a:pt x="85" y="32"/>
                    <a:pt x="85" y="32"/>
                    <a:pt x="85" y="32"/>
                  </a:cubicBezTo>
                  <a:cubicBezTo>
                    <a:pt x="86" y="29"/>
                    <a:pt x="85" y="26"/>
                    <a:pt x="83" y="25"/>
                  </a:cubicBezTo>
                  <a:cubicBezTo>
                    <a:pt x="65" y="9"/>
                    <a:pt x="65" y="9"/>
                    <a:pt x="65" y="9"/>
                  </a:cubicBezTo>
                  <a:cubicBezTo>
                    <a:pt x="63" y="7"/>
                    <a:pt x="60" y="8"/>
                    <a:pt x="58" y="9"/>
                  </a:cubicBezTo>
                  <a:cubicBezTo>
                    <a:pt x="50" y="17"/>
                    <a:pt x="50" y="17"/>
                    <a:pt x="50" y="17"/>
                  </a:cubicBezTo>
                  <a:cubicBezTo>
                    <a:pt x="49" y="17"/>
                    <a:pt x="49" y="18"/>
                    <a:pt x="49" y="18"/>
                  </a:cubicBezTo>
                  <a:cubicBezTo>
                    <a:pt x="17" y="0"/>
                    <a:pt x="17" y="0"/>
                    <a:pt x="17" y="0"/>
                  </a:cubicBezTo>
                  <a:cubicBezTo>
                    <a:pt x="0" y="3"/>
                    <a:pt x="0" y="3"/>
                    <a:pt x="0" y="3"/>
                  </a:cubicBezTo>
                  <a:cubicBezTo>
                    <a:pt x="4" y="16"/>
                    <a:pt x="4" y="16"/>
                    <a:pt x="4" y="16"/>
                  </a:cubicBezTo>
                  <a:cubicBezTo>
                    <a:pt x="9" y="15"/>
                    <a:pt x="9" y="15"/>
                    <a:pt x="9" y="15"/>
                  </a:cubicBezTo>
                  <a:cubicBezTo>
                    <a:pt x="11" y="24"/>
                    <a:pt x="11" y="24"/>
                    <a:pt x="11" y="24"/>
                  </a:cubicBezTo>
                  <a:cubicBezTo>
                    <a:pt x="20" y="21"/>
                    <a:pt x="20" y="21"/>
                    <a:pt x="20" y="21"/>
                  </a:cubicBezTo>
                  <a:cubicBezTo>
                    <a:pt x="23" y="30"/>
                    <a:pt x="23" y="30"/>
                    <a:pt x="23" y="30"/>
                  </a:cubicBezTo>
                  <a:cubicBezTo>
                    <a:pt x="32" y="27"/>
                    <a:pt x="32" y="27"/>
                    <a:pt x="32" y="27"/>
                  </a:cubicBezTo>
                  <a:cubicBezTo>
                    <a:pt x="35" y="36"/>
                    <a:pt x="35" y="36"/>
                    <a:pt x="35" y="36"/>
                  </a:cubicBezTo>
                  <a:cubicBezTo>
                    <a:pt x="39" y="35"/>
                    <a:pt x="39" y="35"/>
                    <a:pt x="39" y="35"/>
                  </a:cubicBezTo>
                  <a:cubicBezTo>
                    <a:pt x="39" y="35"/>
                    <a:pt x="39" y="36"/>
                    <a:pt x="39" y="36"/>
                  </a:cubicBezTo>
                  <a:cubicBezTo>
                    <a:pt x="37" y="47"/>
                    <a:pt x="37" y="47"/>
                    <a:pt x="37" y="47"/>
                  </a:cubicBezTo>
                  <a:cubicBezTo>
                    <a:pt x="37" y="50"/>
                    <a:pt x="38" y="53"/>
                    <a:pt x="41" y="53"/>
                  </a:cubicBezTo>
                  <a:cubicBezTo>
                    <a:pt x="64" y="61"/>
                    <a:pt x="64" y="61"/>
                    <a:pt x="64" y="61"/>
                  </a:cubicBezTo>
                  <a:cubicBezTo>
                    <a:pt x="66" y="61"/>
                    <a:pt x="69" y="60"/>
                    <a:pt x="70" y="58"/>
                  </a:cubicBezTo>
                  <a:close/>
                  <a:moveTo>
                    <a:pt x="15" y="10"/>
                  </a:moveTo>
                  <a:cubicBezTo>
                    <a:pt x="18" y="6"/>
                    <a:pt x="18" y="6"/>
                    <a:pt x="18" y="6"/>
                  </a:cubicBezTo>
                  <a:cubicBezTo>
                    <a:pt x="46" y="21"/>
                    <a:pt x="46" y="21"/>
                    <a:pt x="46" y="21"/>
                  </a:cubicBezTo>
                  <a:cubicBezTo>
                    <a:pt x="43" y="25"/>
                    <a:pt x="43" y="25"/>
                    <a:pt x="43" y="25"/>
                  </a:cubicBezTo>
                  <a:lnTo>
                    <a:pt x="15" y="10"/>
                  </a:lnTo>
                  <a:close/>
                  <a:moveTo>
                    <a:pt x="61" y="54"/>
                  </a:moveTo>
                  <a:cubicBezTo>
                    <a:pt x="57" y="52"/>
                    <a:pt x="57" y="52"/>
                    <a:pt x="57" y="52"/>
                  </a:cubicBezTo>
                  <a:cubicBezTo>
                    <a:pt x="56" y="51"/>
                    <a:pt x="55" y="50"/>
                    <a:pt x="56" y="49"/>
                  </a:cubicBezTo>
                  <a:cubicBezTo>
                    <a:pt x="69" y="24"/>
                    <a:pt x="69" y="24"/>
                    <a:pt x="69" y="24"/>
                  </a:cubicBezTo>
                  <a:cubicBezTo>
                    <a:pt x="70" y="23"/>
                    <a:pt x="71" y="23"/>
                    <a:pt x="72" y="23"/>
                  </a:cubicBezTo>
                  <a:cubicBezTo>
                    <a:pt x="77" y="26"/>
                    <a:pt x="77" y="26"/>
                    <a:pt x="77" y="26"/>
                  </a:cubicBezTo>
                  <a:cubicBezTo>
                    <a:pt x="78" y="26"/>
                    <a:pt x="78" y="28"/>
                    <a:pt x="77" y="29"/>
                  </a:cubicBezTo>
                  <a:cubicBezTo>
                    <a:pt x="64" y="53"/>
                    <a:pt x="64" y="53"/>
                    <a:pt x="64" y="53"/>
                  </a:cubicBezTo>
                  <a:cubicBezTo>
                    <a:pt x="64" y="54"/>
                    <a:pt x="62" y="55"/>
                    <a:pt x="61"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88" name="Freeform 78">
              <a:extLst>
                <a:ext uri="{FF2B5EF4-FFF2-40B4-BE49-F238E27FC236}">
                  <a16:creationId xmlns:a16="http://schemas.microsoft.com/office/drawing/2014/main" xmlns="" id="{F7E6C76B-F1C5-47C5-A34F-77CEE403D3FF}"/>
                </a:ext>
              </a:extLst>
            </p:cNvPr>
            <p:cNvSpPr>
              <a:spLocks noEditPoints="1"/>
            </p:cNvSpPr>
            <p:nvPr/>
          </p:nvSpPr>
          <p:spPr bwMode="auto">
            <a:xfrm>
              <a:off x="10996621" y="4129590"/>
              <a:ext cx="221179" cy="191818"/>
            </a:xfrm>
            <a:custGeom>
              <a:avLst/>
              <a:gdLst>
                <a:gd name="T0" fmla="*/ 56 w 69"/>
                <a:gd name="T1" fmla="*/ 0 h 60"/>
                <a:gd name="T2" fmla="*/ 13 w 69"/>
                <a:gd name="T3" fmla="*/ 0 h 60"/>
                <a:gd name="T4" fmla="*/ 0 w 69"/>
                <a:gd name="T5" fmla="*/ 13 h 60"/>
                <a:gd name="T6" fmla="*/ 0 w 69"/>
                <a:gd name="T7" fmla="*/ 58 h 60"/>
                <a:gd name="T8" fmla="*/ 2 w 69"/>
                <a:gd name="T9" fmla="*/ 60 h 60"/>
                <a:gd name="T10" fmla="*/ 66 w 69"/>
                <a:gd name="T11" fmla="*/ 60 h 60"/>
                <a:gd name="T12" fmla="*/ 69 w 69"/>
                <a:gd name="T13" fmla="*/ 58 h 60"/>
                <a:gd name="T14" fmla="*/ 69 w 69"/>
                <a:gd name="T15" fmla="*/ 13 h 60"/>
                <a:gd name="T16" fmla="*/ 56 w 69"/>
                <a:gd name="T17" fmla="*/ 0 h 60"/>
                <a:gd name="T18" fmla="*/ 34 w 69"/>
                <a:gd name="T19" fmla="*/ 51 h 60"/>
                <a:gd name="T20" fmla="*/ 13 w 69"/>
                <a:gd name="T21" fmla="*/ 34 h 60"/>
                <a:gd name="T22" fmla="*/ 26 w 69"/>
                <a:gd name="T23" fmla="*/ 34 h 60"/>
                <a:gd name="T24" fmla="*/ 26 w 69"/>
                <a:gd name="T25" fmla="*/ 21 h 60"/>
                <a:gd name="T26" fmla="*/ 43 w 69"/>
                <a:gd name="T27" fmla="*/ 21 h 60"/>
                <a:gd name="T28" fmla="*/ 43 w 69"/>
                <a:gd name="T29" fmla="*/ 34 h 60"/>
                <a:gd name="T30" fmla="*/ 56 w 69"/>
                <a:gd name="T31" fmla="*/ 34 h 60"/>
                <a:gd name="T32" fmla="*/ 34 w 69"/>
                <a:gd name="T33" fmla="*/ 51 h 60"/>
                <a:gd name="T34" fmla="*/ 10 w 69"/>
                <a:gd name="T35" fmla="*/ 9 h 60"/>
                <a:gd name="T36" fmla="*/ 15 w 69"/>
                <a:gd name="T37" fmla="*/ 4 h 60"/>
                <a:gd name="T38" fmla="*/ 54 w 69"/>
                <a:gd name="T39" fmla="*/ 4 h 60"/>
                <a:gd name="T40" fmla="*/ 58 w 69"/>
                <a:gd name="T41" fmla="*/ 9 h 60"/>
                <a:gd name="T42" fmla="*/ 10 w 69"/>
                <a:gd name="T43" fmla="*/ 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60">
                  <a:moveTo>
                    <a:pt x="56" y="0"/>
                  </a:moveTo>
                  <a:cubicBezTo>
                    <a:pt x="13" y="0"/>
                    <a:pt x="13" y="0"/>
                    <a:pt x="13" y="0"/>
                  </a:cubicBezTo>
                  <a:cubicBezTo>
                    <a:pt x="0" y="13"/>
                    <a:pt x="0" y="13"/>
                    <a:pt x="0" y="13"/>
                  </a:cubicBezTo>
                  <a:cubicBezTo>
                    <a:pt x="0" y="58"/>
                    <a:pt x="0" y="58"/>
                    <a:pt x="0" y="58"/>
                  </a:cubicBezTo>
                  <a:cubicBezTo>
                    <a:pt x="0" y="59"/>
                    <a:pt x="1" y="60"/>
                    <a:pt x="2" y="60"/>
                  </a:cubicBezTo>
                  <a:cubicBezTo>
                    <a:pt x="66" y="60"/>
                    <a:pt x="66" y="60"/>
                    <a:pt x="66" y="60"/>
                  </a:cubicBezTo>
                  <a:cubicBezTo>
                    <a:pt x="68" y="60"/>
                    <a:pt x="69" y="59"/>
                    <a:pt x="69" y="58"/>
                  </a:cubicBezTo>
                  <a:cubicBezTo>
                    <a:pt x="69" y="13"/>
                    <a:pt x="69" y="13"/>
                    <a:pt x="69" y="13"/>
                  </a:cubicBezTo>
                  <a:lnTo>
                    <a:pt x="56" y="0"/>
                  </a:lnTo>
                  <a:close/>
                  <a:moveTo>
                    <a:pt x="34" y="51"/>
                  </a:moveTo>
                  <a:cubicBezTo>
                    <a:pt x="13" y="34"/>
                    <a:pt x="13" y="34"/>
                    <a:pt x="13" y="34"/>
                  </a:cubicBezTo>
                  <a:cubicBezTo>
                    <a:pt x="26" y="34"/>
                    <a:pt x="26" y="34"/>
                    <a:pt x="26" y="34"/>
                  </a:cubicBezTo>
                  <a:cubicBezTo>
                    <a:pt x="26" y="21"/>
                    <a:pt x="26" y="21"/>
                    <a:pt x="26" y="21"/>
                  </a:cubicBezTo>
                  <a:cubicBezTo>
                    <a:pt x="43" y="21"/>
                    <a:pt x="43" y="21"/>
                    <a:pt x="43" y="21"/>
                  </a:cubicBezTo>
                  <a:cubicBezTo>
                    <a:pt x="43" y="34"/>
                    <a:pt x="43" y="34"/>
                    <a:pt x="43" y="34"/>
                  </a:cubicBezTo>
                  <a:cubicBezTo>
                    <a:pt x="56" y="34"/>
                    <a:pt x="56" y="34"/>
                    <a:pt x="56" y="34"/>
                  </a:cubicBezTo>
                  <a:lnTo>
                    <a:pt x="34" y="51"/>
                  </a:lnTo>
                  <a:close/>
                  <a:moveTo>
                    <a:pt x="10" y="9"/>
                  </a:moveTo>
                  <a:cubicBezTo>
                    <a:pt x="15" y="4"/>
                    <a:pt x="15" y="4"/>
                    <a:pt x="15" y="4"/>
                  </a:cubicBezTo>
                  <a:cubicBezTo>
                    <a:pt x="54" y="4"/>
                    <a:pt x="54" y="4"/>
                    <a:pt x="54" y="4"/>
                  </a:cubicBezTo>
                  <a:cubicBezTo>
                    <a:pt x="58" y="9"/>
                    <a:pt x="58" y="9"/>
                    <a:pt x="58" y="9"/>
                  </a:cubicBez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89" name="Freeform 79">
              <a:extLst>
                <a:ext uri="{FF2B5EF4-FFF2-40B4-BE49-F238E27FC236}">
                  <a16:creationId xmlns:a16="http://schemas.microsoft.com/office/drawing/2014/main" xmlns="" id="{06B6E3F7-5CF4-497B-AE0F-57F7F4848AA5}"/>
                </a:ext>
              </a:extLst>
            </p:cNvPr>
            <p:cNvSpPr>
              <a:spLocks noEditPoints="1"/>
            </p:cNvSpPr>
            <p:nvPr/>
          </p:nvSpPr>
          <p:spPr bwMode="auto">
            <a:xfrm>
              <a:off x="11303921" y="2003931"/>
              <a:ext cx="182032" cy="248580"/>
            </a:xfrm>
            <a:custGeom>
              <a:avLst/>
              <a:gdLst>
                <a:gd name="T0" fmla="*/ 57 w 57"/>
                <a:gd name="T1" fmla="*/ 48 h 78"/>
                <a:gd name="T2" fmla="*/ 57 w 57"/>
                <a:gd name="T3" fmla="*/ 48 h 78"/>
                <a:gd name="T4" fmla="*/ 57 w 57"/>
                <a:gd name="T5" fmla="*/ 48 h 78"/>
                <a:gd name="T6" fmla="*/ 28 w 57"/>
                <a:gd name="T7" fmla="*/ 0 h 78"/>
                <a:gd name="T8" fmla="*/ 0 w 57"/>
                <a:gd name="T9" fmla="*/ 48 h 78"/>
                <a:gd name="T10" fmla="*/ 0 w 57"/>
                <a:gd name="T11" fmla="*/ 48 h 78"/>
                <a:gd name="T12" fmla="*/ 0 w 57"/>
                <a:gd name="T13" fmla="*/ 48 h 78"/>
                <a:gd name="T14" fmla="*/ 0 w 57"/>
                <a:gd name="T15" fmla="*/ 49 h 78"/>
                <a:gd name="T16" fmla="*/ 0 w 57"/>
                <a:gd name="T17" fmla="*/ 49 h 78"/>
                <a:gd name="T18" fmla="*/ 0 w 57"/>
                <a:gd name="T19" fmla="*/ 49 h 78"/>
                <a:gd name="T20" fmla="*/ 28 w 57"/>
                <a:gd name="T21" fmla="*/ 78 h 78"/>
                <a:gd name="T22" fmla="*/ 57 w 57"/>
                <a:gd name="T23" fmla="*/ 49 h 78"/>
                <a:gd name="T24" fmla="*/ 57 w 57"/>
                <a:gd name="T25" fmla="*/ 49 h 78"/>
                <a:gd name="T26" fmla="*/ 57 w 57"/>
                <a:gd name="T27" fmla="*/ 49 h 78"/>
                <a:gd name="T28" fmla="*/ 57 w 57"/>
                <a:gd name="T29" fmla="*/ 48 h 78"/>
                <a:gd name="T30" fmla="*/ 48 w 57"/>
                <a:gd name="T31" fmla="*/ 49 h 78"/>
                <a:gd name="T32" fmla="*/ 48 w 57"/>
                <a:gd name="T33" fmla="*/ 49 h 78"/>
                <a:gd name="T34" fmla="*/ 42 w 57"/>
                <a:gd name="T35" fmla="*/ 62 h 78"/>
                <a:gd name="T36" fmla="*/ 28 w 57"/>
                <a:gd name="T37" fmla="*/ 68 h 78"/>
                <a:gd name="T38" fmla="*/ 26 w 57"/>
                <a:gd name="T39" fmla="*/ 68 h 78"/>
                <a:gd name="T40" fmla="*/ 43 w 57"/>
                <a:gd name="T41" fmla="*/ 37 h 78"/>
                <a:gd name="T42" fmla="*/ 43 w 57"/>
                <a:gd name="T43" fmla="*/ 33 h 78"/>
                <a:gd name="T44" fmla="*/ 48 w 57"/>
                <a:gd name="T45" fmla="*/ 48 h 78"/>
                <a:gd name="T46" fmla="*/ 48 w 57"/>
                <a:gd name="T47" fmla="*/ 48 h 78"/>
                <a:gd name="T48" fmla="*/ 48 w 57"/>
                <a:gd name="T49" fmla="*/ 48 h 78"/>
                <a:gd name="T50" fmla="*/ 48 w 57"/>
                <a:gd name="T51" fmla="*/ 48 h 78"/>
                <a:gd name="T52" fmla="*/ 48 w 57"/>
                <a:gd name="T53" fmla="*/ 49 h 78"/>
                <a:gd name="T54" fmla="*/ 48 w 57"/>
                <a:gd name="T55" fmla="*/ 4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7" h="78">
                  <a:moveTo>
                    <a:pt x="57" y="48"/>
                  </a:moveTo>
                  <a:cubicBezTo>
                    <a:pt x="57" y="48"/>
                    <a:pt x="57" y="48"/>
                    <a:pt x="57" y="48"/>
                  </a:cubicBezTo>
                  <a:cubicBezTo>
                    <a:pt x="57" y="48"/>
                    <a:pt x="57" y="48"/>
                    <a:pt x="57" y="48"/>
                  </a:cubicBezTo>
                  <a:cubicBezTo>
                    <a:pt x="57" y="24"/>
                    <a:pt x="28" y="0"/>
                    <a:pt x="28" y="0"/>
                  </a:cubicBezTo>
                  <a:cubicBezTo>
                    <a:pt x="28" y="0"/>
                    <a:pt x="0" y="24"/>
                    <a:pt x="0" y="48"/>
                  </a:cubicBezTo>
                  <a:cubicBezTo>
                    <a:pt x="0" y="48"/>
                    <a:pt x="0" y="48"/>
                    <a:pt x="0" y="48"/>
                  </a:cubicBezTo>
                  <a:cubicBezTo>
                    <a:pt x="0" y="48"/>
                    <a:pt x="0" y="48"/>
                    <a:pt x="0" y="48"/>
                  </a:cubicBezTo>
                  <a:cubicBezTo>
                    <a:pt x="0" y="48"/>
                    <a:pt x="0" y="48"/>
                    <a:pt x="0" y="49"/>
                  </a:cubicBezTo>
                  <a:cubicBezTo>
                    <a:pt x="0" y="49"/>
                    <a:pt x="0" y="49"/>
                    <a:pt x="0" y="49"/>
                  </a:cubicBezTo>
                  <a:cubicBezTo>
                    <a:pt x="0" y="49"/>
                    <a:pt x="0" y="49"/>
                    <a:pt x="0" y="49"/>
                  </a:cubicBezTo>
                  <a:cubicBezTo>
                    <a:pt x="0" y="65"/>
                    <a:pt x="13" y="78"/>
                    <a:pt x="28" y="78"/>
                  </a:cubicBezTo>
                  <a:cubicBezTo>
                    <a:pt x="44" y="78"/>
                    <a:pt x="57" y="65"/>
                    <a:pt x="57" y="49"/>
                  </a:cubicBezTo>
                  <a:cubicBezTo>
                    <a:pt x="57" y="49"/>
                    <a:pt x="57" y="49"/>
                    <a:pt x="57" y="49"/>
                  </a:cubicBezTo>
                  <a:cubicBezTo>
                    <a:pt x="57" y="49"/>
                    <a:pt x="57" y="49"/>
                    <a:pt x="57" y="49"/>
                  </a:cubicBezTo>
                  <a:cubicBezTo>
                    <a:pt x="57" y="48"/>
                    <a:pt x="57" y="48"/>
                    <a:pt x="57" y="48"/>
                  </a:cubicBezTo>
                  <a:close/>
                  <a:moveTo>
                    <a:pt x="48" y="49"/>
                  </a:moveTo>
                  <a:cubicBezTo>
                    <a:pt x="48" y="49"/>
                    <a:pt x="48" y="49"/>
                    <a:pt x="48" y="49"/>
                  </a:cubicBezTo>
                  <a:cubicBezTo>
                    <a:pt x="48" y="54"/>
                    <a:pt x="46" y="59"/>
                    <a:pt x="42" y="62"/>
                  </a:cubicBezTo>
                  <a:cubicBezTo>
                    <a:pt x="38" y="66"/>
                    <a:pt x="34" y="68"/>
                    <a:pt x="28" y="68"/>
                  </a:cubicBezTo>
                  <a:cubicBezTo>
                    <a:pt x="28" y="68"/>
                    <a:pt x="27" y="68"/>
                    <a:pt x="26" y="68"/>
                  </a:cubicBezTo>
                  <a:cubicBezTo>
                    <a:pt x="36" y="61"/>
                    <a:pt x="43" y="50"/>
                    <a:pt x="43" y="37"/>
                  </a:cubicBezTo>
                  <a:cubicBezTo>
                    <a:pt x="43" y="35"/>
                    <a:pt x="43" y="34"/>
                    <a:pt x="43" y="33"/>
                  </a:cubicBezTo>
                  <a:cubicBezTo>
                    <a:pt x="46" y="38"/>
                    <a:pt x="48" y="43"/>
                    <a:pt x="48" y="48"/>
                  </a:cubicBezTo>
                  <a:cubicBezTo>
                    <a:pt x="48" y="48"/>
                    <a:pt x="48" y="48"/>
                    <a:pt x="48" y="48"/>
                  </a:cubicBezTo>
                  <a:cubicBezTo>
                    <a:pt x="48" y="48"/>
                    <a:pt x="48" y="48"/>
                    <a:pt x="48" y="48"/>
                  </a:cubicBezTo>
                  <a:cubicBezTo>
                    <a:pt x="48" y="48"/>
                    <a:pt x="48" y="48"/>
                    <a:pt x="48" y="48"/>
                  </a:cubicBezTo>
                  <a:cubicBezTo>
                    <a:pt x="48" y="48"/>
                    <a:pt x="48" y="48"/>
                    <a:pt x="48" y="49"/>
                  </a:cubicBezTo>
                  <a:cubicBezTo>
                    <a:pt x="48" y="49"/>
                    <a:pt x="48" y="49"/>
                    <a:pt x="48"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90" name="Freeform 80">
              <a:extLst>
                <a:ext uri="{FF2B5EF4-FFF2-40B4-BE49-F238E27FC236}">
                  <a16:creationId xmlns:a16="http://schemas.microsoft.com/office/drawing/2014/main" xmlns="" id="{9A51C7C4-04D8-4AC5-9AE6-347AE6DBA00C}"/>
                </a:ext>
              </a:extLst>
            </p:cNvPr>
            <p:cNvSpPr>
              <a:spLocks noEditPoints="1"/>
            </p:cNvSpPr>
            <p:nvPr/>
          </p:nvSpPr>
          <p:spPr bwMode="auto">
            <a:xfrm>
              <a:off x="11108188" y="1823857"/>
              <a:ext cx="285770" cy="272068"/>
            </a:xfrm>
            <a:custGeom>
              <a:avLst/>
              <a:gdLst>
                <a:gd name="T0" fmla="*/ 52 w 89"/>
                <a:gd name="T1" fmla="*/ 3 h 85"/>
                <a:gd name="T2" fmla="*/ 4 w 89"/>
                <a:gd name="T3" fmla="*/ 36 h 85"/>
                <a:gd name="T4" fmla="*/ 3 w 89"/>
                <a:gd name="T5" fmla="*/ 45 h 85"/>
                <a:gd name="T6" fmla="*/ 28 w 89"/>
                <a:gd name="T7" fmla="*/ 82 h 85"/>
                <a:gd name="T8" fmla="*/ 37 w 89"/>
                <a:gd name="T9" fmla="*/ 83 h 85"/>
                <a:gd name="T10" fmla="*/ 85 w 89"/>
                <a:gd name="T11" fmla="*/ 50 h 85"/>
                <a:gd name="T12" fmla="*/ 87 w 89"/>
                <a:gd name="T13" fmla="*/ 41 h 85"/>
                <a:gd name="T14" fmla="*/ 61 w 89"/>
                <a:gd name="T15" fmla="*/ 4 h 85"/>
                <a:gd name="T16" fmla="*/ 52 w 89"/>
                <a:gd name="T17" fmla="*/ 3 h 85"/>
                <a:gd name="T18" fmla="*/ 38 w 89"/>
                <a:gd name="T19" fmla="*/ 48 h 85"/>
                <a:gd name="T20" fmla="*/ 31 w 89"/>
                <a:gd name="T21" fmla="*/ 71 h 85"/>
                <a:gd name="T22" fmla="*/ 11 w 89"/>
                <a:gd name="T23" fmla="*/ 42 h 85"/>
                <a:gd name="T24" fmla="*/ 38 w 89"/>
                <a:gd name="T25" fmla="*/ 48 h 85"/>
                <a:gd name="T26" fmla="*/ 14 w 89"/>
                <a:gd name="T27" fmla="*/ 40 h 85"/>
                <a:gd name="T28" fmla="*/ 52 w 89"/>
                <a:gd name="T29" fmla="*/ 13 h 85"/>
                <a:gd name="T30" fmla="*/ 43 w 89"/>
                <a:gd name="T31" fmla="*/ 41 h 85"/>
                <a:gd name="T32" fmla="*/ 14 w 89"/>
                <a:gd name="T33" fmla="*/ 40 h 85"/>
                <a:gd name="T34" fmla="*/ 39 w 89"/>
                <a:gd name="T35" fmla="*/ 48 h 85"/>
                <a:gd name="T36" fmla="*/ 50 w 89"/>
                <a:gd name="T37" fmla="*/ 50 h 85"/>
                <a:gd name="T38" fmla="*/ 51 w 89"/>
                <a:gd name="T39" fmla="*/ 40 h 85"/>
                <a:gd name="T40" fmla="*/ 74 w 89"/>
                <a:gd name="T41" fmla="*/ 47 h 85"/>
                <a:gd name="T42" fmla="*/ 38 w 89"/>
                <a:gd name="T43" fmla="*/ 72 h 85"/>
                <a:gd name="T44" fmla="*/ 39 w 89"/>
                <a:gd name="T45" fmla="*/ 48 h 85"/>
                <a:gd name="T46" fmla="*/ 51 w 89"/>
                <a:gd name="T47" fmla="*/ 39 h 85"/>
                <a:gd name="T48" fmla="*/ 55 w 89"/>
                <a:gd name="T49" fmla="*/ 11 h 85"/>
                <a:gd name="T50" fmla="*/ 75 w 89"/>
                <a:gd name="T51" fmla="*/ 40 h 85"/>
                <a:gd name="T52" fmla="*/ 51 w 89"/>
                <a:gd name="T53" fmla="*/ 3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85">
                  <a:moveTo>
                    <a:pt x="52" y="3"/>
                  </a:moveTo>
                  <a:cubicBezTo>
                    <a:pt x="4" y="36"/>
                    <a:pt x="4" y="36"/>
                    <a:pt x="4" y="36"/>
                  </a:cubicBezTo>
                  <a:cubicBezTo>
                    <a:pt x="1" y="38"/>
                    <a:pt x="0" y="42"/>
                    <a:pt x="3" y="45"/>
                  </a:cubicBezTo>
                  <a:cubicBezTo>
                    <a:pt x="28" y="82"/>
                    <a:pt x="28" y="82"/>
                    <a:pt x="28" y="82"/>
                  </a:cubicBezTo>
                  <a:cubicBezTo>
                    <a:pt x="30" y="85"/>
                    <a:pt x="34" y="85"/>
                    <a:pt x="37" y="83"/>
                  </a:cubicBezTo>
                  <a:cubicBezTo>
                    <a:pt x="85" y="50"/>
                    <a:pt x="85" y="50"/>
                    <a:pt x="85" y="50"/>
                  </a:cubicBezTo>
                  <a:cubicBezTo>
                    <a:pt x="88" y="48"/>
                    <a:pt x="89" y="44"/>
                    <a:pt x="87" y="41"/>
                  </a:cubicBezTo>
                  <a:cubicBezTo>
                    <a:pt x="61" y="4"/>
                    <a:pt x="61" y="4"/>
                    <a:pt x="61" y="4"/>
                  </a:cubicBezTo>
                  <a:cubicBezTo>
                    <a:pt x="59" y="1"/>
                    <a:pt x="55" y="0"/>
                    <a:pt x="52" y="3"/>
                  </a:cubicBezTo>
                  <a:close/>
                  <a:moveTo>
                    <a:pt x="38" y="48"/>
                  </a:moveTo>
                  <a:cubicBezTo>
                    <a:pt x="31" y="71"/>
                    <a:pt x="31" y="71"/>
                    <a:pt x="31" y="71"/>
                  </a:cubicBezTo>
                  <a:cubicBezTo>
                    <a:pt x="11" y="42"/>
                    <a:pt x="11" y="42"/>
                    <a:pt x="11" y="42"/>
                  </a:cubicBezTo>
                  <a:lnTo>
                    <a:pt x="38" y="48"/>
                  </a:lnTo>
                  <a:close/>
                  <a:moveTo>
                    <a:pt x="14" y="40"/>
                  </a:moveTo>
                  <a:cubicBezTo>
                    <a:pt x="52" y="13"/>
                    <a:pt x="52" y="13"/>
                    <a:pt x="52" y="13"/>
                  </a:cubicBezTo>
                  <a:cubicBezTo>
                    <a:pt x="43" y="41"/>
                    <a:pt x="43" y="41"/>
                    <a:pt x="43" y="41"/>
                  </a:cubicBezTo>
                  <a:lnTo>
                    <a:pt x="14" y="40"/>
                  </a:lnTo>
                  <a:close/>
                  <a:moveTo>
                    <a:pt x="39" y="48"/>
                  </a:moveTo>
                  <a:cubicBezTo>
                    <a:pt x="50" y="50"/>
                    <a:pt x="50" y="50"/>
                    <a:pt x="50" y="50"/>
                  </a:cubicBezTo>
                  <a:cubicBezTo>
                    <a:pt x="51" y="40"/>
                    <a:pt x="51" y="40"/>
                    <a:pt x="51" y="40"/>
                  </a:cubicBezTo>
                  <a:cubicBezTo>
                    <a:pt x="74" y="47"/>
                    <a:pt x="74" y="47"/>
                    <a:pt x="74" y="47"/>
                  </a:cubicBezTo>
                  <a:cubicBezTo>
                    <a:pt x="38" y="72"/>
                    <a:pt x="38" y="72"/>
                    <a:pt x="38" y="72"/>
                  </a:cubicBezTo>
                  <a:lnTo>
                    <a:pt x="39" y="48"/>
                  </a:lnTo>
                  <a:close/>
                  <a:moveTo>
                    <a:pt x="51" y="39"/>
                  </a:moveTo>
                  <a:cubicBezTo>
                    <a:pt x="55" y="11"/>
                    <a:pt x="55" y="11"/>
                    <a:pt x="55" y="11"/>
                  </a:cubicBezTo>
                  <a:cubicBezTo>
                    <a:pt x="75" y="40"/>
                    <a:pt x="75" y="40"/>
                    <a:pt x="75" y="40"/>
                  </a:cubicBezTo>
                  <a:lnTo>
                    <a:pt x="51"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91" name="Freeform 81">
              <a:extLst>
                <a:ext uri="{FF2B5EF4-FFF2-40B4-BE49-F238E27FC236}">
                  <a16:creationId xmlns:a16="http://schemas.microsoft.com/office/drawing/2014/main" xmlns="" id="{5AE0DA79-3F7F-457E-A72E-172DC3F24AAE}"/>
                </a:ext>
              </a:extLst>
            </p:cNvPr>
            <p:cNvSpPr>
              <a:spLocks noEditPoints="1"/>
            </p:cNvSpPr>
            <p:nvPr/>
          </p:nvSpPr>
          <p:spPr bwMode="auto">
            <a:xfrm>
              <a:off x="10996621" y="1667271"/>
              <a:ext cx="217264" cy="221178"/>
            </a:xfrm>
            <a:custGeom>
              <a:avLst/>
              <a:gdLst>
                <a:gd name="T0" fmla="*/ 34 w 68"/>
                <a:gd name="T1" fmla="*/ 0 h 69"/>
                <a:gd name="T2" fmla="*/ 0 w 68"/>
                <a:gd name="T3" fmla="*/ 35 h 69"/>
                <a:gd name="T4" fmla="*/ 34 w 68"/>
                <a:gd name="T5" fmla="*/ 69 h 69"/>
                <a:gd name="T6" fmla="*/ 68 w 68"/>
                <a:gd name="T7" fmla="*/ 35 h 69"/>
                <a:gd name="T8" fmla="*/ 34 w 68"/>
                <a:gd name="T9" fmla="*/ 0 h 69"/>
                <a:gd name="T10" fmla="*/ 34 w 68"/>
                <a:gd name="T11" fmla="*/ 62 h 69"/>
                <a:gd name="T12" fmla="*/ 7 w 68"/>
                <a:gd name="T13" fmla="*/ 35 h 69"/>
                <a:gd name="T14" fmla="*/ 34 w 68"/>
                <a:gd name="T15" fmla="*/ 7 h 69"/>
                <a:gd name="T16" fmla="*/ 62 w 68"/>
                <a:gd name="T17" fmla="*/ 35 h 69"/>
                <a:gd name="T18" fmla="*/ 34 w 68"/>
                <a:gd name="T19" fmla="*/ 62 h 69"/>
                <a:gd name="T20" fmla="*/ 22 w 68"/>
                <a:gd name="T21" fmla="*/ 24 h 69"/>
                <a:gd name="T22" fmla="*/ 36 w 68"/>
                <a:gd name="T23" fmla="*/ 35 h 69"/>
                <a:gd name="T24" fmla="*/ 22 w 68"/>
                <a:gd name="T25" fmla="*/ 45 h 69"/>
                <a:gd name="T26" fmla="*/ 22 w 68"/>
                <a:gd name="T27" fmla="*/ 24 h 69"/>
                <a:gd name="T28" fmla="*/ 39 w 68"/>
                <a:gd name="T29" fmla="*/ 24 h 69"/>
                <a:gd name="T30" fmla="*/ 54 w 68"/>
                <a:gd name="T31" fmla="*/ 35 h 69"/>
                <a:gd name="T32" fmla="*/ 39 w 68"/>
                <a:gd name="T33" fmla="*/ 45 h 69"/>
                <a:gd name="T34" fmla="*/ 39 w 68"/>
                <a:gd name="T35"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69">
                  <a:moveTo>
                    <a:pt x="34" y="0"/>
                  </a:moveTo>
                  <a:cubicBezTo>
                    <a:pt x="15" y="0"/>
                    <a:pt x="0" y="16"/>
                    <a:pt x="0" y="35"/>
                  </a:cubicBezTo>
                  <a:cubicBezTo>
                    <a:pt x="0" y="53"/>
                    <a:pt x="15" y="69"/>
                    <a:pt x="34" y="69"/>
                  </a:cubicBezTo>
                  <a:cubicBezTo>
                    <a:pt x="53" y="69"/>
                    <a:pt x="68" y="53"/>
                    <a:pt x="68" y="35"/>
                  </a:cubicBezTo>
                  <a:cubicBezTo>
                    <a:pt x="68" y="16"/>
                    <a:pt x="53" y="0"/>
                    <a:pt x="34" y="0"/>
                  </a:cubicBezTo>
                  <a:close/>
                  <a:moveTo>
                    <a:pt x="34" y="62"/>
                  </a:moveTo>
                  <a:cubicBezTo>
                    <a:pt x="19" y="62"/>
                    <a:pt x="7" y="50"/>
                    <a:pt x="7" y="35"/>
                  </a:cubicBezTo>
                  <a:cubicBezTo>
                    <a:pt x="7" y="19"/>
                    <a:pt x="19" y="7"/>
                    <a:pt x="34" y="7"/>
                  </a:cubicBezTo>
                  <a:cubicBezTo>
                    <a:pt x="50" y="7"/>
                    <a:pt x="62" y="19"/>
                    <a:pt x="62" y="35"/>
                  </a:cubicBezTo>
                  <a:cubicBezTo>
                    <a:pt x="62" y="50"/>
                    <a:pt x="50" y="62"/>
                    <a:pt x="34" y="62"/>
                  </a:cubicBezTo>
                  <a:close/>
                  <a:moveTo>
                    <a:pt x="22" y="24"/>
                  </a:moveTo>
                  <a:cubicBezTo>
                    <a:pt x="36" y="35"/>
                    <a:pt x="36" y="35"/>
                    <a:pt x="36" y="35"/>
                  </a:cubicBezTo>
                  <a:cubicBezTo>
                    <a:pt x="22" y="45"/>
                    <a:pt x="22" y="45"/>
                    <a:pt x="22" y="45"/>
                  </a:cubicBezTo>
                  <a:lnTo>
                    <a:pt x="22" y="24"/>
                  </a:lnTo>
                  <a:close/>
                  <a:moveTo>
                    <a:pt x="39" y="24"/>
                  </a:moveTo>
                  <a:cubicBezTo>
                    <a:pt x="54" y="35"/>
                    <a:pt x="54" y="35"/>
                    <a:pt x="54" y="35"/>
                  </a:cubicBezTo>
                  <a:cubicBezTo>
                    <a:pt x="39" y="45"/>
                    <a:pt x="39" y="45"/>
                    <a:pt x="39" y="45"/>
                  </a:cubicBezTo>
                  <a:lnTo>
                    <a:pt x="39"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92" name="Freeform 82">
              <a:extLst>
                <a:ext uri="{FF2B5EF4-FFF2-40B4-BE49-F238E27FC236}">
                  <a16:creationId xmlns:a16="http://schemas.microsoft.com/office/drawing/2014/main" xmlns="" id="{B798A940-406E-425F-AEC4-FFBAD9AAE3FA}"/>
                </a:ext>
              </a:extLst>
            </p:cNvPr>
            <p:cNvSpPr>
              <a:spLocks noEditPoints="1"/>
            </p:cNvSpPr>
            <p:nvPr/>
          </p:nvSpPr>
          <p:spPr bwMode="auto">
            <a:xfrm>
              <a:off x="11096444" y="2135072"/>
              <a:ext cx="172245" cy="197690"/>
            </a:xfrm>
            <a:custGeom>
              <a:avLst/>
              <a:gdLst>
                <a:gd name="T0" fmla="*/ 50 w 54"/>
                <a:gd name="T1" fmla="*/ 12 h 62"/>
                <a:gd name="T2" fmla="*/ 42 w 54"/>
                <a:gd name="T3" fmla="*/ 5 h 62"/>
                <a:gd name="T4" fmla="*/ 33 w 54"/>
                <a:gd name="T5" fmla="*/ 0 h 62"/>
                <a:gd name="T6" fmla="*/ 6 w 54"/>
                <a:gd name="T7" fmla="*/ 0 h 62"/>
                <a:gd name="T8" fmla="*/ 0 w 54"/>
                <a:gd name="T9" fmla="*/ 6 h 62"/>
                <a:gd name="T10" fmla="*/ 0 w 54"/>
                <a:gd name="T11" fmla="*/ 56 h 62"/>
                <a:gd name="T12" fmla="*/ 6 w 54"/>
                <a:gd name="T13" fmla="*/ 62 h 62"/>
                <a:gd name="T14" fmla="*/ 48 w 54"/>
                <a:gd name="T15" fmla="*/ 62 h 62"/>
                <a:gd name="T16" fmla="*/ 54 w 54"/>
                <a:gd name="T17" fmla="*/ 56 h 62"/>
                <a:gd name="T18" fmla="*/ 54 w 54"/>
                <a:gd name="T19" fmla="*/ 21 h 62"/>
                <a:gd name="T20" fmla="*/ 50 w 54"/>
                <a:gd name="T21" fmla="*/ 12 h 62"/>
                <a:gd name="T22" fmla="*/ 35 w 54"/>
                <a:gd name="T23" fmla="*/ 9 h 62"/>
                <a:gd name="T24" fmla="*/ 35 w 54"/>
                <a:gd name="T25" fmla="*/ 9 h 62"/>
                <a:gd name="T26" fmla="*/ 37 w 54"/>
                <a:gd name="T27" fmla="*/ 10 h 62"/>
                <a:gd name="T28" fmla="*/ 44 w 54"/>
                <a:gd name="T29" fmla="*/ 17 h 62"/>
                <a:gd name="T30" fmla="*/ 45 w 54"/>
                <a:gd name="T31" fmla="*/ 19 h 62"/>
                <a:gd name="T32" fmla="*/ 46 w 54"/>
                <a:gd name="T33" fmla="*/ 20 h 62"/>
                <a:gd name="T34" fmla="*/ 35 w 54"/>
                <a:gd name="T35" fmla="*/ 20 h 62"/>
                <a:gd name="T36" fmla="*/ 35 w 54"/>
                <a:gd name="T37" fmla="*/ 9 h 62"/>
                <a:gd name="T38" fmla="*/ 46 w 54"/>
                <a:gd name="T39" fmla="*/ 54 h 62"/>
                <a:gd name="T40" fmla="*/ 8 w 54"/>
                <a:gd name="T41" fmla="*/ 54 h 62"/>
                <a:gd name="T42" fmla="*/ 8 w 54"/>
                <a:gd name="T43" fmla="*/ 8 h 62"/>
                <a:gd name="T44" fmla="*/ 31 w 54"/>
                <a:gd name="T45" fmla="*/ 8 h 62"/>
                <a:gd name="T46" fmla="*/ 31 w 54"/>
                <a:gd name="T47" fmla="*/ 23 h 62"/>
                <a:gd name="T48" fmla="*/ 46 w 54"/>
                <a:gd name="T49" fmla="*/ 23 h 62"/>
                <a:gd name="T50" fmla="*/ 46 w 54"/>
                <a:gd name="T51" fmla="*/ 5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 h="62">
                  <a:moveTo>
                    <a:pt x="50" y="12"/>
                  </a:moveTo>
                  <a:cubicBezTo>
                    <a:pt x="42" y="5"/>
                    <a:pt x="42" y="5"/>
                    <a:pt x="42" y="5"/>
                  </a:cubicBezTo>
                  <a:cubicBezTo>
                    <a:pt x="40" y="2"/>
                    <a:pt x="36" y="0"/>
                    <a:pt x="33" y="0"/>
                  </a:cubicBezTo>
                  <a:cubicBezTo>
                    <a:pt x="6" y="0"/>
                    <a:pt x="6" y="0"/>
                    <a:pt x="6" y="0"/>
                  </a:cubicBezTo>
                  <a:cubicBezTo>
                    <a:pt x="3" y="0"/>
                    <a:pt x="0" y="3"/>
                    <a:pt x="0" y="6"/>
                  </a:cubicBezTo>
                  <a:cubicBezTo>
                    <a:pt x="0" y="56"/>
                    <a:pt x="0" y="56"/>
                    <a:pt x="0" y="56"/>
                  </a:cubicBezTo>
                  <a:cubicBezTo>
                    <a:pt x="0" y="59"/>
                    <a:pt x="3" y="62"/>
                    <a:pt x="6" y="62"/>
                  </a:cubicBezTo>
                  <a:cubicBezTo>
                    <a:pt x="48" y="62"/>
                    <a:pt x="48" y="62"/>
                    <a:pt x="48" y="62"/>
                  </a:cubicBezTo>
                  <a:cubicBezTo>
                    <a:pt x="51" y="62"/>
                    <a:pt x="54" y="59"/>
                    <a:pt x="54" y="56"/>
                  </a:cubicBezTo>
                  <a:cubicBezTo>
                    <a:pt x="54" y="21"/>
                    <a:pt x="54" y="21"/>
                    <a:pt x="54" y="21"/>
                  </a:cubicBezTo>
                  <a:cubicBezTo>
                    <a:pt x="54" y="18"/>
                    <a:pt x="52" y="14"/>
                    <a:pt x="50" y="12"/>
                  </a:cubicBezTo>
                  <a:close/>
                  <a:moveTo>
                    <a:pt x="35" y="9"/>
                  </a:moveTo>
                  <a:cubicBezTo>
                    <a:pt x="35" y="9"/>
                    <a:pt x="35" y="9"/>
                    <a:pt x="35" y="9"/>
                  </a:cubicBezTo>
                  <a:cubicBezTo>
                    <a:pt x="36" y="9"/>
                    <a:pt x="37" y="10"/>
                    <a:pt x="37" y="10"/>
                  </a:cubicBezTo>
                  <a:cubicBezTo>
                    <a:pt x="44" y="17"/>
                    <a:pt x="44" y="17"/>
                    <a:pt x="44" y="17"/>
                  </a:cubicBezTo>
                  <a:cubicBezTo>
                    <a:pt x="45" y="17"/>
                    <a:pt x="45" y="18"/>
                    <a:pt x="45" y="19"/>
                  </a:cubicBezTo>
                  <a:cubicBezTo>
                    <a:pt x="46" y="19"/>
                    <a:pt x="46" y="19"/>
                    <a:pt x="46" y="20"/>
                  </a:cubicBezTo>
                  <a:cubicBezTo>
                    <a:pt x="35" y="20"/>
                    <a:pt x="35" y="20"/>
                    <a:pt x="35" y="20"/>
                  </a:cubicBezTo>
                  <a:lnTo>
                    <a:pt x="35" y="9"/>
                  </a:lnTo>
                  <a:close/>
                  <a:moveTo>
                    <a:pt x="46" y="54"/>
                  </a:moveTo>
                  <a:cubicBezTo>
                    <a:pt x="8" y="54"/>
                    <a:pt x="8" y="54"/>
                    <a:pt x="8" y="54"/>
                  </a:cubicBezTo>
                  <a:cubicBezTo>
                    <a:pt x="8" y="8"/>
                    <a:pt x="8" y="8"/>
                    <a:pt x="8" y="8"/>
                  </a:cubicBezTo>
                  <a:cubicBezTo>
                    <a:pt x="31" y="8"/>
                    <a:pt x="31" y="8"/>
                    <a:pt x="31" y="8"/>
                  </a:cubicBezTo>
                  <a:cubicBezTo>
                    <a:pt x="31" y="23"/>
                    <a:pt x="31" y="23"/>
                    <a:pt x="31" y="23"/>
                  </a:cubicBezTo>
                  <a:cubicBezTo>
                    <a:pt x="46" y="23"/>
                    <a:pt x="46" y="23"/>
                    <a:pt x="46" y="23"/>
                  </a:cubicBezTo>
                  <a:lnTo>
                    <a:pt x="4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93" name="Freeform 83">
              <a:extLst>
                <a:ext uri="{FF2B5EF4-FFF2-40B4-BE49-F238E27FC236}">
                  <a16:creationId xmlns:a16="http://schemas.microsoft.com/office/drawing/2014/main" xmlns="" id="{7ADF6E9B-9282-4333-B3DE-879AF81B2C2E}"/>
                </a:ext>
              </a:extLst>
            </p:cNvPr>
            <p:cNvSpPr>
              <a:spLocks noEditPoints="1"/>
            </p:cNvSpPr>
            <p:nvPr/>
          </p:nvSpPr>
          <p:spPr bwMode="auto">
            <a:xfrm>
              <a:off x="11082743" y="2730100"/>
              <a:ext cx="279899" cy="297514"/>
            </a:xfrm>
            <a:custGeom>
              <a:avLst/>
              <a:gdLst>
                <a:gd name="T0" fmla="*/ 78 w 87"/>
                <a:gd name="T1" fmla="*/ 0 h 93"/>
                <a:gd name="T2" fmla="*/ 9 w 87"/>
                <a:gd name="T3" fmla="*/ 0 h 93"/>
                <a:gd name="T4" fmla="*/ 0 w 87"/>
                <a:gd name="T5" fmla="*/ 9 h 93"/>
                <a:gd name="T6" fmla="*/ 0 w 87"/>
                <a:gd name="T7" fmla="*/ 84 h 93"/>
                <a:gd name="T8" fmla="*/ 9 w 87"/>
                <a:gd name="T9" fmla="*/ 93 h 93"/>
                <a:gd name="T10" fmla="*/ 78 w 87"/>
                <a:gd name="T11" fmla="*/ 93 h 93"/>
                <a:gd name="T12" fmla="*/ 87 w 87"/>
                <a:gd name="T13" fmla="*/ 84 h 93"/>
                <a:gd name="T14" fmla="*/ 87 w 87"/>
                <a:gd name="T15" fmla="*/ 9 h 93"/>
                <a:gd name="T16" fmla="*/ 78 w 87"/>
                <a:gd name="T17" fmla="*/ 0 h 93"/>
                <a:gd name="T18" fmla="*/ 75 w 87"/>
                <a:gd name="T19" fmla="*/ 81 h 93"/>
                <a:gd name="T20" fmla="*/ 12 w 87"/>
                <a:gd name="T21" fmla="*/ 81 h 93"/>
                <a:gd name="T22" fmla="*/ 12 w 87"/>
                <a:gd name="T23" fmla="*/ 12 h 93"/>
                <a:gd name="T24" fmla="*/ 75 w 87"/>
                <a:gd name="T25" fmla="*/ 12 h 93"/>
                <a:gd name="T26" fmla="*/ 75 w 87"/>
                <a:gd name="T27" fmla="*/ 81 h 93"/>
                <a:gd name="T28" fmla="*/ 23 w 87"/>
                <a:gd name="T29" fmla="*/ 41 h 93"/>
                <a:gd name="T30" fmla="*/ 64 w 87"/>
                <a:gd name="T31" fmla="*/ 41 h 93"/>
                <a:gd name="T32" fmla="*/ 64 w 87"/>
                <a:gd name="T33" fmla="*/ 46 h 93"/>
                <a:gd name="T34" fmla="*/ 23 w 87"/>
                <a:gd name="T35" fmla="*/ 46 h 93"/>
                <a:gd name="T36" fmla="*/ 23 w 87"/>
                <a:gd name="T37" fmla="*/ 41 h 93"/>
                <a:gd name="T38" fmla="*/ 23 w 87"/>
                <a:gd name="T39" fmla="*/ 52 h 93"/>
                <a:gd name="T40" fmla="*/ 64 w 87"/>
                <a:gd name="T41" fmla="*/ 52 h 93"/>
                <a:gd name="T42" fmla="*/ 64 w 87"/>
                <a:gd name="T43" fmla="*/ 58 h 93"/>
                <a:gd name="T44" fmla="*/ 23 w 87"/>
                <a:gd name="T45" fmla="*/ 58 h 93"/>
                <a:gd name="T46" fmla="*/ 23 w 87"/>
                <a:gd name="T47" fmla="*/ 52 h 93"/>
                <a:gd name="T48" fmla="*/ 23 w 87"/>
                <a:gd name="T49" fmla="*/ 64 h 93"/>
                <a:gd name="T50" fmla="*/ 64 w 87"/>
                <a:gd name="T51" fmla="*/ 64 h 93"/>
                <a:gd name="T52" fmla="*/ 64 w 87"/>
                <a:gd name="T53" fmla="*/ 69 h 93"/>
                <a:gd name="T54" fmla="*/ 23 w 87"/>
                <a:gd name="T55" fmla="*/ 69 h 93"/>
                <a:gd name="T56" fmla="*/ 23 w 87"/>
                <a:gd name="T57" fmla="*/ 64 h 93"/>
                <a:gd name="T58" fmla="*/ 23 w 87"/>
                <a:gd name="T59" fmla="*/ 29 h 93"/>
                <a:gd name="T60" fmla="*/ 64 w 87"/>
                <a:gd name="T61" fmla="*/ 29 h 93"/>
                <a:gd name="T62" fmla="*/ 64 w 87"/>
                <a:gd name="T63" fmla="*/ 35 h 93"/>
                <a:gd name="T64" fmla="*/ 23 w 87"/>
                <a:gd name="T65" fmla="*/ 35 h 93"/>
                <a:gd name="T66" fmla="*/ 23 w 87"/>
                <a:gd name="T67" fmla="*/ 2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93">
                  <a:moveTo>
                    <a:pt x="78" y="0"/>
                  </a:moveTo>
                  <a:cubicBezTo>
                    <a:pt x="9" y="0"/>
                    <a:pt x="9" y="0"/>
                    <a:pt x="9" y="0"/>
                  </a:cubicBezTo>
                  <a:cubicBezTo>
                    <a:pt x="4" y="0"/>
                    <a:pt x="0" y="4"/>
                    <a:pt x="0" y="9"/>
                  </a:cubicBezTo>
                  <a:cubicBezTo>
                    <a:pt x="0" y="84"/>
                    <a:pt x="0" y="84"/>
                    <a:pt x="0" y="84"/>
                  </a:cubicBezTo>
                  <a:cubicBezTo>
                    <a:pt x="0" y="89"/>
                    <a:pt x="4" y="93"/>
                    <a:pt x="9" y="93"/>
                  </a:cubicBezTo>
                  <a:cubicBezTo>
                    <a:pt x="78" y="93"/>
                    <a:pt x="78" y="93"/>
                    <a:pt x="78" y="93"/>
                  </a:cubicBezTo>
                  <a:cubicBezTo>
                    <a:pt x="83" y="93"/>
                    <a:pt x="87" y="89"/>
                    <a:pt x="87" y="84"/>
                  </a:cubicBezTo>
                  <a:cubicBezTo>
                    <a:pt x="87" y="9"/>
                    <a:pt x="87" y="9"/>
                    <a:pt x="87" y="9"/>
                  </a:cubicBezTo>
                  <a:cubicBezTo>
                    <a:pt x="87" y="4"/>
                    <a:pt x="83" y="0"/>
                    <a:pt x="78" y="0"/>
                  </a:cubicBezTo>
                  <a:close/>
                  <a:moveTo>
                    <a:pt x="75" y="81"/>
                  </a:moveTo>
                  <a:cubicBezTo>
                    <a:pt x="12" y="81"/>
                    <a:pt x="12" y="81"/>
                    <a:pt x="12" y="81"/>
                  </a:cubicBezTo>
                  <a:cubicBezTo>
                    <a:pt x="12" y="12"/>
                    <a:pt x="12" y="12"/>
                    <a:pt x="12" y="12"/>
                  </a:cubicBezTo>
                  <a:cubicBezTo>
                    <a:pt x="75" y="12"/>
                    <a:pt x="75" y="12"/>
                    <a:pt x="75" y="12"/>
                  </a:cubicBezTo>
                  <a:lnTo>
                    <a:pt x="75" y="81"/>
                  </a:lnTo>
                  <a:close/>
                  <a:moveTo>
                    <a:pt x="23" y="41"/>
                  </a:moveTo>
                  <a:cubicBezTo>
                    <a:pt x="64" y="41"/>
                    <a:pt x="64" y="41"/>
                    <a:pt x="64" y="41"/>
                  </a:cubicBezTo>
                  <a:cubicBezTo>
                    <a:pt x="64" y="46"/>
                    <a:pt x="64" y="46"/>
                    <a:pt x="64" y="46"/>
                  </a:cubicBezTo>
                  <a:cubicBezTo>
                    <a:pt x="23" y="46"/>
                    <a:pt x="23" y="46"/>
                    <a:pt x="23" y="46"/>
                  </a:cubicBezTo>
                  <a:lnTo>
                    <a:pt x="23" y="41"/>
                  </a:lnTo>
                  <a:close/>
                  <a:moveTo>
                    <a:pt x="23" y="52"/>
                  </a:moveTo>
                  <a:cubicBezTo>
                    <a:pt x="64" y="52"/>
                    <a:pt x="64" y="52"/>
                    <a:pt x="64" y="52"/>
                  </a:cubicBezTo>
                  <a:cubicBezTo>
                    <a:pt x="64" y="58"/>
                    <a:pt x="64" y="58"/>
                    <a:pt x="64" y="58"/>
                  </a:cubicBezTo>
                  <a:cubicBezTo>
                    <a:pt x="23" y="58"/>
                    <a:pt x="23" y="58"/>
                    <a:pt x="23" y="58"/>
                  </a:cubicBezTo>
                  <a:lnTo>
                    <a:pt x="23" y="52"/>
                  </a:lnTo>
                  <a:close/>
                  <a:moveTo>
                    <a:pt x="23" y="64"/>
                  </a:moveTo>
                  <a:cubicBezTo>
                    <a:pt x="64" y="64"/>
                    <a:pt x="64" y="64"/>
                    <a:pt x="64" y="64"/>
                  </a:cubicBezTo>
                  <a:cubicBezTo>
                    <a:pt x="64" y="69"/>
                    <a:pt x="64" y="69"/>
                    <a:pt x="64" y="69"/>
                  </a:cubicBezTo>
                  <a:cubicBezTo>
                    <a:pt x="23" y="69"/>
                    <a:pt x="23" y="69"/>
                    <a:pt x="23" y="69"/>
                  </a:cubicBezTo>
                  <a:lnTo>
                    <a:pt x="23" y="64"/>
                  </a:lnTo>
                  <a:close/>
                  <a:moveTo>
                    <a:pt x="23" y="29"/>
                  </a:moveTo>
                  <a:cubicBezTo>
                    <a:pt x="64" y="29"/>
                    <a:pt x="64" y="29"/>
                    <a:pt x="64" y="29"/>
                  </a:cubicBezTo>
                  <a:cubicBezTo>
                    <a:pt x="64" y="35"/>
                    <a:pt x="64" y="35"/>
                    <a:pt x="64" y="35"/>
                  </a:cubicBezTo>
                  <a:cubicBezTo>
                    <a:pt x="23" y="35"/>
                    <a:pt x="23" y="35"/>
                    <a:pt x="23" y="35"/>
                  </a:cubicBezTo>
                  <a:lnTo>
                    <a:pt x="23"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94" name="Freeform 84">
              <a:extLst>
                <a:ext uri="{FF2B5EF4-FFF2-40B4-BE49-F238E27FC236}">
                  <a16:creationId xmlns:a16="http://schemas.microsoft.com/office/drawing/2014/main" xmlns="" id="{364AFA44-9EAE-4BCD-BE8A-8614A129A18C}"/>
                </a:ext>
              </a:extLst>
            </p:cNvPr>
            <p:cNvSpPr>
              <a:spLocks noEditPoints="1"/>
            </p:cNvSpPr>
            <p:nvPr/>
          </p:nvSpPr>
          <p:spPr bwMode="auto">
            <a:xfrm>
              <a:off x="11031853" y="3084377"/>
              <a:ext cx="262282" cy="197690"/>
            </a:xfrm>
            <a:custGeom>
              <a:avLst/>
              <a:gdLst>
                <a:gd name="T0" fmla="*/ 0 w 134"/>
                <a:gd name="T1" fmla="*/ 0 h 101"/>
                <a:gd name="T2" fmla="*/ 0 w 134"/>
                <a:gd name="T3" fmla="*/ 101 h 101"/>
                <a:gd name="T4" fmla="*/ 134 w 134"/>
                <a:gd name="T5" fmla="*/ 101 h 101"/>
                <a:gd name="T6" fmla="*/ 134 w 134"/>
                <a:gd name="T7" fmla="*/ 0 h 101"/>
                <a:gd name="T8" fmla="*/ 0 w 134"/>
                <a:gd name="T9" fmla="*/ 0 h 101"/>
                <a:gd name="T10" fmla="*/ 25 w 134"/>
                <a:gd name="T11" fmla="*/ 93 h 101"/>
                <a:gd name="T12" fmla="*/ 8 w 134"/>
                <a:gd name="T13" fmla="*/ 93 h 101"/>
                <a:gd name="T14" fmla="*/ 8 w 134"/>
                <a:gd name="T15" fmla="*/ 77 h 101"/>
                <a:gd name="T16" fmla="*/ 25 w 134"/>
                <a:gd name="T17" fmla="*/ 77 h 101"/>
                <a:gd name="T18" fmla="*/ 25 w 134"/>
                <a:gd name="T19" fmla="*/ 93 h 101"/>
                <a:gd name="T20" fmla="*/ 25 w 134"/>
                <a:gd name="T21" fmla="*/ 59 h 101"/>
                <a:gd name="T22" fmla="*/ 8 w 134"/>
                <a:gd name="T23" fmla="*/ 59 h 101"/>
                <a:gd name="T24" fmla="*/ 8 w 134"/>
                <a:gd name="T25" fmla="*/ 43 h 101"/>
                <a:gd name="T26" fmla="*/ 25 w 134"/>
                <a:gd name="T27" fmla="*/ 43 h 101"/>
                <a:gd name="T28" fmla="*/ 25 w 134"/>
                <a:gd name="T29" fmla="*/ 59 h 101"/>
                <a:gd name="T30" fmla="*/ 25 w 134"/>
                <a:gd name="T31" fmla="*/ 26 h 101"/>
                <a:gd name="T32" fmla="*/ 8 w 134"/>
                <a:gd name="T33" fmla="*/ 26 h 101"/>
                <a:gd name="T34" fmla="*/ 8 w 134"/>
                <a:gd name="T35" fmla="*/ 8 h 101"/>
                <a:gd name="T36" fmla="*/ 25 w 134"/>
                <a:gd name="T37" fmla="*/ 8 h 101"/>
                <a:gd name="T38" fmla="*/ 25 w 134"/>
                <a:gd name="T39" fmla="*/ 26 h 101"/>
                <a:gd name="T40" fmla="*/ 102 w 134"/>
                <a:gd name="T41" fmla="*/ 93 h 101"/>
                <a:gd name="T42" fmla="*/ 35 w 134"/>
                <a:gd name="T43" fmla="*/ 93 h 101"/>
                <a:gd name="T44" fmla="*/ 35 w 134"/>
                <a:gd name="T45" fmla="*/ 8 h 101"/>
                <a:gd name="T46" fmla="*/ 102 w 134"/>
                <a:gd name="T47" fmla="*/ 8 h 101"/>
                <a:gd name="T48" fmla="*/ 102 w 134"/>
                <a:gd name="T49" fmla="*/ 93 h 101"/>
                <a:gd name="T50" fmla="*/ 126 w 134"/>
                <a:gd name="T51" fmla="*/ 93 h 101"/>
                <a:gd name="T52" fmla="*/ 110 w 134"/>
                <a:gd name="T53" fmla="*/ 93 h 101"/>
                <a:gd name="T54" fmla="*/ 110 w 134"/>
                <a:gd name="T55" fmla="*/ 77 h 101"/>
                <a:gd name="T56" fmla="*/ 126 w 134"/>
                <a:gd name="T57" fmla="*/ 77 h 101"/>
                <a:gd name="T58" fmla="*/ 126 w 134"/>
                <a:gd name="T59" fmla="*/ 93 h 101"/>
                <a:gd name="T60" fmla="*/ 126 w 134"/>
                <a:gd name="T61" fmla="*/ 59 h 101"/>
                <a:gd name="T62" fmla="*/ 110 w 134"/>
                <a:gd name="T63" fmla="*/ 59 h 101"/>
                <a:gd name="T64" fmla="*/ 110 w 134"/>
                <a:gd name="T65" fmla="*/ 43 h 101"/>
                <a:gd name="T66" fmla="*/ 126 w 134"/>
                <a:gd name="T67" fmla="*/ 43 h 101"/>
                <a:gd name="T68" fmla="*/ 126 w 134"/>
                <a:gd name="T69" fmla="*/ 59 h 101"/>
                <a:gd name="T70" fmla="*/ 126 w 134"/>
                <a:gd name="T71" fmla="*/ 26 h 101"/>
                <a:gd name="T72" fmla="*/ 110 w 134"/>
                <a:gd name="T73" fmla="*/ 26 h 101"/>
                <a:gd name="T74" fmla="*/ 110 w 134"/>
                <a:gd name="T75" fmla="*/ 8 h 101"/>
                <a:gd name="T76" fmla="*/ 126 w 134"/>
                <a:gd name="T77" fmla="*/ 8 h 101"/>
                <a:gd name="T78" fmla="*/ 126 w 134"/>
                <a:gd name="T79" fmla="*/ 26 h 101"/>
                <a:gd name="T80" fmla="*/ 51 w 134"/>
                <a:gd name="T81" fmla="*/ 26 h 101"/>
                <a:gd name="T82" fmla="*/ 51 w 134"/>
                <a:gd name="T83" fmla="*/ 77 h 101"/>
                <a:gd name="T84" fmla="*/ 84 w 134"/>
                <a:gd name="T85" fmla="*/ 51 h 101"/>
                <a:gd name="T86" fmla="*/ 51 w 134"/>
                <a:gd name="T87" fmla="*/ 2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4" h="101">
                  <a:moveTo>
                    <a:pt x="0" y="0"/>
                  </a:moveTo>
                  <a:lnTo>
                    <a:pt x="0" y="101"/>
                  </a:lnTo>
                  <a:lnTo>
                    <a:pt x="134" y="101"/>
                  </a:lnTo>
                  <a:lnTo>
                    <a:pt x="134" y="0"/>
                  </a:lnTo>
                  <a:lnTo>
                    <a:pt x="0" y="0"/>
                  </a:lnTo>
                  <a:close/>
                  <a:moveTo>
                    <a:pt x="25" y="93"/>
                  </a:moveTo>
                  <a:lnTo>
                    <a:pt x="8" y="93"/>
                  </a:lnTo>
                  <a:lnTo>
                    <a:pt x="8" y="77"/>
                  </a:lnTo>
                  <a:lnTo>
                    <a:pt x="25" y="77"/>
                  </a:lnTo>
                  <a:lnTo>
                    <a:pt x="25" y="93"/>
                  </a:lnTo>
                  <a:close/>
                  <a:moveTo>
                    <a:pt x="25" y="59"/>
                  </a:moveTo>
                  <a:lnTo>
                    <a:pt x="8" y="59"/>
                  </a:lnTo>
                  <a:lnTo>
                    <a:pt x="8" y="43"/>
                  </a:lnTo>
                  <a:lnTo>
                    <a:pt x="25" y="43"/>
                  </a:lnTo>
                  <a:lnTo>
                    <a:pt x="25" y="59"/>
                  </a:lnTo>
                  <a:close/>
                  <a:moveTo>
                    <a:pt x="25" y="26"/>
                  </a:moveTo>
                  <a:lnTo>
                    <a:pt x="8" y="26"/>
                  </a:lnTo>
                  <a:lnTo>
                    <a:pt x="8" y="8"/>
                  </a:lnTo>
                  <a:lnTo>
                    <a:pt x="25" y="8"/>
                  </a:lnTo>
                  <a:lnTo>
                    <a:pt x="25" y="26"/>
                  </a:lnTo>
                  <a:close/>
                  <a:moveTo>
                    <a:pt x="102" y="93"/>
                  </a:moveTo>
                  <a:lnTo>
                    <a:pt x="35" y="93"/>
                  </a:lnTo>
                  <a:lnTo>
                    <a:pt x="35" y="8"/>
                  </a:lnTo>
                  <a:lnTo>
                    <a:pt x="102" y="8"/>
                  </a:lnTo>
                  <a:lnTo>
                    <a:pt x="102" y="93"/>
                  </a:lnTo>
                  <a:close/>
                  <a:moveTo>
                    <a:pt x="126" y="93"/>
                  </a:moveTo>
                  <a:lnTo>
                    <a:pt x="110" y="93"/>
                  </a:lnTo>
                  <a:lnTo>
                    <a:pt x="110" y="77"/>
                  </a:lnTo>
                  <a:lnTo>
                    <a:pt x="126" y="77"/>
                  </a:lnTo>
                  <a:lnTo>
                    <a:pt x="126" y="93"/>
                  </a:lnTo>
                  <a:close/>
                  <a:moveTo>
                    <a:pt x="126" y="59"/>
                  </a:moveTo>
                  <a:lnTo>
                    <a:pt x="110" y="59"/>
                  </a:lnTo>
                  <a:lnTo>
                    <a:pt x="110" y="43"/>
                  </a:lnTo>
                  <a:lnTo>
                    <a:pt x="126" y="43"/>
                  </a:lnTo>
                  <a:lnTo>
                    <a:pt x="126" y="59"/>
                  </a:lnTo>
                  <a:close/>
                  <a:moveTo>
                    <a:pt x="126" y="26"/>
                  </a:moveTo>
                  <a:lnTo>
                    <a:pt x="110" y="26"/>
                  </a:lnTo>
                  <a:lnTo>
                    <a:pt x="110" y="8"/>
                  </a:lnTo>
                  <a:lnTo>
                    <a:pt x="126" y="8"/>
                  </a:lnTo>
                  <a:lnTo>
                    <a:pt x="126" y="26"/>
                  </a:lnTo>
                  <a:close/>
                  <a:moveTo>
                    <a:pt x="51" y="26"/>
                  </a:moveTo>
                  <a:lnTo>
                    <a:pt x="51" y="77"/>
                  </a:lnTo>
                  <a:lnTo>
                    <a:pt x="84" y="51"/>
                  </a:lnTo>
                  <a:lnTo>
                    <a:pt x="51"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95" name="Freeform 85">
              <a:extLst>
                <a:ext uri="{FF2B5EF4-FFF2-40B4-BE49-F238E27FC236}">
                  <a16:creationId xmlns:a16="http://schemas.microsoft.com/office/drawing/2014/main" xmlns="" id="{CE83FFEE-55B3-4C2D-A4FC-663FBB541C22}"/>
                </a:ext>
              </a:extLst>
            </p:cNvPr>
            <p:cNvSpPr>
              <a:spLocks noEditPoints="1"/>
            </p:cNvSpPr>
            <p:nvPr/>
          </p:nvSpPr>
          <p:spPr bwMode="auto">
            <a:xfrm>
              <a:off x="11333281" y="3027613"/>
              <a:ext cx="156586" cy="146799"/>
            </a:xfrm>
            <a:custGeom>
              <a:avLst/>
              <a:gdLst>
                <a:gd name="T0" fmla="*/ 80 w 80"/>
                <a:gd name="T1" fmla="*/ 29 h 75"/>
                <a:gd name="T2" fmla="*/ 52 w 80"/>
                <a:gd name="T3" fmla="*/ 24 h 75"/>
                <a:gd name="T4" fmla="*/ 41 w 80"/>
                <a:gd name="T5" fmla="*/ 0 h 75"/>
                <a:gd name="T6" fmla="*/ 28 w 80"/>
                <a:gd name="T7" fmla="*/ 24 h 75"/>
                <a:gd name="T8" fmla="*/ 0 w 80"/>
                <a:gd name="T9" fmla="*/ 29 h 75"/>
                <a:gd name="T10" fmla="*/ 19 w 80"/>
                <a:gd name="T11" fmla="*/ 49 h 75"/>
                <a:gd name="T12" fmla="*/ 15 w 80"/>
                <a:gd name="T13" fmla="*/ 75 h 75"/>
                <a:gd name="T14" fmla="*/ 41 w 80"/>
                <a:gd name="T15" fmla="*/ 62 h 75"/>
                <a:gd name="T16" fmla="*/ 65 w 80"/>
                <a:gd name="T17" fmla="*/ 75 h 75"/>
                <a:gd name="T18" fmla="*/ 60 w 80"/>
                <a:gd name="T19" fmla="*/ 49 h 75"/>
                <a:gd name="T20" fmla="*/ 80 w 80"/>
                <a:gd name="T21" fmla="*/ 29 h 75"/>
                <a:gd name="T22" fmla="*/ 41 w 80"/>
                <a:gd name="T23" fmla="*/ 57 h 75"/>
                <a:gd name="T24" fmla="*/ 23 w 80"/>
                <a:gd name="T25" fmla="*/ 65 h 75"/>
                <a:gd name="T26" fmla="*/ 26 w 80"/>
                <a:gd name="T27" fmla="*/ 45 h 75"/>
                <a:gd name="T28" fmla="*/ 11 w 80"/>
                <a:gd name="T29" fmla="*/ 32 h 75"/>
                <a:gd name="T30" fmla="*/ 31 w 80"/>
                <a:gd name="T31" fmla="*/ 29 h 75"/>
                <a:gd name="T32" fmla="*/ 41 w 80"/>
                <a:gd name="T33" fmla="*/ 11 h 75"/>
                <a:gd name="T34" fmla="*/ 49 w 80"/>
                <a:gd name="T35" fmla="*/ 29 h 75"/>
                <a:gd name="T36" fmla="*/ 68 w 80"/>
                <a:gd name="T37" fmla="*/ 32 h 75"/>
                <a:gd name="T38" fmla="*/ 54 w 80"/>
                <a:gd name="T39" fmla="*/ 45 h 75"/>
                <a:gd name="T40" fmla="*/ 57 w 80"/>
                <a:gd name="T41" fmla="*/ 65 h 75"/>
                <a:gd name="T42" fmla="*/ 41 w 80"/>
                <a:gd name="T43" fmla="*/ 5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 h="75">
                  <a:moveTo>
                    <a:pt x="80" y="29"/>
                  </a:moveTo>
                  <a:lnTo>
                    <a:pt x="52" y="24"/>
                  </a:lnTo>
                  <a:lnTo>
                    <a:pt x="41" y="0"/>
                  </a:lnTo>
                  <a:lnTo>
                    <a:pt x="28" y="24"/>
                  </a:lnTo>
                  <a:lnTo>
                    <a:pt x="0" y="29"/>
                  </a:lnTo>
                  <a:lnTo>
                    <a:pt x="19" y="49"/>
                  </a:lnTo>
                  <a:lnTo>
                    <a:pt x="15" y="75"/>
                  </a:lnTo>
                  <a:lnTo>
                    <a:pt x="41" y="62"/>
                  </a:lnTo>
                  <a:lnTo>
                    <a:pt x="65" y="75"/>
                  </a:lnTo>
                  <a:lnTo>
                    <a:pt x="60" y="49"/>
                  </a:lnTo>
                  <a:lnTo>
                    <a:pt x="80" y="29"/>
                  </a:lnTo>
                  <a:close/>
                  <a:moveTo>
                    <a:pt x="41" y="57"/>
                  </a:moveTo>
                  <a:lnTo>
                    <a:pt x="23" y="65"/>
                  </a:lnTo>
                  <a:lnTo>
                    <a:pt x="26" y="45"/>
                  </a:lnTo>
                  <a:lnTo>
                    <a:pt x="11" y="32"/>
                  </a:lnTo>
                  <a:lnTo>
                    <a:pt x="31" y="29"/>
                  </a:lnTo>
                  <a:lnTo>
                    <a:pt x="41" y="11"/>
                  </a:lnTo>
                  <a:lnTo>
                    <a:pt x="49" y="29"/>
                  </a:lnTo>
                  <a:lnTo>
                    <a:pt x="68" y="32"/>
                  </a:lnTo>
                  <a:lnTo>
                    <a:pt x="54" y="45"/>
                  </a:lnTo>
                  <a:lnTo>
                    <a:pt x="57" y="65"/>
                  </a:lnTo>
                  <a:lnTo>
                    <a:pt x="41"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96" name="Freeform 86">
              <a:extLst>
                <a:ext uri="{FF2B5EF4-FFF2-40B4-BE49-F238E27FC236}">
                  <a16:creationId xmlns:a16="http://schemas.microsoft.com/office/drawing/2014/main" xmlns="" id="{7339868F-9EB9-41D9-9FCE-31BB66057EE7}"/>
                </a:ext>
              </a:extLst>
            </p:cNvPr>
            <p:cNvSpPr>
              <a:spLocks noEditPoints="1"/>
            </p:cNvSpPr>
            <p:nvPr/>
          </p:nvSpPr>
          <p:spPr bwMode="auto">
            <a:xfrm>
              <a:off x="10818503" y="1526343"/>
              <a:ext cx="191818" cy="207477"/>
            </a:xfrm>
            <a:custGeom>
              <a:avLst/>
              <a:gdLst>
                <a:gd name="T0" fmla="*/ 48 w 60"/>
                <a:gd name="T1" fmla="*/ 11 h 65"/>
                <a:gd name="T2" fmla="*/ 60 w 60"/>
                <a:gd name="T3" fmla="*/ 6 h 65"/>
                <a:gd name="T4" fmla="*/ 60 w 60"/>
                <a:gd name="T5" fmla="*/ 44 h 65"/>
                <a:gd name="T6" fmla="*/ 48 w 60"/>
                <a:gd name="T7" fmla="*/ 48 h 65"/>
                <a:gd name="T8" fmla="*/ 36 w 60"/>
                <a:gd name="T9" fmla="*/ 45 h 65"/>
                <a:gd name="T10" fmla="*/ 24 w 60"/>
                <a:gd name="T11" fmla="*/ 41 h 65"/>
                <a:gd name="T12" fmla="*/ 12 w 60"/>
                <a:gd name="T13" fmla="*/ 46 h 65"/>
                <a:gd name="T14" fmla="*/ 12 w 60"/>
                <a:gd name="T15" fmla="*/ 8 h 65"/>
                <a:gd name="T16" fmla="*/ 24 w 60"/>
                <a:gd name="T17" fmla="*/ 4 h 65"/>
                <a:gd name="T18" fmla="*/ 36 w 60"/>
                <a:gd name="T19" fmla="*/ 7 h 65"/>
                <a:gd name="T20" fmla="*/ 48 w 60"/>
                <a:gd name="T21" fmla="*/ 11 h 65"/>
                <a:gd name="T22" fmla="*/ 4 w 60"/>
                <a:gd name="T23" fmla="*/ 0 h 65"/>
                <a:gd name="T24" fmla="*/ 8 w 60"/>
                <a:gd name="T25" fmla="*/ 4 h 65"/>
                <a:gd name="T26" fmla="*/ 8 w 60"/>
                <a:gd name="T27" fmla="*/ 65 h 65"/>
                <a:gd name="T28" fmla="*/ 0 w 60"/>
                <a:gd name="T29" fmla="*/ 65 h 65"/>
                <a:gd name="T30" fmla="*/ 0 w 60"/>
                <a:gd name="T31" fmla="*/ 4 h 65"/>
                <a:gd name="T32" fmla="*/ 4 w 60"/>
                <a:gd name="T3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 h="65">
                  <a:moveTo>
                    <a:pt x="48" y="11"/>
                  </a:moveTo>
                  <a:cubicBezTo>
                    <a:pt x="53" y="11"/>
                    <a:pt x="58" y="8"/>
                    <a:pt x="60" y="6"/>
                  </a:cubicBezTo>
                  <a:cubicBezTo>
                    <a:pt x="60" y="44"/>
                    <a:pt x="60" y="44"/>
                    <a:pt x="60" y="44"/>
                  </a:cubicBezTo>
                  <a:cubicBezTo>
                    <a:pt x="58" y="46"/>
                    <a:pt x="53" y="48"/>
                    <a:pt x="48" y="48"/>
                  </a:cubicBezTo>
                  <a:cubicBezTo>
                    <a:pt x="43" y="48"/>
                    <a:pt x="39" y="47"/>
                    <a:pt x="36" y="45"/>
                  </a:cubicBezTo>
                  <a:cubicBezTo>
                    <a:pt x="33" y="43"/>
                    <a:pt x="29" y="41"/>
                    <a:pt x="24" y="41"/>
                  </a:cubicBezTo>
                  <a:cubicBezTo>
                    <a:pt x="19" y="41"/>
                    <a:pt x="15" y="44"/>
                    <a:pt x="12" y="46"/>
                  </a:cubicBezTo>
                  <a:cubicBezTo>
                    <a:pt x="12" y="8"/>
                    <a:pt x="12" y="8"/>
                    <a:pt x="12" y="8"/>
                  </a:cubicBezTo>
                  <a:cubicBezTo>
                    <a:pt x="15" y="6"/>
                    <a:pt x="19" y="4"/>
                    <a:pt x="24" y="4"/>
                  </a:cubicBezTo>
                  <a:cubicBezTo>
                    <a:pt x="29" y="4"/>
                    <a:pt x="33" y="5"/>
                    <a:pt x="36" y="7"/>
                  </a:cubicBezTo>
                  <a:cubicBezTo>
                    <a:pt x="39" y="9"/>
                    <a:pt x="43" y="11"/>
                    <a:pt x="48" y="11"/>
                  </a:cubicBezTo>
                  <a:close/>
                  <a:moveTo>
                    <a:pt x="4" y="0"/>
                  </a:moveTo>
                  <a:cubicBezTo>
                    <a:pt x="6" y="0"/>
                    <a:pt x="8" y="1"/>
                    <a:pt x="8" y="4"/>
                  </a:cubicBezTo>
                  <a:cubicBezTo>
                    <a:pt x="8" y="65"/>
                    <a:pt x="8" y="65"/>
                    <a:pt x="8" y="65"/>
                  </a:cubicBezTo>
                  <a:cubicBezTo>
                    <a:pt x="0" y="65"/>
                    <a:pt x="0" y="65"/>
                    <a:pt x="0" y="65"/>
                  </a:cubicBezTo>
                  <a:cubicBezTo>
                    <a:pt x="0" y="4"/>
                    <a:pt x="0" y="4"/>
                    <a:pt x="0" y="4"/>
                  </a:cubicBezTo>
                  <a:cubicBezTo>
                    <a:pt x="0" y="1"/>
                    <a:pt x="1"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97" name="Freeform 87">
              <a:extLst>
                <a:ext uri="{FF2B5EF4-FFF2-40B4-BE49-F238E27FC236}">
                  <a16:creationId xmlns:a16="http://schemas.microsoft.com/office/drawing/2014/main" xmlns="" id="{7A281037-E984-4017-905D-35150B49CB00}"/>
                </a:ext>
              </a:extLst>
            </p:cNvPr>
            <p:cNvSpPr>
              <a:spLocks noEditPoints="1"/>
            </p:cNvSpPr>
            <p:nvPr/>
          </p:nvSpPr>
          <p:spPr bwMode="auto">
            <a:xfrm>
              <a:off x="10575795" y="1424562"/>
              <a:ext cx="203562" cy="207477"/>
            </a:xfrm>
            <a:custGeom>
              <a:avLst/>
              <a:gdLst>
                <a:gd name="T0" fmla="*/ 54 w 64"/>
                <a:gd name="T1" fmla="*/ 0 h 65"/>
                <a:gd name="T2" fmla="*/ 44 w 64"/>
                <a:gd name="T3" fmla="*/ 11 h 65"/>
                <a:gd name="T4" fmla="*/ 44 w 64"/>
                <a:gd name="T5" fmla="*/ 41 h 65"/>
                <a:gd name="T6" fmla="*/ 52 w 64"/>
                <a:gd name="T7" fmla="*/ 41 h 65"/>
                <a:gd name="T8" fmla="*/ 52 w 64"/>
                <a:gd name="T9" fmla="*/ 65 h 65"/>
                <a:gd name="T10" fmla="*/ 64 w 64"/>
                <a:gd name="T11" fmla="*/ 65 h 65"/>
                <a:gd name="T12" fmla="*/ 64 w 64"/>
                <a:gd name="T13" fmla="*/ 11 h 65"/>
                <a:gd name="T14" fmla="*/ 54 w 64"/>
                <a:gd name="T15" fmla="*/ 0 h 65"/>
                <a:gd name="T16" fmla="*/ 26 w 64"/>
                <a:gd name="T17" fmla="*/ 0 h 65"/>
                <a:gd name="T18" fmla="*/ 24 w 64"/>
                <a:gd name="T19" fmla="*/ 2 h 65"/>
                <a:gd name="T20" fmla="*/ 24 w 64"/>
                <a:gd name="T21" fmla="*/ 17 h 65"/>
                <a:gd name="T22" fmla="*/ 22 w 64"/>
                <a:gd name="T23" fmla="*/ 18 h 65"/>
                <a:gd name="T24" fmla="*/ 20 w 64"/>
                <a:gd name="T25" fmla="*/ 17 h 65"/>
                <a:gd name="T26" fmla="*/ 20 w 64"/>
                <a:gd name="T27" fmla="*/ 2 h 65"/>
                <a:gd name="T28" fmla="*/ 18 w 64"/>
                <a:gd name="T29" fmla="*/ 0 h 65"/>
                <a:gd name="T30" fmla="*/ 16 w 64"/>
                <a:gd name="T31" fmla="*/ 2 h 65"/>
                <a:gd name="T32" fmla="*/ 16 w 64"/>
                <a:gd name="T33" fmla="*/ 17 h 65"/>
                <a:gd name="T34" fmla="*/ 14 w 64"/>
                <a:gd name="T35" fmla="*/ 18 h 65"/>
                <a:gd name="T36" fmla="*/ 12 w 64"/>
                <a:gd name="T37" fmla="*/ 17 h 65"/>
                <a:gd name="T38" fmla="*/ 12 w 64"/>
                <a:gd name="T39" fmla="*/ 2 h 65"/>
                <a:gd name="T40" fmla="*/ 10 w 64"/>
                <a:gd name="T41" fmla="*/ 0 h 65"/>
                <a:gd name="T42" fmla="*/ 8 w 64"/>
                <a:gd name="T43" fmla="*/ 2 h 65"/>
                <a:gd name="T44" fmla="*/ 8 w 64"/>
                <a:gd name="T45" fmla="*/ 17 h 65"/>
                <a:gd name="T46" fmla="*/ 6 w 64"/>
                <a:gd name="T47" fmla="*/ 18 h 65"/>
                <a:gd name="T48" fmla="*/ 4 w 64"/>
                <a:gd name="T49" fmla="*/ 17 h 65"/>
                <a:gd name="T50" fmla="*/ 4 w 64"/>
                <a:gd name="T51" fmla="*/ 2 h 65"/>
                <a:gd name="T52" fmla="*/ 2 w 64"/>
                <a:gd name="T53" fmla="*/ 0 h 65"/>
                <a:gd name="T54" fmla="*/ 0 w 64"/>
                <a:gd name="T55" fmla="*/ 2 h 65"/>
                <a:gd name="T56" fmla="*/ 0 w 64"/>
                <a:gd name="T57" fmla="*/ 17 h 65"/>
                <a:gd name="T58" fmla="*/ 0 w 64"/>
                <a:gd name="T59" fmla="*/ 21 h 65"/>
                <a:gd name="T60" fmla="*/ 3 w 64"/>
                <a:gd name="T61" fmla="*/ 25 h 65"/>
                <a:gd name="T62" fmla="*/ 8 w 64"/>
                <a:gd name="T63" fmla="*/ 33 h 65"/>
                <a:gd name="T64" fmla="*/ 8 w 64"/>
                <a:gd name="T65" fmla="*/ 65 h 65"/>
                <a:gd name="T66" fmla="*/ 20 w 64"/>
                <a:gd name="T67" fmla="*/ 65 h 65"/>
                <a:gd name="T68" fmla="*/ 20 w 64"/>
                <a:gd name="T69" fmla="*/ 33 h 65"/>
                <a:gd name="T70" fmla="*/ 25 w 64"/>
                <a:gd name="T71" fmla="*/ 25 h 65"/>
                <a:gd name="T72" fmla="*/ 28 w 64"/>
                <a:gd name="T73" fmla="*/ 21 h 65"/>
                <a:gd name="T74" fmla="*/ 28 w 64"/>
                <a:gd name="T75" fmla="*/ 17 h 65"/>
                <a:gd name="T76" fmla="*/ 28 w 64"/>
                <a:gd name="T77" fmla="*/ 2 h 65"/>
                <a:gd name="T78" fmla="*/ 26 w 64"/>
                <a:gd name="T7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4" h="65">
                  <a:moveTo>
                    <a:pt x="54" y="0"/>
                  </a:moveTo>
                  <a:cubicBezTo>
                    <a:pt x="49" y="0"/>
                    <a:pt x="44" y="5"/>
                    <a:pt x="44" y="11"/>
                  </a:cubicBezTo>
                  <a:cubicBezTo>
                    <a:pt x="44" y="41"/>
                    <a:pt x="44" y="41"/>
                    <a:pt x="44" y="41"/>
                  </a:cubicBezTo>
                  <a:cubicBezTo>
                    <a:pt x="52" y="41"/>
                    <a:pt x="52" y="41"/>
                    <a:pt x="52" y="41"/>
                  </a:cubicBezTo>
                  <a:cubicBezTo>
                    <a:pt x="52" y="65"/>
                    <a:pt x="52" y="65"/>
                    <a:pt x="52" y="65"/>
                  </a:cubicBezTo>
                  <a:cubicBezTo>
                    <a:pt x="64" y="65"/>
                    <a:pt x="64" y="65"/>
                    <a:pt x="64" y="65"/>
                  </a:cubicBezTo>
                  <a:cubicBezTo>
                    <a:pt x="64" y="11"/>
                    <a:pt x="64" y="11"/>
                    <a:pt x="64" y="11"/>
                  </a:cubicBezTo>
                  <a:cubicBezTo>
                    <a:pt x="64" y="5"/>
                    <a:pt x="60" y="0"/>
                    <a:pt x="54" y="0"/>
                  </a:cubicBezTo>
                  <a:close/>
                  <a:moveTo>
                    <a:pt x="26" y="0"/>
                  </a:moveTo>
                  <a:cubicBezTo>
                    <a:pt x="25" y="0"/>
                    <a:pt x="24" y="1"/>
                    <a:pt x="24" y="2"/>
                  </a:cubicBezTo>
                  <a:cubicBezTo>
                    <a:pt x="24" y="17"/>
                    <a:pt x="24" y="17"/>
                    <a:pt x="24" y="17"/>
                  </a:cubicBezTo>
                  <a:cubicBezTo>
                    <a:pt x="24" y="17"/>
                    <a:pt x="23" y="18"/>
                    <a:pt x="22" y="18"/>
                  </a:cubicBezTo>
                  <a:cubicBezTo>
                    <a:pt x="21" y="18"/>
                    <a:pt x="20" y="17"/>
                    <a:pt x="20" y="17"/>
                  </a:cubicBezTo>
                  <a:cubicBezTo>
                    <a:pt x="20" y="2"/>
                    <a:pt x="20" y="2"/>
                    <a:pt x="20" y="2"/>
                  </a:cubicBezTo>
                  <a:cubicBezTo>
                    <a:pt x="20" y="1"/>
                    <a:pt x="19" y="0"/>
                    <a:pt x="18" y="0"/>
                  </a:cubicBezTo>
                  <a:cubicBezTo>
                    <a:pt x="17" y="0"/>
                    <a:pt x="16" y="1"/>
                    <a:pt x="16" y="2"/>
                  </a:cubicBezTo>
                  <a:cubicBezTo>
                    <a:pt x="16" y="17"/>
                    <a:pt x="16" y="17"/>
                    <a:pt x="16" y="17"/>
                  </a:cubicBezTo>
                  <a:cubicBezTo>
                    <a:pt x="16" y="17"/>
                    <a:pt x="15" y="18"/>
                    <a:pt x="14" y="18"/>
                  </a:cubicBezTo>
                  <a:cubicBezTo>
                    <a:pt x="13" y="18"/>
                    <a:pt x="12" y="17"/>
                    <a:pt x="12" y="17"/>
                  </a:cubicBezTo>
                  <a:cubicBezTo>
                    <a:pt x="12" y="2"/>
                    <a:pt x="12" y="2"/>
                    <a:pt x="12" y="2"/>
                  </a:cubicBezTo>
                  <a:cubicBezTo>
                    <a:pt x="12" y="1"/>
                    <a:pt x="11" y="0"/>
                    <a:pt x="10" y="0"/>
                  </a:cubicBezTo>
                  <a:cubicBezTo>
                    <a:pt x="9" y="0"/>
                    <a:pt x="8" y="1"/>
                    <a:pt x="8" y="2"/>
                  </a:cubicBezTo>
                  <a:cubicBezTo>
                    <a:pt x="8" y="17"/>
                    <a:pt x="8" y="17"/>
                    <a:pt x="8" y="17"/>
                  </a:cubicBezTo>
                  <a:cubicBezTo>
                    <a:pt x="8" y="17"/>
                    <a:pt x="7" y="18"/>
                    <a:pt x="6" y="18"/>
                  </a:cubicBezTo>
                  <a:cubicBezTo>
                    <a:pt x="5" y="18"/>
                    <a:pt x="4" y="17"/>
                    <a:pt x="4" y="17"/>
                  </a:cubicBezTo>
                  <a:cubicBezTo>
                    <a:pt x="4" y="2"/>
                    <a:pt x="4" y="2"/>
                    <a:pt x="4" y="2"/>
                  </a:cubicBezTo>
                  <a:cubicBezTo>
                    <a:pt x="4" y="1"/>
                    <a:pt x="3" y="0"/>
                    <a:pt x="2" y="0"/>
                  </a:cubicBezTo>
                  <a:cubicBezTo>
                    <a:pt x="0" y="0"/>
                    <a:pt x="0" y="1"/>
                    <a:pt x="0" y="2"/>
                  </a:cubicBezTo>
                  <a:cubicBezTo>
                    <a:pt x="0" y="17"/>
                    <a:pt x="0" y="17"/>
                    <a:pt x="0" y="17"/>
                  </a:cubicBezTo>
                  <a:cubicBezTo>
                    <a:pt x="0" y="21"/>
                    <a:pt x="0" y="21"/>
                    <a:pt x="0" y="21"/>
                  </a:cubicBezTo>
                  <a:cubicBezTo>
                    <a:pt x="0" y="22"/>
                    <a:pt x="1" y="23"/>
                    <a:pt x="3" y="25"/>
                  </a:cubicBezTo>
                  <a:cubicBezTo>
                    <a:pt x="5" y="26"/>
                    <a:pt x="8" y="28"/>
                    <a:pt x="8" y="33"/>
                  </a:cubicBezTo>
                  <a:cubicBezTo>
                    <a:pt x="8" y="65"/>
                    <a:pt x="8" y="65"/>
                    <a:pt x="8" y="65"/>
                  </a:cubicBezTo>
                  <a:cubicBezTo>
                    <a:pt x="20" y="65"/>
                    <a:pt x="20" y="65"/>
                    <a:pt x="20" y="65"/>
                  </a:cubicBezTo>
                  <a:cubicBezTo>
                    <a:pt x="20" y="33"/>
                    <a:pt x="20" y="33"/>
                    <a:pt x="20" y="33"/>
                  </a:cubicBezTo>
                  <a:cubicBezTo>
                    <a:pt x="20" y="28"/>
                    <a:pt x="22" y="26"/>
                    <a:pt x="25" y="25"/>
                  </a:cubicBezTo>
                  <a:cubicBezTo>
                    <a:pt x="26" y="23"/>
                    <a:pt x="28" y="22"/>
                    <a:pt x="28" y="21"/>
                  </a:cubicBezTo>
                  <a:cubicBezTo>
                    <a:pt x="28" y="17"/>
                    <a:pt x="28" y="17"/>
                    <a:pt x="28" y="17"/>
                  </a:cubicBezTo>
                  <a:cubicBezTo>
                    <a:pt x="28" y="2"/>
                    <a:pt x="28" y="2"/>
                    <a:pt x="28" y="2"/>
                  </a:cubicBezTo>
                  <a:cubicBezTo>
                    <a:pt x="28" y="1"/>
                    <a:pt x="27" y="0"/>
                    <a:pt x="2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98" name="Freeform 88">
              <a:extLst>
                <a:ext uri="{FF2B5EF4-FFF2-40B4-BE49-F238E27FC236}">
                  <a16:creationId xmlns:a16="http://schemas.microsoft.com/office/drawing/2014/main" xmlns="" id="{29AEAE07-7389-4B8F-9E6B-29C1201952B1}"/>
                </a:ext>
              </a:extLst>
            </p:cNvPr>
            <p:cNvSpPr>
              <a:spLocks noEditPoints="1"/>
            </p:cNvSpPr>
            <p:nvPr/>
          </p:nvSpPr>
          <p:spPr bwMode="auto">
            <a:xfrm>
              <a:off x="10977048" y="3327085"/>
              <a:ext cx="236837" cy="266197"/>
            </a:xfrm>
            <a:custGeom>
              <a:avLst/>
              <a:gdLst>
                <a:gd name="T0" fmla="*/ 58 w 74"/>
                <a:gd name="T1" fmla="*/ 25 h 83"/>
                <a:gd name="T2" fmla="*/ 63 w 74"/>
                <a:gd name="T3" fmla="*/ 22 h 83"/>
                <a:gd name="T4" fmla="*/ 68 w 74"/>
                <a:gd name="T5" fmla="*/ 12 h 83"/>
                <a:gd name="T6" fmla="*/ 65 w 74"/>
                <a:gd name="T7" fmla="*/ 3 h 83"/>
                <a:gd name="T8" fmla="*/ 58 w 74"/>
                <a:gd name="T9" fmla="*/ 0 h 83"/>
                <a:gd name="T10" fmla="*/ 46 w 74"/>
                <a:gd name="T11" fmla="*/ 6 h 83"/>
                <a:gd name="T12" fmla="*/ 36 w 74"/>
                <a:gd name="T13" fmla="*/ 24 h 83"/>
                <a:gd name="T14" fmla="*/ 27 w 74"/>
                <a:gd name="T15" fmla="*/ 6 h 83"/>
                <a:gd name="T16" fmla="*/ 18 w 74"/>
                <a:gd name="T17" fmla="*/ 2 h 83"/>
                <a:gd name="T18" fmla="*/ 11 w 74"/>
                <a:gd name="T19" fmla="*/ 5 h 83"/>
                <a:gd name="T20" fmla="*/ 12 w 74"/>
                <a:gd name="T21" fmla="*/ 21 h 83"/>
                <a:gd name="T22" fmla="*/ 18 w 74"/>
                <a:gd name="T23" fmla="*/ 25 h 83"/>
                <a:gd name="T24" fmla="*/ 0 w 74"/>
                <a:gd name="T25" fmla="*/ 25 h 83"/>
                <a:gd name="T26" fmla="*/ 0 w 74"/>
                <a:gd name="T27" fmla="*/ 47 h 83"/>
                <a:gd name="T28" fmla="*/ 6 w 74"/>
                <a:gd name="T29" fmla="*/ 47 h 83"/>
                <a:gd name="T30" fmla="*/ 6 w 74"/>
                <a:gd name="T31" fmla="*/ 83 h 83"/>
                <a:gd name="T32" fmla="*/ 69 w 74"/>
                <a:gd name="T33" fmla="*/ 83 h 83"/>
                <a:gd name="T34" fmla="*/ 69 w 74"/>
                <a:gd name="T35" fmla="*/ 47 h 83"/>
                <a:gd name="T36" fmla="*/ 74 w 74"/>
                <a:gd name="T37" fmla="*/ 47 h 83"/>
                <a:gd name="T38" fmla="*/ 74 w 74"/>
                <a:gd name="T39" fmla="*/ 25 h 83"/>
                <a:gd name="T40" fmla="*/ 58 w 74"/>
                <a:gd name="T41" fmla="*/ 25 h 83"/>
                <a:gd name="T42" fmla="*/ 50 w 74"/>
                <a:gd name="T43" fmla="*/ 10 h 83"/>
                <a:gd name="T44" fmla="*/ 58 w 74"/>
                <a:gd name="T45" fmla="*/ 6 h 83"/>
                <a:gd name="T46" fmla="*/ 61 w 74"/>
                <a:gd name="T47" fmla="*/ 7 h 83"/>
                <a:gd name="T48" fmla="*/ 59 w 74"/>
                <a:gd name="T49" fmla="*/ 18 h 83"/>
                <a:gd name="T50" fmla="*/ 46 w 74"/>
                <a:gd name="T51" fmla="*/ 25 h 83"/>
                <a:gd name="T52" fmla="*/ 42 w 74"/>
                <a:gd name="T53" fmla="*/ 25 h 83"/>
                <a:gd name="T54" fmla="*/ 50 w 74"/>
                <a:gd name="T55" fmla="*/ 10 h 83"/>
                <a:gd name="T56" fmla="*/ 14 w 74"/>
                <a:gd name="T57" fmla="*/ 12 h 83"/>
                <a:gd name="T58" fmla="*/ 15 w 74"/>
                <a:gd name="T59" fmla="*/ 9 h 83"/>
                <a:gd name="T60" fmla="*/ 18 w 74"/>
                <a:gd name="T61" fmla="*/ 8 h 83"/>
                <a:gd name="T62" fmla="*/ 18 w 74"/>
                <a:gd name="T63" fmla="*/ 8 h 83"/>
                <a:gd name="T64" fmla="*/ 23 w 74"/>
                <a:gd name="T65" fmla="*/ 10 h 83"/>
                <a:gd name="T66" fmla="*/ 30 w 74"/>
                <a:gd name="T67" fmla="*/ 23 h 83"/>
                <a:gd name="T68" fmla="*/ 30 w 74"/>
                <a:gd name="T69" fmla="*/ 24 h 83"/>
                <a:gd name="T70" fmla="*/ 29 w 74"/>
                <a:gd name="T71" fmla="*/ 24 h 83"/>
                <a:gd name="T72" fmla="*/ 17 w 74"/>
                <a:gd name="T73" fmla="*/ 17 h 83"/>
                <a:gd name="T74" fmla="*/ 14 w 74"/>
                <a:gd name="T75" fmla="*/ 12 h 83"/>
                <a:gd name="T76" fmla="*/ 32 w 74"/>
                <a:gd name="T77" fmla="*/ 78 h 83"/>
                <a:gd name="T78" fmla="*/ 11 w 74"/>
                <a:gd name="T79" fmla="*/ 78 h 83"/>
                <a:gd name="T80" fmla="*/ 11 w 74"/>
                <a:gd name="T81" fmla="*/ 44 h 83"/>
                <a:gd name="T82" fmla="*/ 32 w 74"/>
                <a:gd name="T83" fmla="*/ 44 h 83"/>
                <a:gd name="T84" fmla="*/ 32 w 74"/>
                <a:gd name="T85" fmla="*/ 78 h 83"/>
                <a:gd name="T86" fmla="*/ 32 w 74"/>
                <a:gd name="T87" fmla="*/ 41 h 83"/>
                <a:gd name="T88" fmla="*/ 6 w 74"/>
                <a:gd name="T89" fmla="*/ 41 h 83"/>
                <a:gd name="T90" fmla="*/ 6 w 74"/>
                <a:gd name="T91" fmla="*/ 31 h 83"/>
                <a:gd name="T92" fmla="*/ 32 w 74"/>
                <a:gd name="T93" fmla="*/ 31 h 83"/>
                <a:gd name="T94" fmla="*/ 32 w 74"/>
                <a:gd name="T95" fmla="*/ 41 h 83"/>
                <a:gd name="T96" fmla="*/ 63 w 74"/>
                <a:gd name="T97" fmla="*/ 78 h 83"/>
                <a:gd name="T98" fmla="*/ 42 w 74"/>
                <a:gd name="T99" fmla="*/ 78 h 83"/>
                <a:gd name="T100" fmla="*/ 42 w 74"/>
                <a:gd name="T101" fmla="*/ 44 h 83"/>
                <a:gd name="T102" fmla="*/ 63 w 74"/>
                <a:gd name="T103" fmla="*/ 44 h 83"/>
                <a:gd name="T104" fmla="*/ 63 w 74"/>
                <a:gd name="T105" fmla="*/ 78 h 83"/>
                <a:gd name="T106" fmla="*/ 69 w 74"/>
                <a:gd name="T107" fmla="*/ 41 h 83"/>
                <a:gd name="T108" fmla="*/ 42 w 74"/>
                <a:gd name="T109" fmla="*/ 41 h 83"/>
                <a:gd name="T110" fmla="*/ 42 w 74"/>
                <a:gd name="T111" fmla="*/ 31 h 83"/>
                <a:gd name="T112" fmla="*/ 69 w 74"/>
                <a:gd name="T113" fmla="*/ 31 h 83"/>
                <a:gd name="T114" fmla="*/ 69 w 74"/>
                <a:gd name="T115" fmla="*/ 4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 h="83">
                  <a:moveTo>
                    <a:pt x="58" y="25"/>
                  </a:moveTo>
                  <a:cubicBezTo>
                    <a:pt x="60" y="24"/>
                    <a:pt x="61" y="23"/>
                    <a:pt x="63" y="22"/>
                  </a:cubicBezTo>
                  <a:cubicBezTo>
                    <a:pt x="65" y="19"/>
                    <a:pt x="67" y="16"/>
                    <a:pt x="68" y="12"/>
                  </a:cubicBezTo>
                  <a:cubicBezTo>
                    <a:pt x="69" y="9"/>
                    <a:pt x="68" y="5"/>
                    <a:pt x="65" y="3"/>
                  </a:cubicBezTo>
                  <a:cubicBezTo>
                    <a:pt x="63" y="1"/>
                    <a:pt x="61" y="0"/>
                    <a:pt x="58" y="0"/>
                  </a:cubicBezTo>
                  <a:cubicBezTo>
                    <a:pt x="54" y="0"/>
                    <a:pt x="50" y="2"/>
                    <a:pt x="46" y="6"/>
                  </a:cubicBezTo>
                  <a:cubicBezTo>
                    <a:pt x="41" y="11"/>
                    <a:pt x="38" y="19"/>
                    <a:pt x="36" y="24"/>
                  </a:cubicBezTo>
                  <a:cubicBezTo>
                    <a:pt x="35" y="19"/>
                    <a:pt x="32" y="11"/>
                    <a:pt x="27" y="6"/>
                  </a:cubicBezTo>
                  <a:cubicBezTo>
                    <a:pt x="25" y="4"/>
                    <a:pt x="21" y="2"/>
                    <a:pt x="18" y="2"/>
                  </a:cubicBezTo>
                  <a:cubicBezTo>
                    <a:pt x="15" y="2"/>
                    <a:pt x="13" y="3"/>
                    <a:pt x="11" y="5"/>
                  </a:cubicBezTo>
                  <a:cubicBezTo>
                    <a:pt x="7" y="9"/>
                    <a:pt x="8" y="16"/>
                    <a:pt x="12" y="21"/>
                  </a:cubicBezTo>
                  <a:cubicBezTo>
                    <a:pt x="14" y="23"/>
                    <a:pt x="16" y="24"/>
                    <a:pt x="18" y="25"/>
                  </a:cubicBezTo>
                  <a:cubicBezTo>
                    <a:pt x="0" y="25"/>
                    <a:pt x="0" y="25"/>
                    <a:pt x="0" y="25"/>
                  </a:cubicBezTo>
                  <a:cubicBezTo>
                    <a:pt x="0" y="47"/>
                    <a:pt x="0" y="47"/>
                    <a:pt x="0" y="47"/>
                  </a:cubicBezTo>
                  <a:cubicBezTo>
                    <a:pt x="6" y="47"/>
                    <a:pt x="6" y="47"/>
                    <a:pt x="6" y="47"/>
                  </a:cubicBezTo>
                  <a:cubicBezTo>
                    <a:pt x="6" y="83"/>
                    <a:pt x="6" y="83"/>
                    <a:pt x="6" y="83"/>
                  </a:cubicBezTo>
                  <a:cubicBezTo>
                    <a:pt x="69" y="83"/>
                    <a:pt x="69" y="83"/>
                    <a:pt x="69" y="83"/>
                  </a:cubicBezTo>
                  <a:cubicBezTo>
                    <a:pt x="69" y="47"/>
                    <a:pt x="69" y="47"/>
                    <a:pt x="69" y="47"/>
                  </a:cubicBezTo>
                  <a:cubicBezTo>
                    <a:pt x="74" y="47"/>
                    <a:pt x="74" y="47"/>
                    <a:pt x="74" y="47"/>
                  </a:cubicBezTo>
                  <a:cubicBezTo>
                    <a:pt x="74" y="25"/>
                    <a:pt x="74" y="25"/>
                    <a:pt x="74" y="25"/>
                  </a:cubicBezTo>
                  <a:lnTo>
                    <a:pt x="58" y="25"/>
                  </a:lnTo>
                  <a:close/>
                  <a:moveTo>
                    <a:pt x="50" y="10"/>
                  </a:moveTo>
                  <a:cubicBezTo>
                    <a:pt x="53" y="7"/>
                    <a:pt x="56" y="6"/>
                    <a:pt x="58" y="6"/>
                  </a:cubicBezTo>
                  <a:cubicBezTo>
                    <a:pt x="59" y="6"/>
                    <a:pt x="60" y="6"/>
                    <a:pt x="61" y="7"/>
                  </a:cubicBezTo>
                  <a:cubicBezTo>
                    <a:pt x="63" y="9"/>
                    <a:pt x="62" y="14"/>
                    <a:pt x="59" y="18"/>
                  </a:cubicBezTo>
                  <a:cubicBezTo>
                    <a:pt x="55" y="21"/>
                    <a:pt x="50" y="24"/>
                    <a:pt x="46" y="25"/>
                  </a:cubicBezTo>
                  <a:cubicBezTo>
                    <a:pt x="42" y="25"/>
                    <a:pt x="42" y="25"/>
                    <a:pt x="42" y="25"/>
                  </a:cubicBezTo>
                  <a:cubicBezTo>
                    <a:pt x="43" y="21"/>
                    <a:pt x="46" y="14"/>
                    <a:pt x="50" y="10"/>
                  </a:cubicBezTo>
                  <a:close/>
                  <a:moveTo>
                    <a:pt x="14" y="12"/>
                  </a:moveTo>
                  <a:cubicBezTo>
                    <a:pt x="14" y="12"/>
                    <a:pt x="14" y="10"/>
                    <a:pt x="15" y="9"/>
                  </a:cubicBezTo>
                  <a:cubicBezTo>
                    <a:pt x="16" y="8"/>
                    <a:pt x="17" y="8"/>
                    <a:pt x="18" y="8"/>
                  </a:cubicBezTo>
                  <a:cubicBezTo>
                    <a:pt x="18" y="8"/>
                    <a:pt x="18" y="8"/>
                    <a:pt x="18" y="8"/>
                  </a:cubicBezTo>
                  <a:cubicBezTo>
                    <a:pt x="20" y="8"/>
                    <a:pt x="22" y="9"/>
                    <a:pt x="23" y="10"/>
                  </a:cubicBezTo>
                  <a:cubicBezTo>
                    <a:pt x="26" y="13"/>
                    <a:pt x="28" y="18"/>
                    <a:pt x="30" y="23"/>
                  </a:cubicBezTo>
                  <a:cubicBezTo>
                    <a:pt x="30" y="23"/>
                    <a:pt x="30" y="24"/>
                    <a:pt x="30" y="24"/>
                  </a:cubicBezTo>
                  <a:cubicBezTo>
                    <a:pt x="30" y="24"/>
                    <a:pt x="29" y="24"/>
                    <a:pt x="29" y="24"/>
                  </a:cubicBezTo>
                  <a:cubicBezTo>
                    <a:pt x="24" y="22"/>
                    <a:pt x="19" y="20"/>
                    <a:pt x="17" y="17"/>
                  </a:cubicBezTo>
                  <a:cubicBezTo>
                    <a:pt x="15" y="16"/>
                    <a:pt x="14" y="14"/>
                    <a:pt x="14" y="12"/>
                  </a:cubicBezTo>
                  <a:close/>
                  <a:moveTo>
                    <a:pt x="32" y="78"/>
                  </a:moveTo>
                  <a:cubicBezTo>
                    <a:pt x="11" y="78"/>
                    <a:pt x="11" y="78"/>
                    <a:pt x="11" y="78"/>
                  </a:cubicBezTo>
                  <a:cubicBezTo>
                    <a:pt x="11" y="44"/>
                    <a:pt x="11" y="44"/>
                    <a:pt x="11" y="44"/>
                  </a:cubicBezTo>
                  <a:cubicBezTo>
                    <a:pt x="32" y="44"/>
                    <a:pt x="32" y="44"/>
                    <a:pt x="32" y="44"/>
                  </a:cubicBezTo>
                  <a:lnTo>
                    <a:pt x="32" y="78"/>
                  </a:lnTo>
                  <a:close/>
                  <a:moveTo>
                    <a:pt x="32" y="41"/>
                  </a:moveTo>
                  <a:cubicBezTo>
                    <a:pt x="6" y="41"/>
                    <a:pt x="6" y="41"/>
                    <a:pt x="6" y="41"/>
                  </a:cubicBezTo>
                  <a:cubicBezTo>
                    <a:pt x="6" y="31"/>
                    <a:pt x="6" y="31"/>
                    <a:pt x="6" y="31"/>
                  </a:cubicBezTo>
                  <a:cubicBezTo>
                    <a:pt x="32" y="31"/>
                    <a:pt x="32" y="31"/>
                    <a:pt x="32" y="31"/>
                  </a:cubicBezTo>
                  <a:lnTo>
                    <a:pt x="32" y="41"/>
                  </a:lnTo>
                  <a:close/>
                  <a:moveTo>
                    <a:pt x="63" y="78"/>
                  </a:moveTo>
                  <a:cubicBezTo>
                    <a:pt x="42" y="78"/>
                    <a:pt x="42" y="78"/>
                    <a:pt x="42" y="78"/>
                  </a:cubicBezTo>
                  <a:cubicBezTo>
                    <a:pt x="42" y="44"/>
                    <a:pt x="42" y="44"/>
                    <a:pt x="42" y="44"/>
                  </a:cubicBezTo>
                  <a:cubicBezTo>
                    <a:pt x="63" y="44"/>
                    <a:pt x="63" y="44"/>
                    <a:pt x="63" y="44"/>
                  </a:cubicBezTo>
                  <a:lnTo>
                    <a:pt x="63" y="78"/>
                  </a:lnTo>
                  <a:close/>
                  <a:moveTo>
                    <a:pt x="69" y="41"/>
                  </a:moveTo>
                  <a:cubicBezTo>
                    <a:pt x="42" y="41"/>
                    <a:pt x="42" y="41"/>
                    <a:pt x="42" y="41"/>
                  </a:cubicBezTo>
                  <a:cubicBezTo>
                    <a:pt x="42" y="31"/>
                    <a:pt x="42" y="31"/>
                    <a:pt x="42" y="31"/>
                  </a:cubicBezTo>
                  <a:cubicBezTo>
                    <a:pt x="69" y="31"/>
                    <a:pt x="69" y="31"/>
                    <a:pt x="69" y="31"/>
                  </a:cubicBezTo>
                  <a:lnTo>
                    <a:pt x="6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99" name="Freeform 89">
              <a:extLst>
                <a:ext uri="{FF2B5EF4-FFF2-40B4-BE49-F238E27FC236}">
                  <a16:creationId xmlns:a16="http://schemas.microsoft.com/office/drawing/2014/main" xmlns="" id="{13123CE1-9501-461A-A2C8-070A56E91C17}"/>
                </a:ext>
              </a:extLst>
            </p:cNvPr>
            <p:cNvSpPr>
              <a:spLocks noEditPoints="1"/>
            </p:cNvSpPr>
            <p:nvPr/>
          </p:nvSpPr>
          <p:spPr bwMode="auto">
            <a:xfrm>
              <a:off x="10906584" y="4526927"/>
              <a:ext cx="246623" cy="201704"/>
            </a:xfrm>
            <a:custGeom>
              <a:avLst/>
              <a:gdLst>
                <a:gd name="T0" fmla="*/ 1 w 77"/>
                <a:gd name="T1" fmla="*/ 42 h 63"/>
                <a:gd name="T2" fmla="*/ 8 w 77"/>
                <a:gd name="T3" fmla="*/ 55 h 63"/>
                <a:gd name="T4" fmla="*/ 21 w 77"/>
                <a:gd name="T5" fmla="*/ 61 h 63"/>
                <a:gd name="T6" fmla="*/ 38 w 77"/>
                <a:gd name="T7" fmla="*/ 63 h 63"/>
                <a:gd name="T8" fmla="*/ 56 w 77"/>
                <a:gd name="T9" fmla="*/ 61 h 63"/>
                <a:gd name="T10" fmla="*/ 69 w 77"/>
                <a:gd name="T11" fmla="*/ 55 h 63"/>
                <a:gd name="T12" fmla="*/ 76 w 77"/>
                <a:gd name="T13" fmla="*/ 42 h 63"/>
                <a:gd name="T14" fmla="*/ 71 w 77"/>
                <a:gd name="T15" fmla="*/ 16 h 63"/>
                <a:gd name="T16" fmla="*/ 72 w 77"/>
                <a:gd name="T17" fmla="*/ 11 h 63"/>
                <a:gd name="T18" fmla="*/ 70 w 77"/>
                <a:gd name="T19" fmla="*/ 0 h 63"/>
                <a:gd name="T20" fmla="*/ 67 w 77"/>
                <a:gd name="T21" fmla="*/ 0 h 63"/>
                <a:gd name="T22" fmla="*/ 60 w 77"/>
                <a:gd name="T23" fmla="*/ 3 h 63"/>
                <a:gd name="T24" fmla="*/ 38 w 77"/>
                <a:gd name="T25" fmla="*/ 5 h 63"/>
                <a:gd name="T26" fmla="*/ 17 w 77"/>
                <a:gd name="T27" fmla="*/ 3 h 63"/>
                <a:gd name="T28" fmla="*/ 9 w 77"/>
                <a:gd name="T29" fmla="*/ 0 h 63"/>
                <a:gd name="T30" fmla="*/ 7 w 77"/>
                <a:gd name="T31" fmla="*/ 0 h 63"/>
                <a:gd name="T32" fmla="*/ 5 w 77"/>
                <a:gd name="T33" fmla="*/ 11 h 63"/>
                <a:gd name="T34" fmla="*/ 6 w 77"/>
                <a:gd name="T35" fmla="*/ 16 h 63"/>
                <a:gd name="T36" fmla="*/ 9 w 77"/>
                <a:gd name="T37" fmla="*/ 42 h 63"/>
                <a:gd name="T38" fmla="*/ 18 w 77"/>
                <a:gd name="T39" fmla="*/ 30 h 63"/>
                <a:gd name="T40" fmla="*/ 27 w 77"/>
                <a:gd name="T41" fmla="*/ 29 h 63"/>
                <a:gd name="T42" fmla="*/ 38 w 77"/>
                <a:gd name="T43" fmla="*/ 30 h 63"/>
                <a:gd name="T44" fmla="*/ 49 w 77"/>
                <a:gd name="T45" fmla="*/ 29 h 63"/>
                <a:gd name="T46" fmla="*/ 59 w 77"/>
                <a:gd name="T47" fmla="*/ 30 h 63"/>
                <a:gd name="T48" fmla="*/ 67 w 77"/>
                <a:gd name="T49" fmla="*/ 42 h 63"/>
                <a:gd name="T50" fmla="*/ 64 w 77"/>
                <a:gd name="T51" fmla="*/ 52 h 63"/>
                <a:gd name="T52" fmla="*/ 56 w 77"/>
                <a:gd name="T53" fmla="*/ 57 h 63"/>
                <a:gd name="T54" fmla="*/ 45 w 77"/>
                <a:gd name="T55" fmla="*/ 58 h 63"/>
                <a:gd name="T56" fmla="*/ 31 w 77"/>
                <a:gd name="T57" fmla="*/ 58 h 63"/>
                <a:gd name="T58" fmla="*/ 20 w 77"/>
                <a:gd name="T59" fmla="*/ 57 h 63"/>
                <a:gd name="T60" fmla="*/ 12 w 77"/>
                <a:gd name="T61" fmla="*/ 52 h 63"/>
                <a:gd name="T62" fmla="*/ 9 w 77"/>
                <a:gd name="T63" fmla="*/ 42 h 63"/>
                <a:gd name="T64" fmla="*/ 53 w 77"/>
                <a:gd name="T65" fmla="*/ 48 h 63"/>
                <a:gd name="T66" fmla="*/ 53 w 77"/>
                <a:gd name="T67" fmla="*/ 34 h 63"/>
                <a:gd name="T68" fmla="*/ 19 w 77"/>
                <a:gd name="T69" fmla="*/ 41 h 63"/>
                <a:gd name="T70" fmla="*/ 29 w 77"/>
                <a:gd name="T71" fmla="*/ 41 h 63"/>
                <a:gd name="T72" fmla="*/ 19 w 77"/>
                <a:gd name="T73" fmla="*/ 4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7" h="63">
                  <a:moveTo>
                    <a:pt x="0" y="33"/>
                  </a:moveTo>
                  <a:cubicBezTo>
                    <a:pt x="0" y="36"/>
                    <a:pt x="0" y="39"/>
                    <a:pt x="1" y="42"/>
                  </a:cubicBezTo>
                  <a:cubicBezTo>
                    <a:pt x="1" y="45"/>
                    <a:pt x="2" y="47"/>
                    <a:pt x="3" y="49"/>
                  </a:cubicBezTo>
                  <a:cubicBezTo>
                    <a:pt x="5" y="51"/>
                    <a:pt x="6" y="53"/>
                    <a:pt x="8" y="55"/>
                  </a:cubicBezTo>
                  <a:cubicBezTo>
                    <a:pt x="10" y="56"/>
                    <a:pt x="12" y="58"/>
                    <a:pt x="14" y="59"/>
                  </a:cubicBezTo>
                  <a:cubicBezTo>
                    <a:pt x="16" y="60"/>
                    <a:pt x="18" y="61"/>
                    <a:pt x="21" y="61"/>
                  </a:cubicBezTo>
                  <a:cubicBezTo>
                    <a:pt x="23" y="62"/>
                    <a:pt x="26" y="62"/>
                    <a:pt x="29" y="63"/>
                  </a:cubicBezTo>
                  <a:cubicBezTo>
                    <a:pt x="32" y="63"/>
                    <a:pt x="35" y="63"/>
                    <a:pt x="38" y="63"/>
                  </a:cubicBezTo>
                  <a:cubicBezTo>
                    <a:pt x="42" y="63"/>
                    <a:pt x="45" y="63"/>
                    <a:pt x="47" y="63"/>
                  </a:cubicBezTo>
                  <a:cubicBezTo>
                    <a:pt x="50" y="62"/>
                    <a:pt x="53" y="62"/>
                    <a:pt x="56" y="61"/>
                  </a:cubicBezTo>
                  <a:cubicBezTo>
                    <a:pt x="58" y="61"/>
                    <a:pt x="61" y="60"/>
                    <a:pt x="63" y="59"/>
                  </a:cubicBezTo>
                  <a:cubicBezTo>
                    <a:pt x="65" y="58"/>
                    <a:pt x="67" y="56"/>
                    <a:pt x="69" y="55"/>
                  </a:cubicBezTo>
                  <a:cubicBezTo>
                    <a:pt x="71" y="53"/>
                    <a:pt x="72" y="51"/>
                    <a:pt x="73" y="49"/>
                  </a:cubicBezTo>
                  <a:cubicBezTo>
                    <a:pt x="74" y="47"/>
                    <a:pt x="75" y="45"/>
                    <a:pt x="76" y="42"/>
                  </a:cubicBezTo>
                  <a:cubicBezTo>
                    <a:pt x="77" y="39"/>
                    <a:pt x="77" y="36"/>
                    <a:pt x="77" y="33"/>
                  </a:cubicBezTo>
                  <a:cubicBezTo>
                    <a:pt x="77" y="26"/>
                    <a:pt x="75" y="21"/>
                    <a:pt x="71" y="16"/>
                  </a:cubicBezTo>
                  <a:cubicBezTo>
                    <a:pt x="71" y="16"/>
                    <a:pt x="71" y="15"/>
                    <a:pt x="71" y="14"/>
                  </a:cubicBezTo>
                  <a:cubicBezTo>
                    <a:pt x="71" y="13"/>
                    <a:pt x="72" y="12"/>
                    <a:pt x="72" y="11"/>
                  </a:cubicBezTo>
                  <a:cubicBezTo>
                    <a:pt x="72" y="10"/>
                    <a:pt x="72" y="8"/>
                    <a:pt x="72" y="6"/>
                  </a:cubicBezTo>
                  <a:cubicBezTo>
                    <a:pt x="71" y="4"/>
                    <a:pt x="71" y="2"/>
                    <a:pt x="70" y="0"/>
                  </a:cubicBezTo>
                  <a:cubicBezTo>
                    <a:pt x="69" y="0"/>
                    <a:pt x="69" y="0"/>
                    <a:pt x="69" y="0"/>
                  </a:cubicBezTo>
                  <a:cubicBezTo>
                    <a:pt x="69" y="0"/>
                    <a:pt x="68" y="0"/>
                    <a:pt x="67" y="0"/>
                  </a:cubicBezTo>
                  <a:cubicBezTo>
                    <a:pt x="67" y="0"/>
                    <a:pt x="65" y="1"/>
                    <a:pt x="64" y="1"/>
                  </a:cubicBezTo>
                  <a:cubicBezTo>
                    <a:pt x="63" y="1"/>
                    <a:pt x="61" y="2"/>
                    <a:pt x="60" y="3"/>
                  </a:cubicBezTo>
                  <a:cubicBezTo>
                    <a:pt x="58" y="4"/>
                    <a:pt x="56" y="5"/>
                    <a:pt x="53" y="7"/>
                  </a:cubicBezTo>
                  <a:cubicBezTo>
                    <a:pt x="50" y="6"/>
                    <a:pt x="45" y="5"/>
                    <a:pt x="38" y="5"/>
                  </a:cubicBezTo>
                  <a:cubicBezTo>
                    <a:pt x="32" y="5"/>
                    <a:pt x="27" y="6"/>
                    <a:pt x="23" y="7"/>
                  </a:cubicBezTo>
                  <a:cubicBezTo>
                    <a:pt x="21" y="5"/>
                    <a:pt x="19" y="4"/>
                    <a:pt x="17" y="3"/>
                  </a:cubicBezTo>
                  <a:cubicBezTo>
                    <a:pt x="15" y="2"/>
                    <a:pt x="14" y="1"/>
                    <a:pt x="12" y="1"/>
                  </a:cubicBezTo>
                  <a:cubicBezTo>
                    <a:pt x="11" y="1"/>
                    <a:pt x="10" y="0"/>
                    <a:pt x="9" y="0"/>
                  </a:cubicBezTo>
                  <a:cubicBezTo>
                    <a:pt x="8" y="0"/>
                    <a:pt x="8" y="0"/>
                    <a:pt x="7" y="0"/>
                  </a:cubicBezTo>
                  <a:cubicBezTo>
                    <a:pt x="7" y="0"/>
                    <a:pt x="7" y="0"/>
                    <a:pt x="7" y="0"/>
                  </a:cubicBezTo>
                  <a:cubicBezTo>
                    <a:pt x="6" y="2"/>
                    <a:pt x="5" y="4"/>
                    <a:pt x="5" y="6"/>
                  </a:cubicBezTo>
                  <a:cubicBezTo>
                    <a:pt x="5" y="8"/>
                    <a:pt x="5" y="10"/>
                    <a:pt x="5" y="11"/>
                  </a:cubicBezTo>
                  <a:cubicBezTo>
                    <a:pt x="5" y="12"/>
                    <a:pt x="5" y="13"/>
                    <a:pt x="5" y="14"/>
                  </a:cubicBezTo>
                  <a:cubicBezTo>
                    <a:pt x="6" y="15"/>
                    <a:pt x="6" y="16"/>
                    <a:pt x="6" y="16"/>
                  </a:cubicBezTo>
                  <a:cubicBezTo>
                    <a:pt x="2" y="21"/>
                    <a:pt x="0" y="26"/>
                    <a:pt x="0" y="33"/>
                  </a:cubicBezTo>
                  <a:close/>
                  <a:moveTo>
                    <a:pt x="9" y="42"/>
                  </a:moveTo>
                  <a:cubicBezTo>
                    <a:pt x="9" y="38"/>
                    <a:pt x="11" y="35"/>
                    <a:pt x="14" y="32"/>
                  </a:cubicBezTo>
                  <a:cubicBezTo>
                    <a:pt x="15" y="31"/>
                    <a:pt x="16" y="30"/>
                    <a:pt x="18" y="30"/>
                  </a:cubicBezTo>
                  <a:cubicBezTo>
                    <a:pt x="19" y="30"/>
                    <a:pt x="20" y="29"/>
                    <a:pt x="22" y="29"/>
                  </a:cubicBezTo>
                  <a:cubicBezTo>
                    <a:pt x="24" y="29"/>
                    <a:pt x="25" y="29"/>
                    <a:pt x="27" y="29"/>
                  </a:cubicBezTo>
                  <a:cubicBezTo>
                    <a:pt x="28" y="29"/>
                    <a:pt x="30" y="29"/>
                    <a:pt x="32" y="30"/>
                  </a:cubicBezTo>
                  <a:cubicBezTo>
                    <a:pt x="35" y="30"/>
                    <a:pt x="36" y="30"/>
                    <a:pt x="38" y="30"/>
                  </a:cubicBezTo>
                  <a:cubicBezTo>
                    <a:pt x="40" y="30"/>
                    <a:pt x="42" y="30"/>
                    <a:pt x="44" y="30"/>
                  </a:cubicBezTo>
                  <a:cubicBezTo>
                    <a:pt x="46" y="29"/>
                    <a:pt x="48" y="29"/>
                    <a:pt x="49" y="29"/>
                  </a:cubicBezTo>
                  <a:cubicBezTo>
                    <a:pt x="51" y="29"/>
                    <a:pt x="52" y="29"/>
                    <a:pt x="54" y="29"/>
                  </a:cubicBezTo>
                  <a:cubicBezTo>
                    <a:pt x="56" y="29"/>
                    <a:pt x="57" y="30"/>
                    <a:pt x="59" y="30"/>
                  </a:cubicBezTo>
                  <a:cubicBezTo>
                    <a:pt x="60" y="30"/>
                    <a:pt x="61" y="31"/>
                    <a:pt x="62" y="32"/>
                  </a:cubicBezTo>
                  <a:cubicBezTo>
                    <a:pt x="65" y="35"/>
                    <a:pt x="67" y="38"/>
                    <a:pt x="67" y="42"/>
                  </a:cubicBezTo>
                  <a:cubicBezTo>
                    <a:pt x="67" y="44"/>
                    <a:pt x="67" y="46"/>
                    <a:pt x="66" y="48"/>
                  </a:cubicBezTo>
                  <a:cubicBezTo>
                    <a:pt x="66" y="49"/>
                    <a:pt x="65" y="51"/>
                    <a:pt x="64" y="52"/>
                  </a:cubicBezTo>
                  <a:cubicBezTo>
                    <a:pt x="63" y="53"/>
                    <a:pt x="62" y="54"/>
                    <a:pt x="61" y="55"/>
                  </a:cubicBezTo>
                  <a:cubicBezTo>
                    <a:pt x="59" y="56"/>
                    <a:pt x="58" y="56"/>
                    <a:pt x="56" y="57"/>
                  </a:cubicBezTo>
                  <a:cubicBezTo>
                    <a:pt x="55" y="57"/>
                    <a:pt x="53" y="57"/>
                    <a:pt x="51" y="58"/>
                  </a:cubicBezTo>
                  <a:cubicBezTo>
                    <a:pt x="48" y="58"/>
                    <a:pt x="46" y="58"/>
                    <a:pt x="45" y="58"/>
                  </a:cubicBezTo>
                  <a:cubicBezTo>
                    <a:pt x="43" y="58"/>
                    <a:pt x="41" y="58"/>
                    <a:pt x="38" y="58"/>
                  </a:cubicBezTo>
                  <a:cubicBezTo>
                    <a:pt x="35" y="58"/>
                    <a:pt x="33" y="58"/>
                    <a:pt x="31" y="58"/>
                  </a:cubicBezTo>
                  <a:cubicBezTo>
                    <a:pt x="30" y="58"/>
                    <a:pt x="28" y="58"/>
                    <a:pt x="25" y="58"/>
                  </a:cubicBezTo>
                  <a:cubicBezTo>
                    <a:pt x="23" y="57"/>
                    <a:pt x="21" y="57"/>
                    <a:pt x="20" y="57"/>
                  </a:cubicBezTo>
                  <a:cubicBezTo>
                    <a:pt x="19" y="56"/>
                    <a:pt x="17" y="56"/>
                    <a:pt x="16" y="55"/>
                  </a:cubicBezTo>
                  <a:cubicBezTo>
                    <a:pt x="14" y="54"/>
                    <a:pt x="13" y="53"/>
                    <a:pt x="12" y="52"/>
                  </a:cubicBezTo>
                  <a:cubicBezTo>
                    <a:pt x="11" y="51"/>
                    <a:pt x="11" y="49"/>
                    <a:pt x="10" y="48"/>
                  </a:cubicBezTo>
                  <a:cubicBezTo>
                    <a:pt x="9" y="46"/>
                    <a:pt x="9" y="44"/>
                    <a:pt x="9" y="42"/>
                  </a:cubicBezTo>
                  <a:close/>
                  <a:moveTo>
                    <a:pt x="48" y="41"/>
                  </a:moveTo>
                  <a:cubicBezTo>
                    <a:pt x="48" y="45"/>
                    <a:pt x="50" y="48"/>
                    <a:pt x="53" y="48"/>
                  </a:cubicBezTo>
                  <a:cubicBezTo>
                    <a:pt x="55" y="48"/>
                    <a:pt x="58" y="45"/>
                    <a:pt x="58" y="41"/>
                  </a:cubicBezTo>
                  <a:cubicBezTo>
                    <a:pt x="58" y="37"/>
                    <a:pt x="55" y="34"/>
                    <a:pt x="53" y="34"/>
                  </a:cubicBezTo>
                  <a:cubicBezTo>
                    <a:pt x="50" y="34"/>
                    <a:pt x="48" y="37"/>
                    <a:pt x="48" y="41"/>
                  </a:cubicBezTo>
                  <a:close/>
                  <a:moveTo>
                    <a:pt x="19" y="41"/>
                  </a:moveTo>
                  <a:cubicBezTo>
                    <a:pt x="19" y="45"/>
                    <a:pt x="21" y="48"/>
                    <a:pt x="24" y="48"/>
                  </a:cubicBezTo>
                  <a:cubicBezTo>
                    <a:pt x="27" y="48"/>
                    <a:pt x="29" y="45"/>
                    <a:pt x="29" y="41"/>
                  </a:cubicBezTo>
                  <a:cubicBezTo>
                    <a:pt x="29" y="37"/>
                    <a:pt x="27" y="34"/>
                    <a:pt x="24" y="34"/>
                  </a:cubicBezTo>
                  <a:cubicBezTo>
                    <a:pt x="21" y="34"/>
                    <a:pt x="19" y="37"/>
                    <a:pt x="19"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00" name="Freeform 90">
              <a:extLst>
                <a:ext uri="{FF2B5EF4-FFF2-40B4-BE49-F238E27FC236}">
                  <a16:creationId xmlns:a16="http://schemas.microsoft.com/office/drawing/2014/main" xmlns="" id="{B4048680-A23E-4AE3-A33D-60F2BA1E25FF}"/>
                </a:ext>
              </a:extLst>
            </p:cNvPr>
            <p:cNvSpPr>
              <a:spLocks noEditPoints="1"/>
            </p:cNvSpPr>
            <p:nvPr/>
          </p:nvSpPr>
          <p:spPr bwMode="auto">
            <a:xfrm>
              <a:off x="10654088" y="1900192"/>
              <a:ext cx="401253" cy="401252"/>
            </a:xfrm>
            <a:custGeom>
              <a:avLst/>
              <a:gdLst>
                <a:gd name="T0" fmla="*/ 0 w 125"/>
                <a:gd name="T1" fmla="*/ 63 h 125"/>
                <a:gd name="T2" fmla="*/ 125 w 125"/>
                <a:gd name="T3" fmla="*/ 63 h 125"/>
                <a:gd name="T4" fmla="*/ 98 w 125"/>
                <a:gd name="T5" fmla="*/ 83 h 125"/>
                <a:gd name="T6" fmla="*/ 117 w 125"/>
                <a:gd name="T7" fmla="*/ 67 h 125"/>
                <a:gd name="T8" fmla="*/ 98 w 125"/>
                <a:gd name="T9" fmla="*/ 83 h 125"/>
                <a:gd name="T10" fmla="*/ 25 w 125"/>
                <a:gd name="T11" fmla="*/ 59 h 125"/>
                <a:gd name="T12" fmla="*/ 13 w 125"/>
                <a:gd name="T13" fmla="*/ 42 h 125"/>
                <a:gd name="T14" fmla="*/ 90 w 125"/>
                <a:gd name="T15" fmla="*/ 42 h 125"/>
                <a:gd name="T16" fmla="*/ 67 w 125"/>
                <a:gd name="T17" fmla="*/ 59 h 125"/>
                <a:gd name="T18" fmla="*/ 90 w 125"/>
                <a:gd name="T19" fmla="*/ 42 h 125"/>
                <a:gd name="T20" fmla="*/ 67 w 125"/>
                <a:gd name="T21" fmla="*/ 9 h 125"/>
                <a:gd name="T22" fmla="*/ 82 w 125"/>
                <a:gd name="T23" fmla="*/ 23 h 125"/>
                <a:gd name="T24" fmla="*/ 67 w 125"/>
                <a:gd name="T25" fmla="*/ 34 h 125"/>
                <a:gd name="T26" fmla="*/ 53 w 125"/>
                <a:gd name="T27" fmla="*/ 12 h 125"/>
                <a:gd name="T28" fmla="*/ 59 w 125"/>
                <a:gd name="T29" fmla="*/ 34 h 125"/>
                <a:gd name="T30" fmla="*/ 43 w 125"/>
                <a:gd name="T31" fmla="*/ 23 h 125"/>
                <a:gd name="T32" fmla="*/ 59 w 125"/>
                <a:gd name="T33" fmla="*/ 59 h 125"/>
                <a:gd name="T34" fmla="*/ 36 w 125"/>
                <a:gd name="T35" fmla="*/ 42 h 125"/>
                <a:gd name="T36" fmla="*/ 13 w 125"/>
                <a:gd name="T37" fmla="*/ 83 h 125"/>
                <a:gd name="T38" fmla="*/ 25 w 125"/>
                <a:gd name="T39" fmla="*/ 67 h 125"/>
                <a:gd name="T40" fmla="*/ 13 w 125"/>
                <a:gd name="T41" fmla="*/ 83 h 125"/>
                <a:gd name="T42" fmla="*/ 59 w 125"/>
                <a:gd name="T43" fmla="*/ 67 h 125"/>
                <a:gd name="T44" fmla="*/ 36 w 125"/>
                <a:gd name="T45" fmla="*/ 83 h 125"/>
                <a:gd name="T46" fmla="*/ 59 w 125"/>
                <a:gd name="T47" fmla="*/ 92 h 125"/>
                <a:gd name="T48" fmla="*/ 53 w 125"/>
                <a:gd name="T49" fmla="*/ 113 h 125"/>
                <a:gd name="T50" fmla="*/ 38 w 125"/>
                <a:gd name="T51" fmla="*/ 92 h 125"/>
                <a:gd name="T52" fmla="*/ 82 w 125"/>
                <a:gd name="T53" fmla="*/ 102 h 125"/>
                <a:gd name="T54" fmla="*/ 67 w 125"/>
                <a:gd name="T55" fmla="*/ 116 h 125"/>
                <a:gd name="T56" fmla="*/ 87 w 125"/>
                <a:gd name="T57" fmla="*/ 92 h 125"/>
                <a:gd name="T58" fmla="*/ 67 w 125"/>
                <a:gd name="T59" fmla="*/ 83 h 125"/>
                <a:gd name="T60" fmla="*/ 92 w 125"/>
                <a:gd name="T61" fmla="*/ 67 h 125"/>
                <a:gd name="T62" fmla="*/ 67 w 125"/>
                <a:gd name="T63" fmla="*/ 83 h 125"/>
                <a:gd name="T64" fmla="*/ 98 w 125"/>
                <a:gd name="T65" fmla="*/ 42 h 125"/>
                <a:gd name="T66" fmla="*/ 117 w 125"/>
                <a:gd name="T67" fmla="*/ 59 h 125"/>
                <a:gd name="T68" fmla="*/ 108 w 125"/>
                <a:gd name="T69" fmla="*/ 34 h 125"/>
                <a:gd name="T70" fmla="*/ 86 w 125"/>
                <a:gd name="T71" fmla="*/ 14 h 125"/>
                <a:gd name="T72" fmla="*/ 108 w 125"/>
                <a:gd name="T73" fmla="*/ 34 h 125"/>
                <a:gd name="T74" fmla="*/ 39 w 125"/>
                <a:gd name="T75" fmla="*/ 14 h 125"/>
                <a:gd name="T76" fmla="*/ 17 w 125"/>
                <a:gd name="T77" fmla="*/ 34 h 125"/>
                <a:gd name="T78" fmla="*/ 17 w 125"/>
                <a:gd name="T79" fmla="*/ 92 h 125"/>
                <a:gd name="T80" fmla="*/ 39 w 125"/>
                <a:gd name="T81" fmla="*/ 111 h 125"/>
                <a:gd name="T82" fmla="*/ 17 w 125"/>
                <a:gd name="T83" fmla="*/ 92 h 125"/>
                <a:gd name="T84" fmla="*/ 86 w 125"/>
                <a:gd name="T85" fmla="*/ 111 h 125"/>
                <a:gd name="T86" fmla="*/ 108 w 125"/>
                <a:gd name="T87" fmla="*/ 9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5" h="125">
                  <a:moveTo>
                    <a:pt x="63" y="0"/>
                  </a:moveTo>
                  <a:cubicBezTo>
                    <a:pt x="28" y="0"/>
                    <a:pt x="0" y="28"/>
                    <a:pt x="0" y="63"/>
                  </a:cubicBezTo>
                  <a:cubicBezTo>
                    <a:pt x="0" y="97"/>
                    <a:pt x="28" y="125"/>
                    <a:pt x="63" y="125"/>
                  </a:cubicBezTo>
                  <a:cubicBezTo>
                    <a:pt x="97" y="125"/>
                    <a:pt x="125" y="97"/>
                    <a:pt x="125" y="63"/>
                  </a:cubicBezTo>
                  <a:cubicBezTo>
                    <a:pt x="125" y="28"/>
                    <a:pt x="97" y="0"/>
                    <a:pt x="63" y="0"/>
                  </a:cubicBezTo>
                  <a:close/>
                  <a:moveTo>
                    <a:pt x="98" y="83"/>
                  </a:moveTo>
                  <a:cubicBezTo>
                    <a:pt x="99" y="78"/>
                    <a:pt x="100" y="73"/>
                    <a:pt x="100" y="67"/>
                  </a:cubicBezTo>
                  <a:cubicBezTo>
                    <a:pt x="117" y="67"/>
                    <a:pt x="117" y="67"/>
                    <a:pt x="117" y="67"/>
                  </a:cubicBezTo>
                  <a:cubicBezTo>
                    <a:pt x="116" y="73"/>
                    <a:pt x="115" y="78"/>
                    <a:pt x="113" y="83"/>
                  </a:cubicBezTo>
                  <a:lnTo>
                    <a:pt x="98" y="83"/>
                  </a:lnTo>
                  <a:close/>
                  <a:moveTo>
                    <a:pt x="27" y="42"/>
                  </a:moveTo>
                  <a:cubicBezTo>
                    <a:pt x="26" y="47"/>
                    <a:pt x="26" y="53"/>
                    <a:pt x="25" y="59"/>
                  </a:cubicBezTo>
                  <a:cubicBezTo>
                    <a:pt x="9" y="59"/>
                    <a:pt x="9" y="59"/>
                    <a:pt x="9" y="59"/>
                  </a:cubicBezTo>
                  <a:cubicBezTo>
                    <a:pt x="9" y="53"/>
                    <a:pt x="11" y="47"/>
                    <a:pt x="13" y="42"/>
                  </a:cubicBezTo>
                  <a:lnTo>
                    <a:pt x="27" y="42"/>
                  </a:lnTo>
                  <a:close/>
                  <a:moveTo>
                    <a:pt x="90" y="42"/>
                  </a:moveTo>
                  <a:cubicBezTo>
                    <a:pt x="91" y="47"/>
                    <a:pt x="92" y="53"/>
                    <a:pt x="92" y="59"/>
                  </a:cubicBezTo>
                  <a:cubicBezTo>
                    <a:pt x="67" y="59"/>
                    <a:pt x="67" y="59"/>
                    <a:pt x="67" y="59"/>
                  </a:cubicBezTo>
                  <a:cubicBezTo>
                    <a:pt x="67" y="42"/>
                    <a:pt x="67" y="42"/>
                    <a:pt x="67" y="42"/>
                  </a:cubicBezTo>
                  <a:lnTo>
                    <a:pt x="90" y="42"/>
                  </a:lnTo>
                  <a:close/>
                  <a:moveTo>
                    <a:pt x="67" y="34"/>
                  </a:moveTo>
                  <a:cubicBezTo>
                    <a:pt x="67" y="9"/>
                    <a:pt x="67" y="9"/>
                    <a:pt x="67" y="9"/>
                  </a:cubicBezTo>
                  <a:cubicBezTo>
                    <a:pt x="69" y="10"/>
                    <a:pt x="71" y="11"/>
                    <a:pt x="73" y="12"/>
                  </a:cubicBezTo>
                  <a:cubicBezTo>
                    <a:pt x="76" y="14"/>
                    <a:pt x="79" y="18"/>
                    <a:pt x="82" y="23"/>
                  </a:cubicBezTo>
                  <a:cubicBezTo>
                    <a:pt x="84" y="26"/>
                    <a:pt x="86" y="30"/>
                    <a:pt x="87" y="34"/>
                  </a:cubicBezTo>
                  <a:cubicBezTo>
                    <a:pt x="67" y="34"/>
                    <a:pt x="67" y="34"/>
                    <a:pt x="67" y="34"/>
                  </a:cubicBezTo>
                  <a:close/>
                  <a:moveTo>
                    <a:pt x="43" y="23"/>
                  </a:moveTo>
                  <a:cubicBezTo>
                    <a:pt x="46" y="18"/>
                    <a:pt x="50" y="14"/>
                    <a:pt x="53" y="12"/>
                  </a:cubicBezTo>
                  <a:cubicBezTo>
                    <a:pt x="55" y="11"/>
                    <a:pt x="57" y="10"/>
                    <a:pt x="59" y="9"/>
                  </a:cubicBezTo>
                  <a:cubicBezTo>
                    <a:pt x="59" y="34"/>
                    <a:pt x="59" y="34"/>
                    <a:pt x="59" y="34"/>
                  </a:cubicBezTo>
                  <a:cubicBezTo>
                    <a:pt x="38" y="34"/>
                    <a:pt x="38" y="34"/>
                    <a:pt x="38" y="34"/>
                  </a:cubicBezTo>
                  <a:cubicBezTo>
                    <a:pt x="40" y="30"/>
                    <a:pt x="41" y="26"/>
                    <a:pt x="43" y="23"/>
                  </a:cubicBezTo>
                  <a:close/>
                  <a:moveTo>
                    <a:pt x="59" y="42"/>
                  </a:moveTo>
                  <a:cubicBezTo>
                    <a:pt x="59" y="59"/>
                    <a:pt x="59" y="59"/>
                    <a:pt x="59" y="59"/>
                  </a:cubicBezTo>
                  <a:cubicBezTo>
                    <a:pt x="34" y="59"/>
                    <a:pt x="34" y="59"/>
                    <a:pt x="34" y="59"/>
                  </a:cubicBezTo>
                  <a:cubicBezTo>
                    <a:pt x="34" y="53"/>
                    <a:pt x="35" y="47"/>
                    <a:pt x="36" y="42"/>
                  </a:cubicBezTo>
                  <a:lnTo>
                    <a:pt x="59" y="42"/>
                  </a:lnTo>
                  <a:close/>
                  <a:moveTo>
                    <a:pt x="13" y="83"/>
                  </a:moveTo>
                  <a:cubicBezTo>
                    <a:pt x="11" y="78"/>
                    <a:pt x="9" y="73"/>
                    <a:pt x="9" y="67"/>
                  </a:cubicBezTo>
                  <a:cubicBezTo>
                    <a:pt x="25" y="67"/>
                    <a:pt x="25" y="67"/>
                    <a:pt x="25" y="67"/>
                  </a:cubicBezTo>
                  <a:cubicBezTo>
                    <a:pt x="26" y="73"/>
                    <a:pt x="26" y="78"/>
                    <a:pt x="27" y="83"/>
                  </a:cubicBezTo>
                  <a:lnTo>
                    <a:pt x="13" y="83"/>
                  </a:lnTo>
                  <a:close/>
                  <a:moveTo>
                    <a:pt x="34" y="67"/>
                  </a:moveTo>
                  <a:cubicBezTo>
                    <a:pt x="59" y="67"/>
                    <a:pt x="59" y="67"/>
                    <a:pt x="59" y="67"/>
                  </a:cubicBezTo>
                  <a:cubicBezTo>
                    <a:pt x="59" y="83"/>
                    <a:pt x="59" y="83"/>
                    <a:pt x="59" y="83"/>
                  </a:cubicBezTo>
                  <a:cubicBezTo>
                    <a:pt x="36" y="83"/>
                    <a:pt x="36" y="83"/>
                    <a:pt x="36" y="83"/>
                  </a:cubicBezTo>
                  <a:cubicBezTo>
                    <a:pt x="35" y="78"/>
                    <a:pt x="34" y="73"/>
                    <a:pt x="34" y="67"/>
                  </a:cubicBezTo>
                  <a:close/>
                  <a:moveTo>
                    <a:pt x="59" y="92"/>
                  </a:moveTo>
                  <a:cubicBezTo>
                    <a:pt x="59" y="116"/>
                    <a:pt x="59" y="116"/>
                    <a:pt x="59" y="116"/>
                  </a:cubicBezTo>
                  <a:cubicBezTo>
                    <a:pt x="57" y="116"/>
                    <a:pt x="55" y="115"/>
                    <a:pt x="53" y="113"/>
                  </a:cubicBezTo>
                  <a:cubicBezTo>
                    <a:pt x="50" y="111"/>
                    <a:pt x="46" y="107"/>
                    <a:pt x="43" y="102"/>
                  </a:cubicBezTo>
                  <a:cubicBezTo>
                    <a:pt x="41" y="99"/>
                    <a:pt x="40" y="96"/>
                    <a:pt x="38" y="92"/>
                  </a:cubicBezTo>
                  <a:cubicBezTo>
                    <a:pt x="59" y="92"/>
                    <a:pt x="59" y="92"/>
                    <a:pt x="59" y="92"/>
                  </a:cubicBezTo>
                  <a:close/>
                  <a:moveTo>
                    <a:pt x="82" y="102"/>
                  </a:moveTo>
                  <a:cubicBezTo>
                    <a:pt x="79" y="107"/>
                    <a:pt x="76" y="111"/>
                    <a:pt x="73" y="113"/>
                  </a:cubicBezTo>
                  <a:cubicBezTo>
                    <a:pt x="71" y="115"/>
                    <a:pt x="69" y="116"/>
                    <a:pt x="67" y="116"/>
                  </a:cubicBezTo>
                  <a:cubicBezTo>
                    <a:pt x="67" y="92"/>
                    <a:pt x="67" y="92"/>
                    <a:pt x="67" y="92"/>
                  </a:cubicBezTo>
                  <a:cubicBezTo>
                    <a:pt x="87" y="92"/>
                    <a:pt x="87" y="92"/>
                    <a:pt x="87" y="92"/>
                  </a:cubicBezTo>
                  <a:cubicBezTo>
                    <a:pt x="86" y="96"/>
                    <a:pt x="84" y="99"/>
                    <a:pt x="82" y="102"/>
                  </a:cubicBezTo>
                  <a:close/>
                  <a:moveTo>
                    <a:pt x="67" y="83"/>
                  </a:moveTo>
                  <a:cubicBezTo>
                    <a:pt x="67" y="67"/>
                    <a:pt x="67" y="67"/>
                    <a:pt x="67" y="67"/>
                  </a:cubicBezTo>
                  <a:cubicBezTo>
                    <a:pt x="92" y="67"/>
                    <a:pt x="92" y="67"/>
                    <a:pt x="92" y="67"/>
                  </a:cubicBezTo>
                  <a:cubicBezTo>
                    <a:pt x="92" y="73"/>
                    <a:pt x="91" y="78"/>
                    <a:pt x="90" y="83"/>
                  </a:cubicBezTo>
                  <a:lnTo>
                    <a:pt x="67" y="83"/>
                  </a:lnTo>
                  <a:close/>
                  <a:moveTo>
                    <a:pt x="100" y="59"/>
                  </a:moveTo>
                  <a:cubicBezTo>
                    <a:pt x="100" y="53"/>
                    <a:pt x="99" y="47"/>
                    <a:pt x="98" y="42"/>
                  </a:cubicBezTo>
                  <a:cubicBezTo>
                    <a:pt x="113" y="42"/>
                    <a:pt x="113" y="42"/>
                    <a:pt x="113" y="42"/>
                  </a:cubicBezTo>
                  <a:cubicBezTo>
                    <a:pt x="115" y="47"/>
                    <a:pt x="116" y="53"/>
                    <a:pt x="117" y="59"/>
                  </a:cubicBezTo>
                  <a:lnTo>
                    <a:pt x="100" y="59"/>
                  </a:lnTo>
                  <a:close/>
                  <a:moveTo>
                    <a:pt x="108" y="34"/>
                  </a:moveTo>
                  <a:cubicBezTo>
                    <a:pt x="96" y="34"/>
                    <a:pt x="96" y="34"/>
                    <a:pt x="96" y="34"/>
                  </a:cubicBezTo>
                  <a:cubicBezTo>
                    <a:pt x="93" y="26"/>
                    <a:pt x="90" y="19"/>
                    <a:pt x="86" y="14"/>
                  </a:cubicBezTo>
                  <a:cubicBezTo>
                    <a:pt x="92" y="17"/>
                    <a:pt x="97" y="20"/>
                    <a:pt x="101" y="24"/>
                  </a:cubicBezTo>
                  <a:cubicBezTo>
                    <a:pt x="104" y="27"/>
                    <a:pt x="106" y="30"/>
                    <a:pt x="108" y="34"/>
                  </a:cubicBezTo>
                  <a:close/>
                  <a:moveTo>
                    <a:pt x="25" y="24"/>
                  </a:moveTo>
                  <a:cubicBezTo>
                    <a:pt x="29" y="20"/>
                    <a:pt x="34" y="17"/>
                    <a:pt x="39" y="14"/>
                  </a:cubicBezTo>
                  <a:cubicBezTo>
                    <a:pt x="35" y="19"/>
                    <a:pt x="32" y="26"/>
                    <a:pt x="30" y="34"/>
                  </a:cubicBezTo>
                  <a:cubicBezTo>
                    <a:pt x="17" y="34"/>
                    <a:pt x="17" y="34"/>
                    <a:pt x="17" y="34"/>
                  </a:cubicBezTo>
                  <a:cubicBezTo>
                    <a:pt x="19" y="30"/>
                    <a:pt x="22" y="27"/>
                    <a:pt x="25" y="24"/>
                  </a:cubicBezTo>
                  <a:close/>
                  <a:moveTo>
                    <a:pt x="17" y="92"/>
                  </a:moveTo>
                  <a:cubicBezTo>
                    <a:pt x="30" y="92"/>
                    <a:pt x="30" y="92"/>
                    <a:pt x="30" y="92"/>
                  </a:cubicBezTo>
                  <a:cubicBezTo>
                    <a:pt x="32" y="99"/>
                    <a:pt x="35" y="106"/>
                    <a:pt x="39" y="111"/>
                  </a:cubicBezTo>
                  <a:cubicBezTo>
                    <a:pt x="34" y="109"/>
                    <a:pt x="29" y="105"/>
                    <a:pt x="25" y="101"/>
                  </a:cubicBezTo>
                  <a:cubicBezTo>
                    <a:pt x="22" y="98"/>
                    <a:pt x="19" y="95"/>
                    <a:pt x="17" y="92"/>
                  </a:cubicBezTo>
                  <a:close/>
                  <a:moveTo>
                    <a:pt x="101" y="101"/>
                  </a:moveTo>
                  <a:cubicBezTo>
                    <a:pt x="97" y="105"/>
                    <a:pt x="92" y="109"/>
                    <a:pt x="86" y="111"/>
                  </a:cubicBezTo>
                  <a:cubicBezTo>
                    <a:pt x="90" y="106"/>
                    <a:pt x="93" y="99"/>
                    <a:pt x="96" y="92"/>
                  </a:cubicBezTo>
                  <a:cubicBezTo>
                    <a:pt x="108" y="92"/>
                    <a:pt x="108" y="92"/>
                    <a:pt x="108" y="92"/>
                  </a:cubicBezTo>
                  <a:cubicBezTo>
                    <a:pt x="106" y="95"/>
                    <a:pt x="104" y="98"/>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01" name="Freeform 91">
              <a:extLst>
                <a:ext uri="{FF2B5EF4-FFF2-40B4-BE49-F238E27FC236}">
                  <a16:creationId xmlns:a16="http://schemas.microsoft.com/office/drawing/2014/main" xmlns="" id="{38E1B52B-8BCA-468A-81B2-2D983DA7C052}"/>
                </a:ext>
              </a:extLst>
            </p:cNvPr>
            <p:cNvSpPr>
              <a:spLocks noEditPoints="1"/>
            </p:cNvSpPr>
            <p:nvPr/>
          </p:nvSpPr>
          <p:spPr bwMode="auto">
            <a:xfrm>
              <a:off x="10577753" y="1690759"/>
              <a:ext cx="189861" cy="187904"/>
            </a:xfrm>
            <a:custGeom>
              <a:avLst/>
              <a:gdLst>
                <a:gd name="T0" fmla="*/ 49 w 59"/>
                <a:gd name="T1" fmla="*/ 0 h 59"/>
                <a:gd name="T2" fmla="*/ 9 w 59"/>
                <a:gd name="T3" fmla="*/ 0 h 59"/>
                <a:gd name="T4" fmla="*/ 0 w 59"/>
                <a:gd name="T5" fmla="*/ 10 h 59"/>
                <a:gd name="T6" fmla="*/ 0 w 59"/>
                <a:gd name="T7" fmla="*/ 49 h 59"/>
                <a:gd name="T8" fmla="*/ 9 w 59"/>
                <a:gd name="T9" fmla="*/ 59 h 59"/>
                <a:gd name="T10" fmla="*/ 49 w 59"/>
                <a:gd name="T11" fmla="*/ 59 h 59"/>
                <a:gd name="T12" fmla="*/ 59 w 59"/>
                <a:gd name="T13" fmla="*/ 49 h 59"/>
                <a:gd name="T14" fmla="*/ 59 w 59"/>
                <a:gd name="T15" fmla="*/ 10 h 59"/>
                <a:gd name="T16" fmla="*/ 49 w 59"/>
                <a:gd name="T17" fmla="*/ 0 h 59"/>
                <a:gd name="T18" fmla="*/ 40 w 59"/>
                <a:gd name="T19" fmla="*/ 2 h 59"/>
                <a:gd name="T20" fmla="*/ 40 w 59"/>
                <a:gd name="T21" fmla="*/ 11 h 59"/>
                <a:gd name="T22" fmla="*/ 31 w 59"/>
                <a:gd name="T23" fmla="*/ 11 h 59"/>
                <a:gd name="T24" fmla="*/ 31 w 59"/>
                <a:gd name="T25" fmla="*/ 2 h 59"/>
                <a:gd name="T26" fmla="*/ 40 w 59"/>
                <a:gd name="T27" fmla="*/ 2 h 59"/>
                <a:gd name="T28" fmla="*/ 27 w 59"/>
                <a:gd name="T29" fmla="*/ 2 h 59"/>
                <a:gd name="T30" fmla="*/ 27 w 59"/>
                <a:gd name="T31" fmla="*/ 11 h 59"/>
                <a:gd name="T32" fmla="*/ 18 w 59"/>
                <a:gd name="T33" fmla="*/ 11 h 59"/>
                <a:gd name="T34" fmla="*/ 18 w 59"/>
                <a:gd name="T35" fmla="*/ 2 h 59"/>
                <a:gd name="T36" fmla="*/ 27 w 59"/>
                <a:gd name="T37" fmla="*/ 2 h 59"/>
                <a:gd name="T38" fmla="*/ 1 w 59"/>
                <a:gd name="T39" fmla="*/ 11 h 59"/>
                <a:gd name="T40" fmla="*/ 1 w 59"/>
                <a:gd name="T41" fmla="*/ 10 h 59"/>
                <a:gd name="T42" fmla="*/ 9 w 59"/>
                <a:gd name="T43" fmla="*/ 2 h 59"/>
                <a:gd name="T44" fmla="*/ 14 w 59"/>
                <a:gd name="T45" fmla="*/ 2 h 59"/>
                <a:gd name="T46" fmla="*/ 14 w 59"/>
                <a:gd name="T47" fmla="*/ 11 h 59"/>
                <a:gd name="T48" fmla="*/ 1 w 59"/>
                <a:gd name="T49" fmla="*/ 11 h 59"/>
                <a:gd name="T50" fmla="*/ 44 w 59"/>
                <a:gd name="T51" fmla="*/ 37 h 59"/>
                <a:gd name="T52" fmla="*/ 33 w 59"/>
                <a:gd name="T53" fmla="*/ 37 h 59"/>
                <a:gd name="T54" fmla="*/ 33 w 59"/>
                <a:gd name="T55" fmla="*/ 48 h 59"/>
                <a:gd name="T56" fmla="*/ 25 w 59"/>
                <a:gd name="T57" fmla="*/ 48 h 59"/>
                <a:gd name="T58" fmla="*/ 25 w 59"/>
                <a:gd name="T59" fmla="*/ 37 h 59"/>
                <a:gd name="T60" fmla="*/ 14 w 59"/>
                <a:gd name="T61" fmla="*/ 37 h 59"/>
                <a:gd name="T62" fmla="*/ 14 w 59"/>
                <a:gd name="T63" fmla="*/ 30 h 59"/>
                <a:gd name="T64" fmla="*/ 25 w 59"/>
                <a:gd name="T65" fmla="*/ 30 h 59"/>
                <a:gd name="T66" fmla="*/ 25 w 59"/>
                <a:gd name="T67" fmla="*/ 18 h 59"/>
                <a:gd name="T68" fmla="*/ 33 w 59"/>
                <a:gd name="T69" fmla="*/ 18 h 59"/>
                <a:gd name="T70" fmla="*/ 33 w 59"/>
                <a:gd name="T71" fmla="*/ 30 h 59"/>
                <a:gd name="T72" fmla="*/ 44 w 59"/>
                <a:gd name="T73" fmla="*/ 30 h 59"/>
                <a:gd name="T74" fmla="*/ 44 w 59"/>
                <a:gd name="T75" fmla="*/ 37 h 59"/>
                <a:gd name="T76" fmla="*/ 57 w 59"/>
                <a:gd name="T77" fmla="*/ 11 h 59"/>
                <a:gd name="T78" fmla="*/ 44 w 59"/>
                <a:gd name="T79" fmla="*/ 11 h 59"/>
                <a:gd name="T80" fmla="*/ 44 w 59"/>
                <a:gd name="T81" fmla="*/ 2 h 59"/>
                <a:gd name="T82" fmla="*/ 49 w 59"/>
                <a:gd name="T83" fmla="*/ 2 h 59"/>
                <a:gd name="T84" fmla="*/ 57 w 59"/>
                <a:gd name="T85" fmla="*/ 10 h 59"/>
                <a:gd name="T86" fmla="*/ 57 w 59"/>
                <a:gd name="T87" fmla="*/ 1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9" h="59">
                  <a:moveTo>
                    <a:pt x="49" y="0"/>
                  </a:moveTo>
                  <a:cubicBezTo>
                    <a:pt x="9" y="0"/>
                    <a:pt x="9" y="0"/>
                    <a:pt x="9" y="0"/>
                  </a:cubicBezTo>
                  <a:cubicBezTo>
                    <a:pt x="4" y="0"/>
                    <a:pt x="0" y="4"/>
                    <a:pt x="0" y="10"/>
                  </a:cubicBezTo>
                  <a:cubicBezTo>
                    <a:pt x="0" y="49"/>
                    <a:pt x="0" y="49"/>
                    <a:pt x="0" y="49"/>
                  </a:cubicBezTo>
                  <a:cubicBezTo>
                    <a:pt x="0" y="55"/>
                    <a:pt x="4" y="59"/>
                    <a:pt x="9" y="59"/>
                  </a:cubicBezTo>
                  <a:cubicBezTo>
                    <a:pt x="49" y="59"/>
                    <a:pt x="49" y="59"/>
                    <a:pt x="49" y="59"/>
                  </a:cubicBezTo>
                  <a:cubicBezTo>
                    <a:pt x="54" y="59"/>
                    <a:pt x="59" y="55"/>
                    <a:pt x="59" y="49"/>
                  </a:cubicBezTo>
                  <a:cubicBezTo>
                    <a:pt x="59" y="10"/>
                    <a:pt x="59" y="10"/>
                    <a:pt x="59" y="10"/>
                  </a:cubicBezTo>
                  <a:cubicBezTo>
                    <a:pt x="59" y="4"/>
                    <a:pt x="54" y="0"/>
                    <a:pt x="49" y="0"/>
                  </a:cubicBezTo>
                  <a:close/>
                  <a:moveTo>
                    <a:pt x="40" y="2"/>
                  </a:moveTo>
                  <a:cubicBezTo>
                    <a:pt x="40" y="11"/>
                    <a:pt x="40" y="11"/>
                    <a:pt x="40" y="11"/>
                  </a:cubicBezTo>
                  <a:cubicBezTo>
                    <a:pt x="31" y="11"/>
                    <a:pt x="31" y="11"/>
                    <a:pt x="31" y="11"/>
                  </a:cubicBezTo>
                  <a:cubicBezTo>
                    <a:pt x="31" y="2"/>
                    <a:pt x="31" y="2"/>
                    <a:pt x="31" y="2"/>
                  </a:cubicBezTo>
                  <a:lnTo>
                    <a:pt x="40" y="2"/>
                  </a:lnTo>
                  <a:close/>
                  <a:moveTo>
                    <a:pt x="27" y="2"/>
                  </a:moveTo>
                  <a:cubicBezTo>
                    <a:pt x="27" y="11"/>
                    <a:pt x="27" y="11"/>
                    <a:pt x="27" y="11"/>
                  </a:cubicBezTo>
                  <a:cubicBezTo>
                    <a:pt x="18" y="11"/>
                    <a:pt x="18" y="11"/>
                    <a:pt x="18" y="11"/>
                  </a:cubicBezTo>
                  <a:cubicBezTo>
                    <a:pt x="18" y="2"/>
                    <a:pt x="18" y="2"/>
                    <a:pt x="18" y="2"/>
                  </a:cubicBezTo>
                  <a:lnTo>
                    <a:pt x="27" y="2"/>
                  </a:lnTo>
                  <a:close/>
                  <a:moveTo>
                    <a:pt x="1" y="11"/>
                  </a:moveTo>
                  <a:cubicBezTo>
                    <a:pt x="1" y="10"/>
                    <a:pt x="1" y="10"/>
                    <a:pt x="1" y="10"/>
                  </a:cubicBezTo>
                  <a:cubicBezTo>
                    <a:pt x="1" y="5"/>
                    <a:pt x="5" y="2"/>
                    <a:pt x="9" y="2"/>
                  </a:cubicBezTo>
                  <a:cubicBezTo>
                    <a:pt x="14" y="2"/>
                    <a:pt x="14" y="2"/>
                    <a:pt x="14" y="2"/>
                  </a:cubicBezTo>
                  <a:cubicBezTo>
                    <a:pt x="14" y="11"/>
                    <a:pt x="14" y="11"/>
                    <a:pt x="14" y="11"/>
                  </a:cubicBezTo>
                  <a:lnTo>
                    <a:pt x="1" y="11"/>
                  </a:lnTo>
                  <a:close/>
                  <a:moveTo>
                    <a:pt x="44" y="37"/>
                  </a:moveTo>
                  <a:cubicBezTo>
                    <a:pt x="33" y="37"/>
                    <a:pt x="33" y="37"/>
                    <a:pt x="33" y="37"/>
                  </a:cubicBezTo>
                  <a:cubicBezTo>
                    <a:pt x="33" y="48"/>
                    <a:pt x="33" y="48"/>
                    <a:pt x="33" y="48"/>
                  </a:cubicBezTo>
                  <a:cubicBezTo>
                    <a:pt x="25" y="48"/>
                    <a:pt x="25" y="48"/>
                    <a:pt x="25" y="48"/>
                  </a:cubicBezTo>
                  <a:cubicBezTo>
                    <a:pt x="25" y="37"/>
                    <a:pt x="25" y="37"/>
                    <a:pt x="25" y="37"/>
                  </a:cubicBezTo>
                  <a:cubicBezTo>
                    <a:pt x="14" y="37"/>
                    <a:pt x="14" y="37"/>
                    <a:pt x="14" y="37"/>
                  </a:cubicBezTo>
                  <a:cubicBezTo>
                    <a:pt x="14" y="30"/>
                    <a:pt x="14" y="30"/>
                    <a:pt x="14" y="30"/>
                  </a:cubicBezTo>
                  <a:cubicBezTo>
                    <a:pt x="25" y="30"/>
                    <a:pt x="25" y="30"/>
                    <a:pt x="25" y="30"/>
                  </a:cubicBezTo>
                  <a:cubicBezTo>
                    <a:pt x="25" y="18"/>
                    <a:pt x="25" y="18"/>
                    <a:pt x="25" y="18"/>
                  </a:cubicBezTo>
                  <a:cubicBezTo>
                    <a:pt x="33" y="18"/>
                    <a:pt x="33" y="18"/>
                    <a:pt x="33" y="18"/>
                  </a:cubicBezTo>
                  <a:cubicBezTo>
                    <a:pt x="33" y="30"/>
                    <a:pt x="33" y="30"/>
                    <a:pt x="33" y="30"/>
                  </a:cubicBezTo>
                  <a:cubicBezTo>
                    <a:pt x="44" y="30"/>
                    <a:pt x="44" y="30"/>
                    <a:pt x="44" y="30"/>
                  </a:cubicBezTo>
                  <a:lnTo>
                    <a:pt x="44" y="37"/>
                  </a:lnTo>
                  <a:close/>
                  <a:moveTo>
                    <a:pt x="57" y="11"/>
                  </a:moveTo>
                  <a:cubicBezTo>
                    <a:pt x="44" y="11"/>
                    <a:pt x="44" y="11"/>
                    <a:pt x="44" y="11"/>
                  </a:cubicBezTo>
                  <a:cubicBezTo>
                    <a:pt x="44" y="2"/>
                    <a:pt x="44" y="2"/>
                    <a:pt x="44" y="2"/>
                  </a:cubicBezTo>
                  <a:cubicBezTo>
                    <a:pt x="49" y="2"/>
                    <a:pt x="49" y="2"/>
                    <a:pt x="49" y="2"/>
                  </a:cubicBezTo>
                  <a:cubicBezTo>
                    <a:pt x="53" y="2"/>
                    <a:pt x="57" y="5"/>
                    <a:pt x="57" y="10"/>
                  </a:cubicBezTo>
                  <a:lnTo>
                    <a:pt x="57"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02" name="Freeform 92">
              <a:extLst>
                <a:ext uri="{FF2B5EF4-FFF2-40B4-BE49-F238E27FC236}">
                  <a16:creationId xmlns:a16="http://schemas.microsoft.com/office/drawing/2014/main" xmlns="" id="{EC9EDB79-B871-4C53-9616-0F12864B7546}"/>
                </a:ext>
              </a:extLst>
            </p:cNvPr>
            <p:cNvSpPr>
              <a:spLocks noEditPoints="1"/>
            </p:cNvSpPr>
            <p:nvPr/>
          </p:nvSpPr>
          <p:spPr bwMode="auto">
            <a:xfrm>
              <a:off x="10793059" y="1731862"/>
              <a:ext cx="176160" cy="137013"/>
            </a:xfrm>
            <a:custGeom>
              <a:avLst/>
              <a:gdLst>
                <a:gd name="T0" fmla="*/ 34 w 90"/>
                <a:gd name="T1" fmla="*/ 70 h 70"/>
                <a:gd name="T2" fmla="*/ 0 w 90"/>
                <a:gd name="T3" fmla="*/ 36 h 70"/>
                <a:gd name="T4" fmla="*/ 18 w 90"/>
                <a:gd name="T5" fmla="*/ 19 h 70"/>
                <a:gd name="T6" fmla="*/ 34 w 90"/>
                <a:gd name="T7" fmla="*/ 36 h 70"/>
                <a:gd name="T8" fmla="*/ 72 w 90"/>
                <a:gd name="T9" fmla="*/ 0 h 70"/>
                <a:gd name="T10" fmla="*/ 90 w 90"/>
                <a:gd name="T11" fmla="*/ 16 h 70"/>
                <a:gd name="T12" fmla="*/ 34 w 90"/>
                <a:gd name="T13" fmla="*/ 70 h 70"/>
                <a:gd name="T14" fmla="*/ 9 w 90"/>
                <a:gd name="T15" fmla="*/ 36 h 70"/>
                <a:gd name="T16" fmla="*/ 34 w 90"/>
                <a:gd name="T17" fmla="*/ 60 h 70"/>
                <a:gd name="T18" fmla="*/ 80 w 90"/>
                <a:gd name="T19" fmla="*/ 16 h 70"/>
                <a:gd name="T20" fmla="*/ 72 w 90"/>
                <a:gd name="T21" fmla="*/ 8 h 70"/>
                <a:gd name="T22" fmla="*/ 34 w 90"/>
                <a:gd name="T23" fmla="*/ 46 h 70"/>
                <a:gd name="T24" fmla="*/ 18 w 90"/>
                <a:gd name="T25" fmla="*/ 28 h 70"/>
                <a:gd name="T26" fmla="*/ 9 w 90"/>
                <a:gd name="T27"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0">
                  <a:moveTo>
                    <a:pt x="34" y="70"/>
                  </a:moveTo>
                  <a:lnTo>
                    <a:pt x="0" y="36"/>
                  </a:lnTo>
                  <a:lnTo>
                    <a:pt x="18" y="19"/>
                  </a:lnTo>
                  <a:lnTo>
                    <a:pt x="34" y="36"/>
                  </a:lnTo>
                  <a:lnTo>
                    <a:pt x="72" y="0"/>
                  </a:lnTo>
                  <a:lnTo>
                    <a:pt x="90" y="16"/>
                  </a:lnTo>
                  <a:lnTo>
                    <a:pt x="34" y="70"/>
                  </a:lnTo>
                  <a:close/>
                  <a:moveTo>
                    <a:pt x="9" y="36"/>
                  </a:moveTo>
                  <a:lnTo>
                    <a:pt x="34" y="60"/>
                  </a:lnTo>
                  <a:lnTo>
                    <a:pt x="80" y="16"/>
                  </a:lnTo>
                  <a:lnTo>
                    <a:pt x="72" y="8"/>
                  </a:lnTo>
                  <a:lnTo>
                    <a:pt x="34" y="46"/>
                  </a:lnTo>
                  <a:lnTo>
                    <a:pt x="18" y="28"/>
                  </a:lnTo>
                  <a:lnTo>
                    <a:pt x="9"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03" name="Freeform 93">
              <a:extLst>
                <a:ext uri="{FF2B5EF4-FFF2-40B4-BE49-F238E27FC236}">
                  <a16:creationId xmlns:a16="http://schemas.microsoft.com/office/drawing/2014/main" xmlns="" id="{C987C25E-CDD9-4D62-969B-11826FBD6E60}"/>
                </a:ext>
              </a:extLst>
            </p:cNvPr>
            <p:cNvSpPr>
              <a:spLocks noEditPoints="1"/>
            </p:cNvSpPr>
            <p:nvPr/>
          </p:nvSpPr>
          <p:spPr bwMode="auto">
            <a:xfrm>
              <a:off x="10789144" y="4738319"/>
              <a:ext cx="252496" cy="258367"/>
            </a:xfrm>
            <a:custGeom>
              <a:avLst/>
              <a:gdLst>
                <a:gd name="T0" fmla="*/ 69 w 79"/>
                <a:gd name="T1" fmla="*/ 22 h 81"/>
                <a:gd name="T2" fmla="*/ 22 w 79"/>
                <a:gd name="T3" fmla="*/ 14 h 81"/>
                <a:gd name="T4" fmla="*/ 19 w 79"/>
                <a:gd name="T5" fmla="*/ 3 h 81"/>
                <a:gd name="T6" fmla="*/ 0 w 79"/>
                <a:gd name="T7" fmla="*/ 5 h 81"/>
                <a:gd name="T8" fmla="*/ 12 w 79"/>
                <a:gd name="T9" fmla="*/ 12 h 81"/>
                <a:gd name="T10" fmla="*/ 14 w 79"/>
                <a:gd name="T11" fmla="*/ 54 h 81"/>
                <a:gd name="T12" fmla="*/ 61 w 79"/>
                <a:gd name="T13" fmla="*/ 59 h 81"/>
                <a:gd name="T14" fmla="*/ 76 w 79"/>
                <a:gd name="T15" fmla="*/ 20 h 81"/>
                <a:gd name="T16" fmla="*/ 36 w 79"/>
                <a:gd name="T17" fmla="*/ 32 h 81"/>
                <a:gd name="T18" fmla="*/ 45 w 79"/>
                <a:gd name="T19" fmla="*/ 39 h 81"/>
                <a:gd name="T20" fmla="*/ 44 w 79"/>
                <a:gd name="T21" fmla="*/ 44 h 81"/>
                <a:gd name="T22" fmla="*/ 33 w 79"/>
                <a:gd name="T23" fmla="*/ 47 h 81"/>
                <a:gd name="T24" fmla="*/ 44 w 79"/>
                <a:gd name="T25" fmla="*/ 44 h 81"/>
                <a:gd name="T26" fmla="*/ 38 w 79"/>
                <a:gd name="T27" fmla="*/ 23 h 81"/>
                <a:gd name="T28" fmla="*/ 47 w 79"/>
                <a:gd name="T29" fmla="*/ 29 h 81"/>
                <a:gd name="T30" fmla="*/ 22 w 79"/>
                <a:gd name="T31" fmla="*/ 19 h 81"/>
                <a:gd name="T32" fmla="*/ 32 w 79"/>
                <a:gd name="T33" fmla="*/ 27 h 81"/>
                <a:gd name="T34" fmla="*/ 22 w 79"/>
                <a:gd name="T35" fmla="*/ 19 h 81"/>
                <a:gd name="T36" fmla="*/ 31 w 79"/>
                <a:gd name="T37" fmla="*/ 32 h 81"/>
                <a:gd name="T38" fmla="*/ 21 w 79"/>
                <a:gd name="T39" fmla="*/ 35 h 81"/>
                <a:gd name="T40" fmla="*/ 20 w 79"/>
                <a:gd name="T41" fmla="*/ 40 h 81"/>
                <a:gd name="T42" fmla="*/ 28 w 79"/>
                <a:gd name="T43" fmla="*/ 46 h 81"/>
                <a:gd name="T44" fmla="*/ 20 w 79"/>
                <a:gd name="T45" fmla="*/ 40 h 81"/>
                <a:gd name="T46" fmla="*/ 48 w 79"/>
                <a:gd name="T47" fmla="*/ 50 h 81"/>
                <a:gd name="T48" fmla="*/ 57 w 79"/>
                <a:gd name="T49" fmla="*/ 47 h 81"/>
                <a:gd name="T50" fmla="*/ 59 w 79"/>
                <a:gd name="T51" fmla="*/ 42 h 81"/>
                <a:gd name="T52" fmla="*/ 51 w 79"/>
                <a:gd name="T53" fmla="*/ 35 h 81"/>
                <a:gd name="T54" fmla="*/ 59 w 79"/>
                <a:gd name="T55" fmla="*/ 42 h 81"/>
                <a:gd name="T56" fmla="*/ 52 w 79"/>
                <a:gd name="T57" fmla="*/ 30 h 81"/>
                <a:gd name="T58" fmla="*/ 66 w 79"/>
                <a:gd name="T59" fmla="*/ 28 h 81"/>
                <a:gd name="T60" fmla="*/ 9 w 79"/>
                <a:gd name="T61" fmla="*/ 66 h 81"/>
                <a:gd name="T62" fmla="*/ 24 w 79"/>
                <a:gd name="T63" fmla="*/ 69 h 81"/>
                <a:gd name="T64" fmla="*/ 18 w 79"/>
                <a:gd name="T65" fmla="*/ 60 h 81"/>
                <a:gd name="T66" fmla="*/ 39 w 79"/>
                <a:gd name="T67" fmla="*/ 72 h 81"/>
                <a:gd name="T68" fmla="*/ 54 w 79"/>
                <a:gd name="T69" fmla="*/ 75 h 81"/>
                <a:gd name="T70" fmla="*/ 48 w 79"/>
                <a:gd name="T71" fmla="*/ 6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9" h="81">
                  <a:moveTo>
                    <a:pt x="76" y="20"/>
                  </a:moveTo>
                  <a:cubicBezTo>
                    <a:pt x="73" y="19"/>
                    <a:pt x="70" y="20"/>
                    <a:pt x="69" y="22"/>
                  </a:cubicBezTo>
                  <a:cubicBezTo>
                    <a:pt x="68" y="23"/>
                    <a:pt x="68" y="23"/>
                    <a:pt x="68" y="23"/>
                  </a:cubicBezTo>
                  <a:cubicBezTo>
                    <a:pt x="22" y="14"/>
                    <a:pt x="22" y="14"/>
                    <a:pt x="22" y="14"/>
                  </a:cubicBezTo>
                  <a:cubicBezTo>
                    <a:pt x="23" y="9"/>
                    <a:pt x="23" y="9"/>
                    <a:pt x="23" y="9"/>
                  </a:cubicBezTo>
                  <a:cubicBezTo>
                    <a:pt x="23" y="6"/>
                    <a:pt x="21" y="4"/>
                    <a:pt x="19" y="3"/>
                  </a:cubicBezTo>
                  <a:cubicBezTo>
                    <a:pt x="6" y="1"/>
                    <a:pt x="6" y="1"/>
                    <a:pt x="6" y="1"/>
                  </a:cubicBezTo>
                  <a:cubicBezTo>
                    <a:pt x="3" y="0"/>
                    <a:pt x="1" y="2"/>
                    <a:pt x="0" y="5"/>
                  </a:cubicBezTo>
                  <a:cubicBezTo>
                    <a:pt x="0" y="8"/>
                    <a:pt x="1" y="10"/>
                    <a:pt x="4" y="11"/>
                  </a:cubicBezTo>
                  <a:cubicBezTo>
                    <a:pt x="12" y="12"/>
                    <a:pt x="12" y="12"/>
                    <a:pt x="12" y="12"/>
                  </a:cubicBezTo>
                  <a:cubicBezTo>
                    <a:pt x="10" y="49"/>
                    <a:pt x="10" y="49"/>
                    <a:pt x="10" y="49"/>
                  </a:cubicBezTo>
                  <a:cubicBezTo>
                    <a:pt x="10" y="51"/>
                    <a:pt x="11" y="53"/>
                    <a:pt x="14" y="54"/>
                  </a:cubicBezTo>
                  <a:cubicBezTo>
                    <a:pt x="56" y="62"/>
                    <a:pt x="56" y="62"/>
                    <a:pt x="56" y="62"/>
                  </a:cubicBezTo>
                  <a:cubicBezTo>
                    <a:pt x="58" y="63"/>
                    <a:pt x="60" y="62"/>
                    <a:pt x="61" y="59"/>
                  </a:cubicBezTo>
                  <a:cubicBezTo>
                    <a:pt x="78" y="27"/>
                    <a:pt x="78" y="27"/>
                    <a:pt x="78" y="27"/>
                  </a:cubicBezTo>
                  <a:cubicBezTo>
                    <a:pt x="79" y="24"/>
                    <a:pt x="78" y="21"/>
                    <a:pt x="76" y="20"/>
                  </a:cubicBezTo>
                  <a:close/>
                  <a:moveTo>
                    <a:pt x="35" y="37"/>
                  </a:moveTo>
                  <a:cubicBezTo>
                    <a:pt x="36" y="32"/>
                    <a:pt x="36" y="32"/>
                    <a:pt x="36" y="32"/>
                  </a:cubicBezTo>
                  <a:cubicBezTo>
                    <a:pt x="46" y="34"/>
                    <a:pt x="46" y="34"/>
                    <a:pt x="46" y="34"/>
                  </a:cubicBezTo>
                  <a:cubicBezTo>
                    <a:pt x="45" y="39"/>
                    <a:pt x="45" y="39"/>
                    <a:pt x="45" y="39"/>
                  </a:cubicBezTo>
                  <a:lnTo>
                    <a:pt x="35" y="37"/>
                  </a:lnTo>
                  <a:close/>
                  <a:moveTo>
                    <a:pt x="44" y="44"/>
                  </a:moveTo>
                  <a:cubicBezTo>
                    <a:pt x="43" y="49"/>
                    <a:pt x="43" y="49"/>
                    <a:pt x="43" y="49"/>
                  </a:cubicBezTo>
                  <a:cubicBezTo>
                    <a:pt x="33" y="47"/>
                    <a:pt x="33" y="47"/>
                    <a:pt x="33" y="47"/>
                  </a:cubicBezTo>
                  <a:cubicBezTo>
                    <a:pt x="34" y="42"/>
                    <a:pt x="34" y="42"/>
                    <a:pt x="34" y="42"/>
                  </a:cubicBezTo>
                  <a:lnTo>
                    <a:pt x="44" y="44"/>
                  </a:lnTo>
                  <a:close/>
                  <a:moveTo>
                    <a:pt x="37" y="28"/>
                  </a:moveTo>
                  <a:cubicBezTo>
                    <a:pt x="38" y="23"/>
                    <a:pt x="38" y="23"/>
                    <a:pt x="38" y="23"/>
                  </a:cubicBezTo>
                  <a:cubicBezTo>
                    <a:pt x="48" y="25"/>
                    <a:pt x="48" y="25"/>
                    <a:pt x="48" y="25"/>
                  </a:cubicBezTo>
                  <a:cubicBezTo>
                    <a:pt x="47" y="29"/>
                    <a:pt x="47" y="29"/>
                    <a:pt x="47" y="29"/>
                  </a:cubicBezTo>
                  <a:lnTo>
                    <a:pt x="37" y="28"/>
                  </a:lnTo>
                  <a:close/>
                  <a:moveTo>
                    <a:pt x="22" y="19"/>
                  </a:moveTo>
                  <a:cubicBezTo>
                    <a:pt x="33" y="22"/>
                    <a:pt x="33" y="22"/>
                    <a:pt x="33" y="22"/>
                  </a:cubicBezTo>
                  <a:cubicBezTo>
                    <a:pt x="32" y="27"/>
                    <a:pt x="32" y="27"/>
                    <a:pt x="32" y="27"/>
                  </a:cubicBezTo>
                  <a:cubicBezTo>
                    <a:pt x="21" y="25"/>
                    <a:pt x="21" y="25"/>
                    <a:pt x="21" y="25"/>
                  </a:cubicBezTo>
                  <a:lnTo>
                    <a:pt x="22" y="19"/>
                  </a:lnTo>
                  <a:close/>
                  <a:moveTo>
                    <a:pt x="21" y="30"/>
                  </a:moveTo>
                  <a:cubicBezTo>
                    <a:pt x="31" y="32"/>
                    <a:pt x="31" y="32"/>
                    <a:pt x="31" y="32"/>
                  </a:cubicBezTo>
                  <a:cubicBezTo>
                    <a:pt x="30" y="36"/>
                    <a:pt x="30" y="36"/>
                    <a:pt x="30" y="36"/>
                  </a:cubicBezTo>
                  <a:cubicBezTo>
                    <a:pt x="21" y="35"/>
                    <a:pt x="21" y="35"/>
                    <a:pt x="21" y="35"/>
                  </a:cubicBezTo>
                  <a:lnTo>
                    <a:pt x="21" y="30"/>
                  </a:lnTo>
                  <a:close/>
                  <a:moveTo>
                    <a:pt x="20" y="40"/>
                  </a:moveTo>
                  <a:cubicBezTo>
                    <a:pt x="29" y="41"/>
                    <a:pt x="29" y="41"/>
                    <a:pt x="29" y="41"/>
                  </a:cubicBezTo>
                  <a:cubicBezTo>
                    <a:pt x="28" y="46"/>
                    <a:pt x="28" y="46"/>
                    <a:pt x="28" y="46"/>
                  </a:cubicBezTo>
                  <a:cubicBezTo>
                    <a:pt x="20" y="45"/>
                    <a:pt x="20" y="45"/>
                    <a:pt x="20" y="45"/>
                  </a:cubicBezTo>
                  <a:lnTo>
                    <a:pt x="20" y="40"/>
                  </a:lnTo>
                  <a:close/>
                  <a:moveTo>
                    <a:pt x="54" y="52"/>
                  </a:moveTo>
                  <a:cubicBezTo>
                    <a:pt x="48" y="50"/>
                    <a:pt x="48" y="50"/>
                    <a:pt x="48" y="50"/>
                  </a:cubicBezTo>
                  <a:cubicBezTo>
                    <a:pt x="49" y="45"/>
                    <a:pt x="49" y="45"/>
                    <a:pt x="49" y="45"/>
                  </a:cubicBezTo>
                  <a:cubicBezTo>
                    <a:pt x="57" y="47"/>
                    <a:pt x="57" y="47"/>
                    <a:pt x="57" y="47"/>
                  </a:cubicBezTo>
                  <a:lnTo>
                    <a:pt x="54" y="52"/>
                  </a:lnTo>
                  <a:close/>
                  <a:moveTo>
                    <a:pt x="59" y="42"/>
                  </a:moveTo>
                  <a:cubicBezTo>
                    <a:pt x="50" y="40"/>
                    <a:pt x="50" y="40"/>
                    <a:pt x="50" y="40"/>
                  </a:cubicBezTo>
                  <a:cubicBezTo>
                    <a:pt x="51" y="35"/>
                    <a:pt x="51" y="35"/>
                    <a:pt x="51" y="35"/>
                  </a:cubicBezTo>
                  <a:cubicBezTo>
                    <a:pt x="61" y="37"/>
                    <a:pt x="61" y="37"/>
                    <a:pt x="61" y="37"/>
                  </a:cubicBezTo>
                  <a:lnTo>
                    <a:pt x="59" y="42"/>
                  </a:lnTo>
                  <a:close/>
                  <a:moveTo>
                    <a:pt x="64" y="33"/>
                  </a:moveTo>
                  <a:cubicBezTo>
                    <a:pt x="52" y="30"/>
                    <a:pt x="52" y="30"/>
                    <a:pt x="52" y="30"/>
                  </a:cubicBezTo>
                  <a:cubicBezTo>
                    <a:pt x="53" y="25"/>
                    <a:pt x="53" y="25"/>
                    <a:pt x="53" y="25"/>
                  </a:cubicBezTo>
                  <a:cubicBezTo>
                    <a:pt x="66" y="28"/>
                    <a:pt x="66" y="28"/>
                    <a:pt x="66" y="28"/>
                  </a:cubicBezTo>
                  <a:lnTo>
                    <a:pt x="64" y="33"/>
                  </a:lnTo>
                  <a:close/>
                  <a:moveTo>
                    <a:pt x="9" y="66"/>
                  </a:moveTo>
                  <a:cubicBezTo>
                    <a:pt x="8" y="70"/>
                    <a:pt x="11" y="74"/>
                    <a:pt x="15" y="75"/>
                  </a:cubicBezTo>
                  <a:cubicBezTo>
                    <a:pt x="19" y="76"/>
                    <a:pt x="23" y="73"/>
                    <a:pt x="24" y="69"/>
                  </a:cubicBezTo>
                  <a:cubicBezTo>
                    <a:pt x="24" y="69"/>
                    <a:pt x="24" y="69"/>
                    <a:pt x="24" y="69"/>
                  </a:cubicBezTo>
                  <a:cubicBezTo>
                    <a:pt x="25" y="65"/>
                    <a:pt x="22" y="61"/>
                    <a:pt x="18" y="60"/>
                  </a:cubicBezTo>
                  <a:cubicBezTo>
                    <a:pt x="14" y="59"/>
                    <a:pt x="10" y="62"/>
                    <a:pt x="9" y="66"/>
                  </a:cubicBezTo>
                  <a:close/>
                  <a:moveTo>
                    <a:pt x="39" y="72"/>
                  </a:moveTo>
                  <a:cubicBezTo>
                    <a:pt x="38" y="76"/>
                    <a:pt x="41" y="80"/>
                    <a:pt x="45" y="81"/>
                  </a:cubicBezTo>
                  <a:cubicBezTo>
                    <a:pt x="49" y="81"/>
                    <a:pt x="53" y="79"/>
                    <a:pt x="54" y="75"/>
                  </a:cubicBezTo>
                  <a:cubicBezTo>
                    <a:pt x="54" y="75"/>
                    <a:pt x="54" y="75"/>
                    <a:pt x="54" y="75"/>
                  </a:cubicBezTo>
                  <a:cubicBezTo>
                    <a:pt x="54" y="70"/>
                    <a:pt x="52" y="66"/>
                    <a:pt x="48" y="66"/>
                  </a:cubicBezTo>
                  <a:cubicBezTo>
                    <a:pt x="43" y="65"/>
                    <a:pt x="39" y="68"/>
                    <a:pt x="39"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04" name="Freeform 94">
              <a:extLst>
                <a:ext uri="{FF2B5EF4-FFF2-40B4-BE49-F238E27FC236}">
                  <a16:creationId xmlns:a16="http://schemas.microsoft.com/office/drawing/2014/main" xmlns="" id="{872E12C2-FDFC-4220-9402-FE1C378D37EA}"/>
                </a:ext>
              </a:extLst>
            </p:cNvPr>
            <p:cNvSpPr>
              <a:spLocks noEditPoints="1"/>
            </p:cNvSpPr>
            <p:nvPr/>
          </p:nvSpPr>
          <p:spPr bwMode="auto">
            <a:xfrm>
              <a:off x="10975090" y="4354682"/>
              <a:ext cx="150715" cy="152672"/>
            </a:xfrm>
            <a:custGeom>
              <a:avLst/>
              <a:gdLst>
                <a:gd name="T0" fmla="*/ 24 w 47"/>
                <a:gd name="T1" fmla="*/ 0 h 48"/>
                <a:gd name="T2" fmla="*/ 0 w 47"/>
                <a:gd name="T3" fmla="*/ 24 h 48"/>
                <a:gd name="T4" fmla="*/ 24 w 47"/>
                <a:gd name="T5" fmla="*/ 48 h 48"/>
                <a:gd name="T6" fmla="*/ 47 w 47"/>
                <a:gd name="T7" fmla="*/ 24 h 48"/>
                <a:gd name="T8" fmla="*/ 24 w 47"/>
                <a:gd name="T9" fmla="*/ 0 h 48"/>
                <a:gd name="T10" fmla="*/ 6 w 47"/>
                <a:gd name="T11" fmla="*/ 24 h 48"/>
                <a:gd name="T12" fmla="*/ 24 w 47"/>
                <a:gd name="T13" fmla="*/ 6 h 48"/>
                <a:gd name="T14" fmla="*/ 24 w 47"/>
                <a:gd name="T15" fmla="*/ 42 h 48"/>
                <a:gd name="T16" fmla="*/ 6 w 47"/>
                <a:gd name="T17"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8">
                  <a:moveTo>
                    <a:pt x="24" y="0"/>
                  </a:moveTo>
                  <a:cubicBezTo>
                    <a:pt x="11" y="0"/>
                    <a:pt x="0" y="11"/>
                    <a:pt x="0" y="24"/>
                  </a:cubicBezTo>
                  <a:cubicBezTo>
                    <a:pt x="0" y="37"/>
                    <a:pt x="11" y="48"/>
                    <a:pt x="24" y="48"/>
                  </a:cubicBezTo>
                  <a:cubicBezTo>
                    <a:pt x="37" y="48"/>
                    <a:pt x="47" y="37"/>
                    <a:pt x="47" y="24"/>
                  </a:cubicBezTo>
                  <a:cubicBezTo>
                    <a:pt x="47" y="11"/>
                    <a:pt x="37" y="0"/>
                    <a:pt x="24" y="0"/>
                  </a:cubicBezTo>
                  <a:close/>
                  <a:moveTo>
                    <a:pt x="6" y="24"/>
                  </a:moveTo>
                  <a:cubicBezTo>
                    <a:pt x="6" y="14"/>
                    <a:pt x="14" y="6"/>
                    <a:pt x="24" y="6"/>
                  </a:cubicBezTo>
                  <a:cubicBezTo>
                    <a:pt x="24" y="42"/>
                    <a:pt x="24" y="42"/>
                    <a:pt x="24" y="42"/>
                  </a:cubicBezTo>
                  <a:cubicBezTo>
                    <a:pt x="14" y="42"/>
                    <a:pt x="6" y="34"/>
                    <a:pt x="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05" name="Freeform 95">
              <a:extLst>
                <a:ext uri="{FF2B5EF4-FFF2-40B4-BE49-F238E27FC236}">
                  <a16:creationId xmlns:a16="http://schemas.microsoft.com/office/drawing/2014/main" xmlns="" id="{E3F0DE90-C1C6-454B-B7D0-533CE85D1ECD}"/>
                </a:ext>
              </a:extLst>
            </p:cNvPr>
            <p:cNvSpPr>
              <a:spLocks noEditPoints="1"/>
            </p:cNvSpPr>
            <p:nvPr/>
          </p:nvSpPr>
          <p:spPr bwMode="auto">
            <a:xfrm>
              <a:off x="10642344" y="3839905"/>
              <a:ext cx="379722" cy="369934"/>
            </a:xfrm>
            <a:custGeom>
              <a:avLst/>
              <a:gdLst>
                <a:gd name="T0" fmla="*/ 22 w 119"/>
                <a:gd name="T1" fmla="*/ 19 h 116"/>
                <a:gd name="T2" fmla="*/ 58 w 119"/>
                <a:gd name="T3" fmla="*/ 33 h 116"/>
                <a:gd name="T4" fmla="*/ 62 w 119"/>
                <a:gd name="T5" fmla="*/ 12 h 116"/>
                <a:gd name="T6" fmla="*/ 82 w 119"/>
                <a:gd name="T7" fmla="*/ 3 h 116"/>
                <a:gd name="T8" fmla="*/ 91 w 119"/>
                <a:gd name="T9" fmla="*/ 23 h 116"/>
                <a:gd name="T10" fmla="*/ 95 w 119"/>
                <a:gd name="T11" fmla="*/ 49 h 116"/>
                <a:gd name="T12" fmla="*/ 95 w 119"/>
                <a:gd name="T13" fmla="*/ 50 h 116"/>
                <a:gd name="T14" fmla="*/ 99 w 119"/>
                <a:gd name="T15" fmla="*/ 41 h 116"/>
                <a:gd name="T16" fmla="*/ 119 w 119"/>
                <a:gd name="T17" fmla="*/ 49 h 116"/>
                <a:gd name="T18" fmla="*/ 93 w 119"/>
                <a:gd name="T19" fmla="*/ 116 h 116"/>
                <a:gd name="T20" fmla="*/ 73 w 119"/>
                <a:gd name="T21" fmla="*/ 109 h 116"/>
                <a:gd name="T22" fmla="*/ 75 w 119"/>
                <a:gd name="T23" fmla="*/ 103 h 116"/>
                <a:gd name="T24" fmla="*/ 63 w 119"/>
                <a:gd name="T25" fmla="*/ 103 h 116"/>
                <a:gd name="T26" fmla="*/ 53 w 119"/>
                <a:gd name="T27" fmla="*/ 106 h 116"/>
                <a:gd name="T28" fmla="*/ 35 w 119"/>
                <a:gd name="T29" fmla="*/ 102 h 116"/>
                <a:gd name="T30" fmla="*/ 30 w 119"/>
                <a:gd name="T31" fmla="*/ 100 h 116"/>
                <a:gd name="T32" fmla="*/ 28 w 119"/>
                <a:gd name="T33" fmla="*/ 99 h 116"/>
                <a:gd name="T34" fmla="*/ 21 w 119"/>
                <a:gd name="T35" fmla="*/ 83 h 116"/>
                <a:gd name="T36" fmla="*/ 22 w 119"/>
                <a:gd name="T37" fmla="*/ 80 h 116"/>
                <a:gd name="T38" fmla="*/ 22 w 119"/>
                <a:gd name="T39" fmla="*/ 70 h 116"/>
                <a:gd name="T40" fmla="*/ 24 w 119"/>
                <a:gd name="T41" fmla="*/ 67 h 116"/>
                <a:gd name="T42" fmla="*/ 24 w 119"/>
                <a:gd name="T43" fmla="*/ 57 h 116"/>
                <a:gd name="T44" fmla="*/ 27 w 119"/>
                <a:gd name="T45" fmla="*/ 52 h 116"/>
                <a:gd name="T46" fmla="*/ 11 w 119"/>
                <a:gd name="T47" fmla="*/ 46 h 116"/>
                <a:gd name="T48" fmla="*/ 3 w 119"/>
                <a:gd name="T49" fmla="*/ 28 h 116"/>
                <a:gd name="T50" fmla="*/ 22 w 119"/>
                <a:gd name="T51" fmla="*/ 19 h 116"/>
                <a:gd name="T52" fmla="*/ 86 w 119"/>
                <a:gd name="T53" fmla="*/ 106 h 116"/>
                <a:gd name="T54" fmla="*/ 90 w 119"/>
                <a:gd name="T55" fmla="*/ 104 h 116"/>
                <a:gd name="T56" fmla="*/ 88 w 119"/>
                <a:gd name="T57" fmla="*/ 99 h 116"/>
                <a:gd name="T58" fmla="*/ 84 w 119"/>
                <a:gd name="T59" fmla="*/ 101 h 116"/>
                <a:gd name="T60" fmla="*/ 86 w 119"/>
                <a:gd name="T61" fmla="*/ 106 h 116"/>
                <a:gd name="T62" fmla="*/ 15 w 119"/>
                <a:gd name="T63" fmla="*/ 40 h 116"/>
                <a:gd name="T64" fmla="*/ 41 w 119"/>
                <a:gd name="T65" fmla="*/ 50 h 116"/>
                <a:gd name="T66" fmla="*/ 42 w 119"/>
                <a:gd name="T67" fmla="*/ 50 h 116"/>
                <a:gd name="T68" fmla="*/ 39 w 119"/>
                <a:gd name="T69" fmla="*/ 57 h 116"/>
                <a:gd name="T70" fmla="*/ 38 w 119"/>
                <a:gd name="T71" fmla="*/ 57 h 116"/>
                <a:gd name="T72" fmla="*/ 31 w 119"/>
                <a:gd name="T73" fmla="*/ 60 h 116"/>
                <a:gd name="T74" fmla="*/ 32 w 119"/>
                <a:gd name="T75" fmla="*/ 66 h 116"/>
                <a:gd name="T76" fmla="*/ 34 w 119"/>
                <a:gd name="T77" fmla="*/ 68 h 116"/>
                <a:gd name="T78" fmla="*/ 31 w 119"/>
                <a:gd name="T79" fmla="*/ 70 h 116"/>
                <a:gd name="T80" fmla="*/ 30 w 119"/>
                <a:gd name="T81" fmla="*/ 73 h 116"/>
                <a:gd name="T82" fmla="*/ 30 w 119"/>
                <a:gd name="T83" fmla="*/ 78 h 116"/>
                <a:gd name="T84" fmla="*/ 32 w 119"/>
                <a:gd name="T85" fmla="*/ 81 h 116"/>
                <a:gd name="T86" fmla="*/ 30 w 119"/>
                <a:gd name="T87" fmla="*/ 83 h 116"/>
                <a:gd name="T88" fmla="*/ 28 w 119"/>
                <a:gd name="T89" fmla="*/ 85 h 116"/>
                <a:gd name="T90" fmla="*/ 31 w 119"/>
                <a:gd name="T91" fmla="*/ 93 h 116"/>
                <a:gd name="T92" fmla="*/ 33 w 119"/>
                <a:gd name="T93" fmla="*/ 93 h 116"/>
                <a:gd name="T94" fmla="*/ 38 w 119"/>
                <a:gd name="T95" fmla="*/ 95 h 116"/>
                <a:gd name="T96" fmla="*/ 60 w 119"/>
                <a:gd name="T97" fmla="*/ 96 h 116"/>
                <a:gd name="T98" fmla="*/ 78 w 119"/>
                <a:gd name="T99" fmla="*/ 95 h 116"/>
                <a:gd name="T100" fmla="*/ 92 w 119"/>
                <a:gd name="T101" fmla="*/ 59 h 116"/>
                <a:gd name="T102" fmla="*/ 88 w 119"/>
                <a:gd name="T103" fmla="*/ 55 h 116"/>
                <a:gd name="T104" fmla="*/ 83 w 119"/>
                <a:gd name="T105" fmla="*/ 20 h 116"/>
                <a:gd name="T106" fmla="*/ 79 w 119"/>
                <a:gd name="T107" fmla="*/ 12 h 116"/>
                <a:gd name="T108" fmla="*/ 70 w 119"/>
                <a:gd name="T109" fmla="*/ 15 h 116"/>
                <a:gd name="T110" fmla="*/ 67 w 119"/>
                <a:gd name="T111" fmla="*/ 37 h 116"/>
                <a:gd name="T112" fmla="*/ 66 w 119"/>
                <a:gd name="T113" fmla="*/ 44 h 116"/>
                <a:gd name="T114" fmla="*/ 20 w 119"/>
                <a:gd name="T115" fmla="*/ 26 h 116"/>
                <a:gd name="T116" fmla="*/ 10 w 119"/>
                <a:gd name="T117" fmla="*/ 31 h 116"/>
                <a:gd name="T118" fmla="*/ 15 w 119"/>
                <a:gd name="T119" fmla="*/ 4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9" h="116">
                  <a:moveTo>
                    <a:pt x="22" y="19"/>
                  </a:moveTo>
                  <a:cubicBezTo>
                    <a:pt x="58" y="33"/>
                    <a:pt x="58" y="33"/>
                    <a:pt x="58" y="33"/>
                  </a:cubicBezTo>
                  <a:cubicBezTo>
                    <a:pt x="59" y="24"/>
                    <a:pt x="59" y="21"/>
                    <a:pt x="62" y="12"/>
                  </a:cubicBezTo>
                  <a:cubicBezTo>
                    <a:pt x="65" y="4"/>
                    <a:pt x="74" y="0"/>
                    <a:pt x="82" y="3"/>
                  </a:cubicBezTo>
                  <a:cubicBezTo>
                    <a:pt x="90" y="6"/>
                    <a:pt x="94" y="15"/>
                    <a:pt x="91" y="23"/>
                  </a:cubicBezTo>
                  <a:cubicBezTo>
                    <a:pt x="87" y="34"/>
                    <a:pt x="89" y="41"/>
                    <a:pt x="95" y="49"/>
                  </a:cubicBezTo>
                  <a:cubicBezTo>
                    <a:pt x="95" y="50"/>
                    <a:pt x="95" y="50"/>
                    <a:pt x="95" y="50"/>
                  </a:cubicBezTo>
                  <a:cubicBezTo>
                    <a:pt x="99" y="41"/>
                    <a:pt x="99" y="41"/>
                    <a:pt x="99" y="41"/>
                  </a:cubicBezTo>
                  <a:cubicBezTo>
                    <a:pt x="119" y="49"/>
                    <a:pt x="119" y="49"/>
                    <a:pt x="119" y="49"/>
                  </a:cubicBezTo>
                  <a:cubicBezTo>
                    <a:pt x="93" y="116"/>
                    <a:pt x="93" y="116"/>
                    <a:pt x="93" y="116"/>
                  </a:cubicBezTo>
                  <a:cubicBezTo>
                    <a:pt x="73" y="109"/>
                    <a:pt x="73" y="109"/>
                    <a:pt x="73" y="109"/>
                  </a:cubicBezTo>
                  <a:cubicBezTo>
                    <a:pt x="75" y="103"/>
                    <a:pt x="75" y="103"/>
                    <a:pt x="75" y="103"/>
                  </a:cubicBezTo>
                  <a:cubicBezTo>
                    <a:pt x="68" y="101"/>
                    <a:pt x="66" y="102"/>
                    <a:pt x="63" y="103"/>
                  </a:cubicBezTo>
                  <a:cubicBezTo>
                    <a:pt x="60" y="104"/>
                    <a:pt x="57" y="106"/>
                    <a:pt x="53" y="106"/>
                  </a:cubicBezTo>
                  <a:cubicBezTo>
                    <a:pt x="48" y="106"/>
                    <a:pt x="42" y="105"/>
                    <a:pt x="35" y="102"/>
                  </a:cubicBezTo>
                  <a:cubicBezTo>
                    <a:pt x="30" y="100"/>
                    <a:pt x="30" y="100"/>
                    <a:pt x="30" y="100"/>
                  </a:cubicBezTo>
                  <a:cubicBezTo>
                    <a:pt x="28" y="99"/>
                    <a:pt x="28" y="99"/>
                    <a:pt x="28" y="99"/>
                  </a:cubicBezTo>
                  <a:cubicBezTo>
                    <a:pt x="21" y="97"/>
                    <a:pt x="18" y="89"/>
                    <a:pt x="21" y="83"/>
                  </a:cubicBezTo>
                  <a:cubicBezTo>
                    <a:pt x="21" y="82"/>
                    <a:pt x="22" y="81"/>
                    <a:pt x="22" y="80"/>
                  </a:cubicBezTo>
                  <a:cubicBezTo>
                    <a:pt x="21" y="77"/>
                    <a:pt x="21" y="73"/>
                    <a:pt x="22" y="70"/>
                  </a:cubicBezTo>
                  <a:cubicBezTo>
                    <a:pt x="23" y="69"/>
                    <a:pt x="23" y="68"/>
                    <a:pt x="24" y="67"/>
                  </a:cubicBezTo>
                  <a:cubicBezTo>
                    <a:pt x="23" y="64"/>
                    <a:pt x="23" y="60"/>
                    <a:pt x="24" y="57"/>
                  </a:cubicBezTo>
                  <a:cubicBezTo>
                    <a:pt x="25" y="55"/>
                    <a:pt x="26" y="54"/>
                    <a:pt x="27" y="52"/>
                  </a:cubicBezTo>
                  <a:cubicBezTo>
                    <a:pt x="11" y="46"/>
                    <a:pt x="11" y="46"/>
                    <a:pt x="11" y="46"/>
                  </a:cubicBezTo>
                  <a:cubicBezTo>
                    <a:pt x="4" y="44"/>
                    <a:pt x="0" y="35"/>
                    <a:pt x="3" y="28"/>
                  </a:cubicBezTo>
                  <a:cubicBezTo>
                    <a:pt x="6" y="20"/>
                    <a:pt x="14" y="16"/>
                    <a:pt x="22" y="19"/>
                  </a:cubicBezTo>
                  <a:close/>
                  <a:moveTo>
                    <a:pt x="86" y="106"/>
                  </a:moveTo>
                  <a:cubicBezTo>
                    <a:pt x="88" y="106"/>
                    <a:pt x="90" y="106"/>
                    <a:pt x="90" y="104"/>
                  </a:cubicBezTo>
                  <a:cubicBezTo>
                    <a:pt x="91" y="102"/>
                    <a:pt x="90" y="100"/>
                    <a:pt x="88" y="99"/>
                  </a:cubicBezTo>
                  <a:cubicBezTo>
                    <a:pt x="86" y="98"/>
                    <a:pt x="84" y="99"/>
                    <a:pt x="84" y="101"/>
                  </a:cubicBezTo>
                  <a:cubicBezTo>
                    <a:pt x="83" y="103"/>
                    <a:pt x="84" y="105"/>
                    <a:pt x="86" y="106"/>
                  </a:cubicBezTo>
                  <a:close/>
                  <a:moveTo>
                    <a:pt x="15" y="40"/>
                  </a:moveTo>
                  <a:cubicBezTo>
                    <a:pt x="41" y="50"/>
                    <a:pt x="41" y="50"/>
                    <a:pt x="41" y="50"/>
                  </a:cubicBezTo>
                  <a:cubicBezTo>
                    <a:pt x="42" y="50"/>
                    <a:pt x="42" y="50"/>
                    <a:pt x="42" y="50"/>
                  </a:cubicBezTo>
                  <a:cubicBezTo>
                    <a:pt x="39" y="57"/>
                    <a:pt x="39" y="57"/>
                    <a:pt x="39" y="57"/>
                  </a:cubicBezTo>
                  <a:cubicBezTo>
                    <a:pt x="38" y="57"/>
                    <a:pt x="38" y="57"/>
                    <a:pt x="38" y="57"/>
                  </a:cubicBezTo>
                  <a:cubicBezTo>
                    <a:pt x="36" y="56"/>
                    <a:pt x="32" y="57"/>
                    <a:pt x="31" y="60"/>
                  </a:cubicBezTo>
                  <a:cubicBezTo>
                    <a:pt x="31" y="62"/>
                    <a:pt x="31" y="64"/>
                    <a:pt x="32" y="66"/>
                  </a:cubicBezTo>
                  <a:cubicBezTo>
                    <a:pt x="34" y="68"/>
                    <a:pt x="34" y="68"/>
                    <a:pt x="34" y="68"/>
                  </a:cubicBezTo>
                  <a:cubicBezTo>
                    <a:pt x="31" y="70"/>
                    <a:pt x="31" y="70"/>
                    <a:pt x="31" y="70"/>
                  </a:cubicBezTo>
                  <a:cubicBezTo>
                    <a:pt x="31" y="71"/>
                    <a:pt x="30" y="72"/>
                    <a:pt x="30" y="73"/>
                  </a:cubicBezTo>
                  <a:cubicBezTo>
                    <a:pt x="29" y="75"/>
                    <a:pt x="29" y="77"/>
                    <a:pt x="30" y="78"/>
                  </a:cubicBezTo>
                  <a:cubicBezTo>
                    <a:pt x="32" y="81"/>
                    <a:pt x="32" y="81"/>
                    <a:pt x="32" y="81"/>
                  </a:cubicBezTo>
                  <a:cubicBezTo>
                    <a:pt x="30" y="83"/>
                    <a:pt x="30" y="83"/>
                    <a:pt x="30" y="83"/>
                  </a:cubicBezTo>
                  <a:cubicBezTo>
                    <a:pt x="29" y="84"/>
                    <a:pt x="28" y="85"/>
                    <a:pt x="28" y="85"/>
                  </a:cubicBezTo>
                  <a:cubicBezTo>
                    <a:pt x="27" y="88"/>
                    <a:pt x="28" y="92"/>
                    <a:pt x="31" y="93"/>
                  </a:cubicBezTo>
                  <a:cubicBezTo>
                    <a:pt x="33" y="93"/>
                    <a:pt x="33" y="93"/>
                    <a:pt x="33" y="93"/>
                  </a:cubicBezTo>
                  <a:cubicBezTo>
                    <a:pt x="38" y="95"/>
                    <a:pt x="38" y="95"/>
                    <a:pt x="38" y="95"/>
                  </a:cubicBezTo>
                  <a:cubicBezTo>
                    <a:pt x="51" y="100"/>
                    <a:pt x="56" y="97"/>
                    <a:pt x="60" y="96"/>
                  </a:cubicBezTo>
                  <a:cubicBezTo>
                    <a:pt x="64" y="94"/>
                    <a:pt x="68" y="92"/>
                    <a:pt x="78" y="95"/>
                  </a:cubicBezTo>
                  <a:cubicBezTo>
                    <a:pt x="92" y="59"/>
                    <a:pt x="92" y="59"/>
                    <a:pt x="92" y="59"/>
                  </a:cubicBezTo>
                  <a:cubicBezTo>
                    <a:pt x="90" y="58"/>
                    <a:pt x="89" y="56"/>
                    <a:pt x="88" y="55"/>
                  </a:cubicBezTo>
                  <a:cubicBezTo>
                    <a:pt x="81" y="43"/>
                    <a:pt x="78" y="34"/>
                    <a:pt x="83" y="20"/>
                  </a:cubicBezTo>
                  <a:cubicBezTo>
                    <a:pt x="85" y="17"/>
                    <a:pt x="83" y="13"/>
                    <a:pt x="79" y="12"/>
                  </a:cubicBezTo>
                  <a:cubicBezTo>
                    <a:pt x="76" y="10"/>
                    <a:pt x="72" y="12"/>
                    <a:pt x="70" y="15"/>
                  </a:cubicBezTo>
                  <a:cubicBezTo>
                    <a:pt x="67" y="24"/>
                    <a:pt x="67" y="27"/>
                    <a:pt x="67" y="37"/>
                  </a:cubicBezTo>
                  <a:cubicBezTo>
                    <a:pt x="67" y="39"/>
                    <a:pt x="66" y="42"/>
                    <a:pt x="66" y="44"/>
                  </a:cubicBezTo>
                  <a:cubicBezTo>
                    <a:pt x="20" y="26"/>
                    <a:pt x="20" y="26"/>
                    <a:pt x="20" y="26"/>
                  </a:cubicBezTo>
                  <a:cubicBezTo>
                    <a:pt x="16" y="25"/>
                    <a:pt x="12" y="27"/>
                    <a:pt x="10" y="31"/>
                  </a:cubicBezTo>
                  <a:cubicBezTo>
                    <a:pt x="9" y="34"/>
                    <a:pt x="11" y="38"/>
                    <a:pt x="15"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06" name="Freeform 96">
              <a:extLst>
                <a:ext uri="{FF2B5EF4-FFF2-40B4-BE49-F238E27FC236}">
                  <a16:creationId xmlns:a16="http://schemas.microsoft.com/office/drawing/2014/main" xmlns="" id="{55FD3494-0CAA-47FE-AC92-4A388836A0A6}"/>
                </a:ext>
              </a:extLst>
            </p:cNvPr>
            <p:cNvSpPr>
              <a:spLocks noEditPoints="1"/>
            </p:cNvSpPr>
            <p:nvPr/>
          </p:nvSpPr>
          <p:spPr bwMode="auto">
            <a:xfrm>
              <a:off x="10495545" y="4229413"/>
              <a:ext cx="459973" cy="403210"/>
            </a:xfrm>
            <a:custGeom>
              <a:avLst/>
              <a:gdLst>
                <a:gd name="T0" fmla="*/ 144 w 144"/>
                <a:gd name="T1" fmla="*/ 41 h 126"/>
                <a:gd name="T2" fmla="*/ 102 w 144"/>
                <a:gd name="T3" fmla="*/ 0 h 126"/>
                <a:gd name="T4" fmla="*/ 72 w 144"/>
                <a:gd name="T5" fmla="*/ 14 h 126"/>
                <a:gd name="T6" fmla="*/ 41 w 144"/>
                <a:gd name="T7" fmla="*/ 0 h 126"/>
                <a:gd name="T8" fmla="*/ 0 w 144"/>
                <a:gd name="T9" fmla="*/ 41 h 126"/>
                <a:gd name="T10" fmla="*/ 13 w 144"/>
                <a:gd name="T11" fmla="*/ 72 h 126"/>
                <a:gd name="T12" fmla="*/ 13 w 144"/>
                <a:gd name="T13" fmla="*/ 72 h 126"/>
                <a:gd name="T14" fmla="*/ 58 w 144"/>
                <a:gd name="T15" fmla="*/ 117 h 126"/>
                <a:gd name="T16" fmla="*/ 72 w 144"/>
                <a:gd name="T17" fmla="*/ 126 h 126"/>
                <a:gd name="T18" fmla="*/ 85 w 144"/>
                <a:gd name="T19" fmla="*/ 117 h 126"/>
                <a:gd name="T20" fmla="*/ 130 w 144"/>
                <a:gd name="T21" fmla="*/ 72 h 126"/>
                <a:gd name="T22" fmla="*/ 130 w 144"/>
                <a:gd name="T23" fmla="*/ 72 h 126"/>
                <a:gd name="T24" fmla="*/ 144 w 144"/>
                <a:gd name="T25" fmla="*/ 41 h 126"/>
                <a:gd name="T26" fmla="*/ 118 w 144"/>
                <a:gd name="T27" fmla="*/ 59 h 126"/>
                <a:gd name="T28" fmla="*/ 73 w 144"/>
                <a:gd name="T29" fmla="*/ 104 h 126"/>
                <a:gd name="T30" fmla="*/ 72 w 144"/>
                <a:gd name="T31" fmla="*/ 105 h 126"/>
                <a:gd name="T32" fmla="*/ 71 w 144"/>
                <a:gd name="T33" fmla="*/ 104 h 126"/>
                <a:gd name="T34" fmla="*/ 25 w 144"/>
                <a:gd name="T35" fmla="*/ 59 h 126"/>
                <a:gd name="T36" fmla="*/ 18 w 144"/>
                <a:gd name="T37" fmla="*/ 41 h 126"/>
                <a:gd name="T38" fmla="*/ 41 w 144"/>
                <a:gd name="T39" fmla="*/ 18 h 126"/>
                <a:gd name="T40" fmla="*/ 58 w 144"/>
                <a:gd name="T41" fmla="*/ 26 h 126"/>
                <a:gd name="T42" fmla="*/ 72 w 144"/>
                <a:gd name="T43" fmla="*/ 40 h 126"/>
                <a:gd name="T44" fmla="*/ 85 w 144"/>
                <a:gd name="T45" fmla="*/ 26 h 126"/>
                <a:gd name="T46" fmla="*/ 102 w 144"/>
                <a:gd name="T47" fmla="*/ 18 h 126"/>
                <a:gd name="T48" fmla="*/ 126 w 144"/>
                <a:gd name="T49" fmla="*/ 41 h 126"/>
                <a:gd name="T50" fmla="*/ 118 w 144"/>
                <a:gd name="T51" fmla="*/ 5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6">
                  <a:moveTo>
                    <a:pt x="144" y="41"/>
                  </a:moveTo>
                  <a:cubicBezTo>
                    <a:pt x="144" y="19"/>
                    <a:pt x="125" y="0"/>
                    <a:pt x="102" y="0"/>
                  </a:cubicBezTo>
                  <a:cubicBezTo>
                    <a:pt x="90" y="0"/>
                    <a:pt x="79" y="5"/>
                    <a:pt x="72" y="14"/>
                  </a:cubicBezTo>
                  <a:cubicBezTo>
                    <a:pt x="64" y="5"/>
                    <a:pt x="53" y="0"/>
                    <a:pt x="41" y="0"/>
                  </a:cubicBezTo>
                  <a:cubicBezTo>
                    <a:pt x="18" y="0"/>
                    <a:pt x="0" y="19"/>
                    <a:pt x="0" y="41"/>
                  </a:cubicBezTo>
                  <a:cubicBezTo>
                    <a:pt x="0" y="54"/>
                    <a:pt x="5" y="65"/>
                    <a:pt x="13" y="72"/>
                  </a:cubicBezTo>
                  <a:cubicBezTo>
                    <a:pt x="13" y="72"/>
                    <a:pt x="13" y="72"/>
                    <a:pt x="13" y="72"/>
                  </a:cubicBezTo>
                  <a:cubicBezTo>
                    <a:pt x="58" y="117"/>
                    <a:pt x="58" y="117"/>
                    <a:pt x="58" y="117"/>
                  </a:cubicBezTo>
                  <a:cubicBezTo>
                    <a:pt x="63" y="122"/>
                    <a:pt x="67" y="126"/>
                    <a:pt x="72" y="126"/>
                  </a:cubicBezTo>
                  <a:cubicBezTo>
                    <a:pt x="76" y="126"/>
                    <a:pt x="81" y="122"/>
                    <a:pt x="85" y="117"/>
                  </a:cubicBezTo>
                  <a:cubicBezTo>
                    <a:pt x="130" y="72"/>
                    <a:pt x="130" y="72"/>
                    <a:pt x="130" y="72"/>
                  </a:cubicBezTo>
                  <a:cubicBezTo>
                    <a:pt x="130" y="72"/>
                    <a:pt x="130" y="72"/>
                    <a:pt x="130" y="72"/>
                  </a:cubicBezTo>
                  <a:cubicBezTo>
                    <a:pt x="139" y="65"/>
                    <a:pt x="144" y="54"/>
                    <a:pt x="144" y="41"/>
                  </a:cubicBezTo>
                  <a:close/>
                  <a:moveTo>
                    <a:pt x="118" y="59"/>
                  </a:moveTo>
                  <a:cubicBezTo>
                    <a:pt x="73" y="104"/>
                    <a:pt x="73" y="104"/>
                    <a:pt x="73" y="104"/>
                  </a:cubicBezTo>
                  <a:cubicBezTo>
                    <a:pt x="72" y="105"/>
                    <a:pt x="72" y="105"/>
                    <a:pt x="72" y="105"/>
                  </a:cubicBezTo>
                  <a:cubicBezTo>
                    <a:pt x="72" y="105"/>
                    <a:pt x="71" y="105"/>
                    <a:pt x="71" y="104"/>
                  </a:cubicBezTo>
                  <a:cubicBezTo>
                    <a:pt x="25" y="59"/>
                    <a:pt x="25" y="59"/>
                    <a:pt x="25" y="59"/>
                  </a:cubicBezTo>
                  <a:cubicBezTo>
                    <a:pt x="20" y="54"/>
                    <a:pt x="18" y="48"/>
                    <a:pt x="18" y="41"/>
                  </a:cubicBezTo>
                  <a:cubicBezTo>
                    <a:pt x="18" y="29"/>
                    <a:pt x="28" y="18"/>
                    <a:pt x="41" y="18"/>
                  </a:cubicBezTo>
                  <a:cubicBezTo>
                    <a:pt x="48" y="18"/>
                    <a:pt x="54" y="21"/>
                    <a:pt x="58" y="26"/>
                  </a:cubicBezTo>
                  <a:cubicBezTo>
                    <a:pt x="72" y="40"/>
                    <a:pt x="72" y="40"/>
                    <a:pt x="72" y="40"/>
                  </a:cubicBezTo>
                  <a:cubicBezTo>
                    <a:pt x="85" y="26"/>
                    <a:pt x="85" y="26"/>
                    <a:pt x="85" y="26"/>
                  </a:cubicBezTo>
                  <a:cubicBezTo>
                    <a:pt x="90" y="21"/>
                    <a:pt x="96" y="18"/>
                    <a:pt x="102" y="18"/>
                  </a:cubicBezTo>
                  <a:cubicBezTo>
                    <a:pt x="115" y="18"/>
                    <a:pt x="126" y="29"/>
                    <a:pt x="126" y="41"/>
                  </a:cubicBezTo>
                  <a:cubicBezTo>
                    <a:pt x="126" y="48"/>
                    <a:pt x="123" y="54"/>
                    <a:pt x="11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07" name="Freeform 97">
              <a:extLst>
                <a:ext uri="{FF2B5EF4-FFF2-40B4-BE49-F238E27FC236}">
                  <a16:creationId xmlns:a16="http://schemas.microsoft.com/office/drawing/2014/main" xmlns="" id="{C236F8F6-A1E9-437F-88B0-6D16772C34BB}"/>
                </a:ext>
              </a:extLst>
            </p:cNvPr>
            <p:cNvSpPr>
              <a:spLocks noEditPoints="1"/>
            </p:cNvSpPr>
            <p:nvPr/>
          </p:nvSpPr>
          <p:spPr bwMode="auto">
            <a:xfrm>
              <a:off x="10558179" y="4663940"/>
              <a:ext cx="195733" cy="195733"/>
            </a:xfrm>
            <a:custGeom>
              <a:avLst/>
              <a:gdLst>
                <a:gd name="T0" fmla="*/ 31 w 61"/>
                <a:gd name="T1" fmla="*/ 0 h 61"/>
                <a:gd name="T2" fmla="*/ 0 w 61"/>
                <a:gd name="T3" fmla="*/ 30 h 61"/>
                <a:gd name="T4" fmla="*/ 31 w 61"/>
                <a:gd name="T5" fmla="*/ 61 h 61"/>
                <a:gd name="T6" fmla="*/ 61 w 61"/>
                <a:gd name="T7" fmla="*/ 30 h 61"/>
                <a:gd name="T8" fmla="*/ 31 w 61"/>
                <a:gd name="T9" fmla="*/ 0 h 61"/>
                <a:gd name="T10" fmla="*/ 31 w 61"/>
                <a:gd name="T11" fmla="*/ 55 h 61"/>
                <a:gd name="T12" fmla="*/ 6 w 61"/>
                <a:gd name="T13" fmla="*/ 30 h 61"/>
                <a:gd name="T14" fmla="*/ 31 w 61"/>
                <a:gd name="T15" fmla="*/ 6 h 61"/>
                <a:gd name="T16" fmla="*/ 55 w 61"/>
                <a:gd name="T17" fmla="*/ 30 h 61"/>
                <a:gd name="T18" fmla="*/ 31 w 61"/>
                <a:gd name="T19" fmla="*/ 55 h 61"/>
                <a:gd name="T20" fmla="*/ 27 w 61"/>
                <a:gd name="T21" fmla="*/ 15 h 61"/>
                <a:gd name="T22" fmla="*/ 34 w 61"/>
                <a:gd name="T23" fmla="*/ 15 h 61"/>
                <a:gd name="T24" fmla="*/ 34 w 61"/>
                <a:gd name="T25" fmla="*/ 23 h 61"/>
                <a:gd name="T26" fmla="*/ 27 w 61"/>
                <a:gd name="T27" fmla="*/ 23 h 61"/>
                <a:gd name="T28" fmla="*/ 27 w 61"/>
                <a:gd name="T29" fmla="*/ 15 h 61"/>
                <a:gd name="T30" fmla="*/ 38 w 61"/>
                <a:gd name="T31" fmla="*/ 46 h 61"/>
                <a:gd name="T32" fmla="*/ 23 w 61"/>
                <a:gd name="T33" fmla="*/ 46 h 61"/>
                <a:gd name="T34" fmla="*/ 23 w 61"/>
                <a:gd name="T35" fmla="*/ 42 h 61"/>
                <a:gd name="T36" fmla="*/ 27 w 61"/>
                <a:gd name="T37" fmla="*/ 42 h 61"/>
                <a:gd name="T38" fmla="*/ 27 w 61"/>
                <a:gd name="T39" fmla="*/ 30 h 61"/>
                <a:gd name="T40" fmla="*/ 23 w 61"/>
                <a:gd name="T41" fmla="*/ 30 h 61"/>
                <a:gd name="T42" fmla="*/ 23 w 61"/>
                <a:gd name="T43" fmla="*/ 27 h 61"/>
                <a:gd name="T44" fmla="*/ 34 w 61"/>
                <a:gd name="T45" fmla="*/ 27 h 61"/>
                <a:gd name="T46" fmla="*/ 34 w 61"/>
                <a:gd name="T47" fmla="*/ 42 h 61"/>
                <a:gd name="T48" fmla="*/ 38 w 61"/>
                <a:gd name="T49" fmla="*/ 42 h 61"/>
                <a:gd name="T50" fmla="*/ 38 w 61"/>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61">
                  <a:moveTo>
                    <a:pt x="31" y="0"/>
                  </a:moveTo>
                  <a:cubicBezTo>
                    <a:pt x="14" y="0"/>
                    <a:pt x="0" y="14"/>
                    <a:pt x="0" y="30"/>
                  </a:cubicBezTo>
                  <a:cubicBezTo>
                    <a:pt x="0" y="47"/>
                    <a:pt x="14" y="61"/>
                    <a:pt x="31" y="61"/>
                  </a:cubicBezTo>
                  <a:cubicBezTo>
                    <a:pt x="47" y="61"/>
                    <a:pt x="61" y="47"/>
                    <a:pt x="61" y="30"/>
                  </a:cubicBezTo>
                  <a:cubicBezTo>
                    <a:pt x="61" y="14"/>
                    <a:pt x="47" y="0"/>
                    <a:pt x="31" y="0"/>
                  </a:cubicBezTo>
                  <a:close/>
                  <a:moveTo>
                    <a:pt x="31" y="55"/>
                  </a:moveTo>
                  <a:cubicBezTo>
                    <a:pt x="17" y="55"/>
                    <a:pt x="6" y="44"/>
                    <a:pt x="6" y="30"/>
                  </a:cubicBezTo>
                  <a:cubicBezTo>
                    <a:pt x="6" y="17"/>
                    <a:pt x="17" y="6"/>
                    <a:pt x="31" y="6"/>
                  </a:cubicBezTo>
                  <a:cubicBezTo>
                    <a:pt x="44" y="6"/>
                    <a:pt x="55" y="17"/>
                    <a:pt x="55" y="30"/>
                  </a:cubicBezTo>
                  <a:cubicBezTo>
                    <a:pt x="55" y="44"/>
                    <a:pt x="44" y="55"/>
                    <a:pt x="31" y="55"/>
                  </a:cubicBezTo>
                  <a:close/>
                  <a:moveTo>
                    <a:pt x="27" y="15"/>
                  </a:moveTo>
                  <a:cubicBezTo>
                    <a:pt x="34" y="15"/>
                    <a:pt x="34" y="15"/>
                    <a:pt x="34" y="15"/>
                  </a:cubicBezTo>
                  <a:cubicBezTo>
                    <a:pt x="34" y="23"/>
                    <a:pt x="34" y="23"/>
                    <a:pt x="34" y="23"/>
                  </a:cubicBezTo>
                  <a:cubicBezTo>
                    <a:pt x="27" y="23"/>
                    <a:pt x="27" y="23"/>
                    <a:pt x="27" y="23"/>
                  </a:cubicBezTo>
                  <a:lnTo>
                    <a:pt x="27" y="15"/>
                  </a:lnTo>
                  <a:close/>
                  <a:moveTo>
                    <a:pt x="38" y="46"/>
                  </a:moveTo>
                  <a:cubicBezTo>
                    <a:pt x="23" y="46"/>
                    <a:pt x="23" y="46"/>
                    <a:pt x="23" y="46"/>
                  </a:cubicBezTo>
                  <a:cubicBezTo>
                    <a:pt x="23" y="42"/>
                    <a:pt x="23" y="42"/>
                    <a:pt x="23" y="42"/>
                  </a:cubicBezTo>
                  <a:cubicBezTo>
                    <a:pt x="27" y="42"/>
                    <a:pt x="27" y="42"/>
                    <a:pt x="27" y="42"/>
                  </a:cubicBezTo>
                  <a:cubicBezTo>
                    <a:pt x="27" y="30"/>
                    <a:pt x="27" y="30"/>
                    <a:pt x="27" y="30"/>
                  </a:cubicBezTo>
                  <a:cubicBezTo>
                    <a:pt x="23" y="30"/>
                    <a:pt x="23" y="30"/>
                    <a:pt x="23" y="30"/>
                  </a:cubicBezTo>
                  <a:cubicBezTo>
                    <a:pt x="23" y="27"/>
                    <a:pt x="23" y="27"/>
                    <a:pt x="23" y="27"/>
                  </a:cubicBezTo>
                  <a:cubicBezTo>
                    <a:pt x="34" y="27"/>
                    <a:pt x="34" y="27"/>
                    <a:pt x="34" y="27"/>
                  </a:cubicBezTo>
                  <a:cubicBezTo>
                    <a:pt x="34" y="42"/>
                    <a:pt x="34" y="42"/>
                    <a:pt x="34" y="42"/>
                  </a:cubicBezTo>
                  <a:cubicBezTo>
                    <a:pt x="38" y="42"/>
                    <a:pt x="38" y="42"/>
                    <a:pt x="38" y="42"/>
                  </a:cubicBezTo>
                  <a:lnTo>
                    <a:pt x="3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08" name="Freeform 98">
              <a:extLst>
                <a:ext uri="{FF2B5EF4-FFF2-40B4-BE49-F238E27FC236}">
                  <a16:creationId xmlns:a16="http://schemas.microsoft.com/office/drawing/2014/main" xmlns="" id="{51447573-0984-440A-A180-9B9BCB560121}"/>
                </a:ext>
              </a:extLst>
            </p:cNvPr>
            <p:cNvSpPr>
              <a:spLocks noEditPoints="1"/>
            </p:cNvSpPr>
            <p:nvPr/>
          </p:nvSpPr>
          <p:spPr bwMode="auto">
            <a:xfrm>
              <a:off x="10607112" y="4990815"/>
              <a:ext cx="299472" cy="301429"/>
            </a:xfrm>
            <a:custGeom>
              <a:avLst/>
              <a:gdLst>
                <a:gd name="T0" fmla="*/ 85 w 94"/>
                <a:gd name="T1" fmla="*/ 20 h 94"/>
                <a:gd name="T2" fmla="*/ 37 w 94"/>
                <a:gd name="T3" fmla="*/ 2 h 94"/>
                <a:gd name="T4" fmla="*/ 20 w 94"/>
                <a:gd name="T5" fmla="*/ 10 h 94"/>
                <a:gd name="T6" fmla="*/ 2 w 94"/>
                <a:gd name="T7" fmla="*/ 57 h 94"/>
                <a:gd name="T8" fmla="*/ 10 w 94"/>
                <a:gd name="T9" fmla="*/ 74 h 94"/>
                <a:gd name="T10" fmla="*/ 57 w 94"/>
                <a:gd name="T11" fmla="*/ 92 h 94"/>
                <a:gd name="T12" fmla="*/ 74 w 94"/>
                <a:gd name="T13" fmla="*/ 84 h 94"/>
                <a:gd name="T14" fmla="*/ 92 w 94"/>
                <a:gd name="T15" fmla="*/ 37 h 94"/>
                <a:gd name="T16" fmla="*/ 85 w 94"/>
                <a:gd name="T17" fmla="*/ 20 h 94"/>
                <a:gd name="T18" fmla="*/ 36 w 94"/>
                <a:gd name="T19" fmla="*/ 38 h 94"/>
                <a:gd name="T20" fmla="*/ 62 w 94"/>
                <a:gd name="T21" fmla="*/ 47 h 94"/>
                <a:gd name="T22" fmla="*/ 61 w 94"/>
                <a:gd name="T23" fmla="*/ 52 h 94"/>
                <a:gd name="T24" fmla="*/ 42 w 94"/>
                <a:gd name="T25" fmla="*/ 61 h 94"/>
                <a:gd name="T26" fmla="*/ 33 w 94"/>
                <a:gd name="T27" fmla="*/ 42 h 94"/>
                <a:gd name="T28" fmla="*/ 36 w 94"/>
                <a:gd name="T29" fmla="*/ 38 h 94"/>
                <a:gd name="T30" fmla="*/ 76 w 94"/>
                <a:gd name="T31" fmla="*/ 53 h 94"/>
                <a:gd name="T32" fmla="*/ 69 w 94"/>
                <a:gd name="T33" fmla="*/ 71 h 94"/>
                <a:gd name="T34" fmla="*/ 66 w 94"/>
                <a:gd name="T35" fmla="*/ 80 h 94"/>
                <a:gd name="T36" fmla="*/ 59 w 94"/>
                <a:gd name="T37" fmla="*/ 82 h 94"/>
                <a:gd name="T38" fmla="*/ 15 w 94"/>
                <a:gd name="T39" fmla="*/ 65 h 94"/>
                <a:gd name="T40" fmla="*/ 12 w 94"/>
                <a:gd name="T41" fmla="*/ 59 h 94"/>
                <a:gd name="T42" fmla="*/ 15 w 94"/>
                <a:gd name="T43" fmla="*/ 50 h 94"/>
                <a:gd name="T44" fmla="*/ 22 w 94"/>
                <a:gd name="T45" fmla="*/ 32 h 94"/>
                <a:gd name="T46" fmla="*/ 22 w 94"/>
                <a:gd name="T47" fmla="*/ 32 h 94"/>
                <a:gd name="T48" fmla="*/ 29 w 94"/>
                <a:gd name="T49" fmla="*/ 35 h 94"/>
                <a:gd name="T50" fmla="*/ 27 w 94"/>
                <a:gd name="T51" fmla="*/ 39 h 94"/>
                <a:gd name="T52" fmla="*/ 39 w 94"/>
                <a:gd name="T53" fmla="*/ 67 h 94"/>
                <a:gd name="T54" fmla="*/ 67 w 94"/>
                <a:gd name="T55" fmla="*/ 55 h 94"/>
                <a:gd name="T56" fmla="*/ 69 w 94"/>
                <a:gd name="T57" fmla="*/ 50 h 94"/>
                <a:gd name="T58" fmla="*/ 76 w 94"/>
                <a:gd name="T59" fmla="*/ 53 h 94"/>
                <a:gd name="T60" fmla="*/ 82 w 94"/>
                <a:gd name="T61" fmla="*/ 37 h 94"/>
                <a:gd name="T62" fmla="*/ 79 w 94"/>
                <a:gd name="T63" fmla="*/ 38 h 94"/>
                <a:gd name="T64" fmla="*/ 74 w 94"/>
                <a:gd name="T65" fmla="*/ 37 h 94"/>
                <a:gd name="T66" fmla="*/ 73 w 94"/>
                <a:gd name="T67" fmla="*/ 34 h 94"/>
                <a:gd name="T68" fmla="*/ 74 w 94"/>
                <a:gd name="T69" fmla="*/ 29 h 94"/>
                <a:gd name="T70" fmla="*/ 77 w 94"/>
                <a:gd name="T71" fmla="*/ 28 h 94"/>
                <a:gd name="T72" fmla="*/ 82 w 94"/>
                <a:gd name="T73" fmla="*/ 29 h 94"/>
                <a:gd name="T74" fmla="*/ 83 w 94"/>
                <a:gd name="T75" fmla="*/ 33 h 94"/>
                <a:gd name="T76" fmla="*/ 82 w 94"/>
                <a:gd name="T77" fmla="*/ 3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4" h="94">
                  <a:moveTo>
                    <a:pt x="85" y="20"/>
                  </a:moveTo>
                  <a:cubicBezTo>
                    <a:pt x="37" y="2"/>
                    <a:pt x="37" y="2"/>
                    <a:pt x="37" y="2"/>
                  </a:cubicBezTo>
                  <a:cubicBezTo>
                    <a:pt x="30" y="0"/>
                    <a:pt x="23" y="3"/>
                    <a:pt x="20" y="10"/>
                  </a:cubicBezTo>
                  <a:cubicBezTo>
                    <a:pt x="2" y="57"/>
                    <a:pt x="2" y="57"/>
                    <a:pt x="2" y="57"/>
                  </a:cubicBezTo>
                  <a:cubicBezTo>
                    <a:pt x="0" y="64"/>
                    <a:pt x="3" y="71"/>
                    <a:pt x="10" y="74"/>
                  </a:cubicBezTo>
                  <a:cubicBezTo>
                    <a:pt x="57" y="92"/>
                    <a:pt x="57" y="92"/>
                    <a:pt x="57" y="92"/>
                  </a:cubicBezTo>
                  <a:cubicBezTo>
                    <a:pt x="64" y="94"/>
                    <a:pt x="71" y="91"/>
                    <a:pt x="74" y="84"/>
                  </a:cubicBezTo>
                  <a:cubicBezTo>
                    <a:pt x="92" y="37"/>
                    <a:pt x="92" y="37"/>
                    <a:pt x="92" y="37"/>
                  </a:cubicBezTo>
                  <a:cubicBezTo>
                    <a:pt x="94" y="30"/>
                    <a:pt x="91" y="23"/>
                    <a:pt x="85" y="20"/>
                  </a:cubicBezTo>
                  <a:close/>
                  <a:moveTo>
                    <a:pt x="36" y="38"/>
                  </a:moveTo>
                  <a:cubicBezTo>
                    <a:pt x="62" y="47"/>
                    <a:pt x="62" y="47"/>
                    <a:pt x="62" y="47"/>
                  </a:cubicBezTo>
                  <a:cubicBezTo>
                    <a:pt x="62" y="49"/>
                    <a:pt x="61" y="51"/>
                    <a:pt x="61" y="52"/>
                  </a:cubicBezTo>
                  <a:cubicBezTo>
                    <a:pt x="58" y="60"/>
                    <a:pt x="49" y="64"/>
                    <a:pt x="42" y="61"/>
                  </a:cubicBezTo>
                  <a:cubicBezTo>
                    <a:pt x="34" y="58"/>
                    <a:pt x="31" y="49"/>
                    <a:pt x="33" y="42"/>
                  </a:cubicBezTo>
                  <a:cubicBezTo>
                    <a:pt x="34" y="40"/>
                    <a:pt x="35" y="39"/>
                    <a:pt x="36" y="38"/>
                  </a:cubicBezTo>
                  <a:close/>
                  <a:moveTo>
                    <a:pt x="76" y="53"/>
                  </a:moveTo>
                  <a:cubicBezTo>
                    <a:pt x="69" y="71"/>
                    <a:pt x="69" y="71"/>
                    <a:pt x="69" y="71"/>
                  </a:cubicBezTo>
                  <a:cubicBezTo>
                    <a:pt x="66" y="80"/>
                    <a:pt x="66" y="80"/>
                    <a:pt x="66" y="80"/>
                  </a:cubicBezTo>
                  <a:cubicBezTo>
                    <a:pt x="65" y="82"/>
                    <a:pt x="62" y="83"/>
                    <a:pt x="59" y="82"/>
                  </a:cubicBezTo>
                  <a:cubicBezTo>
                    <a:pt x="15" y="65"/>
                    <a:pt x="15" y="65"/>
                    <a:pt x="15" y="65"/>
                  </a:cubicBezTo>
                  <a:cubicBezTo>
                    <a:pt x="12" y="64"/>
                    <a:pt x="11" y="62"/>
                    <a:pt x="12" y="59"/>
                  </a:cubicBezTo>
                  <a:cubicBezTo>
                    <a:pt x="15" y="50"/>
                    <a:pt x="15" y="50"/>
                    <a:pt x="15" y="50"/>
                  </a:cubicBezTo>
                  <a:cubicBezTo>
                    <a:pt x="22" y="32"/>
                    <a:pt x="22" y="32"/>
                    <a:pt x="22" y="32"/>
                  </a:cubicBezTo>
                  <a:cubicBezTo>
                    <a:pt x="22" y="32"/>
                    <a:pt x="22" y="32"/>
                    <a:pt x="22" y="32"/>
                  </a:cubicBezTo>
                  <a:cubicBezTo>
                    <a:pt x="29" y="35"/>
                    <a:pt x="29" y="35"/>
                    <a:pt x="29" y="35"/>
                  </a:cubicBezTo>
                  <a:cubicBezTo>
                    <a:pt x="28" y="36"/>
                    <a:pt x="27" y="38"/>
                    <a:pt x="27" y="39"/>
                  </a:cubicBezTo>
                  <a:cubicBezTo>
                    <a:pt x="23" y="51"/>
                    <a:pt x="28" y="63"/>
                    <a:pt x="39" y="67"/>
                  </a:cubicBezTo>
                  <a:cubicBezTo>
                    <a:pt x="51" y="72"/>
                    <a:pt x="63" y="66"/>
                    <a:pt x="67" y="55"/>
                  </a:cubicBezTo>
                  <a:cubicBezTo>
                    <a:pt x="68" y="53"/>
                    <a:pt x="68" y="52"/>
                    <a:pt x="69" y="50"/>
                  </a:cubicBezTo>
                  <a:cubicBezTo>
                    <a:pt x="76" y="53"/>
                    <a:pt x="76" y="53"/>
                    <a:pt x="76" y="53"/>
                  </a:cubicBezTo>
                  <a:close/>
                  <a:moveTo>
                    <a:pt x="82" y="37"/>
                  </a:moveTo>
                  <a:cubicBezTo>
                    <a:pt x="81" y="38"/>
                    <a:pt x="80" y="39"/>
                    <a:pt x="79" y="38"/>
                  </a:cubicBezTo>
                  <a:cubicBezTo>
                    <a:pt x="74" y="37"/>
                    <a:pt x="74" y="37"/>
                    <a:pt x="74" y="37"/>
                  </a:cubicBezTo>
                  <a:cubicBezTo>
                    <a:pt x="73" y="36"/>
                    <a:pt x="72" y="35"/>
                    <a:pt x="73" y="34"/>
                  </a:cubicBezTo>
                  <a:cubicBezTo>
                    <a:pt x="74" y="29"/>
                    <a:pt x="74" y="29"/>
                    <a:pt x="74" y="29"/>
                  </a:cubicBezTo>
                  <a:cubicBezTo>
                    <a:pt x="75" y="28"/>
                    <a:pt x="76" y="27"/>
                    <a:pt x="77" y="28"/>
                  </a:cubicBezTo>
                  <a:cubicBezTo>
                    <a:pt x="82" y="29"/>
                    <a:pt x="82" y="29"/>
                    <a:pt x="82" y="29"/>
                  </a:cubicBezTo>
                  <a:cubicBezTo>
                    <a:pt x="83" y="30"/>
                    <a:pt x="84" y="31"/>
                    <a:pt x="83" y="33"/>
                  </a:cubicBezTo>
                  <a:lnTo>
                    <a:pt x="82"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09" name="Freeform 99">
              <a:extLst>
                <a:ext uri="{FF2B5EF4-FFF2-40B4-BE49-F238E27FC236}">
                  <a16:creationId xmlns:a16="http://schemas.microsoft.com/office/drawing/2014/main" xmlns="" id="{221DEB89-742F-46CE-9AA2-D9D53DC32A9F}"/>
                </a:ext>
              </a:extLst>
            </p:cNvPr>
            <p:cNvSpPr>
              <a:spLocks noEditPoints="1"/>
            </p:cNvSpPr>
            <p:nvPr/>
          </p:nvSpPr>
          <p:spPr bwMode="auto">
            <a:xfrm>
              <a:off x="10793059" y="3628514"/>
              <a:ext cx="168330" cy="168330"/>
            </a:xfrm>
            <a:custGeom>
              <a:avLst/>
              <a:gdLst>
                <a:gd name="T0" fmla="*/ 44 w 53"/>
                <a:gd name="T1" fmla="*/ 0 h 53"/>
                <a:gd name="T2" fmla="*/ 9 w 53"/>
                <a:gd name="T3" fmla="*/ 0 h 53"/>
                <a:gd name="T4" fmla="*/ 0 w 53"/>
                <a:gd name="T5" fmla="*/ 9 h 53"/>
                <a:gd name="T6" fmla="*/ 0 w 53"/>
                <a:gd name="T7" fmla="*/ 44 h 53"/>
                <a:gd name="T8" fmla="*/ 9 w 53"/>
                <a:gd name="T9" fmla="*/ 53 h 53"/>
                <a:gd name="T10" fmla="*/ 44 w 53"/>
                <a:gd name="T11" fmla="*/ 53 h 53"/>
                <a:gd name="T12" fmla="*/ 53 w 53"/>
                <a:gd name="T13" fmla="*/ 44 h 53"/>
                <a:gd name="T14" fmla="*/ 53 w 53"/>
                <a:gd name="T15" fmla="*/ 9 h 53"/>
                <a:gd name="T16" fmla="*/ 44 w 53"/>
                <a:gd name="T17" fmla="*/ 0 h 53"/>
                <a:gd name="T18" fmla="*/ 20 w 53"/>
                <a:gd name="T19" fmla="*/ 43 h 53"/>
                <a:gd name="T20" fmla="*/ 13 w 53"/>
                <a:gd name="T21" fmla="*/ 43 h 53"/>
                <a:gd name="T22" fmla="*/ 13 w 53"/>
                <a:gd name="T23" fmla="*/ 20 h 53"/>
                <a:gd name="T24" fmla="*/ 20 w 53"/>
                <a:gd name="T25" fmla="*/ 20 h 53"/>
                <a:gd name="T26" fmla="*/ 20 w 53"/>
                <a:gd name="T27" fmla="*/ 43 h 53"/>
                <a:gd name="T28" fmla="*/ 17 w 53"/>
                <a:gd name="T29" fmla="*/ 16 h 53"/>
                <a:gd name="T30" fmla="*/ 13 w 53"/>
                <a:gd name="T31" fmla="*/ 13 h 53"/>
                <a:gd name="T32" fmla="*/ 17 w 53"/>
                <a:gd name="T33" fmla="*/ 10 h 53"/>
                <a:gd name="T34" fmla="*/ 20 w 53"/>
                <a:gd name="T35" fmla="*/ 13 h 53"/>
                <a:gd name="T36" fmla="*/ 17 w 53"/>
                <a:gd name="T37" fmla="*/ 16 h 53"/>
                <a:gd name="T38" fmla="*/ 43 w 53"/>
                <a:gd name="T39" fmla="*/ 43 h 53"/>
                <a:gd name="T40" fmla="*/ 37 w 53"/>
                <a:gd name="T41" fmla="*/ 43 h 53"/>
                <a:gd name="T42" fmla="*/ 37 w 53"/>
                <a:gd name="T43" fmla="*/ 30 h 53"/>
                <a:gd name="T44" fmla="*/ 33 w 53"/>
                <a:gd name="T45" fmla="*/ 26 h 53"/>
                <a:gd name="T46" fmla="*/ 30 w 53"/>
                <a:gd name="T47" fmla="*/ 30 h 53"/>
                <a:gd name="T48" fmla="*/ 30 w 53"/>
                <a:gd name="T49" fmla="*/ 43 h 53"/>
                <a:gd name="T50" fmla="*/ 23 w 53"/>
                <a:gd name="T51" fmla="*/ 43 h 53"/>
                <a:gd name="T52" fmla="*/ 23 w 53"/>
                <a:gd name="T53" fmla="*/ 20 h 53"/>
                <a:gd name="T54" fmla="*/ 30 w 53"/>
                <a:gd name="T55" fmla="*/ 20 h 53"/>
                <a:gd name="T56" fmla="*/ 30 w 53"/>
                <a:gd name="T57" fmla="*/ 24 h 53"/>
                <a:gd name="T58" fmla="*/ 36 w 53"/>
                <a:gd name="T59" fmla="*/ 20 h 53"/>
                <a:gd name="T60" fmla="*/ 43 w 53"/>
                <a:gd name="T61" fmla="*/ 28 h 53"/>
                <a:gd name="T62" fmla="*/ 43 w 53"/>
                <a:gd name="T63" fmla="*/ 4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 h="53">
                  <a:moveTo>
                    <a:pt x="44" y="0"/>
                  </a:moveTo>
                  <a:cubicBezTo>
                    <a:pt x="9" y="0"/>
                    <a:pt x="9" y="0"/>
                    <a:pt x="9" y="0"/>
                  </a:cubicBezTo>
                  <a:cubicBezTo>
                    <a:pt x="4" y="0"/>
                    <a:pt x="0" y="4"/>
                    <a:pt x="0" y="9"/>
                  </a:cubicBezTo>
                  <a:cubicBezTo>
                    <a:pt x="0" y="44"/>
                    <a:pt x="0" y="44"/>
                    <a:pt x="0" y="44"/>
                  </a:cubicBezTo>
                  <a:cubicBezTo>
                    <a:pt x="0" y="49"/>
                    <a:pt x="4" y="53"/>
                    <a:pt x="9" y="53"/>
                  </a:cubicBezTo>
                  <a:cubicBezTo>
                    <a:pt x="44" y="53"/>
                    <a:pt x="44" y="53"/>
                    <a:pt x="44" y="53"/>
                  </a:cubicBezTo>
                  <a:cubicBezTo>
                    <a:pt x="49" y="53"/>
                    <a:pt x="53" y="49"/>
                    <a:pt x="53" y="44"/>
                  </a:cubicBezTo>
                  <a:cubicBezTo>
                    <a:pt x="53" y="9"/>
                    <a:pt x="53" y="9"/>
                    <a:pt x="53" y="9"/>
                  </a:cubicBezTo>
                  <a:cubicBezTo>
                    <a:pt x="53" y="4"/>
                    <a:pt x="49" y="0"/>
                    <a:pt x="44" y="0"/>
                  </a:cubicBezTo>
                  <a:close/>
                  <a:moveTo>
                    <a:pt x="20" y="43"/>
                  </a:moveTo>
                  <a:cubicBezTo>
                    <a:pt x="13" y="43"/>
                    <a:pt x="13" y="43"/>
                    <a:pt x="13" y="43"/>
                  </a:cubicBezTo>
                  <a:cubicBezTo>
                    <a:pt x="13" y="20"/>
                    <a:pt x="13" y="20"/>
                    <a:pt x="13" y="20"/>
                  </a:cubicBezTo>
                  <a:cubicBezTo>
                    <a:pt x="20" y="20"/>
                    <a:pt x="20" y="20"/>
                    <a:pt x="20" y="20"/>
                  </a:cubicBezTo>
                  <a:lnTo>
                    <a:pt x="20" y="43"/>
                  </a:lnTo>
                  <a:close/>
                  <a:moveTo>
                    <a:pt x="17" y="16"/>
                  </a:moveTo>
                  <a:cubicBezTo>
                    <a:pt x="15" y="16"/>
                    <a:pt x="13" y="15"/>
                    <a:pt x="13" y="13"/>
                  </a:cubicBezTo>
                  <a:cubicBezTo>
                    <a:pt x="13" y="11"/>
                    <a:pt x="15" y="10"/>
                    <a:pt x="17" y="10"/>
                  </a:cubicBezTo>
                  <a:cubicBezTo>
                    <a:pt x="18" y="10"/>
                    <a:pt x="20" y="11"/>
                    <a:pt x="20" y="13"/>
                  </a:cubicBezTo>
                  <a:cubicBezTo>
                    <a:pt x="20" y="15"/>
                    <a:pt x="18" y="16"/>
                    <a:pt x="17" y="16"/>
                  </a:cubicBezTo>
                  <a:close/>
                  <a:moveTo>
                    <a:pt x="43" y="43"/>
                  </a:moveTo>
                  <a:cubicBezTo>
                    <a:pt x="37" y="43"/>
                    <a:pt x="37" y="43"/>
                    <a:pt x="37" y="43"/>
                  </a:cubicBezTo>
                  <a:cubicBezTo>
                    <a:pt x="37" y="30"/>
                    <a:pt x="37" y="30"/>
                    <a:pt x="37" y="30"/>
                  </a:cubicBezTo>
                  <a:cubicBezTo>
                    <a:pt x="37" y="28"/>
                    <a:pt x="35" y="26"/>
                    <a:pt x="33" y="26"/>
                  </a:cubicBezTo>
                  <a:cubicBezTo>
                    <a:pt x="31" y="26"/>
                    <a:pt x="30" y="28"/>
                    <a:pt x="30" y="30"/>
                  </a:cubicBezTo>
                  <a:cubicBezTo>
                    <a:pt x="30" y="43"/>
                    <a:pt x="30" y="43"/>
                    <a:pt x="30" y="43"/>
                  </a:cubicBezTo>
                  <a:cubicBezTo>
                    <a:pt x="23" y="43"/>
                    <a:pt x="23" y="43"/>
                    <a:pt x="23" y="43"/>
                  </a:cubicBezTo>
                  <a:cubicBezTo>
                    <a:pt x="23" y="20"/>
                    <a:pt x="23" y="20"/>
                    <a:pt x="23" y="20"/>
                  </a:cubicBezTo>
                  <a:cubicBezTo>
                    <a:pt x="30" y="20"/>
                    <a:pt x="30" y="20"/>
                    <a:pt x="30" y="20"/>
                  </a:cubicBezTo>
                  <a:cubicBezTo>
                    <a:pt x="30" y="24"/>
                    <a:pt x="30" y="24"/>
                    <a:pt x="30" y="24"/>
                  </a:cubicBezTo>
                  <a:cubicBezTo>
                    <a:pt x="31" y="22"/>
                    <a:pt x="33" y="20"/>
                    <a:pt x="36" y="20"/>
                  </a:cubicBezTo>
                  <a:cubicBezTo>
                    <a:pt x="40" y="20"/>
                    <a:pt x="43" y="23"/>
                    <a:pt x="43" y="28"/>
                  </a:cubicBezTo>
                  <a:lnTo>
                    <a:pt x="43"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10" name="Freeform 100">
              <a:extLst>
                <a:ext uri="{FF2B5EF4-FFF2-40B4-BE49-F238E27FC236}">
                  <a16:creationId xmlns:a16="http://schemas.microsoft.com/office/drawing/2014/main" xmlns="" id="{F833613C-B594-44F6-8647-BE83A9C66EE2}"/>
                </a:ext>
              </a:extLst>
            </p:cNvPr>
            <p:cNvSpPr>
              <a:spLocks noEditPoints="1"/>
            </p:cNvSpPr>
            <p:nvPr/>
          </p:nvSpPr>
          <p:spPr bwMode="auto">
            <a:xfrm>
              <a:off x="10646259" y="3395591"/>
              <a:ext cx="309258" cy="193775"/>
            </a:xfrm>
            <a:custGeom>
              <a:avLst/>
              <a:gdLst>
                <a:gd name="T0" fmla="*/ 49 w 158"/>
                <a:gd name="T1" fmla="*/ 70 h 99"/>
                <a:gd name="T2" fmla="*/ 49 w 158"/>
                <a:gd name="T3" fmla="*/ 39 h 99"/>
                <a:gd name="T4" fmla="*/ 78 w 158"/>
                <a:gd name="T5" fmla="*/ 39 h 99"/>
                <a:gd name="T6" fmla="*/ 39 w 158"/>
                <a:gd name="T7" fmla="*/ 0 h 99"/>
                <a:gd name="T8" fmla="*/ 0 w 158"/>
                <a:gd name="T9" fmla="*/ 39 h 99"/>
                <a:gd name="T10" fmla="*/ 29 w 158"/>
                <a:gd name="T11" fmla="*/ 39 h 99"/>
                <a:gd name="T12" fmla="*/ 29 w 158"/>
                <a:gd name="T13" fmla="*/ 89 h 99"/>
                <a:gd name="T14" fmla="*/ 88 w 158"/>
                <a:gd name="T15" fmla="*/ 89 h 99"/>
                <a:gd name="T16" fmla="*/ 68 w 158"/>
                <a:gd name="T17" fmla="*/ 70 h 99"/>
                <a:gd name="T18" fmla="*/ 49 w 158"/>
                <a:gd name="T19" fmla="*/ 70 h 99"/>
                <a:gd name="T20" fmla="*/ 129 w 158"/>
                <a:gd name="T21" fmla="*/ 58 h 99"/>
                <a:gd name="T22" fmla="*/ 129 w 158"/>
                <a:gd name="T23" fmla="*/ 9 h 99"/>
                <a:gd name="T24" fmla="*/ 68 w 158"/>
                <a:gd name="T25" fmla="*/ 9 h 99"/>
                <a:gd name="T26" fmla="*/ 88 w 158"/>
                <a:gd name="T27" fmla="*/ 29 h 99"/>
                <a:gd name="T28" fmla="*/ 107 w 158"/>
                <a:gd name="T29" fmla="*/ 29 h 99"/>
                <a:gd name="T30" fmla="*/ 107 w 158"/>
                <a:gd name="T31" fmla="*/ 58 h 99"/>
                <a:gd name="T32" fmla="*/ 78 w 158"/>
                <a:gd name="T33" fmla="*/ 58 h 99"/>
                <a:gd name="T34" fmla="*/ 119 w 158"/>
                <a:gd name="T35" fmla="*/ 99 h 99"/>
                <a:gd name="T36" fmla="*/ 158 w 158"/>
                <a:gd name="T37" fmla="*/ 58 h 99"/>
                <a:gd name="T38" fmla="*/ 129 w 158"/>
                <a:gd name="T39" fmla="*/ 5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99">
                  <a:moveTo>
                    <a:pt x="49" y="70"/>
                  </a:moveTo>
                  <a:lnTo>
                    <a:pt x="49" y="39"/>
                  </a:lnTo>
                  <a:lnTo>
                    <a:pt x="78" y="39"/>
                  </a:lnTo>
                  <a:lnTo>
                    <a:pt x="39" y="0"/>
                  </a:lnTo>
                  <a:lnTo>
                    <a:pt x="0" y="39"/>
                  </a:lnTo>
                  <a:lnTo>
                    <a:pt x="29" y="39"/>
                  </a:lnTo>
                  <a:lnTo>
                    <a:pt x="29" y="89"/>
                  </a:lnTo>
                  <a:lnTo>
                    <a:pt x="88" y="89"/>
                  </a:lnTo>
                  <a:lnTo>
                    <a:pt x="68" y="70"/>
                  </a:lnTo>
                  <a:lnTo>
                    <a:pt x="49" y="70"/>
                  </a:lnTo>
                  <a:close/>
                  <a:moveTo>
                    <a:pt x="129" y="58"/>
                  </a:moveTo>
                  <a:lnTo>
                    <a:pt x="129" y="9"/>
                  </a:lnTo>
                  <a:lnTo>
                    <a:pt x="68" y="9"/>
                  </a:lnTo>
                  <a:lnTo>
                    <a:pt x="88" y="29"/>
                  </a:lnTo>
                  <a:lnTo>
                    <a:pt x="107" y="29"/>
                  </a:lnTo>
                  <a:lnTo>
                    <a:pt x="107" y="58"/>
                  </a:lnTo>
                  <a:lnTo>
                    <a:pt x="78" y="58"/>
                  </a:lnTo>
                  <a:lnTo>
                    <a:pt x="119" y="99"/>
                  </a:lnTo>
                  <a:lnTo>
                    <a:pt x="158" y="58"/>
                  </a:lnTo>
                  <a:lnTo>
                    <a:pt x="129"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11" name="Freeform 101">
              <a:extLst>
                <a:ext uri="{FF2B5EF4-FFF2-40B4-BE49-F238E27FC236}">
                  <a16:creationId xmlns:a16="http://schemas.microsoft.com/office/drawing/2014/main" xmlns="" id="{38B68F0F-659D-4C1F-9112-BA036CF2C0B8}"/>
                </a:ext>
              </a:extLst>
            </p:cNvPr>
            <p:cNvSpPr>
              <a:spLocks noEditPoints="1"/>
            </p:cNvSpPr>
            <p:nvPr/>
          </p:nvSpPr>
          <p:spPr bwMode="auto">
            <a:xfrm>
              <a:off x="10910498" y="2367994"/>
              <a:ext cx="321002" cy="322959"/>
            </a:xfrm>
            <a:custGeom>
              <a:avLst/>
              <a:gdLst>
                <a:gd name="T0" fmla="*/ 96 w 100"/>
                <a:gd name="T1" fmla="*/ 85 h 101"/>
                <a:gd name="T2" fmla="*/ 73 w 100"/>
                <a:gd name="T3" fmla="*/ 65 h 101"/>
                <a:gd name="T4" fmla="*/ 66 w 100"/>
                <a:gd name="T5" fmla="*/ 62 h 101"/>
                <a:gd name="T6" fmla="*/ 74 w 100"/>
                <a:gd name="T7" fmla="*/ 37 h 101"/>
                <a:gd name="T8" fmla="*/ 37 w 100"/>
                <a:gd name="T9" fmla="*/ 0 h 101"/>
                <a:gd name="T10" fmla="*/ 0 w 100"/>
                <a:gd name="T11" fmla="*/ 37 h 101"/>
                <a:gd name="T12" fmla="*/ 37 w 100"/>
                <a:gd name="T13" fmla="*/ 75 h 101"/>
                <a:gd name="T14" fmla="*/ 61 w 100"/>
                <a:gd name="T15" fmla="*/ 66 h 101"/>
                <a:gd name="T16" fmla="*/ 64 w 100"/>
                <a:gd name="T17" fmla="*/ 73 h 101"/>
                <a:gd name="T18" fmla="*/ 84 w 100"/>
                <a:gd name="T19" fmla="*/ 96 h 101"/>
                <a:gd name="T20" fmla="*/ 97 w 100"/>
                <a:gd name="T21" fmla="*/ 97 h 101"/>
                <a:gd name="T22" fmla="*/ 96 w 100"/>
                <a:gd name="T23" fmla="*/ 85 h 101"/>
                <a:gd name="T24" fmla="*/ 37 w 100"/>
                <a:gd name="T25" fmla="*/ 62 h 101"/>
                <a:gd name="T26" fmla="*/ 12 w 100"/>
                <a:gd name="T27" fmla="*/ 37 h 101"/>
                <a:gd name="T28" fmla="*/ 37 w 100"/>
                <a:gd name="T29" fmla="*/ 12 h 101"/>
                <a:gd name="T30" fmla="*/ 62 w 100"/>
                <a:gd name="T31" fmla="*/ 37 h 101"/>
                <a:gd name="T32" fmla="*/ 37 w 100"/>
                <a:gd name="T33" fmla="*/ 6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01">
                  <a:moveTo>
                    <a:pt x="96" y="85"/>
                  </a:moveTo>
                  <a:cubicBezTo>
                    <a:pt x="73" y="65"/>
                    <a:pt x="73" y="65"/>
                    <a:pt x="73" y="65"/>
                  </a:cubicBezTo>
                  <a:cubicBezTo>
                    <a:pt x="70" y="62"/>
                    <a:pt x="68" y="61"/>
                    <a:pt x="66" y="62"/>
                  </a:cubicBezTo>
                  <a:cubicBezTo>
                    <a:pt x="71" y="55"/>
                    <a:pt x="74" y="47"/>
                    <a:pt x="74" y="37"/>
                  </a:cubicBezTo>
                  <a:cubicBezTo>
                    <a:pt x="74" y="17"/>
                    <a:pt x="58" y="0"/>
                    <a:pt x="37" y="0"/>
                  </a:cubicBezTo>
                  <a:cubicBezTo>
                    <a:pt x="17" y="0"/>
                    <a:pt x="0" y="17"/>
                    <a:pt x="0" y="37"/>
                  </a:cubicBezTo>
                  <a:cubicBezTo>
                    <a:pt x="0" y="58"/>
                    <a:pt x="17" y="75"/>
                    <a:pt x="37" y="75"/>
                  </a:cubicBezTo>
                  <a:cubicBezTo>
                    <a:pt x="46" y="75"/>
                    <a:pt x="55" y="71"/>
                    <a:pt x="61" y="66"/>
                  </a:cubicBezTo>
                  <a:cubicBezTo>
                    <a:pt x="61" y="68"/>
                    <a:pt x="62" y="70"/>
                    <a:pt x="64" y="73"/>
                  </a:cubicBezTo>
                  <a:cubicBezTo>
                    <a:pt x="84" y="96"/>
                    <a:pt x="84" y="96"/>
                    <a:pt x="84" y="96"/>
                  </a:cubicBezTo>
                  <a:cubicBezTo>
                    <a:pt x="88" y="100"/>
                    <a:pt x="94" y="101"/>
                    <a:pt x="97" y="97"/>
                  </a:cubicBezTo>
                  <a:cubicBezTo>
                    <a:pt x="100" y="94"/>
                    <a:pt x="100" y="88"/>
                    <a:pt x="96" y="85"/>
                  </a:cubicBezTo>
                  <a:close/>
                  <a:moveTo>
                    <a:pt x="37" y="62"/>
                  </a:moveTo>
                  <a:cubicBezTo>
                    <a:pt x="23" y="62"/>
                    <a:pt x="12" y="51"/>
                    <a:pt x="12" y="37"/>
                  </a:cubicBezTo>
                  <a:cubicBezTo>
                    <a:pt x="12" y="24"/>
                    <a:pt x="23" y="12"/>
                    <a:pt x="37" y="12"/>
                  </a:cubicBezTo>
                  <a:cubicBezTo>
                    <a:pt x="51" y="12"/>
                    <a:pt x="62" y="24"/>
                    <a:pt x="62" y="37"/>
                  </a:cubicBezTo>
                  <a:cubicBezTo>
                    <a:pt x="62" y="51"/>
                    <a:pt x="51" y="62"/>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12" name="Freeform 102">
              <a:extLst>
                <a:ext uri="{FF2B5EF4-FFF2-40B4-BE49-F238E27FC236}">
                  <a16:creationId xmlns:a16="http://schemas.microsoft.com/office/drawing/2014/main" xmlns="" id="{8CEE6081-C735-4943-8B7E-A4D13903E66A}"/>
                </a:ext>
              </a:extLst>
            </p:cNvPr>
            <p:cNvSpPr>
              <a:spLocks/>
            </p:cNvSpPr>
            <p:nvPr/>
          </p:nvSpPr>
          <p:spPr bwMode="auto">
            <a:xfrm>
              <a:off x="10581667" y="2328848"/>
              <a:ext cx="395380" cy="383636"/>
            </a:xfrm>
            <a:custGeom>
              <a:avLst/>
              <a:gdLst>
                <a:gd name="T0" fmla="*/ 78 w 124"/>
                <a:gd name="T1" fmla="*/ 84 h 120"/>
                <a:gd name="T2" fmla="*/ 75 w 124"/>
                <a:gd name="T3" fmla="*/ 75 h 120"/>
                <a:gd name="T4" fmla="*/ 86 w 124"/>
                <a:gd name="T5" fmla="*/ 54 h 120"/>
                <a:gd name="T6" fmla="*/ 89 w 124"/>
                <a:gd name="T7" fmla="*/ 37 h 120"/>
                <a:gd name="T8" fmla="*/ 62 w 124"/>
                <a:gd name="T9" fmla="*/ 0 h 120"/>
                <a:gd name="T10" fmla="*/ 36 w 124"/>
                <a:gd name="T11" fmla="*/ 37 h 120"/>
                <a:gd name="T12" fmla="*/ 39 w 124"/>
                <a:gd name="T13" fmla="*/ 54 h 120"/>
                <a:gd name="T14" fmla="*/ 50 w 124"/>
                <a:gd name="T15" fmla="*/ 75 h 120"/>
                <a:gd name="T16" fmla="*/ 47 w 124"/>
                <a:gd name="T17" fmla="*/ 84 h 120"/>
                <a:gd name="T18" fmla="*/ 0 w 124"/>
                <a:gd name="T19" fmla="*/ 120 h 120"/>
                <a:gd name="T20" fmla="*/ 62 w 124"/>
                <a:gd name="T21" fmla="*/ 120 h 120"/>
                <a:gd name="T22" fmla="*/ 124 w 124"/>
                <a:gd name="T23" fmla="*/ 120 h 120"/>
                <a:gd name="T24" fmla="*/ 78 w 124"/>
                <a:gd name="T25" fmla="*/ 8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20">
                  <a:moveTo>
                    <a:pt x="78" y="84"/>
                  </a:moveTo>
                  <a:cubicBezTo>
                    <a:pt x="75" y="84"/>
                    <a:pt x="75" y="75"/>
                    <a:pt x="75" y="75"/>
                  </a:cubicBezTo>
                  <a:cubicBezTo>
                    <a:pt x="75" y="75"/>
                    <a:pt x="84" y="66"/>
                    <a:pt x="86" y="54"/>
                  </a:cubicBezTo>
                  <a:cubicBezTo>
                    <a:pt x="91" y="54"/>
                    <a:pt x="94" y="42"/>
                    <a:pt x="89" y="37"/>
                  </a:cubicBezTo>
                  <a:cubicBezTo>
                    <a:pt x="89" y="32"/>
                    <a:pt x="96" y="0"/>
                    <a:pt x="62" y="0"/>
                  </a:cubicBezTo>
                  <a:cubicBezTo>
                    <a:pt x="29" y="0"/>
                    <a:pt x="36" y="32"/>
                    <a:pt x="36" y="37"/>
                  </a:cubicBezTo>
                  <a:cubicBezTo>
                    <a:pt x="31" y="42"/>
                    <a:pt x="34" y="54"/>
                    <a:pt x="39" y="54"/>
                  </a:cubicBezTo>
                  <a:cubicBezTo>
                    <a:pt x="41" y="66"/>
                    <a:pt x="50" y="75"/>
                    <a:pt x="50" y="75"/>
                  </a:cubicBezTo>
                  <a:cubicBezTo>
                    <a:pt x="50" y="75"/>
                    <a:pt x="50" y="84"/>
                    <a:pt x="47" y="84"/>
                  </a:cubicBezTo>
                  <a:cubicBezTo>
                    <a:pt x="37" y="86"/>
                    <a:pt x="0" y="102"/>
                    <a:pt x="0" y="120"/>
                  </a:cubicBezTo>
                  <a:cubicBezTo>
                    <a:pt x="62" y="120"/>
                    <a:pt x="62" y="120"/>
                    <a:pt x="62" y="120"/>
                  </a:cubicBezTo>
                  <a:cubicBezTo>
                    <a:pt x="124" y="120"/>
                    <a:pt x="124" y="120"/>
                    <a:pt x="124" y="120"/>
                  </a:cubicBezTo>
                  <a:cubicBezTo>
                    <a:pt x="124" y="102"/>
                    <a:pt x="88" y="86"/>
                    <a:pt x="78"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13" name="Freeform 103">
              <a:extLst>
                <a:ext uri="{FF2B5EF4-FFF2-40B4-BE49-F238E27FC236}">
                  <a16:creationId xmlns:a16="http://schemas.microsoft.com/office/drawing/2014/main" xmlns="" id="{05013BF6-B1D6-4805-A011-DAB6A3129020}"/>
                </a:ext>
              </a:extLst>
            </p:cNvPr>
            <p:cNvSpPr>
              <a:spLocks noEditPoints="1"/>
            </p:cNvSpPr>
            <p:nvPr/>
          </p:nvSpPr>
          <p:spPr bwMode="auto">
            <a:xfrm>
              <a:off x="10658002" y="5303987"/>
              <a:ext cx="131142" cy="207477"/>
            </a:xfrm>
            <a:custGeom>
              <a:avLst/>
              <a:gdLst>
                <a:gd name="T0" fmla="*/ 21 w 41"/>
                <a:gd name="T1" fmla="*/ 0 h 65"/>
                <a:gd name="T2" fmla="*/ 0 w 41"/>
                <a:gd name="T3" fmla="*/ 20 h 65"/>
                <a:gd name="T4" fmla="*/ 21 w 41"/>
                <a:gd name="T5" fmla="*/ 65 h 65"/>
                <a:gd name="T6" fmla="*/ 41 w 41"/>
                <a:gd name="T7" fmla="*/ 20 h 65"/>
                <a:gd name="T8" fmla="*/ 21 w 41"/>
                <a:gd name="T9" fmla="*/ 0 h 65"/>
                <a:gd name="T10" fmla="*/ 21 w 41"/>
                <a:gd name="T11" fmla="*/ 33 h 65"/>
                <a:gd name="T12" fmla="*/ 8 w 41"/>
                <a:gd name="T13" fmla="*/ 20 h 65"/>
                <a:gd name="T14" fmla="*/ 21 w 41"/>
                <a:gd name="T15" fmla="*/ 8 h 65"/>
                <a:gd name="T16" fmla="*/ 33 w 41"/>
                <a:gd name="T17" fmla="*/ 20 h 65"/>
                <a:gd name="T18" fmla="*/ 21 w 41"/>
                <a:gd name="T19" fmla="*/ 33 h 65"/>
                <a:gd name="T20" fmla="*/ 13 w 41"/>
                <a:gd name="T21" fmla="*/ 20 h 65"/>
                <a:gd name="T22" fmla="*/ 21 w 41"/>
                <a:gd name="T23" fmla="*/ 28 h 65"/>
                <a:gd name="T24" fmla="*/ 29 w 41"/>
                <a:gd name="T25" fmla="*/ 20 h 65"/>
                <a:gd name="T26" fmla="*/ 21 w 41"/>
                <a:gd name="T27" fmla="*/ 12 h 65"/>
                <a:gd name="T28" fmla="*/ 13 w 41"/>
                <a:gd name="T29" fmla="*/ 2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65">
                  <a:moveTo>
                    <a:pt x="21" y="0"/>
                  </a:moveTo>
                  <a:cubicBezTo>
                    <a:pt x="9" y="0"/>
                    <a:pt x="0" y="9"/>
                    <a:pt x="0" y="20"/>
                  </a:cubicBezTo>
                  <a:cubicBezTo>
                    <a:pt x="0" y="41"/>
                    <a:pt x="21" y="65"/>
                    <a:pt x="21" y="65"/>
                  </a:cubicBezTo>
                  <a:cubicBezTo>
                    <a:pt x="21" y="65"/>
                    <a:pt x="41" y="41"/>
                    <a:pt x="41" y="20"/>
                  </a:cubicBezTo>
                  <a:cubicBezTo>
                    <a:pt x="41" y="9"/>
                    <a:pt x="32" y="0"/>
                    <a:pt x="21" y="0"/>
                  </a:cubicBezTo>
                  <a:close/>
                  <a:moveTo>
                    <a:pt x="21" y="33"/>
                  </a:moveTo>
                  <a:cubicBezTo>
                    <a:pt x="14" y="33"/>
                    <a:pt x="8" y="27"/>
                    <a:pt x="8" y="20"/>
                  </a:cubicBezTo>
                  <a:cubicBezTo>
                    <a:pt x="8" y="13"/>
                    <a:pt x="14" y="8"/>
                    <a:pt x="21" y="8"/>
                  </a:cubicBezTo>
                  <a:cubicBezTo>
                    <a:pt x="28" y="8"/>
                    <a:pt x="33" y="13"/>
                    <a:pt x="33" y="20"/>
                  </a:cubicBezTo>
                  <a:cubicBezTo>
                    <a:pt x="33" y="27"/>
                    <a:pt x="28" y="33"/>
                    <a:pt x="21" y="33"/>
                  </a:cubicBezTo>
                  <a:close/>
                  <a:moveTo>
                    <a:pt x="13" y="20"/>
                  </a:moveTo>
                  <a:cubicBezTo>
                    <a:pt x="13" y="25"/>
                    <a:pt x="16" y="28"/>
                    <a:pt x="21" y="28"/>
                  </a:cubicBezTo>
                  <a:cubicBezTo>
                    <a:pt x="25" y="28"/>
                    <a:pt x="29" y="25"/>
                    <a:pt x="29" y="20"/>
                  </a:cubicBezTo>
                  <a:cubicBezTo>
                    <a:pt x="29" y="16"/>
                    <a:pt x="25" y="12"/>
                    <a:pt x="21" y="12"/>
                  </a:cubicBezTo>
                  <a:cubicBezTo>
                    <a:pt x="16" y="12"/>
                    <a:pt x="13" y="16"/>
                    <a:pt x="1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14" name="Freeform 104">
              <a:extLst>
                <a:ext uri="{FF2B5EF4-FFF2-40B4-BE49-F238E27FC236}">
                  <a16:creationId xmlns:a16="http://schemas.microsoft.com/office/drawing/2014/main" xmlns="" id="{FF6DF6BF-C7A4-45E2-B38F-F19BAA89B4B9}"/>
                </a:ext>
              </a:extLst>
            </p:cNvPr>
            <p:cNvSpPr>
              <a:spLocks noEditPoints="1"/>
            </p:cNvSpPr>
            <p:nvPr/>
          </p:nvSpPr>
          <p:spPr bwMode="auto">
            <a:xfrm>
              <a:off x="10515118" y="5527123"/>
              <a:ext cx="203562" cy="275983"/>
            </a:xfrm>
            <a:custGeom>
              <a:avLst/>
              <a:gdLst>
                <a:gd name="T0" fmla="*/ 58 w 64"/>
                <a:gd name="T1" fmla="*/ 9 h 86"/>
                <a:gd name="T2" fmla="*/ 24 w 64"/>
                <a:gd name="T3" fmla="*/ 1 h 86"/>
                <a:gd name="T4" fmla="*/ 16 w 64"/>
                <a:gd name="T5" fmla="*/ 7 h 86"/>
                <a:gd name="T6" fmla="*/ 1 w 64"/>
                <a:gd name="T7" fmla="*/ 68 h 86"/>
                <a:gd name="T8" fmla="*/ 6 w 64"/>
                <a:gd name="T9" fmla="*/ 77 h 86"/>
                <a:gd name="T10" fmla="*/ 39 w 64"/>
                <a:gd name="T11" fmla="*/ 85 h 86"/>
                <a:gd name="T12" fmla="*/ 48 w 64"/>
                <a:gd name="T13" fmla="*/ 80 h 86"/>
                <a:gd name="T14" fmla="*/ 63 w 64"/>
                <a:gd name="T15" fmla="*/ 18 h 86"/>
                <a:gd name="T16" fmla="*/ 58 w 64"/>
                <a:gd name="T17" fmla="*/ 9 h 86"/>
                <a:gd name="T18" fmla="*/ 31 w 64"/>
                <a:gd name="T19" fmla="*/ 7 h 86"/>
                <a:gd name="T20" fmla="*/ 50 w 64"/>
                <a:gd name="T21" fmla="*/ 11 h 86"/>
                <a:gd name="T22" fmla="*/ 49 w 64"/>
                <a:gd name="T23" fmla="*/ 14 h 86"/>
                <a:gd name="T24" fmla="*/ 30 w 64"/>
                <a:gd name="T25" fmla="*/ 9 h 86"/>
                <a:gd name="T26" fmla="*/ 31 w 64"/>
                <a:gd name="T27" fmla="*/ 7 h 86"/>
                <a:gd name="T28" fmla="*/ 24 w 64"/>
                <a:gd name="T29" fmla="*/ 76 h 86"/>
                <a:gd name="T30" fmla="*/ 20 w 64"/>
                <a:gd name="T31" fmla="*/ 71 h 86"/>
                <a:gd name="T32" fmla="*/ 26 w 64"/>
                <a:gd name="T33" fmla="*/ 67 h 86"/>
                <a:gd name="T34" fmla="*/ 30 w 64"/>
                <a:gd name="T35" fmla="*/ 73 h 86"/>
                <a:gd name="T36" fmla="*/ 24 w 64"/>
                <a:gd name="T37" fmla="*/ 76 h 86"/>
                <a:gd name="T38" fmla="*/ 46 w 64"/>
                <a:gd name="T39" fmla="*/ 67 h 86"/>
                <a:gd name="T40" fmla="*/ 8 w 64"/>
                <a:gd name="T41" fmla="*/ 58 h 86"/>
                <a:gd name="T42" fmla="*/ 20 w 64"/>
                <a:gd name="T43" fmla="*/ 10 h 86"/>
                <a:gd name="T44" fmla="*/ 58 w 64"/>
                <a:gd name="T45" fmla="*/ 19 h 86"/>
                <a:gd name="T46" fmla="*/ 46 w 64"/>
                <a:gd name="T47"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86">
                  <a:moveTo>
                    <a:pt x="58" y="9"/>
                  </a:moveTo>
                  <a:cubicBezTo>
                    <a:pt x="24" y="1"/>
                    <a:pt x="24" y="1"/>
                    <a:pt x="24" y="1"/>
                  </a:cubicBezTo>
                  <a:cubicBezTo>
                    <a:pt x="21" y="0"/>
                    <a:pt x="17" y="3"/>
                    <a:pt x="16" y="7"/>
                  </a:cubicBezTo>
                  <a:cubicBezTo>
                    <a:pt x="1" y="68"/>
                    <a:pt x="1" y="68"/>
                    <a:pt x="1" y="68"/>
                  </a:cubicBezTo>
                  <a:cubicBezTo>
                    <a:pt x="0" y="72"/>
                    <a:pt x="2" y="76"/>
                    <a:pt x="6" y="77"/>
                  </a:cubicBezTo>
                  <a:cubicBezTo>
                    <a:pt x="39" y="85"/>
                    <a:pt x="39" y="85"/>
                    <a:pt x="39" y="85"/>
                  </a:cubicBezTo>
                  <a:cubicBezTo>
                    <a:pt x="43" y="86"/>
                    <a:pt x="47" y="84"/>
                    <a:pt x="48" y="80"/>
                  </a:cubicBezTo>
                  <a:cubicBezTo>
                    <a:pt x="63" y="18"/>
                    <a:pt x="63" y="18"/>
                    <a:pt x="63" y="18"/>
                  </a:cubicBezTo>
                  <a:cubicBezTo>
                    <a:pt x="64" y="14"/>
                    <a:pt x="61" y="10"/>
                    <a:pt x="58" y="9"/>
                  </a:cubicBezTo>
                  <a:close/>
                  <a:moveTo>
                    <a:pt x="31" y="7"/>
                  </a:moveTo>
                  <a:cubicBezTo>
                    <a:pt x="50" y="11"/>
                    <a:pt x="50" y="11"/>
                    <a:pt x="50" y="11"/>
                  </a:cubicBezTo>
                  <a:cubicBezTo>
                    <a:pt x="49" y="14"/>
                    <a:pt x="49" y="14"/>
                    <a:pt x="49" y="14"/>
                  </a:cubicBezTo>
                  <a:cubicBezTo>
                    <a:pt x="30" y="9"/>
                    <a:pt x="30" y="9"/>
                    <a:pt x="30" y="9"/>
                  </a:cubicBezTo>
                  <a:lnTo>
                    <a:pt x="31" y="7"/>
                  </a:lnTo>
                  <a:close/>
                  <a:moveTo>
                    <a:pt x="24" y="76"/>
                  </a:moveTo>
                  <a:cubicBezTo>
                    <a:pt x="21" y="76"/>
                    <a:pt x="19" y="73"/>
                    <a:pt x="20" y="71"/>
                  </a:cubicBezTo>
                  <a:cubicBezTo>
                    <a:pt x="21" y="68"/>
                    <a:pt x="23" y="66"/>
                    <a:pt x="26" y="67"/>
                  </a:cubicBezTo>
                  <a:cubicBezTo>
                    <a:pt x="29" y="68"/>
                    <a:pt x="30" y="70"/>
                    <a:pt x="30" y="73"/>
                  </a:cubicBezTo>
                  <a:cubicBezTo>
                    <a:pt x="29" y="75"/>
                    <a:pt x="26" y="77"/>
                    <a:pt x="24" y="76"/>
                  </a:cubicBezTo>
                  <a:close/>
                  <a:moveTo>
                    <a:pt x="46" y="67"/>
                  </a:moveTo>
                  <a:cubicBezTo>
                    <a:pt x="8" y="58"/>
                    <a:pt x="8" y="58"/>
                    <a:pt x="8" y="58"/>
                  </a:cubicBezTo>
                  <a:cubicBezTo>
                    <a:pt x="20" y="10"/>
                    <a:pt x="20" y="10"/>
                    <a:pt x="20" y="10"/>
                  </a:cubicBezTo>
                  <a:cubicBezTo>
                    <a:pt x="58" y="19"/>
                    <a:pt x="58" y="19"/>
                    <a:pt x="58" y="19"/>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15" name="Freeform 105">
              <a:extLst>
                <a:ext uri="{FF2B5EF4-FFF2-40B4-BE49-F238E27FC236}">
                  <a16:creationId xmlns:a16="http://schemas.microsoft.com/office/drawing/2014/main" xmlns="" id="{33181FD3-38B4-4BA5-AD8C-D89B3A834052}"/>
                </a:ext>
              </a:extLst>
            </p:cNvPr>
            <p:cNvSpPr>
              <a:spLocks noEditPoints="1"/>
            </p:cNvSpPr>
            <p:nvPr/>
          </p:nvSpPr>
          <p:spPr bwMode="auto">
            <a:xfrm>
              <a:off x="10470099" y="3638300"/>
              <a:ext cx="274026" cy="207477"/>
            </a:xfrm>
            <a:custGeom>
              <a:avLst/>
              <a:gdLst>
                <a:gd name="T0" fmla="*/ 75 w 86"/>
                <a:gd name="T1" fmla="*/ 11 h 65"/>
                <a:gd name="T2" fmla="*/ 75 w 86"/>
                <a:gd name="T3" fmla="*/ 0 h 65"/>
                <a:gd name="T4" fmla="*/ 0 w 86"/>
                <a:gd name="T5" fmla="*/ 0 h 65"/>
                <a:gd name="T6" fmla="*/ 0 w 86"/>
                <a:gd name="T7" fmla="*/ 60 h 65"/>
                <a:gd name="T8" fmla="*/ 5 w 86"/>
                <a:gd name="T9" fmla="*/ 65 h 65"/>
                <a:gd name="T10" fmla="*/ 78 w 86"/>
                <a:gd name="T11" fmla="*/ 65 h 65"/>
                <a:gd name="T12" fmla="*/ 86 w 86"/>
                <a:gd name="T13" fmla="*/ 57 h 65"/>
                <a:gd name="T14" fmla="*/ 86 w 86"/>
                <a:gd name="T15" fmla="*/ 11 h 65"/>
                <a:gd name="T16" fmla="*/ 75 w 86"/>
                <a:gd name="T17" fmla="*/ 11 h 65"/>
                <a:gd name="T18" fmla="*/ 70 w 86"/>
                <a:gd name="T19" fmla="*/ 60 h 65"/>
                <a:gd name="T20" fmla="*/ 5 w 86"/>
                <a:gd name="T21" fmla="*/ 60 h 65"/>
                <a:gd name="T22" fmla="*/ 5 w 86"/>
                <a:gd name="T23" fmla="*/ 5 h 65"/>
                <a:gd name="T24" fmla="*/ 70 w 86"/>
                <a:gd name="T25" fmla="*/ 5 h 65"/>
                <a:gd name="T26" fmla="*/ 70 w 86"/>
                <a:gd name="T27" fmla="*/ 60 h 65"/>
                <a:gd name="T28" fmla="*/ 10 w 86"/>
                <a:gd name="T29" fmla="*/ 16 h 65"/>
                <a:gd name="T30" fmla="*/ 64 w 86"/>
                <a:gd name="T31" fmla="*/ 16 h 65"/>
                <a:gd name="T32" fmla="*/ 64 w 86"/>
                <a:gd name="T33" fmla="*/ 22 h 65"/>
                <a:gd name="T34" fmla="*/ 10 w 86"/>
                <a:gd name="T35" fmla="*/ 22 h 65"/>
                <a:gd name="T36" fmla="*/ 10 w 86"/>
                <a:gd name="T37" fmla="*/ 16 h 65"/>
                <a:gd name="T38" fmla="*/ 43 w 86"/>
                <a:gd name="T39" fmla="*/ 27 h 65"/>
                <a:gd name="T40" fmla="*/ 64 w 86"/>
                <a:gd name="T41" fmla="*/ 27 h 65"/>
                <a:gd name="T42" fmla="*/ 64 w 86"/>
                <a:gd name="T43" fmla="*/ 32 h 65"/>
                <a:gd name="T44" fmla="*/ 43 w 86"/>
                <a:gd name="T45" fmla="*/ 32 h 65"/>
                <a:gd name="T46" fmla="*/ 43 w 86"/>
                <a:gd name="T47" fmla="*/ 27 h 65"/>
                <a:gd name="T48" fmla="*/ 43 w 86"/>
                <a:gd name="T49" fmla="*/ 38 h 65"/>
                <a:gd name="T50" fmla="*/ 64 w 86"/>
                <a:gd name="T51" fmla="*/ 38 h 65"/>
                <a:gd name="T52" fmla="*/ 64 w 86"/>
                <a:gd name="T53" fmla="*/ 43 h 65"/>
                <a:gd name="T54" fmla="*/ 43 w 86"/>
                <a:gd name="T55" fmla="*/ 43 h 65"/>
                <a:gd name="T56" fmla="*/ 43 w 86"/>
                <a:gd name="T57" fmla="*/ 38 h 65"/>
                <a:gd name="T58" fmla="*/ 43 w 86"/>
                <a:gd name="T59" fmla="*/ 49 h 65"/>
                <a:gd name="T60" fmla="*/ 59 w 86"/>
                <a:gd name="T61" fmla="*/ 49 h 65"/>
                <a:gd name="T62" fmla="*/ 59 w 86"/>
                <a:gd name="T63" fmla="*/ 54 h 65"/>
                <a:gd name="T64" fmla="*/ 43 w 86"/>
                <a:gd name="T65" fmla="*/ 54 h 65"/>
                <a:gd name="T66" fmla="*/ 43 w 86"/>
                <a:gd name="T67" fmla="*/ 49 h 65"/>
                <a:gd name="T68" fmla="*/ 10 w 86"/>
                <a:gd name="T69" fmla="*/ 27 h 65"/>
                <a:gd name="T70" fmla="*/ 37 w 86"/>
                <a:gd name="T71" fmla="*/ 27 h 65"/>
                <a:gd name="T72" fmla="*/ 37 w 86"/>
                <a:gd name="T73" fmla="*/ 54 h 65"/>
                <a:gd name="T74" fmla="*/ 10 w 86"/>
                <a:gd name="T75" fmla="*/ 54 h 65"/>
                <a:gd name="T76" fmla="*/ 10 w 86"/>
                <a:gd name="T77" fmla="*/ 2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6" h="65">
                  <a:moveTo>
                    <a:pt x="75" y="11"/>
                  </a:moveTo>
                  <a:cubicBezTo>
                    <a:pt x="75" y="0"/>
                    <a:pt x="75" y="0"/>
                    <a:pt x="75" y="0"/>
                  </a:cubicBezTo>
                  <a:cubicBezTo>
                    <a:pt x="0" y="0"/>
                    <a:pt x="0" y="0"/>
                    <a:pt x="0" y="0"/>
                  </a:cubicBezTo>
                  <a:cubicBezTo>
                    <a:pt x="0" y="60"/>
                    <a:pt x="0" y="60"/>
                    <a:pt x="0" y="60"/>
                  </a:cubicBezTo>
                  <a:cubicBezTo>
                    <a:pt x="0" y="62"/>
                    <a:pt x="2" y="65"/>
                    <a:pt x="5" y="65"/>
                  </a:cubicBezTo>
                  <a:cubicBezTo>
                    <a:pt x="78" y="65"/>
                    <a:pt x="78" y="65"/>
                    <a:pt x="78" y="65"/>
                  </a:cubicBezTo>
                  <a:cubicBezTo>
                    <a:pt x="82" y="65"/>
                    <a:pt x="86" y="61"/>
                    <a:pt x="86" y="57"/>
                  </a:cubicBezTo>
                  <a:cubicBezTo>
                    <a:pt x="86" y="11"/>
                    <a:pt x="86" y="11"/>
                    <a:pt x="86" y="11"/>
                  </a:cubicBezTo>
                  <a:lnTo>
                    <a:pt x="75" y="11"/>
                  </a:lnTo>
                  <a:close/>
                  <a:moveTo>
                    <a:pt x="70" y="60"/>
                  </a:moveTo>
                  <a:cubicBezTo>
                    <a:pt x="5" y="60"/>
                    <a:pt x="5" y="60"/>
                    <a:pt x="5" y="60"/>
                  </a:cubicBezTo>
                  <a:cubicBezTo>
                    <a:pt x="5" y="5"/>
                    <a:pt x="5" y="5"/>
                    <a:pt x="5" y="5"/>
                  </a:cubicBezTo>
                  <a:cubicBezTo>
                    <a:pt x="70" y="5"/>
                    <a:pt x="70" y="5"/>
                    <a:pt x="70" y="5"/>
                  </a:cubicBezTo>
                  <a:lnTo>
                    <a:pt x="70" y="60"/>
                  </a:lnTo>
                  <a:close/>
                  <a:moveTo>
                    <a:pt x="10" y="16"/>
                  </a:moveTo>
                  <a:cubicBezTo>
                    <a:pt x="64" y="16"/>
                    <a:pt x="64" y="16"/>
                    <a:pt x="64" y="16"/>
                  </a:cubicBezTo>
                  <a:cubicBezTo>
                    <a:pt x="64" y="22"/>
                    <a:pt x="64" y="22"/>
                    <a:pt x="64" y="22"/>
                  </a:cubicBezTo>
                  <a:cubicBezTo>
                    <a:pt x="10" y="22"/>
                    <a:pt x="10" y="22"/>
                    <a:pt x="10" y="22"/>
                  </a:cubicBezTo>
                  <a:lnTo>
                    <a:pt x="10" y="16"/>
                  </a:lnTo>
                  <a:close/>
                  <a:moveTo>
                    <a:pt x="43" y="27"/>
                  </a:moveTo>
                  <a:cubicBezTo>
                    <a:pt x="64" y="27"/>
                    <a:pt x="64" y="27"/>
                    <a:pt x="64" y="27"/>
                  </a:cubicBezTo>
                  <a:cubicBezTo>
                    <a:pt x="64" y="32"/>
                    <a:pt x="64" y="32"/>
                    <a:pt x="64" y="32"/>
                  </a:cubicBezTo>
                  <a:cubicBezTo>
                    <a:pt x="43" y="32"/>
                    <a:pt x="43" y="32"/>
                    <a:pt x="43" y="32"/>
                  </a:cubicBezTo>
                  <a:lnTo>
                    <a:pt x="43" y="27"/>
                  </a:lnTo>
                  <a:close/>
                  <a:moveTo>
                    <a:pt x="43" y="38"/>
                  </a:moveTo>
                  <a:cubicBezTo>
                    <a:pt x="64" y="38"/>
                    <a:pt x="64" y="38"/>
                    <a:pt x="64" y="38"/>
                  </a:cubicBezTo>
                  <a:cubicBezTo>
                    <a:pt x="64" y="43"/>
                    <a:pt x="64" y="43"/>
                    <a:pt x="64" y="43"/>
                  </a:cubicBezTo>
                  <a:cubicBezTo>
                    <a:pt x="43" y="43"/>
                    <a:pt x="43" y="43"/>
                    <a:pt x="43" y="43"/>
                  </a:cubicBezTo>
                  <a:lnTo>
                    <a:pt x="43" y="38"/>
                  </a:lnTo>
                  <a:close/>
                  <a:moveTo>
                    <a:pt x="43" y="49"/>
                  </a:moveTo>
                  <a:cubicBezTo>
                    <a:pt x="59" y="49"/>
                    <a:pt x="59" y="49"/>
                    <a:pt x="59" y="49"/>
                  </a:cubicBezTo>
                  <a:cubicBezTo>
                    <a:pt x="59" y="54"/>
                    <a:pt x="59" y="54"/>
                    <a:pt x="59" y="54"/>
                  </a:cubicBezTo>
                  <a:cubicBezTo>
                    <a:pt x="43" y="54"/>
                    <a:pt x="43" y="54"/>
                    <a:pt x="43" y="54"/>
                  </a:cubicBezTo>
                  <a:lnTo>
                    <a:pt x="43" y="49"/>
                  </a:lnTo>
                  <a:close/>
                  <a:moveTo>
                    <a:pt x="10" y="27"/>
                  </a:moveTo>
                  <a:cubicBezTo>
                    <a:pt x="37" y="27"/>
                    <a:pt x="37" y="27"/>
                    <a:pt x="37" y="27"/>
                  </a:cubicBezTo>
                  <a:cubicBezTo>
                    <a:pt x="37" y="54"/>
                    <a:pt x="37" y="54"/>
                    <a:pt x="37" y="54"/>
                  </a:cubicBezTo>
                  <a:cubicBezTo>
                    <a:pt x="10" y="54"/>
                    <a:pt x="10" y="54"/>
                    <a:pt x="10" y="54"/>
                  </a:cubicBezTo>
                  <a:lnTo>
                    <a:pt x="1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16" name="Freeform 106">
              <a:extLst>
                <a:ext uri="{FF2B5EF4-FFF2-40B4-BE49-F238E27FC236}">
                  <a16:creationId xmlns:a16="http://schemas.microsoft.com/office/drawing/2014/main" xmlns="" id="{95C3EE66-A4AA-48B8-BD92-0C8BE612C12C}"/>
                </a:ext>
              </a:extLst>
            </p:cNvPr>
            <p:cNvSpPr>
              <a:spLocks noEditPoints="1"/>
            </p:cNvSpPr>
            <p:nvPr/>
          </p:nvSpPr>
          <p:spPr bwMode="auto">
            <a:xfrm>
              <a:off x="10763698" y="2767289"/>
              <a:ext cx="256411" cy="256409"/>
            </a:xfrm>
            <a:custGeom>
              <a:avLst/>
              <a:gdLst>
                <a:gd name="T0" fmla="*/ 0 w 131"/>
                <a:gd name="T1" fmla="*/ 131 h 131"/>
                <a:gd name="T2" fmla="*/ 65 w 131"/>
                <a:gd name="T3" fmla="*/ 131 h 131"/>
                <a:gd name="T4" fmla="*/ 65 w 131"/>
                <a:gd name="T5" fmla="*/ 0 h 131"/>
                <a:gd name="T6" fmla="*/ 0 w 131"/>
                <a:gd name="T7" fmla="*/ 0 h 131"/>
                <a:gd name="T8" fmla="*/ 0 w 131"/>
                <a:gd name="T9" fmla="*/ 131 h 131"/>
                <a:gd name="T10" fmla="*/ 41 w 131"/>
                <a:gd name="T11" fmla="*/ 17 h 131"/>
                <a:gd name="T12" fmla="*/ 57 w 131"/>
                <a:gd name="T13" fmla="*/ 17 h 131"/>
                <a:gd name="T14" fmla="*/ 57 w 131"/>
                <a:gd name="T15" fmla="*/ 33 h 131"/>
                <a:gd name="T16" fmla="*/ 41 w 131"/>
                <a:gd name="T17" fmla="*/ 33 h 131"/>
                <a:gd name="T18" fmla="*/ 41 w 131"/>
                <a:gd name="T19" fmla="*/ 17 h 131"/>
                <a:gd name="T20" fmla="*/ 41 w 131"/>
                <a:gd name="T21" fmla="*/ 49 h 131"/>
                <a:gd name="T22" fmla="*/ 57 w 131"/>
                <a:gd name="T23" fmla="*/ 49 h 131"/>
                <a:gd name="T24" fmla="*/ 57 w 131"/>
                <a:gd name="T25" fmla="*/ 66 h 131"/>
                <a:gd name="T26" fmla="*/ 41 w 131"/>
                <a:gd name="T27" fmla="*/ 66 h 131"/>
                <a:gd name="T28" fmla="*/ 41 w 131"/>
                <a:gd name="T29" fmla="*/ 49 h 131"/>
                <a:gd name="T30" fmla="*/ 41 w 131"/>
                <a:gd name="T31" fmla="*/ 82 h 131"/>
                <a:gd name="T32" fmla="*/ 57 w 131"/>
                <a:gd name="T33" fmla="*/ 82 h 131"/>
                <a:gd name="T34" fmla="*/ 57 w 131"/>
                <a:gd name="T35" fmla="*/ 98 h 131"/>
                <a:gd name="T36" fmla="*/ 41 w 131"/>
                <a:gd name="T37" fmla="*/ 98 h 131"/>
                <a:gd name="T38" fmla="*/ 41 w 131"/>
                <a:gd name="T39" fmla="*/ 82 h 131"/>
                <a:gd name="T40" fmla="*/ 8 w 131"/>
                <a:gd name="T41" fmla="*/ 17 h 131"/>
                <a:gd name="T42" fmla="*/ 24 w 131"/>
                <a:gd name="T43" fmla="*/ 17 h 131"/>
                <a:gd name="T44" fmla="*/ 24 w 131"/>
                <a:gd name="T45" fmla="*/ 33 h 131"/>
                <a:gd name="T46" fmla="*/ 8 w 131"/>
                <a:gd name="T47" fmla="*/ 33 h 131"/>
                <a:gd name="T48" fmla="*/ 8 w 131"/>
                <a:gd name="T49" fmla="*/ 17 h 131"/>
                <a:gd name="T50" fmla="*/ 8 w 131"/>
                <a:gd name="T51" fmla="*/ 49 h 131"/>
                <a:gd name="T52" fmla="*/ 24 w 131"/>
                <a:gd name="T53" fmla="*/ 49 h 131"/>
                <a:gd name="T54" fmla="*/ 24 w 131"/>
                <a:gd name="T55" fmla="*/ 66 h 131"/>
                <a:gd name="T56" fmla="*/ 8 w 131"/>
                <a:gd name="T57" fmla="*/ 66 h 131"/>
                <a:gd name="T58" fmla="*/ 8 w 131"/>
                <a:gd name="T59" fmla="*/ 49 h 131"/>
                <a:gd name="T60" fmla="*/ 8 w 131"/>
                <a:gd name="T61" fmla="*/ 82 h 131"/>
                <a:gd name="T62" fmla="*/ 24 w 131"/>
                <a:gd name="T63" fmla="*/ 82 h 131"/>
                <a:gd name="T64" fmla="*/ 24 w 131"/>
                <a:gd name="T65" fmla="*/ 98 h 131"/>
                <a:gd name="T66" fmla="*/ 8 w 131"/>
                <a:gd name="T67" fmla="*/ 98 h 131"/>
                <a:gd name="T68" fmla="*/ 8 w 131"/>
                <a:gd name="T69" fmla="*/ 82 h 131"/>
                <a:gd name="T70" fmla="*/ 73 w 131"/>
                <a:gd name="T71" fmla="*/ 41 h 131"/>
                <a:gd name="T72" fmla="*/ 131 w 131"/>
                <a:gd name="T73" fmla="*/ 41 h 131"/>
                <a:gd name="T74" fmla="*/ 131 w 131"/>
                <a:gd name="T75" fmla="*/ 49 h 131"/>
                <a:gd name="T76" fmla="*/ 73 w 131"/>
                <a:gd name="T77" fmla="*/ 49 h 131"/>
                <a:gd name="T78" fmla="*/ 73 w 131"/>
                <a:gd name="T79" fmla="*/ 41 h 131"/>
                <a:gd name="T80" fmla="*/ 73 w 131"/>
                <a:gd name="T81" fmla="*/ 131 h 131"/>
                <a:gd name="T82" fmla="*/ 90 w 131"/>
                <a:gd name="T83" fmla="*/ 131 h 131"/>
                <a:gd name="T84" fmla="*/ 90 w 131"/>
                <a:gd name="T85" fmla="*/ 98 h 131"/>
                <a:gd name="T86" fmla="*/ 114 w 131"/>
                <a:gd name="T87" fmla="*/ 98 h 131"/>
                <a:gd name="T88" fmla="*/ 114 w 131"/>
                <a:gd name="T89" fmla="*/ 131 h 131"/>
                <a:gd name="T90" fmla="*/ 131 w 131"/>
                <a:gd name="T91" fmla="*/ 131 h 131"/>
                <a:gd name="T92" fmla="*/ 131 w 131"/>
                <a:gd name="T93" fmla="*/ 57 h 131"/>
                <a:gd name="T94" fmla="*/ 73 w 131"/>
                <a:gd name="T95" fmla="*/ 57 h 131"/>
                <a:gd name="T96" fmla="*/ 73 w 131"/>
                <a:gd name="T97"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1" h="131">
                  <a:moveTo>
                    <a:pt x="0" y="131"/>
                  </a:moveTo>
                  <a:lnTo>
                    <a:pt x="65" y="131"/>
                  </a:lnTo>
                  <a:lnTo>
                    <a:pt x="65" y="0"/>
                  </a:lnTo>
                  <a:lnTo>
                    <a:pt x="0" y="0"/>
                  </a:lnTo>
                  <a:lnTo>
                    <a:pt x="0" y="131"/>
                  </a:lnTo>
                  <a:close/>
                  <a:moveTo>
                    <a:pt x="41" y="17"/>
                  </a:moveTo>
                  <a:lnTo>
                    <a:pt x="57" y="17"/>
                  </a:lnTo>
                  <a:lnTo>
                    <a:pt x="57" y="33"/>
                  </a:lnTo>
                  <a:lnTo>
                    <a:pt x="41" y="33"/>
                  </a:lnTo>
                  <a:lnTo>
                    <a:pt x="41" y="17"/>
                  </a:lnTo>
                  <a:close/>
                  <a:moveTo>
                    <a:pt x="41" y="49"/>
                  </a:moveTo>
                  <a:lnTo>
                    <a:pt x="57" y="49"/>
                  </a:lnTo>
                  <a:lnTo>
                    <a:pt x="57" y="66"/>
                  </a:lnTo>
                  <a:lnTo>
                    <a:pt x="41" y="66"/>
                  </a:lnTo>
                  <a:lnTo>
                    <a:pt x="41" y="49"/>
                  </a:lnTo>
                  <a:close/>
                  <a:moveTo>
                    <a:pt x="41" y="82"/>
                  </a:moveTo>
                  <a:lnTo>
                    <a:pt x="57" y="82"/>
                  </a:lnTo>
                  <a:lnTo>
                    <a:pt x="57" y="98"/>
                  </a:lnTo>
                  <a:lnTo>
                    <a:pt x="41" y="98"/>
                  </a:lnTo>
                  <a:lnTo>
                    <a:pt x="41" y="82"/>
                  </a:lnTo>
                  <a:close/>
                  <a:moveTo>
                    <a:pt x="8" y="17"/>
                  </a:moveTo>
                  <a:lnTo>
                    <a:pt x="24" y="17"/>
                  </a:lnTo>
                  <a:lnTo>
                    <a:pt x="24" y="33"/>
                  </a:lnTo>
                  <a:lnTo>
                    <a:pt x="8" y="33"/>
                  </a:lnTo>
                  <a:lnTo>
                    <a:pt x="8" y="17"/>
                  </a:lnTo>
                  <a:close/>
                  <a:moveTo>
                    <a:pt x="8" y="49"/>
                  </a:moveTo>
                  <a:lnTo>
                    <a:pt x="24" y="49"/>
                  </a:lnTo>
                  <a:lnTo>
                    <a:pt x="24" y="66"/>
                  </a:lnTo>
                  <a:lnTo>
                    <a:pt x="8" y="66"/>
                  </a:lnTo>
                  <a:lnTo>
                    <a:pt x="8" y="49"/>
                  </a:lnTo>
                  <a:close/>
                  <a:moveTo>
                    <a:pt x="8" y="82"/>
                  </a:moveTo>
                  <a:lnTo>
                    <a:pt x="24" y="82"/>
                  </a:lnTo>
                  <a:lnTo>
                    <a:pt x="24" y="98"/>
                  </a:lnTo>
                  <a:lnTo>
                    <a:pt x="8" y="98"/>
                  </a:lnTo>
                  <a:lnTo>
                    <a:pt x="8" y="82"/>
                  </a:lnTo>
                  <a:close/>
                  <a:moveTo>
                    <a:pt x="73" y="41"/>
                  </a:moveTo>
                  <a:lnTo>
                    <a:pt x="131" y="41"/>
                  </a:lnTo>
                  <a:lnTo>
                    <a:pt x="131" y="49"/>
                  </a:lnTo>
                  <a:lnTo>
                    <a:pt x="73" y="49"/>
                  </a:lnTo>
                  <a:lnTo>
                    <a:pt x="73" y="41"/>
                  </a:lnTo>
                  <a:close/>
                  <a:moveTo>
                    <a:pt x="73" y="131"/>
                  </a:moveTo>
                  <a:lnTo>
                    <a:pt x="90" y="131"/>
                  </a:lnTo>
                  <a:lnTo>
                    <a:pt x="90" y="98"/>
                  </a:lnTo>
                  <a:lnTo>
                    <a:pt x="114" y="98"/>
                  </a:lnTo>
                  <a:lnTo>
                    <a:pt x="114" y="131"/>
                  </a:lnTo>
                  <a:lnTo>
                    <a:pt x="131" y="131"/>
                  </a:lnTo>
                  <a:lnTo>
                    <a:pt x="131" y="57"/>
                  </a:lnTo>
                  <a:lnTo>
                    <a:pt x="73" y="57"/>
                  </a:lnTo>
                  <a:lnTo>
                    <a:pt x="73"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17" name="Freeform 107">
              <a:extLst>
                <a:ext uri="{FF2B5EF4-FFF2-40B4-BE49-F238E27FC236}">
                  <a16:creationId xmlns:a16="http://schemas.microsoft.com/office/drawing/2014/main" xmlns="" id="{04337557-2FC9-43E3-8835-65A23B60194D}"/>
                </a:ext>
              </a:extLst>
            </p:cNvPr>
            <p:cNvSpPr>
              <a:spLocks noEditPoints="1"/>
            </p:cNvSpPr>
            <p:nvPr/>
          </p:nvSpPr>
          <p:spPr bwMode="auto">
            <a:xfrm>
              <a:off x="10712808" y="3080462"/>
              <a:ext cx="272069" cy="272068"/>
            </a:xfrm>
            <a:custGeom>
              <a:avLst/>
              <a:gdLst>
                <a:gd name="T0" fmla="*/ 79 w 85"/>
                <a:gd name="T1" fmla="*/ 24 h 85"/>
                <a:gd name="T2" fmla="*/ 61 w 85"/>
                <a:gd name="T3" fmla="*/ 6 h 85"/>
                <a:gd name="T4" fmla="*/ 66 w 85"/>
                <a:gd name="T5" fmla="*/ 0 h 85"/>
                <a:gd name="T6" fmla="*/ 85 w 85"/>
                <a:gd name="T7" fmla="*/ 19 h 85"/>
                <a:gd name="T8" fmla="*/ 79 w 85"/>
                <a:gd name="T9" fmla="*/ 24 h 85"/>
                <a:gd name="T10" fmla="*/ 74 w 85"/>
                <a:gd name="T11" fmla="*/ 30 h 85"/>
                <a:gd name="T12" fmla="*/ 71 w 85"/>
                <a:gd name="T13" fmla="*/ 59 h 85"/>
                <a:gd name="T14" fmla="*/ 13 w 85"/>
                <a:gd name="T15" fmla="*/ 85 h 85"/>
                <a:gd name="T16" fmla="*/ 8 w 85"/>
                <a:gd name="T17" fmla="*/ 81 h 85"/>
                <a:gd name="T18" fmla="*/ 31 w 85"/>
                <a:gd name="T19" fmla="*/ 58 h 85"/>
                <a:gd name="T20" fmla="*/ 34 w 85"/>
                <a:gd name="T21" fmla="*/ 59 h 85"/>
                <a:gd name="T22" fmla="*/ 42 w 85"/>
                <a:gd name="T23" fmla="*/ 51 h 85"/>
                <a:gd name="T24" fmla="*/ 34 w 85"/>
                <a:gd name="T25" fmla="*/ 43 h 85"/>
                <a:gd name="T26" fmla="*/ 26 w 85"/>
                <a:gd name="T27" fmla="*/ 51 h 85"/>
                <a:gd name="T28" fmla="*/ 27 w 85"/>
                <a:gd name="T29" fmla="*/ 54 h 85"/>
                <a:gd name="T30" fmla="*/ 4 w 85"/>
                <a:gd name="T31" fmla="*/ 76 h 85"/>
                <a:gd name="T32" fmla="*/ 0 w 85"/>
                <a:gd name="T33" fmla="*/ 72 h 85"/>
                <a:gd name="T34" fmla="*/ 26 w 85"/>
                <a:gd name="T35" fmla="*/ 14 h 85"/>
                <a:gd name="T36" fmla="*/ 55 w 85"/>
                <a:gd name="T37" fmla="*/ 11 h 85"/>
                <a:gd name="T38" fmla="*/ 74 w 85"/>
                <a:gd name="T39" fmla="*/ 3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85">
                  <a:moveTo>
                    <a:pt x="79" y="24"/>
                  </a:moveTo>
                  <a:cubicBezTo>
                    <a:pt x="61" y="6"/>
                    <a:pt x="61" y="6"/>
                    <a:pt x="61" y="6"/>
                  </a:cubicBezTo>
                  <a:cubicBezTo>
                    <a:pt x="66" y="0"/>
                    <a:pt x="66" y="0"/>
                    <a:pt x="66" y="0"/>
                  </a:cubicBezTo>
                  <a:cubicBezTo>
                    <a:pt x="85" y="19"/>
                    <a:pt x="85" y="19"/>
                    <a:pt x="85" y="19"/>
                  </a:cubicBezTo>
                  <a:lnTo>
                    <a:pt x="79" y="24"/>
                  </a:lnTo>
                  <a:close/>
                  <a:moveTo>
                    <a:pt x="74" y="30"/>
                  </a:moveTo>
                  <a:cubicBezTo>
                    <a:pt x="71" y="59"/>
                    <a:pt x="71" y="59"/>
                    <a:pt x="71" y="59"/>
                  </a:cubicBezTo>
                  <a:cubicBezTo>
                    <a:pt x="47" y="59"/>
                    <a:pt x="13" y="85"/>
                    <a:pt x="13" y="85"/>
                  </a:cubicBezTo>
                  <a:cubicBezTo>
                    <a:pt x="8" y="81"/>
                    <a:pt x="8" y="81"/>
                    <a:pt x="8" y="81"/>
                  </a:cubicBezTo>
                  <a:cubicBezTo>
                    <a:pt x="31" y="58"/>
                    <a:pt x="31" y="58"/>
                    <a:pt x="31" y="58"/>
                  </a:cubicBezTo>
                  <a:cubicBezTo>
                    <a:pt x="32" y="59"/>
                    <a:pt x="33" y="59"/>
                    <a:pt x="34" y="59"/>
                  </a:cubicBezTo>
                  <a:cubicBezTo>
                    <a:pt x="38" y="59"/>
                    <a:pt x="42" y="55"/>
                    <a:pt x="42" y="51"/>
                  </a:cubicBezTo>
                  <a:cubicBezTo>
                    <a:pt x="42" y="46"/>
                    <a:pt x="38" y="43"/>
                    <a:pt x="34" y="43"/>
                  </a:cubicBezTo>
                  <a:cubicBezTo>
                    <a:pt x="30" y="43"/>
                    <a:pt x="26" y="46"/>
                    <a:pt x="26" y="51"/>
                  </a:cubicBezTo>
                  <a:cubicBezTo>
                    <a:pt x="26" y="52"/>
                    <a:pt x="26" y="53"/>
                    <a:pt x="27" y="54"/>
                  </a:cubicBezTo>
                  <a:cubicBezTo>
                    <a:pt x="4" y="76"/>
                    <a:pt x="4" y="76"/>
                    <a:pt x="4" y="76"/>
                  </a:cubicBezTo>
                  <a:cubicBezTo>
                    <a:pt x="0" y="72"/>
                    <a:pt x="0" y="72"/>
                    <a:pt x="0" y="72"/>
                  </a:cubicBezTo>
                  <a:cubicBezTo>
                    <a:pt x="0" y="72"/>
                    <a:pt x="26" y="37"/>
                    <a:pt x="26" y="14"/>
                  </a:cubicBezTo>
                  <a:cubicBezTo>
                    <a:pt x="55" y="11"/>
                    <a:pt x="55" y="11"/>
                    <a:pt x="55" y="11"/>
                  </a:cubicBezTo>
                  <a:lnTo>
                    <a:pt x="74"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18" name="Freeform 108">
              <a:extLst>
                <a:ext uri="{FF2B5EF4-FFF2-40B4-BE49-F238E27FC236}">
                  <a16:creationId xmlns:a16="http://schemas.microsoft.com/office/drawing/2014/main" xmlns="" id="{65D949E8-9537-40B7-A3B4-0E66AF36F3C1}"/>
                </a:ext>
              </a:extLst>
            </p:cNvPr>
            <p:cNvSpPr>
              <a:spLocks noEditPoints="1"/>
            </p:cNvSpPr>
            <p:nvPr/>
          </p:nvSpPr>
          <p:spPr bwMode="auto">
            <a:xfrm>
              <a:off x="10466184" y="2757502"/>
              <a:ext cx="246623" cy="246623"/>
            </a:xfrm>
            <a:custGeom>
              <a:avLst/>
              <a:gdLst>
                <a:gd name="T0" fmla="*/ 53 w 77"/>
                <a:gd name="T1" fmla="*/ 30 h 77"/>
                <a:gd name="T2" fmla="*/ 26 w 77"/>
                <a:gd name="T3" fmla="*/ 2 h 77"/>
                <a:gd name="T4" fmla="*/ 39 w 77"/>
                <a:gd name="T5" fmla="*/ 0 h 77"/>
                <a:gd name="T6" fmla="*/ 53 w 77"/>
                <a:gd name="T7" fmla="*/ 3 h 77"/>
                <a:gd name="T8" fmla="*/ 53 w 77"/>
                <a:gd name="T9" fmla="*/ 30 h 77"/>
                <a:gd name="T10" fmla="*/ 58 w 77"/>
                <a:gd name="T11" fmla="*/ 53 h 77"/>
                <a:gd name="T12" fmla="*/ 58 w 77"/>
                <a:gd name="T13" fmla="*/ 5 h 77"/>
                <a:gd name="T14" fmla="*/ 77 w 77"/>
                <a:gd name="T15" fmla="*/ 38 h 77"/>
                <a:gd name="T16" fmla="*/ 74 w 77"/>
                <a:gd name="T17" fmla="*/ 53 h 77"/>
                <a:gd name="T18" fmla="*/ 58 w 77"/>
                <a:gd name="T19" fmla="*/ 53 h 77"/>
                <a:gd name="T20" fmla="*/ 24 w 77"/>
                <a:gd name="T21" fmla="*/ 58 h 77"/>
                <a:gd name="T22" fmla="*/ 72 w 77"/>
                <a:gd name="T23" fmla="*/ 58 h 77"/>
                <a:gd name="T24" fmla="*/ 39 w 77"/>
                <a:gd name="T25" fmla="*/ 77 h 77"/>
                <a:gd name="T26" fmla="*/ 24 w 77"/>
                <a:gd name="T27" fmla="*/ 74 h 77"/>
                <a:gd name="T28" fmla="*/ 24 w 77"/>
                <a:gd name="T29" fmla="*/ 58 h 77"/>
                <a:gd name="T30" fmla="*/ 32 w 77"/>
                <a:gd name="T31" fmla="*/ 17 h 77"/>
                <a:gd name="T32" fmla="*/ 1 w 77"/>
                <a:gd name="T33" fmla="*/ 48 h 77"/>
                <a:gd name="T34" fmla="*/ 0 w 77"/>
                <a:gd name="T35" fmla="*/ 38 h 77"/>
                <a:gd name="T36" fmla="*/ 20 w 77"/>
                <a:gd name="T37" fmla="*/ 5 h 77"/>
                <a:gd name="T38" fmla="*/ 32 w 77"/>
                <a:gd name="T39" fmla="*/ 17 h 77"/>
                <a:gd name="T40" fmla="*/ 20 w 77"/>
                <a:gd name="T41" fmla="*/ 38 h 77"/>
                <a:gd name="T42" fmla="*/ 20 w 77"/>
                <a:gd name="T43" fmla="*/ 72 h 77"/>
                <a:gd name="T44" fmla="*/ 4 w 77"/>
                <a:gd name="T45" fmla="*/ 54 h 77"/>
                <a:gd name="T46" fmla="*/ 20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6" y="2"/>
                    <a:pt x="26" y="2"/>
                    <a:pt x="26" y="2"/>
                  </a:cubicBezTo>
                  <a:cubicBezTo>
                    <a:pt x="30" y="1"/>
                    <a:pt x="34" y="0"/>
                    <a:pt x="39" y="0"/>
                  </a:cubicBezTo>
                  <a:cubicBezTo>
                    <a:pt x="44" y="0"/>
                    <a:pt x="49" y="1"/>
                    <a:pt x="53" y="3"/>
                  </a:cubicBezTo>
                  <a:lnTo>
                    <a:pt x="53" y="30"/>
                  </a:lnTo>
                  <a:close/>
                  <a:moveTo>
                    <a:pt x="58" y="53"/>
                  </a:moveTo>
                  <a:cubicBezTo>
                    <a:pt x="58" y="5"/>
                    <a:pt x="58" y="5"/>
                    <a:pt x="58" y="5"/>
                  </a:cubicBezTo>
                  <a:cubicBezTo>
                    <a:pt x="69" y="12"/>
                    <a:pt x="77" y="24"/>
                    <a:pt x="77" y="38"/>
                  </a:cubicBezTo>
                  <a:cubicBezTo>
                    <a:pt x="77" y="43"/>
                    <a:pt x="76" y="48"/>
                    <a:pt x="74" y="53"/>
                  </a:cubicBezTo>
                  <a:lnTo>
                    <a:pt x="58" y="53"/>
                  </a:lnTo>
                  <a:close/>
                  <a:moveTo>
                    <a:pt x="24" y="58"/>
                  </a:moveTo>
                  <a:cubicBezTo>
                    <a:pt x="72" y="58"/>
                    <a:pt x="72" y="58"/>
                    <a:pt x="72" y="58"/>
                  </a:cubicBezTo>
                  <a:cubicBezTo>
                    <a:pt x="65" y="69"/>
                    <a:pt x="53" y="77"/>
                    <a:pt x="39" y="77"/>
                  </a:cubicBezTo>
                  <a:cubicBezTo>
                    <a:pt x="34" y="77"/>
                    <a:pt x="29" y="76"/>
                    <a:pt x="24" y="74"/>
                  </a:cubicBezTo>
                  <a:lnTo>
                    <a:pt x="24" y="58"/>
                  </a:lnTo>
                  <a:close/>
                  <a:moveTo>
                    <a:pt x="32" y="17"/>
                  </a:moveTo>
                  <a:cubicBezTo>
                    <a:pt x="1" y="48"/>
                    <a:pt x="1" y="48"/>
                    <a:pt x="1" y="48"/>
                  </a:cubicBezTo>
                  <a:cubicBezTo>
                    <a:pt x="1" y="45"/>
                    <a:pt x="0" y="42"/>
                    <a:pt x="0" y="38"/>
                  </a:cubicBezTo>
                  <a:cubicBezTo>
                    <a:pt x="0" y="24"/>
                    <a:pt x="8" y="11"/>
                    <a:pt x="20" y="5"/>
                  </a:cubicBezTo>
                  <a:lnTo>
                    <a:pt x="32" y="17"/>
                  </a:lnTo>
                  <a:close/>
                  <a:moveTo>
                    <a:pt x="20" y="38"/>
                  </a:moveTo>
                  <a:cubicBezTo>
                    <a:pt x="20" y="72"/>
                    <a:pt x="20" y="72"/>
                    <a:pt x="20" y="72"/>
                  </a:cubicBezTo>
                  <a:cubicBezTo>
                    <a:pt x="12" y="68"/>
                    <a:pt x="7" y="61"/>
                    <a:pt x="4" y="54"/>
                  </a:cubicBezTo>
                  <a:lnTo>
                    <a:pt x="2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19" name="Freeform 109">
              <a:extLst>
                <a:ext uri="{FF2B5EF4-FFF2-40B4-BE49-F238E27FC236}">
                  <a16:creationId xmlns:a16="http://schemas.microsoft.com/office/drawing/2014/main" xmlns="" id="{369B069B-64B3-43EE-8FB3-211E63CABC24}"/>
                </a:ext>
              </a:extLst>
            </p:cNvPr>
            <p:cNvSpPr>
              <a:spLocks noEditPoints="1"/>
            </p:cNvSpPr>
            <p:nvPr/>
          </p:nvSpPr>
          <p:spPr bwMode="auto">
            <a:xfrm>
              <a:off x="10462270" y="3049145"/>
              <a:ext cx="230965" cy="185946"/>
            </a:xfrm>
            <a:custGeom>
              <a:avLst/>
              <a:gdLst>
                <a:gd name="T0" fmla="*/ 0 w 72"/>
                <a:gd name="T1" fmla="*/ 0 h 58"/>
                <a:gd name="T2" fmla="*/ 0 w 72"/>
                <a:gd name="T3" fmla="*/ 58 h 58"/>
                <a:gd name="T4" fmla="*/ 72 w 72"/>
                <a:gd name="T5" fmla="*/ 58 h 58"/>
                <a:gd name="T6" fmla="*/ 72 w 72"/>
                <a:gd name="T7" fmla="*/ 0 h 58"/>
                <a:gd name="T8" fmla="*/ 0 w 72"/>
                <a:gd name="T9" fmla="*/ 0 h 58"/>
                <a:gd name="T10" fmla="*/ 67 w 72"/>
                <a:gd name="T11" fmla="*/ 53 h 58"/>
                <a:gd name="T12" fmla="*/ 4 w 72"/>
                <a:gd name="T13" fmla="*/ 53 h 58"/>
                <a:gd name="T14" fmla="*/ 4 w 72"/>
                <a:gd name="T15" fmla="*/ 4 h 58"/>
                <a:gd name="T16" fmla="*/ 67 w 72"/>
                <a:gd name="T17" fmla="*/ 4 h 58"/>
                <a:gd name="T18" fmla="*/ 67 w 72"/>
                <a:gd name="T19" fmla="*/ 53 h 58"/>
                <a:gd name="T20" fmla="*/ 49 w 72"/>
                <a:gd name="T21" fmla="*/ 15 h 58"/>
                <a:gd name="T22" fmla="*/ 56 w 72"/>
                <a:gd name="T23" fmla="*/ 22 h 58"/>
                <a:gd name="T24" fmla="*/ 63 w 72"/>
                <a:gd name="T25" fmla="*/ 15 h 58"/>
                <a:gd name="T26" fmla="*/ 56 w 72"/>
                <a:gd name="T27" fmla="*/ 9 h 58"/>
                <a:gd name="T28" fmla="*/ 49 w 72"/>
                <a:gd name="T29" fmla="*/ 15 h 58"/>
                <a:gd name="T30" fmla="*/ 63 w 72"/>
                <a:gd name="T31" fmla="*/ 49 h 58"/>
                <a:gd name="T32" fmla="*/ 9 w 72"/>
                <a:gd name="T33" fmla="*/ 49 h 58"/>
                <a:gd name="T34" fmla="*/ 22 w 72"/>
                <a:gd name="T35" fmla="*/ 13 h 58"/>
                <a:gd name="T36" fmla="*/ 40 w 72"/>
                <a:gd name="T37" fmla="*/ 35 h 58"/>
                <a:gd name="T38" fmla="*/ 49 w 72"/>
                <a:gd name="T39" fmla="*/ 29 h 58"/>
                <a:gd name="T40" fmla="*/ 63 w 72"/>
                <a:gd name="T41"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58">
                  <a:moveTo>
                    <a:pt x="0" y="0"/>
                  </a:moveTo>
                  <a:cubicBezTo>
                    <a:pt x="0" y="58"/>
                    <a:pt x="0" y="58"/>
                    <a:pt x="0" y="58"/>
                  </a:cubicBezTo>
                  <a:cubicBezTo>
                    <a:pt x="72" y="58"/>
                    <a:pt x="72" y="58"/>
                    <a:pt x="72" y="58"/>
                  </a:cubicBezTo>
                  <a:cubicBezTo>
                    <a:pt x="72" y="0"/>
                    <a:pt x="72" y="0"/>
                    <a:pt x="72" y="0"/>
                  </a:cubicBezTo>
                  <a:lnTo>
                    <a:pt x="0" y="0"/>
                  </a:lnTo>
                  <a:close/>
                  <a:moveTo>
                    <a:pt x="67" y="53"/>
                  </a:moveTo>
                  <a:cubicBezTo>
                    <a:pt x="4" y="53"/>
                    <a:pt x="4" y="53"/>
                    <a:pt x="4" y="53"/>
                  </a:cubicBezTo>
                  <a:cubicBezTo>
                    <a:pt x="4" y="4"/>
                    <a:pt x="4" y="4"/>
                    <a:pt x="4" y="4"/>
                  </a:cubicBezTo>
                  <a:cubicBezTo>
                    <a:pt x="67" y="4"/>
                    <a:pt x="67" y="4"/>
                    <a:pt x="67" y="4"/>
                  </a:cubicBezTo>
                  <a:lnTo>
                    <a:pt x="67" y="53"/>
                  </a:lnTo>
                  <a:close/>
                  <a:moveTo>
                    <a:pt x="49" y="15"/>
                  </a:moveTo>
                  <a:cubicBezTo>
                    <a:pt x="49" y="19"/>
                    <a:pt x="52" y="22"/>
                    <a:pt x="56" y="22"/>
                  </a:cubicBezTo>
                  <a:cubicBezTo>
                    <a:pt x="60" y="22"/>
                    <a:pt x="63" y="19"/>
                    <a:pt x="63" y="15"/>
                  </a:cubicBezTo>
                  <a:cubicBezTo>
                    <a:pt x="63" y="12"/>
                    <a:pt x="60" y="9"/>
                    <a:pt x="56" y="9"/>
                  </a:cubicBezTo>
                  <a:cubicBezTo>
                    <a:pt x="52" y="9"/>
                    <a:pt x="49" y="12"/>
                    <a:pt x="49" y="15"/>
                  </a:cubicBezTo>
                  <a:close/>
                  <a:moveTo>
                    <a:pt x="63" y="49"/>
                  </a:moveTo>
                  <a:cubicBezTo>
                    <a:pt x="9" y="49"/>
                    <a:pt x="9" y="49"/>
                    <a:pt x="9" y="49"/>
                  </a:cubicBezTo>
                  <a:cubicBezTo>
                    <a:pt x="22" y="13"/>
                    <a:pt x="22" y="13"/>
                    <a:pt x="22" y="13"/>
                  </a:cubicBezTo>
                  <a:cubicBezTo>
                    <a:pt x="40" y="35"/>
                    <a:pt x="40" y="35"/>
                    <a:pt x="40" y="35"/>
                  </a:cubicBezTo>
                  <a:cubicBezTo>
                    <a:pt x="49" y="29"/>
                    <a:pt x="49" y="29"/>
                    <a:pt x="49" y="29"/>
                  </a:cubicBezTo>
                  <a:lnTo>
                    <a:pt x="63"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20" name="Freeform 110">
              <a:extLst>
                <a:ext uri="{FF2B5EF4-FFF2-40B4-BE49-F238E27FC236}">
                  <a16:creationId xmlns:a16="http://schemas.microsoft.com/office/drawing/2014/main" xmlns="" id="{AFC52434-6CEC-4EF5-AE34-7F57D9911B23}"/>
                </a:ext>
              </a:extLst>
            </p:cNvPr>
            <p:cNvSpPr>
              <a:spLocks noEditPoints="1"/>
            </p:cNvSpPr>
            <p:nvPr/>
          </p:nvSpPr>
          <p:spPr bwMode="auto">
            <a:xfrm>
              <a:off x="10370276" y="3305554"/>
              <a:ext cx="242709" cy="281855"/>
            </a:xfrm>
            <a:custGeom>
              <a:avLst/>
              <a:gdLst>
                <a:gd name="T0" fmla="*/ 54 w 76"/>
                <a:gd name="T1" fmla="*/ 0 h 88"/>
                <a:gd name="T2" fmla="*/ 14 w 76"/>
                <a:gd name="T3" fmla="*/ 28 h 88"/>
                <a:gd name="T4" fmla="*/ 16 w 76"/>
                <a:gd name="T5" fmla="*/ 65 h 88"/>
                <a:gd name="T6" fmla="*/ 49 w 76"/>
                <a:gd name="T7" fmla="*/ 27 h 88"/>
                <a:gd name="T8" fmla="*/ 32 w 76"/>
                <a:gd name="T9" fmla="*/ 75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0" y="23"/>
                    <a:pt x="30" y="12"/>
                    <a:pt x="14" y="28"/>
                  </a:cubicBezTo>
                  <a:cubicBezTo>
                    <a:pt x="0" y="42"/>
                    <a:pt x="5" y="60"/>
                    <a:pt x="16" y="65"/>
                  </a:cubicBezTo>
                  <a:cubicBezTo>
                    <a:pt x="28" y="60"/>
                    <a:pt x="40" y="46"/>
                    <a:pt x="49" y="27"/>
                  </a:cubicBezTo>
                  <a:cubicBezTo>
                    <a:pt x="49" y="27"/>
                    <a:pt x="57" y="51"/>
                    <a:pt x="32" y="75"/>
                  </a:cubicBezTo>
                  <a:cubicBezTo>
                    <a:pt x="44" y="88"/>
                    <a:pt x="64" y="79"/>
                    <a:pt x="70" y="57"/>
                  </a:cubicBezTo>
                  <a:cubicBezTo>
                    <a:pt x="76" y="33"/>
                    <a:pt x="60" y="9"/>
                    <a:pt x="54" y="0"/>
                  </a:cubicBezTo>
                  <a:close/>
                  <a:moveTo>
                    <a:pt x="4" y="78"/>
                  </a:moveTo>
                  <a:cubicBezTo>
                    <a:pt x="4" y="79"/>
                    <a:pt x="4" y="83"/>
                    <a:pt x="10" y="83"/>
                  </a:cubicBezTo>
                  <a:cubicBezTo>
                    <a:pt x="14" y="83"/>
                    <a:pt x="36" y="71"/>
                    <a:pt x="47" y="41"/>
                  </a:cubicBezTo>
                  <a:cubicBezTo>
                    <a:pt x="30" y="71"/>
                    <a:pt x="6" y="78"/>
                    <a:pt x="4"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21" name="Freeform 111">
              <a:extLst>
                <a:ext uri="{FF2B5EF4-FFF2-40B4-BE49-F238E27FC236}">
                  <a16:creationId xmlns:a16="http://schemas.microsoft.com/office/drawing/2014/main" xmlns="" id="{CD5D7CDB-DF76-4F63-BFBE-402C8E08E303}"/>
                </a:ext>
              </a:extLst>
            </p:cNvPr>
            <p:cNvSpPr>
              <a:spLocks noEditPoints="1"/>
            </p:cNvSpPr>
            <p:nvPr/>
          </p:nvSpPr>
          <p:spPr bwMode="auto">
            <a:xfrm>
              <a:off x="10303727" y="2346463"/>
              <a:ext cx="328831" cy="244665"/>
            </a:xfrm>
            <a:custGeom>
              <a:avLst/>
              <a:gdLst>
                <a:gd name="T0" fmla="*/ 99 w 103"/>
                <a:gd name="T1" fmla="*/ 3 h 77"/>
                <a:gd name="T2" fmla="*/ 52 w 103"/>
                <a:gd name="T3" fmla="*/ 0 h 77"/>
                <a:gd name="T4" fmla="*/ 4 w 103"/>
                <a:gd name="T5" fmla="*/ 3 h 77"/>
                <a:gd name="T6" fmla="*/ 0 w 103"/>
                <a:gd name="T7" fmla="*/ 38 h 77"/>
                <a:gd name="T8" fmla="*/ 4 w 103"/>
                <a:gd name="T9" fmla="*/ 73 h 77"/>
                <a:gd name="T10" fmla="*/ 52 w 103"/>
                <a:gd name="T11" fmla="*/ 77 h 77"/>
                <a:gd name="T12" fmla="*/ 99 w 103"/>
                <a:gd name="T13" fmla="*/ 73 h 77"/>
                <a:gd name="T14" fmla="*/ 103 w 103"/>
                <a:gd name="T15" fmla="*/ 38 h 77"/>
                <a:gd name="T16" fmla="*/ 99 w 103"/>
                <a:gd name="T17" fmla="*/ 3 h 77"/>
                <a:gd name="T18" fmla="*/ 39 w 103"/>
                <a:gd name="T19" fmla="*/ 57 h 77"/>
                <a:gd name="T20" fmla="*/ 39 w 103"/>
                <a:gd name="T21" fmla="*/ 19 h 77"/>
                <a:gd name="T22" fmla="*/ 71 w 103"/>
                <a:gd name="T23" fmla="*/ 38 h 77"/>
                <a:gd name="T24" fmla="*/ 39 w 103"/>
                <a:gd name="T25" fmla="*/ 5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77">
                  <a:moveTo>
                    <a:pt x="99" y="3"/>
                  </a:moveTo>
                  <a:cubicBezTo>
                    <a:pt x="84" y="1"/>
                    <a:pt x="68" y="0"/>
                    <a:pt x="52" y="0"/>
                  </a:cubicBezTo>
                  <a:cubicBezTo>
                    <a:pt x="35" y="0"/>
                    <a:pt x="19" y="1"/>
                    <a:pt x="4" y="3"/>
                  </a:cubicBezTo>
                  <a:cubicBezTo>
                    <a:pt x="2" y="14"/>
                    <a:pt x="0" y="26"/>
                    <a:pt x="0" y="38"/>
                  </a:cubicBezTo>
                  <a:cubicBezTo>
                    <a:pt x="0" y="51"/>
                    <a:pt x="2" y="63"/>
                    <a:pt x="4" y="73"/>
                  </a:cubicBezTo>
                  <a:cubicBezTo>
                    <a:pt x="19" y="75"/>
                    <a:pt x="35" y="77"/>
                    <a:pt x="52" y="77"/>
                  </a:cubicBezTo>
                  <a:cubicBezTo>
                    <a:pt x="68" y="77"/>
                    <a:pt x="84" y="75"/>
                    <a:pt x="99" y="73"/>
                  </a:cubicBezTo>
                  <a:cubicBezTo>
                    <a:pt x="101" y="63"/>
                    <a:pt x="103" y="51"/>
                    <a:pt x="103" y="38"/>
                  </a:cubicBezTo>
                  <a:cubicBezTo>
                    <a:pt x="103" y="26"/>
                    <a:pt x="101" y="14"/>
                    <a:pt x="99" y="3"/>
                  </a:cubicBezTo>
                  <a:close/>
                  <a:moveTo>
                    <a:pt x="39" y="57"/>
                  </a:moveTo>
                  <a:cubicBezTo>
                    <a:pt x="39" y="19"/>
                    <a:pt x="39" y="19"/>
                    <a:pt x="39" y="19"/>
                  </a:cubicBezTo>
                  <a:cubicBezTo>
                    <a:pt x="71" y="38"/>
                    <a:pt x="71" y="38"/>
                    <a:pt x="71" y="38"/>
                  </a:cubicBezTo>
                  <a:lnTo>
                    <a:pt x="39"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22" name="Freeform 112">
              <a:extLst>
                <a:ext uri="{FF2B5EF4-FFF2-40B4-BE49-F238E27FC236}">
                  <a16:creationId xmlns:a16="http://schemas.microsoft.com/office/drawing/2014/main" xmlns="" id="{9A738A38-B82D-4AC8-99C5-588D9FB579B4}"/>
                </a:ext>
              </a:extLst>
            </p:cNvPr>
            <p:cNvSpPr>
              <a:spLocks noEditPoints="1"/>
            </p:cNvSpPr>
            <p:nvPr/>
          </p:nvSpPr>
          <p:spPr bwMode="auto">
            <a:xfrm>
              <a:off x="10278281" y="3927985"/>
              <a:ext cx="367978" cy="367978"/>
            </a:xfrm>
            <a:custGeom>
              <a:avLst/>
              <a:gdLst>
                <a:gd name="T0" fmla="*/ 115 w 115"/>
                <a:gd name="T1" fmla="*/ 32 h 115"/>
                <a:gd name="T2" fmla="*/ 104 w 115"/>
                <a:gd name="T3" fmla="*/ 22 h 115"/>
                <a:gd name="T4" fmla="*/ 84 w 115"/>
                <a:gd name="T5" fmla="*/ 42 h 115"/>
                <a:gd name="T6" fmla="*/ 73 w 115"/>
                <a:gd name="T7" fmla="*/ 30 h 115"/>
                <a:gd name="T8" fmla="*/ 93 w 115"/>
                <a:gd name="T9" fmla="*/ 10 h 115"/>
                <a:gd name="T10" fmla="*/ 83 w 115"/>
                <a:gd name="T11" fmla="*/ 0 h 115"/>
                <a:gd name="T12" fmla="*/ 63 w 115"/>
                <a:gd name="T13" fmla="*/ 20 h 115"/>
                <a:gd name="T14" fmla="*/ 50 w 115"/>
                <a:gd name="T15" fmla="*/ 7 h 115"/>
                <a:gd name="T16" fmla="*/ 40 w 115"/>
                <a:gd name="T17" fmla="*/ 17 h 115"/>
                <a:gd name="T18" fmla="*/ 98 w 115"/>
                <a:gd name="T19" fmla="*/ 74 h 115"/>
                <a:gd name="T20" fmla="*/ 107 w 115"/>
                <a:gd name="T21" fmla="*/ 65 h 115"/>
                <a:gd name="T22" fmla="*/ 95 w 115"/>
                <a:gd name="T23" fmla="*/ 52 h 115"/>
                <a:gd name="T24" fmla="*/ 115 w 115"/>
                <a:gd name="T25" fmla="*/ 32 h 115"/>
                <a:gd name="T26" fmla="*/ 31 w 115"/>
                <a:gd name="T27" fmla="*/ 84 h 115"/>
                <a:gd name="T28" fmla="*/ 89 w 115"/>
                <a:gd name="T29" fmla="*/ 76 h 115"/>
                <a:gd name="T30" fmla="*/ 39 w 115"/>
                <a:gd name="T31" fmla="*/ 26 h 115"/>
                <a:gd name="T32" fmla="*/ 31 w 115"/>
                <a:gd name="T33" fmla="*/ 84 h 115"/>
                <a:gd name="T34" fmla="*/ 21 w 115"/>
                <a:gd name="T35" fmla="*/ 79 h 115"/>
                <a:gd name="T36" fmla="*/ 36 w 115"/>
                <a:gd name="T37" fmla="*/ 93 h 115"/>
                <a:gd name="T38" fmla="*/ 14 w 115"/>
                <a:gd name="T39" fmla="*/ 115 h 115"/>
                <a:gd name="T40" fmla="*/ 0 w 115"/>
                <a:gd name="T41" fmla="*/ 100 h 115"/>
                <a:gd name="T42" fmla="*/ 21 w 115"/>
                <a:gd name="T43" fmla="*/ 7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5" h="115">
                  <a:moveTo>
                    <a:pt x="115" y="32"/>
                  </a:moveTo>
                  <a:cubicBezTo>
                    <a:pt x="104" y="22"/>
                    <a:pt x="104" y="22"/>
                    <a:pt x="104" y="22"/>
                  </a:cubicBezTo>
                  <a:cubicBezTo>
                    <a:pt x="84" y="42"/>
                    <a:pt x="84" y="42"/>
                    <a:pt x="84" y="42"/>
                  </a:cubicBezTo>
                  <a:cubicBezTo>
                    <a:pt x="73" y="30"/>
                    <a:pt x="73" y="30"/>
                    <a:pt x="73" y="30"/>
                  </a:cubicBezTo>
                  <a:cubicBezTo>
                    <a:pt x="93" y="10"/>
                    <a:pt x="93" y="10"/>
                    <a:pt x="93" y="10"/>
                  </a:cubicBezTo>
                  <a:cubicBezTo>
                    <a:pt x="83" y="0"/>
                    <a:pt x="83" y="0"/>
                    <a:pt x="83" y="0"/>
                  </a:cubicBezTo>
                  <a:cubicBezTo>
                    <a:pt x="63" y="20"/>
                    <a:pt x="63" y="20"/>
                    <a:pt x="63" y="20"/>
                  </a:cubicBezTo>
                  <a:cubicBezTo>
                    <a:pt x="50" y="7"/>
                    <a:pt x="50" y="7"/>
                    <a:pt x="50" y="7"/>
                  </a:cubicBezTo>
                  <a:cubicBezTo>
                    <a:pt x="40" y="17"/>
                    <a:pt x="40" y="17"/>
                    <a:pt x="40" y="17"/>
                  </a:cubicBezTo>
                  <a:cubicBezTo>
                    <a:pt x="98" y="74"/>
                    <a:pt x="98" y="74"/>
                    <a:pt x="98" y="74"/>
                  </a:cubicBezTo>
                  <a:cubicBezTo>
                    <a:pt x="107" y="65"/>
                    <a:pt x="107" y="65"/>
                    <a:pt x="107" y="65"/>
                  </a:cubicBezTo>
                  <a:cubicBezTo>
                    <a:pt x="95" y="52"/>
                    <a:pt x="95" y="52"/>
                    <a:pt x="95" y="52"/>
                  </a:cubicBezTo>
                  <a:lnTo>
                    <a:pt x="115" y="32"/>
                  </a:lnTo>
                  <a:close/>
                  <a:moveTo>
                    <a:pt x="31" y="84"/>
                  </a:moveTo>
                  <a:cubicBezTo>
                    <a:pt x="49" y="103"/>
                    <a:pt x="74" y="88"/>
                    <a:pt x="89" y="76"/>
                  </a:cubicBezTo>
                  <a:cubicBezTo>
                    <a:pt x="39" y="26"/>
                    <a:pt x="39" y="26"/>
                    <a:pt x="39" y="26"/>
                  </a:cubicBezTo>
                  <a:cubicBezTo>
                    <a:pt x="27" y="41"/>
                    <a:pt x="12" y="66"/>
                    <a:pt x="31" y="84"/>
                  </a:cubicBezTo>
                  <a:close/>
                  <a:moveTo>
                    <a:pt x="21" y="79"/>
                  </a:moveTo>
                  <a:cubicBezTo>
                    <a:pt x="36" y="93"/>
                    <a:pt x="36" y="93"/>
                    <a:pt x="36" y="93"/>
                  </a:cubicBezTo>
                  <a:cubicBezTo>
                    <a:pt x="14" y="115"/>
                    <a:pt x="14" y="115"/>
                    <a:pt x="14" y="115"/>
                  </a:cubicBezTo>
                  <a:cubicBezTo>
                    <a:pt x="0" y="100"/>
                    <a:pt x="0" y="100"/>
                    <a:pt x="0" y="100"/>
                  </a:cubicBezTo>
                  <a:lnTo>
                    <a:pt x="21"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23" name="Freeform 113">
              <a:extLst>
                <a:ext uri="{FF2B5EF4-FFF2-40B4-BE49-F238E27FC236}">
                  <a16:creationId xmlns:a16="http://schemas.microsoft.com/office/drawing/2014/main" xmlns="" id="{F6DC001B-9721-474E-ABB7-B61551A3EC20}"/>
                </a:ext>
              </a:extLst>
            </p:cNvPr>
            <p:cNvSpPr>
              <a:spLocks noEditPoints="1"/>
            </p:cNvSpPr>
            <p:nvPr/>
          </p:nvSpPr>
          <p:spPr bwMode="auto">
            <a:xfrm>
              <a:off x="10217604" y="4376214"/>
              <a:ext cx="270111" cy="313173"/>
            </a:xfrm>
            <a:custGeom>
              <a:avLst/>
              <a:gdLst>
                <a:gd name="T0" fmla="*/ 55 w 85"/>
                <a:gd name="T1" fmla="*/ 14 h 98"/>
                <a:gd name="T2" fmla="*/ 55 w 85"/>
                <a:gd name="T3" fmla="*/ 27 h 98"/>
                <a:gd name="T4" fmla="*/ 64 w 85"/>
                <a:gd name="T5" fmla="*/ 33 h 98"/>
                <a:gd name="T6" fmla="*/ 73 w 85"/>
                <a:gd name="T7" fmla="*/ 55 h 98"/>
                <a:gd name="T8" fmla="*/ 64 w 85"/>
                <a:gd name="T9" fmla="*/ 77 h 98"/>
                <a:gd name="T10" fmla="*/ 43 w 85"/>
                <a:gd name="T11" fmla="*/ 86 h 98"/>
                <a:gd name="T12" fmla="*/ 21 w 85"/>
                <a:gd name="T13" fmla="*/ 77 h 98"/>
                <a:gd name="T14" fmla="*/ 12 w 85"/>
                <a:gd name="T15" fmla="*/ 55 h 98"/>
                <a:gd name="T16" fmla="*/ 21 w 85"/>
                <a:gd name="T17" fmla="*/ 33 h 98"/>
                <a:gd name="T18" fmla="*/ 30 w 85"/>
                <a:gd name="T19" fmla="*/ 27 h 98"/>
                <a:gd name="T20" fmla="*/ 30 w 85"/>
                <a:gd name="T21" fmla="*/ 14 h 98"/>
                <a:gd name="T22" fmla="*/ 0 w 85"/>
                <a:gd name="T23" fmla="*/ 55 h 98"/>
                <a:gd name="T24" fmla="*/ 43 w 85"/>
                <a:gd name="T25" fmla="*/ 98 h 98"/>
                <a:gd name="T26" fmla="*/ 85 w 85"/>
                <a:gd name="T27" fmla="*/ 55 h 98"/>
                <a:gd name="T28" fmla="*/ 55 w 85"/>
                <a:gd name="T29" fmla="*/ 14 h 98"/>
                <a:gd name="T30" fmla="*/ 37 w 85"/>
                <a:gd name="T31" fmla="*/ 0 h 98"/>
                <a:gd name="T32" fmla="*/ 49 w 85"/>
                <a:gd name="T33" fmla="*/ 0 h 98"/>
                <a:gd name="T34" fmla="*/ 49 w 85"/>
                <a:gd name="T35" fmla="*/ 49 h 98"/>
                <a:gd name="T36" fmla="*/ 37 w 85"/>
                <a:gd name="T37" fmla="*/ 49 h 98"/>
                <a:gd name="T38" fmla="*/ 37 w 85"/>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98">
                  <a:moveTo>
                    <a:pt x="55" y="14"/>
                  </a:moveTo>
                  <a:cubicBezTo>
                    <a:pt x="55" y="27"/>
                    <a:pt x="55" y="27"/>
                    <a:pt x="55" y="27"/>
                  </a:cubicBezTo>
                  <a:cubicBezTo>
                    <a:pt x="58" y="29"/>
                    <a:pt x="62" y="31"/>
                    <a:pt x="64" y="33"/>
                  </a:cubicBezTo>
                  <a:cubicBezTo>
                    <a:pt x="70" y="39"/>
                    <a:pt x="73" y="47"/>
                    <a:pt x="73" y="55"/>
                  </a:cubicBezTo>
                  <a:cubicBezTo>
                    <a:pt x="73" y="63"/>
                    <a:pt x="70" y="71"/>
                    <a:pt x="64" y="77"/>
                  </a:cubicBezTo>
                  <a:cubicBezTo>
                    <a:pt x="58" y="82"/>
                    <a:pt x="51" y="86"/>
                    <a:pt x="43" y="86"/>
                  </a:cubicBezTo>
                  <a:cubicBezTo>
                    <a:pt x="34" y="86"/>
                    <a:pt x="27" y="82"/>
                    <a:pt x="21" y="77"/>
                  </a:cubicBezTo>
                  <a:cubicBezTo>
                    <a:pt x="15" y="71"/>
                    <a:pt x="12" y="63"/>
                    <a:pt x="12" y="55"/>
                  </a:cubicBezTo>
                  <a:cubicBezTo>
                    <a:pt x="12" y="47"/>
                    <a:pt x="15" y="39"/>
                    <a:pt x="21" y="33"/>
                  </a:cubicBezTo>
                  <a:cubicBezTo>
                    <a:pt x="24" y="31"/>
                    <a:pt x="27" y="29"/>
                    <a:pt x="30" y="27"/>
                  </a:cubicBezTo>
                  <a:cubicBezTo>
                    <a:pt x="30" y="14"/>
                    <a:pt x="30" y="14"/>
                    <a:pt x="30" y="14"/>
                  </a:cubicBezTo>
                  <a:cubicBezTo>
                    <a:pt x="13" y="19"/>
                    <a:pt x="0" y="36"/>
                    <a:pt x="0" y="55"/>
                  </a:cubicBezTo>
                  <a:cubicBezTo>
                    <a:pt x="0" y="79"/>
                    <a:pt x="19" y="98"/>
                    <a:pt x="43" y="98"/>
                  </a:cubicBezTo>
                  <a:cubicBezTo>
                    <a:pt x="66" y="98"/>
                    <a:pt x="85" y="79"/>
                    <a:pt x="85" y="55"/>
                  </a:cubicBezTo>
                  <a:cubicBezTo>
                    <a:pt x="85"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24" name="Freeform 114">
              <a:extLst>
                <a:ext uri="{FF2B5EF4-FFF2-40B4-BE49-F238E27FC236}">
                  <a16:creationId xmlns:a16="http://schemas.microsoft.com/office/drawing/2014/main" xmlns="" id="{8F91AE1F-1578-4544-B73A-E17BACCF94CF}"/>
                </a:ext>
              </a:extLst>
            </p:cNvPr>
            <p:cNvSpPr>
              <a:spLocks/>
            </p:cNvSpPr>
            <p:nvPr/>
          </p:nvSpPr>
          <p:spPr bwMode="auto">
            <a:xfrm>
              <a:off x="10248921" y="3640258"/>
              <a:ext cx="146800" cy="256409"/>
            </a:xfrm>
            <a:custGeom>
              <a:avLst/>
              <a:gdLst>
                <a:gd name="T0" fmla="*/ 0 w 75"/>
                <a:gd name="T1" fmla="*/ 131 h 131"/>
                <a:gd name="T2" fmla="*/ 0 w 75"/>
                <a:gd name="T3" fmla="*/ 0 h 131"/>
                <a:gd name="T4" fmla="*/ 21 w 75"/>
                <a:gd name="T5" fmla="*/ 0 h 131"/>
                <a:gd name="T6" fmla="*/ 21 w 75"/>
                <a:gd name="T7" fmla="*/ 59 h 131"/>
                <a:gd name="T8" fmla="*/ 75 w 75"/>
                <a:gd name="T9" fmla="*/ 5 h 131"/>
                <a:gd name="T10" fmla="*/ 75 w 75"/>
                <a:gd name="T11" fmla="*/ 125 h 131"/>
                <a:gd name="T12" fmla="*/ 21 w 75"/>
                <a:gd name="T13" fmla="*/ 71 h 131"/>
                <a:gd name="T14" fmla="*/ 21 w 75"/>
                <a:gd name="T15" fmla="*/ 131 h 131"/>
                <a:gd name="T16" fmla="*/ 0 w 75"/>
                <a:gd name="T17"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31">
                  <a:moveTo>
                    <a:pt x="0" y="131"/>
                  </a:moveTo>
                  <a:lnTo>
                    <a:pt x="0" y="0"/>
                  </a:lnTo>
                  <a:lnTo>
                    <a:pt x="21" y="0"/>
                  </a:lnTo>
                  <a:lnTo>
                    <a:pt x="21" y="59"/>
                  </a:lnTo>
                  <a:lnTo>
                    <a:pt x="75" y="5"/>
                  </a:lnTo>
                  <a:lnTo>
                    <a:pt x="75" y="125"/>
                  </a:lnTo>
                  <a:lnTo>
                    <a:pt x="21" y="71"/>
                  </a:lnTo>
                  <a:lnTo>
                    <a:pt x="21" y="131"/>
                  </a:lnTo>
                  <a:lnTo>
                    <a:pt x="0"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25" name="Freeform 115">
              <a:extLst>
                <a:ext uri="{FF2B5EF4-FFF2-40B4-BE49-F238E27FC236}">
                  <a16:creationId xmlns:a16="http://schemas.microsoft.com/office/drawing/2014/main" xmlns="" id="{51ED7EF6-9F91-4465-9366-0390754965F4}"/>
                </a:ext>
              </a:extLst>
            </p:cNvPr>
            <p:cNvSpPr>
              <a:spLocks noEditPoints="1"/>
            </p:cNvSpPr>
            <p:nvPr/>
          </p:nvSpPr>
          <p:spPr bwMode="auto">
            <a:xfrm>
              <a:off x="10156926" y="2651806"/>
              <a:ext cx="279899" cy="250538"/>
            </a:xfrm>
            <a:custGeom>
              <a:avLst/>
              <a:gdLst>
                <a:gd name="T0" fmla="*/ 22 w 88"/>
                <a:gd name="T1" fmla="*/ 0 h 78"/>
                <a:gd name="T2" fmla="*/ 66 w 88"/>
                <a:gd name="T3" fmla="*/ 0 h 78"/>
                <a:gd name="T4" fmla="*/ 66 w 88"/>
                <a:gd name="T5" fmla="*/ 11 h 78"/>
                <a:gd name="T6" fmla="*/ 22 w 88"/>
                <a:gd name="T7" fmla="*/ 11 h 78"/>
                <a:gd name="T8" fmla="*/ 22 w 88"/>
                <a:gd name="T9" fmla="*/ 0 h 78"/>
                <a:gd name="T10" fmla="*/ 83 w 88"/>
                <a:gd name="T11" fmla="*/ 17 h 78"/>
                <a:gd name="T12" fmla="*/ 5 w 88"/>
                <a:gd name="T13" fmla="*/ 17 h 78"/>
                <a:gd name="T14" fmla="*/ 0 w 88"/>
                <a:gd name="T15" fmla="*/ 22 h 78"/>
                <a:gd name="T16" fmla="*/ 0 w 88"/>
                <a:gd name="T17" fmla="*/ 50 h 78"/>
                <a:gd name="T18" fmla="*/ 5 w 88"/>
                <a:gd name="T19" fmla="*/ 56 h 78"/>
                <a:gd name="T20" fmla="*/ 22 w 88"/>
                <a:gd name="T21" fmla="*/ 56 h 78"/>
                <a:gd name="T22" fmla="*/ 22 w 88"/>
                <a:gd name="T23" fmla="*/ 78 h 78"/>
                <a:gd name="T24" fmla="*/ 66 w 88"/>
                <a:gd name="T25" fmla="*/ 78 h 78"/>
                <a:gd name="T26" fmla="*/ 66 w 88"/>
                <a:gd name="T27" fmla="*/ 56 h 78"/>
                <a:gd name="T28" fmla="*/ 83 w 88"/>
                <a:gd name="T29" fmla="*/ 56 h 78"/>
                <a:gd name="T30" fmla="*/ 88 w 88"/>
                <a:gd name="T31" fmla="*/ 50 h 78"/>
                <a:gd name="T32" fmla="*/ 88 w 88"/>
                <a:gd name="T33" fmla="*/ 22 h 78"/>
                <a:gd name="T34" fmla="*/ 83 w 88"/>
                <a:gd name="T35" fmla="*/ 17 h 78"/>
                <a:gd name="T36" fmla="*/ 60 w 88"/>
                <a:gd name="T37" fmla="*/ 72 h 78"/>
                <a:gd name="T38" fmla="*/ 27 w 88"/>
                <a:gd name="T39" fmla="*/ 72 h 78"/>
                <a:gd name="T40" fmla="*/ 27 w 88"/>
                <a:gd name="T41" fmla="*/ 45 h 78"/>
                <a:gd name="T42" fmla="*/ 60 w 88"/>
                <a:gd name="T43" fmla="*/ 45 h 78"/>
                <a:gd name="T44" fmla="*/ 60 w 88"/>
                <a:gd name="T45" fmla="*/ 72 h 78"/>
                <a:gd name="T46" fmla="*/ 84 w 88"/>
                <a:gd name="T47" fmla="*/ 25 h 78"/>
                <a:gd name="T48" fmla="*/ 80 w 88"/>
                <a:gd name="T49" fmla="*/ 29 h 78"/>
                <a:gd name="T50" fmla="*/ 76 w 88"/>
                <a:gd name="T51" fmla="*/ 25 h 78"/>
                <a:gd name="T52" fmla="*/ 80 w 88"/>
                <a:gd name="T53" fmla="*/ 21 h 78"/>
                <a:gd name="T54" fmla="*/ 84 w 88"/>
                <a:gd name="T55" fmla="*/ 2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78">
                  <a:moveTo>
                    <a:pt x="22" y="0"/>
                  </a:moveTo>
                  <a:cubicBezTo>
                    <a:pt x="66" y="0"/>
                    <a:pt x="66" y="0"/>
                    <a:pt x="66" y="0"/>
                  </a:cubicBezTo>
                  <a:cubicBezTo>
                    <a:pt x="66" y="11"/>
                    <a:pt x="66" y="11"/>
                    <a:pt x="66" y="11"/>
                  </a:cubicBezTo>
                  <a:cubicBezTo>
                    <a:pt x="22" y="11"/>
                    <a:pt x="22" y="11"/>
                    <a:pt x="22" y="11"/>
                  </a:cubicBezTo>
                  <a:lnTo>
                    <a:pt x="22" y="0"/>
                  </a:lnTo>
                  <a:close/>
                  <a:moveTo>
                    <a:pt x="83" y="17"/>
                  </a:moveTo>
                  <a:cubicBezTo>
                    <a:pt x="5" y="17"/>
                    <a:pt x="5" y="17"/>
                    <a:pt x="5" y="17"/>
                  </a:cubicBezTo>
                  <a:cubicBezTo>
                    <a:pt x="2" y="17"/>
                    <a:pt x="0" y="19"/>
                    <a:pt x="0" y="22"/>
                  </a:cubicBezTo>
                  <a:cubicBezTo>
                    <a:pt x="0" y="50"/>
                    <a:pt x="0" y="50"/>
                    <a:pt x="0" y="50"/>
                  </a:cubicBezTo>
                  <a:cubicBezTo>
                    <a:pt x="0" y="53"/>
                    <a:pt x="2" y="56"/>
                    <a:pt x="5" y="56"/>
                  </a:cubicBezTo>
                  <a:cubicBezTo>
                    <a:pt x="22" y="56"/>
                    <a:pt x="22" y="56"/>
                    <a:pt x="22" y="56"/>
                  </a:cubicBezTo>
                  <a:cubicBezTo>
                    <a:pt x="22" y="78"/>
                    <a:pt x="22" y="78"/>
                    <a:pt x="22" y="78"/>
                  </a:cubicBezTo>
                  <a:cubicBezTo>
                    <a:pt x="66" y="78"/>
                    <a:pt x="66" y="78"/>
                    <a:pt x="66" y="78"/>
                  </a:cubicBezTo>
                  <a:cubicBezTo>
                    <a:pt x="66" y="56"/>
                    <a:pt x="66" y="56"/>
                    <a:pt x="66" y="56"/>
                  </a:cubicBezTo>
                  <a:cubicBezTo>
                    <a:pt x="83" y="56"/>
                    <a:pt x="83" y="56"/>
                    <a:pt x="83" y="56"/>
                  </a:cubicBezTo>
                  <a:cubicBezTo>
                    <a:pt x="86" y="56"/>
                    <a:pt x="88" y="53"/>
                    <a:pt x="88" y="50"/>
                  </a:cubicBezTo>
                  <a:cubicBezTo>
                    <a:pt x="88" y="22"/>
                    <a:pt x="88" y="22"/>
                    <a:pt x="88" y="22"/>
                  </a:cubicBezTo>
                  <a:cubicBezTo>
                    <a:pt x="88" y="19"/>
                    <a:pt x="86" y="17"/>
                    <a:pt x="83" y="17"/>
                  </a:cubicBezTo>
                  <a:close/>
                  <a:moveTo>
                    <a:pt x="60" y="72"/>
                  </a:moveTo>
                  <a:cubicBezTo>
                    <a:pt x="27" y="72"/>
                    <a:pt x="27" y="72"/>
                    <a:pt x="27" y="72"/>
                  </a:cubicBezTo>
                  <a:cubicBezTo>
                    <a:pt x="27" y="45"/>
                    <a:pt x="27" y="45"/>
                    <a:pt x="27" y="45"/>
                  </a:cubicBezTo>
                  <a:cubicBezTo>
                    <a:pt x="60" y="45"/>
                    <a:pt x="60" y="45"/>
                    <a:pt x="60" y="45"/>
                  </a:cubicBezTo>
                  <a:lnTo>
                    <a:pt x="60" y="72"/>
                  </a:lnTo>
                  <a:close/>
                  <a:moveTo>
                    <a:pt x="84" y="25"/>
                  </a:moveTo>
                  <a:cubicBezTo>
                    <a:pt x="84" y="27"/>
                    <a:pt x="82" y="29"/>
                    <a:pt x="80" y="29"/>
                  </a:cubicBezTo>
                  <a:cubicBezTo>
                    <a:pt x="78" y="29"/>
                    <a:pt x="76" y="27"/>
                    <a:pt x="76" y="25"/>
                  </a:cubicBezTo>
                  <a:cubicBezTo>
                    <a:pt x="76" y="23"/>
                    <a:pt x="78" y="21"/>
                    <a:pt x="80" y="21"/>
                  </a:cubicBezTo>
                  <a:cubicBezTo>
                    <a:pt x="82" y="21"/>
                    <a:pt x="84" y="23"/>
                    <a:pt x="8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26" name="Freeform 116">
              <a:extLst>
                <a:ext uri="{FF2B5EF4-FFF2-40B4-BE49-F238E27FC236}">
                  <a16:creationId xmlns:a16="http://schemas.microsoft.com/office/drawing/2014/main" xmlns="" id="{A200FFD0-7835-4006-89A2-68B39163FB59}"/>
                </a:ext>
              </a:extLst>
            </p:cNvPr>
            <p:cNvSpPr>
              <a:spLocks noEditPoints="1"/>
            </p:cNvSpPr>
            <p:nvPr/>
          </p:nvSpPr>
          <p:spPr bwMode="auto">
            <a:xfrm>
              <a:off x="10164756" y="2953235"/>
              <a:ext cx="244667" cy="258367"/>
            </a:xfrm>
            <a:custGeom>
              <a:avLst/>
              <a:gdLst>
                <a:gd name="T0" fmla="*/ 69 w 76"/>
                <a:gd name="T1" fmla="*/ 0 h 81"/>
                <a:gd name="T2" fmla="*/ 8 w 76"/>
                <a:gd name="T3" fmla="*/ 0 h 81"/>
                <a:gd name="T4" fmla="*/ 0 w 76"/>
                <a:gd name="T5" fmla="*/ 7 h 81"/>
                <a:gd name="T6" fmla="*/ 0 w 76"/>
                <a:gd name="T7" fmla="*/ 73 h 81"/>
                <a:gd name="T8" fmla="*/ 8 w 76"/>
                <a:gd name="T9" fmla="*/ 81 h 81"/>
                <a:gd name="T10" fmla="*/ 69 w 76"/>
                <a:gd name="T11" fmla="*/ 81 h 81"/>
                <a:gd name="T12" fmla="*/ 76 w 76"/>
                <a:gd name="T13" fmla="*/ 73 h 81"/>
                <a:gd name="T14" fmla="*/ 76 w 76"/>
                <a:gd name="T15" fmla="*/ 7 h 81"/>
                <a:gd name="T16" fmla="*/ 69 w 76"/>
                <a:gd name="T17" fmla="*/ 0 h 81"/>
                <a:gd name="T18" fmla="*/ 66 w 76"/>
                <a:gd name="T19" fmla="*/ 71 h 81"/>
                <a:gd name="T20" fmla="*/ 11 w 76"/>
                <a:gd name="T21" fmla="*/ 71 h 81"/>
                <a:gd name="T22" fmla="*/ 11 w 76"/>
                <a:gd name="T23" fmla="*/ 10 h 81"/>
                <a:gd name="T24" fmla="*/ 66 w 76"/>
                <a:gd name="T25" fmla="*/ 10 h 81"/>
                <a:gd name="T26" fmla="*/ 66 w 76"/>
                <a:gd name="T27" fmla="*/ 71 h 81"/>
                <a:gd name="T28" fmla="*/ 21 w 76"/>
                <a:gd name="T29" fmla="*/ 45 h 81"/>
                <a:gd name="T30" fmla="*/ 56 w 76"/>
                <a:gd name="T31" fmla="*/ 45 h 81"/>
                <a:gd name="T32" fmla="*/ 56 w 76"/>
                <a:gd name="T33" fmla="*/ 50 h 81"/>
                <a:gd name="T34" fmla="*/ 21 w 76"/>
                <a:gd name="T35" fmla="*/ 50 h 81"/>
                <a:gd name="T36" fmla="*/ 21 w 76"/>
                <a:gd name="T37" fmla="*/ 45 h 81"/>
                <a:gd name="T38" fmla="*/ 21 w 76"/>
                <a:gd name="T39" fmla="*/ 55 h 81"/>
                <a:gd name="T40" fmla="*/ 56 w 76"/>
                <a:gd name="T41" fmla="*/ 55 h 81"/>
                <a:gd name="T42" fmla="*/ 56 w 76"/>
                <a:gd name="T43" fmla="*/ 60 h 81"/>
                <a:gd name="T44" fmla="*/ 21 w 76"/>
                <a:gd name="T45" fmla="*/ 60 h 81"/>
                <a:gd name="T46" fmla="*/ 21 w 76"/>
                <a:gd name="T47" fmla="*/ 55 h 81"/>
                <a:gd name="T48" fmla="*/ 26 w 76"/>
                <a:gd name="T49" fmla="*/ 23 h 81"/>
                <a:gd name="T50" fmla="*/ 33 w 76"/>
                <a:gd name="T51" fmla="*/ 30 h 81"/>
                <a:gd name="T52" fmla="*/ 41 w 76"/>
                <a:gd name="T53" fmla="*/ 23 h 81"/>
                <a:gd name="T54" fmla="*/ 33 w 76"/>
                <a:gd name="T55" fmla="*/ 15 h 81"/>
                <a:gd name="T56" fmla="*/ 26 w 76"/>
                <a:gd name="T57" fmla="*/ 23 h 81"/>
                <a:gd name="T58" fmla="*/ 38 w 76"/>
                <a:gd name="T59" fmla="*/ 30 h 81"/>
                <a:gd name="T60" fmla="*/ 28 w 76"/>
                <a:gd name="T61" fmla="*/ 30 h 81"/>
                <a:gd name="T62" fmla="*/ 21 w 76"/>
                <a:gd name="T63" fmla="*/ 35 h 81"/>
                <a:gd name="T64" fmla="*/ 21 w 76"/>
                <a:gd name="T65" fmla="*/ 40 h 81"/>
                <a:gd name="T66" fmla="*/ 46 w 76"/>
                <a:gd name="T67" fmla="*/ 40 h 81"/>
                <a:gd name="T68" fmla="*/ 46 w 76"/>
                <a:gd name="T69" fmla="*/ 35 h 81"/>
                <a:gd name="T70" fmla="*/ 38 w 76"/>
                <a:gd name="T71"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81">
                  <a:moveTo>
                    <a:pt x="69" y="0"/>
                  </a:moveTo>
                  <a:cubicBezTo>
                    <a:pt x="8" y="0"/>
                    <a:pt x="8" y="0"/>
                    <a:pt x="8" y="0"/>
                  </a:cubicBezTo>
                  <a:cubicBezTo>
                    <a:pt x="4" y="0"/>
                    <a:pt x="0" y="3"/>
                    <a:pt x="0" y="7"/>
                  </a:cubicBezTo>
                  <a:cubicBezTo>
                    <a:pt x="0" y="73"/>
                    <a:pt x="0" y="73"/>
                    <a:pt x="0" y="73"/>
                  </a:cubicBezTo>
                  <a:cubicBezTo>
                    <a:pt x="0" y="77"/>
                    <a:pt x="4" y="81"/>
                    <a:pt x="8" y="81"/>
                  </a:cubicBezTo>
                  <a:cubicBezTo>
                    <a:pt x="69" y="81"/>
                    <a:pt x="69" y="81"/>
                    <a:pt x="69" y="81"/>
                  </a:cubicBezTo>
                  <a:cubicBezTo>
                    <a:pt x="73" y="81"/>
                    <a:pt x="76" y="77"/>
                    <a:pt x="76" y="73"/>
                  </a:cubicBezTo>
                  <a:cubicBezTo>
                    <a:pt x="76" y="7"/>
                    <a:pt x="76" y="7"/>
                    <a:pt x="76" y="7"/>
                  </a:cubicBezTo>
                  <a:cubicBezTo>
                    <a:pt x="76" y="3"/>
                    <a:pt x="73" y="0"/>
                    <a:pt x="69" y="0"/>
                  </a:cubicBezTo>
                  <a:close/>
                  <a:moveTo>
                    <a:pt x="66" y="71"/>
                  </a:moveTo>
                  <a:cubicBezTo>
                    <a:pt x="11" y="71"/>
                    <a:pt x="11" y="71"/>
                    <a:pt x="11" y="71"/>
                  </a:cubicBezTo>
                  <a:cubicBezTo>
                    <a:pt x="11" y="10"/>
                    <a:pt x="11" y="10"/>
                    <a:pt x="11" y="10"/>
                  </a:cubicBezTo>
                  <a:cubicBezTo>
                    <a:pt x="66" y="10"/>
                    <a:pt x="66" y="10"/>
                    <a:pt x="66" y="10"/>
                  </a:cubicBezTo>
                  <a:lnTo>
                    <a:pt x="66" y="71"/>
                  </a:lnTo>
                  <a:close/>
                  <a:moveTo>
                    <a:pt x="21" y="45"/>
                  </a:moveTo>
                  <a:cubicBezTo>
                    <a:pt x="56" y="45"/>
                    <a:pt x="56" y="45"/>
                    <a:pt x="56" y="45"/>
                  </a:cubicBezTo>
                  <a:cubicBezTo>
                    <a:pt x="56" y="50"/>
                    <a:pt x="56" y="50"/>
                    <a:pt x="56" y="50"/>
                  </a:cubicBezTo>
                  <a:cubicBezTo>
                    <a:pt x="21" y="50"/>
                    <a:pt x="21" y="50"/>
                    <a:pt x="21" y="50"/>
                  </a:cubicBezTo>
                  <a:lnTo>
                    <a:pt x="21" y="45"/>
                  </a:lnTo>
                  <a:close/>
                  <a:moveTo>
                    <a:pt x="21" y="55"/>
                  </a:moveTo>
                  <a:cubicBezTo>
                    <a:pt x="56" y="55"/>
                    <a:pt x="56" y="55"/>
                    <a:pt x="56" y="55"/>
                  </a:cubicBezTo>
                  <a:cubicBezTo>
                    <a:pt x="56" y="60"/>
                    <a:pt x="56" y="60"/>
                    <a:pt x="56" y="60"/>
                  </a:cubicBezTo>
                  <a:cubicBezTo>
                    <a:pt x="21" y="60"/>
                    <a:pt x="21" y="60"/>
                    <a:pt x="21" y="60"/>
                  </a:cubicBezTo>
                  <a:lnTo>
                    <a:pt x="21" y="55"/>
                  </a:lnTo>
                  <a:close/>
                  <a:moveTo>
                    <a:pt x="26" y="23"/>
                  </a:moveTo>
                  <a:cubicBezTo>
                    <a:pt x="26" y="27"/>
                    <a:pt x="29" y="30"/>
                    <a:pt x="33" y="30"/>
                  </a:cubicBezTo>
                  <a:cubicBezTo>
                    <a:pt x="37" y="30"/>
                    <a:pt x="41" y="27"/>
                    <a:pt x="41" y="23"/>
                  </a:cubicBezTo>
                  <a:cubicBezTo>
                    <a:pt x="41" y="18"/>
                    <a:pt x="37" y="15"/>
                    <a:pt x="33" y="15"/>
                  </a:cubicBezTo>
                  <a:cubicBezTo>
                    <a:pt x="29" y="15"/>
                    <a:pt x="26" y="18"/>
                    <a:pt x="26" y="23"/>
                  </a:cubicBezTo>
                  <a:close/>
                  <a:moveTo>
                    <a:pt x="38" y="30"/>
                  </a:moveTo>
                  <a:cubicBezTo>
                    <a:pt x="28" y="30"/>
                    <a:pt x="28" y="30"/>
                    <a:pt x="28" y="30"/>
                  </a:cubicBezTo>
                  <a:cubicBezTo>
                    <a:pt x="24" y="30"/>
                    <a:pt x="21" y="32"/>
                    <a:pt x="21" y="35"/>
                  </a:cubicBezTo>
                  <a:cubicBezTo>
                    <a:pt x="21" y="40"/>
                    <a:pt x="21" y="40"/>
                    <a:pt x="21" y="40"/>
                  </a:cubicBezTo>
                  <a:cubicBezTo>
                    <a:pt x="46" y="40"/>
                    <a:pt x="46" y="40"/>
                    <a:pt x="46" y="40"/>
                  </a:cubicBezTo>
                  <a:cubicBezTo>
                    <a:pt x="46" y="35"/>
                    <a:pt x="46" y="35"/>
                    <a:pt x="46" y="35"/>
                  </a:cubicBezTo>
                  <a:cubicBezTo>
                    <a:pt x="46" y="32"/>
                    <a:pt x="42" y="30"/>
                    <a:pt x="38"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27" name="Freeform 117">
              <a:extLst>
                <a:ext uri="{FF2B5EF4-FFF2-40B4-BE49-F238E27FC236}">
                  <a16:creationId xmlns:a16="http://schemas.microsoft.com/office/drawing/2014/main" xmlns="" id="{7E6C523E-BF0F-4788-828E-F950833A5EB0}"/>
                </a:ext>
              </a:extLst>
            </p:cNvPr>
            <p:cNvSpPr>
              <a:spLocks noEditPoints="1"/>
            </p:cNvSpPr>
            <p:nvPr/>
          </p:nvSpPr>
          <p:spPr bwMode="auto">
            <a:xfrm>
              <a:off x="10383977" y="2054822"/>
              <a:ext cx="248581" cy="248580"/>
            </a:xfrm>
            <a:custGeom>
              <a:avLst/>
              <a:gdLst>
                <a:gd name="T0" fmla="*/ 67 w 127"/>
                <a:gd name="T1" fmla="*/ 0 h 127"/>
                <a:gd name="T2" fmla="*/ 55 w 127"/>
                <a:gd name="T3" fmla="*/ 11 h 127"/>
                <a:gd name="T4" fmla="*/ 67 w 127"/>
                <a:gd name="T5" fmla="*/ 24 h 127"/>
                <a:gd name="T6" fmla="*/ 39 w 127"/>
                <a:gd name="T7" fmla="*/ 55 h 127"/>
                <a:gd name="T8" fmla="*/ 11 w 127"/>
                <a:gd name="T9" fmla="*/ 55 h 127"/>
                <a:gd name="T10" fmla="*/ 34 w 127"/>
                <a:gd name="T11" fmla="*/ 77 h 127"/>
                <a:gd name="T12" fmla="*/ 0 w 127"/>
                <a:gd name="T13" fmla="*/ 122 h 127"/>
                <a:gd name="T14" fmla="*/ 0 w 127"/>
                <a:gd name="T15" fmla="*/ 127 h 127"/>
                <a:gd name="T16" fmla="*/ 4 w 127"/>
                <a:gd name="T17" fmla="*/ 127 h 127"/>
                <a:gd name="T18" fmla="*/ 49 w 127"/>
                <a:gd name="T19" fmla="*/ 93 h 127"/>
                <a:gd name="T20" fmla="*/ 71 w 127"/>
                <a:gd name="T21" fmla="*/ 114 h 127"/>
                <a:gd name="T22" fmla="*/ 71 w 127"/>
                <a:gd name="T23" fmla="*/ 86 h 127"/>
                <a:gd name="T24" fmla="*/ 102 w 127"/>
                <a:gd name="T25" fmla="*/ 59 h 127"/>
                <a:gd name="T26" fmla="*/ 114 w 127"/>
                <a:gd name="T27" fmla="*/ 72 h 127"/>
                <a:gd name="T28" fmla="*/ 127 w 127"/>
                <a:gd name="T29" fmla="*/ 59 h 127"/>
                <a:gd name="T30" fmla="*/ 67 w 127"/>
                <a:gd name="T31" fmla="*/ 0 h 127"/>
                <a:gd name="T32" fmla="*/ 55 w 127"/>
                <a:gd name="T33" fmla="*/ 67 h 127"/>
                <a:gd name="T34" fmla="*/ 47 w 127"/>
                <a:gd name="T35" fmla="*/ 59 h 127"/>
                <a:gd name="T36" fmla="*/ 75 w 127"/>
                <a:gd name="T37" fmla="*/ 31 h 127"/>
                <a:gd name="T38" fmla="*/ 83 w 127"/>
                <a:gd name="T39" fmla="*/ 39 h 127"/>
                <a:gd name="T40" fmla="*/ 55 w 127"/>
                <a:gd name="T41" fmla="*/ 6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7">
                  <a:moveTo>
                    <a:pt x="67" y="0"/>
                  </a:moveTo>
                  <a:lnTo>
                    <a:pt x="55" y="11"/>
                  </a:lnTo>
                  <a:lnTo>
                    <a:pt x="67" y="24"/>
                  </a:lnTo>
                  <a:lnTo>
                    <a:pt x="39" y="55"/>
                  </a:lnTo>
                  <a:lnTo>
                    <a:pt x="11" y="55"/>
                  </a:lnTo>
                  <a:lnTo>
                    <a:pt x="34" y="77"/>
                  </a:lnTo>
                  <a:lnTo>
                    <a:pt x="0" y="122"/>
                  </a:lnTo>
                  <a:lnTo>
                    <a:pt x="0" y="127"/>
                  </a:lnTo>
                  <a:lnTo>
                    <a:pt x="4" y="127"/>
                  </a:lnTo>
                  <a:lnTo>
                    <a:pt x="49" y="93"/>
                  </a:lnTo>
                  <a:lnTo>
                    <a:pt x="71" y="114"/>
                  </a:lnTo>
                  <a:lnTo>
                    <a:pt x="71" y="86"/>
                  </a:lnTo>
                  <a:lnTo>
                    <a:pt x="102" y="59"/>
                  </a:lnTo>
                  <a:lnTo>
                    <a:pt x="114" y="72"/>
                  </a:lnTo>
                  <a:lnTo>
                    <a:pt x="127" y="59"/>
                  </a:lnTo>
                  <a:lnTo>
                    <a:pt x="67" y="0"/>
                  </a:lnTo>
                  <a:close/>
                  <a:moveTo>
                    <a:pt x="55" y="67"/>
                  </a:moveTo>
                  <a:lnTo>
                    <a:pt x="47" y="59"/>
                  </a:lnTo>
                  <a:lnTo>
                    <a:pt x="75" y="31"/>
                  </a:lnTo>
                  <a:lnTo>
                    <a:pt x="83" y="39"/>
                  </a:lnTo>
                  <a:lnTo>
                    <a:pt x="55"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28" name="Freeform 118">
              <a:extLst>
                <a:ext uri="{FF2B5EF4-FFF2-40B4-BE49-F238E27FC236}">
                  <a16:creationId xmlns:a16="http://schemas.microsoft.com/office/drawing/2014/main" xmlns="" id="{7D82D3A1-7B93-4A13-BA56-06842C7B657E}"/>
                </a:ext>
              </a:extLst>
            </p:cNvPr>
            <p:cNvSpPr>
              <a:spLocks noEditPoints="1"/>
            </p:cNvSpPr>
            <p:nvPr/>
          </p:nvSpPr>
          <p:spPr bwMode="auto">
            <a:xfrm>
              <a:off x="10274366" y="1367799"/>
              <a:ext cx="246623" cy="166372"/>
            </a:xfrm>
            <a:custGeom>
              <a:avLst/>
              <a:gdLst>
                <a:gd name="T0" fmla="*/ 17 w 77"/>
                <a:gd name="T1" fmla="*/ 19 h 52"/>
                <a:gd name="T2" fmla="*/ 34 w 77"/>
                <a:gd name="T3" fmla="*/ 36 h 52"/>
                <a:gd name="T4" fmla="*/ 17 w 77"/>
                <a:gd name="T5" fmla="*/ 52 h 52"/>
                <a:gd name="T6" fmla="*/ 0 w 77"/>
                <a:gd name="T7" fmla="*/ 36 h 52"/>
                <a:gd name="T8" fmla="*/ 0 w 77"/>
                <a:gd name="T9" fmla="*/ 33 h 52"/>
                <a:gd name="T10" fmla="*/ 34 w 77"/>
                <a:gd name="T11" fmla="*/ 0 h 52"/>
                <a:gd name="T12" fmla="*/ 34 w 77"/>
                <a:gd name="T13" fmla="*/ 9 h 52"/>
                <a:gd name="T14" fmla="*/ 17 w 77"/>
                <a:gd name="T15" fmla="*/ 16 h 52"/>
                <a:gd name="T16" fmla="*/ 14 w 77"/>
                <a:gd name="T17" fmla="*/ 19 h 52"/>
                <a:gd name="T18" fmla="*/ 17 w 77"/>
                <a:gd name="T19" fmla="*/ 19 h 52"/>
                <a:gd name="T20" fmla="*/ 60 w 77"/>
                <a:gd name="T21" fmla="*/ 19 h 52"/>
                <a:gd name="T22" fmla="*/ 77 w 77"/>
                <a:gd name="T23" fmla="*/ 36 h 52"/>
                <a:gd name="T24" fmla="*/ 60 w 77"/>
                <a:gd name="T25" fmla="*/ 52 h 52"/>
                <a:gd name="T26" fmla="*/ 43 w 77"/>
                <a:gd name="T27" fmla="*/ 36 h 52"/>
                <a:gd name="T28" fmla="*/ 43 w 77"/>
                <a:gd name="T29" fmla="*/ 33 h 52"/>
                <a:gd name="T30" fmla="*/ 77 w 77"/>
                <a:gd name="T31" fmla="*/ 0 h 52"/>
                <a:gd name="T32" fmla="*/ 77 w 77"/>
                <a:gd name="T33" fmla="*/ 9 h 52"/>
                <a:gd name="T34" fmla="*/ 60 w 77"/>
                <a:gd name="T35" fmla="*/ 16 h 52"/>
                <a:gd name="T36" fmla="*/ 58 w 77"/>
                <a:gd name="T37" fmla="*/ 19 h 52"/>
                <a:gd name="T38" fmla="*/ 60 w 77"/>
                <a:gd name="T39" fmla="*/ 1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 h="52">
                  <a:moveTo>
                    <a:pt x="17" y="19"/>
                  </a:moveTo>
                  <a:cubicBezTo>
                    <a:pt x="26" y="19"/>
                    <a:pt x="34" y="26"/>
                    <a:pt x="34" y="36"/>
                  </a:cubicBezTo>
                  <a:cubicBezTo>
                    <a:pt x="34" y="45"/>
                    <a:pt x="26" y="52"/>
                    <a:pt x="17" y="52"/>
                  </a:cubicBezTo>
                  <a:cubicBezTo>
                    <a:pt x="8" y="52"/>
                    <a:pt x="0" y="45"/>
                    <a:pt x="0" y="36"/>
                  </a:cubicBezTo>
                  <a:cubicBezTo>
                    <a:pt x="0" y="33"/>
                    <a:pt x="0" y="33"/>
                    <a:pt x="0" y="33"/>
                  </a:cubicBezTo>
                  <a:cubicBezTo>
                    <a:pt x="0" y="15"/>
                    <a:pt x="15" y="0"/>
                    <a:pt x="34" y="0"/>
                  </a:cubicBezTo>
                  <a:cubicBezTo>
                    <a:pt x="34" y="9"/>
                    <a:pt x="34" y="9"/>
                    <a:pt x="34" y="9"/>
                  </a:cubicBezTo>
                  <a:cubicBezTo>
                    <a:pt x="27" y="9"/>
                    <a:pt x="21" y="12"/>
                    <a:pt x="17" y="16"/>
                  </a:cubicBezTo>
                  <a:cubicBezTo>
                    <a:pt x="16" y="17"/>
                    <a:pt x="15" y="18"/>
                    <a:pt x="14" y="19"/>
                  </a:cubicBezTo>
                  <a:cubicBezTo>
                    <a:pt x="15" y="19"/>
                    <a:pt x="16" y="19"/>
                    <a:pt x="17" y="19"/>
                  </a:cubicBezTo>
                  <a:close/>
                  <a:moveTo>
                    <a:pt x="60" y="19"/>
                  </a:moveTo>
                  <a:cubicBezTo>
                    <a:pt x="70" y="19"/>
                    <a:pt x="77" y="26"/>
                    <a:pt x="77" y="36"/>
                  </a:cubicBezTo>
                  <a:cubicBezTo>
                    <a:pt x="77" y="45"/>
                    <a:pt x="70" y="52"/>
                    <a:pt x="60" y="52"/>
                  </a:cubicBezTo>
                  <a:cubicBezTo>
                    <a:pt x="51" y="52"/>
                    <a:pt x="43" y="45"/>
                    <a:pt x="43" y="36"/>
                  </a:cubicBezTo>
                  <a:cubicBezTo>
                    <a:pt x="43" y="33"/>
                    <a:pt x="43" y="33"/>
                    <a:pt x="43" y="33"/>
                  </a:cubicBezTo>
                  <a:cubicBezTo>
                    <a:pt x="43" y="15"/>
                    <a:pt x="58" y="0"/>
                    <a:pt x="77" y="0"/>
                  </a:cubicBezTo>
                  <a:cubicBezTo>
                    <a:pt x="77" y="9"/>
                    <a:pt x="77" y="9"/>
                    <a:pt x="77" y="9"/>
                  </a:cubicBezTo>
                  <a:cubicBezTo>
                    <a:pt x="71" y="9"/>
                    <a:pt x="65" y="12"/>
                    <a:pt x="60" y="16"/>
                  </a:cubicBezTo>
                  <a:cubicBezTo>
                    <a:pt x="59" y="17"/>
                    <a:pt x="58" y="18"/>
                    <a:pt x="58" y="19"/>
                  </a:cubicBezTo>
                  <a:cubicBezTo>
                    <a:pt x="58" y="19"/>
                    <a:pt x="59" y="19"/>
                    <a:pt x="6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29" name="Freeform 119">
              <a:extLst>
                <a:ext uri="{FF2B5EF4-FFF2-40B4-BE49-F238E27FC236}">
                  <a16:creationId xmlns:a16="http://schemas.microsoft.com/office/drawing/2014/main" xmlns="" id="{2A33135F-A1A9-4B6E-B68E-2727274978BD}"/>
                </a:ext>
              </a:extLst>
            </p:cNvPr>
            <p:cNvSpPr>
              <a:spLocks/>
            </p:cNvSpPr>
            <p:nvPr/>
          </p:nvSpPr>
          <p:spPr bwMode="auto">
            <a:xfrm>
              <a:off x="10213690" y="1782753"/>
              <a:ext cx="383636" cy="364063"/>
            </a:xfrm>
            <a:custGeom>
              <a:avLst/>
              <a:gdLst>
                <a:gd name="T0" fmla="*/ 78 w 120"/>
                <a:gd name="T1" fmla="*/ 29 h 114"/>
                <a:gd name="T2" fmla="*/ 83 w 120"/>
                <a:gd name="T3" fmla="*/ 0 h 114"/>
                <a:gd name="T4" fmla="*/ 120 w 120"/>
                <a:gd name="T5" fmla="*/ 52 h 114"/>
                <a:gd name="T6" fmla="*/ 68 w 120"/>
                <a:gd name="T7" fmla="*/ 90 h 114"/>
                <a:gd name="T8" fmla="*/ 73 w 120"/>
                <a:gd name="T9" fmla="*/ 60 h 114"/>
                <a:gd name="T10" fmla="*/ 27 w 120"/>
                <a:gd name="T11" fmla="*/ 114 h 114"/>
                <a:gd name="T12" fmla="*/ 78 w 120"/>
                <a:gd name="T13" fmla="*/ 29 h 114"/>
              </a:gdLst>
              <a:ahLst/>
              <a:cxnLst>
                <a:cxn ang="0">
                  <a:pos x="T0" y="T1"/>
                </a:cxn>
                <a:cxn ang="0">
                  <a:pos x="T2" y="T3"/>
                </a:cxn>
                <a:cxn ang="0">
                  <a:pos x="T4" y="T5"/>
                </a:cxn>
                <a:cxn ang="0">
                  <a:pos x="T6" y="T7"/>
                </a:cxn>
                <a:cxn ang="0">
                  <a:pos x="T8" y="T9"/>
                </a:cxn>
                <a:cxn ang="0">
                  <a:pos x="T10" y="T11"/>
                </a:cxn>
                <a:cxn ang="0">
                  <a:pos x="T12" y="T13"/>
                </a:cxn>
              </a:cxnLst>
              <a:rect l="0" t="0" r="r" b="b"/>
              <a:pathLst>
                <a:path w="120" h="114">
                  <a:moveTo>
                    <a:pt x="78" y="29"/>
                  </a:moveTo>
                  <a:cubicBezTo>
                    <a:pt x="83" y="0"/>
                    <a:pt x="83" y="0"/>
                    <a:pt x="83" y="0"/>
                  </a:cubicBezTo>
                  <a:cubicBezTo>
                    <a:pt x="120" y="52"/>
                    <a:pt x="120" y="52"/>
                    <a:pt x="120" y="52"/>
                  </a:cubicBezTo>
                  <a:cubicBezTo>
                    <a:pt x="68" y="90"/>
                    <a:pt x="68" y="90"/>
                    <a:pt x="68" y="90"/>
                  </a:cubicBezTo>
                  <a:cubicBezTo>
                    <a:pt x="73" y="60"/>
                    <a:pt x="73" y="60"/>
                    <a:pt x="73" y="60"/>
                  </a:cubicBezTo>
                  <a:cubicBezTo>
                    <a:pt x="21" y="51"/>
                    <a:pt x="18" y="88"/>
                    <a:pt x="27" y="114"/>
                  </a:cubicBezTo>
                  <a:cubicBezTo>
                    <a:pt x="0" y="73"/>
                    <a:pt x="16" y="18"/>
                    <a:pt x="78"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30" name="Freeform 120">
              <a:extLst>
                <a:ext uri="{FF2B5EF4-FFF2-40B4-BE49-F238E27FC236}">
                  <a16:creationId xmlns:a16="http://schemas.microsoft.com/office/drawing/2014/main" xmlns="" id="{5127AE21-2F7C-44DA-AA01-4B7792C4FA34}"/>
                </a:ext>
              </a:extLst>
            </p:cNvPr>
            <p:cNvSpPr>
              <a:spLocks/>
            </p:cNvSpPr>
            <p:nvPr/>
          </p:nvSpPr>
          <p:spPr bwMode="auto">
            <a:xfrm>
              <a:off x="10295897" y="1555702"/>
              <a:ext cx="240752" cy="252495"/>
            </a:xfrm>
            <a:custGeom>
              <a:avLst/>
              <a:gdLst>
                <a:gd name="T0" fmla="*/ 59 w 123"/>
                <a:gd name="T1" fmla="*/ 129 h 129"/>
                <a:gd name="T2" fmla="*/ 59 w 123"/>
                <a:gd name="T3" fmla="*/ 72 h 129"/>
                <a:gd name="T4" fmla="*/ 0 w 123"/>
                <a:gd name="T5" fmla="*/ 129 h 129"/>
                <a:gd name="T6" fmla="*/ 0 w 123"/>
                <a:gd name="T7" fmla="*/ 0 h 129"/>
                <a:gd name="T8" fmla="*/ 59 w 123"/>
                <a:gd name="T9" fmla="*/ 59 h 129"/>
                <a:gd name="T10" fmla="*/ 59 w 123"/>
                <a:gd name="T11" fmla="*/ 0 h 129"/>
                <a:gd name="T12" fmla="*/ 123 w 123"/>
                <a:gd name="T13" fmla="*/ 65 h 129"/>
                <a:gd name="T14" fmla="*/ 59 w 123"/>
                <a:gd name="T15" fmla="*/ 129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129">
                  <a:moveTo>
                    <a:pt x="59" y="129"/>
                  </a:moveTo>
                  <a:lnTo>
                    <a:pt x="59" y="72"/>
                  </a:lnTo>
                  <a:lnTo>
                    <a:pt x="0" y="129"/>
                  </a:lnTo>
                  <a:lnTo>
                    <a:pt x="0" y="0"/>
                  </a:lnTo>
                  <a:lnTo>
                    <a:pt x="59" y="59"/>
                  </a:lnTo>
                  <a:lnTo>
                    <a:pt x="59" y="0"/>
                  </a:lnTo>
                  <a:lnTo>
                    <a:pt x="123" y="65"/>
                  </a:lnTo>
                  <a:lnTo>
                    <a:pt x="59" y="1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31" name="Freeform 121">
              <a:extLst>
                <a:ext uri="{FF2B5EF4-FFF2-40B4-BE49-F238E27FC236}">
                  <a16:creationId xmlns:a16="http://schemas.microsoft.com/office/drawing/2014/main" xmlns="" id="{FC3ABD5F-016C-499F-B761-6FFCD1BA1EA3}"/>
                </a:ext>
              </a:extLst>
            </p:cNvPr>
            <p:cNvSpPr>
              <a:spLocks/>
            </p:cNvSpPr>
            <p:nvPr/>
          </p:nvSpPr>
          <p:spPr bwMode="auto">
            <a:xfrm>
              <a:off x="10051231" y="3280109"/>
              <a:ext cx="303387" cy="303385"/>
            </a:xfrm>
            <a:custGeom>
              <a:avLst/>
              <a:gdLst>
                <a:gd name="T0" fmla="*/ 95 w 95"/>
                <a:gd name="T1" fmla="*/ 35 h 95"/>
                <a:gd name="T2" fmla="*/ 60 w 95"/>
                <a:gd name="T3" fmla="*/ 35 h 95"/>
                <a:gd name="T4" fmla="*/ 73 w 95"/>
                <a:gd name="T5" fmla="*/ 22 h 95"/>
                <a:gd name="T6" fmla="*/ 48 w 95"/>
                <a:gd name="T7" fmla="*/ 12 h 95"/>
                <a:gd name="T8" fmla="*/ 23 w 95"/>
                <a:gd name="T9" fmla="*/ 22 h 95"/>
                <a:gd name="T10" fmla="*/ 12 w 95"/>
                <a:gd name="T11" fmla="*/ 47 h 95"/>
                <a:gd name="T12" fmla="*/ 23 w 95"/>
                <a:gd name="T13" fmla="*/ 72 h 95"/>
                <a:gd name="T14" fmla="*/ 48 w 95"/>
                <a:gd name="T15" fmla="*/ 83 h 95"/>
                <a:gd name="T16" fmla="*/ 73 w 95"/>
                <a:gd name="T17" fmla="*/ 72 h 95"/>
                <a:gd name="T18" fmla="*/ 74 w 95"/>
                <a:gd name="T19" fmla="*/ 71 h 95"/>
                <a:gd name="T20" fmla="*/ 83 w 95"/>
                <a:gd name="T21" fmla="*/ 78 h 95"/>
                <a:gd name="T22" fmla="*/ 48 w 95"/>
                <a:gd name="T23" fmla="*/ 95 h 95"/>
                <a:gd name="T24" fmla="*/ 0 w 95"/>
                <a:gd name="T25" fmla="*/ 47 h 95"/>
                <a:gd name="T26" fmla="*/ 48 w 95"/>
                <a:gd name="T27" fmla="*/ 0 h 95"/>
                <a:gd name="T28" fmla="*/ 81 w 95"/>
                <a:gd name="T29" fmla="*/ 14 h 95"/>
                <a:gd name="T30" fmla="*/ 95 w 95"/>
                <a:gd name="T31" fmla="*/ 0 h 95"/>
                <a:gd name="T32" fmla="*/ 95 w 95"/>
                <a:gd name="T33" fmla="*/ 3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5" y="35"/>
                  </a:moveTo>
                  <a:cubicBezTo>
                    <a:pt x="60" y="35"/>
                    <a:pt x="60" y="35"/>
                    <a:pt x="60" y="35"/>
                  </a:cubicBezTo>
                  <a:cubicBezTo>
                    <a:pt x="73" y="22"/>
                    <a:pt x="73" y="22"/>
                    <a:pt x="73" y="22"/>
                  </a:cubicBezTo>
                  <a:cubicBezTo>
                    <a:pt x="66" y="15"/>
                    <a:pt x="57" y="12"/>
                    <a:pt x="48" y="12"/>
                  </a:cubicBezTo>
                  <a:cubicBezTo>
                    <a:pt x="38" y="12"/>
                    <a:pt x="29" y="15"/>
                    <a:pt x="23" y="22"/>
                  </a:cubicBezTo>
                  <a:cubicBezTo>
                    <a:pt x="16" y="29"/>
                    <a:pt x="12" y="38"/>
                    <a:pt x="12" y="47"/>
                  </a:cubicBezTo>
                  <a:cubicBezTo>
                    <a:pt x="12" y="57"/>
                    <a:pt x="16" y="66"/>
                    <a:pt x="23" y="72"/>
                  </a:cubicBezTo>
                  <a:cubicBezTo>
                    <a:pt x="29" y="79"/>
                    <a:pt x="38" y="83"/>
                    <a:pt x="48" y="83"/>
                  </a:cubicBezTo>
                  <a:cubicBezTo>
                    <a:pt x="57" y="83"/>
                    <a:pt x="66" y="79"/>
                    <a:pt x="73" y="72"/>
                  </a:cubicBezTo>
                  <a:cubicBezTo>
                    <a:pt x="73" y="72"/>
                    <a:pt x="74" y="71"/>
                    <a:pt x="74" y="71"/>
                  </a:cubicBezTo>
                  <a:cubicBezTo>
                    <a:pt x="83" y="78"/>
                    <a:pt x="83" y="78"/>
                    <a:pt x="83" y="78"/>
                  </a:cubicBezTo>
                  <a:cubicBezTo>
                    <a:pt x="75" y="88"/>
                    <a:pt x="62" y="95"/>
                    <a:pt x="48" y="95"/>
                  </a:cubicBezTo>
                  <a:cubicBezTo>
                    <a:pt x="22" y="95"/>
                    <a:pt x="0" y="73"/>
                    <a:pt x="0" y="47"/>
                  </a:cubicBezTo>
                  <a:cubicBezTo>
                    <a:pt x="0" y="21"/>
                    <a:pt x="22" y="0"/>
                    <a:pt x="48" y="0"/>
                  </a:cubicBezTo>
                  <a:cubicBezTo>
                    <a:pt x="61" y="0"/>
                    <a:pt x="73" y="5"/>
                    <a:pt x="81" y="14"/>
                  </a:cubicBezTo>
                  <a:cubicBezTo>
                    <a:pt x="95" y="0"/>
                    <a:pt x="95" y="0"/>
                    <a:pt x="95" y="0"/>
                  </a:cubicBezTo>
                  <a:lnTo>
                    <a:pt x="95"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32" name="Freeform 122">
              <a:extLst>
                <a:ext uri="{FF2B5EF4-FFF2-40B4-BE49-F238E27FC236}">
                  <a16:creationId xmlns:a16="http://schemas.microsoft.com/office/drawing/2014/main" xmlns="" id="{D34B2E70-74D8-4E26-98CE-4DA98715DF75}"/>
                </a:ext>
              </a:extLst>
            </p:cNvPr>
            <p:cNvSpPr>
              <a:spLocks noEditPoints="1"/>
            </p:cNvSpPr>
            <p:nvPr/>
          </p:nvSpPr>
          <p:spPr bwMode="auto">
            <a:xfrm>
              <a:off x="9912261" y="2277957"/>
              <a:ext cx="332746" cy="336661"/>
            </a:xfrm>
            <a:custGeom>
              <a:avLst/>
              <a:gdLst>
                <a:gd name="T0" fmla="*/ 86 w 104"/>
                <a:gd name="T1" fmla="*/ 0 h 105"/>
                <a:gd name="T2" fmla="*/ 17 w 104"/>
                <a:gd name="T3" fmla="*/ 0 h 105"/>
                <a:gd name="T4" fmla="*/ 0 w 104"/>
                <a:gd name="T5" fmla="*/ 18 h 105"/>
                <a:gd name="T6" fmla="*/ 0 w 104"/>
                <a:gd name="T7" fmla="*/ 87 h 105"/>
                <a:gd name="T8" fmla="*/ 17 w 104"/>
                <a:gd name="T9" fmla="*/ 105 h 105"/>
                <a:gd name="T10" fmla="*/ 86 w 104"/>
                <a:gd name="T11" fmla="*/ 105 h 105"/>
                <a:gd name="T12" fmla="*/ 104 w 104"/>
                <a:gd name="T13" fmla="*/ 87 h 105"/>
                <a:gd name="T14" fmla="*/ 104 w 104"/>
                <a:gd name="T15" fmla="*/ 18 h 105"/>
                <a:gd name="T16" fmla="*/ 86 w 104"/>
                <a:gd name="T17" fmla="*/ 0 h 105"/>
                <a:gd name="T18" fmla="*/ 28 w 104"/>
                <a:gd name="T19" fmla="*/ 85 h 105"/>
                <a:gd name="T20" fmla="*/ 19 w 104"/>
                <a:gd name="T21" fmla="*/ 76 h 105"/>
                <a:gd name="T22" fmla="*/ 28 w 104"/>
                <a:gd name="T23" fmla="*/ 67 h 105"/>
                <a:gd name="T24" fmla="*/ 37 w 104"/>
                <a:gd name="T25" fmla="*/ 76 h 105"/>
                <a:gd name="T26" fmla="*/ 28 w 104"/>
                <a:gd name="T27" fmla="*/ 85 h 105"/>
                <a:gd name="T28" fmla="*/ 50 w 104"/>
                <a:gd name="T29" fmla="*/ 85 h 105"/>
                <a:gd name="T30" fmla="*/ 41 w 104"/>
                <a:gd name="T31" fmla="*/ 63 h 105"/>
                <a:gd name="T32" fmla="*/ 19 w 104"/>
                <a:gd name="T33" fmla="*/ 54 h 105"/>
                <a:gd name="T34" fmla="*/ 19 w 104"/>
                <a:gd name="T35" fmla="*/ 41 h 105"/>
                <a:gd name="T36" fmla="*/ 63 w 104"/>
                <a:gd name="T37" fmla="*/ 85 h 105"/>
                <a:gd name="T38" fmla="*/ 50 w 104"/>
                <a:gd name="T39" fmla="*/ 85 h 105"/>
                <a:gd name="T40" fmla="*/ 73 w 104"/>
                <a:gd name="T41" fmla="*/ 85 h 105"/>
                <a:gd name="T42" fmla="*/ 19 w 104"/>
                <a:gd name="T43" fmla="*/ 31 h 105"/>
                <a:gd name="T44" fmla="*/ 19 w 104"/>
                <a:gd name="T45" fmla="*/ 18 h 105"/>
                <a:gd name="T46" fmla="*/ 86 w 104"/>
                <a:gd name="T47" fmla="*/ 85 h 105"/>
                <a:gd name="T48" fmla="*/ 73 w 104"/>
                <a:gd name="T49" fmla="*/ 8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4" h="105">
                  <a:moveTo>
                    <a:pt x="86" y="0"/>
                  </a:moveTo>
                  <a:cubicBezTo>
                    <a:pt x="17" y="0"/>
                    <a:pt x="17" y="0"/>
                    <a:pt x="17" y="0"/>
                  </a:cubicBezTo>
                  <a:cubicBezTo>
                    <a:pt x="7" y="0"/>
                    <a:pt x="0" y="8"/>
                    <a:pt x="0" y="18"/>
                  </a:cubicBezTo>
                  <a:cubicBezTo>
                    <a:pt x="0" y="87"/>
                    <a:pt x="0" y="87"/>
                    <a:pt x="0" y="87"/>
                  </a:cubicBezTo>
                  <a:cubicBezTo>
                    <a:pt x="0" y="97"/>
                    <a:pt x="7" y="105"/>
                    <a:pt x="17" y="105"/>
                  </a:cubicBezTo>
                  <a:cubicBezTo>
                    <a:pt x="86" y="105"/>
                    <a:pt x="86" y="105"/>
                    <a:pt x="86" y="105"/>
                  </a:cubicBezTo>
                  <a:cubicBezTo>
                    <a:pt x="96" y="105"/>
                    <a:pt x="104" y="97"/>
                    <a:pt x="104" y="87"/>
                  </a:cubicBezTo>
                  <a:cubicBezTo>
                    <a:pt x="104" y="18"/>
                    <a:pt x="104" y="18"/>
                    <a:pt x="104" y="18"/>
                  </a:cubicBezTo>
                  <a:cubicBezTo>
                    <a:pt x="104" y="8"/>
                    <a:pt x="96" y="0"/>
                    <a:pt x="86" y="0"/>
                  </a:cubicBezTo>
                  <a:close/>
                  <a:moveTo>
                    <a:pt x="28" y="85"/>
                  </a:moveTo>
                  <a:cubicBezTo>
                    <a:pt x="23" y="85"/>
                    <a:pt x="19" y="81"/>
                    <a:pt x="19" y="76"/>
                  </a:cubicBezTo>
                  <a:cubicBezTo>
                    <a:pt x="19" y="71"/>
                    <a:pt x="23" y="67"/>
                    <a:pt x="28" y="67"/>
                  </a:cubicBezTo>
                  <a:cubicBezTo>
                    <a:pt x="33" y="67"/>
                    <a:pt x="37" y="71"/>
                    <a:pt x="37" y="76"/>
                  </a:cubicBezTo>
                  <a:cubicBezTo>
                    <a:pt x="37" y="81"/>
                    <a:pt x="33" y="85"/>
                    <a:pt x="28" y="85"/>
                  </a:cubicBezTo>
                  <a:close/>
                  <a:moveTo>
                    <a:pt x="50" y="85"/>
                  </a:moveTo>
                  <a:cubicBezTo>
                    <a:pt x="50" y="77"/>
                    <a:pt x="47" y="69"/>
                    <a:pt x="41" y="63"/>
                  </a:cubicBezTo>
                  <a:cubicBezTo>
                    <a:pt x="35" y="57"/>
                    <a:pt x="27" y="54"/>
                    <a:pt x="19" y="54"/>
                  </a:cubicBezTo>
                  <a:cubicBezTo>
                    <a:pt x="19" y="41"/>
                    <a:pt x="19" y="41"/>
                    <a:pt x="19" y="41"/>
                  </a:cubicBezTo>
                  <a:cubicBezTo>
                    <a:pt x="43" y="41"/>
                    <a:pt x="63" y="61"/>
                    <a:pt x="63" y="85"/>
                  </a:cubicBezTo>
                  <a:cubicBezTo>
                    <a:pt x="50" y="85"/>
                    <a:pt x="50" y="85"/>
                    <a:pt x="50" y="85"/>
                  </a:cubicBezTo>
                  <a:close/>
                  <a:moveTo>
                    <a:pt x="73" y="85"/>
                  </a:moveTo>
                  <a:cubicBezTo>
                    <a:pt x="73" y="55"/>
                    <a:pt x="49" y="31"/>
                    <a:pt x="19" y="31"/>
                  </a:cubicBezTo>
                  <a:cubicBezTo>
                    <a:pt x="19" y="18"/>
                    <a:pt x="19" y="18"/>
                    <a:pt x="19" y="18"/>
                  </a:cubicBezTo>
                  <a:cubicBezTo>
                    <a:pt x="56" y="18"/>
                    <a:pt x="86" y="48"/>
                    <a:pt x="86" y="85"/>
                  </a:cubicBezTo>
                  <a:cubicBezTo>
                    <a:pt x="73" y="85"/>
                    <a:pt x="73" y="85"/>
                    <a:pt x="73"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33" name="Freeform 123">
              <a:extLst>
                <a:ext uri="{FF2B5EF4-FFF2-40B4-BE49-F238E27FC236}">
                  <a16:creationId xmlns:a16="http://schemas.microsoft.com/office/drawing/2014/main" xmlns="" id="{6E400A90-9512-4D61-A097-E15EA4EADF80}"/>
                </a:ext>
              </a:extLst>
            </p:cNvPr>
            <p:cNvSpPr>
              <a:spLocks noEditPoints="1"/>
            </p:cNvSpPr>
            <p:nvPr/>
          </p:nvSpPr>
          <p:spPr bwMode="auto">
            <a:xfrm>
              <a:off x="9884858" y="3579580"/>
              <a:ext cx="307301" cy="322959"/>
            </a:xfrm>
            <a:custGeom>
              <a:avLst/>
              <a:gdLst>
                <a:gd name="T0" fmla="*/ 41 w 96"/>
                <a:gd name="T1" fmla="*/ 6 h 101"/>
                <a:gd name="T2" fmla="*/ 42 w 96"/>
                <a:gd name="T3" fmla="*/ 2 h 101"/>
                <a:gd name="T4" fmla="*/ 36 w 96"/>
                <a:gd name="T5" fmla="*/ 0 h 101"/>
                <a:gd name="T6" fmla="*/ 35 w 96"/>
                <a:gd name="T7" fmla="*/ 7 h 101"/>
                <a:gd name="T8" fmla="*/ 0 w 96"/>
                <a:gd name="T9" fmla="*/ 54 h 101"/>
                <a:gd name="T10" fmla="*/ 96 w 96"/>
                <a:gd name="T11" fmla="*/ 54 h 101"/>
                <a:gd name="T12" fmla="*/ 33 w 96"/>
                <a:gd name="T13" fmla="*/ 4 h 101"/>
                <a:gd name="T14" fmla="*/ 38 w 96"/>
                <a:gd name="T15" fmla="*/ 1 h 101"/>
                <a:gd name="T16" fmla="*/ 40 w 96"/>
                <a:gd name="T17" fmla="*/ 5 h 101"/>
                <a:gd name="T18" fmla="*/ 35 w 96"/>
                <a:gd name="T19" fmla="*/ 6 h 101"/>
                <a:gd name="T20" fmla="*/ 73 w 96"/>
                <a:gd name="T21" fmla="*/ 79 h 101"/>
                <a:gd name="T22" fmla="*/ 54 w 96"/>
                <a:gd name="T23" fmla="*/ 81 h 101"/>
                <a:gd name="T24" fmla="*/ 48 w 96"/>
                <a:gd name="T25" fmla="*/ 90 h 101"/>
                <a:gd name="T26" fmla="*/ 13 w 96"/>
                <a:gd name="T27" fmla="*/ 64 h 101"/>
                <a:gd name="T28" fmla="*/ 12 w 96"/>
                <a:gd name="T29" fmla="*/ 58 h 101"/>
                <a:gd name="T30" fmla="*/ 22 w 96"/>
                <a:gd name="T31" fmla="*/ 28 h 101"/>
                <a:gd name="T32" fmla="*/ 42 w 96"/>
                <a:gd name="T33" fmla="*/ 26 h 101"/>
                <a:gd name="T34" fmla="*/ 48 w 96"/>
                <a:gd name="T35" fmla="*/ 17 h 101"/>
                <a:gd name="T36" fmla="*/ 83 w 96"/>
                <a:gd name="T37" fmla="*/ 43 h 101"/>
                <a:gd name="T38" fmla="*/ 84 w 96"/>
                <a:gd name="T39" fmla="*/ 49 h 101"/>
                <a:gd name="T40" fmla="*/ 73 w 96"/>
                <a:gd name="T41" fmla="*/ 79 h 101"/>
                <a:gd name="T42" fmla="*/ 53 w 96"/>
                <a:gd name="T43" fmla="*/ 44 h 101"/>
                <a:gd name="T44" fmla="*/ 43 w 96"/>
                <a:gd name="T45" fmla="*/ 32 h 101"/>
                <a:gd name="T46" fmla="*/ 40 w 96"/>
                <a:gd name="T47" fmla="*/ 46 h 101"/>
                <a:gd name="T48" fmla="*/ 38 w 96"/>
                <a:gd name="T49" fmla="*/ 49 h 101"/>
                <a:gd name="T50" fmla="*/ 26 w 96"/>
                <a:gd name="T51" fmla="*/ 58 h 101"/>
                <a:gd name="T52" fmla="*/ 38 w 96"/>
                <a:gd name="T53" fmla="*/ 59 h 101"/>
                <a:gd name="T54" fmla="*/ 43 w 96"/>
                <a:gd name="T55" fmla="*/ 63 h 101"/>
                <a:gd name="T56" fmla="*/ 53 w 96"/>
                <a:gd name="T57" fmla="*/ 75 h 101"/>
                <a:gd name="T58" fmla="*/ 56 w 96"/>
                <a:gd name="T59" fmla="*/ 61 h 101"/>
                <a:gd name="T60" fmla="*/ 58 w 96"/>
                <a:gd name="T61" fmla="*/ 58 h 101"/>
                <a:gd name="T62" fmla="*/ 70 w 96"/>
                <a:gd name="T63" fmla="*/ 49 h 101"/>
                <a:gd name="T64" fmla="*/ 58 w 96"/>
                <a:gd name="T65" fmla="*/ 48 h 101"/>
                <a:gd name="T66" fmla="*/ 48 w 96"/>
                <a:gd name="T67" fmla="*/ 44 h 101"/>
                <a:gd name="T68" fmla="*/ 48 w 96"/>
                <a:gd name="T69" fmla="*/ 44 h 101"/>
                <a:gd name="T70" fmla="*/ 48 w 96"/>
                <a:gd name="T71" fmla="*/ 44 h 101"/>
                <a:gd name="T72" fmla="*/ 49 w 96"/>
                <a:gd name="T73" fmla="*/ 44 h 101"/>
                <a:gd name="T74" fmla="*/ 52 w 96"/>
                <a:gd name="T75" fmla="*/ 45 h 101"/>
                <a:gd name="T76" fmla="*/ 39 w 96"/>
                <a:gd name="T77" fmla="*/ 57 h 101"/>
                <a:gd name="T78" fmla="*/ 46 w 96"/>
                <a:gd name="T79" fmla="*/ 44 h 101"/>
                <a:gd name="T80" fmla="*/ 53 w 96"/>
                <a:gd name="T81" fmla="*/ 62 h 101"/>
                <a:gd name="T82" fmla="*/ 50 w 96"/>
                <a:gd name="T83" fmla="*/ 63 h 101"/>
                <a:gd name="T84" fmla="*/ 47 w 96"/>
                <a:gd name="T85" fmla="*/ 63 h 101"/>
                <a:gd name="T86" fmla="*/ 47 w 96"/>
                <a:gd name="T87" fmla="*/ 63 h 101"/>
                <a:gd name="T88" fmla="*/ 51 w 96"/>
                <a:gd name="T89" fmla="*/ 57 h 101"/>
                <a:gd name="T90" fmla="*/ 57 w 96"/>
                <a:gd name="T91" fmla="*/ 5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1">
                  <a:moveTo>
                    <a:pt x="48" y="6"/>
                  </a:moveTo>
                  <a:cubicBezTo>
                    <a:pt x="46" y="6"/>
                    <a:pt x="43" y="6"/>
                    <a:pt x="41" y="6"/>
                  </a:cubicBezTo>
                  <a:cubicBezTo>
                    <a:pt x="41" y="6"/>
                    <a:pt x="41" y="6"/>
                    <a:pt x="41" y="6"/>
                  </a:cubicBezTo>
                  <a:cubicBezTo>
                    <a:pt x="42" y="5"/>
                    <a:pt x="43" y="4"/>
                    <a:pt x="42" y="2"/>
                  </a:cubicBezTo>
                  <a:cubicBezTo>
                    <a:pt x="42" y="1"/>
                    <a:pt x="40" y="0"/>
                    <a:pt x="38" y="0"/>
                  </a:cubicBezTo>
                  <a:cubicBezTo>
                    <a:pt x="37" y="0"/>
                    <a:pt x="37" y="0"/>
                    <a:pt x="36" y="0"/>
                  </a:cubicBezTo>
                  <a:cubicBezTo>
                    <a:pt x="33" y="0"/>
                    <a:pt x="31" y="3"/>
                    <a:pt x="32" y="5"/>
                  </a:cubicBezTo>
                  <a:cubicBezTo>
                    <a:pt x="32" y="6"/>
                    <a:pt x="33" y="7"/>
                    <a:pt x="35" y="7"/>
                  </a:cubicBezTo>
                  <a:cubicBezTo>
                    <a:pt x="35" y="8"/>
                    <a:pt x="35" y="8"/>
                    <a:pt x="35" y="8"/>
                  </a:cubicBezTo>
                  <a:cubicBezTo>
                    <a:pt x="15" y="13"/>
                    <a:pt x="0" y="32"/>
                    <a:pt x="0" y="54"/>
                  </a:cubicBezTo>
                  <a:cubicBezTo>
                    <a:pt x="0" y="80"/>
                    <a:pt x="22" y="101"/>
                    <a:pt x="48" y="101"/>
                  </a:cubicBezTo>
                  <a:cubicBezTo>
                    <a:pt x="74" y="101"/>
                    <a:pt x="96" y="80"/>
                    <a:pt x="96" y="54"/>
                  </a:cubicBezTo>
                  <a:cubicBezTo>
                    <a:pt x="96" y="27"/>
                    <a:pt x="74" y="6"/>
                    <a:pt x="48" y="6"/>
                  </a:cubicBezTo>
                  <a:close/>
                  <a:moveTo>
                    <a:pt x="33" y="4"/>
                  </a:moveTo>
                  <a:cubicBezTo>
                    <a:pt x="33" y="3"/>
                    <a:pt x="35" y="2"/>
                    <a:pt x="37" y="1"/>
                  </a:cubicBezTo>
                  <a:cubicBezTo>
                    <a:pt x="37" y="1"/>
                    <a:pt x="37" y="1"/>
                    <a:pt x="38" y="1"/>
                  </a:cubicBezTo>
                  <a:cubicBezTo>
                    <a:pt x="39" y="1"/>
                    <a:pt x="41" y="2"/>
                    <a:pt x="41" y="3"/>
                  </a:cubicBezTo>
                  <a:cubicBezTo>
                    <a:pt x="41" y="4"/>
                    <a:pt x="41" y="4"/>
                    <a:pt x="40" y="5"/>
                  </a:cubicBezTo>
                  <a:cubicBezTo>
                    <a:pt x="39" y="4"/>
                    <a:pt x="38" y="4"/>
                    <a:pt x="37" y="4"/>
                  </a:cubicBezTo>
                  <a:cubicBezTo>
                    <a:pt x="36" y="5"/>
                    <a:pt x="36" y="5"/>
                    <a:pt x="35" y="6"/>
                  </a:cubicBezTo>
                  <a:cubicBezTo>
                    <a:pt x="34" y="6"/>
                    <a:pt x="33" y="5"/>
                    <a:pt x="33" y="4"/>
                  </a:cubicBezTo>
                  <a:close/>
                  <a:moveTo>
                    <a:pt x="73" y="79"/>
                  </a:moveTo>
                  <a:cubicBezTo>
                    <a:pt x="69" y="84"/>
                    <a:pt x="64" y="87"/>
                    <a:pt x="58" y="88"/>
                  </a:cubicBezTo>
                  <a:cubicBezTo>
                    <a:pt x="54" y="81"/>
                    <a:pt x="54" y="81"/>
                    <a:pt x="54" y="81"/>
                  </a:cubicBezTo>
                  <a:cubicBezTo>
                    <a:pt x="53" y="89"/>
                    <a:pt x="53" y="89"/>
                    <a:pt x="53" y="89"/>
                  </a:cubicBezTo>
                  <a:cubicBezTo>
                    <a:pt x="51" y="90"/>
                    <a:pt x="50" y="90"/>
                    <a:pt x="48" y="90"/>
                  </a:cubicBezTo>
                  <a:cubicBezTo>
                    <a:pt x="38" y="90"/>
                    <a:pt x="29" y="86"/>
                    <a:pt x="22" y="79"/>
                  </a:cubicBezTo>
                  <a:cubicBezTo>
                    <a:pt x="18" y="75"/>
                    <a:pt x="15" y="70"/>
                    <a:pt x="13" y="64"/>
                  </a:cubicBezTo>
                  <a:cubicBezTo>
                    <a:pt x="20" y="60"/>
                    <a:pt x="20" y="60"/>
                    <a:pt x="20" y="60"/>
                  </a:cubicBezTo>
                  <a:cubicBezTo>
                    <a:pt x="12" y="58"/>
                    <a:pt x="12" y="58"/>
                    <a:pt x="12" y="58"/>
                  </a:cubicBezTo>
                  <a:cubicBezTo>
                    <a:pt x="12" y="57"/>
                    <a:pt x="12" y="55"/>
                    <a:pt x="12" y="54"/>
                  </a:cubicBezTo>
                  <a:cubicBezTo>
                    <a:pt x="12" y="44"/>
                    <a:pt x="15" y="35"/>
                    <a:pt x="22" y="28"/>
                  </a:cubicBezTo>
                  <a:cubicBezTo>
                    <a:pt x="27" y="24"/>
                    <a:pt x="32" y="21"/>
                    <a:pt x="38" y="19"/>
                  </a:cubicBezTo>
                  <a:cubicBezTo>
                    <a:pt x="42" y="26"/>
                    <a:pt x="42" y="26"/>
                    <a:pt x="42" y="26"/>
                  </a:cubicBezTo>
                  <a:cubicBezTo>
                    <a:pt x="43" y="18"/>
                    <a:pt x="43" y="18"/>
                    <a:pt x="43" y="18"/>
                  </a:cubicBezTo>
                  <a:cubicBezTo>
                    <a:pt x="45" y="18"/>
                    <a:pt x="46" y="17"/>
                    <a:pt x="48" y="17"/>
                  </a:cubicBezTo>
                  <a:cubicBezTo>
                    <a:pt x="58" y="17"/>
                    <a:pt x="67" y="21"/>
                    <a:pt x="73" y="28"/>
                  </a:cubicBezTo>
                  <a:cubicBezTo>
                    <a:pt x="78" y="32"/>
                    <a:pt x="81" y="38"/>
                    <a:pt x="83" y="43"/>
                  </a:cubicBezTo>
                  <a:cubicBezTo>
                    <a:pt x="76" y="48"/>
                    <a:pt x="76" y="48"/>
                    <a:pt x="76" y="48"/>
                  </a:cubicBezTo>
                  <a:cubicBezTo>
                    <a:pt x="84" y="49"/>
                    <a:pt x="84" y="49"/>
                    <a:pt x="84" y="49"/>
                  </a:cubicBezTo>
                  <a:cubicBezTo>
                    <a:pt x="84" y="50"/>
                    <a:pt x="84" y="52"/>
                    <a:pt x="84" y="54"/>
                  </a:cubicBezTo>
                  <a:cubicBezTo>
                    <a:pt x="84" y="63"/>
                    <a:pt x="80" y="72"/>
                    <a:pt x="73" y="79"/>
                  </a:cubicBezTo>
                  <a:close/>
                  <a:moveTo>
                    <a:pt x="73" y="29"/>
                  </a:moveTo>
                  <a:cubicBezTo>
                    <a:pt x="53" y="44"/>
                    <a:pt x="53" y="44"/>
                    <a:pt x="53" y="44"/>
                  </a:cubicBezTo>
                  <a:cubicBezTo>
                    <a:pt x="52" y="43"/>
                    <a:pt x="50" y="43"/>
                    <a:pt x="48" y="42"/>
                  </a:cubicBezTo>
                  <a:cubicBezTo>
                    <a:pt x="43" y="32"/>
                    <a:pt x="43" y="32"/>
                    <a:pt x="43" y="32"/>
                  </a:cubicBezTo>
                  <a:cubicBezTo>
                    <a:pt x="43" y="44"/>
                    <a:pt x="43" y="44"/>
                    <a:pt x="43" y="44"/>
                  </a:cubicBezTo>
                  <a:cubicBezTo>
                    <a:pt x="42" y="44"/>
                    <a:pt x="40" y="45"/>
                    <a:pt x="40" y="46"/>
                  </a:cubicBezTo>
                  <a:cubicBezTo>
                    <a:pt x="33" y="44"/>
                    <a:pt x="33" y="44"/>
                    <a:pt x="33" y="44"/>
                  </a:cubicBezTo>
                  <a:cubicBezTo>
                    <a:pt x="38" y="49"/>
                    <a:pt x="38" y="49"/>
                    <a:pt x="38" y="49"/>
                  </a:cubicBezTo>
                  <a:cubicBezTo>
                    <a:pt x="37" y="50"/>
                    <a:pt x="37" y="52"/>
                    <a:pt x="37" y="53"/>
                  </a:cubicBezTo>
                  <a:cubicBezTo>
                    <a:pt x="26" y="58"/>
                    <a:pt x="26" y="58"/>
                    <a:pt x="26" y="58"/>
                  </a:cubicBezTo>
                  <a:cubicBezTo>
                    <a:pt x="38" y="59"/>
                    <a:pt x="38" y="59"/>
                    <a:pt x="38" y="59"/>
                  </a:cubicBezTo>
                  <a:cubicBezTo>
                    <a:pt x="38" y="59"/>
                    <a:pt x="38" y="59"/>
                    <a:pt x="38" y="59"/>
                  </a:cubicBezTo>
                  <a:cubicBezTo>
                    <a:pt x="23" y="78"/>
                    <a:pt x="23" y="78"/>
                    <a:pt x="23" y="78"/>
                  </a:cubicBezTo>
                  <a:cubicBezTo>
                    <a:pt x="43" y="63"/>
                    <a:pt x="43" y="63"/>
                    <a:pt x="43" y="63"/>
                  </a:cubicBezTo>
                  <a:cubicBezTo>
                    <a:pt x="44" y="64"/>
                    <a:pt x="46" y="65"/>
                    <a:pt x="47" y="65"/>
                  </a:cubicBezTo>
                  <a:cubicBezTo>
                    <a:pt x="53" y="75"/>
                    <a:pt x="53" y="75"/>
                    <a:pt x="53" y="75"/>
                  </a:cubicBezTo>
                  <a:cubicBezTo>
                    <a:pt x="53" y="64"/>
                    <a:pt x="53" y="64"/>
                    <a:pt x="53" y="64"/>
                  </a:cubicBezTo>
                  <a:cubicBezTo>
                    <a:pt x="54" y="63"/>
                    <a:pt x="55" y="62"/>
                    <a:pt x="56" y="61"/>
                  </a:cubicBezTo>
                  <a:cubicBezTo>
                    <a:pt x="63" y="63"/>
                    <a:pt x="63" y="63"/>
                    <a:pt x="63" y="63"/>
                  </a:cubicBezTo>
                  <a:cubicBezTo>
                    <a:pt x="58" y="58"/>
                    <a:pt x="58" y="58"/>
                    <a:pt x="58" y="58"/>
                  </a:cubicBezTo>
                  <a:cubicBezTo>
                    <a:pt x="59" y="57"/>
                    <a:pt x="59" y="56"/>
                    <a:pt x="59" y="54"/>
                  </a:cubicBezTo>
                  <a:cubicBezTo>
                    <a:pt x="70" y="49"/>
                    <a:pt x="70" y="49"/>
                    <a:pt x="70" y="49"/>
                  </a:cubicBezTo>
                  <a:cubicBezTo>
                    <a:pt x="58" y="49"/>
                    <a:pt x="58" y="49"/>
                    <a:pt x="58" y="49"/>
                  </a:cubicBezTo>
                  <a:cubicBezTo>
                    <a:pt x="58" y="49"/>
                    <a:pt x="58" y="49"/>
                    <a:pt x="58" y="48"/>
                  </a:cubicBezTo>
                  <a:lnTo>
                    <a:pt x="73" y="29"/>
                  </a:lnTo>
                  <a:close/>
                  <a:moveTo>
                    <a:pt x="48" y="44"/>
                  </a:moveTo>
                  <a:cubicBezTo>
                    <a:pt x="48" y="44"/>
                    <a:pt x="48" y="44"/>
                    <a:pt x="48" y="44"/>
                  </a:cubicBezTo>
                  <a:cubicBezTo>
                    <a:pt x="48" y="44"/>
                    <a:pt x="48" y="44"/>
                    <a:pt x="48" y="44"/>
                  </a:cubicBezTo>
                  <a:close/>
                  <a:moveTo>
                    <a:pt x="46" y="44"/>
                  </a:moveTo>
                  <a:cubicBezTo>
                    <a:pt x="47" y="44"/>
                    <a:pt x="47" y="44"/>
                    <a:pt x="48" y="44"/>
                  </a:cubicBezTo>
                  <a:cubicBezTo>
                    <a:pt x="48" y="44"/>
                    <a:pt x="49" y="44"/>
                    <a:pt x="49" y="44"/>
                  </a:cubicBezTo>
                  <a:cubicBezTo>
                    <a:pt x="49" y="44"/>
                    <a:pt x="49" y="44"/>
                    <a:pt x="49" y="44"/>
                  </a:cubicBezTo>
                  <a:cubicBezTo>
                    <a:pt x="49" y="44"/>
                    <a:pt x="49" y="44"/>
                    <a:pt x="49" y="44"/>
                  </a:cubicBezTo>
                  <a:cubicBezTo>
                    <a:pt x="50" y="44"/>
                    <a:pt x="51" y="44"/>
                    <a:pt x="52" y="45"/>
                  </a:cubicBezTo>
                  <a:cubicBezTo>
                    <a:pt x="45" y="50"/>
                    <a:pt x="45" y="50"/>
                    <a:pt x="45" y="50"/>
                  </a:cubicBezTo>
                  <a:cubicBezTo>
                    <a:pt x="39" y="57"/>
                    <a:pt x="39" y="57"/>
                    <a:pt x="39" y="57"/>
                  </a:cubicBezTo>
                  <a:cubicBezTo>
                    <a:pt x="39" y="57"/>
                    <a:pt x="39" y="56"/>
                    <a:pt x="39" y="56"/>
                  </a:cubicBezTo>
                  <a:cubicBezTo>
                    <a:pt x="37" y="50"/>
                    <a:pt x="41" y="45"/>
                    <a:pt x="46" y="44"/>
                  </a:cubicBezTo>
                  <a:close/>
                  <a:moveTo>
                    <a:pt x="53" y="62"/>
                  </a:moveTo>
                  <a:cubicBezTo>
                    <a:pt x="53" y="62"/>
                    <a:pt x="53" y="62"/>
                    <a:pt x="53" y="62"/>
                  </a:cubicBezTo>
                  <a:cubicBezTo>
                    <a:pt x="53" y="62"/>
                    <a:pt x="53" y="62"/>
                    <a:pt x="53" y="62"/>
                  </a:cubicBezTo>
                  <a:cubicBezTo>
                    <a:pt x="52" y="62"/>
                    <a:pt x="51" y="63"/>
                    <a:pt x="50" y="63"/>
                  </a:cubicBezTo>
                  <a:cubicBezTo>
                    <a:pt x="49" y="63"/>
                    <a:pt x="49" y="63"/>
                    <a:pt x="48" y="63"/>
                  </a:cubicBezTo>
                  <a:cubicBezTo>
                    <a:pt x="47" y="63"/>
                    <a:pt x="47" y="63"/>
                    <a:pt x="47" y="63"/>
                  </a:cubicBezTo>
                  <a:cubicBezTo>
                    <a:pt x="47" y="63"/>
                    <a:pt x="47" y="63"/>
                    <a:pt x="47" y="63"/>
                  </a:cubicBezTo>
                  <a:cubicBezTo>
                    <a:pt x="47" y="63"/>
                    <a:pt x="47" y="63"/>
                    <a:pt x="47" y="63"/>
                  </a:cubicBezTo>
                  <a:cubicBezTo>
                    <a:pt x="46" y="63"/>
                    <a:pt x="45" y="63"/>
                    <a:pt x="44" y="62"/>
                  </a:cubicBezTo>
                  <a:cubicBezTo>
                    <a:pt x="51" y="57"/>
                    <a:pt x="51" y="57"/>
                    <a:pt x="51" y="57"/>
                  </a:cubicBezTo>
                  <a:cubicBezTo>
                    <a:pt x="57" y="50"/>
                    <a:pt x="57" y="50"/>
                    <a:pt x="57" y="50"/>
                  </a:cubicBezTo>
                  <a:cubicBezTo>
                    <a:pt x="57" y="50"/>
                    <a:pt x="57" y="51"/>
                    <a:pt x="57" y="52"/>
                  </a:cubicBezTo>
                  <a:cubicBezTo>
                    <a:pt x="58" y="56"/>
                    <a:pt x="56" y="60"/>
                    <a:pt x="53"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34" name="Freeform 124">
              <a:extLst>
                <a:ext uri="{FF2B5EF4-FFF2-40B4-BE49-F238E27FC236}">
                  <a16:creationId xmlns:a16="http://schemas.microsoft.com/office/drawing/2014/main" xmlns="" id="{A2BF9FE8-A063-4294-9E62-50BD88728757}"/>
                </a:ext>
              </a:extLst>
            </p:cNvPr>
            <p:cNvSpPr>
              <a:spLocks/>
            </p:cNvSpPr>
            <p:nvPr/>
          </p:nvSpPr>
          <p:spPr bwMode="auto">
            <a:xfrm>
              <a:off x="9763504" y="2679209"/>
              <a:ext cx="340575" cy="340575"/>
            </a:xfrm>
            <a:custGeom>
              <a:avLst/>
              <a:gdLst>
                <a:gd name="T0" fmla="*/ 90 w 107"/>
                <a:gd name="T1" fmla="*/ 74 h 107"/>
                <a:gd name="T2" fmla="*/ 78 w 107"/>
                <a:gd name="T3" fmla="*/ 79 h 107"/>
                <a:gd name="T4" fmla="*/ 33 w 107"/>
                <a:gd name="T5" fmla="*/ 56 h 107"/>
                <a:gd name="T6" fmla="*/ 34 w 107"/>
                <a:gd name="T7" fmla="*/ 54 h 107"/>
                <a:gd name="T8" fmla="*/ 33 w 107"/>
                <a:gd name="T9" fmla="*/ 51 h 107"/>
                <a:gd name="T10" fmla="*/ 78 w 107"/>
                <a:gd name="T11" fmla="*/ 29 h 107"/>
                <a:gd name="T12" fmla="*/ 90 w 107"/>
                <a:gd name="T13" fmla="*/ 34 h 107"/>
                <a:gd name="T14" fmla="*/ 107 w 107"/>
                <a:gd name="T15" fmla="*/ 17 h 107"/>
                <a:gd name="T16" fmla="*/ 90 w 107"/>
                <a:gd name="T17" fmla="*/ 0 h 107"/>
                <a:gd name="T18" fmla="*/ 74 w 107"/>
                <a:gd name="T19" fmla="*/ 17 h 107"/>
                <a:gd name="T20" fmla="*/ 74 w 107"/>
                <a:gd name="T21" fmla="*/ 20 h 107"/>
                <a:gd name="T22" fmla="*/ 29 w 107"/>
                <a:gd name="T23" fmla="*/ 42 h 107"/>
                <a:gd name="T24" fmla="*/ 17 w 107"/>
                <a:gd name="T25" fmla="*/ 37 h 107"/>
                <a:gd name="T26" fmla="*/ 0 w 107"/>
                <a:gd name="T27" fmla="*/ 54 h 107"/>
                <a:gd name="T28" fmla="*/ 17 w 107"/>
                <a:gd name="T29" fmla="*/ 70 h 107"/>
                <a:gd name="T30" fmla="*/ 29 w 107"/>
                <a:gd name="T31" fmla="*/ 65 h 107"/>
                <a:gd name="T32" fmla="*/ 74 w 107"/>
                <a:gd name="T33" fmla="*/ 88 h 107"/>
                <a:gd name="T34" fmla="*/ 74 w 107"/>
                <a:gd name="T35" fmla="*/ 90 h 107"/>
                <a:gd name="T36" fmla="*/ 90 w 107"/>
                <a:gd name="T37" fmla="*/ 107 h 107"/>
                <a:gd name="T38" fmla="*/ 107 w 107"/>
                <a:gd name="T39" fmla="*/ 90 h 107"/>
                <a:gd name="T40" fmla="*/ 90 w 107"/>
                <a:gd name="T41" fmla="*/ 7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7" h="107">
                  <a:moveTo>
                    <a:pt x="90" y="74"/>
                  </a:moveTo>
                  <a:cubicBezTo>
                    <a:pt x="86" y="74"/>
                    <a:pt x="81" y="76"/>
                    <a:pt x="78" y="79"/>
                  </a:cubicBezTo>
                  <a:cubicBezTo>
                    <a:pt x="33" y="56"/>
                    <a:pt x="33" y="56"/>
                    <a:pt x="33" y="56"/>
                  </a:cubicBezTo>
                  <a:cubicBezTo>
                    <a:pt x="34" y="56"/>
                    <a:pt x="34" y="55"/>
                    <a:pt x="34" y="54"/>
                  </a:cubicBezTo>
                  <a:cubicBezTo>
                    <a:pt x="34" y="53"/>
                    <a:pt x="34" y="52"/>
                    <a:pt x="33" y="51"/>
                  </a:cubicBezTo>
                  <a:cubicBezTo>
                    <a:pt x="78" y="29"/>
                    <a:pt x="78" y="29"/>
                    <a:pt x="78" y="29"/>
                  </a:cubicBezTo>
                  <a:cubicBezTo>
                    <a:pt x="81" y="32"/>
                    <a:pt x="86" y="34"/>
                    <a:pt x="90" y="34"/>
                  </a:cubicBezTo>
                  <a:cubicBezTo>
                    <a:pt x="100" y="34"/>
                    <a:pt x="107" y="26"/>
                    <a:pt x="107" y="17"/>
                  </a:cubicBezTo>
                  <a:cubicBezTo>
                    <a:pt x="107" y="8"/>
                    <a:pt x="100" y="0"/>
                    <a:pt x="90" y="0"/>
                  </a:cubicBezTo>
                  <a:cubicBezTo>
                    <a:pt x="81" y="0"/>
                    <a:pt x="74" y="8"/>
                    <a:pt x="74" y="17"/>
                  </a:cubicBezTo>
                  <a:cubicBezTo>
                    <a:pt x="74" y="18"/>
                    <a:pt x="74" y="19"/>
                    <a:pt x="74" y="20"/>
                  </a:cubicBezTo>
                  <a:cubicBezTo>
                    <a:pt x="29" y="42"/>
                    <a:pt x="29" y="42"/>
                    <a:pt x="29" y="42"/>
                  </a:cubicBezTo>
                  <a:cubicBezTo>
                    <a:pt x="26" y="39"/>
                    <a:pt x="22" y="37"/>
                    <a:pt x="17" y="37"/>
                  </a:cubicBezTo>
                  <a:cubicBezTo>
                    <a:pt x="8" y="37"/>
                    <a:pt x="0" y="45"/>
                    <a:pt x="0" y="54"/>
                  </a:cubicBezTo>
                  <a:cubicBezTo>
                    <a:pt x="0" y="63"/>
                    <a:pt x="8" y="70"/>
                    <a:pt x="17" y="70"/>
                  </a:cubicBezTo>
                  <a:cubicBezTo>
                    <a:pt x="22" y="70"/>
                    <a:pt x="26" y="68"/>
                    <a:pt x="29" y="65"/>
                  </a:cubicBezTo>
                  <a:cubicBezTo>
                    <a:pt x="74" y="88"/>
                    <a:pt x="74" y="88"/>
                    <a:pt x="74" y="88"/>
                  </a:cubicBezTo>
                  <a:cubicBezTo>
                    <a:pt x="74" y="89"/>
                    <a:pt x="74" y="90"/>
                    <a:pt x="74" y="90"/>
                  </a:cubicBezTo>
                  <a:cubicBezTo>
                    <a:pt x="74" y="100"/>
                    <a:pt x="81" y="107"/>
                    <a:pt x="90" y="107"/>
                  </a:cubicBezTo>
                  <a:cubicBezTo>
                    <a:pt x="100" y="107"/>
                    <a:pt x="107" y="100"/>
                    <a:pt x="107" y="90"/>
                  </a:cubicBezTo>
                  <a:cubicBezTo>
                    <a:pt x="107" y="81"/>
                    <a:pt x="100" y="74"/>
                    <a:pt x="90"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35" name="Freeform 125">
              <a:extLst>
                <a:ext uri="{FF2B5EF4-FFF2-40B4-BE49-F238E27FC236}">
                  <a16:creationId xmlns:a16="http://schemas.microsoft.com/office/drawing/2014/main" xmlns="" id="{E3709BBF-8CCC-41A0-AA1C-635ED850FA6E}"/>
                </a:ext>
              </a:extLst>
            </p:cNvPr>
            <p:cNvSpPr>
              <a:spLocks noEditPoints="1"/>
            </p:cNvSpPr>
            <p:nvPr/>
          </p:nvSpPr>
          <p:spPr bwMode="auto">
            <a:xfrm>
              <a:off x="9875071" y="1874748"/>
              <a:ext cx="324917" cy="352319"/>
            </a:xfrm>
            <a:custGeom>
              <a:avLst/>
              <a:gdLst>
                <a:gd name="T0" fmla="*/ 13 w 102"/>
                <a:gd name="T1" fmla="*/ 100 h 110"/>
                <a:gd name="T2" fmla="*/ 24 w 102"/>
                <a:gd name="T3" fmla="*/ 110 h 110"/>
                <a:gd name="T4" fmla="*/ 34 w 102"/>
                <a:gd name="T5" fmla="*/ 100 h 110"/>
                <a:gd name="T6" fmla="*/ 34 w 102"/>
                <a:gd name="T7" fmla="*/ 100 h 110"/>
                <a:gd name="T8" fmla="*/ 24 w 102"/>
                <a:gd name="T9" fmla="*/ 89 h 110"/>
                <a:gd name="T10" fmla="*/ 13 w 102"/>
                <a:gd name="T11" fmla="*/ 100 h 110"/>
                <a:gd name="T12" fmla="*/ 82 w 102"/>
                <a:gd name="T13" fmla="*/ 100 h 110"/>
                <a:gd name="T14" fmla="*/ 92 w 102"/>
                <a:gd name="T15" fmla="*/ 110 h 110"/>
                <a:gd name="T16" fmla="*/ 102 w 102"/>
                <a:gd name="T17" fmla="*/ 100 h 110"/>
                <a:gd name="T18" fmla="*/ 102 w 102"/>
                <a:gd name="T19" fmla="*/ 100 h 110"/>
                <a:gd name="T20" fmla="*/ 92 w 102"/>
                <a:gd name="T21" fmla="*/ 89 h 110"/>
                <a:gd name="T22" fmla="*/ 82 w 102"/>
                <a:gd name="T23" fmla="*/ 100 h 110"/>
                <a:gd name="T24" fmla="*/ 102 w 102"/>
                <a:gd name="T25" fmla="*/ 55 h 110"/>
                <a:gd name="T26" fmla="*/ 102 w 102"/>
                <a:gd name="T27" fmla="*/ 14 h 110"/>
                <a:gd name="T28" fmla="*/ 13 w 102"/>
                <a:gd name="T29" fmla="*/ 14 h 110"/>
                <a:gd name="T30" fmla="*/ 0 w 102"/>
                <a:gd name="T31" fmla="*/ 0 h 110"/>
                <a:gd name="T32" fmla="*/ 0 w 102"/>
                <a:gd name="T33" fmla="*/ 7 h 110"/>
                <a:gd name="T34" fmla="*/ 7 w 102"/>
                <a:gd name="T35" fmla="*/ 14 h 110"/>
                <a:gd name="T36" fmla="*/ 12 w 102"/>
                <a:gd name="T37" fmla="*/ 58 h 110"/>
                <a:gd name="T38" fmla="*/ 7 w 102"/>
                <a:gd name="T39" fmla="*/ 69 h 110"/>
                <a:gd name="T40" fmla="*/ 20 w 102"/>
                <a:gd name="T41" fmla="*/ 82 h 110"/>
                <a:gd name="T42" fmla="*/ 102 w 102"/>
                <a:gd name="T43" fmla="*/ 82 h 110"/>
                <a:gd name="T44" fmla="*/ 102 w 102"/>
                <a:gd name="T45" fmla="*/ 76 h 110"/>
                <a:gd name="T46" fmla="*/ 20 w 102"/>
                <a:gd name="T47" fmla="*/ 76 h 110"/>
                <a:gd name="T48" fmla="*/ 13 w 102"/>
                <a:gd name="T49" fmla="*/ 69 h 110"/>
                <a:gd name="T50" fmla="*/ 13 w 102"/>
                <a:gd name="T51" fmla="*/ 69 h 110"/>
                <a:gd name="T52" fmla="*/ 102 w 102"/>
                <a:gd name="T53"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10">
                  <a:moveTo>
                    <a:pt x="13" y="100"/>
                  </a:moveTo>
                  <a:cubicBezTo>
                    <a:pt x="13" y="105"/>
                    <a:pt x="18" y="110"/>
                    <a:pt x="24" y="110"/>
                  </a:cubicBezTo>
                  <a:cubicBezTo>
                    <a:pt x="29" y="110"/>
                    <a:pt x="34" y="105"/>
                    <a:pt x="34" y="100"/>
                  </a:cubicBezTo>
                  <a:cubicBezTo>
                    <a:pt x="34" y="100"/>
                    <a:pt x="34" y="100"/>
                    <a:pt x="34" y="100"/>
                  </a:cubicBezTo>
                  <a:cubicBezTo>
                    <a:pt x="34" y="94"/>
                    <a:pt x="29" y="89"/>
                    <a:pt x="24" y="89"/>
                  </a:cubicBezTo>
                  <a:cubicBezTo>
                    <a:pt x="18" y="89"/>
                    <a:pt x="13" y="94"/>
                    <a:pt x="13" y="100"/>
                  </a:cubicBezTo>
                  <a:close/>
                  <a:moveTo>
                    <a:pt x="82" y="100"/>
                  </a:moveTo>
                  <a:cubicBezTo>
                    <a:pt x="82" y="105"/>
                    <a:pt x="86" y="110"/>
                    <a:pt x="92" y="110"/>
                  </a:cubicBezTo>
                  <a:cubicBezTo>
                    <a:pt x="98" y="110"/>
                    <a:pt x="102" y="105"/>
                    <a:pt x="102" y="100"/>
                  </a:cubicBezTo>
                  <a:cubicBezTo>
                    <a:pt x="102" y="100"/>
                    <a:pt x="102" y="100"/>
                    <a:pt x="102" y="100"/>
                  </a:cubicBezTo>
                  <a:cubicBezTo>
                    <a:pt x="102" y="94"/>
                    <a:pt x="98" y="89"/>
                    <a:pt x="92" y="89"/>
                  </a:cubicBezTo>
                  <a:cubicBezTo>
                    <a:pt x="86" y="89"/>
                    <a:pt x="82" y="94"/>
                    <a:pt x="82" y="100"/>
                  </a:cubicBezTo>
                  <a:close/>
                  <a:moveTo>
                    <a:pt x="102" y="55"/>
                  </a:moveTo>
                  <a:cubicBezTo>
                    <a:pt x="102" y="14"/>
                    <a:pt x="102" y="14"/>
                    <a:pt x="102" y="14"/>
                  </a:cubicBezTo>
                  <a:cubicBezTo>
                    <a:pt x="13" y="14"/>
                    <a:pt x="13" y="14"/>
                    <a:pt x="13" y="14"/>
                  </a:cubicBezTo>
                  <a:cubicBezTo>
                    <a:pt x="13" y="6"/>
                    <a:pt x="7" y="0"/>
                    <a:pt x="0" y="0"/>
                  </a:cubicBezTo>
                  <a:cubicBezTo>
                    <a:pt x="0" y="7"/>
                    <a:pt x="0" y="7"/>
                    <a:pt x="0" y="7"/>
                  </a:cubicBezTo>
                  <a:cubicBezTo>
                    <a:pt x="3" y="7"/>
                    <a:pt x="7" y="10"/>
                    <a:pt x="7" y="14"/>
                  </a:cubicBezTo>
                  <a:cubicBezTo>
                    <a:pt x="12" y="58"/>
                    <a:pt x="12" y="58"/>
                    <a:pt x="12" y="58"/>
                  </a:cubicBezTo>
                  <a:cubicBezTo>
                    <a:pt x="9" y="61"/>
                    <a:pt x="7" y="64"/>
                    <a:pt x="7" y="69"/>
                  </a:cubicBezTo>
                  <a:cubicBezTo>
                    <a:pt x="7" y="76"/>
                    <a:pt x="13" y="82"/>
                    <a:pt x="20" y="82"/>
                  </a:cubicBezTo>
                  <a:cubicBezTo>
                    <a:pt x="102" y="82"/>
                    <a:pt x="102" y="82"/>
                    <a:pt x="102" y="82"/>
                  </a:cubicBezTo>
                  <a:cubicBezTo>
                    <a:pt x="102" y="76"/>
                    <a:pt x="102" y="76"/>
                    <a:pt x="102" y="76"/>
                  </a:cubicBezTo>
                  <a:cubicBezTo>
                    <a:pt x="20" y="76"/>
                    <a:pt x="20" y="76"/>
                    <a:pt x="20" y="76"/>
                  </a:cubicBezTo>
                  <a:cubicBezTo>
                    <a:pt x="16" y="76"/>
                    <a:pt x="13" y="73"/>
                    <a:pt x="13" y="69"/>
                  </a:cubicBezTo>
                  <a:cubicBezTo>
                    <a:pt x="13" y="69"/>
                    <a:pt x="13" y="69"/>
                    <a:pt x="13" y="69"/>
                  </a:cubicBezTo>
                  <a:lnTo>
                    <a:pt x="10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36" name="Freeform 126">
              <a:extLst>
                <a:ext uri="{FF2B5EF4-FFF2-40B4-BE49-F238E27FC236}">
                  <a16:creationId xmlns:a16="http://schemas.microsoft.com/office/drawing/2014/main" xmlns="" id="{C8569827-575B-4CE3-B075-A6FFC1F432A9}"/>
                </a:ext>
              </a:extLst>
            </p:cNvPr>
            <p:cNvSpPr>
              <a:spLocks noEditPoints="1"/>
            </p:cNvSpPr>
            <p:nvPr/>
          </p:nvSpPr>
          <p:spPr bwMode="auto">
            <a:xfrm>
              <a:off x="9965108" y="1600722"/>
              <a:ext cx="274026" cy="268153"/>
            </a:xfrm>
            <a:custGeom>
              <a:avLst/>
              <a:gdLst>
                <a:gd name="T0" fmla="*/ 82 w 86"/>
                <a:gd name="T1" fmla="*/ 47 h 84"/>
                <a:gd name="T2" fmla="*/ 82 w 86"/>
                <a:gd name="T3" fmla="*/ 42 h 84"/>
                <a:gd name="T4" fmla="*/ 43 w 86"/>
                <a:gd name="T5" fmla="*/ 3 h 84"/>
                <a:gd name="T6" fmla="*/ 36 w 86"/>
                <a:gd name="T7" fmla="*/ 4 h 84"/>
                <a:gd name="T8" fmla="*/ 24 w 86"/>
                <a:gd name="T9" fmla="*/ 0 h 84"/>
                <a:gd name="T10" fmla="*/ 0 w 86"/>
                <a:gd name="T11" fmla="*/ 23 h 84"/>
                <a:gd name="T12" fmla="*/ 4 w 86"/>
                <a:gd name="T13" fmla="*/ 36 h 84"/>
                <a:gd name="T14" fmla="*/ 4 w 86"/>
                <a:gd name="T15" fmla="*/ 42 h 84"/>
                <a:gd name="T16" fmla="*/ 43 w 86"/>
                <a:gd name="T17" fmla="*/ 81 h 84"/>
                <a:gd name="T18" fmla="*/ 50 w 86"/>
                <a:gd name="T19" fmla="*/ 80 h 84"/>
                <a:gd name="T20" fmla="*/ 62 w 86"/>
                <a:gd name="T21" fmla="*/ 84 h 84"/>
                <a:gd name="T22" fmla="*/ 86 w 86"/>
                <a:gd name="T23" fmla="*/ 61 h 84"/>
                <a:gd name="T24" fmla="*/ 82 w 86"/>
                <a:gd name="T25" fmla="*/ 47 h 84"/>
                <a:gd name="T26" fmla="*/ 46 w 86"/>
                <a:gd name="T27" fmla="*/ 71 h 84"/>
                <a:gd name="T28" fmla="*/ 23 w 86"/>
                <a:gd name="T29" fmla="*/ 64 h 84"/>
                <a:gd name="T30" fmla="*/ 24 w 86"/>
                <a:gd name="T31" fmla="*/ 51 h 84"/>
                <a:gd name="T32" fmla="*/ 34 w 86"/>
                <a:gd name="T33" fmla="*/ 59 h 84"/>
                <a:gd name="T34" fmla="*/ 52 w 86"/>
                <a:gd name="T35" fmla="*/ 58 h 84"/>
                <a:gd name="T36" fmla="*/ 41 w 86"/>
                <a:gd name="T37" fmla="*/ 47 h 84"/>
                <a:gd name="T38" fmla="*/ 20 w 86"/>
                <a:gd name="T39" fmla="*/ 30 h 84"/>
                <a:gd name="T40" fmla="*/ 37 w 86"/>
                <a:gd name="T41" fmla="*/ 13 h 84"/>
                <a:gd name="T42" fmla="*/ 61 w 86"/>
                <a:gd name="T43" fmla="*/ 19 h 84"/>
                <a:gd name="T44" fmla="*/ 59 w 86"/>
                <a:gd name="T45" fmla="*/ 31 h 84"/>
                <a:gd name="T46" fmla="*/ 42 w 86"/>
                <a:gd name="T47" fmla="*/ 22 h 84"/>
                <a:gd name="T48" fmla="*/ 38 w 86"/>
                <a:gd name="T49" fmla="*/ 35 h 84"/>
                <a:gd name="T50" fmla="*/ 66 w 86"/>
                <a:gd name="T51" fmla="*/ 49 h 84"/>
                <a:gd name="T52" fmla="*/ 46 w 86"/>
                <a:gd name="T53" fmla="*/ 7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6" h="84">
                  <a:moveTo>
                    <a:pt x="82" y="47"/>
                  </a:moveTo>
                  <a:cubicBezTo>
                    <a:pt x="82" y="46"/>
                    <a:pt x="82" y="44"/>
                    <a:pt x="82" y="42"/>
                  </a:cubicBezTo>
                  <a:cubicBezTo>
                    <a:pt x="82" y="21"/>
                    <a:pt x="64" y="3"/>
                    <a:pt x="43" y="3"/>
                  </a:cubicBezTo>
                  <a:cubicBezTo>
                    <a:pt x="41" y="3"/>
                    <a:pt x="39" y="3"/>
                    <a:pt x="36" y="4"/>
                  </a:cubicBezTo>
                  <a:cubicBezTo>
                    <a:pt x="33" y="1"/>
                    <a:pt x="28" y="0"/>
                    <a:pt x="24" y="0"/>
                  </a:cubicBezTo>
                  <a:cubicBezTo>
                    <a:pt x="11" y="0"/>
                    <a:pt x="0" y="10"/>
                    <a:pt x="0" y="23"/>
                  </a:cubicBezTo>
                  <a:cubicBezTo>
                    <a:pt x="0" y="28"/>
                    <a:pt x="2" y="32"/>
                    <a:pt x="4" y="36"/>
                  </a:cubicBezTo>
                  <a:cubicBezTo>
                    <a:pt x="4" y="38"/>
                    <a:pt x="4" y="40"/>
                    <a:pt x="4" y="42"/>
                  </a:cubicBezTo>
                  <a:cubicBezTo>
                    <a:pt x="4" y="64"/>
                    <a:pt x="21" y="81"/>
                    <a:pt x="43" y="81"/>
                  </a:cubicBezTo>
                  <a:cubicBezTo>
                    <a:pt x="45" y="81"/>
                    <a:pt x="48" y="81"/>
                    <a:pt x="50" y="80"/>
                  </a:cubicBezTo>
                  <a:cubicBezTo>
                    <a:pt x="54" y="83"/>
                    <a:pt x="58" y="84"/>
                    <a:pt x="62" y="84"/>
                  </a:cubicBezTo>
                  <a:cubicBezTo>
                    <a:pt x="75" y="84"/>
                    <a:pt x="86" y="73"/>
                    <a:pt x="86" y="61"/>
                  </a:cubicBezTo>
                  <a:cubicBezTo>
                    <a:pt x="86" y="56"/>
                    <a:pt x="84" y="51"/>
                    <a:pt x="82" y="47"/>
                  </a:cubicBezTo>
                  <a:close/>
                  <a:moveTo>
                    <a:pt x="46" y="71"/>
                  </a:moveTo>
                  <a:cubicBezTo>
                    <a:pt x="34" y="71"/>
                    <a:pt x="28" y="69"/>
                    <a:pt x="23" y="64"/>
                  </a:cubicBezTo>
                  <a:cubicBezTo>
                    <a:pt x="17" y="58"/>
                    <a:pt x="19" y="52"/>
                    <a:pt x="24" y="51"/>
                  </a:cubicBezTo>
                  <a:cubicBezTo>
                    <a:pt x="29" y="51"/>
                    <a:pt x="32" y="57"/>
                    <a:pt x="34" y="59"/>
                  </a:cubicBezTo>
                  <a:cubicBezTo>
                    <a:pt x="37" y="60"/>
                    <a:pt x="47" y="64"/>
                    <a:pt x="52" y="58"/>
                  </a:cubicBezTo>
                  <a:cubicBezTo>
                    <a:pt x="58" y="51"/>
                    <a:pt x="48" y="48"/>
                    <a:pt x="41" y="47"/>
                  </a:cubicBezTo>
                  <a:cubicBezTo>
                    <a:pt x="32" y="46"/>
                    <a:pt x="19" y="40"/>
                    <a:pt x="20" y="30"/>
                  </a:cubicBezTo>
                  <a:cubicBezTo>
                    <a:pt x="21" y="19"/>
                    <a:pt x="29" y="14"/>
                    <a:pt x="37" y="13"/>
                  </a:cubicBezTo>
                  <a:cubicBezTo>
                    <a:pt x="48" y="12"/>
                    <a:pt x="55" y="15"/>
                    <a:pt x="61" y="19"/>
                  </a:cubicBezTo>
                  <a:cubicBezTo>
                    <a:pt x="67" y="25"/>
                    <a:pt x="63" y="31"/>
                    <a:pt x="59" y="31"/>
                  </a:cubicBezTo>
                  <a:cubicBezTo>
                    <a:pt x="55" y="32"/>
                    <a:pt x="51" y="22"/>
                    <a:pt x="42" y="22"/>
                  </a:cubicBezTo>
                  <a:cubicBezTo>
                    <a:pt x="33" y="22"/>
                    <a:pt x="27" y="32"/>
                    <a:pt x="38" y="35"/>
                  </a:cubicBezTo>
                  <a:cubicBezTo>
                    <a:pt x="49" y="37"/>
                    <a:pt x="61" y="38"/>
                    <a:pt x="66" y="49"/>
                  </a:cubicBezTo>
                  <a:cubicBezTo>
                    <a:pt x="70" y="59"/>
                    <a:pt x="59" y="70"/>
                    <a:pt x="46"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37" name="Freeform 127">
              <a:extLst>
                <a:ext uri="{FF2B5EF4-FFF2-40B4-BE49-F238E27FC236}">
                  <a16:creationId xmlns:a16="http://schemas.microsoft.com/office/drawing/2014/main" xmlns="" id="{6E11A262-E54F-49D6-AE3C-737320B253D9}"/>
                </a:ext>
              </a:extLst>
            </p:cNvPr>
            <p:cNvSpPr>
              <a:spLocks noEditPoints="1"/>
            </p:cNvSpPr>
            <p:nvPr/>
          </p:nvSpPr>
          <p:spPr bwMode="auto">
            <a:xfrm>
              <a:off x="10082548" y="1367799"/>
              <a:ext cx="152672" cy="199648"/>
            </a:xfrm>
            <a:custGeom>
              <a:avLst/>
              <a:gdLst>
                <a:gd name="T0" fmla="*/ 42 w 48"/>
                <a:gd name="T1" fmla="*/ 8 h 63"/>
                <a:gd name="T2" fmla="*/ 6 w 48"/>
                <a:gd name="T3" fmla="*/ 8 h 63"/>
                <a:gd name="T4" fmla="*/ 0 w 48"/>
                <a:gd name="T5" fmla="*/ 14 h 63"/>
                <a:gd name="T6" fmla="*/ 0 w 48"/>
                <a:gd name="T7" fmla="*/ 16 h 63"/>
                <a:gd name="T8" fmla="*/ 48 w 48"/>
                <a:gd name="T9" fmla="*/ 16 h 63"/>
                <a:gd name="T10" fmla="*/ 48 w 48"/>
                <a:gd name="T11" fmla="*/ 14 h 63"/>
                <a:gd name="T12" fmla="*/ 42 w 48"/>
                <a:gd name="T13" fmla="*/ 8 h 63"/>
                <a:gd name="T14" fmla="*/ 31 w 48"/>
                <a:gd name="T15" fmla="*/ 4 h 63"/>
                <a:gd name="T16" fmla="*/ 32 w 48"/>
                <a:gd name="T17" fmla="*/ 10 h 63"/>
                <a:gd name="T18" fmla="*/ 16 w 48"/>
                <a:gd name="T19" fmla="*/ 10 h 63"/>
                <a:gd name="T20" fmla="*/ 17 w 48"/>
                <a:gd name="T21" fmla="*/ 4 h 63"/>
                <a:gd name="T22" fmla="*/ 31 w 48"/>
                <a:gd name="T23" fmla="*/ 4 h 63"/>
                <a:gd name="T24" fmla="*/ 32 w 48"/>
                <a:gd name="T25" fmla="*/ 0 h 63"/>
                <a:gd name="T26" fmla="*/ 16 w 48"/>
                <a:gd name="T27" fmla="*/ 0 h 63"/>
                <a:gd name="T28" fmla="*/ 13 w 48"/>
                <a:gd name="T29" fmla="*/ 3 h 63"/>
                <a:gd name="T30" fmla="*/ 12 w 48"/>
                <a:gd name="T31" fmla="*/ 11 h 63"/>
                <a:gd name="T32" fmla="*/ 14 w 48"/>
                <a:gd name="T33" fmla="*/ 14 h 63"/>
                <a:gd name="T34" fmla="*/ 34 w 48"/>
                <a:gd name="T35" fmla="*/ 14 h 63"/>
                <a:gd name="T36" fmla="*/ 36 w 48"/>
                <a:gd name="T37" fmla="*/ 11 h 63"/>
                <a:gd name="T38" fmla="*/ 35 w 48"/>
                <a:gd name="T39" fmla="*/ 3 h 63"/>
                <a:gd name="T40" fmla="*/ 32 w 48"/>
                <a:gd name="T41" fmla="*/ 0 h 63"/>
                <a:gd name="T42" fmla="*/ 43 w 48"/>
                <a:gd name="T43" fmla="*/ 20 h 63"/>
                <a:gd name="T44" fmla="*/ 5 w 48"/>
                <a:gd name="T45" fmla="*/ 20 h 63"/>
                <a:gd name="T46" fmla="*/ 2 w 48"/>
                <a:gd name="T47" fmla="*/ 24 h 63"/>
                <a:gd name="T48" fmla="*/ 5 w 48"/>
                <a:gd name="T49" fmla="*/ 59 h 63"/>
                <a:gd name="T50" fmla="*/ 9 w 48"/>
                <a:gd name="T51" fmla="*/ 63 h 63"/>
                <a:gd name="T52" fmla="*/ 39 w 48"/>
                <a:gd name="T53" fmla="*/ 63 h 63"/>
                <a:gd name="T54" fmla="*/ 43 w 48"/>
                <a:gd name="T55" fmla="*/ 59 h 63"/>
                <a:gd name="T56" fmla="*/ 46 w 48"/>
                <a:gd name="T57" fmla="*/ 24 h 63"/>
                <a:gd name="T58" fmla="*/ 43 w 48"/>
                <a:gd name="T59" fmla="*/ 20 h 63"/>
                <a:gd name="T60" fmla="*/ 16 w 48"/>
                <a:gd name="T61" fmla="*/ 55 h 63"/>
                <a:gd name="T62" fmla="*/ 10 w 48"/>
                <a:gd name="T63" fmla="*/ 55 h 63"/>
                <a:gd name="T64" fmla="*/ 8 w 48"/>
                <a:gd name="T65" fmla="*/ 28 h 63"/>
                <a:gd name="T66" fmla="*/ 16 w 48"/>
                <a:gd name="T67" fmla="*/ 28 h 63"/>
                <a:gd name="T68" fmla="*/ 16 w 48"/>
                <a:gd name="T69" fmla="*/ 55 h 63"/>
                <a:gd name="T70" fmla="*/ 28 w 48"/>
                <a:gd name="T71" fmla="*/ 55 h 63"/>
                <a:gd name="T72" fmla="*/ 20 w 48"/>
                <a:gd name="T73" fmla="*/ 55 h 63"/>
                <a:gd name="T74" fmla="*/ 20 w 48"/>
                <a:gd name="T75" fmla="*/ 28 h 63"/>
                <a:gd name="T76" fmla="*/ 28 w 48"/>
                <a:gd name="T77" fmla="*/ 28 h 63"/>
                <a:gd name="T78" fmla="*/ 28 w 48"/>
                <a:gd name="T79" fmla="*/ 55 h 63"/>
                <a:gd name="T80" fmla="*/ 38 w 48"/>
                <a:gd name="T81" fmla="*/ 55 h 63"/>
                <a:gd name="T82" fmla="*/ 32 w 48"/>
                <a:gd name="T83" fmla="*/ 55 h 63"/>
                <a:gd name="T84" fmla="*/ 32 w 48"/>
                <a:gd name="T85" fmla="*/ 28 h 63"/>
                <a:gd name="T86" fmla="*/ 40 w 48"/>
                <a:gd name="T87" fmla="*/ 28 h 63"/>
                <a:gd name="T88" fmla="*/ 38 w 48"/>
                <a:gd name="T89" fmla="*/ 5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 h="63">
                  <a:moveTo>
                    <a:pt x="42" y="8"/>
                  </a:moveTo>
                  <a:cubicBezTo>
                    <a:pt x="6" y="8"/>
                    <a:pt x="6" y="8"/>
                    <a:pt x="6" y="8"/>
                  </a:cubicBezTo>
                  <a:cubicBezTo>
                    <a:pt x="3" y="8"/>
                    <a:pt x="0" y="11"/>
                    <a:pt x="0" y="14"/>
                  </a:cubicBezTo>
                  <a:cubicBezTo>
                    <a:pt x="0" y="16"/>
                    <a:pt x="0" y="16"/>
                    <a:pt x="0" y="16"/>
                  </a:cubicBezTo>
                  <a:cubicBezTo>
                    <a:pt x="48" y="16"/>
                    <a:pt x="48" y="16"/>
                    <a:pt x="48" y="16"/>
                  </a:cubicBezTo>
                  <a:cubicBezTo>
                    <a:pt x="48" y="14"/>
                    <a:pt x="48" y="14"/>
                    <a:pt x="48" y="14"/>
                  </a:cubicBezTo>
                  <a:cubicBezTo>
                    <a:pt x="48" y="11"/>
                    <a:pt x="45" y="8"/>
                    <a:pt x="42" y="8"/>
                  </a:cubicBezTo>
                  <a:close/>
                  <a:moveTo>
                    <a:pt x="31" y="4"/>
                  </a:moveTo>
                  <a:cubicBezTo>
                    <a:pt x="32" y="10"/>
                    <a:pt x="32" y="10"/>
                    <a:pt x="32" y="10"/>
                  </a:cubicBezTo>
                  <a:cubicBezTo>
                    <a:pt x="16" y="10"/>
                    <a:pt x="16" y="10"/>
                    <a:pt x="16" y="10"/>
                  </a:cubicBezTo>
                  <a:cubicBezTo>
                    <a:pt x="17" y="4"/>
                    <a:pt x="17" y="4"/>
                    <a:pt x="17" y="4"/>
                  </a:cubicBezTo>
                  <a:cubicBezTo>
                    <a:pt x="31" y="4"/>
                    <a:pt x="31" y="4"/>
                    <a:pt x="31" y="4"/>
                  </a:cubicBezTo>
                  <a:moveTo>
                    <a:pt x="32" y="0"/>
                  </a:moveTo>
                  <a:cubicBezTo>
                    <a:pt x="16" y="0"/>
                    <a:pt x="16" y="0"/>
                    <a:pt x="16" y="0"/>
                  </a:cubicBezTo>
                  <a:cubicBezTo>
                    <a:pt x="15" y="0"/>
                    <a:pt x="13" y="1"/>
                    <a:pt x="13" y="3"/>
                  </a:cubicBezTo>
                  <a:cubicBezTo>
                    <a:pt x="12" y="11"/>
                    <a:pt x="12" y="11"/>
                    <a:pt x="12" y="11"/>
                  </a:cubicBezTo>
                  <a:cubicBezTo>
                    <a:pt x="11" y="13"/>
                    <a:pt x="13" y="14"/>
                    <a:pt x="14" y="14"/>
                  </a:cubicBezTo>
                  <a:cubicBezTo>
                    <a:pt x="34" y="14"/>
                    <a:pt x="34" y="14"/>
                    <a:pt x="34" y="14"/>
                  </a:cubicBezTo>
                  <a:cubicBezTo>
                    <a:pt x="36" y="14"/>
                    <a:pt x="37" y="13"/>
                    <a:pt x="36" y="11"/>
                  </a:cubicBezTo>
                  <a:cubicBezTo>
                    <a:pt x="35" y="3"/>
                    <a:pt x="35" y="3"/>
                    <a:pt x="35" y="3"/>
                  </a:cubicBezTo>
                  <a:cubicBezTo>
                    <a:pt x="35" y="1"/>
                    <a:pt x="34" y="0"/>
                    <a:pt x="32" y="0"/>
                  </a:cubicBezTo>
                  <a:close/>
                  <a:moveTo>
                    <a:pt x="43" y="20"/>
                  </a:moveTo>
                  <a:cubicBezTo>
                    <a:pt x="5" y="20"/>
                    <a:pt x="5" y="20"/>
                    <a:pt x="5" y="20"/>
                  </a:cubicBezTo>
                  <a:cubicBezTo>
                    <a:pt x="3" y="20"/>
                    <a:pt x="2" y="22"/>
                    <a:pt x="2" y="24"/>
                  </a:cubicBezTo>
                  <a:cubicBezTo>
                    <a:pt x="5" y="59"/>
                    <a:pt x="5" y="59"/>
                    <a:pt x="5" y="59"/>
                  </a:cubicBezTo>
                  <a:cubicBezTo>
                    <a:pt x="5" y="61"/>
                    <a:pt x="7" y="63"/>
                    <a:pt x="9" y="63"/>
                  </a:cubicBezTo>
                  <a:cubicBezTo>
                    <a:pt x="39" y="63"/>
                    <a:pt x="39" y="63"/>
                    <a:pt x="39" y="63"/>
                  </a:cubicBezTo>
                  <a:cubicBezTo>
                    <a:pt x="41" y="63"/>
                    <a:pt x="43" y="61"/>
                    <a:pt x="43" y="59"/>
                  </a:cubicBezTo>
                  <a:cubicBezTo>
                    <a:pt x="46" y="24"/>
                    <a:pt x="46" y="24"/>
                    <a:pt x="46" y="24"/>
                  </a:cubicBezTo>
                  <a:cubicBezTo>
                    <a:pt x="47" y="22"/>
                    <a:pt x="45" y="20"/>
                    <a:pt x="43" y="20"/>
                  </a:cubicBezTo>
                  <a:close/>
                  <a:moveTo>
                    <a:pt x="16" y="55"/>
                  </a:moveTo>
                  <a:cubicBezTo>
                    <a:pt x="10" y="55"/>
                    <a:pt x="10" y="55"/>
                    <a:pt x="10" y="55"/>
                  </a:cubicBezTo>
                  <a:cubicBezTo>
                    <a:pt x="8" y="28"/>
                    <a:pt x="8" y="28"/>
                    <a:pt x="8" y="28"/>
                  </a:cubicBezTo>
                  <a:cubicBezTo>
                    <a:pt x="16" y="28"/>
                    <a:pt x="16" y="28"/>
                    <a:pt x="16" y="28"/>
                  </a:cubicBezTo>
                  <a:lnTo>
                    <a:pt x="16" y="55"/>
                  </a:lnTo>
                  <a:close/>
                  <a:moveTo>
                    <a:pt x="28" y="55"/>
                  </a:moveTo>
                  <a:cubicBezTo>
                    <a:pt x="20" y="55"/>
                    <a:pt x="20" y="55"/>
                    <a:pt x="20" y="55"/>
                  </a:cubicBezTo>
                  <a:cubicBezTo>
                    <a:pt x="20" y="28"/>
                    <a:pt x="20" y="28"/>
                    <a:pt x="20" y="28"/>
                  </a:cubicBezTo>
                  <a:cubicBezTo>
                    <a:pt x="28" y="28"/>
                    <a:pt x="28" y="28"/>
                    <a:pt x="28" y="28"/>
                  </a:cubicBezTo>
                  <a:lnTo>
                    <a:pt x="28" y="55"/>
                  </a:lnTo>
                  <a:close/>
                  <a:moveTo>
                    <a:pt x="38" y="55"/>
                  </a:moveTo>
                  <a:cubicBezTo>
                    <a:pt x="32" y="55"/>
                    <a:pt x="32" y="55"/>
                    <a:pt x="32" y="55"/>
                  </a:cubicBezTo>
                  <a:cubicBezTo>
                    <a:pt x="32" y="28"/>
                    <a:pt x="32" y="28"/>
                    <a:pt x="32" y="28"/>
                  </a:cubicBezTo>
                  <a:cubicBezTo>
                    <a:pt x="40" y="28"/>
                    <a:pt x="40" y="28"/>
                    <a:pt x="40" y="28"/>
                  </a:cubicBezTo>
                  <a:lnTo>
                    <a:pt x="38"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38" name="Freeform 128">
              <a:extLst>
                <a:ext uri="{FF2B5EF4-FFF2-40B4-BE49-F238E27FC236}">
                  <a16:creationId xmlns:a16="http://schemas.microsoft.com/office/drawing/2014/main" xmlns="" id="{5FC97CE4-766D-4041-993D-6717158C1E3E}"/>
                </a:ext>
              </a:extLst>
            </p:cNvPr>
            <p:cNvSpPr>
              <a:spLocks noEditPoints="1"/>
            </p:cNvSpPr>
            <p:nvPr/>
          </p:nvSpPr>
          <p:spPr bwMode="auto">
            <a:xfrm>
              <a:off x="9634320" y="3002169"/>
              <a:ext cx="416912" cy="418868"/>
            </a:xfrm>
            <a:custGeom>
              <a:avLst/>
              <a:gdLst>
                <a:gd name="T0" fmla="*/ 65 w 130"/>
                <a:gd name="T1" fmla="*/ 0 h 131"/>
                <a:gd name="T2" fmla="*/ 0 w 130"/>
                <a:gd name="T3" fmla="*/ 65 h 131"/>
                <a:gd name="T4" fmla="*/ 65 w 130"/>
                <a:gd name="T5" fmla="*/ 131 h 131"/>
                <a:gd name="T6" fmla="*/ 130 w 130"/>
                <a:gd name="T7" fmla="*/ 65 h 131"/>
                <a:gd name="T8" fmla="*/ 65 w 130"/>
                <a:gd name="T9" fmla="*/ 0 h 131"/>
                <a:gd name="T10" fmla="*/ 65 w 130"/>
                <a:gd name="T11" fmla="*/ 114 h 131"/>
                <a:gd name="T12" fmla="*/ 16 w 130"/>
                <a:gd name="T13" fmla="*/ 65 h 131"/>
                <a:gd name="T14" fmla="*/ 65 w 130"/>
                <a:gd name="T15" fmla="*/ 17 h 131"/>
                <a:gd name="T16" fmla="*/ 114 w 130"/>
                <a:gd name="T17" fmla="*/ 65 h 131"/>
                <a:gd name="T18" fmla="*/ 65 w 130"/>
                <a:gd name="T19" fmla="*/ 114 h 131"/>
                <a:gd name="T20" fmla="*/ 40 w 130"/>
                <a:gd name="T21" fmla="*/ 65 h 131"/>
                <a:gd name="T22" fmla="*/ 65 w 130"/>
                <a:gd name="T23" fmla="*/ 90 h 131"/>
                <a:gd name="T24" fmla="*/ 89 w 130"/>
                <a:gd name="T25" fmla="*/ 65 h 131"/>
                <a:gd name="T26" fmla="*/ 65 w 130"/>
                <a:gd name="T27" fmla="*/ 41 h 131"/>
                <a:gd name="T28" fmla="*/ 40 w 130"/>
                <a:gd name="T29" fmla="*/ 6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31">
                  <a:moveTo>
                    <a:pt x="65" y="0"/>
                  </a:moveTo>
                  <a:cubicBezTo>
                    <a:pt x="29" y="0"/>
                    <a:pt x="0" y="29"/>
                    <a:pt x="0" y="65"/>
                  </a:cubicBezTo>
                  <a:cubicBezTo>
                    <a:pt x="0" y="101"/>
                    <a:pt x="29" y="131"/>
                    <a:pt x="65" y="131"/>
                  </a:cubicBezTo>
                  <a:cubicBezTo>
                    <a:pt x="101" y="131"/>
                    <a:pt x="130" y="101"/>
                    <a:pt x="130" y="65"/>
                  </a:cubicBezTo>
                  <a:cubicBezTo>
                    <a:pt x="130" y="29"/>
                    <a:pt x="101" y="0"/>
                    <a:pt x="65" y="0"/>
                  </a:cubicBezTo>
                  <a:close/>
                  <a:moveTo>
                    <a:pt x="65" y="114"/>
                  </a:moveTo>
                  <a:cubicBezTo>
                    <a:pt x="38" y="114"/>
                    <a:pt x="16" y="92"/>
                    <a:pt x="16" y="65"/>
                  </a:cubicBezTo>
                  <a:cubicBezTo>
                    <a:pt x="16" y="38"/>
                    <a:pt x="38" y="17"/>
                    <a:pt x="65" y="17"/>
                  </a:cubicBezTo>
                  <a:cubicBezTo>
                    <a:pt x="92" y="17"/>
                    <a:pt x="114" y="38"/>
                    <a:pt x="114" y="65"/>
                  </a:cubicBezTo>
                  <a:cubicBezTo>
                    <a:pt x="114" y="92"/>
                    <a:pt x="92" y="114"/>
                    <a:pt x="65" y="114"/>
                  </a:cubicBezTo>
                  <a:close/>
                  <a:moveTo>
                    <a:pt x="40" y="65"/>
                  </a:moveTo>
                  <a:cubicBezTo>
                    <a:pt x="40" y="79"/>
                    <a:pt x="51" y="90"/>
                    <a:pt x="65" y="90"/>
                  </a:cubicBezTo>
                  <a:cubicBezTo>
                    <a:pt x="78" y="90"/>
                    <a:pt x="89" y="79"/>
                    <a:pt x="89" y="65"/>
                  </a:cubicBezTo>
                  <a:cubicBezTo>
                    <a:pt x="89" y="52"/>
                    <a:pt x="78" y="41"/>
                    <a:pt x="65" y="41"/>
                  </a:cubicBezTo>
                  <a:cubicBezTo>
                    <a:pt x="51" y="41"/>
                    <a:pt x="40" y="52"/>
                    <a:pt x="4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39" name="Freeform 129">
              <a:extLst>
                <a:ext uri="{FF2B5EF4-FFF2-40B4-BE49-F238E27FC236}">
                  <a16:creationId xmlns:a16="http://schemas.microsoft.com/office/drawing/2014/main" xmlns="" id="{4F8D38F7-9040-47CC-BDD9-AA01BF182CEA}"/>
                </a:ext>
              </a:extLst>
            </p:cNvPr>
            <p:cNvSpPr>
              <a:spLocks noEditPoints="1"/>
            </p:cNvSpPr>
            <p:nvPr/>
          </p:nvSpPr>
          <p:spPr bwMode="auto">
            <a:xfrm>
              <a:off x="9330934" y="1252317"/>
              <a:ext cx="690938" cy="299471"/>
            </a:xfrm>
            <a:custGeom>
              <a:avLst/>
              <a:gdLst>
                <a:gd name="T0" fmla="*/ 188 w 216"/>
                <a:gd name="T1" fmla="*/ 41 h 94"/>
                <a:gd name="T2" fmla="*/ 178 w 216"/>
                <a:gd name="T3" fmla="*/ 43 h 94"/>
                <a:gd name="T4" fmla="*/ 129 w 216"/>
                <a:gd name="T5" fmla="*/ 0 h 94"/>
                <a:gd name="T6" fmla="*/ 111 w 216"/>
                <a:gd name="T7" fmla="*/ 3 h 94"/>
                <a:gd name="T8" fmla="*/ 108 w 216"/>
                <a:gd name="T9" fmla="*/ 6 h 94"/>
                <a:gd name="T10" fmla="*/ 108 w 216"/>
                <a:gd name="T11" fmla="*/ 91 h 94"/>
                <a:gd name="T12" fmla="*/ 111 w 216"/>
                <a:gd name="T13" fmla="*/ 94 h 94"/>
                <a:gd name="T14" fmla="*/ 188 w 216"/>
                <a:gd name="T15" fmla="*/ 94 h 94"/>
                <a:gd name="T16" fmla="*/ 216 w 216"/>
                <a:gd name="T17" fmla="*/ 68 h 94"/>
                <a:gd name="T18" fmla="*/ 188 w 216"/>
                <a:gd name="T19" fmla="*/ 41 h 94"/>
                <a:gd name="T20" fmla="*/ 85 w 216"/>
                <a:gd name="T21" fmla="*/ 94 h 94"/>
                <a:gd name="T22" fmla="*/ 91 w 216"/>
                <a:gd name="T23" fmla="*/ 94 h 94"/>
                <a:gd name="T24" fmla="*/ 95 w 216"/>
                <a:gd name="T25" fmla="*/ 47 h 94"/>
                <a:gd name="T26" fmla="*/ 91 w 216"/>
                <a:gd name="T27" fmla="*/ 0 h 94"/>
                <a:gd name="T28" fmla="*/ 85 w 216"/>
                <a:gd name="T29" fmla="*/ 0 h 94"/>
                <a:gd name="T30" fmla="*/ 81 w 216"/>
                <a:gd name="T31" fmla="*/ 47 h 94"/>
                <a:gd name="T32" fmla="*/ 85 w 216"/>
                <a:gd name="T33" fmla="*/ 94 h 94"/>
                <a:gd name="T34" fmla="*/ 64 w 216"/>
                <a:gd name="T35" fmla="*/ 94 h 94"/>
                <a:gd name="T36" fmla="*/ 58 w 216"/>
                <a:gd name="T37" fmla="*/ 94 h 94"/>
                <a:gd name="T38" fmla="*/ 54 w 216"/>
                <a:gd name="T39" fmla="*/ 60 h 94"/>
                <a:gd name="T40" fmla="*/ 58 w 216"/>
                <a:gd name="T41" fmla="*/ 27 h 94"/>
                <a:gd name="T42" fmla="*/ 64 w 216"/>
                <a:gd name="T43" fmla="*/ 27 h 94"/>
                <a:gd name="T44" fmla="*/ 68 w 216"/>
                <a:gd name="T45" fmla="*/ 61 h 94"/>
                <a:gd name="T46" fmla="*/ 64 w 216"/>
                <a:gd name="T47" fmla="*/ 94 h 94"/>
                <a:gd name="T48" fmla="*/ 31 w 216"/>
                <a:gd name="T49" fmla="*/ 94 h 94"/>
                <a:gd name="T50" fmla="*/ 37 w 216"/>
                <a:gd name="T51" fmla="*/ 94 h 94"/>
                <a:gd name="T52" fmla="*/ 41 w 216"/>
                <a:gd name="T53" fmla="*/ 67 h 94"/>
                <a:gd name="T54" fmla="*/ 37 w 216"/>
                <a:gd name="T55" fmla="*/ 40 h 94"/>
                <a:gd name="T56" fmla="*/ 31 w 216"/>
                <a:gd name="T57" fmla="*/ 40 h 94"/>
                <a:gd name="T58" fmla="*/ 27 w 216"/>
                <a:gd name="T59" fmla="*/ 67 h 94"/>
                <a:gd name="T60" fmla="*/ 31 w 216"/>
                <a:gd name="T61" fmla="*/ 94 h 94"/>
                <a:gd name="T62" fmla="*/ 4 w 216"/>
                <a:gd name="T63" fmla="*/ 81 h 94"/>
                <a:gd name="T64" fmla="*/ 10 w 216"/>
                <a:gd name="T65" fmla="*/ 81 h 94"/>
                <a:gd name="T66" fmla="*/ 14 w 216"/>
                <a:gd name="T67" fmla="*/ 67 h 94"/>
                <a:gd name="T68" fmla="*/ 10 w 216"/>
                <a:gd name="T69" fmla="*/ 54 h 94"/>
                <a:gd name="T70" fmla="*/ 4 w 216"/>
                <a:gd name="T71" fmla="*/ 54 h 94"/>
                <a:gd name="T72" fmla="*/ 0 w 216"/>
                <a:gd name="T73" fmla="*/ 67 h 94"/>
                <a:gd name="T74" fmla="*/ 4 w 216"/>
                <a:gd name="T75" fmla="*/ 8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94">
                  <a:moveTo>
                    <a:pt x="188" y="41"/>
                  </a:moveTo>
                  <a:cubicBezTo>
                    <a:pt x="184" y="41"/>
                    <a:pt x="181" y="42"/>
                    <a:pt x="178" y="43"/>
                  </a:cubicBezTo>
                  <a:cubicBezTo>
                    <a:pt x="175" y="19"/>
                    <a:pt x="154" y="0"/>
                    <a:pt x="129" y="0"/>
                  </a:cubicBezTo>
                  <a:cubicBezTo>
                    <a:pt x="122" y="0"/>
                    <a:pt x="116" y="1"/>
                    <a:pt x="111" y="3"/>
                  </a:cubicBezTo>
                  <a:cubicBezTo>
                    <a:pt x="109" y="4"/>
                    <a:pt x="108" y="5"/>
                    <a:pt x="108" y="6"/>
                  </a:cubicBezTo>
                  <a:cubicBezTo>
                    <a:pt x="108" y="91"/>
                    <a:pt x="108" y="91"/>
                    <a:pt x="108" y="91"/>
                  </a:cubicBezTo>
                  <a:cubicBezTo>
                    <a:pt x="108" y="93"/>
                    <a:pt x="110" y="94"/>
                    <a:pt x="111" y="94"/>
                  </a:cubicBezTo>
                  <a:cubicBezTo>
                    <a:pt x="111" y="94"/>
                    <a:pt x="188" y="94"/>
                    <a:pt x="188" y="94"/>
                  </a:cubicBezTo>
                  <a:cubicBezTo>
                    <a:pt x="204" y="94"/>
                    <a:pt x="216" y="82"/>
                    <a:pt x="216" y="68"/>
                  </a:cubicBezTo>
                  <a:cubicBezTo>
                    <a:pt x="216" y="53"/>
                    <a:pt x="204" y="41"/>
                    <a:pt x="188" y="41"/>
                  </a:cubicBezTo>
                  <a:close/>
                  <a:moveTo>
                    <a:pt x="85" y="94"/>
                  </a:moveTo>
                  <a:cubicBezTo>
                    <a:pt x="91" y="94"/>
                    <a:pt x="91" y="94"/>
                    <a:pt x="91" y="94"/>
                  </a:cubicBezTo>
                  <a:cubicBezTo>
                    <a:pt x="95" y="47"/>
                    <a:pt x="95" y="47"/>
                    <a:pt x="95" y="47"/>
                  </a:cubicBezTo>
                  <a:cubicBezTo>
                    <a:pt x="91" y="0"/>
                    <a:pt x="91" y="0"/>
                    <a:pt x="91" y="0"/>
                  </a:cubicBezTo>
                  <a:cubicBezTo>
                    <a:pt x="85" y="0"/>
                    <a:pt x="85" y="0"/>
                    <a:pt x="85" y="0"/>
                  </a:cubicBezTo>
                  <a:cubicBezTo>
                    <a:pt x="81" y="47"/>
                    <a:pt x="81" y="47"/>
                    <a:pt x="81" y="47"/>
                  </a:cubicBezTo>
                  <a:lnTo>
                    <a:pt x="85" y="94"/>
                  </a:lnTo>
                  <a:close/>
                  <a:moveTo>
                    <a:pt x="64" y="94"/>
                  </a:moveTo>
                  <a:cubicBezTo>
                    <a:pt x="58" y="94"/>
                    <a:pt x="58" y="94"/>
                    <a:pt x="58" y="94"/>
                  </a:cubicBezTo>
                  <a:cubicBezTo>
                    <a:pt x="54" y="60"/>
                    <a:pt x="54" y="60"/>
                    <a:pt x="54" y="60"/>
                  </a:cubicBezTo>
                  <a:cubicBezTo>
                    <a:pt x="58" y="27"/>
                    <a:pt x="58" y="27"/>
                    <a:pt x="58" y="27"/>
                  </a:cubicBezTo>
                  <a:cubicBezTo>
                    <a:pt x="64" y="27"/>
                    <a:pt x="64" y="27"/>
                    <a:pt x="64" y="27"/>
                  </a:cubicBezTo>
                  <a:cubicBezTo>
                    <a:pt x="68" y="61"/>
                    <a:pt x="68" y="61"/>
                    <a:pt x="68" y="61"/>
                  </a:cubicBezTo>
                  <a:lnTo>
                    <a:pt x="64" y="94"/>
                  </a:lnTo>
                  <a:close/>
                  <a:moveTo>
                    <a:pt x="31" y="94"/>
                  </a:moveTo>
                  <a:cubicBezTo>
                    <a:pt x="37" y="94"/>
                    <a:pt x="37" y="94"/>
                    <a:pt x="37" y="94"/>
                  </a:cubicBezTo>
                  <a:cubicBezTo>
                    <a:pt x="41" y="67"/>
                    <a:pt x="41" y="67"/>
                    <a:pt x="41" y="67"/>
                  </a:cubicBezTo>
                  <a:cubicBezTo>
                    <a:pt x="37" y="40"/>
                    <a:pt x="37" y="40"/>
                    <a:pt x="37" y="40"/>
                  </a:cubicBezTo>
                  <a:cubicBezTo>
                    <a:pt x="31" y="40"/>
                    <a:pt x="31" y="40"/>
                    <a:pt x="31" y="40"/>
                  </a:cubicBezTo>
                  <a:cubicBezTo>
                    <a:pt x="27" y="67"/>
                    <a:pt x="27" y="67"/>
                    <a:pt x="27" y="67"/>
                  </a:cubicBezTo>
                  <a:lnTo>
                    <a:pt x="31" y="94"/>
                  </a:lnTo>
                  <a:close/>
                  <a:moveTo>
                    <a:pt x="4" y="81"/>
                  </a:moveTo>
                  <a:cubicBezTo>
                    <a:pt x="10" y="81"/>
                    <a:pt x="10" y="81"/>
                    <a:pt x="10" y="81"/>
                  </a:cubicBezTo>
                  <a:cubicBezTo>
                    <a:pt x="14" y="67"/>
                    <a:pt x="14" y="67"/>
                    <a:pt x="14" y="67"/>
                  </a:cubicBezTo>
                  <a:cubicBezTo>
                    <a:pt x="10" y="54"/>
                    <a:pt x="10" y="54"/>
                    <a:pt x="10" y="54"/>
                  </a:cubicBezTo>
                  <a:cubicBezTo>
                    <a:pt x="4" y="54"/>
                    <a:pt x="4" y="54"/>
                    <a:pt x="4" y="54"/>
                  </a:cubicBezTo>
                  <a:cubicBezTo>
                    <a:pt x="0" y="67"/>
                    <a:pt x="0" y="67"/>
                    <a:pt x="0" y="67"/>
                  </a:cubicBezTo>
                  <a:lnTo>
                    <a:pt x="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40" name="Freeform 130">
              <a:extLst>
                <a:ext uri="{FF2B5EF4-FFF2-40B4-BE49-F238E27FC236}">
                  <a16:creationId xmlns:a16="http://schemas.microsoft.com/office/drawing/2014/main" xmlns="" id="{E9B1639A-7544-430F-A9E7-EDDC999CE732}"/>
                </a:ext>
              </a:extLst>
            </p:cNvPr>
            <p:cNvSpPr>
              <a:spLocks noEditPoints="1"/>
            </p:cNvSpPr>
            <p:nvPr/>
          </p:nvSpPr>
          <p:spPr bwMode="auto">
            <a:xfrm>
              <a:off x="9462075" y="1610508"/>
              <a:ext cx="383636" cy="342532"/>
            </a:xfrm>
            <a:custGeom>
              <a:avLst/>
              <a:gdLst>
                <a:gd name="T0" fmla="*/ 50 w 120"/>
                <a:gd name="T1" fmla="*/ 0 h 107"/>
                <a:gd name="T2" fmla="*/ 50 w 120"/>
                <a:gd name="T3" fmla="*/ 0 h 107"/>
                <a:gd name="T4" fmla="*/ 100 w 120"/>
                <a:gd name="T5" fmla="*/ 41 h 107"/>
                <a:gd name="T6" fmla="*/ 50 w 120"/>
                <a:gd name="T7" fmla="*/ 81 h 107"/>
                <a:gd name="T8" fmla="*/ 42 w 120"/>
                <a:gd name="T9" fmla="*/ 81 h 107"/>
                <a:gd name="T10" fmla="*/ 7 w 120"/>
                <a:gd name="T11" fmla="*/ 93 h 107"/>
                <a:gd name="T12" fmla="*/ 7 w 120"/>
                <a:gd name="T13" fmla="*/ 91 h 107"/>
                <a:gd name="T14" fmla="*/ 19 w 120"/>
                <a:gd name="T15" fmla="*/ 75 h 107"/>
                <a:gd name="T16" fmla="*/ 19 w 120"/>
                <a:gd name="T17" fmla="*/ 72 h 107"/>
                <a:gd name="T18" fmla="*/ 0 w 120"/>
                <a:gd name="T19" fmla="*/ 41 h 107"/>
                <a:gd name="T20" fmla="*/ 50 w 120"/>
                <a:gd name="T21" fmla="*/ 0 h 107"/>
                <a:gd name="T22" fmla="*/ 104 w 120"/>
                <a:gd name="T23" fmla="*/ 91 h 107"/>
                <a:gd name="T24" fmla="*/ 113 w 120"/>
                <a:gd name="T25" fmla="*/ 104 h 107"/>
                <a:gd name="T26" fmla="*/ 113 w 120"/>
                <a:gd name="T27" fmla="*/ 107 h 107"/>
                <a:gd name="T28" fmla="*/ 83 w 120"/>
                <a:gd name="T29" fmla="*/ 96 h 107"/>
                <a:gd name="T30" fmla="*/ 77 w 120"/>
                <a:gd name="T31" fmla="*/ 96 h 107"/>
                <a:gd name="T32" fmla="*/ 50 w 120"/>
                <a:gd name="T33" fmla="*/ 89 h 107"/>
                <a:gd name="T34" fmla="*/ 90 w 120"/>
                <a:gd name="T35" fmla="*/ 75 h 107"/>
                <a:gd name="T36" fmla="*/ 103 w 120"/>
                <a:gd name="T37" fmla="*/ 60 h 107"/>
                <a:gd name="T38" fmla="*/ 108 w 120"/>
                <a:gd name="T39" fmla="*/ 41 h 107"/>
                <a:gd name="T40" fmla="*/ 108 w 120"/>
                <a:gd name="T41" fmla="*/ 37 h 107"/>
                <a:gd name="T42" fmla="*/ 120 w 120"/>
                <a:gd name="T43" fmla="*/ 62 h 107"/>
                <a:gd name="T44" fmla="*/ 104 w 120"/>
                <a:gd name="T45" fmla="*/ 88 h 107"/>
                <a:gd name="T46" fmla="*/ 104 w 120"/>
                <a:gd name="T47" fmla="*/ 9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07">
                  <a:moveTo>
                    <a:pt x="50" y="0"/>
                  </a:moveTo>
                  <a:cubicBezTo>
                    <a:pt x="50" y="0"/>
                    <a:pt x="50" y="0"/>
                    <a:pt x="50" y="0"/>
                  </a:cubicBezTo>
                  <a:cubicBezTo>
                    <a:pt x="78" y="0"/>
                    <a:pt x="100" y="18"/>
                    <a:pt x="100" y="41"/>
                  </a:cubicBezTo>
                  <a:cubicBezTo>
                    <a:pt x="100" y="63"/>
                    <a:pt x="78" y="81"/>
                    <a:pt x="50" y="81"/>
                  </a:cubicBezTo>
                  <a:cubicBezTo>
                    <a:pt x="47" y="81"/>
                    <a:pt x="45" y="81"/>
                    <a:pt x="42" y="81"/>
                  </a:cubicBezTo>
                  <a:cubicBezTo>
                    <a:pt x="32" y="91"/>
                    <a:pt x="19" y="93"/>
                    <a:pt x="7" y="93"/>
                  </a:cubicBezTo>
                  <a:cubicBezTo>
                    <a:pt x="7" y="91"/>
                    <a:pt x="7" y="91"/>
                    <a:pt x="7" y="91"/>
                  </a:cubicBezTo>
                  <a:cubicBezTo>
                    <a:pt x="14" y="87"/>
                    <a:pt x="19" y="82"/>
                    <a:pt x="19" y="75"/>
                  </a:cubicBezTo>
                  <a:cubicBezTo>
                    <a:pt x="19" y="74"/>
                    <a:pt x="19" y="73"/>
                    <a:pt x="19" y="72"/>
                  </a:cubicBezTo>
                  <a:cubicBezTo>
                    <a:pt x="8" y="65"/>
                    <a:pt x="0" y="53"/>
                    <a:pt x="0" y="41"/>
                  </a:cubicBezTo>
                  <a:cubicBezTo>
                    <a:pt x="0" y="18"/>
                    <a:pt x="23" y="0"/>
                    <a:pt x="50" y="0"/>
                  </a:cubicBezTo>
                  <a:close/>
                  <a:moveTo>
                    <a:pt x="104" y="91"/>
                  </a:moveTo>
                  <a:cubicBezTo>
                    <a:pt x="104" y="97"/>
                    <a:pt x="107" y="102"/>
                    <a:pt x="113" y="104"/>
                  </a:cubicBezTo>
                  <a:cubicBezTo>
                    <a:pt x="113" y="107"/>
                    <a:pt x="113" y="107"/>
                    <a:pt x="113" y="107"/>
                  </a:cubicBezTo>
                  <a:cubicBezTo>
                    <a:pt x="102" y="106"/>
                    <a:pt x="93" y="105"/>
                    <a:pt x="83" y="96"/>
                  </a:cubicBezTo>
                  <a:cubicBezTo>
                    <a:pt x="81" y="96"/>
                    <a:pt x="79" y="96"/>
                    <a:pt x="77" y="96"/>
                  </a:cubicBezTo>
                  <a:cubicBezTo>
                    <a:pt x="67" y="96"/>
                    <a:pt x="58" y="93"/>
                    <a:pt x="50" y="89"/>
                  </a:cubicBezTo>
                  <a:cubicBezTo>
                    <a:pt x="65" y="89"/>
                    <a:pt x="79" y="84"/>
                    <a:pt x="90" y="75"/>
                  </a:cubicBezTo>
                  <a:cubicBezTo>
                    <a:pt x="96" y="71"/>
                    <a:pt x="100" y="66"/>
                    <a:pt x="103" y="60"/>
                  </a:cubicBezTo>
                  <a:cubicBezTo>
                    <a:pt x="106" y="54"/>
                    <a:pt x="108" y="47"/>
                    <a:pt x="108" y="41"/>
                  </a:cubicBezTo>
                  <a:cubicBezTo>
                    <a:pt x="108" y="40"/>
                    <a:pt x="108" y="39"/>
                    <a:pt x="108" y="37"/>
                  </a:cubicBezTo>
                  <a:cubicBezTo>
                    <a:pt x="115" y="44"/>
                    <a:pt x="120" y="52"/>
                    <a:pt x="120" y="62"/>
                  </a:cubicBezTo>
                  <a:cubicBezTo>
                    <a:pt x="120" y="72"/>
                    <a:pt x="114" y="82"/>
                    <a:pt x="104" y="88"/>
                  </a:cubicBezTo>
                  <a:cubicBezTo>
                    <a:pt x="104" y="89"/>
                    <a:pt x="104" y="90"/>
                    <a:pt x="104"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41" name="Freeform 131">
              <a:extLst>
                <a:ext uri="{FF2B5EF4-FFF2-40B4-BE49-F238E27FC236}">
                  <a16:creationId xmlns:a16="http://schemas.microsoft.com/office/drawing/2014/main" xmlns="" id="{F0C13A91-709F-4EAE-8565-2C2579AAD7DC}"/>
                </a:ext>
              </a:extLst>
            </p:cNvPr>
            <p:cNvSpPr>
              <a:spLocks noEditPoints="1"/>
            </p:cNvSpPr>
            <p:nvPr/>
          </p:nvSpPr>
          <p:spPr bwMode="auto">
            <a:xfrm>
              <a:off x="9501222" y="1990229"/>
              <a:ext cx="338618" cy="336661"/>
            </a:xfrm>
            <a:custGeom>
              <a:avLst/>
              <a:gdLst>
                <a:gd name="T0" fmla="*/ 20 w 106"/>
                <a:gd name="T1" fmla="*/ 53 h 105"/>
                <a:gd name="T2" fmla="*/ 20 w 106"/>
                <a:gd name="T3" fmla="*/ 49 h 105"/>
                <a:gd name="T4" fmla="*/ 1 w 106"/>
                <a:gd name="T5" fmla="*/ 43 h 105"/>
                <a:gd name="T6" fmla="*/ 0 w 106"/>
                <a:gd name="T7" fmla="*/ 53 h 105"/>
                <a:gd name="T8" fmla="*/ 17 w 106"/>
                <a:gd name="T9" fmla="*/ 91 h 105"/>
                <a:gd name="T10" fmla="*/ 29 w 106"/>
                <a:gd name="T11" fmla="*/ 75 h 105"/>
                <a:gd name="T12" fmla="*/ 20 w 106"/>
                <a:gd name="T13" fmla="*/ 53 h 105"/>
                <a:gd name="T14" fmla="*/ 86 w 106"/>
                <a:gd name="T15" fmla="*/ 53 h 105"/>
                <a:gd name="T16" fmla="*/ 77 w 106"/>
                <a:gd name="T17" fmla="*/ 75 h 105"/>
                <a:gd name="T18" fmla="*/ 89 w 106"/>
                <a:gd name="T19" fmla="*/ 91 h 105"/>
                <a:gd name="T20" fmla="*/ 106 w 106"/>
                <a:gd name="T21" fmla="*/ 53 h 105"/>
                <a:gd name="T22" fmla="*/ 105 w 106"/>
                <a:gd name="T23" fmla="*/ 43 h 105"/>
                <a:gd name="T24" fmla="*/ 86 w 106"/>
                <a:gd name="T25" fmla="*/ 49 h 105"/>
                <a:gd name="T26" fmla="*/ 86 w 106"/>
                <a:gd name="T27" fmla="*/ 53 h 105"/>
                <a:gd name="T28" fmla="*/ 59 w 106"/>
                <a:gd name="T29" fmla="*/ 20 h 105"/>
                <a:gd name="T30" fmla="*/ 82 w 106"/>
                <a:gd name="T31" fmla="*/ 36 h 105"/>
                <a:gd name="T32" fmla="*/ 101 w 106"/>
                <a:gd name="T33" fmla="*/ 30 h 105"/>
                <a:gd name="T34" fmla="*/ 59 w 106"/>
                <a:gd name="T35" fmla="*/ 0 h 105"/>
                <a:gd name="T36" fmla="*/ 59 w 106"/>
                <a:gd name="T37" fmla="*/ 20 h 105"/>
                <a:gd name="T38" fmla="*/ 24 w 106"/>
                <a:gd name="T39" fmla="*/ 36 h 105"/>
                <a:gd name="T40" fmla="*/ 46 w 106"/>
                <a:gd name="T41" fmla="*/ 20 h 105"/>
                <a:gd name="T42" fmla="*/ 46 w 106"/>
                <a:gd name="T43" fmla="*/ 0 h 105"/>
                <a:gd name="T44" fmla="*/ 5 w 106"/>
                <a:gd name="T45" fmla="*/ 30 h 105"/>
                <a:gd name="T46" fmla="*/ 24 w 106"/>
                <a:gd name="T47" fmla="*/ 36 h 105"/>
                <a:gd name="T48" fmla="*/ 67 w 106"/>
                <a:gd name="T49" fmla="*/ 83 h 105"/>
                <a:gd name="T50" fmla="*/ 53 w 106"/>
                <a:gd name="T51" fmla="*/ 85 h 105"/>
                <a:gd name="T52" fmla="*/ 39 w 106"/>
                <a:gd name="T53" fmla="*/ 83 h 105"/>
                <a:gd name="T54" fmla="*/ 28 w 106"/>
                <a:gd name="T55" fmla="*/ 99 h 105"/>
                <a:gd name="T56" fmla="*/ 53 w 106"/>
                <a:gd name="T57" fmla="*/ 105 h 105"/>
                <a:gd name="T58" fmla="*/ 78 w 106"/>
                <a:gd name="T59" fmla="*/ 99 h 105"/>
                <a:gd name="T60" fmla="*/ 67 w 106"/>
                <a:gd name="T61"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6" h="105">
                  <a:moveTo>
                    <a:pt x="20" y="53"/>
                  </a:moveTo>
                  <a:cubicBezTo>
                    <a:pt x="20" y="51"/>
                    <a:pt x="20" y="50"/>
                    <a:pt x="20" y="49"/>
                  </a:cubicBezTo>
                  <a:cubicBezTo>
                    <a:pt x="1" y="43"/>
                    <a:pt x="1" y="43"/>
                    <a:pt x="1" y="43"/>
                  </a:cubicBezTo>
                  <a:cubicBezTo>
                    <a:pt x="1" y="46"/>
                    <a:pt x="0" y="49"/>
                    <a:pt x="0" y="53"/>
                  </a:cubicBezTo>
                  <a:cubicBezTo>
                    <a:pt x="0" y="68"/>
                    <a:pt x="7" y="81"/>
                    <a:pt x="17" y="91"/>
                  </a:cubicBezTo>
                  <a:cubicBezTo>
                    <a:pt x="29" y="75"/>
                    <a:pt x="29" y="75"/>
                    <a:pt x="29" y="75"/>
                  </a:cubicBezTo>
                  <a:cubicBezTo>
                    <a:pt x="23" y="69"/>
                    <a:pt x="20" y="61"/>
                    <a:pt x="20" y="53"/>
                  </a:cubicBezTo>
                  <a:close/>
                  <a:moveTo>
                    <a:pt x="86" y="53"/>
                  </a:moveTo>
                  <a:cubicBezTo>
                    <a:pt x="86" y="61"/>
                    <a:pt x="83" y="69"/>
                    <a:pt x="77" y="75"/>
                  </a:cubicBezTo>
                  <a:cubicBezTo>
                    <a:pt x="89" y="91"/>
                    <a:pt x="89" y="91"/>
                    <a:pt x="89" y="91"/>
                  </a:cubicBezTo>
                  <a:cubicBezTo>
                    <a:pt x="99" y="81"/>
                    <a:pt x="106" y="68"/>
                    <a:pt x="106" y="53"/>
                  </a:cubicBezTo>
                  <a:cubicBezTo>
                    <a:pt x="106" y="49"/>
                    <a:pt x="105" y="46"/>
                    <a:pt x="105" y="43"/>
                  </a:cubicBezTo>
                  <a:cubicBezTo>
                    <a:pt x="86" y="49"/>
                    <a:pt x="86" y="49"/>
                    <a:pt x="86" y="49"/>
                  </a:cubicBezTo>
                  <a:cubicBezTo>
                    <a:pt x="86" y="50"/>
                    <a:pt x="86" y="51"/>
                    <a:pt x="86" y="53"/>
                  </a:cubicBezTo>
                  <a:close/>
                  <a:moveTo>
                    <a:pt x="59" y="20"/>
                  </a:moveTo>
                  <a:cubicBezTo>
                    <a:pt x="69" y="22"/>
                    <a:pt x="77" y="28"/>
                    <a:pt x="82" y="36"/>
                  </a:cubicBezTo>
                  <a:cubicBezTo>
                    <a:pt x="101" y="30"/>
                    <a:pt x="101" y="30"/>
                    <a:pt x="101" y="30"/>
                  </a:cubicBezTo>
                  <a:cubicBezTo>
                    <a:pt x="93" y="14"/>
                    <a:pt x="78" y="3"/>
                    <a:pt x="59" y="0"/>
                  </a:cubicBezTo>
                  <a:lnTo>
                    <a:pt x="59" y="20"/>
                  </a:lnTo>
                  <a:close/>
                  <a:moveTo>
                    <a:pt x="24" y="36"/>
                  </a:moveTo>
                  <a:cubicBezTo>
                    <a:pt x="29" y="28"/>
                    <a:pt x="37" y="22"/>
                    <a:pt x="46" y="20"/>
                  </a:cubicBezTo>
                  <a:cubicBezTo>
                    <a:pt x="46" y="0"/>
                    <a:pt x="46" y="0"/>
                    <a:pt x="46" y="0"/>
                  </a:cubicBezTo>
                  <a:cubicBezTo>
                    <a:pt x="28" y="3"/>
                    <a:pt x="13" y="14"/>
                    <a:pt x="5" y="30"/>
                  </a:cubicBezTo>
                  <a:lnTo>
                    <a:pt x="24" y="36"/>
                  </a:lnTo>
                  <a:close/>
                  <a:moveTo>
                    <a:pt x="67" y="83"/>
                  </a:moveTo>
                  <a:cubicBezTo>
                    <a:pt x="62" y="84"/>
                    <a:pt x="58" y="85"/>
                    <a:pt x="53" y="85"/>
                  </a:cubicBezTo>
                  <a:cubicBezTo>
                    <a:pt x="48" y="85"/>
                    <a:pt x="43" y="84"/>
                    <a:pt x="39" y="83"/>
                  </a:cubicBezTo>
                  <a:cubicBezTo>
                    <a:pt x="28" y="99"/>
                    <a:pt x="28" y="99"/>
                    <a:pt x="28" y="99"/>
                  </a:cubicBezTo>
                  <a:cubicBezTo>
                    <a:pt x="35" y="103"/>
                    <a:pt x="44" y="105"/>
                    <a:pt x="53" y="105"/>
                  </a:cubicBezTo>
                  <a:cubicBezTo>
                    <a:pt x="62" y="105"/>
                    <a:pt x="71" y="103"/>
                    <a:pt x="78" y="99"/>
                  </a:cubicBezTo>
                  <a:lnTo>
                    <a:pt x="67"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42" name="Freeform 132">
              <a:extLst>
                <a:ext uri="{FF2B5EF4-FFF2-40B4-BE49-F238E27FC236}">
                  <a16:creationId xmlns:a16="http://schemas.microsoft.com/office/drawing/2014/main" xmlns="" id="{1F33C00D-BD7E-424E-A0F6-E75AB34A0637}"/>
                </a:ext>
              </a:extLst>
            </p:cNvPr>
            <p:cNvSpPr>
              <a:spLocks noEditPoints="1"/>
            </p:cNvSpPr>
            <p:nvPr/>
          </p:nvSpPr>
          <p:spPr bwMode="auto">
            <a:xfrm>
              <a:off x="9522752" y="2397354"/>
              <a:ext cx="317087" cy="334703"/>
            </a:xfrm>
            <a:custGeom>
              <a:avLst/>
              <a:gdLst>
                <a:gd name="T0" fmla="*/ 75 w 162"/>
                <a:gd name="T1" fmla="*/ 65 h 171"/>
                <a:gd name="T2" fmla="*/ 54 w 162"/>
                <a:gd name="T3" fmla="*/ 86 h 171"/>
                <a:gd name="T4" fmla="*/ 87 w 162"/>
                <a:gd name="T5" fmla="*/ 65 h 171"/>
                <a:gd name="T6" fmla="*/ 108 w 162"/>
                <a:gd name="T7" fmla="*/ 86 h 171"/>
                <a:gd name="T8" fmla="*/ 87 w 162"/>
                <a:gd name="T9" fmla="*/ 65 h 171"/>
                <a:gd name="T10" fmla="*/ 139 w 162"/>
                <a:gd name="T11" fmla="*/ 65 h 171"/>
                <a:gd name="T12" fmla="*/ 118 w 162"/>
                <a:gd name="T13" fmla="*/ 86 h 171"/>
                <a:gd name="T14" fmla="*/ 21 w 162"/>
                <a:gd name="T15" fmla="*/ 129 h 171"/>
                <a:gd name="T16" fmla="*/ 43 w 162"/>
                <a:gd name="T17" fmla="*/ 150 h 171"/>
                <a:gd name="T18" fmla="*/ 21 w 162"/>
                <a:gd name="T19" fmla="*/ 129 h 171"/>
                <a:gd name="T20" fmla="*/ 75 w 162"/>
                <a:gd name="T21" fmla="*/ 129 h 171"/>
                <a:gd name="T22" fmla="*/ 54 w 162"/>
                <a:gd name="T23" fmla="*/ 150 h 171"/>
                <a:gd name="T24" fmla="*/ 87 w 162"/>
                <a:gd name="T25" fmla="*/ 129 h 171"/>
                <a:gd name="T26" fmla="*/ 108 w 162"/>
                <a:gd name="T27" fmla="*/ 150 h 171"/>
                <a:gd name="T28" fmla="*/ 87 w 162"/>
                <a:gd name="T29" fmla="*/ 129 h 171"/>
                <a:gd name="T30" fmla="*/ 75 w 162"/>
                <a:gd name="T31" fmla="*/ 96 h 171"/>
                <a:gd name="T32" fmla="*/ 54 w 162"/>
                <a:gd name="T33" fmla="*/ 117 h 171"/>
                <a:gd name="T34" fmla="*/ 87 w 162"/>
                <a:gd name="T35" fmla="*/ 96 h 171"/>
                <a:gd name="T36" fmla="*/ 108 w 162"/>
                <a:gd name="T37" fmla="*/ 117 h 171"/>
                <a:gd name="T38" fmla="*/ 87 w 162"/>
                <a:gd name="T39" fmla="*/ 96 h 171"/>
                <a:gd name="T40" fmla="*/ 139 w 162"/>
                <a:gd name="T41" fmla="*/ 96 h 171"/>
                <a:gd name="T42" fmla="*/ 118 w 162"/>
                <a:gd name="T43" fmla="*/ 117 h 171"/>
                <a:gd name="T44" fmla="*/ 21 w 162"/>
                <a:gd name="T45" fmla="*/ 96 h 171"/>
                <a:gd name="T46" fmla="*/ 43 w 162"/>
                <a:gd name="T47" fmla="*/ 117 h 171"/>
                <a:gd name="T48" fmla="*/ 21 w 162"/>
                <a:gd name="T49" fmla="*/ 96 h 171"/>
                <a:gd name="T50" fmla="*/ 139 w 162"/>
                <a:gd name="T51" fmla="*/ 11 h 171"/>
                <a:gd name="T52" fmla="*/ 118 w 162"/>
                <a:gd name="T53" fmla="*/ 0 h 171"/>
                <a:gd name="T54" fmla="*/ 43 w 162"/>
                <a:gd name="T55" fmla="*/ 11 h 171"/>
                <a:gd name="T56" fmla="*/ 21 w 162"/>
                <a:gd name="T57" fmla="*/ 0 h 171"/>
                <a:gd name="T58" fmla="*/ 0 w 162"/>
                <a:gd name="T59" fmla="*/ 171 h 171"/>
                <a:gd name="T60" fmla="*/ 162 w 162"/>
                <a:gd name="T61" fmla="*/ 0 h 171"/>
                <a:gd name="T62" fmla="*/ 150 w 162"/>
                <a:gd name="T63" fmla="*/ 161 h 171"/>
                <a:gd name="T64" fmla="*/ 11 w 162"/>
                <a:gd name="T65" fmla="*/ 44 h 171"/>
                <a:gd name="T66" fmla="*/ 150 w 162"/>
                <a:gd name="T67" fmla="*/ 16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 h="171">
                  <a:moveTo>
                    <a:pt x="54" y="65"/>
                  </a:moveTo>
                  <a:lnTo>
                    <a:pt x="75" y="65"/>
                  </a:lnTo>
                  <a:lnTo>
                    <a:pt x="75" y="86"/>
                  </a:lnTo>
                  <a:lnTo>
                    <a:pt x="54" y="86"/>
                  </a:lnTo>
                  <a:lnTo>
                    <a:pt x="54" y="65"/>
                  </a:lnTo>
                  <a:close/>
                  <a:moveTo>
                    <a:pt x="87" y="65"/>
                  </a:moveTo>
                  <a:lnTo>
                    <a:pt x="108" y="65"/>
                  </a:lnTo>
                  <a:lnTo>
                    <a:pt x="108" y="86"/>
                  </a:lnTo>
                  <a:lnTo>
                    <a:pt x="87" y="86"/>
                  </a:lnTo>
                  <a:lnTo>
                    <a:pt x="87" y="65"/>
                  </a:lnTo>
                  <a:close/>
                  <a:moveTo>
                    <a:pt x="118" y="65"/>
                  </a:moveTo>
                  <a:lnTo>
                    <a:pt x="139" y="65"/>
                  </a:lnTo>
                  <a:lnTo>
                    <a:pt x="139" y="86"/>
                  </a:lnTo>
                  <a:lnTo>
                    <a:pt x="118" y="86"/>
                  </a:lnTo>
                  <a:lnTo>
                    <a:pt x="118" y="65"/>
                  </a:lnTo>
                  <a:close/>
                  <a:moveTo>
                    <a:pt x="21" y="129"/>
                  </a:moveTo>
                  <a:lnTo>
                    <a:pt x="43" y="129"/>
                  </a:lnTo>
                  <a:lnTo>
                    <a:pt x="43" y="150"/>
                  </a:lnTo>
                  <a:lnTo>
                    <a:pt x="21" y="150"/>
                  </a:lnTo>
                  <a:lnTo>
                    <a:pt x="21" y="129"/>
                  </a:lnTo>
                  <a:close/>
                  <a:moveTo>
                    <a:pt x="54" y="129"/>
                  </a:moveTo>
                  <a:lnTo>
                    <a:pt x="75" y="129"/>
                  </a:lnTo>
                  <a:lnTo>
                    <a:pt x="75" y="150"/>
                  </a:lnTo>
                  <a:lnTo>
                    <a:pt x="54" y="150"/>
                  </a:lnTo>
                  <a:lnTo>
                    <a:pt x="54" y="129"/>
                  </a:lnTo>
                  <a:close/>
                  <a:moveTo>
                    <a:pt x="87" y="129"/>
                  </a:moveTo>
                  <a:lnTo>
                    <a:pt x="108" y="129"/>
                  </a:lnTo>
                  <a:lnTo>
                    <a:pt x="108" y="150"/>
                  </a:lnTo>
                  <a:lnTo>
                    <a:pt x="87" y="150"/>
                  </a:lnTo>
                  <a:lnTo>
                    <a:pt x="87" y="129"/>
                  </a:lnTo>
                  <a:close/>
                  <a:moveTo>
                    <a:pt x="54" y="96"/>
                  </a:moveTo>
                  <a:lnTo>
                    <a:pt x="75" y="96"/>
                  </a:lnTo>
                  <a:lnTo>
                    <a:pt x="75" y="117"/>
                  </a:lnTo>
                  <a:lnTo>
                    <a:pt x="54" y="117"/>
                  </a:lnTo>
                  <a:lnTo>
                    <a:pt x="54" y="96"/>
                  </a:lnTo>
                  <a:close/>
                  <a:moveTo>
                    <a:pt x="87" y="96"/>
                  </a:moveTo>
                  <a:lnTo>
                    <a:pt x="108" y="96"/>
                  </a:lnTo>
                  <a:lnTo>
                    <a:pt x="108" y="117"/>
                  </a:lnTo>
                  <a:lnTo>
                    <a:pt x="87" y="117"/>
                  </a:lnTo>
                  <a:lnTo>
                    <a:pt x="87" y="96"/>
                  </a:lnTo>
                  <a:close/>
                  <a:moveTo>
                    <a:pt x="118" y="96"/>
                  </a:moveTo>
                  <a:lnTo>
                    <a:pt x="139" y="96"/>
                  </a:lnTo>
                  <a:lnTo>
                    <a:pt x="139" y="117"/>
                  </a:lnTo>
                  <a:lnTo>
                    <a:pt x="118" y="117"/>
                  </a:lnTo>
                  <a:lnTo>
                    <a:pt x="118" y="96"/>
                  </a:lnTo>
                  <a:close/>
                  <a:moveTo>
                    <a:pt x="21" y="96"/>
                  </a:moveTo>
                  <a:lnTo>
                    <a:pt x="43" y="96"/>
                  </a:lnTo>
                  <a:lnTo>
                    <a:pt x="43" y="117"/>
                  </a:lnTo>
                  <a:lnTo>
                    <a:pt x="21" y="117"/>
                  </a:lnTo>
                  <a:lnTo>
                    <a:pt x="21" y="96"/>
                  </a:lnTo>
                  <a:close/>
                  <a:moveTo>
                    <a:pt x="139" y="0"/>
                  </a:moveTo>
                  <a:lnTo>
                    <a:pt x="139" y="11"/>
                  </a:lnTo>
                  <a:lnTo>
                    <a:pt x="118" y="11"/>
                  </a:lnTo>
                  <a:lnTo>
                    <a:pt x="118" y="0"/>
                  </a:lnTo>
                  <a:lnTo>
                    <a:pt x="43" y="0"/>
                  </a:lnTo>
                  <a:lnTo>
                    <a:pt x="43" y="11"/>
                  </a:lnTo>
                  <a:lnTo>
                    <a:pt x="21" y="11"/>
                  </a:lnTo>
                  <a:lnTo>
                    <a:pt x="21" y="0"/>
                  </a:lnTo>
                  <a:lnTo>
                    <a:pt x="0" y="0"/>
                  </a:lnTo>
                  <a:lnTo>
                    <a:pt x="0" y="171"/>
                  </a:lnTo>
                  <a:lnTo>
                    <a:pt x="162" y="171"/>
                  </a:lnTo>
                  <a:lnTo>
                    <a:pt x="162" y="0"/>
                  </a:lnTo>
                  <a:lnTo>
                    <a:pt x="139" y="0"/>
                  </a:lnTo>
                  <a:close/>
                  <a:moveTo>
                    <a:pt x="150" y="161"/>
                  </a:moveTo>
                  <a:lnTo>
                    <a:pt x="11" y="161"/>
                  </a:lnTo>
                  <a:lnTo>
                    <a:pt x="11" y="44"/>
                  </a:lnTo>
                  <a:lnTo>
                    <a:pt x="150" y="44"/>
                  </a:lnTo>
                  <a:lnTo>
                    <a:pt x="150" y="1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43" name="Freeform 133">
              <a:extLst>
                <a:ext uri="{FF2B5EF4-FFF2-40B4-BE49-F238E27FC236}">
                  <a16:creationId xmlns:a16="http://schemas.microsoft.com/office/drawing/2014/main" xmlns="" id="{73C5F725-A015-4582-B760-0100F98D35E4}"/>
                </a:ext>
              </a:extLst>
            </p:cNvPr>
            <p:cNvSpPr>
              <a:spLocks noEditPoints="1"/>
            </p:cNvSpPr>
            <p:nvPr/>
          </p:nvSpPr>
          <p:spPr bwMode="auto">
            <a:xfrm>
              <a:off x="10025786" y="3945601"/>
              <a:ext cx="268155" cy="268153"/>
            </a:xfrm>
            <a:custGeom>
              <a:avLst/>
              <a:gdLst>
                <a:gd name="T0" fmla="*/ 42 w 84"/>
                <a:gd name="T1" fmla="*/ 0 h 84"/>
                <a:gd name="T2" fmla="*/ 0 w 84"/>
                <a:gd name="T3" fmla="*/ 42 h 84"/>
                <a:gd name="T4" fmla="*/ 42 w 84"/>
                <a:gd name="T5" fmla="*/ 84 h 84"/>
                <a:gd name="T6" fmla="*/ 84 w 84"/>
                <a:gd name="T7" fmla="*/ 42 h 84"/>
                <a:gd name="T8" fmla="*/ 42 w 84"/>
                <a:gd name="T9" fmla="*/ 0 h 84"/>
                <a:gd name="T10" fmla="*/ 42 w 84"/>
                <a:gd name="T11" fmla="*/ 76 h 84"/>
                <a:gd name="T12" fmla="*/ 8 w 84"/>
                <a:gd name="T13" fmla="*/ 42 h 84"/>
                <a:gd name="T14" fmla="*/ 42 w 84"/>
                <a:gd name="T15" fmla="*/ 8 h 84"/>
                <a:gd name="T16" fmla="*/ 76 w 84"/>
                <a:gd name="T17" fmla="*/ 42 h 84"/>
                <a:gd name="T18" fmla="*/ 42 w 84"/>
                <a:gd name="T19" fmla="*/ 76 h 84"/>
                <a:gd name="T20" fmla="*/ 26 w 84"/>
                <a:gd name="T21" fmla="*/ 26 h 84"/>
                <a:gd name="T22" fmla="*/ 58 w 84"/>
                <a:gd name="T23" fmla="*/ 26 h 84"/>
                <a:gd name="T24" fmla="*/ 58 w 84"/>
                <a:gd name="T25" fmla="*/ 58 h 84"/>
                <a:gd name="T26" fmla="*/ 26 w 84"/>
                <a:gd name="T27" fmla="*/ 58 h 84"/>
                <a:gd name="T28" fmla="*/ 26 w 84"/>
                <a:gd name="T29" fmla="*/ 2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84">
                  <a:moveTo>
                    <a:pt x="42" y="0"/>
                  </a:moveTo>
                  <a:cubicBezTo>
                    <a:pt x="19" y="0"/>
                    <a:pt x="0" y="19"/>
                    <a:pt x="0" y="42"/>
                  </a:cubicBezTo>
                  <a:cubicBezTo>
                    <a:pt x="0" y="65"/>
                    <a:pt x="19" y="84"/>
                    <a:pt x="42" y="84"/>
                  </a:cubicBezTo>
                  <a:cubicBezTo>
                    <a:pt x="65" y="84"/>
                    <a:pt x="84" y="65"/>
                    <a:pt x="84" y="42"/>
                  </a:cubicBezTo>
                  <a:cubicBezTo>
                    <a:pt x="84" y="19"/>
                    <a:pt x="65" y="0"/>
                    <a:pt x="42" y="0"/>
                  </a:cubicBezTo>
                  <a:close/>
                  <a:moveTo>
                    <a:pt x="42" y="76"/>
                  </a:moveTo>
                  <a:cubicBezTo>
                    <a:pt x="23" y="76"/>
                    <a:pt x="8" y="61"/>
                    <a:pt x="8" y="42"/>
                  </a:cubicBezTo>
                  <a:cubicBezTo>
                    <a:pt x="8" y="23"/>
                    <a:pt x="23" y="8"/>
                    <a:pt x="42" y="8"/>
                  </a:cubicBezTo>
                  <a:cubicBezTo>
                    <a:pt x="61" y="8"/>
                    <a:pt x="76" y="23"/>
                    <a:pt x="76" y="42"/>
                  </a:cubicBezTo>
                  <a:cubicBezTo>
                    <a:pt x="76" y="61"/>
                    <a:pt x="61" y="76"/>
                    <a:pt x="42" y="76"/>
                  </a:cubicBezTo>
                  <a:close/>
                  <a:moveTo>
                    <a:pt x="26" y="26"/>
                  </a:moveTo>
                  <a:cubicBezTo>
                    <a:pt x="58" y="26"/>
                    <a:pt x="58" y="26"/>
                    <a:pt x="58" y="26"/>
                  </a:cubicBezTo>
                  <a:cubicBezTo>
                    <a:pt x="58" y="58"/>
                    <a:pt x="58" y="58"/>
                    <a:pt x="58" y="58"/>
                  </a:cubicBezTo>
                  <a:cubicBezTo>
                    <a:pt x="26" y="58"/>
                    <a:pt x="26" y="58"/>
                    <a:pt x="26" y="58"/>
                  </a:cubicBezTo>
                  <a:lnTo>
                    <a:pt x="26"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44" name="Freeform 134">
              <a:extLst>
                <a:ext uri="{FF2B5EF4-FFF2-40B4-BE49-F238E27FC236}">
                  <a16:creationId xmlns:a16="http://schemas.microsoft.com/office/drawing/2014/main" xmlns="" id="{88D89072-BE5F-4FE7-B29F-C9D2A6137A71}"/>
                </a:ext>
              </a:extLst>
            </p:cNvPr>
            <p:cNvSpPr>
              <a:spLocks noEditPoints="1"/>
            </p:cNvSpPr>
            <p:nvPr/>
          </p:nvSpPr>
          <p:spPr bwMode="auto">
            <a:xfrm>
              <a:off x="9634320" y="3906455"/>
              <a:ext cx="467802" cy="467801"/>
            </a:xfrm>
            <a:custGeom>
              <a:avLst/>
              <a:gdLst>
                <a:gd name="T0" fmla="*/ 140 w 146"/>
                <a:gd name="T1" fmla="*/ 123 h 146"/>
                <a:gd name="T2" fmla="*/ 106 w 146"/>
                <a:gd name="T3" fmla="*/ 94 h 146"/>
                <a:gd name="T4" fmla="*/ 96 w 146"/>
                <a:gd name="T5" fmla="*/ 89 h 146"/>
                <a:gd name="T6" fmla="*/ 109 w 146"/>
                <a:gd name="T7" fmla="*/ 54 h 146"/>
                <a:gd name="T8" fmla="*/ 54 w 146"/>
                <a:gd name="T9" fmla="*/ 0 h 146"/>
                <a:gd name="T10" fmla="*/ 0 w 146"/>
                <a:gd name="T11" fmla="*/ 54 h 146"/>
                <a:gd name="T12" fmla="*/ 54 w 146"/>
                <a:gd name="T13" fmla="*/ 108 h 146"/>
                <a:gd name="T14" fmla="*/ 90 w 146"/>
                <a:gd name="T15" fmla="*/ 95 h 146"/>
                <a:gd name="T16" fmla="*/ 94 w 146"/>
                <a:gd name="T17" fmla="*/ 106 h 146"/>
                <a:gd name="T18" fmla="*/ 123 w 146"/>
                <a:gd name="T19" fmla="*/ 140 h 146"/>
                <a:gd name="T20" fmla="*/ 141 w 146"/>
                <a:gd name="T21" fmla="*/ 141 h 146"/>
                <a:gd name="T22" fmla="*/ 140 w 146"/>
                <a:gd name="T23" fmla="*/ 123 h 146"/>
                <a:gd name="T24" fmla="*/ 54 w 146"/>
                <a:gd name="T25" fmla="*/ 90 h 146"/>
                <a:gd name="T26" fmla="*/ 18 w 146"/>
                <a:gd name="T27" fmla="*/ 54 h 146"/>
                <a:gd name="T28" fmla="*/ 54 w 146"/>
                <a:gd name="T29" fmla="*/ 18 h 146"/>
                <a:gd name="T30" fmla="*/ 91 w 146"/>
                <a:gd name="T31" fmla="*/ 54 h 146"/>
                <a:gd name="T32" fmla="*/ 54 w 146"/>
                <a:gd name="T33" fmla="*/ 90 h 146"/>
                <a:gd name="T34" fmla="*/ 63 w 146"/>
                <a:gd name="T35" fmla="*/ 27 h 146"/>
                <a:gd name="T36" fmla="*/ 45 w 146"/>
                <a:gd name="T37" fmla="*/ 27 h 146"/>
                <a:gd name="T38" fmla="*/ 45 w 146"/>
                <a:gd name="T39" fmla="*/ 45 h 146"/>
                <a:gd name="T40" fmla="*/ 27 w 146"/>
                <a:gd name="T41" fmla="*/ 45 h 146"/>
                <a:gd name="T42" fmla="*/ 27 w 146"/>
                <a:gd name="T43" fmla="*/ 63 h 146"/>
                <a:gd name="T44" fmla="*/ 45 w 146"/>
                <a:gd name="T45" fmla="*/ 63 h 146"/>
                <a:gd name="T46" fmla="*/ 45 w 146"/>
                <a:gd name="T47" fmla="*/ 81 h 146"/>
                <a:gd name="T48" fmla="*/ 63 w 146"/>
                <a:gd name="T49" fmla="*/ 81 h 146"/>
                <a:gd name="T50" fmla="*/ 63 w 146"/>
                <a:gd name="T51" fmla="*/ 63 h 146"/>
                <a:gd name="T52" fmla="*/ 81 w 146"/>
                <a:gd name="T53" fmla="*/ 63 h 146"/>
                <a:gd name="T54" fmla="*/ 81 w 146"/>
                <a:gd name="T55" fmla="*/ 45 h 146"/>
                <a:gd name="T56" fmla="*/ 63 w 146"/>
                <a:gd name="T57" fmla="*/ 45 h 146"/>
                <a:gd name="T58" fmla="*/ 63 w 146"/>
                <a:gd name="T59" fmla="*/ 27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146">
                  <a:moveTo>
                    <a:pt x="140" y="123"/>
                  </a:moveTo>
                  <a:cubicBezTo>
                    <a:pt x="106" y="94"/>
                    <a:pt x="106" y="94"/>
                    <a:pt x="106" y="94"/>
                  </a:cubicBezTo>
                  <a:cubicBezTo>
                    <a:pt x="103" y="91"/>
                    <a:pt x="99" y="89"/>
                    <a:pt x="96" y="89"/>
                  </a:cubicBezTo>
                  <a:cubicBezTo>
                    <a:pt x="104" y="80"/>
                    <a:pt x="109" y="67"/>
                    <a:pt x="109" y="54"/>
                  </a:cubicBezTo>
                  <a:cubicBezTo>
                    <a:pt x="109" y="24"/>
                    <a:pt x="84" y="0"/>
                    <a:pt x="54" y="0"/>
                  </a:cubicBezTo>
                  <a:cubicBezTo>
                    <a:pt x="24" y="0"/>
                    <a:pt x="0" y="24"/>
                    <a:pt x="0" y="54"/>
                  </a:cubicBezTo>
                  <a:cubicBezTo>
                    <a:pt x="0" y="84"/>
                    <a:pt x="24" y="108"/>
                    <a:pt x="54" y="108"/>
                  </a:cubicBezTo>
                  <a:cubicBezTo>
                    <a:pt x="68" y="108"/>
                    <a:pt x="80" y="103"/>
                    <a:pt x="90" y="95"/>
                  </a:cubicBezTo>
                  <a:cubicBezTo>
                    <a:pt x="89" y="98"/>
                    <a:pt x="91" y="102"/>
                    <a:pt x="94" y="106"/>
                  </a:cubicBezTo>
                  <a:cubicBezTo>
                    <a:pt x="123" y="140"/>
                    <a:pt x="123" y="140"/>
                    <a:pt x="123" y="140"/>
                  </a:cubicBezTo>
                  <a:cubicBezTo>
                    <a:pt x="128" y="146"/>
                    <a:pt x="136" y="146"/>
                    <a:pt x="141" y="141"/>
                  </a:cubicBezTo>
                  <a:cubicBezTo>
                    <a:pt x="146" y="136"/>
                    <a:pt x="146" y="128"/>
                    <a:pt x="140" y="123"/>
                  </a:cubicBezTo>
                  <a:close/>
                  <a:moveTo>
                    <a:pt x="54" y="90"/>
                  </a:moveTo>
                  <a:cubicBezTo>
                    <a:pt x="34" y="90"/>
                    <a:pt x="18" y="74"/>
                    <a:pt x="18" y="54"/>
                  </a:cubicBezTo>
                  <a:cubicBezTo>
                    <a:pt x="18" y="34"/>
                    <a:pt x="34" y="18"/>
                    <a:pt x="54" y="18"/>
                  </a:cubicBezTo>
                  <a:cubicBezTo>
                    <a:pt x="74" y="18"/>
                    <a:pt x="91" y="34"/>
                    <a:pt x="91" y="54"/>
                  </a:cubicBezTo>
                  <a:cubicBezTo>
                    <a:pt x="91" y="74"/>
                    <a:pt x="74" y="90"/>
                    <a:pt x="54" y="90"/>
                  </a:cubicBezTo>
                  <a:close/>
                  <a:moveTo>
                    <a:pt x="63" y="27"/>
                  </a:moveTo>
                  <a:cubicBezTo>
                    <a:pt x="45" y="27"/>
                    <a:pt x="45" y="27"/>
                    <a:pt x="45" y="27"/>
                  </a:cubicBezTo>
                  <a:cubicBezTo>
                    <a:pt x="45" y="45"/>
                    <a:pt x="45" y="45"/>
                    <a:pt x="45" y="45"/>
                  </a:cubicBezTo>
                  <a:cubicBezTo>
                    <a:pt x="27" y="45"/>
                    <a:pt x="27" y="45"/>
                    <a:pt x="27" y="45"/>
                  </a:cubicBezTo>
                  <a:cubicBezTo>
                    <a:pt x="27" y="63"/>
                    <a:pt x="27" y="63"/>
                    <a:pt x="27" y="63"/>
                  </a:cubicBezTo>
                  <a:cubicBezTo>
                    <a:pt x="45" y="63"/>
                    <a:pt x="45" y="63"/>
                    <a:pt x="45" y="63"/>
                  </a:cubicBezTo>
                  <a:cubicBezTo>
                    <a:pt x="45" y="81"/>
                    <a:pt x="45" y="81"/>
                    <a:pt x="45" y="81"/>
                  </a:cubicBezTo>
                  <a:cubicBezTo>
                    <a:pt x="63" y="81"/>
                    <a:pt x="63" y="81"/>
                    <a:pt x="63" y="81"/>
                  </a:cubicBezTo>
                  <a:cubicBezTo>
                    <a:pt x="63" y="63"/>
                    <a:pt x="63" y="63"/>
                    <a:pt x="63" y="63"/>
                  </a:cubicBezTo>
                  <a:cubicBezTo>
                    <a:pt x="81" y="63"/>
                    <a:pt x="81" y="63"/>
                    <a:pt x="81" y="63"/>
                  </a:cubicBezTo>
                  <a:cubicBezTo>
                    <a:pt x="81" y="45"/>
                    <a:pt x="81" y="45"/>
                    <a:pt x="81" y="45"/>
                  </a:cubicBezTo>
                  <a:cubicBezTo>
                    <a:pt x="63" y="45"/>
                    <a:pt x="63" y="45"/>
                    <a:pt x="63" y="45"/>
                  </a:cubicBezTo>
                  <a:lnTo>
                    <a:pt x="6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45" name="Freeform 135">
              <a:extLst>
                <a:ext uri="{FF2B5EF4-FFF2-40B4-BE49-F238E27FC236}">
                  <a16:creationId xmlns:a16="http://schemas.microsoft.com/office/drawing/2014/main" xmlns="" id="{F841B7EB-13D8-4A25-BD4A-EEE9106B4E83}"/>
                </a:ext>
              </a:extLst>
            </p:cNvPr>
            <p:cNvSpPr>
              <a:spLocks noEditPoints="1"/>
            </p:cNvSpPr>
            <p:nvPr/>
          </p:nvSpPr>
          <p:spPr bwMode="auto">
            <a:xfrm>
              <a:off x="10248921" y="4744191"/>
              <a:ext cx="272069" cy="275983"/>
            </a:xfrm>
            <a:custGeom>
              <a:avLst/>
              <a:gdLst>
                <a:gd name="T0" fmla="*/ 16 w 85"/>
                <a:gd name="T1" fmla="*/ 49 h 86"/>
                <a:gd name="T2" fmla="*/ 16 w 85"/>
                <a:gd name="T3" fmla="*/ 86 h 86"/>
                <a:gd name="T4" fmla="*/ 18 w 85"/>
                <a:gd name="T5" fmla="*/ 86 h 86"/>
                <a:gd name="T6" fmla="*/ 21 w 85"/>
                <a:gd name="T7" fmla="*/ 86 h 86"/>
                <a:gd name="T8" fmla="*/ 21 w 85"/>
                <a:gd name="T9" fmla="*/ 49 h 86"/>
                <a:gd name="T10" fmla="*/ 18 w 85"/>
                <a:gd name="T11" fmla="*/ 49 h 86"/>
                <a:gd name="T12" fmla="*/ 16 w 85"/>
                <a:gd name="T13" fmla="*/ 49 h 86"/>
                <a:gd name="T14" fmla="*/ 64 w 85"/>
                <a:gd name="T15" fmla="*/ 49 h 86"/>
                <a:gd name="T16" fmla="*/ 64 w 85"/>
                <a:gd name="T17" fmla="*/ 86 h 86"/>
                <a:gd name="T18" fmla="*/ 67 w 85"/>
                <a:gd name="T19" fmla="*/ 86 h 86"/>
                <a:gd name="T20" fmla="*/ 69 w 85"/>
                <a:gd name="T21" fmla="*/ 86 h 86"/>
                <a:gd name="T22" fmla="*/ 69 w 85"/>
                <a:gd name="T23" fmla="*/ 49 h 86"/>
                <a:gd name="T24" fmla="*/ 67 w 85"/>
                <a:gd name="T25" fmla="*/ 49 h 86"/>
                <a:gd name="T26" fmla="*/ 64 w 85"/>
                <a:gd name="T27" fmla="*/ 49 h 86"/>
                <a:gd name="T28" fmla="*/ 85 w 85"/>
                <a:gd name="T29" fmla="*/ 43 h 86"/>
                <a:gd name="T30" fmla="*/ 42 w 85"/>
                <a:gd name="T31" fmla="*/ 0 h 86"/>
                <a:gd name="T32" fmla="*/ 0 w 85"/>
                <a:gd name="T33" fmla="*/ 43 h 86"/>
                <a:gd name="T34" fmla="*/ 2 w 85"/>
                <a:gd name="T35" fmla="*/ 58 h 86"/>
                <a:gd name="T36" fmla="*/ 0 w 85"/>
                <a:gd name="T37" fmla="*/ 67 h 86"/>
                <a:gd name="T38" fmla="*/ 10 w 85"/>
                <a:gd name="T39" fmla="*/ 84 h 86"/>
                <a:gd name="T40" fmla="*/ 10 w 85"/>
                <a:gd name="T41" fmla="*/ 51 h 86"/>
                <a:gd name="T42" fmla="*/ 6 w 85"/>
                <a:gd name="T43" fmla="*/ 54 h 86"/>
                <a:gd name="T44" fmla="*/ 5 w 85"/>
                <a:gd name="T45" fmla="*/ 46 h 86"/>
                <a:gd name="T46" fmla="*/ 42 w 85"/>
                <a:gd name="T47" fmla="*/ 8 h 86"/>
                <a:gd name="T48" fmla="*/ 80 w 85"/>
                <a:gd name="T49" fmla="*/ 46 h 86"/>
                <a:gd name="T50" fmla="*/ 79 w 85"/>
                <a:gd name="T51" fmla="*/ 54 h 86"/>
                <a:gd name="T52" fmla="*/ 75 w 85"/>
                <a:gd name="T53" fmla="*/ 51 h 86"/>
                <a:gd name="T54" fmla="*/ 75 w 85"/>
                <a:gd name="T55" fmla="*/ 84 h 86"/>
                <a:gd name="T56" fmla="*/ 85 w 85"/>
                <a:gd name="T57" fmla="*/ 67 h 86"/>
                <a:gd name="T58" fmla="*/ 83 w 85"/>
                <a:gd name="T59" fmla="*/ 58 h 86"/>
                <a:gd name="T60" fmla="*/ 85 w 85"/>
                <a:gd name="T61" fmla="*/ 4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86">
                  <a:moveTo>
                    <a:pt x="16" y="49"/>
                  </a:moveTo>
                  <a:cubicBezTo>
                    <a:pt x="16" y="86"/>
                    <a:pt x="16" y="86"/>
                    <a:pt x="16" y="86"/>
                  </a:cubicBezTo>
                  <a:cubicBezTo>
                    <a:pt x="17" y="86"/>
                    <a:pt x="17" y="86"/>
                    <a:pt x="18" y="86"/>
                  </a:cubicBezTo>
                  <a:cubicBezTo>
                    <a:pt x="21" y="86"/>
                    <a:pt x="21" y="86"/>
                    <a:pt x="21" y="86"/>
                  </a:cubicBezTo>
                  <a:cubicBezTo>
                    <a:pt x="21" y="49"/>
                    <a:pt x="21" y="49"/>
                    <a:pt x="21" y="49"/>
                  </a:cubicBezTo>
                  <a:cubicBezTo>
                    <a:pt x="18" y="49"/>
                    <a:pt x="18" y="49"/>
                    <a:pt x="18" y="49"/>
                  </a:cubicBezTo>
                  <a:cubicBezTo>
                    <a:pt x="17" y="49"/>
                    <a:pt x="17" y="49"/>
                    <a:pt x="16" y="49"/>
                  </a:cubicBezTo>
                  <a:close/>
                  <a:moveTo>
                    <a:pt x="64" y="49"/>
                  </a:moveTo>
                  <a:cubicBezTo>
                    <a:pt x="64" y="86"/>
                    <a:pt x="64" y="86"/>
                    <a:pt x="64" y="86"/>
                  </a:cubicBezTo>
                  <a:cubicBezTo>
                    <a:pt x="67" y="86"/>
                    <a:pt x="67" y="86"/>
                    <a:pt x="67" y="86"/>
                  </a:cubicBezTo>
                  <a:cubicBezTo>
                    <a:pt x="68" y="86"/>
                    <a:pt x="68" y="86"/>
                    <a:pt x="69" y="86"/>
                  </a:cubicBezTo>
                  <a:cubicBezTo>
                    <a:pt x="69" y="49"/>
                    <a:pt x="69" y="49"/>
                    <a:pt x="69" y="49"/>
                  </a:cubicBezTo>
                  <a:cubicBezTo>
                    <a:pt x="68" y="49"/>
                    <a:pt x="68" y="49"/>
                    <a:pt x="67" y="49"/>
                  </a:cubicBezTo>
                  <a:lnTo>
                    <a:pt x="64" y="49"/>
                  </a:lnTo>
                  <a:close/>
                  <a:moveTo>
                    <a:pt x="85" y="43"/>
                  </a:moveTo>
                  <a:cubicBezTo>
                    <a:pt x="85" y="20"/>
                    <a:pt x="66" y="0"/>
                    <a:pt x="42" y="0"/>
                  </a:cubicBezTo>
                  <a:cubicBezTo>
                    <a:pt x="19" y="0"/>
                    <a:pt x="0" y="20"/>
                    <a:pt x="0" y="43"/>
                  </a:cubicBezTo>
                  <a:cubicBezTo>
                    <a:pt x="0" y="48"/>
                    <a:pt x="0" y="53"/>
                    <a:pt x="2" y="58"/>
                  </a:cubicBezTo>
                  <a:cubicBezTo>
                    <a:pt x="0" y="61"/>
                    <a:pt x="0" y="64"/>
                    <a:pt x="0" y="67"/>
                  </a:cubicBezTo>
                  <a:cubicBezTo>
                    <a:pt x="0" y="75"/>
                    <a:pt x="4" y="81"/>
                    <a:pt x="10" y="84"/>
                  </a:cubicBezTo>
                  <a:cubicBezTo>
                    <a:pt x="10" y="51"/>
                    <a:pt x="10" y="51"/>
                    <a:pt x="10" y="51"/>
                  </a:cubicBezTo>
                  <a:cubicBezTo>
                    <a:pt x="9" y="51"/>
                    <a:pt x="7" y="52"/>
                    <a:pt x="6" y="54"/>
                  </a:cubicBezTo>
                  <a:cubicBezTo>
                    <a:pt x="5" y="51"/>
                    <a:pt x="5" y="49"/>
                    <a:pt x="5" y="46"/>
                  </a:cubicBezTo>
                  <a:cubicBezTo>
                    <a:pt x="5" y="25"/>
                    <a:pt x="22" y="8"/>
                    <a:pt x="42" y="8"/>
                  </a:cubicBezTo>
                  <a:cubicBezTo>
                    <a:pt x="63" y="8"/>
                    <a:pt x="80" y="25"/>
                    <a:pt x="80" y="46"/>
                  </a:cubicBezTo>
                  <a:cubicBezTo>
                    <a:pt x="80" y="49"/>
                    <a:pt x="80" y="51"/>
                    <a:pt x="79" y="54"/>
                  </a:cubicBezTo>
                  <a:cubicBezTo>
                    <a:pt x="78" y="52"/>
                    <a:pt x="76" y="51"/>
                    <a:pt x="75" y="51"/>
                  </a:cubicBezTo>
                  <a:cubicBezTo>
                    <a:pt x="75" y="84"/>
                    <a:pt x="75" y="84"/>
                    <a:pt x="75" y="84"/>
                  </a:cubicBezTo>
                  <a:cubicBezTo>
                    <a:pt x="81" y="81"/>
                    <a:pt x="85" y="75"/>
                    <a:pt x="85" y="67"/>
                  </a:cubicBezTo>
                  <a:cubicBezTo>
                    <a:pt x="85" y="64"/>
                    <a:pt x="84" y="61"/>
                    <a:pt x="83" y="58"/>
                  </a:cubicBezTo>
                  <a:cubicBezTo>
                    <a:pt x="85" y="53"/>
                    <a:pt x="85" y="48"/>
                    <a:pt x="8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46" name="Freeform 136">
              <a:extLst>
                <a:ext uri="{FF2B5EF4-FFF2-40B4-BE49-F238E27FC236}">
                  <a16:creationId xmlns:a16="http://schemas.microsoft.com/office/drawing/2014/main" xmlns="" id="{79C093BE-8D61-4A17-A200-4B16606CD0EC}"/>
                </a:ext>
              </a:extLst>
            </p:cNvPr>
            <p:cNvSpPr>
              <a:spLocks noEditPoints="1"/>
            </p:cNvSpPr>
            <p:nvPr/>
          </p:nvSpPr>
          <p:spPr bwMode="auto">
            <a:xfrm>
              <a:off x="9835925" y="4409487"/>
              <a:ext cx="332746" cy="330788"/>
            </a:xfrm>
            <a:custGeom>
              <a:avLst/>
              <a:gdLst>
                <a:gd name="T0" fmla="*/ 52 w 104"/>
                <a:gd name="T1" fmla="*/ 0 h 104"/>
                <a:gd name="T2" fmla="*/ 0 w 104"/>
                <a:gd name="T3" fmla="*/ 52 h 104"/>
                <a:gd name="T4" fmla="*/ 52 w 104"/>
                <a:gd name="T5" fmla="*/ 104 h 104"/>
                <a:gd name="T6" fmla="*/ 104 w 104"/>
                <a:gd name="T7" fmla="*/ 52 h 104"/>
                <a:gd name="T8" fmla="*/ 52 w 104"/>
                <a:gd name="T9" fmla="*/ 0 h 104"/>
                <a:gd name="T10" fmla="*/ 32 w 104"/>
                <a:gd name="T11" fmla="*/ 52 h 104"/>
                <a:gd name="T12" fmla="*/ 52 w 104"/>
                <a:gd name="T13" fmla="*/ 32 h 104"/>
                <a:gd name="T14" fmla="*/ 72 w 104"/>
                <a:gd name="T15" fmla="*/ 52 h 104"/>
                <a:gd name="T16" fmla="*/ 52 w 104"/>
                <a:gd name="T17" fmla="*/ 71 h 104"/>
                <a:gd name="T18" fmla="*/ 32 w 104"/>
                <a:gd name="T19" fmla="*/ 52 h 104"/>
                <a:gd name="T20" fmla="*/ 94 w 104"/>
                <a:gd name="T21" fmla="*/ 69 h 104"/>
                <a:gd name="T22" fmla="*/ 94 w 104"/>
                <a:gd name="T23" fmla="*/ 69 h 104"/>
                <a:gd name="T24" fmla="*/ 76 w 104"/>
                <a:gd name="T25" fmla="*/ 62 h 104"/>
                <a:gd name="T26" fmla="*/ 78 w 104"/>
                <a:gd name="T27" fmla="*/ 52 h 104"/>
                <a:gd name="T28" fmla="*/ 76 w 104"/>
                <a:gd name="T29" fmla="*/ 42 h 104"/>
                <a:gd name="T30" fmla="*/ 89 w 104"/>
                <a:gd name="T31" fmla="*/ 37 h 104"/>
                <a:gd name="T32" fmla="*/ 94 w 104"/>
                <a:gd name="T33" fmla="*/ 34 h 104"/>
                <a:gd name="T34" fmla="*/ 98 w 104"/>
                <a:gd name="T35" fmla="*/ 52 h 104"/>
                <a:gd name="T36" fmla="*/ 94 w 104"/>
                <a:gd name="T37" fmla="*/ 69 h 104"/>
                <a:gd name="T38" fmla="*/ 69 w 104"/>
                <a:gd name="T39" fmla="*/ 10 h 104"/>
                <a:gd name="T40" fmla="*/ 69 w 104"/>
                <a:gd name="T41" fmla="*/ 10 h 104"/>
                <a:gd name="T42" fmla="*/ 69 w 104"/>
                <a:gd name="T43" fmla="*/ 10 h 104"/>
                <a:gd name="T44" fmla="*/ 62 w 104"/>
                <a:gd name="T45" fmla="*/ 28 h 104"/>
                <a:gd name="T46" fmla="*/ 52 w 104"/>
                <a:gd name="T47" fmla="*/ 26 h 104"/>
                <a:gd name="T48" fmla="*/ 42 w 104"/>
                <a:gd name="T49" fmla="*/ 28 h 104"/>
                <a:gd name="T50" fmla="*/ 38 w 104"/>
                <a:gd name="T51" fmla="*/ 19 h 104"/>
                <a:gd name="T52" fmla="*/ 35 w 104"/>
                <a:gd name="T53" fmla="*/ 10 h 104"/>
                <a:gd name="T54" fmla="*/ 52 w 104"/>
                <a:gd name="T55" fmla="*/ 6 h 104"/>
                <a:gd name="T56" fmla="*/ 69 w 104"/>
                <a:gd name="T57" fmla="*/ 10 h 104"/>
                <a:gd name="T58" fmla="*/ 10 w 104"/>
                <a:gd name="T59" fmla="*/ 34 h 104"/>
                <a:gd name="T60" fmla="*/ 19 w 104"/>
                <a:gd name="T61" fmla="*/ 38 h 104"/>
                <a:gd name="T62" fmla="*/ 28 w 104"/>
                <a:gd name="T63" fmla="*/ 42 h 104"/>
                <a:gd name="T64" fmla="*/ 26 w 104"/>
                <a:gd name="T65" fmla="*/ 52 h 104"/>
                <a:gd name="T66" fmla="*/ 28 w 104"/>
                <a:gd name="T67" fmla="*/ 62 h 104"/>
                <a:gd name="T68" fmla="*/ 10 w 104"/>
                <a:gd name="T69" fmla="*/ 69 h 104"/>
                <a:gd name="T70" fmla="*/ 6 w 104"/>
                <a:gd name="T71" fmla="*/ 52 h 104"/>
                <a:gd name="T72" fmla="*/ 10 w 104"/>
                <a:gd name="T73" fmla="*/ 34 h 104"/>
                <a:gd name="T74" fmla="*/ 35 w 104"/>
                <a:gd name="T75" fmla="*/ 94 h 104"/>
                <a:gd name="T76" fmla="*/ 37 w 104"/>
                <a:gd name="T77" fmla="*/ 88 h 104"/>
                <a:gd name="T78" fmla="*/ 42 w 104"/>
                <a:gd name="T79" fmla="*/ 76 h 104"/>
                <a:gd name="T80" fmla="*/ 52 w 104"/>
                <a:gd name="T81" fmla="*/ 78 h 104"/>
                <a:gd name="T82" fmla="*/ 62 w 104"/>
                <a:gd name="T83" fmla="*/ 76 h 104"/>
                <a:gd name="T84" fmla="*/ 69 w 104"/>
                <a:gd name="T85" fmla="*/ 94 h 104"/>
                <a:gd name="T86" fmla="*/ 69 w 104"/>
                <a:gd name="T87" fmla="*/ 94 h 104"/>
                <a:gd name="T88" fmla="*/ 69 w 104"/>
                <a:gd name="T89" fmla="*/ 94 h 104"/>
                <a:gd name="T90" fmla="*/ 52 w 104"/>
                <a:gd name="T91" fmla="*/ 97 h 104"/>
                <a:gd name="T92" fmla="*/ 35 w 104"/>
                <a:gd name="T93" fmla="*/ 9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104">
                  <a:moveTo>
                    <a:pt x="52" y="0"/>
                  </a:moveTo>
                  <a:cubicBezTo>
                    <a:pt x="23" y="0"/>
                    <a:pt x="0" y="23"/>
                    <a:pt x="0" y="52"/>
                  </a:cubicBezTo>
                  <a:cubicBezTo>
                    <a:pt x="0" y="81"/>
                    <a:pt x="23" y="104"/>
                    <a:pt x="52" y="104"/>
                  </a:cubicBezTo>
                  <a:cubicBezTo>
                    <a:pt x="81" y="104"/>
                    <a:pt x="104" y="81"/>
                    <a:pt x="104" y="52"/>
                  </a:cubicBezTo>
                  <a:cubicBezTo>
                    <a:pt x="104" y="23"/>
                    <a:pt x="81" y="0"/>
                    <a:pt x="52" y="0"/>
                  </a:cubicBezTo>
                  <a:close/>
                  <a:moveTo>
                    <a:pt x="32" y="52"/>
                  </a:moveTo>
                  <a:cubicBezTo>
                    <a:pt x="32" y="41"/>
                    <a:pt x="41" y="32"/>
                    <a:pt x="52" y="32"/>
                  </a:cubicBezTo>
                  <a:cubicBezTo>
                    <a:pt x="63" y="32"/>
                    <a:pt x="72" y="41"/>
                    <a:pt x="72" y="52"/>
                  </a:cubicBezTo>
                  <a:cubicBezTo>
                    <a:pt x="72" y="63"/>
                    <a:pt x="63" y="71"/>
                    <a:pt x="52" y="71"/>
                  </a:cubicBezTo>
                  <a:cubicBezTo>
                    <a:pt x="41" y="71"/>
                    <a:pt x="32" y="63"/>
                    <a:pt x="32" y="52"/>
                  </a:cubicBezTo>
                  <a:close/>
                  <a:moveTo>
                    <a:pt x="94" y="69"/>
                  </a:moveTo>
                  <a:cubicBezTo>
                    <a:pt x="94" y="69"/>
                    <a:pt x="94" y="69"/>
                    <a:pt x="94" y="69"/>
                  </a:cubicBezTo>
                  <a:cubicBezTo>
                    <a:pt x="76" y="62"/>
                    <a:pt x="76" y="62"/>
                    <a:pt x="76" y="62"/>
                  </a:cubicBezTo>
                  <a:cubicBezTo>
                    <a:pt x="77" y="59"/>
                    <a:pt x="78" y="55"/>
                    <a:pt x="78" y="52"/>
                  </a:cubicBezTo>
                  <a:cubicBezTo>
                    <a:pt x="78" y="48"/>
                    <a:pt x="77" y="45"/>
                    <a:pt x="76" y="42"/>
                  </a:cubicBezTo>
                  <a:cubicBezTo>
                    <a:pt x="89" y="37"/>
                    <a:pt x="89" y="37"/>
                    <a:pt x="89" y="37"/>
                  </a:cubicBezTo>
                  <a:cubicBezTo>
                    <a:pt x="94" y="34"/>
                    <a:pt x="94" y="34"/>
                    <a:pt x="94" y="34"/>
                  </a:cubicBezTo>
                  <a:cubicBezTo>
                    <a:pt x="96" y="40"/>
                    <a:pt x="98" y="46"/>
                    <a:pt x="98" y="52"/>
                  </a:cubicBezTo>
                  <a:cubicBezTo>
                    <a:pt x="98" y="58"/>
                    <a:pt x="96" y="64"/>
                    <a:pt x="94" y="69"/>
                  </a:cubicBezTo>
                  <a:close/>
                  <a:moveTo>
                    <a:pt x="69" y="10"/>
                  </a:moveTo>
                  <a:cubicBezTo>
                    <a:pt x="69" y="10"/>
                    <a:pt x="69" y="10"/>
                    <a:pt x="69" y="10"/>
                  </a:cubicBezTo>
                  <a:cubicBezTo>
                    <a:pt x="69" y="10"/>
                    <a:pt x="69" y="10"/>
                    <a:pt x="69" y="10"/>
                  </a:cubicBezTo>
                  <a:cubicBezTo>
                    <a:pt x="62" y="28"/>
                    <a:pt x="62" y="28"/>
                    <a:pt x="62" y="28"/>
                  </a:cubicBezTo>
                  <a:cubicBezTo>
                    <a:pt x="59" y="26"/>
                    <a:pt x="56" y="26"/>
                    <a:pt x="52" y="26"/>
                  </a:cubicBezTo>
                  <a:cubicBezTo>
                    <a:pt x="48" y="26"/>
                    <a:pt x="45" y="26"/>
                    <a:pt x="42" y="28"/>
                  </a:cubicBezTo>
                  <a:cubicBezTo>
                    <a:pt x="38" y="19"/>
                    <a:pt x="38" y="19"/>
                    <a:pt x="38" y="19"/>
                  </a:cubicBezTo>
                  <a:cubicBezTo>
                    <a:pt x="35" y="10"/>
                    <a:pt x="35" y="10"/>
                    <a:pt x="35" y="10"/>
                  </a:cubicBezTo>
                  <a:cubicBezTo>
                    <a:pt x="40" y="7"/>
                    <a:pt x="46" y="6"/>
                    <a:pt x="52" y="6"/>
                  </a:cubicBezTo>
                  <a:cubicBezTo>
                    <a:pt x="58" y="6"/>
                    <a:pt x="64" y="7"/>
                    <a:pt x="69" y="10"/>
                  </a:cubicBezTo>
                  <a:close/>
                  <a:moveTo>
                    <a:pt x="10" y="34"/>
                  </a:moveTo>
                  <a:cubicBezTo>
                    <a:pt x="19" y="38"/>
                    <a:pt x="19" y="38"/>
                    <a:pt x="19" y="38"/>
                  </a:cubicBezTo>
                  <a:cubicBezTo>
                    <a:pt x="28" y="42"/>
                    <a:pt x="28" y="42"/>
                    <a:pt x="28" y="42"/>
                  </a:cubicBezTo>
                  <a:cubicBezTo>
                    <a:pt x="27" y="45"/>
                    <a:pt x="26" y="48"/>
                    <a:pt x="26" y="52"/>
                  </a:cubicBezTo>
                  <a:cubicBezTo>
                    <a:pt x="26" y="55"/>
                    <a:pt x="27" y="59"/>
                    <a:pt x="28" y="62"/>
                  </a:cubicBezTo>
                  <a:cubicBezTo>
                    <a:pt x="10" y="69"/>
                    <a:pt x="10" y="69"/>
                    <a:pt x="10" y="69"/>
                  </a:cubicBezTo>
                  <a:cubicBezTo>
                    <a:pt x="8" y="64"/>
                    <a:pt x="6" y="58"/>
                    <a:pt x="6" y="52"/>
                  </a:cubicBezTo>
                  <a:cubicBezTo>
                    <a:pt x="6" y="46"/>
                    <a:pt x="8" y="40"/>
                    <a:pt x="10" y="34"/>
                  </a:cubicBezTo>
                  <a:close/>
                  <a:moveTo>
                    <a:pt x="35" y="94"/>
                  </a:moveTo>
                  <a:cubicBezTo>
                    <a:pt x="37" y="88"/>
                    <a:pt x="37" y="88"/>
                    <a:pt x="37" y="88"/>
                  </a:cubicBezTo>
                  <a:cubicBezTo>
                    <a:pt x="42" y="76"/>
                    <a:pt x="42" y="76"/>
                    <a:pt x="42" y="76"/>
                  </a:cubicBezTo>
                  <a:cubicBezTo>
                    <a:pt x="45" y="77"/>
                    <a:pt x="48" y="78"/>
                    <a:pt x="52" y="78"/>
                  </a:cubicBezTo>
                  <a:cubicBezTo>
                    <a:pt x="56" y="78"/>
                    <a:pt x="59" y="77"/>
                    <a:pt x="62" y="76"/>
                  </a:cubicBezTo>
                  <a:cubicBezTo>
                    <a:pt x="69" y="94"/>
                    <a:pt x="69" y="94"/>
                    <a:pt x="69" y="94"/>
                  </a:cubicBezTo>
                  <a:cubicBezTo>
                    <a:pt x="69" y="94"/>
                    <a:pt x="69" y="94"/>
                    <a:pt x="69" y="94"/>
                  </a:cubicBezTo>
                  <a:cubicBezTo>
                    <a:pt x="69" y="94"/>
                    <a:pt x="69" y="94"/>
                    <a:pt x="69" y="94"/>
                  </a:cubicBezTo>
                  <a:cubicBezTo>
                    <a:pt x="64" y="96"/>
                    <a:pt x="58" y="97"/>
                    <a:pt x="52" y="97"/>
                  </a:cubicBezTo>
                  <a:cubicBezTo>
                    <a:pt x="46" y="97"/>
                    <a:pt x="40" y="96"/>
                    <a:pt x="35"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47" name="Freeform 137">
              <a:extLst>
                <a:ext uri="{FF2B5EF4-FFF2-40B4-BE49-F238E27FC236}">
                  <a16:creationId xmlns:a16="http://schemas.microsoft.com/office/drawing/2014/main" xmlns="" id="{216C8892-1689-49C8-9F4F-ACB6C1873E86}"/>
                </a:ext>
              </a:extLst>
            </p:cNvPr>
            <p:cNvSpPr>
              <a:spLocks/>
            </p:cNvSpPr>
            <p:nvPr/>
          </p:nvSpPr>
          <p:spPr bwMode="auto">
            <a:xfrm>
              <a:off x="9935749" y="4810740"/>
              <a:ext cx="383636" cy="387551"/>
            </a:xfrm>
            <a:custGeom>
              <a:avLst/>
              <a:gdLst>
                <a:gd name="T0" fmla="*/ 0 w 120"/>
                <a:gd name="T1" fmla="*/ 70 h 121"/>
                <a:gd name="T2" fmla="*/ 10 w 120"/>
                <a:gd name="T3" fmla="*/ 80 h 121"/>
                <a:gd name="T4" fmla="*/ 20 w 120"/>
                <a:gd name="T5" fmla="*/ 70 h 121"/>
                <a:gd name="T6" fmla="*/ 20 w 120"/>
                <a:gd name="T7" fmla="*/ 34 h 121"/>
                <a:gd name="T8" fmla="*/ 103 w 120"/>
                <a:gd name="T9" fmla="*/ 117 h 121"/>
                <a:gd name="T10" fmla="*/ 117 w 120"/>
                <a:gd name="T11" fmla="*/ 117 h 121"/>
                <a:gd name="T12" fmla="*/ 120 w 120"/>
                <a:gd name="T13" fmla="*/ 110 h 121"/>
                <a:gd name="T14" fmla="*/ 117 w 120"/>
                <a:gd name="T15" fmla="*/ 103 h 121"/>
                <a:gd name="T16" fmla="*/ 34 w 120"/>
                <a:gd name="T17" fmla="*/ 20 h 121"/>
                <a:gd name="T18" fmla="*/ 70 w 120"/>
                <a:gd name="T19" fmla="*/ 20 h 121"/>
                <a:gd name="T20" fmla="*/ 80 w 120"/>
                <a:gd name="T21" fmla="*/ 10 h 121"/>
                <a:gd name="T22" fmla="*/ 70 w 120"/>
                <a:gd name="T23" fmla="*/ 0 h 121"/>
                <a:gd name="T24" fmla="*/ 0 w 120"/>
                <a:gd name="T25" fmla="*/ 0 h 121"/>
                <a:gd name="T26" fmla="*/ 0 w 120"/>
                <a:gd name="T27" fmla="*/ 7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121">
                  <a:moveTo>
                    <a:pt x="0" y="70"/>
                  </a:moveTo>
                  <a:cubicBezTo>
                    <a:pt x="0" y="76"/>
                    <a:pt x="4" y="80"/>
                    <a:pt x="10" y="80"/>
                  </a:cubicBezTo>
                  <a:cubicBezTo>
                    <a:pt x="15" y="80"/>
                    <a:pt x="20" y="76"/>
                    <a:pt x="20" y="70"/>
                  </a:cubicBezTo>
                  <a:cubicBezTo>
                    <a:pt x="20" y="34"/>
                    <a:pt x="20" y="34"/>
                    <a:pt x="20" y="34"/>
                  </a:cubicBezTo>
                  <a:cubicBezTo>
                    <a:pt x="103" y="117"/>
                    <a:pt x="103" y="117"/>
                    <a:pt x="103" y="117"/>
                  </a:cubicBezTo>
                  <a:cubicBezTo>
                    <a:pt x="107" y="121"/>
                    <a:pt x="113" y="121"/>
                    <a:pt x="117" y="117"/>
                  </a:cubicBezTo>
                  <a:cubicBezTo>
                    <a:pt x="119" y="115"/>
                    <a:pt x="120" y="113"/>
                    <a:pt x="120" y="110"/>
                  </a:cubicBezTo>
                  <a:cubicBezTo>
                    <a:pt x="120" y="108"/>
                    <a:pt x="119" y="105"/>
                    <a:pt x="117" y="103"/>
                  </a:cubicBezTo>
                  <a:cubicBezTo>
                    <a:pt x="34" y="20"/>
                    <a:pt x="34" y="20"/>
                    <a:pt x="34" y="20"/>
                  </a:cubicBezTo>
                  <a:cubicBezTo>
                    <a:pt x="70" y="20"/>
                    <a:pt x="70" y="20"/>
                    <a:pt x="70" y="20"/>
                  </a:cubicBezTo>
                  <a:cubicBezTo>
                    <a:pt x="75" y="20"/>
                    <a:pt x="80" y="15"/>
                    <a:pt x="80" y="10"/>
                  </a:cubicBezTo>
                  <a:cubicBezTo>
                    <a:pt x="80" y="4"/>
                    <a:pt x="75" y="0"/>
                    <a:pt x="70" y="0"/>
                  </a:cubicBezTo>
                  <a:cubicBezTo>
                    <a:pt x="0" y="0"/>
                    <a:pt x="0" y="0"/>
                    <a:pt x="0" y="0"/>
                  </a:cubicBezTo>
                  <a:lnTo>
                    <a:pt x="0"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48" name="Freeform 138">
              <a:extLst>
                <a:ext uri="{FF2B5EF4-FFF2-40B4-BE49-F238E27FC236}">
                  <a16:creationId xmlns:a16="http://schemas.microsoft.com/office/drawing/2014/main" xmlns="" id="{7F04299B-4820-47E4-A87B-9E0F928F428C}"/>
                </a:ext>
              </a:extLst>
            </p:cNvPr>
            <p:cNvSpPr>
              <a:spLocks noEditPoints="1"/>
            </p:cNvSpPr>
            <p:nvPr/>
          </p:nvSpPr>
          <p:spPr bwMode="auto">
            <a:xfrm>
              <a:off x="9426843" y="3544348"/>
              <a:ext cx="399295" cy="330788"/>
            </a:xfrm>
            <a:custGeom>
              <a:avLst/>
              <a:gdLst>
                <a:gd name="T0" fmla="*/ 125 w 125"/>
                <a:gd name="T1" fmla="*/ 55 h 103"/>
                <a:gd name="T2" fmla="*/ 110 w 125"/>
                <a:gd name="T3" fmla="*/ 24 h 103"/>
                <a:gd name="T4" fmla="*/ 86 w 125"/>
                <a:gd name="T5" fmla="*/ 24 h 103"/>
                <a:gd name="T6" fmla="*/ 86 w 125"/>
                <a:gd name="T7" fmla="*/ 8 h 103"/>
                <a:gd name="T8" fmla="*/ 78 w 125"/>
                <a:gd name="T9" fmla="*/ 0 h 103"/>
                <a:gd name="T10" fmla="*/ 8 w 125"/>
                <a:gd name="T11" fmla="*/ 0 h 103"/>
                <a:gd name="T12" fmla="*/ 0 w 125"/>
                <a:gd name="T13" fmla="*/ 8 h 103"/>
                <a:gd name="T14" fmla="*/ 0 w 125"/>
                <a:gd name="T15" fmla="*/ 71 h 103"/>
                <a:gd name="T16" fmla="*/ 8 w 125"/>
                <a:gd name="T17" fmla="*/ 79 h 103"/>
                <a:gd name="T18" fmla="*/ 18 w 125"/>
                <a:gd name="T19" fmla="*/ 79 h 103"/>
                <a:gd name="T20" fmla="*/ 16 w 125"/>
                <a:gd name="T21" fmla="*/ 87 h 103"/>
                <a:gd name="T22" fmla="*/ 31 w 125"/>
                <a:gd name="T23" fmla="*/ 103 h 103"/>
                <a:gd name="T24" fmla="*/ 47 w 125"/>
                <a:gd name="T25" fmla="*/ 87 h 103"/>
                <a:gd name="T26" fmla="*/ 45 w 125"/>
                <a:gd name="T27" fmla="*/ 79 h 103"/>
                <a:gd name="T28" fmla="*/ 88 w 125"/>
                <a:gd name="T29" fmla="*/ 79 h 103"/>
                <a:gd name="T30" fmla="*/ 86 w 125"/>
                <a:gd name="T31" fmla="*/ 87 h 103"/>
                <a:gd name="T32" fmla="*/ 102 w 125"/>
                <a:gd name="T33" fmla="*/ 103 h 103"/>
                <a:gd name="T34" fmla="*/ 118 w 125"/>
                <a:gd name="T35" fmla="*/ 87 h 103"/>
                <a:gd name="T36" fmla="*/ 115 w 125"/>
                <a:gd name="T37" fmla="*/ 79 h 103"/>
                <a:gd name="T38" fmla="*/ 125 w 125"/>
                <a:gd name="T39" fmla="*/ 79 h 103"/>
                <a:gd name="T40" fmla="*/ 125 w 125"/>
                <a:gd name="T41" fmla="*/ 55 h 103"/>
                <a:gd name="T42" fmla="*/ 86 w 125"/>
                <a:gd name="T43" fmla="*/ 55 h 103"/>
                <a:gd name="T44" fmla="*/ 86 w 125"/>
                <a:gd name="T45" fmla="*/ 36 h 103"/>
                <a:gd name="T46" fmla="*/ 102 w 125"/>
                <a:gd name="T47" fmla="*/ 36 h 103"/>
                <a:gd name="T48" fmla="*/ 112 w 125"/>
                <a:gd name="T49" fmla="*/ 55 h 103"/>
                <a:gd name="T50" fmla="*/ 86 w 125"/>
                <a:gd name="T51" fmla="*/ 5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5" h="103">
                  <a:moveTo>
                    <a:pt x="125" y="55"/>
                  </a:moveTo>
                  <a:cubicBezTo>
                    <a:pt x="110" y="24"/>
                    <a:pt x="110" y="24"/>
                    <a:pt x="110" y="24"/>
                  </a:cubicBezTo>
                  <a:cubicBezTo>
                    <a:pt x="86" y="24"/>
                    <a:pt x="86" y="24"/>
                    <a:pt x="86" y="24"/>
                  </a:cubicBezTo>
                  <a:cubicBezTo>
                    <a:pt x="86" y="8"/>
                    <a:pt x="86" y="8"/>
                    <a:pt x="86" y="8"/>
                  </a:cubicBezTo>
                  <a:cubicBezTo>
                    <a:pt x="86" y="4"/>
                    <a:pt x="83" y="0"/>
                    <a:pt x="78" y="0"/>
                  </a:cubicBezTo>
                  <a:cubicBezTo>
                    <a:pt x="8" y="0"/>
                    <a:pt x="8" y="0"/>
                    <a:pt x="8" y="0"/>
                  </a:cubicBezTo>
                  <a:cubicBezTo>
                    <a:pt x="3" y="0"/>
                    <a:pt x="0" y="4"/>
                    <a:pt x="0" y="8"/>
                  </a:cubicBezTo>
                  <a:cubicBezTo>
                    <a:pt x="0" y="71"/>
                    <a:pt x="0" y="71"/>
                    <a:pt x="0" y="71"/>
                  </a:cubicBezTo>
                  <a:cubicBezTo>
                    <a:pt x="8" y="79"/>
                    <a:pt x="8" y="79"/>
                    <a:pt x="8" y="79"/>
                  </a:cubicBezTo>
                  <a:cubicBezTo>
                    <a:pt x="18" y="79"/>
                    <a:pt x="18" y="79"/>
                    <a:pt x="18" y="79"/>
                  </a:cubicBezTo>
                  <a:cubicBezTo>
                    <a:pt x="16" y="81"/>
                    <a:pt x="16" y="84"/>
                    <a:pt x="16" y="87"/>
                  </a:cubicBezTo>
                  <a:cubicBezTo>
                    <a:pt x="16" y="96"/>
                    <a:pt x="23" y="103"/>
                    <a:pt x="31" y="103"/>
                  </a:cubicBezTo>
                  <a:cubicBezTo>
                    <a:pt x="40" y="103"/>
                    <a:pt x="47" y="96"/>
                    <a:pt x="47" y="87"/>
                  </a:cubicBezTo>
                  <a:cubicBezTo>
                    <a:pt x="47" y="84"/>
                    <a:pt x="46" y="81"/>
                    <a:pt x="45" y="79"/>
                  </a:cubicBezTo>
                  <a:cubicBezTo>
                    <a:pt x="88" y="79"/>
                    <a:pt x="88" y="79"/>
                    <a:pt x="88" y="79"/>
                  </a:cubicBezTo>
                  <a:cubicBezTo>
                    <a:pt x="87" y="81"/>
                    <a:pt x="86" y="84"/>
                    <a:pt x="86" y="87"/>
                  </a:cubicBezTo>
                  <a:cubicBezTo>
                    <a:pt x="86" y="96"/>
                    <a:pt x="93" y="103"/>
                    <a:pt x="102" y="103"/>
                  </a:cubicBezTo>
                  <a:cubicBezTo>
                    <a:pt x="111" y="103"/>
                    <a:pt x="118" y="96"/>
                    <a:pt x="118" y="87"/>
                  </a:cubicBezTo>
                  <a:cubicBezTo>
                    <a:pt x="118" y="84"/>
                    <a:pt x="117" y="81"/>
                    <a:pt x="115" y="79"/>
                  </a:cubicBezTo>
                  <a:cubicBezTo>
                    <a:pt x="125" y="79"/>
                    <a:pt x="125" y="79"/>
                    <a:pt x="125" y="79"/>
                  </a:cubicBezTo>
                  <a:lnTo>
                    <a:pt x="125" y="55"/>
                  </a:lnTo>
                  <a:close/>
                  <a:moveTo>
                    <a:pt x="86" y="55"/>
                  </a:moveTo>
                  <a:cubicBezTo>
                    <a:pt x="86" y="36"/>
                    <a:pt x="86" y="36"/>
                    <a:pt x="86" y="36"/>
                  </a:cubicBezTo>
                  <a:cubicBezTo>
                    <a:pt x="102" y="36"/>
                    <a:pt x="102" y="36"/>
                    <a:pt x="102" y="36"/>
                  </a:cubicBezTo>
                  <a:cubicBezTo>
                    <a:pt x="112" y="55"/>
                    <a:pt x="112" y="55"/>
                    <a:pt x="112" y="55"/>
                  </a:cubicBezTo>
                  <a:lnTo>
                    <a:pt x="86"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49" name="Freeform 139">
              <a:extLst>
                <a:ext uri="{FF2B5EF4-FFF2-40B4-BE49-F238E27FC236}">
                  <a16:creationId xmlns:a16="http://schemas.microsoft.com/office/drawing/2014/main" xmlns="" id="{F1A00B6F-8626-425F-9031-E5DB0CD05D02}"/>
                </a:ext>
              </a:extLst>
            </p:cNvPr>
            <p:cNvSpPr>
              <a:spLocks noEditPoints="1"/>
            </p:cNvSpPr>
            <p:nvPr/>
          </p:nvSpPr>
          <p:spPr bwMode="auto">
            <a:xfrm>
              <a:off x="9250684" y="3160712"/>
              <a:ext cx="336661" cy="336661"/>
            </a:xfrm>
            <a:custGeom>
              <a:avLst/>
              <a:gdLst>
                <a:gd name="T0" fmla="*/ 101 w 105"/>
                <a:gd name="T1" fmla="*/ 29 h 105"/>
                <a:gd name="T2" fmla="*/ 72 w 105"/>
                <a:gd name="T3" fmla="*/ 26 h 105"/>
                <a:gd name="T4" fmla="*/ 89 w 105"/>
                <a:gd name="T5" fmla="*/ 10 h 105"/>
                <a:gd name="T6" fmla="*/ 82 w 105"/>
                <a:gd name="T7" fmla="*/ 3 h 105"/>
                <a:gd name="T8" fmla="*/ 59 w 105"/>
                <a:gd name="T9" fmla="*/ 26 h 105"/>
                <a:gd name="T10" fmla="*/ 53 w 105"/>
                <a:gd name="T11" fmla="*/ 26 h 105"/>
                <a:gd name="T12" fmla="*/ 53 w 105"/>
                <a:gd name="T13" fmla="*/ 26 h 105"/>
                <a:gd name="T14" fmla="*/ 26 w 105"/>
                <a:gd name="T15" fmla="*/ 0 h 105"/>
                <a:gd name="T16" fmla="*/ 20 w 105"/>
                <a:gd name="T17" fmla="*/ 6 h 105"/>
                <a:gd name="T18" fmla="*/ 40 w 105"/>
                <a:gd name="T19" fmla="*/ 26 h 105"/>
                <a:gd name="T20" fmla="*/ 4 w 105"/>
                <a:gd name="T21" fmla="*/ 29 h 105"/>
                <a:gd name="T22" fmla="*/ 0 w 105"/>
                <a:gd name="T23" fmla="*/ 65 h 105"/>
                <a:gd name="T24" fmla="*/ 4 w 105"/>
                <a:gd name="T25" fmla="*/ 102 h 105"/>
                <a:gd name="T26" fmla="*/ 53 w 105"/>
                <a:gd name="T27" fmla="*/ 105 h 105"/>
                <a:gd name="T28" fmla="*/ 101 w 105"/>
                <a:gd name="T29" fmla="*/ 102 h 105"/>
                <a:gd name="T30" fmla="*/ 105 w 105"/>
                <a:gd name="T31" fmla="*/ 65 h 105"/>
                <a:gd name="T32" fmla="*/ 101 w 105"/>
                <a:gd name="T33" fmla="*/ 29 h 105"/>
                <a:gd name="T34" fmla="*/ 89 w 105"/>
                <a:gd name="T35" fmla="*/ 90 h 105"/>
                <a:gd name="T36" fmla="*/ 53 w 105"/>
                <a:gd name="T37" fmla="*/ 92 h 105"/>
                <a:gd name="T38" fmla="*/ 16 w 105"/>
                <a:gd name="T39" fmla="*/ 90 h 105"/>
                <a:gd name="T40" fmla="*/ 13 w 105"/>
                <a:gd name="T41" fmla="*/ 65 h 105"/>
                <a:gd name="T42" fmla="*/ 16 w 105"/>
                <a:gd name="T43" fmla="*/ 41 h 105"/>
                <a:gd name="T44" fmla="*/ 53 w 105"/>
                <a:gd name="T45" fmla="*/ 39 h 105"/>
                <a:gd name="T46" fmla="*/ 89 w 105"/>
                <a:gd name="T47" fmla="*/ 41 h 105"/>
                <a:gd name="T48" fmla="*/ 92 w 105"/>
                <a:gd name="T49" fmla="*/ 65 h 105"/>
                <a:gd name="T50" fmla="*/ 89 w 105"/>
                <a:gd name="T51" fmla="*/ 9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05">
                  <a:moveTo>
                    <a:pt x="101" y="29"/>
                  </a:moveTo>
                  <a:cubicBezTo>
                    <a:pt x="92" y="28"/>
                    <a:pt x="82" y="27"/>
                    <a:pt x="72" y="26"/>
                  </a:cubicBezTo>
                  <a:cubicBezTo>
                    <a:pt x="89" y="10"/>
                    <a:pt x="89" y="10"/>
                    <a:pt x="89" y="10"/>
                  </a:cubicBezTo>
                  <a:cubicBezTo>
                    <a:pt x="82" y="3"/>
                    <a:pt x="82" y="3"/>
                    <a:pt x="82" y="3"/>
                  </a:cubicBezTo>
                  <a:cubicBezTo>
                    <a:pt x="59" y="26"/>
                    <a:pt x="59" y="26"/>
                    <a:pt x="59" y="26"/>
                  </a:cubicBezTo>
                  <a:cubicBezTo>
                    <a:pt x="57" y="26"/>
                    <a:pt x="55" y="26"/>
                    <a:pt x="53" y="26"/>
                  </a:cubicBezTo>
                  <a:cubicBezTo>
                    <a:pt x="53" y="26"/>
                    <a:pt x="53" y="26"/>
                    <a:pt x="53" y="26"/>
                  </a:cubicBezTo>
                  <a:cubicBezTo>
                    <a:pt x="26" y="0"/>
                    <a:pt x="26" y="0"/>
                    <a:pt x="26" y="0"/>
                  </a:cubicBezTo>
                  <a:cubicBezTo>
                    <a:pt x="20" y="6"/>
                    <a:pt x="20" y="6"/>
                    <a:pt x="20" y="6"/>
                  </a:cubicBezTo>
                  <a:cubicBezTo>
                    <a:pt x="40" y="26"/>
                    <a:pt x="40" y="26"/>
                    <a:pt x="40" y="26"/>
                  </a:cubicBezTo>
                  <a:cubicBezTo>
                    <a:pt x="27" y="27"/>
                    <a:pt x="15" y="28"/>
                    <a:pt x="4" y="29"/>
                  </a:cubicBezTo>
                  <a:cubicBezTo>
                    <a:pt x="2" y="40"/>
                    <a:pt x="0" y="53"/>
                    <a:pt x="0" y="65"/>
                  </a:cubicBezTo>
                  <a:cubicBezTo>
                    <a:pt x="0" y="78"/>
                    <a:pt x="2" y="91"/>
                    <a:pt x="4" y="102"/>
                  </a:cubicBezTo>
                  <a:cubicBezTo>
                    <a:pt x="19" y="104"/>
                    <a:pt x="35" y="105"/>
                    <a:pt x="53" y="105"/>
                  </a:cubicBezTo>
                  <a:cubicBezTo>
                    <a:pt x="70" y="105"/>
                    <a:pt x="86" y="104"/>
                    <a:pt x="101" y="102"/>
                  </a:cubicBezTo>
                  <a:cubicBezTo>
                    <a:pt x="104" y="91"/>
                    <a:pt x="105" y="78"/>
                    <a:pt x="105" y="65"/>
                  </a:cubicBezTo>
                  <a:cubicBezTo>
                    <a:pt x="105" y="53"/>
                    <a:pt x="104" y="40"/>
                    <a:pt x="101" y="29"/>
                  </a:cubicBezTo>
                  <a:close/>
                  <a:moveTo>
                    <a:pt x="89" y="90"/>
                  </a:moveTo>
                  <a:cubicBezTo>
                    <a:pt x="78" y="91"/>
                    <a:pt x="65" y="92"/>
                    <a:pt x="53" y="92"/>
                  </a:cubicBezTo>
                  <a:cubicBezTo>
                    <a:pt x="40" y="92"/>
                    <a:pt x="27" y="91"/>
                    <a:pt x="16" y="90"/>
                  </a:cubicBezTo>
                  <a:cubicBezTo>
                    <a:pt x="14" y="82"/>
                    <a:pt x="13" y="74"/>
                    <a:pt x="13" y="65"/>
                  </a:cubicBezTo>
                  <a:cubicBezTo>
                    <a:pt x="13" y="57"/>
                    <a:pt x="14" y="49"/>
                    <a:pt x="16" y="41"/>
                  </a:cubicBezTo>
                  <a:cubicBezTo>
                    <a:pt x="27" y="40"/>
                    <a:pt x="40" y="39"/>
                    <a:pt x="53" y="39"/>
                  </a:cubicBezTo>
                  <a:cubicBezTo>
                    <a:pt x="65" y="39"/>
                    <a:pt x="78" y="40"/>
                    <a:pt x="89" y="41"/>
                  </a:cubicBezTo>
                  <a:cubicBezTo>
                    <a:pt x="91" y="49"/>
                    <a:pt x="92" y="57"/>
                    <a:pt x="92" y="65"/>
                  </a:cubicBezTo>
                  <a:cubicBezTo>
                    <a:pt x="92" y="74"/>
                    <a:pt x="91" y="82"/>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50" name="Freeform 140">
              <a:extLst>
                <a:ext uri="{FF2B5EF4-FFF2-40B4-BE49-F238E27FC236}">
                  <a16:creationId xmlns:a16="http://schemas.microsoft.com/office/drawing/2014/main" xmlns="" id="{E56328C0-5B3F-4B24-95FA-C2EDA7A1A613}"/>
                </a:ext>
              </a:extLst>
            </p:cNvPr>
            <p:cNvSpPr>
              <a:spLocks/>
            </p:cNvSpPr>
            <p:nvPr/>
          </p:nvSpPr>
          <p:spPr bwMode="auto">
            <a:xfrm>
              <a:off x="9274172" y="2775119"/>
              <a:ext cx="428656" cy="348404"/>
            </a:xfrm>
            <a:custGeom>
              <a:avLst/>
              <a:gdLst>
                <a:gd name="T0" fmla="*/ 134 w 134"/>
                <a:gd name="T1" fmla="*/ 13 h 109"/>
                <a:gd name="T2" fmla="*/ 118 w 134"/>
                <a:gd name="T3" fmla="*/ 17 h 109"/>
                <a:gd name="T4" fmla="*/ 130 w 134"/>
                <a:gd name="T5" fmla="*/ 2 h 109"/>
                <a:gd name="T6" fmla="*/ 113 w 134"/>
                <a:gd name="T7" fmla="*/ 9 h 109"/>
                <a:gd name="T8" fmla="*/ 93 w 134"/>
                <a:gd name="T9" fmla="*/ 0 h 109"/>
                <a:gd name="T10" fmla="*/ 65 w 134"/>
                <a:gd name="T11" fmla="*/ 28 h 109"/>
                <a:gd name="T12" fmla="*/ 66 w 134"/>
                <a:gd name="T13" fmla="*/ 34 h 109"/>
                <a:gd name="T14" fmla="*/ 10 w 134"/>
                <a:gd name="T15" fmla="*/ 5 h 109"/>
                <a:gd name="T16" fmla="*/ 6 w 134"/>
                <a:gd name="T17" fmla="*/ 19 h 109"/>
                <a:gd name="T18" fmla="*/ 18 w 134"/>
                <a:gd name="T19" fmla="*/ 42 h 109"/>
                <a:gd name="T20" fmla="*/ 6 w 134"/>
                <a:gd name="T21" fmla="*/ 38 h 109"/>
                <a:gd name="T22" fmla="*/ 6 w 134"/>
                <a:gd name="T23" fmla="*/ 39 h 109"/>
                <a:gd name="T24" fmla="*/ 28 w 134"/>
                <a:gd name="T25" fmla="*/ 66 h 109"/>
                <a:gd name="T26" fmla="*/ 20 w 134"/>
                <a:gd name="T27" fmla="*/ 67 h 109"/>
                <a:gd name="T28" fmla="*/ 15 w 134"/>
                <a:gd name="T29" fmla="*/ 66 h 109"/>
                <a:gd name="T30" fmla="*/ 41 w 134"/>
                <a:gd name="T31" fmla="*/ 85 h 109"/>
                <a:gd name="T32" fmla="*/ 7 w 134"/>
                <a:gd name="T33" fmla="*/ 97 h 109"/>
                <a:gd name="T34" fmla="*/ 0 w 134"/>
                <a:gd name="T35" fmla="*/ 96 h 109"/>
                <a:gd name="T36" fmla="*/ 42 w 134"/>
                <a:gd name="T37" fmla="*/ 109 h 109"/>
                <a:gd name="T38" fmla="*/ 120 w 134"/>
                <a:gd name="T39" fmla="*/ 31 h 109"/>
                <a:gd name="T40" fmla="*/ 120 w 134"/>
                <a:gd name="T41" fmla="*/ 27 h 109"/>
                <a:gd name="T42" fmla="*/ 134 w 134"/>
                <a:gd name="T43"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109">
                  <a:moveTo>
                    <a:pt x="134" y="13"/>
                  </a:moveTo>
                  <a:cubicBezTo>
                    <a:pt x="129" y="15"/>
                    <a:pt x="124" y="17"/>
                    <a:pt x="118" y="17"/>
                  </a:cubicBezTo>
                  <a:cubicBezTo>
                    <a:pt x="124" y="14"/>
                    <a:pt x="128" y="9"/>
                    <a:pt x="130" y="2"/>
                  </a:cubicBezTo>
                  <a:cubicBezTo>
                    <a:pt x="125" y="5"/>
                    <a:pt x="119" y="8"/>
                    <a:pt x="113" y="9"/>
                  </a:cubicBezTo>
                  <a:cubicBezTo>
                    <a:pt x="108" y="3"/>
                    <a:pt x="101" y="0"/>
                    <a:pt x="93" y="0"/>
                  </a:cubicBezTo>
                  <a:cubicBezTo>
                    <a:pt x="78" y="0"/>
                    <a:pt x="65" y="12"/>
                    <a:pt x="65" y="28"/>
                  </a:cubicBezTo>
                  <a:cubicBezTo>
                    <a:pt x="65" y="30"/>
                    <a:pt x="66" y="32"/>
                    <a:pt x="66" y="34"/>
                  </a:cubicBezTo>
                  <a:cubicBezTo>
                    <a:pt x="43" y="33"/>
                    <a:pt x="23" y="22"/>
                    <a:pt x="10" y="5"/>
                  </a:cubicBezTo>
                  <a:cubicBezTo>
                    <a:pt x="7" y="9"/>
                    <a:pt x="6" y="14"/>
                    <a:pt x="6" y="19"/>
                  </a:cubicBezTo>
                  <a:cubicBezTo>
                    <a:pt x="6" y="28"/>
                    <a:pt x="11" y="37"/>
                    <a:pt x="18" y="42"/>
                  </a:cubicBezTo>
                  <a:cubicBezTo>
                    <a:pt x="14" y="42"/>
                    <a:pt x="9" y="40"/>
                    <a:pt x="6" y="38"/>
                  </a:cubicBezTo>
                  <a:cubicBezTo>
                    <a:pt x="6" y="38"/>
                    <a:pt x="6" y="39"/>
                    <a:pt x="6" y="39"/>
                  </a:cubicBezTo>
                  <a:cubicBezTo>
                    <a:pt x="6" y="52"/>
                    <a:pt x="15" y="63"/>
                    <a:pt x="28" y="66"/>
                  </a:cubicBezTo>
                  <a:cubicBezTo>
                    <a:pt x="25" y="66"/>
                    <a:pt x="23" y="67"/>
                    <a:pt x="20" y="67"/>
                  </a:cubicBezTo>
                  <a:cubicBezTo>
                    <a:pt x="19" y="67"/>
                    <a:pt x="17" y="66"/>
                    <a:pt x="15" y="66"/>
                  </a:cubicBezTo>
                  <a:cubicBezTo>
                    <a:pt x="19" y="77"/>
                    <a:pt x="29" y="85"/>
                    <a:pt x="41" y="85"/>
                  </a:cubicBezTo>
                  <a:cubicBezTo>
                    <a:pt x="31" y="92"/>
                    <a:pt x="20" y="97"/>
                    <a:pt x="7" y="97"/>
                  </a:cubicBezTo>
                  <a:cubicBezTo>
                    <a:pt x="5" y="97"/>
                    <a:pt x="2" y="97"/>
                    <a:pt x="0" y="96"/>
                  </a:cubicBezTo>
                  <a:cubicBezTo>
                    <a:pt x="12" y="104"/>
                    <a:pt x="27" y="109"/>
                    <a:pt x="42" y="109"/>
                  </a:cubicBezTo>
                  <a:cubicBezTo>
                    <a:pt x="93" y="109"/>
                    <a:pt x="120" y="67"/>
                    <a:pt x="120" y="31"/>
                  </a:cubicBezTo>
                  <a:cubicBezTo>
                    <a:pt x="120" y="30"/>
                    <a:pt x="120" y="28"/>
                    <a:pt x="120" y="27"/>
                  </a:cubicBezTo>
                  <a:cubicBezTo>
                    <a:pt x="126" y="23"/>
                    <a:pt x="130" y="18"/>
                    <a:pt x="13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51" name="Freeform 141">
              <a:extLst>
                <a:ext uri="{FF2B5EF4-FFF2-40B4-BE49-F238E27FC236}">
                  <a16:creationId xmlns:a16="http://schemas.microsoft.com/office/drawing/2014/main" xmlns="" id="{57D372F0-3990-4C9B-9E63-D8CDC62ECE40}"/>
                </a:ext>
              </a:extLst>
            </p:cNvPr>
            <p:cNvSpPr>
              <a:spLocks noEditPoints="1"/>
            </p:cNvSpPr>
            <p:nvPr/>
          </p:nvSpPr>
          <p:spPr bwMode="auto">
            <a:xfrm>
              <a:off x="9465990" y="4558244"/>
              <a:ext cx="414954" cy="391466"/>
            </a:xfrm>
            <a:custGeom>
              <a:avLst/>
              <a:gdLst>
                <a:gd name="T0" fmla="*/ 93 w 212"/>
                <a:gd name="T1" fmla="*/ 107 h 200"/>
                <a:gd name="T2" fmla="*/ 119 w 212"/>
                <a:gd name="T3" fmla="*/ 107 h 200"/>
                <a:gd name="T4" fmla="*/ 119 w 212"/>
                <a:gd name="T5" fmla="*/ 54 h 200"/>
                <a:gd name="T6" fmla="*/ 158 w 212"/>
                <a:gd name="T7" fmla="*/ 54 h 200"/>
                <a:gd name="T8" fmla="*/ 106 w 212"/>
                <a:gd name="T9" fmla="*/ 0 h 200"/>
                <a:gd name="T10" fmla="*/ 52 w 212"/>
                <a:gd name="T11" fmla="*/ 54 h 200"/>
                <a:gd name="T12" fmla="*/ 93 w 212"/>
                <a:gd name="T13" fmla="*/ 54 h 200"/>
                <a:gd name="T14" fmla="*/ 93 w 212"/>
                <a:gd name="T15" fmla="*/ 107 h 200"/>
                <a:gd name="T16" fmla="*/ 132 w 212"/>
                <a:gd name="T17" fmla="*/ 77 h 200"/>
                <a:gd name="T18" fmla="*/ 132 w 212"/>
                <a:gd name="T19" fmla="*/ 97 h 200"/>
                <a:gd name="T20" fmla="*/ 192 w 212"/>
                <a:gd name="T21" fmla="*/ 120 h 200"/>
                <a:gd name="T22" fmla="*/ 106 w 212"/>
                <a:gd name="T23" fmla="*/ 152 h 200"/>
                <a:gd name="T24" fmla="*/ 18 w 212"/>
                <a:gd name="T25" fmla="*/ 120 h 200"/>
                <a:gd name="T26" fmla="*/ 78 w 212"/>
                <a:gd name="T27" fmla="*/ 97 h 200"/>
                <a:gd name="T28" fmla="*/ 78 w 212"/>
                <a:gd name="T29" fmla="*/ 77 h 200"/>
                <a:gd name="T30" fmla="*/ 0 w 212"/>
                <a:gd name="T31" fmla="*/ 107 h 200"/>
                <a:gd name="T32" fmla="*/ 0 w 212"/>
                <a:gd name="T33" fmla="*/ 160 h 200"/>
                <a:gd name="T34" fmla="*/ 106 w 212"/>
                <a:gd name="T35" fmla="*/ 200 h 200"/>
                <a:gd name="T36" fmla="*/ 212 w 212"/>
                <a:gd name="T37" fmla="*/ 160 h 200"/>
                <a:gd name="T38" fmla="*/ 212 w 212"/>
                <a:gd name="T39" fmla="*/ 107 h 200"/>
                <a:gd name="T40" fmla="*/ 132 w 212"/>
                <a:gd name="T41" fmla="*/ 7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2" h="200">
                  <a:moveTo>
                    <a:pt x="93" y="107"/>
                  </a:moveTo>
                  <a:lnTo>
                    <a:pt x="119" y="107"/>
                  </a:lnTo>
                  <a:lnTo>
                    <a:pt x="119" y="54"/>
                  </a:lnTo>
                  <a:lnTo>
                    <a:pt x="158" y="54"/>
                  </a:lnTo>
                  <a:lnTo>
                    <a:pt x="106" y="0"/>
                  </a:lnTo>
                  <a:lnTo>
                    <a:pt x="52" y="54"/>
                  </a:lnTo>
                  <a:lnTo>
                    <a:pt x="93" y="54"/>
                  </a:lnTo>
                  <a:lnTo>
                    <a:pt x="93" y="107"/>
                  </a:lnTo>
                  <a:close/>
                  <a:moveTo>
                    <a:pt x="132" y="77"/>
                  </a:moveTo>
                  <a:lnTo>
                    <a:pt x="132" y="97"/>
                  </a:lnTo>
                  <a:lnTo>
                    <a:pt x="192" y="120"/>
                  </a:lnTo>
                  <a:lnTo>
                    <a:pt x="106" y="152"/>
                  </a:lnTo>
                  <a:lnTo>
                    <a:pt x="18" y="120"/>
                  </a:lnTo>
                  <a:lnTo>
                    <a:pt x="78" y="97"/>
                  </a:lnTo>
                  <a:lnTo>
                    <a:pt x="78" y="77"/>
                  </a:lnTo>
                  <a:lnTo>
                    <a:pt x="0" y="107"/>
                  </a:lnTo>
                  <a:lnTo>
                    <a:pt x="0" y="160"/>
                  </a:lnTo>
                  <a:lnTo>
                    <a:pt x="106" y="200"/>
                  </a:lnTo>
                  <a:lnTo>
                    <a:pt x="212" y="160"/>
                  </a:lnTo>
                  <a:lnTo>
                    <a:pt x="212" y="107"/>
                  </a:lnTo>
                  <a:lnTo>
                    <a:pt x="132"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52" name="Freeform 142">
              <a:extLst>
                <a:ext uri="{FF2B5EF4-FFF2-40B4-BE49-F238E27FC236}">
                  <a16:creationId xmlns:a16="http://schemas.microsoft.com/office/drawing/2014/main" xmlns="" id="{3159BE3E-800B-422D-92D0-FCCA5E4FE70A}"/>
                </a:ext>
              </a:extLst>
            </p:cNvPr>
            <p:cNvSpPr>
              <a:spLocks noEditPoints="1"/>
            </p:cNvSpPr>
            <p:nvPr/>
          </p:nvSpPr>
          <p:spPr bwMode="auto">
            <a:xfrm>
              <a:off x="9446417" y="4981027"/>
              <a:ext cx="317087" cy="240751"/>
            </a:xfrm>
            <a:custGeom>
              <a:avLst/>
              <a:gdLst>
                <a:gd name="T0" fmla="*/ 37 w 99"/>
                <a:gd name="T1" fmla="*/ 16 h 75"/>
                <a:gd name="T2" fmla="*/ 53 w 99"/>
                <a:gd name="T3" fmla="*/ 31 h 75"/>
                <a:gd name="T4" fmla="*/ 68 w 99"/>
                <a:gd name="T5" fmla="*/ 16 h 75"/>
                <a:gd name="T6" fmla="*/ 53 w 99"/>
                <a:gd name="T7" fmla="*/ 0 h 75"/>
                <a:gd name="T8" fmla="*/ 37 w 99"/>
                <a:gd name="T9" fmla="*/ 16 h 75"/>
                <a:gd name="T10" fmla="*/ 0 w 99"/>
                <a:gd name="T11" fmla="*/ 16 h 75"/>
                <a:gd name="T12" fmla="*/ 16 w 99"/>
                <a:gd name="T13" fmla="*/ 31 h 75"/>
                <a:gd name="T14" fmla="*/ 31 w 99"/>
                <a:gd name="T15" fmla="*/ 16 h 75"/>
                <a:gd name="T16" fmla="*/ 16 w 99"/>
                <a:gd name="T17" fmla="*/ 0 h 75"/>
                <a:gd name="T18" fmla="*/ 0 w 99"/>
                <a:gd name="T19" fmla="*/ 16 h 75"/>
                <a:gd name="T20" fmla="*/ 74 w 99"/>
                <a:gd name="T21" fmla="*/ 47 h 75"/>
                <a:gd name="T22" fmla="*/ 74 w 99"/>
                <a:gd name="T23" fmla="*/ 37 h 75"/>
                <a:gd name="T24" fmla="*/ 68 w 99"/>
                <a:gd name="T25" fmla="*/ 31 h 75"/>
                <a:gd name="T26" fmla="*/ 53 w 99"/>
                <a:gd name="T27" fmla="*/ 31 h 75"/>
                <a:gd name="T28" fmla="*/ 16 w 99"/>
                <a:gd name="T29" fmla="*/ 31 h 75"/>
                <a:gd name="T30" fmla="*/ 6 w 99"/>
                <a:gd name="T31" fmla="*/ 31 h 75"/>
                <a:gd name="T32" fmla="*/ 0 w 99"/>
                <a:gd name="T33" fmla="*/ 37 h 75"/>
                <a:gd name="T34" fmla="*/ 0 w 99"/>
                <a:gd name="T35" fmla="*/ 68 h 75"/>
                <a:gd name="T36" fmla="*/ 6 w 99"/>
                <a:gd name="T37" fmla="*/ 75 h 75"/>
                <a:gd name="T38" fmla="*/ 68 w 99"/>
                <a:gd name="T39" fmla="*/ 75 h 75"/>
                <a:gd name="T40" fmla="*/ 74 w 99"/>
                <a:gd name="T41" fmla="*/ 68 h 75"/>
                <a:gd name="T42" fmla="*/ 74 w 99"/>
                <a:gd name="T43" fmla="*/ 59 h 75"/>
                <a:gd name="T44" fmla="*/ 99 w 99"/>
                <a:gd name="T45" fmla="*/ 75 h 75"/>
                <a:gd name="T46" fmla="*/ 99 w 99"/>
                <a:gd name="T47" fmla="*/ 31 h 75"/>
                <a:gd name="T48" fmla="*/ 74 w 99"/>
                <a:gd name="T49" fmla="*/ 47 h 75"/>
                <a:gd name="T50" fmla="*/ 62 w 99"/>
                <a:gd name="T51" fmla="*/ 62 h 75"/>
                <a:gd name="T52" fmla="*/ 13 w 99"/>
                <a:gd name="T53" fmla="*/ 62 h 75"/>
                <a:gd name="T54" fmla="*/ 13 w 99"/>
                <a:gd name="T55" fmla="*/ 44 h 75"/>
                <a:gd name="T56" fmla="*/ 62 w 99"/>
                <a:gd name="T57" fmla="*/ 44 h 75"/>
                <a:gd name="T58" fmla="*/ 62 w 99"/>
                <a:gd name="T59" fmla="*/ 6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9" h="75">
                  <a:moveTo>
                    <a:pt x="37" y="16"/>
                  </a:moveTo>
                  <a:cubicBezTo>
                    <a:pt x="37" y="24"/>
                    <a:pt x="44" y="31"/>
                    <a:pt x="53" y="31"/>
                  </a:cubicBezTo>
                  <a:cubicBezTo>
                    <a:pt x="61" y="31"/>
                    <a:pt x="68" y="24"/>
                    <a:pt x="68" y="16"/>
                  </a:cubicBezTo>
                  <a:cubicBezTo>
                    <a:pt x="68" y="7"/>
                    <a:pt x="61" y="0"/>
                    <a:pt x="53" y="0"/>
                  </a:cubicBezTo>
                  <a:cubicBezTo>
                    <a:pt x="44" y="0"/>
                    <a:pt x="37" y="7"/>
                    <a:pt x="37" y="16"/>
                  </a:cubicBezTo>
                  <a:close/>
                  <a:moveTo>
                    <a:pt x="0" y="16"/>
                  </a:moveTo>
                  <a:cubicBezTo>
                    <a:pt x="0" y="24"/>
                    <a:pt x="7" y="31"/>
                    <a:pt x="16" y="31"/>
                  </a:cubicBezTo>
                  <a:cubicBezTo>
                    <a:pt x="24" y="31"/>
                    <a:pt x="31" y="24"/>
                    <a:pt x="31" y="16"/>
                  </a:cubicBezTo>
                  <a:cubicBezTo>
                    <a:pt x="31" y="7"/>
                    <a:pt x="24" y="0"/>
                    <a:pt x="16" y="0"/>
                  </a:cubicBezTo>
                  <a:cubicBezTo>
                    <a:pt x="7" y="0"/>
                    <a:pt x="0" y="7"/>
                    <a:pt x="0" y="16"/>
                  </a:cubicBezTo>
                  <a:close/>
                  <a:moveTo>
                    <a:pt x="74" y="47"/>
                  </a:moveTo>
                  <a:cubicBezTo>
                    <a:pt x="74" y="37"/>
                    <a:pt x="74" y="37"/>
                    <a:pt x="74" y="37"/>
                  </a:cubicBezTo>
                  <a:cubicBezTo>
                    <a:pt x="74" y="34"/>
                    <a:pt x="72" y="31"/>
                    <a:pt x="68" y="31"/>
                  </a:cubicBezTo>
                  <a:cubicBezTo>
                    <a:pt x="53" y="31"/>
                    <a:pt x="53" y="31"/>
                    <a:pt x="53" y="31"/>
                  </a:cubicBezTo>
                  <a:cubicBezTo>
                    <a:pt x="16" y="31"/>
                    <a:pt x="16" y="31"/>
                    <a:pt x="16" y="31"/>
                  </a:cubicBezTo>
                  <a:cubicBezTo>
                    <a:pt x="6" y="31"/>
                    <a:pt x="6" y="31"/>
                    <a:pt x="6" y="31"/>
                  </a:cubicBezTo>
                  <a:cubicBezTo>
                    <a:pt x="3" y="31"/>
                    <a:pt x="0" y="34"/>
                    <a:pt x="0" y="37"/>
                  </a:cubicBezTo>
                  <a:cubicBezTo>
                    <a:pt x="0" y="68"/>
                    <a:pt x="0" y="68"/>
                    <a:pt x="0" y="68"/>
                  </a:cubicBezTo>
                  <a:cubicBezTo>
                    <a:pt x="0" y="72"/>
                    <a:pt x="3" y="75"/>
                    <a:pt x="6" y="75"/>
                  </a:cubicBezTo>
                  <a:cubicBezTo>
                    <a:pt x="68" y="75"/>
                    <a:pt x="68" y="75"/>
                    <a:pt x="68" y="75"/>
                  </a:cubicBezTo>
                  <a:cubicBezTo>
                    <a:pt x="72" y="75"/>
                    <a:pt x="74" y="72"/>
                    <a:pt x="74" y="68"/>
                  </a:cubicBezTo>
                  <a:cubicBezTo>
                    <a:pt x="74" y="59"/>
                    <a:pt x="74" y="59"/>
                    <a:pt x="74" y="59"/>
                  </a:cubicBezTo>
                  <a:cubicBezTo>
                    <a:pt x="99" y="75"/>
                    <a:pt x="99" y="75"/>
                    <a:pt x="99" y="75"/>
                  </a:cubicBezTo>
                  <a:cubicBezTo>
                    <a:pt x="99" y="31"/>
                    <a:pt x="99" y="31"/>
                    <a:pt x="99" y="31"/>
                  </a:cubicBezTo>
                  <a:lnTo>
                    <a:pt x="74" y="47"/>
                  </a:lnTo>
                  <a:close/>
                  <a:moveTo>
                    <a:pt x="62" y="62"/>
                  </a:moveTo>
                  <a:cubicBezTo>
                    <a:pt x="13" y="62"/>
                    <a:pt x="13" y="62"/>
                    <a:pt x="13" y="62"/>
                  </a:cubicBezTo>
                  <a:cubicBezTo>
                    <a:pt x="13" y="44"/>
                    <a:pt x="13" y="44"/>
                    <a:pt x="13" y="44"/>
                  </a:cubicBezTo>
                  <a:cubicBezTo>
                    <a:pt x="62" y="44"/>
                    <a:pt x="62" y="44"/>
                    <a:pt x="62" y="44"/>
                  </a:cubicBezTo>
                  <a:lnTo>
                    <a:pt x="62"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53" name="Freeform 143">
              <a:extLst>
                <a:ext uri="{FF2B5EF4-FFF2-40B4-BE49-F238E27FC236}">
                  <a16:creationId xmlns:a16="http://schemas.microsoft.com/office/drawing/2014/main" xmlns="" id="{0819BD1C-1A1D-4877-B7F2-BCDE60AF2884}"/>
                </a:ext>
              </a:extLst>
            </p:cNvPr>
            <p:cNvSpPr>
              <a:spLocks noEditPoints="1"/>
            </p:cNvSpPr>
            <p:nvPr/>
          </p:nvSpPr>
          <p:spPr bwMode="auto">
            <a:xfrm>
              <a:off x="9372038" y="4200054"/>
              <a:ext cx="336661" cy="340575"/>
            </a:xfrm>
            <a:custGeom>
              <a:avLst/>
              <a:gdLst>
                <a:gd name="T0" fmla="*/ 53 w 105"/>
                <a:gd name="T1" fmla="*/ 0 h 106"/>
                <a:gd name="T2" fmla="*/ 0 w 105"/>
                <a:gd name="T3" fmla="*/ 53 h 106"/>
                <a:gd name="T4" fmla="*/ 53 w 105"/>
                <a:gd name="T5" fmla="*/ 106 h 106"/>
                <a:gd name="T6" fmla="*/ 105 w 105"/>
                <a:gd name="T7" fmla="*/ 53 h 106"/>
                <a:gd name="T8" fmla="*/ 53 w 105"/>
                <a:gd name="T9" fmla="*/ 0 h 106"/>
                <a:gd name="T10" fmla="*/ 84 w 105"/>
                <a:gd name="T11" fmla="*/ 45 h 106"/>
                <a:gd name="T12" fmla="*/ 55 w 105"/>
                <a:gd name="T13" fmla="*/ 85 h 106"/>
                <a:gd name="T14" fmla="*/ 41 w 105"/>
                <a:gd name="T15" fmla="*/ 80 h 106"/>
                <a:gd name="T16" fmla="*/ 31 w 105"/>
                <a:gd name="T17" fmla="*/ 48 h 106"/>
                <a:gd name="T18" fmla="*/ 24 w 105"/>
                <a:gd name="T19" fmla="*/ 50 h 106"/>
                <a:gd name="T20" fmla="*/ 21 w 105"/>
                <a:gd name="T21" fmla="*/ 47 h 106"/>
                <a:gd name="T22" fmla="*/ 40 w 105"/>
                <a:gd name="T23" fmla="*/ 33 h 106"/>
                <a:gd name="T24" fmla="*/ 51 w 105"/>
                <a:gd name="T25" fmla="*/ 54 h 106"/>
                <a:gd name="T26" fmla="*/ 56 w 105"/>
                <a:gd name="T27" fmla="*/ 67 h 106"/>
                <a:gd name="T28" fmla="*/ 64 w 105"/>
                <a:gd name="T29" fmla="*/ 55 h 106"/>
                <a:gd name="T30" fmla="*/ 57 w 105"/>
                <a:gd name="T31" fmla="*/ 47 h 106"/>
                <a:gd name="T32" fmla="*/ 84 w 105"/>
                <a:gd name="T33" fmla="*/ 4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5" h="106">
                  <a:moveTo>
                    <a:pt x="53" y="0"/>
                  </a:moveTo>
                  <a:cubicBezTo>
                    <a:pt x="23" y="0"/>
                    <a:pt x="0" y="24"/>
                    <a:pt x="0" y="53"/>
                  </a:cubicBezTo>
                  <a:cubicBezTo>
                    <a:pt x="0" y="82"/>
                    <a:pt x="23" y="106"/>
                    <a:pt x="53" y="106"/>
                  </a:cubicBezTo>
                  <a:cubicBezTo>
                    <a:pt x="82" y="106"/>
                    <a:pt x="105" y="82"/>
                    <a:pt x="105" y="53"/>
                  </a:cubicBezTo>
                  <a:cubicBezTo>
                    <a:pt x="105" y="24"/>
                    <a:pt x="82" y="0"/>
                    <a:pt x="53" y="0"/>
                  </a:cubicBezTo>
                  <a:close/>
                  <a:moveTo>
                    <a:pt x="84" y="45"/>
                  </a:moveTo>
                  <a:cubicBezTo>
                    <a:pt x="80" y="65"/>
                    <a:pt x="61" y="82"/>
                    <a:pt x="55" y="85"/>
                  </a:cubicBezTo>
                  <a:cubicBezTo>
                    <a:pt x="49" y="89"/>
                    <a:pt x="43" y="84"/>
                    <a:pt x="41" y="80"/>
                  </a:cubicBezTo>
                  <a:cubicBezTo>
                    <a:pt x="39" y="75"/>
                    <a:pt x="33" y="50"/>
                    <a:pt x="31" y="48"/>
                  </a:cubicBezTo>
                  <a:cubicBezTo>
                    <a:pt x="29" y="46"/>
                    <a:pt x="24" y="50"/>
                    <a:pt x="24" y="50"/>
                  </a:cubicBezTo>
                  <a:cubicBezTo>
                    <a:pt x="21" y="47"/>
                    <a:pt x="21" y="47"/>
                    <a:pt x="21" y="47"/>
                  </a:cubicBezTo>
                  <a:cubicBezTo>
                    <a:pt x="21" y="47"/>
                    <a:pt x="32" y="34"/>
                    <a:pt x="40" y="33"/>
                  </a:cubicBezTo>
                  <a:cubicBezTo>
                    <a:pt x="49" y="31"/>
                    <a:pt x="49" y="46"/>
                    <a:pt x="51" y="54"/>
                  </a:cubicBezTo>
                  <a:cubicBezTo>
                    <a:pt x="53" y="62"/>
                    <a:pt x="54" y="67"/>
                    <a:pt x="56" y="67"/>
                  </a:cubicBezTo>
                  <a:cubicBezTo>
                    <a:pt x="58" y="67"/>
                    <a:pt x="61" y="62"/>
                    <a:pt x="64" y="55"/>
                  </a:cubicBezTo>
                  <a:cubicBezTo>
                    <a:pt x="68" y="49"/>
                    <a:pt x="64" y="43"/>
                    <a:pt x="57" y="47"/>
                  </a:cubicBezTo>
                  <a:cubicBezTo>
                    <a:pt x="60" y="30"/>
                    <a:pt x="87" y="26"/>
                    <a:pt x="84"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54" name="Freeform 144">
              <a:extLst>
                <a:ext uri="{FF2B5EF4-FFF2-40B4-BE49-F238E27FC236}">
                  <a16:creationId xmlns:a16="http://schemas.microsoft.com/office/drawing/2014/main" xmlns="" id="{26790859-244A-4145-A88B-2EF31D3B10B1}"/>
                </a:ext>
              </a:extLst>
            </p:cNvPr>
            <p:cNvSpPr>
              <a:spLocks noEditPoints="1"/>
            </p:cNvSpPr>
            <p:nvPr/>
          </p:nvSpPr>
          <p:spPr bwMode="auto">
            <a:xfrm>
              <a:off x="9266343" y="3900582"/>
              <a:ext cx="326874" cy="277941"/>
            </a:xfrm>
            <a:custGeom>
              <a:avLst/>
              <a:gdLst>
                <a:gd name="T0" fmla="*/ 84 w 102"/>
                <a:gd name="T1" fmla="*/ 82 h 87"/>
                <a:gd name="T2" fmla="*/ 81 w 102"/>
                <a:gd name="T3" fmla="*/ 81 h 87"/>
                <a:gd name="T4" fmla="*/ 81 w 102"/>
                <a:gd name="T5" fmla="*/ 74 h 87"/>
                <a:gd name="T6" fmla="*/ 93 w 102"/>
                <a:gd name="T7" fmla="*/ 44 h 87"/>
                <a:gd name="T8" fmla="*/ 81 w 102"/>
                <a:gd name="T9" fmla="*/ 13 h 87"/>
                <a:gd name="T10" fmla="*/ 81 w 102"/>
                <a:gd name="T11" fmla="*/ 6 h 87"/>
                <a:gd name="T12" fmla="*/ 87 w 102"/>
                <a:gd name="T13" fmla="*/ 6 h 87"/>
                <a:gd name="T14" fmla="*/ 102 w 102"/>
                <a:gd name="T15" fmla="*/ 44 h 87"/>
                <a:gd name="T16" fmla="*/ 87 w 102"/>
                <a:gd name="T17" fmla="*/ 81 h 87"/>
                <a:gd name="T18" fmla="*/ 84 w 102"/>
                <a:gd name="T19" fmla="*/ 82 h 87"/>
                <a:gd name="T20" fmla="*/ 68 w 102"/>
                <a:gd name="T21" fmla="*/ 74 h 87"/>
                <a:gd name="T22" fmla="*/ 65 w 102"/>
                <a:gd name="T23" fmla="*/ 72 h 87"/>
                <a:gd name="T24" fmla="*/ 65 w 102"/>
                <a:gd name="T25" fmla="*/ 66 h 87"/>
                <a:gd name="T26" fmla="*/ 65 w 102"/>
                <a:gd name="T27" fmla="*/ 21 h 87"/>
                <a:gd name="T28" fmla="*/ 65 w 102"/>
                <a:gd name="T29" fmla="*/ 15 h 87"/>
                <a:gd name="T30" fmla="*/ 71 w 102"/>
                <a:gd name="T31" fmla="*/ 15 h 87"/>
                <a:gd name="T32" fmla="*/ 83 w 102"/>
                <a:gd name="T33" fmla="*/ 44 h 87"/>
                <a:gd name="T34" fmla="*/ 71 w 102"/>
                <a:gd name="T35" fmla="*/ 72 h 87"/>
                <a:gd name="T36" fmla="*/ 68 w 102"/>
                <a:gd name="T37" fmla="*/ 74 h 87"/>
                <a:gd name="T38" fmla="*/ 52 w 102"/>
                <a:gd name="T39" fmla="*/ 65 h 87"/>
                <a:gd name="T40" fmla="*/ 49 w 102"/>
                <a:gd name="T41" fmla="*/ 64 h 87"/>
                <a:gd name="T42" fmla="*/ 49 w 102"/>
                <a:gd name="T43" fmla="*/ 57 h 87"/>
                <a:gd name="T44" fmla="*/ 49 w 102"/>
                <a:gd name="T45" fmla="*/ 30 h 87"/>
                <a:gd name="T46" fmla="*/ 49 w 102"/>
                <a:gd name="T47" fmla="*/ 23 h 87"/>
                <a:gd name="T48" fmla="*/ 55 w 102"/>
                <a:gd name="T49" fmla="*/ 23 h 87"/>
                <a:gd name="T50" fmla="*/ 55 w 102"/>
                <a:gd name="T51" fmla="*/ 64 h 87"/>
                <a:gd name="T52" fmla="*/ 52 w 102"/>
                <a:gd name="T53" fmla="*/ 65 h 87"/>
                <a:gd name="T54" fmla="*/ 38 w 102"/>
                <a:gd name="T55" fmla="*/ 3 h 87"/>
                <a:gd name="T56" fmla="*/ 42 w 102"/>
                <a:gd name="T57" fmla="*/ 5 h 87"/>
                <a:gd name="T58" fmla="*/ 42 w 102"/>
                <a:gd name="T59" fmla="*/ 82 h 87"/>
                <a:gd name="T60" fmla="*/ 38 w 102"/>
                <a:gd name="T61" fmla="*/ 84 h 87"/>
                <a:gd name="T62" fmla="*/ 15 w 102"/>
                <a:gd name="T63" fmla="*/ 62 h 87"/>
                <a:gd name="T64" fmla="*/ 0 w 102"/>
                <a:gd name="T65" fmla="*/ 62 h 87"/>
                <a:gd name="T66" fmla="*/ 0 w 102"/>
                <a:gd name="T67" fmla="*/ 25 h 87"/>
                <a:gd name="T68" fmla="*/ 15 w 102"/>
                <a:gd name="T69" fmla="*/ 25 h 87"/>
                <a:gd name="T70" fmla="*/ 38 w 102"/>
                <a:gd name="T71" fmla="*/ 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2" h="87">
                  <a:moveTo>
                    <a:pt x="84" y="82"/>
                  </a:moveTo>
                  <a:cubicBezTo>
                    <a:pt x="83" y="82"/>
                    <a:pt x="81" y="82"/>
                    <a:pt x="81" y="81"/>
                  </a:cubicBezTo>
                  <a:cubicBezTo>
                    <a:pt x="79" y="79"/>
                    <a:pt x="79" y="76"/>
                    <a:pt x="81" y="74"/>
                  </a:cubicBezTo>
                  <a:cubicBezTo>
                    <a:pt x="89" y="66"/>
                    <a:pt x="93" y="55"/>
                    <a:pt x="93" y="44"/>
                  </a:cubicBezTo>
                  <a:cubicBezTo>
                    <a:pt x="93" y="32"/>
                    <a:pt x="89" y="21"/>
                    <a:pt x="81" y="13"/>
                  </a:cubicBezTo>
                  <a:cubicBezTo>
                    <a:pt x="79" y="11"/>
                    <a:pt x="79" y="8"/>
                    <a:pt x="81" y="6"/>
                  </a:cubicBezTo>
                  <a:cubicBezTo>
                    <a:pt x="82" y="4"/>
                    <a:pt x="85" y="4"/>
                    <a:pt x="87" y="6"/>
                  </a:cubicBezTo>
                  <a:cubicBezTo>
                    <a:pt x="97" y="16"/>
                    <a:pt x="102" y="29"/>
                    <a:pt x="102" y="44"/>
                  </a:cubicBezTo>
                  <a:cubicBezTo>
                    <a:pt x="102" y="58"/>
                    <a:pt x="97" y="71"/>
                    <a:pt x="87" y="81"/>
                  </a:cubicBezTo>
                  <a:cubicBezTo>
                    <a:pt x="86" y="82"/>
                    <a:pt x="85" y="82"/>
                    <a:pt x="84" y="82"/>
                  </a:cubicBezTo>
                  <a:close/>
                  <a:moveTo>
                    <a:pt x="68" y="74"/>
                  </a:moveTo>
                  <a:cubicBezTo>
                    <a:pt x="67" y="74"/>
                    <a:pt x="65" y="73"/>
                    <a:pt x="65" y="72"/>
                  </a:cubicBezTo>
                  <a:cubicBezTo>
                    <a:pt x="63" y="70"/>
                    <a:pt x="63" y="68"/>
                    <a:pt x="65" y="66"/>
                  </a:cubicBezTo>
                  <a:cubicBezTo>
                    <a:pt x="77" y="54"/>
                    <a:pt x="77" y="33"/>
                    <a:pt x="65" y="21"/>
                  </a:cubicBezTo>
                  <a:cubicBezTo>
                    <a:pt x="63" y="19"/>
                    <a:pt x="63" y="17"/>
                    <a:pt x="65" y="15"/>
                  </a:cubicBezTo>
                  <a:cubicBezTo>
                    <a:pt x="66" y="13"/>
                    <a:pt x="69" y="13"/>
                    <a:pt x="71" y="15"/>
                  </a:cubicBezTo>
                  <a:cubicBezTo>
                    <a:pt x="79" y="22"/>
                    <a:pt x="83" y="33"/>
                    <a:pt x="83" y="44"/>
                  </a:cubicBezTo>
                  <a:cubicBezTo>
                    <a:pt x="83" y="54"/>
                    <a:pt x="79" y="65"/>
                    <a:pt x="71" y="72"/>
                  </a:cubicBezTo>
                  <a:cubicBezTo>
                    <a:pt x="70" y="73"/>
                    <a:pt x="69" y="74"/>
                    <a:pt x="68" y="74"/>
                  </a:cubicBezTo>
                  <a:close/>
                  <a:moveTo>
                    <a:pt x="52" y="65"/>
                  </a:moveTo>
                  <a:cubicBezTo>
                    <a:pt x="51" y="65"/>
                    <a:pt x="49" y="65"/>
                    <a:pt x="49" y="64"/>
                  </a:cubicBezTo>
                  <a:cubicBezTo>
                    <a:pt x="47" y="62"/>
                    <a:pt x="47" y="59"/>
                    <a:pt x="49" y="57"/>
                  </a:cubicBezTo>
                  <a:cubicBezTo>
                    <a:pt x="56" y="50"/>
                    <a:pt x="56" y="37"/>
                    <a:pt x="49" y="30"/>
                  </a:cubicBezTo>
                  <a:cubicBezTo>
                    <a:pt x="47" y="28"/>
                    <a:pt x="47" y="25"/>
                    <a:pt x="49" y="23"/>
                  </a:cubicBezTo>
                  <a:cubicBezTo>
                    <a:pt x="50" y="22"/>
                    <a:pt x="53" y="22"/>
                    <a:pt x="55" y="23"/>
                  </a:cubicBezTo>
                  <a:cubicBezTo>
                    <a:pt x="66" y="34"/>
                    <a:pt x="66" y="53"/>
                    <a:pt x="55" y="64"/>
                  </a:cubicBezTo>
                  <a:cubicBezTo>
                    <a:pt x="54" y="65"/>
                    <a:pt x="53" y="65"/>
                    <a:pt x="52" y="65"/>
                  </a:cubicBezTo>
                  <a:close/>
                  <a:moveTo>
                    <a:pt x="38" y="3"/>
                  </a:moveTo>
                  <a:cubicBezTo>
                    <a:pt x="40" y="0"/>
                    <a:pt x="42" y="1"/>
                    <a:pt x="42" y="5"/>
                  </a:cubicBezTo>
                  <a:cubicBezTo>
                    <a:pt x="42" y="82"/>
                    <a:pt x="42" y="82"/>
                    <a:pt x="42" y="82"/>
                  </a:cubicBezTo>
                  <a:cubicBezTo>
                    <a:pt x="42" y="86"/>
                    <a:pt x="40" y="87"/>
                    <a:pt x="38" y="84"/>
                  </a:cubicBezTo>
                  <a:cubicBezTo>
                    <a:pt x="15" y="62"/>
                    <a:pt x="15" y="62"/>
                    <a:pt x="15" y="62"/>
                  </a:cubicBezTo>
                  <a:cubicBezTo>
                    <a:pt x="0" y="62"/>
                    <a:pt x="0" y="62"/>
                    <a:pt x="0" y="62"/>
                  </a:cubicBezTo>
                  <a:cubicBezTo>
                    <a:pt x="0" y="25"/>
                    <a:pt x="0" y="25"/>
                    <a:pt x="0" y="25"/>
                  </a:cubicBezTo>
                  <a:cubicBezTo>
                    <a:pt x="15" y="25"/>
                    <a:pt x="15" y="25"/>
                    <a:pt x="15" y="25"/>
                  </a:cubicBezTo>
                  <a:lnTo>
                    <a:pt x="38"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55" name="Freeform 145">
              <a:extLst>
                <a:ext uri="{FF2B5EF4-FFF2-40B4-BE49-F238E27FC236}">
                  <a16:creationId xmlns:a16="http://schemas.microsoft.com/office/drawing/2014/main" xmlns="" id="{08CA7151-9F76-4C69-A9E0-9264F4E2A8C3}"/>
                </a:ext>
              </a:extLst>
            </p:cNvPr>
            <p:cNvSpPr>
              <a:spLocks noEditPoints="1"/>
            </p:cNvSpPr>
            <p:nvPr/>
          </p:nvSpPr>
          <p:spPr bwMode="auto">
            <a:xfrm>
              <a:off x="8986444" y="3544348"/>
              <a:ext cx="369936" cy="326873"/>
            </a:xfrm>
            <a:custGeom>
              <a:avLst/>
              <a:gdLst>
                <a:gd name="T0" fmla="*/ 124 w 189"/>
                <a:gd name="T1" fmla="*/ 23 h 167"/>
                <a:gd name="T2" fmla="*/ 65 w 189"/>
                <a:gd name="T3" fmla="*/ 0 h 167"/>
                <a:gd name="T4" fmla="*/ 0 w 189"/>
                <a:gd name="T5" fmla="*/ 23 h 167"/>
                <a:gd name="T6" fmla="*/ 0 w 189"/>
                <a:gd name="T7" fmla="*/ 167 h 167"/>
                <a:gd name="T8" fmla="*/ 65 w 189"/>
                <a:gd name="T9" fmla="*/ 142 h 167"/>
                <a:gd name="T10" fmla="*/ 124 w 189"/>
                <a:gd name="T11" fmla="*/ 167 h 167"/>
                <a:gd name="T12" fmla="*/ 189 w 189"/>
                <a:gd name="T13" fmla="*/ 142 h 167"/>
                <a:gd name="T14" fmla="*/ 189 w 189"/>
                <a:gd name="T15" fmla="*/ 0 h 167"/>
                <a:gd name="T16" fmla="*/ 124 w 189"/>
                <a:gd name="T17" fmla="*/ 23 h 167"/>
                <a:gd name="T18" fmla="*/ 70 w 189"/>
                <a:gd name="T19" fmla="*/ 15 h 167"/>
                <a:gd name="T20" fmla="*/ 119 w 189"/>
                <a:gd name="T21" fmla="*/ 35 h 167"/>
                <a:gd name="T22" fmla="*/ 119 w 189"/>
                <a:gd name="T23" fmla="*/ 152 h 167"/>
                <a:gd name="T24" fmla="*/ 70 w 189"/>
                <a:gd name="T25" fmla="*/ 133 h 167"/>
                <a:gd name="T26" fmla="*/ 70 w 189"/>
                <a:gd name="T27" fmla="*/ 15 h 167"/>
                <a:gd name="T28" fmla="*/ 11 w 189"/>
                <a:gd name="T29" fmla="*/ 31 h 167"/>
                <a:gd name="T30" fmla="*/ 58 w 189"/>
                <a:gd name="T31" fmla="*/ 15 h 167"/>
                <a:gd name="T32" fmla="*/ 58 w 189"/>
                <a:gd name="T33" fmla="*/ 133 h 167"/>
                <a:gd name="T34" fmla="*/ 11 w 189"/>
                <a:gd name="T35" fmla="*/ 151 h 167"/>
                <a:gd name="T36" fmla="*/ 11 w 189"/>
                <a:gd name="T37" fmla="*/ 31 h 167"/>
                <a:gd name="T38" fmla="*/ 178 w 189"/>
                <a:gd name="T39" fmla="*/ 134 h 167"/>
                <a:gd name="T40" fmla="*/ 130 w 189"/>
                <a:gd name="T41" fmla="*/ 152 h 167"/>
                <a:gd name="T42" fmla="*/ 130 w 189"/>
                <a:gd name="T43" fmla="*/ 35 h 167"/>
                <a:gd name="T44" fmla="*/ 178 w 189"/>
                <a:gd name="T45" fmla="*/ 17 h 167"/>
                <a:gd name="T46" fmla="*/ 178 w 189"/>
                <a:gd name="T47" fmla="*/ 13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9" h="167">
                  <a:moveTo>
                    <a:pt x="124" y="23"/>
                  </a:moveTo>
                  <a:lnTo>
                    <a:pt x="65" y="0"/>
                  </a:lnTo>
                  <a:lnTo>
                    <a:pt x="0" y="23"/>
                  </a:lnTo>
                  <a:lnTo>
                    <a:pt x="0" y="167"/>
                  </a:lnTo>
                  <a:lnTo>
                    <a:pt x="65" y="142"/>
                  </a:lnTo>
                  <a:lnTo>
                    <a:pt x="124" y="167"/>
                  </a:lnTo>
                  <a:lnTo>
                    <a:pt x="189" y="142"/>
                  </a:lnTo>
                  <a:lnTo>
                    <a:pt x="189" y="0"/>
                  </a:lnTo>
                  <a:lnTo>
                    <a:pt x="124" y="23"/>
                  </a:lnTo>
                  <a:close/>
                  <a:moveTo>
                    <a:pt x="70" y="15"/>
                  </a:moveTo>
                  <a:lnTo>
                    <a:pt x="119" y="35"/>
                  </a:lnTo>
                  <a:lnTo>
                    <a:pt x="119" y="152"/>
                  </a:lnTo>
                  <a:lnTo>
                    <a:pt x="70" y="133"/>
                  </a:lnTo>
                  <a:lnTo>
                    <a:pt x="70" y="15"/>
                  </a:lnTo>
                  <a:close/>
                  <a:moveTo>
                    <a:pt x="11" y="31"/>
                  </a:moveTo>
                  <a:lnTo>
                    <a:pt x="58" y="15"/>
                  </a:lnTo>
                  <a:lnTo>
                    <a:pt x="58" y="133"/>
                  </a:lnTo>
                  <a:lnTo>
                    <a:pt x="11" y="151"/>
                  </a:lnTo>
                  <a:lnTo>
                    <a:pt x="11" y="31"/>
                  </a:lnTo>
                  <a:close/>
                  <a:moveTo>
                    <a:pt x="178" y="134"/>
                  </a:moveTo>
                  <a:lnTo>
                    <a:pt x="130" y="152"/>
                  </a:lnTo>
                  <a:lnTo>
                    <a:pt x="130" y="35"/>
                  </a:lnTo>
                  <a:lnTo>
                    <a:pt x="178" y="17"/>
                  </a:lnTo>
                  <a:lnTo>
                    <a:pt x="178"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56" name="Freeform 146">
              <a:extLst>
                <a:ext uri="{FF2B5EF4-FFF2-40B4-BE49-F238E27FC236}">
                  <a16:creationId xmlns:a16="http://schemas.microsoft.com/office/drawing/2014/main" xmlns="" id="{0D927AF0-0AF7-4E8D-A5F5-6A9D4F76C53E}"/>
                </a:ext>
              </a:extLst>
            </p:cNvPr>
            <p:cNvSpPr>
              <a:spLocks noEditPoints="1"/>
            </p:cNvSpPr>
            <p:nvPr/>
          </p:nvSpPr>
          <p:spPr bwMode="auto">
            <a:xfrm>
              <a:off x="9078439" y="2322975"/>
              <a:ext cx="405168" cy="409081"/>
            </a:xfrm>
            <a:custGeom>
              <a:avLst/>
              <a:gdLst>
                <a:gd name="T0" fmla="*/ 63 w 127"/>
                <a:gd name="T1" fmla="*/ 0 h 128"/>
                <a:gd name="T2" fmla="*/ 0 w 127"/>
                <a:gd name="T3" fmla="*/ 64 h 128"/>
                <a:gd name="T4" fmla="*/ 63 w 127"/>
                <a:gd name="T5" fmla="*/ 128 h 128"/>
                <a:gd name="T6" fmla="*/ 127 w 127"/>
                <a:gd name="T7" fmla="*/ 64 h 128"/>
                <a:gd name="T8" fmla="*/ 63 w 127"/>
                <a:gd name="T9" fmla="*/ 0 h 128"/>
                <a:gd name="T10" fmla="*/ 52 w 127"/>
                <a:gd name="T11" fmla="*/ 104 h 128"/>
                <a:gd name="T12" fmla="*/ 25 w 127"/>
                <a:gd name="T13" fmla="*/ 69 h 128"/>
                <a:gd name="T14" fmla="*/ 37 w 127"/>
                <a:gd name="T15" fmla="*/ 57 h 128"/>
                <a:gd name="T16" fmla="*/ 52 w 127"/>
                <a:gd name="T17" fmla="*/ 76 h 128"/>
                <a:gd name="T18" fmla="*/ 98 w 127"/>
                <a:gd name="T19" fmla="*/ 38 h 128"/>
                <a:gd name="T20" fmla="*/ 103 w 127"/>
                <a:gd name="T21" fmla="*/ 44 h 128"/>
                <a:gd name="T22" fmla="*/ 52 w 127"/>
                <a:gd name="T2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 h="128">
                  <a:moveTo>
                    <a:pt x="63" y="0"/>
                  </a:moveTo>
                  <a:cubicBezTo>
                    <a:pt x="28" y="0"/>
                    <a:pt x="0" y="29"/>
                    <a:pt x="0" y="64"/>
                  </a:cubicBezTo>
                  <a:cubicBezTo>
                    <a:pt x="0" y="99"/>
                    <a:pt x="28" y="128"/>
                    <a:pt x="63" y="128"/>
                  </a:cubicBezTo>
                  <a:cubicBezTo>
                    <a:pt x="99" y="128"/>
                    <a:pt x="127" y="99"/>
                    <a:pt x="127" y="64"/>
                  </a:cubicBezTo>
                  <a:cubicBezTo>
                    <a:pt x="127" y="29"/>
                    <a:pt x="99" y="0"/>
                    <a:pt x="63" y="0"/>
                  </a:cubicBezTo>
                  <a:close/>
                  <a:moveTo>
                    <a:pt x="52" y="104"/>
                  </a:moveTo>
                  <a:cubicBezTo>
                    <a:pt x="25" y="69"/>
                    <a:pt x="25" y="69"/>
                    <a:pt x="25" y="69"/>
                  </a:cubicBezTo>
                  <a:cubicBezTo>
                    <a:pt x="37" y="57"/>
                    <a:pt x="37" y="57"/>
                    <a:pt x="37" y="57"/>
                  </a:cubicBezTo>
                  <a:cubicBezTo>
                    <a:pt x="52" y="76"/>
                    <a:pt x="52" y="76"/>
                    <a:pt x="52" y="76"/>
                  </a:cubicBezTo>
                  <a:cubicBezTo>
                    <a:pt x="98" y="38"/>
                    <a:pt x="98" y="38"/>
                    <a:pt x="98" y="38"/>
                  </a:cubicBezTo>
                  <a:cubicBezTo>
                    <a:pt x="103" y="44"/>
                    <a:pt x="103" y="44"/>
                    <a:pt x="103" y="44"/>
                  </a:cubicBezTo>
                  <a:lnTo>
                    <a:pt x="52"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57" name="Freeform 147">
              <a:extLst>
                <a:ext uri="{FF2B5EF4-FFF2-40B4-BE49-F238E27FC236}">
                  <a16:creationId xmlns:a16="http://schemas.microsoft.com/office/drawing/2014/main" xmlns="" id="{302EFA09-DB10-4623-A907-A4452C573DA4}"/>
                </a:ext>
              </a:extLst>
            </p:cNvPr>
            <p:cNvSpPr>
              <a:spLocks noEditPoints="1"/>
            </p:cNvSpPr>
            <p:nvPr/>
          </p:nvSpPr>
          <p:spPr bwMode="auto">
            <a:xfrm>
              <a:off x="10258707" y="5188504"/>
              <a:ext cx="307301" cy="307300"/>
            </a:xfrm>
            <a:custGeom>
              <a:avLst/>
              <a:gdLst>
                <a:gd name="T0" fmla="*/ 0 w 157"/>
                <a:gd name="T1" fmla="*/ 74 h 157"/>
                <a:gd name="T2" fmla="*/ 0 w 157"/>
                <a:gd name="T3" fmla="*/ 23 h 157"/>
                <a:gd name="T4" fmla="*/ 64 w 157"/>
                <a:gd name="T5" fmla="*/ 13 h 157"/>
                <a:gd name="T6" fmla="*/ 64 w 157"/>
                <a:gd name="T7" fmla="*/ 74 h 157"/>
                <a:gd name="T8" fmla="*/ 0 w 157"/>
                <a:gd name="T9" fmla="*/ 74 h 157"/>
                <a:gd name="T10" fmla="*/ 73 w 157"/>
                <a:gd name="T11" fmla="*/ 12 h 157"/>
                <a:gd name="T12" fmla="*/ 157 w 157"/>
                <a:gd name="T13" fmla="*/ 0 h 157"/>
                <a:gd name="T14" fmla="*/ 157 w 157"/>
                <a:gd name="T15" fmla="*/ 74 h 157"/>
                <a:gd name="T16" fmla="*/ 73 w 157"/>
                <a:gd name="T17" fmla="*/ 74 h 157"/>
                <a:gd name="T18" fmla="*/ 73 w 157"/>
                <a:gd name="T19" fmla="*/ 12 h 157"/>
                <a:gd name="T20" fmla="*/ 157 w 157"/>
                <a:gd name="T21" fmla="*/ 84 h 157"/>
                <a:gd name="T22" fmla="*/ 157 w 157"/>
                <a:gd name="T23" fmla="*/ 157 h 157"/>
                <a:gd name="T24" fmla="*/ 73 w 157"/>
                <a:gd name="T25" fmla="*/ 146 h 157"/>
                <a:gd name="T26" fmla="*/ 73 w 157"/>
                <a:gd name="T27" fmla="*/ 84 h 157"/>
                <a:gd name="T28" fmla="*/ 157 w 157"/>
                <a:gd name="T29" fmla="*/ 84 h 157"/>
                <a:gd name="T30" fmla="*/ 64 w 157"/>
                <a:gd name="T31" fmla="*/ 144 h 157"/>
                <a:gd name="T32" fmla="*/ 0 w 157"/>
                <a:gd name="T33" fmla="*/ 136 h 157"/>
                <a:gd name="T34" fmla="*/ 0 w 157"/>
                <a:gd name="T35" fmla="*/ 84 h 157"/>
                <a:gd name="T36" fmla="*/ 64 w 157"/>
                <a:gd name="T37" fmla="*/ 84 h 157"/>
                <a:gd name="T38" fmla="*/ 64 w 157"/>
                <a:gd name="T39" fmla="*/ 144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57">
                  <a:moveTo>
                    <a:pt x="0" y="74"/>
                  </a:moveTo>
                  <a:lnTo>
                    <a:pt x="0" y="23"/>
                  </a:lnTo>
                  <a:lnTo>
                    <a:pt x="64" y="13"/>
                  </a:lnTo>
                  <a:lnTo>
                    <a:pt x="64" y="74"/>
                  </a:lnTo>
                  <a:lnTo>
                    <a:pt x="0" y="74"/>
                  </a:lnTo>
                  <a:close/>
                  <a:moveTo>
                    <a:pt x="73" y="12"/>
                  </a:moveTo>
                  <a:lnTo>
                    <a:pt x="157" y="0"/>
                  </a:lnTo>
                  <a:lnTo>
                    <a:pt x="157" y="74"/>
                  </a:lnTo>
                  <a:lnTo>
                    <a:pt x="73" y="74"/>
                  </a:lnTo>
                  <a:lnTo>
                    <a:pt x="73" y="12"/>
                  </a:lnTo>
                  <a:close/>
                  <a:moveTo>
                    <a:pt x="157" y="84"/>
                  </a:moveTo>
                  <a:lnTo>
                    <a:pt x="157" y="157"/>
                  </a:lnTo>
                  <a:lnTo>
                    <a:pt x="73" y="146"/>
                  </a:lnTo>
                  <a:lnTo>
                    <a:pt x="73" y="84"/>
                  </a:lnTo>
                  <a:lnTo>
                    <a:pt x="157" y="84"/>
                  </a:lnTo>
                  <a:close/>
                  <a:moveTo>
                    <a:pt x="64" y="144"/>
                  </a:moveTo>
                  <a:lnTo>
                    <a:pt x="0" y="136"/>
                  </a:lnTo>
                  <a:lnTo>
                    <a:pt x="0" y="84"/>
                  </a:lnTo>
                  <a:lnTo>
                    <a:pt x="64" y="84"/>
                  </a:lnTo>
                  <a:lnTo>
                    <a:pt x="64"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58" name="Freeform 148">
              <a:extLst>
                <a:ext uri="{FF2B5EF4-FFF2-40B4-BE49-F238E27FC236}">
                  <a16:creationId xmlns:a16="http://schemas.microsoft.com/office/drawing/2014/main" xmlns="" id="{96089A47-760C-49F8-85F4-E8625AE61497}"/>
                </a:ext>
              </a:extLst>
            </p:cNvPr>
            <p:cNvSpPr>
              <a:spLocks noEditPoints="1"/>
            </p:cNvSpPr>
            <p:nvPr/>
          </p:nvSpPr>
          <p:spPr bwMode="auto">
            <a:xfrm>
              <a:off x="9922047" y="5121955"/>
              <a:ext cx="272069" cy="272068"/>
            </a:xfrm>
            <a:custGeom>
              <a:avLst/>
              <a:gdLst>
                <a:gd name="T0" fmla="*/ 11 w 85"/>
                <a:gd name="T1" fmla="*/ 42 h 85"/>
                <a:gd name="T2" fmla="*/ 29 w 85"/>
                <a:gd name="T3" fmla="*/ 70 h 85"/>
                <a:gd name="T4" fmla="*/ 14 w 85"/>
                <a:gd name="T5" fmla="*/ 30 h 85"/>
                <a:gd name="T6" fmla="*/ 11 w 85"/>
                <a:gd name="T7" fmla="*/ 42 h 85"/>
                <a:gd name="T8" fmla="*/ 64 w 85"/>
                <a:gd name="T9" fmla="*/ 41 h 85"/>
                <a:gd name="T10" fmla="*/ 62 w 85"/>
                <a:gd name="T11" fmla="*/ 32 h 85"/>
                <a:gd name="T12" fmla="*/ 59 w 85"/>
                <a:gd name="T13" fmla="*/ 25 h 85"/>
                <a:gd name="T14" fmla="*/ 64 w 85"/>
                <a:gd name="T15" fmla="*/ 20 h 85"/>
                <a:gd name="T16" fmla="*/ 64 w 85"/>
                <a:gd name="T17" fmla="*/ 20 h 85"/>
                <a:gd name="T18" fmla="*/ 43 w 85"/>
                <a:gd name="T19" fmla="*/ 11 h 85"/>
                <a:gd name="T20" fmla="*/ 16 w 85"/>
                <a:gd name="T21" fmla="*/ 25 h 85"/>
                <a:gd name="T22" fmla="*/ 18 w 85"/>
                <a:gd name="T23" fmla="*/ 25 h 85"/>
                <a:gd name="T24" fmla="*/ 27 w 85"/>
                <a:gd name="T25" fmla="*/ 25 h 85"/>
                <a:gd name="T26" fmla="*/ 27 w 85"/>
                <a:gd name="T27" fmla="*/ 28 h 85"/>
                <a:gd name="T28" fmla="*/ 23 w 85"/>
                <a:gd name="T29" fmla="*/ 28 h 85"/>
                <a:gd name="T30" fmla="*/ 35 w 85"/>
                <a:gd name="T31" fmla="*/ 61 h 85"/>
                <a:gd name="T32" fmla="*/ 42 w 85"/>
                <a:gd name="T33" fmla="*/ 41 h 85"/>
                <a:gd name="T34" fmla="*/ 37 w 85"/>
                <a:gd name="T35" fmla="*/ 28 h 85"/>
                <a:gd name="T36" fmla="*/ 34 w 85"/>
                <a:gd name="T37" fmla="*/ 28 h 85"/>
                <a:gd name="T38" fmla="*/ 34 w 85"/>
                <a:gd name="T39" fmla="*/ 25 h 85"/>
                <a:gd name="T40" fmla="*/ 42 w 85"/>
                <a:gd name="T41" fmla="*/ 25 h 85"/>
                <a:gd name="T42" fmla="*/ 51 w 85"/>
                <a:gd name="T43" fmla="*/ 25 h 85"/>
                <a:gd name="T44" fmla="*/ 51 w 85"/>
                <a:gd name="T45" fmla="*/ 28 h 85"/>
                <a:gd name="T46" fmla="*/ 47 w 85"/>
                <a:gd name="T47" fmla="*/ 28 h 85"/>
                <a:gd name="T48" fmla="*/ 59 w 85"/>
                <a:gd name="T49" fmla="*/ 61 h 85"/>
                <a:gd name="T50" fmla="*/ 62 w 85"/>
                <a:gd name="T51" fmla="*/ 51 h 85"/>
                <a:gd name="T52" fmla="*/ 64 w 85"/>
                <a:gd name="T53" fmla="*/ 41 h 85"/>
                <a:gd name="T54" fmla="*/ 43 w 85"/>
                <a:gd name="T55" fmla="*/ 45 h 85"/>
                <a:gd name="T56" fmla="*/ 34 w 85"/>
                <a:gd name="T57" fmla="*/ 72 h 85"/>
                <a:gd name="T58" fmla="*/ 43 w 85"/>
                <a:gd name="T59" fmla="*/ 73 h 85"/>
                <a:gd name="T60" fmla="*/ 53 w 85"/>
                <a:gd name="T61" fmla="*/ 72 h 85"/>
                <a:gd name="T62" fmla="*/ 53 w 85"/>
                <a:gd name="T63" fmla="*/ 71 h 85"/>
                <a:gd name="T64" fmla="*/ 43 w 85"/>
                <a:gd name="T65" fmla="*/ 45 h 85"/>
                <a:gd name="T66" fmla="*/ 71 w 85"/>
                <a:gd name="T67" fmla="*/ 28 h 85"/>
                <a:gd name="T68" fmla="*/ 71 w 85"/>
                <a:gd name="T69" fmla="*/ 31 h 85"/>
                <a:gd name="T70" fmla="*/ 69 w 85"/>
                <a:gd name="T71" fmla="*/ 42 h 85"/>
                <a:gd name="T72" fmla="*/ 59 w 85"/>
                <a:gd name="T73" fmla="*/ 69 h 85"/>
                <a:gd name="T74" fmla="*/ 75 w 85"/>
                <a:gd name="T75" fmla="*/ 42 h 85"/>
                <a:gd name="T76" fmla="*/ 71 w 85"/>
                <a:gd name="T77" fmla="*/ 28 h 85"/>
                <a:gd name="T78" fmla="*/ 43 w 85"/>
                <a:gd name="T79" fmla="*/ 0 h 85"/>
                <a:gd name="T80" fmla="*/ 0 w 85"/>
                <a:gd name="T81" fmla="*/ 42 h 85"/>
                <a:gd name="T82" fmla="*/ 43 w 85"/>
                <a:gd name="T83" fmla="*/ 85 h 85"/>
                <a:gd name="T84" fmla="*/ 85 w 85"/>
                <a:gd name="T85" fmla="*/ 42 h 85"/>
                <a:gd name="T86" fmla="*/ 43 w 85"/>
                <a:gd name="T87" fmla="*/ 0 h 85"/>
                <a:gd name="T88" fmla="*/ 43 w 85"/>
                <a:gd name="T89" fmla="*/ 79 h 85"/>
                <a:gd name="T90" fmla="*/ 6 w 85"/>
                <a:gd name="T91" fmla="*/ 42 h 85"/>
                <a:gd name="T92" fmla="*/ 43 w 85"/>
                <a:gd name="T93" fmla="*/ 5 h 85"/>
                <a:gd name="T94" fmla="*/ 80 w 85"/>
                <a:gd name="T95" fmla="*/ 42 h 85"/>
                <a:gd name="T96" fmla="*/ 43 w 85"/>
                <a:gd name="T97" fmla="*/ 7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5" h="85">
                  <a:moveTo>
                    <a:pt x="11" y="42"/>
                  </a:moveTo>
                  <a:cubicBezTo>
                    <a:pt x="11" y="55"/>
                    <a:pt x="18" y="65"/>
                    <a:pt x="29" y="70"/>
                  </a:cubicBezTo>
                  <a:cubicBezTo>
                    <a:pt x="14" y="30"/>
                    <a:pt x="14" y="30"/>
                    <a:pt x="14" y="30"/>
                  </a:cubicBezTo>
                  <a:cubicBezTo>
                    <a:pt x="12" y="34"/>
                    <a:pt x="11" y="38"/>
                    <a:pt x="11" y="42"/>
                  </a:cubicBezTo>
                  <a:close/>
                  <a:moveTo>
                    <a:pt x="64" y="41"/>
                  </a:moveTo>
                  <a:cubicBezTo>
                    <a:pt x="64" y="37"/>
                    <a:pt x="63" y="34"/>
                    <a:pt x="62" y="32"/>
                  </a:cubicBezTo>
                  <a:cubicBezTo>
                    <a:pt x="60" y="30"/>
                    <a:pt x="59" y="28"/>
                    <a:pt x="59" y="25"/>
                  </a:cubicBezTo>
                  <a:cubicBezTo>
                    <a:pt x="59" y="22"/>
                    <a:pt x="61" y="20"/>
                    <a:pt x="64" y="20"/>
                  </a:cubicBezTo>
                  <a:cubicBezTo>
                    <a:pt x="64" y="20"/>
                    <a:pt x="64" y="20"/>
                    <a:pt x="64" y="20"/>
                  </a:cubicBezTo>
                  <a:cubicBezTo>
                    <a:pt x="59" y="15"/>
                    <a:pt x="51" y="11"/>
                    <a:pt x="43" y="11"/>
                  </a:cubicBezTo>
                  <a:cubicBezTo>
                    <a:pt x="32" y="11"/>
                    <a:pt x="22" y="17"/>
                    <a:pt x="16" y="25"/>
                  </a:cubicBezTo>
                  <a:cubicBezTo>
                    <a:pt x="17" y="25"/>
                    <a:pt x="18" y="25"/>
                    <a:pt x="18" y="25"/>
                  </a:cubicBezTo>
                  <a:cubicBezTo>
                    <a:pt x="22" y="25"/>
                    <a:pt x="27" y="25"/>
                    <a:pt x="27" y="25"/>
                  </a:cubicBezTo>
                  <a:cubicBezTo>
                    <a:pt x="29" y="25"/>
                    <a:pt x="29" y="27"/>
                    <a:pt x="27" y="28"/>
                  </a:cubicBezTo>
                  <a:cubicBezTo>
                    <a:pt x="27" y="28"/>
                    <a:pt x="25" y="28"/>
                    <a:pt x="23" y="28"/>
                  </a:cubicBezTo>
                  <a:cubicBezTo>
                    <a:pt x="35" y="61"/>
                    <a:pt x="35" y="61"/>
                    <a:pt x="35" y="61"/>
                  </a:cubicBezTo>
                  <a:cubicBezTo>
                    <a:pt x="42" y="41"/>
                    <a:pt x="42" y="41"/>
                    <a:pt x="42" y="41"/>
                  </a:cubicBezTo>
                  <a:cubicBezTo>
                    <a:pt x="37" y="28"/>
                    <a:pt x="37" y="28"/>
                    <a:pt x="37" y="28"/>
                  </a:cubicBezTo>
                  <a:cubicBezTo>
                    <a:pt x="35" y="28"/>
                    <a:pt x="34" y="28"/>
                    <a:pt x="34" y="28"/>
                  </a:cubicBezTo>
                  <a:cubicBezTo>
                    <a:pt x="32" y="27"/>
                    <a:pt x="32" y="25"/>
                    <a:pt x="34" y="25"/>
                  </a:cubicBezTo>
                  <a:cubicBezTo>
                    <a:pt x="34" y="25"/>
                    <a:pt x="39" y="25"/>
                    <a:pt x="42" y="25"/>
                  </a:cubicBezTo>
                  <a:cubicBezTo>
                    <a:pt x="46" y="25"/>
                    <a:pt x="51" y="25"/>
                    <a:pt x="51" y="25"/>
                  </a:cubicBezTo>
                  <a:cubicBezTo>
                    <a:pt x="52" y="25"/>
                    <a:pt x="53" y="27"/>
                    <a:pt x="51" y="28"/>
                  </a:cubicBezTo>
                  <a:cubicBezTo>
                    <a:pt x="51" y="28"/>
                    <a:pt x="49" y="28"/>
                    <a:pt x="47" y="28"/>
                  </a:cubicBezTo>
                  <a:cubicBezTo>
                    <a:pt x="59" y="61"/>
                    <a:pt x="59" y="61"/>
                    <a:pt x="59" y="61"/>
                  </a:cubicBezTo>
                  <a:cubicBezTo>
                    <a:pt x="62" y="51"/>
                    <a:pt x="62" y="51"/>
                    <a:pt x="62" y="51"/>
                  </a:cubicBezTo>
                  <a:cubicBezTo>
                    <a:pt x="63" y="47"/>
                    <a:pt x="64" y="43"/>
                    <a:pt x="64" y="41"/>
                  </a:cubicBezTo>
                  <a:close/>
                  <a:moveTo>
                    <a:pt x="43" y="45"/>
                  </a:moveTo>
                  <a:cubicBezTo>
                    <a:pt x="34" y="72"/>
                    <a:pt x="34" y="72"/>
                    <a:pt x="34" y="72"/>
                  </a:cubicBezTo>
                  <a:cubicBezTo>
                    <a:pt x="37" y="73"/>
                    <a:pt x="40" y="73"/>
                    <a:pt x="43" y="73"/>
                  </a:cubicBezTo>
                  <a:cubicBezTo>
                    <a:pt x="47" y="73"/>
                    <a:pt x="50" y="73"/>
                    <a:pt x="53" y="72"/>
                  </a:cubicBezTo>
                  <a:cubicBezTo>
                    <a:pt x="53" y="71"/>
                    <a:pt x="53" y="71"/>
                    <a:pt x="53" y="71"/>
                  </a:cubicBezTo>
                  <a:lnTo>
                    <a:pt x="43" y="45"/>
                  </a:lnTo>
                  <a:close/>
                  <a:moveTo>
                    <a:pt x="71" y="28"/>
                  </a:moveTo>
                  <a:cubicBezTo>
                    <a:pt x="71" y="29"/>
                    <a:pt x="71" y="30"/>
                    <a:pt x="71" y="31"/>
                  </a:cubicBezTo>
                  <a:cubicBezTo>
                    <a:pt x="71" y="34"/>
                    <a:pt x="70" y="37"/>
                    <a:pt x="69" y="42"/>
                  </a:cubicBezTo>
                  <a:cubicBezTo>
                    <a:pt x="59" y="69"/>
                    <a:pt x="59" y="69"/>
                    <a:pt x="59" y="69"/>
                  </a:cubicBezTo>
                  <a:cubicBezTo>
                    <a:pt x="68" y="64"/>
                    <a:pt x="75" y="54"/>
                    <a:pt x="75" y="42"/>
                  </a:cubicBezTo>
                  <a:cubicBezTo>
                    <a:pt x="75" y="37"/>
                    <a:pt x="73" y="32"/>
                    <a:pt x="71" y="28"/>
                  </a:cubicBezTo>
                  <a:close/>
                  <a:moveTo>
                    <a:pt x="43" y="0"/>
                  </a:moveTo>
                  <a:cubicBezTo>
                    <a:pt x="19" y="0"/>
                    <a:pt x="0" y="19"/>
                    <a:pt x="0" y="42"/>
                  </a:cubicBezTo>
                  <a:cubicBezTo>
                    <a:pt x="0" y="66"/>
                    <a:pt x="19" y="85"/>
                    <a:pt x="43" y="85"/>
                  </a:cubicBezTo>
                  <a:cubicBezTo>
                    <a:pt x="66" y="85"/>
                    <a:pt x="85" y="66"/>
                    <a:pt x="85" y="42"/>
                  </a:cubicBezTo>
                  <a:cubicBezTo>
                    <a:pt x="85" y="19"/>
                    <a:pt x="66" y="0"/>
                    <a:pt x="43" y="0"/>
                  </a:cubicBezTo>
                  <a:close/>
                  <a:moveTo>
                    <a:pt x="43" y="79"/>
                  </a:moveTo>
                  <a:cubicBezTo>
                    <a:pt x="22" y="79"/>
                    <a:pt x="6" y="63"/>
                    <a:pt x="6" y="42"/>
                  </a:cubicBezTo>
                  <a:cubicBezTo>
                    <a:pt x="6" y="22"/>
                    <a:pt x="22" y="5"/>
                    <a:pt x="43" y="5"/>
                  </a:cubicBezTo>
                  <a:cubicBezTo>
                    <a:pt x="63" y="5"/>
                    <a:pt x="80" y="22"/>
                    <a:pt x="80" y="42"/>
                  </a:cubicBezTo>
                  <a:cubicBezTo>
                    <a:pt x="80" y="63"/>
                    <a:pt x="63" y="79"/>
                    <a:pt x="43"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59" name="Freeform 149">
              <a:extLst>
                <a:ext uri="{FF2B5EF4-FFF2-40B4-BE49-F238E27FC236}">
                  <a16:creationId xmlns:a16="http://schemas.microsoft.com/office/drawing/2014/main" xmlns="" id="{E65D585E-1AB6-4BB0-A9F1-09697D0CBE7A}"/>
                </a:ext>
              </a:extLst>
            </p:cNvPr>
            <p:cNvSpPr>
              <a:spLocks/>
            </p:cNvSpPr>
            <p:nvPr/>
          </p:nvSpPr>
          <p:spPr bwMode="auto">
            <a:xfrm>
              <a:off x="10258707" y="5621075"/>
              <a:ext cx="364063" cy="360148"/>
            </a:xfrm>
            <a:custGeom>
              <a:avLst/>
              <a:gdLst>
                <a:gd name="T0" fmla="*/ 110 w 114"/>
                <a:gd name="T1" fmla="*/ 90 h 113"/>
                <a:gd name="T2" fmla="*/ 60 w 114"/>
                <a:gd name="T3" fmla="*/ 47 h 113"/>
                <a:gd name="T4" fmla="*/ 64 w 114"/>
                <a:gd name="T5" fmla="*/ 32 h 113"/>
                <a:gd name="T6" fmla="*/ 32 w 114"/>
                <a:gd name="T7" fmla="*/ 0 h 113"/>
                <a:gd name="T8" fmla="*/ 23 w 114"/>
                <a:gd name="T9" fmla="*/ 1 h 113"/>
                <a:gd name="T10" fmla="*/ 41 w 114"/>
                <a:gd name="T11" fmla="*/ 20 h 113"/>
                <a:gd name="T12" fmla="*/ 41 w 114"/>
                <a:gd name="T13" fmla="*/ 30 h 113"/>
                <a:gd name="T14" fmla="*/ 30 w 114"/>
                <a:gd name="T15" fmla="*/ 41 h 113"/>
                <a:gd name="T16" fmla="*/ 20 w 114"/>
                <a:gd name="T17" fmla="*/ 41 h 113"/>
                <a:gd name="T18" fmla="*/ 1 w 114"/>
                <a:gd name="T19" fmla="*/ 23 h 113"/>
                <a:gd name="T20" fmla="*/ 0 w 114"/>
                <a:gd name="T21" fmla="*/ 32 h 113"/>
                <a:gd name="T22" fmla="*/ 32 w 114"/>
                <a:gd name="T23" fmla="*/ 63 h 113"/>
                <a:gd name="T24" fmla="*/ 47 w 114"/>
                <a:gd name="T25" fmla="*/ 60 h 113"/>
                <a:gd name="T26" fmla="*/ 90 w 114"/>
                <a:gd name="T27" fmla="*/ 110 h 113"/>
                <a:gd name="T28" fmla="*/ 100 w 114"/>
                <a:gd name="T29" fmla="*/ 111 h 113"/>
                <a:gd name="T30" fmla="*/ 111 w 114"/>
                <a:gd name="T31" fmla="*/ 100 h 113"/>
                <a:gd name="T32" fmla="*/ 110 w 114"/>
                <a:gd name="T33" fmla="*/ 9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113">
                  <a:moveTo>
                    <a:pt x="110" y="90"/>
                  </a:moveTo>
                  <a:cubicBezTo>
                    <a:pt x="60" y="47"/>
                    <a:pt x="60" y="47"/>
                    <a:pt x="60" y="47"/>
                  </a:cubicBezTo>
                  <a:cubicBezTo>
                    <a:pt x="62" y="42"/>
                    <a:pt x="64" y="37"/>
                    <a:pt x="64" y="32"/>
                  </a:cubicBezTo>
                  <a:cubicBezTo>
                    <a:pt x="64" y="14"/>
                    <a:pt x="49" y="0"/>
                    <a:pt x="32" y="0"/>
                  </a:cubicBezTo>
                  <a:cubicBezTo>
                    <a:pt x="29" y="0"/>
                    <a:pt x="26" y="0"/>
                    <a:pt x="23" y="1"/>
                  </a:cubicBezTo>
                  <a:cubicBezTo>
                    <a:pt x="41" y="20"/>
                    <a:pt x="41" y="20"/>
                    <a:pt x="41" y="20"/>
                  </a:cubicBezTo>
                  <a:cubicBezTo>
                    <a:pt x="44" y="22"/>
                    <a:pt x="44" y="27"/>
                    <a:pt x="41" y="30"/>
                  </a:cubicBezTo>
                  <a:cubicBezTo>
                    <a:pt x="30" y="41"/>
                    <a:pt x="30" y="41"/>
                    <a:pt x="30" y="41"/>
                  </a:cubicBezTo>
                  <a:cubicBezTo>
                    <a:pt x="27" y="44"/>
                    <a:pt x="23" y="44"/>
                    <a:pt x="20" y="41"/>
                  </a:cubicBezTo>
                  <a:cubicBezTo>
                    <a:pt x="1" y="23"/>
                    <a:pt x="1" y="23"/>
                    <a:pt x="1" y="23"/>
                  </a:cubicBezTo>
                  <a:cubicBezTo>
                    <a:pt x="1" y="25"/>
                    <a:pt x="0" y="29"/>
                    <a:pt x="0" y="32"/>
                  </a:cubicBezTo>
                  <a:cubicBezTo>
                    <a:pt x="0" y="49"/>
                    <a:pt x="14" y="63"/>
                    <a:pt x="32" y="63"/>
                  </a:cubicBezTo>
                  <a:cubicBezTo>
                    <a:pt x="37" y="63"/>
                    <a:pt x="42" y="62"/>
                    <a:pt x="47" y="60"/>
                  </a:cubicBezTo>
                  <a:cubicBezTo>
                    <a:pt x="90" y="110"/>
                    <a:pt x="90" y="110"/>
                    <a:pt x="90" y="110"/>
                  </a:cubicBezTo>
                  <a:cubicBezTo>
                    <a:pt x="93" y="113"/>
                    <a:pt x="97" y="113"/>
                    <a:pt x="100" y="111"/>
                  </a:cubicBezTo>
                  <a:cubicBezTo>
                    <a:pt x="111" y="100"/>
                    <a:pt x="111" y="100"/>
                    <a:pt x="111" y="100"/>
                  </a:cubicBezTo>
                  <a:cubicBezTo>
                    <a:pt x="114" y="97"/>
                    <a:pt x="113" y="93"/>
                    <a:pt x="110"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60" name="Freeform 150">
              <a:extLst>
                <a:ext uri="{FF2B5EF4-FFF2-40B4-BE49-F238E27FC236}">
                  <a16:creationId xmlns:a16="http://schemas.microsoft.com/office/drawing/2014/main" xmlns="" id="{84C168F1-AD03-4B9F-A0BA-06EED7305F5A}"/>
                </a:ext>
              </a:extLst>
            </p:cNvPr>
            <p:cNvSpPr>
              <a:spLocks noEditPoints="1"/>
            </p:cNvSpPr>
            <p:nvPr/>
          </p:nvSpPr>
          <p:spPr bwMode="auto">
            <a:xfrm>
              <a:off x="9160647" y="5274627"/>
              <a:ext cx="358192" cy="550009"/>
            </a:xfrm>
            <a:custGeom>
              <a:avLst/>
              <a:gdLst>
                <a:gd name="T0" fmla="*/ 84 w 112"/>
                <a:gd name="T1" fmla="*/ 3 h 172"/>
                <a:gd name="T2" fmla="*/ 111 w 112"/>
                <a:gd name="T3" fmla="*/ 19 h 172"/>
                <a:gd name="T4" fmla="*/ 110 w 112"/>
                <a:gd name="T5" fmla="*/ 33 h 172"/>
                <a:gd name="T6" fmla="*/ 103 w 112"/>
                <a:gd name="T7" fmla="*/ 44 h 172"/>
                <a:gd name="T8" fmla="*/ 65 w 112"/>
                <a:gd name="T9" fmla="*/ 21 h 172"/>
                <a:gd name="T10" fmla="*/ 72 w 112"/>
                <a:gd name="T11" fmla="*/ 10 h 172"/>
                <a:gd name="T12" fmla="*/ 84 w 112"/>
                <a:gd name="T13" fmla="*/ 3 h 172"/>
                <a:gd name="T14" fmla="*/ 0 w 112"/>
                <a:gd name="T15" fmla="*/ 130 h 172"/>
                <a:gd name="T16" fmla="*/ 1 w 112"/>
                <a:gd name="T17" fmla="*/ 172 h 172"/>
                <a:gd name="T18" fmla="*/ 38 w 112"/>
                <a:gd name="T19" fmla="*/ 153 h 172"/>
                <a:gd name="T20" fmla="*/ 98 w 112"/>
                <a:gd name="T21" fmla="*/ 52 h 172"/>
                <a:gd name="T22" fmla="*/ 60 w 112"/>
                <a:gd name="T23" fmla="*/ 29 h 172"/>
                <a:gd name="T24" fmla="*/ 0 w 112"/>
                <a:gd name="T25" fmla="*/ 130 h 172"/>
                <a:gd name="T26" fmla="*/ 76 w 112"/>
                <a:gd name="T27" fmla="*/ 57 h 172"/>
                <a:gd name="T28" fmla="*/ 30 w 112"/>
                <a:gd name="T29" fmla="*/ 134 h 172"/>
                <a:gd name="T30" fmla="*/ 20 w 112"/>
                <a:gd name="T31" fmla="*/ 128 h 172"/>
                <a:gd name="T32" fmla="*/ 66 w 112"/>
                <a:gd name="T33" fmla="*/ 52 h 172"/>
                <a:gd name="T34" fmla="*/ 76 w 112"/>
                <a:gd name="T35" fmla="*/ 57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72">
                  <a:moveTo>
                    <a:pt x="84" y="3"/>
                  </a:moveTo>
                  <a:cubicBezTo>
                    <a:pt x="96" y="0"/>
                    <a:pt x="108" y="7"/>
                    <a:pt x="111" y="19"/>
                  </a:cubicBezTo>
                  <a:cubicBezTo>
                    <a:pt x="112" y="24"/>
                    <a:pt x="112" y="29"/>
                    <a:pt x="110" y="33"/>
                  </a:cubicBezTo>
                  <a:cubicBezTo>
                    <a:pt x="103" y="44"/>
                    <a:pt x="103" y="44"/>
                    <a:pt x="103" y="44"/>
                  </a:cubicBezTo>
                  <a:cubicBezTo>
                    <a:pt x="65" y="21"/>
                    <a:pt x="65" y="21"/>
                    <a:pt x="65" y="21"/>
                  </a:cubicBezTo>
                  <a:cubicBezTo>
                    <a:pt x="72" y="10"/>
                    <a:pt x="72" y="10"/>
                    <a:pt x="72" y="10"/>
                  </a:cubicBezTo>
                  <a:cubicBezTo>
                    <a:pt x="75" y="7"/>
                    <a:pt x="79" y="4"/>
                    <a:pt x="84" y="3"/>
                  </a:cubicBezTo>
                  <a:close/>
                  <a:moveTo>
                    <a:pt x="0" y="130"/>
                  </a:moveTo>
                  <a:cubicBezTo>
                    <a:pt x="1" y="172"/>
                    <a:pt x="1" y="172"/>
                    <a:pt x="1" y="172"/>
                  </a:cubicBezTo>
                  <a:cubicBezTo>
                    <a:pt x="38" y="153"/>
                    <a:pt x="38" y="153"/>
                    <a:pt x="38" y="153"/>
                  </a:cubicBezTo>
                  <a:cubicBezTo>
                    <a:pt x="98" y="52"/>
                    <a:pt x="98" y="52"/>
                    <a:pt x="98" y="52"/>
                  </a:cubicBezTo>
                  <a:cubicBezTo>
                    <a:pt x="60" y="29"/>
                    <a:pt x="60" y="29"/>
                    <a:pt x="60" y="29"/>
                  </a:cubicBezTo>
                  <a:lnTo>
                    <a:pt x="0" y="130"/>
                  </a:lnTo>
                  <a:close/>
                  <a:moveTo>
                    <a:pt x="76" y="57"/>
                  </a:moveTo>
                  <a:cubicBezTo>
                    <a:pt x="30" y="134"/>
                    <a:pt x="30" y="134"/>
                    <a:pt x="30" y="134"/>
                  </a:cubicBezTo>
                  <a:cubicBezTo>
                    <a:pt x="20" y="128"/>
                    <a:pt x="20" y="128"/>
                    <a:pt x="20" y="128"/>
                  </a:cubicBezTo>
                  <a:cubicBezTo>
                    <a:pt x="66" y="52"/>
                    <a:pt x="66" y="52"/>
                    <a:pt x="66" y="52"/>
                  </a:cubicBezTo>
                  <a:lnTo>
                    <a:pt x="7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61" name="Freeform 151">
              <a:extLst>
                <a:ext uri="{FF2B5EF4-FFF2-40B4-BE49-F238E27FC236}">
                  <a16:creationId xmlns:a16="http://schemas.microsoft.com/office/drawing/2014/main" xmlns="" id="{7C70C1D7-6DAE-4CEE-8DEE-3F2B6E109727}"/>
                </a:ext>
              </a:extLst>
            </p:cNvPr>
            <p:cNvSpPr>
              <a:spLocks noEditPoints="1"/>
            </p:cNvSpPr>
            <p:nvPr/>
          </p:nvSpPr>
          <p:spPr bwMode="auto">
            <a:xfrm>
              <a:off x="9589301" y="5294200"/>
              <a:ext cx="305343" cy="348404"/>
            </a:xfrm>
            <a:custGeom>
              <a:avLst/>
              <a:gdLst>
                <a:gd name="T0" fmla="*/ 40 w 95"/>
                <a:gd name="T1" fmla="*/ 61 h 109"/>
                <a:gd name="T2" fmla="*/ 34 w 95"/>
                <a:gd name="T3" fmla="*/ 54 h 109"/>
                <a:gd name="T4" fmla="*/ 13 w 95"/>
                <a:gd name="T5" fmla="*/ 75 h 109"/>
                <a:gd name="T6" fmla="*/ 34 w 95"/>
                <a:gd name="T7" fmla="*/ 95 h 109"/>
                <a:gd name="T8" fmla="*/ 40 w 95"/>
                <a:gd name="T9" fmla="*/ 88 h 109"/>
                <a:gd name="T10" fmla="*/ 27 w 95"/>
                <a:gd name="T11" fmla="*/ 75 h 109"/>
                <a:gd name="T12" fmla="*/ 40 w 95"/>
                <a:gd name="T13" fmla="*/ 61 h 109"/>
                <a:gd name="T14" fmla="*/ 54 w 95"/>
                <a:gd name="T15" fmla="*/ 88 h 109"/>
                <a:gd name="T16" fmla="*/ 61 w 95"/>
                <a:gd name="T17" fmla="*/ 95 h 109"/>
                <a:gd name="T18" fmla="*/ 81 w 95"/>
                <a:gd name="T19" fmla="*/ 75 h 109"/>
                <a:gd name="T20" fmla="*/ 61 w 95"/>
                <a:gd name="T21" fmla="*/ 54 h 109"/>
                <a:gd name="T22" fmla="*/ 54 w 95"/>
                <a:gd name="T23" fmla="*/ 61 h 109"/>
                <a:gd name="T24" fmla="*/ 68 w 95"/>
                <a:gd name="T25" fmla="*/ 75 h 109"/>
                <a:gd name="T26" fmla="*/ 54 w 95"/>
                <a:gd name="T27" fmla="*/ 88 h 109"/>
                <a:gd name="T28" fmla="*/ 89 w 95"/>
                <a:gd name="T29" fmla="*/ 21 h 109"/>
                <a:gd name="T30" fmla="*/ 74 w 95"/>
                <a:gd name="T31" fmla="*/ 6 h 109"/>
                <a:gd name="T32" fmla="*/ 59 w 95"/>
                <a:gd name="T33" fmla="*/ 0 h 109"/>
                <a:gd name="T34" fmla="*/ 8 w 95"/>
                <a:gd name="T35" fmla="*/ 0 h 109"/>
                <a:gd name="T36" fmla="*/ 0 w 95"/>
                <a:gd name="T37" fmla="*/ 8 h 109"/>
                <a:gd name="T38" fmla="*/ 0 w 95"/>
                <a:gd name="T39" fmla="*/ 100 h 109"/>
                <a:gd name="T40" fmla="*/ 8 w 95"/>
                <a:gd name="T41" fmla="*/ 109 h 109"/>
                <a:gd name="T42" fmla="*/ 86 w 95"/>
                <a:gd name="T43" fmla="*/ 109 h 109"/>
                <a:gd name="T44" fmla="*/ 95 w 95"/>
                <a:gd name="T45" fmla="*/ 100 h 109"/>
                <a:gd name="T46" fmla="*/ 95 w 95"/>
                <a:gd name="T47" fmla="*/ 36 h 109"/>
                <a:gd name="T48" fmla="*/ 89 w 95"/>
                <a:gd name="T49" fmla="*/ 21 h 109"/>
                <a:gd name="T50" fmla="*/ 84 w 95"/>
                <a:gd name="T51" fmla="*/ 26 h 109"/>
                <a:gd name="T52" fmla="*/ 85 w 95"/>
                <a:gd name="T53" fmla="*/ 27 h 109"/>
                <a:gd name="T54" fmla="*/ 68 w 95"/>
                <a:gd name="T55" fmla="*/ 27 h 109"/>
                <a:gd name="T56" fmla="*/ 68 w 95"/>
                <a:gd name="T57" fmla="*/ 10 h 109"/>
                <a:gd name="T58" fmla="*/ 69 w 95"/>
                <a:gd name="T59" fmla="*/ 11 h 109"/>
                <a:gd name="T60" fmla="*/ 84 w 95"/>
                <a:gd name="T61" fmla="*/ 26 h 109"/>
                <a:gd name="T62" fmla="*/ 88 w 95"/>
                <a:gd name="T63" fmla="*/ 100 h 109"/>
                <a:gd name="T64" fmla="*/ 86 w 95"/>
                <a:gd name="T65" fmla="*/ 102 h 109"/>
                <a:gd name="T66" fmla="*/ 8 w 95"/>
                <a:gd name="T67" fmla="*/ 102 h 109"/>
                <a:gd name="T68" fmla="*/ 6 w 95"/>
                <a:gd name="T69" fmla="*/ 100 h 109"/>
                <a:gd name="T70" fmla="*/ 6 w 95"/>
                <a:gd name="T71" fmla="*/ 8 h 109"/>
                <a:gd name="T72" fmla="*/ 8 w 95"/>
                <a:gd name="T73" fmla="*/ 7 h 109"/>
                <a:gd name="T74" fmla="*/ 59 w 95"/>
                <a:gd name="T75" fmla="*/ 7 h 109"/>
                <a:gd name="T76" fmla="*/ 61 w 95"/>
                <a:gd name="T77" fmla="*/ 7 h 109"/>
                <a:gd name="T78" fmla="*/ 61 w 95"/>
                <a:gd name="T79" fmla="*/ 34 h 109"/>
                <a:gd name="T80" fmla="*/ 88 w 95"/>
                <a:gd name="T81" fmla="*/ 34 h 109"/>
                <a:gd name="T82" fmla="*/ 88 w 95"/>
                <a:gd name="T83" fmla="*/ 36 h 109"/>
                <a:gd name="T84" fmla="*/ 88 w 95"/>
                <a:gd name="T85" fmla="*/ 10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5" h="109">
                  <a:moveTo>
                    <a:pt x="40" y="61"/>
                  </a:moveTo>
                  <a:cubicBezTo>
                    <a:pt x="34" y="54"/>
                    <a:pt x="34" y="54"/>
                    <a:pt x="34" y="54"/>
                  </a:cubicBezTo>
                  <a:cubicBezTo>
                    <a:pt x="13" y="75"/>
                    <a:pt x="13" y="75"/>
                    <a:pt x="13" y="75"/>
                  </a:cubicBezTo>
                  <a:cubicBezTo>
                    <a:pt x="34" y="95"/>
                    <a:pt x="34" y="95"/>
                    <a:pt x="34" y="95"/>
                  </a:cubicBezTo>
                  <a:cubicBezTo>
                    <a:pt x="40" y="88"/>
                    <a:pt x="40" y="88"/>
                    <a:pt x="40" y="88"/>
                  </a:cubicBezTo>
                  <a:cubicBezTo>
                    <a:pt x="27" y="75"/>
                    <a:pt x="27" y="75"/>
                    <a:pt x="27" y="75"/>
                  </a:cubicBezTo>
                  <a:lnTo>
                    <a:pt x="40" y="61"/>
                  </a:lnTo>
                  <a:close/>
                  <a:moveTo>
                    <a:pt x="54" y="88"/>
                  </a:moveTo>
                  <a:cubicBezTo>
                    <a:pt x="61" y="95"/>
                    <a:pt x="61" y="95"/>
                    <a:pt x="61" y="95"/>
                  </a:cubicBezTo>
                  <a:cubicBezTo>
                    <a:pt x="81" y="75"/>
                    <a:pt x="81" y="75"/>
                    <a:pt x="81" y="75"/>
                  </a:cubicBezTo>
                  <a:cubicBezTo>
                    <a:pt x="61" y="54"/>
                    <a:pt x="61" y="54"/>
                    <a:pt x="61" y="54"/>
                  </a:cubicBezTo>
                  <a:cubicBezTo>
                    <a:pt x="54" y="61"/>
                    <a:pt x="54" y="61"/>
                    <a:pt x="54" y="61"/>
                  </a:cubicBezTo>
                  <a:cubicBezTo>
                    <a:pt x="68" y="75"/>
                    <a:pt x="68" y="75"/>
                    <a:pt x="68" y="75"/>
                  </a:cubicBezTo>
                  <a:lnTo>
                    <a:pt x="54" y="88"/>
                  </a:lnTo>
                  <a:close/>
                  <a:moveTo>
                    <a:pt x="89" y="21"/>
                  </a:moveTo>
                  <a:cubicBezTo>
                    <a:pt x="74" y="6"/>
                    <a:pt x="74" y="6"/>
                    <a:pt x="74" y="6"/>
                  </a:cubicBezTo>
                  <a:cubicBezTo>
                    <a:pt x="70" y="3"/>
                    <a:pt x="64" y="0"/>
                    <a:pt x="59" y="0"/>
                  </a:cubicBezTo>
                  <a:cubicBezTo>
                    <a:pt x="8" y="0"/>
                    <a:pt x="8" y="0"/>
                    <a:pt x="8" y="0"/>
                  </a:cubicBezTo>
                  <a:cubicBezTo>
                    <a:pt x="3" y="0"/>
                    <a:pt x="0" y="4"/>
                    <a:pt x="0" y="8"/>
                  </a:cubicBezTo>
                  <a:cubicBezTo>
                    <a:pt x="0" y="100"/>
                    <a:pt x="0" y="100"/>
                    <a:pt x="0" y="100"/>
                  </a:cubicBezTo>
                  <a:cubicBezTo>
                    <a:pt x="0" y="105"/>
                    <a:pt x="3" y="109"/>
                    <a:pt x="8" y="109"/>
                  </a:cubicBezTo>
                  <a:cubicBezTo>
                    <a:pt x="86" y="109"/>
                    <a:pt x="86" y="109"/>
                    <a:pt x="86" y="109"/>
                  </a:cubicBezTo>
                  <a:cubicBezTo>
                    <a:pt x="91" y="109"/>
                    <a:pt x="95" y="105"/>
                    <a:pt x="95" y="100"/>
                  </a:cubicBezTo>
                  <a:cubicBezTo>
                    <a:pt x="95" y="36"/>
                    <a:pt x="95" y="36"/>
                    <a:pt x="95" y="36"/>
                  </a:cubicBezTo>
                  <a:cubicBezTo>
                    <a:pt x="95" y="31"/>
                    <a:pt x="92" y="24"/>
                    <a:pt x="89" y="21"/>
                  </a:cubicBezTo>
                  <a:close/>
                  <a:moveTo>
                    <a:pt x="84" y="26"/>
                  </a:moveTo>
                  <a:cubicBezTo>
                    <a:pt x="84" y="26"/>
                    <a:pt x="85" y="27"/>
                    <a:pt x="85" y="27"/>
                  </a:cubicBezTo>
                  <a:cubicBezTo>
                    <a:pt x="68" y="27"/>
                    <a:pt x="68" y="27"/>
                    <a:pt x="68" y="27"/>
                  </a:cubicBezTo>
                  <a:cubicBezTo>
                    <a:pt x="68" y="10"/>
                    <a:pt x="68" y="10"/>
                    <a:pt x="68" y="10"/>
                  </a:cubicBezTo>
                  <a:cubicBezTo>
                    <a:pt x="68" y="10"/>
                    <a:pt x="68" y="10"/>
                    <a:pt x="69" y="11"/>
                  </a:cubicBezTo>
                  <a:lnTo>
                    <a:pt x="84" y="26"/>
                  </a:lnTo>
                  <a:close/>
                  <a:moveTo>
                    <a:pt x="88" y="100"/>
                  </a:moveTo>
                  <a:cubicBezTo>
                    <a:pt x="88" y="101"/>
                    <a:pt x="87" y="102"/>
                    <a:pt x="86" y="102"/>
                  </a:cubicBezTo>
                  <a:cubicBezTo>
                    <a:pt x="8" y="102"/>
                    <a:pt x="8" y="102"/>
                    <a:pt x="8" y="102"/>
                  </a:cubicBezTo>
                  <a:cubicBezTo>
                    <a:pt x="7" y="102"/>
                    <a:pt x="6" y="101"/>
                    <a:pt x="6" y="100"/>
                  </a:cubicBezTo>
                  <a:cubicBezTo>
                    <a:pt x="6" y="8"/>
                    <a:pt x="6" y="8"/>
                    <a:pt x="6" y="8"/>
                  </a:cubicBezTo>
                  <a:cubicBezTo>
                    <a:pt x="6" y="7"/>
                    <a:pt x="7" y="7"/>
                    <a:pt x="8" y="7"/>
                  </a:cubicBezTo>
                  <a:cubicBezTo>
                    <a:pt x="59" y="7"/>
                    <a:pt x="59" y="7"/>
                    <a:pt x="59" y="7"/>
                  </a:cubicBezTo>
                  <a:cubicBezTo>
                    <a:pt x="60" y="7"/>
                    <a:pt x="60" y="7"/>
                    <a:pt x="61" y="7"/>
                  </a:cubicBezTo>
                  <a:cubicBezTo>
                    <a:pt x="61" y="34"/>
                    <a:pt x="61" y="34"/>
                    <a:pt x="61" y="34"/>
                  </a:cubicBezTo>
                  <a:cubicBezTo>
                    <a:pt x="88" y="34"/>
                    <a:pt x="88" y="34"/>
                    <a:pt x="88" y="34"/>
                  </a:cubicBezTo>
                  <a:cubicBezTo>
                    <a:pt x="88" y="34"/>
                    <a:pt x="88" y="35"/>
                    <a:pt x="88" y="36"/>
                  </a:cubicBezTo>
                  <a:lnTo>
                    <a:pt x="88"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62" name="Freeform 152">
              <a:extLst>
                <a:ext uri="{FF2B5EF4-FFF2-40B4-BE49-F238E27FC236}">
                  <a16:creationId xmlns:a16="http://schemas.microsoft.com/office/drawing/2014/main" xmlns="" id="{B13374B3-3D9F-4075-AAAF-D42625A7A38D}"/>
                </a:ext>
              </a:extLst>
            </p:cNvPr>
            <p:cNvSpPr>
              <a:spLocks noEditPoints="1"/>
            </p:cNvSpPr>
            <p:nvPr/>
          </p:nvSpPr>
          <p:spPr bwMode="auto">
            <a:xfrm>
              <a:off x="9029505" y="1945211"/>
              <a:ext cx="401253" cy="297514"/>
            </a:xfrm>
            <a:custGeom>
              <a:avLst/>
              <a:gdLst>
                <a:gd name="T0" fmla="*/ 101 w 125"/>
                <a:gd name="T1" fmla="*/ 0 h 93"/>
                <a:gd name="T2" fmla="*/ 23 w 125"/>
                <a:gd name="T3" fmla="*/ 0 h 93"/>
                <a:gd name="T4" fmla="*/ 0 w 125"/>
                <a:gd name="T5" fmla="*/ 23 h 93"/>
                <a:gd name="T6" fmla="*/ 0 w 125"/>
                <a:gd name="T7" fmla="*/ 70 h 93"/>
                <a:gd name="T8" fmla="*/ 23 w 125"/>
                <a:gd name="T9" fmla="*/ 93 h 93"/>
                <a:gd name="T10" fmla="*/ 101 w 125"/>
                <a:gd name="T11" fmla="*/ 93 h 93"/>
                <a:gd name="T12" fmla="*/ 125 w 125"/>
                <a:gd name="T13" fmla="*/ 70 h 93"/>
                <a:gd name="T14" fmla="*/ 125 w 125"/>
                <a:gd name="T15" fmla="*/ 23 h 93"/>
                <a:gd name="T16" fmla="*/ 101 w 125"/>
                <a:gd name="T17" fmla="*/ 0 h 93"/>
                <a:gd name="T18" fmla="*/ 47 w 125"/>
                <a:gd name="T19" fmla="*/ 78 h 93"/>
                <a:gd name="T20" fmla="*/ 47 w 125"/>
                <a:gd name="T21" fmla="*/ 15 h 93"/>
                <a:gd name="T22" fmla="*/ 86 w 125"/>
                <a:gd name="T23" fmla="*/ 46 h 93"/>
                <a:gd name="T24" fmla="*/ 47 w 125"/>
                <a:gd name="T25" fmla="*/ 7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93">
                  <a:moveTo>
                    <a:pt x="101" y="0"/>
                  </a:moveTo>
                  <a:cubicBezTo>
                    <a:pt x="23" y="0"/>
                    <a:pt x="23" y="0"/>
                    <a:pt x="23" y="0"/>
                  </a:cubicBezTo>
                  <a:cubicBezTo>
                    <a:pt x="11" y="0"/>
                    <a:pt x="0" y="10"/>
                    <a:pt x="0" y="23"/>
                  </a:cubicBezTo>
                  <a:cubicBezTo>
                    <a:pt x="0" y="70"/>
                    <a:pt x="0" y="70"/>
                    <a:pt x="0" y="70"/>
                  </a:cubicBezTo>
                  <a:cubicBezTo>
                    <a:pt x="0" y="83"/>
                    <a:pt x="11" y="93"/>
                    <a:pt x="23" y="93"/>
                  </a:cubicBezTo>
                  <a:cubicBezTo>
                    <a:pt x="101" y="93"/>
                    <a:pt x="101" y="93"/>
                    <a:pt x="101" y="93"/>
                  </a:cubicBezTo>
                  <a:cubicBezTo>
                    <a:pt x="114" y="93"/>
                    <a:pt x="125" y="83"/>
                    <a:pt x="125" y="70"/>
                  </a:cubicBezTo>
                  <a:cubicBezTo>
                    <a:pt x="125" y="23"/>
                    <a:pt x="125" y="23"/>
                    <a:pt x="125" y="23"/>
                  </a:cubicBezTo>
                  <a:cubicBezTo>
                    <a:pt x="125" y="10"/>
                    <a:pt x="114" y="0"/>
                    <a:pt x="101" y="0"/>
                  </a:cubicBezTo>
                  <a:close/>
                  <a:moveTo>
                    <a:pt x="47" y="78"/>
                  </a:moveTo>
                  <a:cubicBezTo>
                    <a:pt x="47" y="15"/>
                    <a:pt x="47" y="15"/>
                    <a:pt x="47" y="15"/>
                  </a:cubicBezTo>
                  <a:cubicBezTo>
                    <a:pt x="86" y="46"/>
                    <a:pt x="86" y="46"/>
                    <a:pt x="86" y="46"/>
                  </a:cubicBezTo>
                  <a:lnTo>
                    <a:pt x="4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63" name="Freeform 153">
              <a:extLst>
                <a:ext uri="{FF2B5EF4-FFF2-40B4-BE49-F238E27FC236}">
                  <a16:creationId xmlns:a16="http://schemas.microsoft.com/office/drawing/2014/main" xmlns="" id="{C59C8DB8-7608-4BE5-AC9B-23F71BE7A440}"/>
                </a:ext>
              </a:extLst>
            </p:cNvPr>
            <p:cNvSpPr>
              <a:spLocks noEditPoints="1"/>
            </p:cNvSpPr>
            <p:nvPr/>
          </p:nvSpPr>
          <p:spPr bwMode="auto">
            <a:xfrm>
              <a:off x="8534302" y="4360555"/>
              <a:ext cx="207477" cy="211391"/>
            </a:xfrm>
            <a:custGeom>
              <a:avLst/>
              <a:gdLst>
                <a:gd name="T0" fmla="*/ 61 w 65"/>
                <a:gd name="T1" fmla="*/ 19 h 66"/>
                <a:gd name="T2" fmla="*/ 47 w 65"/>
                <a:gd name="T3" fmla="*/ 4 h 66"/>
                <a:gd name="T4" fmla="*/ 51 w 65"/>
                <a:gd name="T5" fmla="*/ 0 h 66"/>
                <a:gd name="T6" fmla="*/ 65 w 65"/>
                <a:gd name="T7" fmla="*/ 15 h 66"/>
                <a:gd name="T8" fmla="*/ 61 w 65"/>
                <a:gd name="T9" fmla="*/ 19 h 66"/>
                <a:gd name="T10" fmla="*/ 57 w 65"/>
                <a:gd name="T11" fmla="*/ 23 h 66"/>
                <a:gd name="T12" fmla="*/ 55 w 65"/>
                <a:gd name="T13" fmla="*/ 46 h 66"/>
                <a:gd name="T14" fmla="*/ 10 w 65"/>
                <a:gd name="T15" fmla="*/ 66 h 66"/>
                <a:gd name="T16" fmla="*/ 6 w 65"/>
                <a:gd name="T17" fmla="*/ 63 h 66"/>
                <a:gd name="T18" fmla="*/ 24 w 65"/>
                <a:gd name="T19" fmla="*/ 45 h 66"/>
                <a:gd name="T20" fmla="*/ 26 w 65"/>
                <a:gd name="T21" fmla="*/ 46 h 66"/>
                <a:gd name="T22" fmla="*/ 32 w 65"/>
                <a:gd name="T23" fmla="*/ 39 h 66"/>
                <a:gd name="T24" fmla="*/ 26 w 65"/>
                <a:gd name="T25" fmla="*/ 33 h 66"/>
                <a:gd name="T26" fmla="*/ 20 w 65"/>
                <a:gd name="T27" fmla="*/ 39 h 66"/>
                <a:gd name="T28" fmla="*/ 21 w 65"/>
                <a:gd name="T29" fmla="*/ 42 h 66"/>
                <a:gd name="T30" fmla="*/ 3 w 65"/>
                <a:gd name="T31" fmla="*/ 59 h 66"/>
                <a:gd name="T32" fmla="*/ 0 w 65"/>
                <a:gd name="T33" fmla="*/ 56 h 66"/>
                <a:gd name="T34" fmla="*/ 20 w 65"/>
                <a:gd name="T35" fmla="*/ 10 h 66"/>
                <a:gd name="T36" fmla="*/ 43 w 65"/>
                <a:gd name="T37" fmla="*/ 8 h 66"/>
                <a:gd name="T38" fmla="*/ 57 w 65"/>
                <a:gd name="T39" fmla="*/ 2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66">
                  <a:moveTo>
                    <a:pt x="61" y="19"/>
                  </a:moveTo>
                  <a:cubicBezTo>
                    <a:pt x="47" y="4"/>
                    <a:pt x="47" y="4"/>
                    <a:pt x="47" y="4"/>
                  </a:cubicBezTo>
                  <a:cubicBezTo>
                    <a:pt x="51" y="0"/>
                    <a:pt x="51" y="0"/>
                    <a:pt x="51" y="0"/>
                  </a:cubicBezTo>
                  <a:cubicBezTo>
                    <a:pt x="65" y="15"/>
                    <a:pt x="65" y="15"/>
                    <a:pt x="65" y="15"/>
                  </a:cubicBezTo>
                  <a:lnTo>
                    <a:pt x="61" y="19"/>
                  </a:lnTo>
                  <a:close/>
                  <a:moveTo>
                    <a:pt x="57" y="23"/>
                  </a:moveTo>
                  <a:cubicBezTo>
                    <a:pt x="55" y="46"/>
                    <a:pt x="55" y="46"/>
                    <a:pt x="55" y="46"/>
                  </a:cubicBezTo>
                  <a:cubicBezTo>
                    <a:pt x="37" y="46"/>
                    <a:pt x="10" y="66"/>
                    <a:pt x="10" y="66"/>
                  </a:cubicBezTo>
                  <a:cubicBezTo>
                    <a:pt x="6" y="63"/>
                    <a:pt x="6" y="63"/>
                    <a:pt x="6" y="63"/>
                  </a:cubicBezTo>
                  <a:cubicBezTo>
                    <a:pt x="24" y="45"/>
                    <a:pt x="24" y="45"/>
                    <a:pt x="24" y="45"/>
                  </a:cubicBezTo>
                  <a:cubicBezTo>
                    <a:pt x="25" y="45"/>
                    <a:pt x="25" y="46"/>
                    <a:pt x="26" y="46"/>
                  </a:cubicBezTo>
                  <a:cubicBezTo>
                    <a:pt x="30" y="46"/>
                    <a:pt x="32" y="43"/>
                    <a:pt x="32" y="39"/>
                  </a:cubicBezTo>
                  <a:cubicBezTo>
                    <a:pt x="32" y="36"/>
                    <a:pt x="30" y="33"/>
                    <a:pt x="26" y="33"/>
                  </a:cubicBezTo>
                  <a:cubicBezTo>
                    <a:pt x="23" y="33"/>
                    <a:pt x="20" y="36"/>
                    <a:pt x="20" y="39"/>
                  </a:cubicBezTo>
                  <a:cubicBezTo>
                    <a:pt x="20" y="40"/>
                    <a:pt x="20" y="41"/>
                    <a:pt x="21" y="42"/>
                  </a:cubicBezTo>
                  <a:cubicBezTo>
                    <a:pt x="3" y="59"/>
                    <a:pt x="3" y="59"/>
                    <a:pt x="3" y="59"/>
                  </a:cubicBezTo>
                  <a:cubicBezTo>
                    <a:pt x="0" y="56"/>
                    <a:pt x="0" y="56"/>
                    <a:pt x="0" y="56"/>
                  </a:cubicBezTo>
                  <a:cubicBezTo>
                    <a:pt x="0" y="56"/>
                    <a:pt x="20" y="29"/>
                    <a:pt x="20" y="10"/>
                  </a:cubicBezTo>
                  <a:cubicBezTo>
                    <a:pt x="43" y="8"/>
                    <a:pt x="43" y="8"/>
                    <a:pt x="43" y="8"/>
                  </a:cubicBezTo>
                  <a:lnTo>
                    <a:pt x="57"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64" name="Freeform 154">
              <a:extLst>
                <a:ext uri="{FF2B5EF4-FFF2-40B4-BE49-F238E27FC236}">
                  <a16:creationId xmlns:a16="http://schemas.microsoft.com/office/drawing/2014/main" xmlns="" id="{315A81AB-6CE6-442A-A25B-0B48845EA1C0}"/>
                </a:ext>
              </a:extLst>
            </p:cNvPr>
            <p:cNvSpPr>
              <a:spLocks/>
            </p:cNvSpPr>
            <p:nvPr/>
          </p:nvSpPr>
          <p:spPr bwMode="auto">
            <a:xfrm>
              <a:off x="8890535" y="4113931"/>
              <a:ext cx="279899" cy="268153"/>
            </a:xfrm>
            <a:custGeom>
              <a:avLst/>
              <a:gdLst>
                <a:gd name="T0" fmla="*/ 55 w 88"/>
                <a:gd name="T1" fmla="*/ 59 h 84"/>
                <a:gd name="T2" fmla="*/ 53 w 88"/>
                <a:gd name="T3" fmla="*/ 53 h 84"/>
                <a:gd name="T4" fmla="*/ 61 w 88"/>
                <a:gd name="T5" fmla="*/ 38 h 84"/>
                <a:gd name="T6" fmla="*/ 63 w 88"/>
                <a:gd name="T7" fmla="*/ 26 h 84"/>
                <a:gd name="T8" fmla="*/ 44 w 88"/>
                <a:gd name="T9" fmla="*/ 0 h 84"/>
                <a:gd name="T10" fmla="*/ 25 w 88"/>
                <a:gd name="T11" fmla="*/ 26 h 84"/>
                <a:gd name="T12" fmla="*/ 28 w 88"/>
                <a:gd name="T13" fmla="*/ 38 h 84"/>
                <a:gd name="T14" fmla="*/ 36 w 88"/>
                <a:gd name="T15" fmla="*/ 53 h 84"/>
                <a:gd name="T16" fmla="*/ 33 w 88"/>
                <a:gd name="T17" fmla="*/ 59 h 84"/>
                <a:gd name="T18" fmla="*/ 0 w 88"/>
                <a:gd name="T19" fmla="*/ 84 h 84"/>
                <a:gd name="T20" fmla="*/ 44 w 88"/>
                <a:gd name="T21" fmla="*/ 84 h 84"/>
                <a:gd name="T22" fmla="*/ 88 w 88"/>
                <a:gd name="T23" fmla="*/ 84 h 84"/>
                <a:gd name="T24" fmla="*/ 55 w 88"/>
                <a:gd name="T2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84">
                  <a:moveTo>
                    <a:pt x="55" y="59"/>
                  </a:moveTo>
                  <a:cubicBezTo>
                    <a:pt x="53" y="59"/>
                    <a:pt x="53" y="53"/>
                    <a:pt x="53" y="53"/>
                  </a:cubicBezTo>
                  <a:cubicBezTo>
                    <a:pt x="53" y="53"/>
                    <a:pt x="59" y="46"/>
                    <a:pt x="61" y="38"/>
                  </a:cubicBezTo>
                  <a:cubicBezTo>
                    <a:pt x="64" y="38"/>
                    <a:pt x="67" y="29"/>
                    <a:pt x="63" y="26"/>
                  </a:cubicBezTo>
                  <a:cubicBezTo>
                    <a:pt x="63" y="22"/>
                    <a:pt x="68" y="0"/>
                    <a:pt x="44" y="0"/>
                  </a:cubicBezTo>
                  <a:cubicBezTo>
                    <a:pt x="21" y="0"/>
                    <a:pt x="25" y="22"/>
                    <a:pt x="25" y="26"/>
                  </a:cubicBezTo>
                  <a:cubicBezTo>
                    <a:pt x="22" y="29"/>
                    <a:pt x="24" y="38"/>
                    <a:pt x="28" y="38"/>
                  </a:cubicBezTo>
                  <a:cubicBezTo>
                    <a:pt x="29" y="46"/>
                    <a:pt x="36" y="53"/>
                    <a:pt x="36" y="53"/>
                  </a:cubicBezTo>
                  <a:cubicBezTo>
                    <a:pt x="36" y="53"/>
                    <a:pt x="35" y="59"/>
                    <a:pt x="33" y="59"/>
                  </a:cubicBezTo>
                  <a:cubicBezTo>
                    <a:pt x="26" y="60"/>
                    <a:pt x="0" y="72"/>
                    <a:pt x="0" y="84"/>
                  </a:cubicBezTo>
                  <a:cubicBezTo>
                    <a:pt x="44" y="84"/>
                    <a:pt x="44" y="84"/>
                    <a:pt x="44" y="84"/>
                  </a:cubicBezTo>
                  <a:cubicBezTo>
                    <a:pt x="88" y="84"/>
                    <a:pt x="88" y="84"/>
                    <a:pt x="88" y="84"/>
                  </a:cubicBezTo>
                  <a:cubicBezTo>
                    <a:pt x="88" y="72"/>
                    <a:pt x="62" y="60"/>
                    <a:pt x="55"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65" name="Freeform 155">
              <a:extLst>
                <a:ext uri="{FF2B5EF4-FFF2-40B4-BE49-F238E27FC236}">
                  <a16:creationId xmlns:a16="http://schemas.microsoft.com/office/drawing/2014/main" xmlns="" id="{7AE148FA-F44D-4044-B79C-41D7CC70ABDD}"/>
                </a:ext>
              </a:extLst>
            </p:cNvPr>
            <p:cNvSpPr>
              <a:spLocks noEditPoints="1"/>
            </p:cNvSpPr>
            <p:nvPr/>
          </p:nvSpPr>
          <p:spPr bwMode="auto">
            <a:xfrm>
              <a:off x="8039097" y="4581732"/>
              <a:ext cx="262282" cy="262282"/>
            </a:xfrm>
            <a:custGeom>
              <a:avLst/>
              <a:gdLst>
                <a:gd name="T0" fmla="*/ 0 w 82"/>
                <a:gd name="T1" fmla="*/ 41 h 82"/>
                <a:gd name="T2" fmla="*/ 82 w 82"/>
                <a:gd name="T3" fmla="*/ 41 h 82"/>
                <a:gd name="T4" fmla="*/ 64 w 82"/>
                <a:gd name="T5" fmla="*/ 55 h 82"/>
                <a:gd name="T6" fmla="*/ 77 w 82"/>
                <a:gd name="T7" fmla="*/ 44 h 82"/>
                <a:gd name="T8" fmla="*/ 64 w 82"/>
                <a:gd name="T9" fmla="*/ 55 h 82"/>
                <a:gd name="T10" fmla="*/ 16 w 82"/>
                <a:gd name="T11" fmla="*/ 38 h 82"/>
                <a:gd name="T12" fmla="*/ 8 w 82"/>
                <a:gd name="T13" fmla="*/ 27 h 82"/>
                <a:gd name="T14" fmla="*/ 59 w 82"/>
                <a:gd name="T15" fmla="*/ 27 h 82"/>
                <a:gd name="T16" fmla="*/ 44 w 82"/>
                <a:gd name="T17" fmla="*/ 38 h 82"/>
                <a:gd name="T18" fmla="*/ 59 w 82"/>
                <a:gd name="T19" fmla="*/ 27 h 82"/>
                <a:gd name="T20" fmla="*/ 44 w 82"/>
                <a:gd name="T21" fmla="*/ 5 h 82"/>
                <a:gd name="T22" fmla="*/ 54 w 82"/>
                <a:gd name="T23" fmla="*/ 14 h 82"/>
                <a:gd name="T24" fmla="*/ 44 w 82"/>
                <a:gd name="T25" fmla="*/ 22 h 82"/>
                <a:gd name="T26" fmla="*/ 35 w 82"/>
                <a:gd name="T27" fmla="*/ 7 h 82"/>
                <a:gd name="T28" fmla="*/ 38 w 82"/>
                <a:gd name="T29" fmla="*/ 22 h 82"/>
                <a:gd name="T30" fmla="*/ 28 w 82"/>
                <a:gd name="T31" fmla="*/ 14 h 82"/>
                <a:gd name="T32" fmla="*/ 38 w 82"/>
                <a:gd name="T33" fmla="*/ 38 h 82"/>
                <a:gd name="T34" fmla="*/ 23 w 82"/>
                <a:gd name="T35" fmla="*/ 27 h 82"/>
                <a:gd name="T36" fmla="*/ 8 w 82"/>
                <a:gd name="T37" fmla="*/ 55 h 82"/>
                <a:gd name="T38" fmla="*/ 16 w 82"/>
                <a:gd name="T39" fmla="*/ 44 h 82"/>
                <a:gd name="T40" fmla="*/ 8 w 82"/>
                <a:gd name="T41" fmla="*/ 55 h 82"/>
                <a:gd name="T42" fmla="*/ 38 w 82"/>
                <a:gd name="T43" fmla="*/ 44 h 82"/>
                <a:gd name="T44" fmla="*/ 23 w 82"/>
                <a:gd name="T45" fmla="*/ 55 h 82"/>
                <a:gd name="T46" fmla="*/ 38 w 82"/>
                <a:gd name="T47" fmla="*/ 60 h 82"/>
                <a:gd name="T48" fmla="*/ 35 w 82"/>
                <a:gd name="T49" fmla="*/ 74 h 82"/>
                <a:gd name="T50" fmla="*/ 25 w 82"/>
                <a:gd name="T51" fmla="*/ 60 h 82"/>
                <a:gd name="T52" fmla="*/ 54 w 82"/>
                <a:gd name="T53" fmla="*/ 67 h 82"/>
                <a:gd name="T54" fmla="*/ 44 w 82"/>
                <a:gd name="T55" fmla="*/ 76 h 82"/>
                <a:gd name="T56" fmla="*/ 57 w 82"/>
                <a:gd name="T57" fmla="*/ 60 h 82"/>
                <a:gd name="T58" fmla="*/ 44 w 82"/>
                <a:gd name="T59" fmla="*/ 55 h 82"/>
                <a:gd name="T60" fmla="*/ 60 w 82"/>
                <a:gd name="T61" fmla="*/ 44 h 82"/>
                <a:gd name="T62" fmla="*/ 44 w 82"/>
                <a:gd name="T63" fmla="*/ 55 h 82"/>
                <a:gd name="T64" fmla="*/ 64 w 82"/>
                <a:gd name="T65" fmla="*/ 27 h 82"/>
                <a:gd name="T66" fmla="*/ 77 w 82"/>
                <a:gd name="T67" fmla="*/ 38 h 82"/>
                <a:gd name="T68" fmla="*/ 71 w 82"/>
                <a:gd name="T69" fmla="*/ 22 h 82"/>
                <a:gd name="T70" fmla="*/ 57 w 82"/>
                <a:gd name="T71" fmla="*/ 9 h 82"/>
                <a:gd name="T72" fmla="*/ 71 w 82"/>
                <a:gd name="T73" fmla="*/ 22 h 82"/>
                <a:gd name="T74" fmla="*/ 26 w 82"/>
                <a:gd name="T75" fmla="*/ 9 h 82"/>
                <a:gd name="T76" fmla="*/ 11 w 82"/>
                <a:gd name="T77" fmla="*/ 22 h 82"/>
                <a:gd name="T78" fmla="*/ 11 w 82"/>
                <a:gd name="T79" fmla="*/ 60 h 82"/>
                <a:gd name="T80" fmla="*/ 26 w 82"/>
                <a:gd name="T81" fmla="*/ 73 h 82"/>
                <a:gd name="T82" fmla="*/ 11 w 82"/>
                <a:gd name="T83" fmla="*/ 60 h 82"/>
                <a:gd name="T84" fmla="*/ 57 w 82"/>
                <a:gd name="T85" fmla="*/ 73 h 82"/>
                <a:gd name="T86" fmla="*/ 71 w 82"/>
                <a:gd name="T87" fmla="*/ 6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 h="82">
                  <a:moveTo>
                    <a:pt x="41" y="0"/>
                  </a:moveTo>
                  <a:cubicBezTo>
                    <a:pt x="18" y="0"/>
                    <a:pt x="0" y="18"/>
                    <a:pt x="0" y="41"/>
                  </a:cubicBezTo>
                  <a:cubicBezTo>
                    <a:pt x="0" y="64"/>
                    <a:pt x="18" y="82"/>
                    <a:pt x="41" y="82"/>
                  </a:cubicBezTo>
                  <a:cubicBezTo>
                    <a:pt x="64" y="82"/>
                    <a:pt x="82" y="64"/>
                    <a:pt x="82" y="41"/>
                  </a:cubicBezTo>
                  <a:cubicBezTo>
                    <a:pt x="82" y="18"/>
                    <a:pt x="64" y="0"/>
                    <a:pt x="41" y="0"/>
                  </a:cubicBezTo>
                  <a:close/>
                  <a:moveTo>
                    <a:pt x="64" y="55"/>
                  </a:moveTo>
                  <a:cubicBezTo>
                    <a:pt x="65" y="51"/>
                    <a:pt x="66" y="47"/>
                    <a:pt x="66" y="44"/>
                  </a:cubicBezTo>
                  <a:cubicBezTo>
                    <a:pt x="77" y="44"/>
                    <a:pt x="77" y="44"/>
                    <a:pt x="77" y="44"/>
                  </a:cubicBezTo>
                  <a:cubicBezTo>
                    <a:pt x="76" y="47"/>
                    <a:pt x="76" y="51"/>
                    <a:pt x="74" y="55"/>
                  </a:cubicBezTo>
                  <a:lnTo>
                    <a:pt x="64" y="55"/>
                  </a:lnTo>
                  <a:close/>
                  <a:moveTo>
                    <a:pt x="18" y="27"/>
                  </a:moveTo>
                  <a:cubicBezTo>
                    <a:pt x="17" y="31"/>
                    <a:pt x="17" y="34"/>
                    <a:pt x="16" y="38"/>
                  </a:cubicBezTo>
                  <a:cubicBezTo>
                    <a:pt x="6" y="38"/>
                    <a:pt x="6" y="38"/>
                    <a:pt x="6" y="38"/>
                  </a:cubicBezTo>
                  <a:cubicBezTo>
                    <a:pt x="6" y="34"/>
                    <a:pt x="7" y="31"/>
                    <a:pt x="8" y="27"/>
                  </a:cubicBezTo>
                  <a:lnTo>
                    <a:pt x="18" y="27"/>
                  </a:lnTo>
                  <a:close/>
                  <a:moveTo>
                    <a:pt x="59" y="27"/>
                  </a:moveTo>
                  <a:cubicBezTo>
                    <a:pt x="60" y="31"/>
                    <a:pt x="60" y="34"/>
                    <a:pt x="60" y="38"/>
                  </a:cubicBezTo>
                  <a:cubicBezTo>
                    <a:pt x="44" y="38"/>
                    <a:pt x="44" y="38"/>
                    <a:pt x="44" y="38"/>
                  </a:cubicBezTo>
                  <a:cubicBezTo>
                    <a:pt x="44" y="27"/>
                    <a:pt x="44" y="27"/>
                    <a:pt x="44" y="27"/>
                  </a:cubicBezTo>
                  <a:lnTo>
                    <a:pt x="59" y="27"/>
                  </a:lnTo>
                  <a:close/>
                  <a:moveTo>
                    <a:pt x="44" y="22"/>
                  </a:moveTo>
                  <a:cubicBezTo>
                    <a:pt x="44" y="5"/>
                    <a:pt x="44" y="5"/>
                    <a:pt x="44" y="5"/>
                  </a:cubicBezTo>
                  <a:cubicBezTo>
                    <a:pt x="45" y="6"/>
                    <a:pt x="46" y="6"/>
                    <a:pt x="48" y="7"/>
                  </a:cubicBezTo>
                  <a:cubicBezTo>
                    <a:pt x="50" y="9"/>
                    <a:pt x="52" y="11"/>
                    <a:pt x="54" y="14"/>
                  </a:cubicBezTo>
                  <a:cubicBezTo>
                    <a:pt x="55" y="17"/>
                    <a:pt x="56" y="19"/>
                    <a:pt x="57" y="22"/>
                  </a:cubicBezTo>
                  <a:cubicBezTo>
                    <a:pt x="44" y="22"/>
                    <a:pt x="44" y="22"/>
                    <a:pt x="44" y="22"/>
                  </a:cubicBezTo>
                  <a:close/>
                  <a:moveTo>
                    <a:pt x="28" y="14"/>
                  </a:moveTo>
                  <a:cubicBezTo>
                    <a:pt x="30" y="11"/>
                    <a:pt x="32" y="9"/>
                    <a:pt x="35" y="7"/>
                  </a:cubicBezTo>
                  <a:cubicBezTo>
                    <a:pt x="36" y="6"/>
                    <a:pt x="37" y="6"/>
                    <a:pt x="38" y="5"/>
                  </a:cubicBezTo>
                  <a:cubicBezTo>
                    <a:pt x="38" y="22"/>
                    <a:pt x="38" y="22"/>
                    <a:pt x="38" y="22"/>
                  </a:cubicBezTo>
                  <a:cubicBezTo>
                    <a:pt x="25" y="22"/>
                    <a:pt x="25" y="22"/>
                    <a:pt x="25" y="22"/>
                  </a:cubicBezTo>
                  <a:cubicBezTo>
                    <a:pt x="26" y="19"/>
                    <a:pt x="27" y="17"/>
                    <a:pt x="28" y="14"/>
                  </a:cubicBezTo>
                  <a:close/>
                  <a:moveTo>
                    <a:pt x="38" y="27"/>
                  </a:moveTo>
                  <a:cubicBezTo>
                    <a:pt x="38" y="38"/>
                    <a:pt x="38" y="38"/>
                    <a:pt x="38" y="38"/>
                  </a:cubicBezTo>
                  <a:cubicBezTo>
                    <a:pt x="22" y="38"/>
                    <a:pt x="22" y="38"/>
                    <a:pt x="22" y="38"/>
                  </a:cubicBezTo>
                  <a:cubicBezTo>
                    <a:pt x="22" y="34"/>
                    <a:pt x="23" y="31"/>
                    <a:pt x="23" y="27"/>
                  </a:cubicBezTo>
                  <a:lnTo>
                    <a:pt x="38" y="27"/>
                  </a:lnTo>
                  <a:close/>
                  <a:moveTo>
                    <a:pt x="8" y="55"/>
                  </a:moveTo>
                  <a:cubicBezTo>
                    <a:pt x="7" y="51"/>
                    <a:pt x="6" y="47"/>
                    <a:pt x="6" y="44"/>
                  </a:cubicBezTo>
                  <a:cubicBezTo>
                    <a:pt x="16" y="44"/>
                    <a:pt x="16" y="44"/>
                    <a:pt x="16" y="44"/>
                  </a:cubicBezTo>
                  <a:cubicBezTo>
                    <a:pt x="17" y="47"/>
                    <a:pt x="17" y="51"/>
                    <a:pt x="18" y="55"/>
                  </a:cubicBezTo>
                  <a:lnTo>
                    <a:pt x="8" y="55"/>
                  </a:lnTo>
                  <a:close/>
                  <a:moveTo>
                    <a:pt x="22" y="44"/>
                  </a:moveTo>
                  <a:cubicBezTo>
                    <a:pt x="38" y="44"/>
                    <a:pt x="38" y="44"/>
                    <a:pt x="38" y="44"/>
                  </a:cubicBezTo>
                  <a:cubicBezTo>
                    <a:pt x="38" y="55"/>
                    <a:pt x="38" y="55"/>
                    <a:pt x="38" y="55"/>
                  </a:cubicBezTo>
                  <a:cubicBezTo>
                    <a:pt x="23" y="55"/>
                    <a:pt x="23" y="55"/>
                    <a:pt x="23" y="55"/>
                  </a:cubicBezTo>
                  <a:cubicBezTo>
                    <a:pt x="23" y="51"/>
                    <a:pt x="22" y="47"/>
                    <a:pt x="22" y="44"/>
                  </a:cubicBezTo>
                  <a:close/>
                  <a:moveTo>
                    <a:pt x="38" y="60"/>
                  </a:moveTo>
                  <a:cubicBezTo>
                    <a:pt x="38" y="76"/>
                    <a:pt x="38" y="76"/>
                    <a:pt x="38" y="76"/>
                  </a:cubicBezTo>
                  <a:cubicBezTo>
                    <a:pt x="37" y="76"/>
                    <a:pt x="36" y="75"/>
                    <a:pt x="35" y="74"/>
                  </a:cubicBezTo>
                  <a:cubicBezTo>
                    <a:pt x="32" y="73"/>
                    <a:pt x="30" y="70"/>
                    <a:pt x="28" y="67"/>
                  </a:cubicBezTo>
                  <a:cubicBezTo>
                    <a:pt x="27" y="65"/>
                    <a:pt x="26" y="63"/>
                    <a:pt x="25" y="60"/>
                  </a:cubicBezTo>
                  <a:cubicBezTo>
                    <a:pt x="38" y="60"/>
                    <a:pt x="38" y="60"/>
                    <a:pt x="38" y="60"/>
                  </a:cubicBezTo>
                  <a:close/>
                  <a:moveTo>
                    <a:pt x="54" y="67"/>
                  </a:moveTo>
                  <a:cubicBezTo>
                    <a:pt x="52" y="70"/>
                    <a:pt x="50" y="73"/>
                    <a:pt x="48" y="74"/>
                  </a:cubicBezTo>
                  <a:cubicBezTo>
                    <a:pt x="46" y="75"/>
                    <a:pt x="45" y="76"/>
                    <a:pt x="44" y="76"/>
                  </a:cubicBezTo>
                  <a:cubicBezTo>
                    <a:pt x="44" y="60"/>
                    <a:pt x="44" y="60"/>
                    <a:pt x="44" y="60"/>
                  </a:cubicBezTo>
                  <a:cubicBezTo>
                    <a:pt x="57" y="60"/>
                    <a:pt x="57" y="60"/>
                    <a:pt x="57" y="60"/>
                  </a:cubicBezTo>
                  <a:cubicBezTo>
                    <a:pt x="56" y="63"/>
                    <a:pt x="55" y="65"/>
                    <a:pt x="54" y="67"/>
                  </a:cubicBezTo>
                  <a:close/>
                  <a:moveTo>
                    <a:pt x="44" y="55"/>
                  </a:moveTo>
                  <a:cubicBezTo>
                    <a:pt x="44" y="44"/>
                    <a:pt x="44" y="44"/>
                    <a:pt x="44" y="44"/>
                  </a:cubicBezTo>
                  <a:cubicBezTo>
                    <a:pt x="60" y="44"/>
                    <a:pt x="60" y="44"/>
                    <a:pt x="60" y="44"/>
                  </a:cubicBezTo>
                  <a:cubicBezTo>
                    <a:pt x="60" y="47"/>
                    <a:pt x="60" y="51"/>
                    <a:pt x="59" y="55"/>
                  </a:cubicBezTo>
                  <a:lnTo>
                    <a:pt x="44" y="55"/>
                  </a:lnTo>
                  <a:close/>
                  <a:moveTo>
                    <a:pt x="66" y="38"/>
                  </a:moveTo>
                  <a:cubicBezTo>
                    <a:pt x="66" y="34"/>
                    <a:pt x="65" y="31"/>
                    <a:pt x="64" y="27"/>
                  </a:cubicBezTo>
                  <a:cubicBezTo>
                    <a:pt x="74" y="27"/>
                    <a:pt x="74" y="27"/>
                    <a:pt x="74" y="27"/>
                  </a:cubicBezTo>
                  <a:cubicBezTo>
                    <a:pt x="76" y="31"/>
                    <a:pt x="76" y="34"/>
                    <a:pt x="77" y="38"/>
                  </a:cubicBezTo>
                  <a:lnTo>
                    <a:pt x="66" y="38"/>
                  </a:lnTo>
                  <a:close/>
                  <a:moveTo>
                    <a:pt x="71" y="22"/>
                  </a:moveTo>
                  <a:cubicBezTo>
                    <a:pt x="63" y="22"/>
                    <a:pt x="63" y="22"/>
                    <a:pt x="63" y="22"/>
                  </a:cubicBezTo>
                  <a:cubicBezTo>
                    <a:pt x="61" y="17"/>
                    <a:pt x="59" y="12"/>
                    <a:pt x="57" y="9"/>
                  </a:cubicBezTo>
                  <a:cubicBezTo>
                    <a:pt x="60" y="10"/>
                    <a:pt x="63" y="13"/>
                    <a:pt x="66" y="16"/>
                  </a:cubicBezTo>
                  <a:cubicBezTo>
                    <a:pt x="68" y="17"/>
                    <a:pt x="70" y="19"/>
                    <a:pt x="71" y="22"/>
                  </a:cubicBezTo>
                  <a:close/>
                  <a:moveTo>
                    <a:pt x="16" y="16"/>
                  </a:moveTo>
                  <a:cubicBezTo>
                    <a:pt x="19" y="13"/>
                    <a:pt x="22" y="10"/>
                    <a:pt x="26" y="9"/>
                  </a:cubicBezTo>
                  <a:cubicBezTo>
                    <a:pt x="23" y="12"/>
                    <a:pt x="21" y="17"/>
                    <a:pt x="19" y="22"/>
                  </a:cubicBezTo>
                  <a:cubicBezTo>
                    <a:pt x="11" y="22"/>
                    <a:pt x="11" y="22"/>
                    <a:pt x="11" y="22"/>
                  </a:cubicBezTo>
                  <a:cubicBezTo>
                    <a:pt x="12" y="19"/>
                    <a:pt x="14" y="17"/>
                    <a:pt x="16" y="16"/>
                  </a:cubicBezTo>
                  <a:close/>
                  <a:moveTo>
                    <a:pt x="11" y="60"/>
                  </a:moveTo>
                  <a:cubicBezTo>
                    <a:pt x="19" y="60"/>
                    <a:pt x="19" y="60"/>
                    <a:pt x="19" y="60"/>
                  </a:cubicBezTo>
                  <a:cubicBezTo>
                    <a:pt x="21" y="65"/>
                    <a:pt x="23" y="69"/>
                    <a:pt x="26" y="73"/>
                  </a:cubicBezTo>
                  <a:cubicBezTo>
                    <a:pt x="22" y="71"/>
                    <a:pt x="19" y="69"/>
                    <a:pt x="16" y="66"/>
                  </a:cubicBezTo>
                  <a:cubicBezTo>
                    <a:pt x="14" y="64"/>
                    <a:pt x="12" y="62"/>
                    <a:pt x="11" y="60"/>
                  </a:cubicBezTo>
                  <a:close/>
                  <a:moveTo>
                    <a:pt x="66" y="66"/>
                  </a:moveTo>
                  <a:cubicBezTo>
                    <a:pt x="63" y="69"/>
                    <a:pt x="60" y="71"/>
                    <a:pt x="57" y="73"/>
                  </a:cubicBezTo>
                  <a:cubicBezTo>
                    <a:pt x="59" y="69"/>
                    <a:pt x="61" y="65"/>
                    <a:pt x="63" y="60"/>
                  </a:cubicBezTo>
                  <a:cubicBezTo>
                    <a:pt x="71" y="60"/>
                    <a:pt x="71" y="60"/>
                    <a:pt x="71" y="60"/>
                  </a:cubicBezTo>
                  <a:cubicBezTo>
                    <a:pt x="70" y="62"/>
                    <a:pt x="68" y="64"/>
                    <a:pt x="66"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66" name="Freeform 156">
              <a:extLst>
                <a:ext uri="{FF2B5EF4-FFF2-40B4-BE49-F238E27FC236}">
                  <a16:creationId xmlns:a16="http://schemas.microsoft.com/office/drawing/2014/main" xmlns="" id="{CDA182CD-AD6C-4036-8A93-3E94C4A1AADC}"/>
                </a:ext>
              </a:extLst>
            </p:cNvPr>
            <p:cNvSpPr>
              <a:spLocks noEditPoints="1"/>
            </p:cNvSpPr>
            <p:nvPr/>
          </p:nvSpPr>
          <p:spPr bwMode="auto">
            <a:xfrm>
              <a:off x="8820072" y="2931705"/>
              <a:ext cx="219221" cy="232921"/>
            </a:xfrm>
            <a:custGeom>
              <a:avLst/>
              <a:gdLst>
                <a:gd name="T0" fmla="*/ 62 w 69"/>
                <a:gd name="T1" fmla="*/ 0 h 73"/>
                <a:gd name="T2" fmla="*/ 7 w 69"/>
                <a:gd name="T3" fmla="*/ 0 h 73"/>
                <a:gd name="T4" fmla="*/ 0 w 69"/>
                <a:gd name="T5" fmla="*/ 7 h 73"/>
                <a:gd name="T6" fmla="*/ 0 w 69"/>
                <a:gd name="T7" fmla="*/ 66 h 73"/>
                <a:gd name="T8" fmla="*/ 7 w 69"/>
                <a:gd name="T9" fmla="*/ 73 h 73"/>
                <a:gd name="T10" fmla="*/ 62 w 69"/>
                <a:gd name="T11" fmla="*/ 73 h 73"/>
                <a:gd name="T12" fmla="*/ 69 w 69"/>
                <a:gd name="T13" fmla="*/ 66 h 73"/>
                <a:gd name="T14" fmla="*/ 69 w 69"/>
                <a:gd name="T15" fmla="*/ 7 h 73"/>
                <a:gd name="T16" fmla="*/ 62 w 69"/>
                <a:gd name="T17" fmla="*/ 0 h 73"/>
                <a:gd name="T18" fmla="*/ 60 w 69"/>
                <a:gd name="T19" fmla="*/ 64 h 73"/>
                <a:gd name="T20" fmla="*/ 10 w 69"/>
                <a:gd name="T21" fmla="*/ 64 h 73"/>
                <a:gd name="T22" fmla="*/ 10 w 69"/>
                <a:gd name="T23" fmla="*/ 9 h 73"/>
                <a:gd name="T24" fmla="*/ 60 w 69"/>
                <a:gd name="T25" fmla="*/ 9 h 73"/>
                <a:gd name="T26" fmla="*/ 60 w 69"/>
                <a:gd name="T27" fmla="*/ 64 h 73"/>
                <a:gd name="T28" fmla="*/ 19 w 69"/>
                <a:gd name="T29" fmla="*/ 32 h 73"/>
                <a:gd name="T30" fmla="*/ 51 w 69"/>
                <a:gd name="T31" fmla="*/ 32 h 73"/>
                <a:gd name="T32" fmla="*/ 51 w 69"/>
                <a:gd name="T33" fmla="*/ 37 h 73"/>
                <a:gd name="T34" fmla="*/ 19 w 69"/>
                <a:gd name="T35" fmla="*/ 37 h 73"/>
                <a:gd name="T36" fmla="*/ 19 w 69"/>
                <a:gd name="T37" fmla="*/ 32 h 73"/>
                <a:gd name="T38" fmla="*/ 19 w 69"/>
                <a:gd name="T39" fmla="*/ 41 h 73"/>
                <a:gd name="T40" fmla="*/ 51 w 69"/>
                <a:gd name="T41" fmla="*/ 41 h 73"/>
                <a:gd name="T42" fmla="*/ 51 w 69"/>
                <a:gd name="T43" fmla="*/ 46 h 73"/>
                <a:gd name="T44" fmla="*/ 19 w 69"/>
                <a:gd name="T45" fmla="*/ 46 h 73"/>
                <a:gd name="T46" fmla="*/ 19 w 69"/>
                <a:gd name="T47" fmla="*/ 41 h 73"/>
                <a:gd name="T48" fmla="*/ 19 w 69"/>
                <a:gd name="T49" fmla="*/ 50 h 73"/>
                <a:gd name="T50" fmla="*/ 51 w 69"/>
                <a:gd name="T51" fmla="*/ 50 h 73"/>
                <a:gd name="T52" fmla="*/ 51 w 69"/>
                <a:gd name="T53" fmla="*/ 55 h 73"/>
                <a:gd name="T54" fmla="*/ 19 w 69"/>
                <a:gd name="T55" fmla="*/ 55 h 73"/>
                <a:gd name="T56" fmla="*/ 19 w 69"/>
                <a:gd name="T57" fmla="*/ 50 h 73"/>
                <a:gd name="T58" fmla="*/ 19 w 69"/>
                <a:gd name="T59" fmla="*/ 23 h 73"/>
                <a:gd name="T60" fmla="*/ 51 w 69"/>
                <a:gd name="T61" fmla="*/ 23 h 73"/>
                <a:gd name="T62" fmla="*/ 51 w 69"/>
                <a:gd name="T63" fmla="*/ 27 h 73"/>
                <a:gd name="T64" fmla="*/ 19 w 69"/>
                <a:gd name="T65" fmla="*/ 27 h 73"/>
                <a:gd name="T66" fmla="*/ 19 w 69"/>
                <a:gd name="T67" fmla="*/ 2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73">
                  <a:moveTo>
                    <a:pt x="62" y="0"/>
                  </a:moveTo>
                  <a:cubicBezTo>
                    <a:pt x="7" y="0"/>
                    <a:pt x="7" y="0"/>
                    <a:pt x="7" y="0"/>
                  </a:cubicBezTo>
                  <a:cubicBezTo>
                    <a:pt x="4" y="0"/>
                    <a:pt x="0" y="3"/>
                    <a:pt x="0" y="7"/>
                  </a:cubicBezTo>
                  <a:cubicBezTo>
                    <a:pt x="0" y="66"/>
                    <a:pt x="0" y="66"/>
                    <a:pt x="0" y="66"/>
                  </a:cubicBezTo>
                  <a:cubicBezTo>
                    <a:pt x="0" y="70"/>
                    <a:pt x="4" y="73"/>
                    <a:pt x="7" y="73"/>
                  </a:cubicBezTo>
                  <a:cubicBezTo>
                    <a:pt x="62" y="73"/>
                    <a:pt x="62" y="73"/>
                    <a:pt x="62" y="73"/>
                  </a:cubicBezTo>
                  <a:cubicBezTo>
                    <a:pt x="66" y="73"/>
                    <a:pt x="69" y="70"/>
                    <a:pt x="69" y="66"/>
                  </a:cubicBezTo>
                  <a:cubicBezTo>
                    <a:pt x="69" y="7"/>
                    <a:pt x="69" y="7"/>
                    <a:pt x="69" y="7"/>
                  </a:cubicBezTo>
                  <a:cubicBezTo>
                    <a:pt x="69" y="3"/>
                    <a:pt x="66" y="0"/>
                    <a:pt x="62" y="0"/>
                  </a:cubicBezTo>
                  <a:close/>
                  <a:moveTo>
                    <a:pt x="60" y="64"/>
                  </a:moveTo>
                  <a:cubicBezTo>
                    <a:pt x="10" y="64"/>
                    <a:pt x="10" y="64"/>
                    <a:pt x="10" y="64"/>
                  </a:cubicBezTo>
                  <a:cubicBezTo>
                    <a:pt x="10" y="9"/>
                    <a:pt x="10" y="9"/>
                    <a:pt x="10" y="9"/>
                  </a:cubicBezTo>
                  <a:cubicBezTo>
                    <a:pt x="60" y="9"/>
                    <a:pt x="60" y="9"/>
                    <a:pt x="60" y="9"/>
                  </a:cubicBezTo>
                  <a:lnTo>
                    <a:pt x="60" y="64"/>
                  </a:lnTo>
                  <a:close/>
                  <a:moveTo>
                    <a:pt x="19" y="32"/>
                  </a:moveTo>
                  <a:cubicBezTo>
                    <a:pt x="51" y="32"/>
                    <a:pt x="51" y="32"/>
                    <a:pt x="51" y="32"/>
                  </a:cubicBezTo>
                  <a:cubicBezTo>
                    <a:pt x="51" y="37"/>
                    <a:pt x="51" y="37"/>
                    <a:pt x="51" y="37"/>
                  </a:cubicBezTo>
                  <a:cubicBezTo>
                    <a:pt x="19" y="37"/>
                    <a:pt x="19" y="37"/>
                    <a:pt x="19" y="37"/>
                  </a:cubicBezTo>
                  <a:lnTo>
                    <a:pt x="19" y="32"/>
                  </a:lnTo>
                  <a:close/>
                  <a:moveTo>
                    <a:pt x="19" y="41"/>
                  </a:moveTo>
                  <a:cubicBezTo>
                    <a:pt x="51" y="41"/>
                    <a:pt x="51" y="41"/>
                    <a:pt x="51" y="41"/>
                  </a:cubicBezTo>
                  <a:cubicBezTo>
                    <a:pt x="51" y="46"/>
                    <a:pt x="51" y="46"/>
                    <a:pt x="51" y="46"/>
                  </a:cubicBezTo>
                  <a:cubicBezTo>
                    <a:pt x="19" y="46"/>
                    <a:pt x="19" y="46"/>
                    <a:pt x="19" y="46"/>
                  </a:cubicBezTo>
                  <a:lnTo>
                    <a:pt x="19" y="41"/>
                  </a:lnTo>
                  <a:close/>
                  <a:moveTo>
                    <a:pt x="19" y="50"/>
                  </a:moveTo>
                  <a:cubicBezTo>
                    <a:pt x="51" y="50"/>
                    <a:pt x="51" y="50"/>
                    <a:pt x="51" y="50"/>
                  </a:cubicBezTo>
                  <a:cubicBezTo>
                    <a:pt x="51" y="55"/>
                    <a:pt x="51" y="55"/>
                    <a:pt x="51" y="55"/>
                  </a:cubicBezTo>
                  <a:cubicBezTo>
                    <a:pt x="19" y="55"/>
                    <a:pt x="19" y="55"/>
                    <a:pt x="19" y="55"/>
                  </a:cubicBezTo>
                  <a:lnTo>
                    <a:pt x="19" y="50"/>
                  </a:lnTo>
                  <a:close/>
                  <a:moveTo>
                    <a:pt x="19" y="23"/>
                  </a:moveTo>
                  <a:cubicBezTo>
                    <a:pt x="51" y="23"/>
                    <a:pt x="51" y="23"/>
                    <a:pt x="51" y="23"/>
                  </a:cubicBezTo>
                  <a:cubicBezTo>
                    <a:pt x="51" y="27"/>
                    <a:pt x="51" y="27"/>
                    <a:pt x="51" y="27"/>
                  </a:cubicBezTo>
                  <a:cubicBezTo>
                    <a:pt x="19" y="27"/>
                    <a:pt x="19" y="27"/>
                    <a:pt x="19" y="27"/>
                  </a:cubicBezTo>
                  <a:lnTo>
                    <a:pt x="19"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67" name="Freeform 157">
              <a:extLst>
                <a:ext uri="{FF2B5EF4-FFF2-40B4-BE49-F238E27FC236}">
                  <a16:creationId xmlns:a16="http://schemas.microsoft.com/office/drawing/2014/main" xmlns="" id="{A7378A59-6CAC-44E9-800F-D5851371EE00}"/>
                </a:ext>
              </a:extLst>
            </p:cNvPr>
            <p:cNvSpPr>
              <a:spLocks noEditPoints="1"/>
            </p:cNvSpPr>
            <p:nvPr/>
          </p:nvSpPr>
          <p:spPr bwMode="auto">
            <a:xfrm>
              <a:off x="8998188" y="1536129"/>
              <a:ext cx="242709" cy="281855"/>
            </a:xfrm>
            <a:custGeom>
              <a:avLst/>
              <a:gdLst>
                <a:gd name="T0" fmla="*/ 54 w 76"/>
                <a:gd name="T1" fmla="*/ 0 h 88"/>
                <a:gd name="T2" fmla="*/ 14 w 76"/>
                <a:gd name="T3" fmla="*/ 28 h 88"/>
                <a:gd name="T4" fmla="*/ 17 w 76"/>
                <a:gd name="T5" fmla="*/ 65 h 88"/>
                <a:gd name="T6" fmla="*/ 49 w 76"/>
                <a:gd name="T7" fmla="*/ 27 h 88"/>
                <a:gd name="T8" fmla="*/ 33 w 76"/>
                <a:gd name="T9" fmla="*/ 74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1" y="23"/>
                    <a:pt x="30" y="12"/>
                    <a:pt x="14" y="28"/>
                  </a:cubicBezTo>
                  <a:cubicBezTo>
                    <a:pt x="0" y="42"/>
                    <a:pt x="5" y="59"/>
                    <a:pt x="17" y="65"/>
                  </a:cubicBezTo>
                  <a:cubicBezTo>
                    <a:pt x="28" y="59"/>
                    <a:pt x="40" y="46"/>
                    <a:pt x="49" y="27"/>
                  </a:cubicBezTo>
                  <a:cubicBezTo>
                    <a:pt x="49" y="27"/>
                    <a:pt x="57" y="51"/>
                    <a:pt x="33" y="74"/>
                  </a:cubicBezTo>
                  <a:cubicBezTo>
                    <a:pt x="45" y="88"/>
                    <a:pt x="64" y="79"/>
                    <a:pt x="70" y="57"/>
                  </a:cubicBezTo>
                  <a:cubicBezTo>
                    <a:pt x="76" y="33"/>
                    <a:pt x="60" y="9"/>
                    <a:pt x="54" y="0"/>
                  </a:cubicBezTo>
                  <a:close/>
                  <a:moveTo>
                    <a:pt x="4" y="78"/>
                  </a:moveTo>
                  <a:cubicBezTo>
                    <a:pt x="4" y="78"/>
                    <a:pt x="5" y="83"/>
                    <a:pt x="10" y="83"/>
                  </a:cubicBezTo>
                  <a:cubicBezTo>
                    <a:pt x="15" y="83"/>
                    <a:pt x="36" y="71"/>
                    <a:pt x="47" y="41"/>
                  </a:cubicBezTo>
                  <a:cubicBezTo>
                    <a:pt x="30" y="70"/>
                    <a:pt x="6" y="78"/>
                    <a:pt x="4"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68" name="Freeform 158">
              <a:extLst>
                <a:ext uri="{FF2B5EF4-FFF2-40B4-BE49-F238E27FC236}">
                  <a16:creationId xmlns:a16="http://schemas.microsoft.com/office/drawing/2014/main" xmlns="" id="{01DD7E68-7A64-4D7C-823B-EC4FCD221329}"/>
                </a:ext>
              </a:extLst>
            </p:cNvPr>
            <p:cNvSpPr>
              <a:spLocks noEditPoints="1"/>
            </p:cNvSpPr>
            <p:nvPr/>
          </p:nvSpPr>
          <p:spPr bwMode="auto">
            <a:xfrm>
              <a:off x="8685015" y="3366232"/>
              <a:ext cx="246623" cy="246623"/>
            </a:xfrm>
            <a:custGeom>
              <a:avLst/>
              <a:gdLst>
                <a:gd name="T0" fmla="*/ 53 w 77"/>
                <a:gd name="T1" fmla="*/ 30 h 77"/>
                <a:gd name="T2" fmla="*/ 25 w 77"/>
                <a:gd name="T3" fmla="*/ 2 h 77"/>
                <a:gd name="T4" fmla="*/ 38 w 77"/>
                <a:gd name="T5" fmla="*/ 0 h 77"/>
                <a:gd name="T6" fmla="*/ 53 w 77"/>
                <a:gd name="T7" fmla="*/ 3 h 77"/>
                <a:gd name="T8" fmla="*/ 53 w 77"/>
                <a:gd name="T9" fmla="*/ 30 h 77"/>
                <a:gd name="T10" fmla="*/ 58 w 77"/>
                <a:gd name="T11" fmla="*/ 53 h 77"/>
                <a:gd name="T12" fmla="*/ 58 w 77"/>
                <a:gd name="T13" fmla="*/ 5 h 77"/>
                <a:gd name="T14" fmla="*/ 77 w 77"/>
                <a:gd name="T15" fmla="*/ 39 h 77"/>
                <a:gd name="T16" fmla="*/ 74 w 77"/>
                <a:gd name="T17" fmla="*/ 53 h 77"/>
                <a:gd name="T18" fmla="*/ 58 w 77"/>
                <a:gd name="T19" fmla="*/ 53 h 77"/>
                <a:gd name="T20" fmla="*/ 24 w 77"/>
                <a:gd name="T21" fmla="*/ 58 h 77"/>
                <a:gd name="T22" fmla="*/ 72 w 77"/>
                <a:gd name="T23" fmla="*/ 58 h 77"/>
                <a:gd name="T24" fmla="*/ 38 w 77"/>
                <a:gd name="T25" fmla="*/ 77 h 77"/>
                <a:gd name="T26" fmla="*/ 24 w 77"/>
                <a:gd name="T27" fmla="*/ 74 h 77"/>
                <a:gd name="T28" fmla="*/ 24 w 77"/>
                <a:gd name="T29" fmla="*/ 58 h 77"/>
                <a:gd name="T30" fmla="*/ 32 w 77"/>
                <a:gd name="T31" fmla="*/ 17 h 77"/>
                <a:gd name="T32" fmla="*/ 1 w 77"/>
                <a:gd name="T33" fmla="*/ 48 h 77"/>
                <a:gd name="T34" fmla="*/ 0 w 77"/>
                <a:gd name="T35" fmla="*/ 39 h 77"/>
                <a:gd name="T36" fmla="*/ 20 w 77"/>
                <a:gd name="T37" fmla="*/ 5 h 77"/>
                <a:gd name="T38" fmla="*/ 32 w 77"/>
                <a:gd name="T39" fmla="*/ 17 h 77"/>
                <a:gd name="T40" fmla="*/ 19 w 77"/>
                <a:gd name="T41" fmla="*/ 38 h 77"/>
                <a:gd name="T42" fmla="*/ 19 w 77"/>
                <a:gd name="T43" fmla="*/ 72 h 77"/>
                <a:gd name="T44" fmla="*/ 3 w 77"/>
                <a:gd name="T45" fmla="*/ 54 h 77"/>
                <a:gd name="T46" fmla="*/ 19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5" y="2"/>
                    <a:pt x="25" y="2"/>
                    <a:pt x="25" y="2"/>
                  </a:cubicBezTo>
                  <a:cubicBezTo>
                    <a:pt x="29" y="1"/>
                    <a:pt x="34" y="0"/>
                    <a:pt x="38" y="0"/>
                  </a:cubicBezTo>
                  <a:cubicBezTo>
                    <a:pt x="43" y="0"/>
                    <a:pt x="48" y="1"/>
                    <a:pt x="53" y="3"/>
                  </a:cubicBezTo>
                  <a:lnTo>
                    <a:pt x="53" y="30"/>
                  </a:lnTo>
                  <a:close/>
                  <a:moveTo>
                    <a:pt x="58" y="53"/>
                  </a:moveTo>
                  <a:cubicBezTo>
                    <a:pt x="58" y="5"/>
                    <a:pt x="58" y="5"/>
                    <a:pt x="58" y="5"/>
                  </a:cubicBezTo>
                  <a:cubicBezTo>
                    <a:pt x="69" y="12"/>
                    <a:pt x="77" y="24"/>
                    <a:pt x="77" y="39"/>
                  </a:cubicBezTo>
                  <a:cubicBezTo>
                    <a:pt x="77" y="44"/>
                    <a:pt x="76" y="49"/>
                    <a:pt x="74" y="53"/>
                  </a:cubicBezTo>
                  <a:lnTo>
                    <a:pt x="58" y="53"/>
                  </a:lnTo>
                  <a:close/>
                  <a:moveTo>
                    <a:pt x="24" y="58"/>
                  </a:moveTo>
                  <a:cubicBezTo>
                    <a:pt x="72" y="58"/>
                    <a:pt x="72" y="58"/>
                    <a:pt x="72" y="58"/>
                  </a:cubicBezTo>
                  <a:cubicBezTo>
                    <a:pt x="65" y="69"/>
                    <a:pt x="53" y="77"/>
                    <a:pt x="38" y="77"/>
                  </a:cubicBezTo>
                  <a:cubicBezTo>
                    <a:pt x="33" y="77"/>
                    <a:pt x="28" y="76"/>
                    <a:pt x="24" y="74"/>
                  </a:cubicBezTo>
                  <a:lnTo>
                    <a:pt x="24" y="58"/>
                  </a:lnTo>
                  <a:close/>
                  <a:moveTo>
                    <a:pt x="32" y="17"/>
                  </a:moveTo>
                  <a:cubicBezTo>
                    <a:pt x="1" y="48"/>
                    <a:pt x="1" y="48"/>
                    <a:pt x="1" y="48"/>
                  </a:cubicBezTo>
                  <a:cubicBezTo>
                    <a:pt x="0" y="45"/>
                    <a:pt x="0" y="42"/>
                    <a:pt x="0" y="39"/>
                  </a:cubicBezTo>
                  <a:cubicBezTo>
                    <a:pt x="0" y="24"/>
                    <a:pt x="8" y="12"/>
                    <a:pt x="20" y="5"/>
                  </a:cubicBezTo>
                  <a:lnTo>
                    <a:pt x="32" y="17"/>
                  </a:lnTo>
                  <a:close/>
                  <a:moveTo>
                    <a:pt x="19" y="38"/>
                  </a:moveTo>
                  <a:cubicBezTo>
                    <a:pt x="19" y="72"/>
                    <a:pt x="19" y="72"/>
                    <a:pt x="19" y="72"/>
                  </a:cubicBezTo>
                  <a:cubicBezTo>
                    <a:pt x="12" y="68"/>
                    <a:pt x="6" y="62"/>
                    <a:pt x="3" y="54"/>
                  </a:cubicBezTo>
                  <a:lnTo>
                    <a:pt x="1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69" name="Freeform 159">
              <a:extLst>
                <a:ext uri="{FF2B5EF4-FFF2-40B4-BE49-F238E27FC236}">
                  <a16:creationId xmlns:a16="http://schemas.microsoft.com/office/drawing/2014/main" xmlns="" id="{11EF14C7-AEFE-4025-AB4B-AD7764AE7457}"/>
                </a:ext>
              </a:extLst>
            </p:cNvPr>
            <p:cNvSpPr>
              <a:spLocks noEditPoints="1"/>
            </p:cNvSpPr>
            <p:nvPr/>
          </p:nvSpPr>
          <p:spPr bwMode="auto">
            <a:xfrm>
              <a:off x="8260276" y="4031724"/>
              <a:ext cx="229008" cy="197690"/>
            </a:xfrm>
            <a:custGeom>
              <a:avLst/>
              <a:gdLst>
                <a:gd name="T0" fmla="*/ 18 w 72"/>
                <a:gd name="T1" fmla="*/ 0 h 62"/>
                <a:gd name="T2" fmla="*/ 54 w 72"/>
                <a:gd name="T3" fmla="*/ 0 h 62"/>
                <a:gd name="T4" fmla="*/ 54 w 72"/>
                <a:gd name="T5" fmla="*/ 9 h 62"/>
                <a:gd name="T6" fmla="*/ 18 w 72"/>
                <a:gd name="T7" fmla="*/ 9 h 62"/>
                <a:gd name="T8" fmla="*/ 18 w 72"/>
                <a:gd name="T9" fmla="*/ 0 h 62"/>
                <a:gd name="T10" fmla="*/ 67 w 72"/>
                <a:gd name="T11" fmla="*/ 13 h 62"/>
                <a:gd name="T12" fmla="*/ 4 w 72"/>
                <a:gd name="T13" fmla="*/ 13 h 62"/>
                <a:gd name="T14" fmla="*/ 0 w 72"/>
                <a:gd name="T15" fmla="*/ 18 h 62"/>
                <a:gd name="T16" fmla="*/ 0 w 72"/>
                <a:gd name="T17" fmla="*/ 40 h 62"/>
                <a:gd name="T18" fmla="*/ 4 w 72"/>
                <a:gd name="T19" fmla="*/ 44 h 62"/>
                <a:gd name="T20" fmla="*/ 18 w 72"/>
                <a:gd name="T21" fmla="*/ 44 h 62"/>
                <a:gd name="T22" fmla="*/ 18 w 72"/>
                <a:gd name="T23" fmla="*/ 62 h 62"/>
                <a:gd name="T24" fmla="*/ 54 w 72"/>
                <a:gd name="T25" fmla="*/ 62 h 62"/>
                <a:gd name="T26" fmla="*/ 54 w 72"/>
                <a:gd name="T27" fmla="*/ 44 h 62"/>
                <a:gd name="T28" fmla="*/ 67 w 72"/>
                <a:gd name="T29" fmla="*/ 44 h 62"/>
                <a:gd name="T30" fmla="*/ 72 w 72"/>
                <a:gd name="T31" fmla="*/ 40 h 62"/>
                <a:gd name="T32" fmla="*/ 72 w 72"/>
                <a:gd name="T33" fmla="*/ 18 h 62"/>
                <a:gd name="T34" fmla="*/ 67 w 72"/>
                <a:gd name="T35" fmla="*/ 13 h 62"/>
                <a:gd name="T36" fmla="*/ 49 w 72"/>
                <a:gd name="T37" fmla="*/ 58 h 62"/>
                <a:gd name="T38" fmla="*/ 22 w 72"/>
                <a:gd name="T39" fmla="*/ 58 h 62"/>
                <a:gd name="T40" fmla="*/ 22 w 72"/>
                <a:gd name="T41" fmla="*/ 35 h 62"/>
                <a:gd name="T42" fmla="*/ 49 w 72"/>
                <a:gd name="T43" fmla="*/ 35 h 62"/>
                <a:gd name="T44" fmla="*/ 49 w 72"/>
                <a:gd name="T45" fmla="*/ 58 h 62"/>
                <a:gd name="T46" fmla="*/ 68 w 72"/>
                <a:gd name="T47" fmla="*/ 20 h 62"/>
                <a:gd name="T48" fmla="*/ 65 w 72"/>
                <a:gd name="T49" fmla="*/ 23 h 62"/>
                <a:gd name="T50" fmla="*/ 62 w 72"/>
                <a:gd name="T51" fmla="*/ 20 h 62"/>
                <a:gd name="T52" fmla="*/ 65 w 72"/>
                <a:gd name="T53" fmla="*/ 17 h 62"/>
                <a:gd name="T54" fmla="*/ 68 w 72"/>
                <a:gd name="T55"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2" h="62">
                  <a:moveTo>
                    <a:pt x="18" y="0"/>
                  </a:moveTo>
                  <a:cubicBezTo>
                    <a:pt x="54" y="0"/>
                    <a:pt x="54" y="0"/>
                    <a:pt x="54" y="0"/>
                  </a:cubicBezTo>
                  <a:cubicBezTo>
                    <a:pt x="54" y="9"/>
                    <a:pt x="54" y="9"/>
                    <a:pt x="54" y="9"/>
                  </a:cubicBezTo>
                  <a:cubicBezTo>
                    <a:pt x="18" y="9"/>
                    <a:pt x="18" y="9"/>
                    <a:pt x="18" y="9"/>
                  </a:cubicBezTo>
                  <a:lnTo>
                    <a:pt x="18" y="0"/>
                  </a:lnTo>
                  <a:close/>
                  <a:moveTo>
                    <a:pt x="67" y="13"/>
                  </a:moveTo>
                  <a:cubicBezTo>
                    <a:pt x="4" y="13"/>
                    <a:pt x="4" y="13"/>
                    <a:pt x="4" y="13"/>
                  </a:cubicBezTo>
                  <a:cubicBezTo>
                    <a:pt x="2" y="13"/>
                    <a:pt x="0" y="15"/>
                    <a:pt x="0" y="18"/>
                  </a:cubicBezTo>
                  <a:cubicBezTo>
                    <a:pt x="0" y="40"/>
                    <a:pt x="0" y="40"/>
                    <a:pt x="0" y="40"/>
                  </a:cubicBezTo>
                  <a:cubicBezTo>
                    <a:pt x="0" y="42"/>
                    <a:pt x="2" y="44"/>
                    <a:pt x="4" y="44"/>
                  </a:cubicBezTo>
                  <a:cubicBezTo>
                    <a:pt x="18" y="44"/>
                    <a:pt x="18" y="44"/>
                    <a:pt x="18" y="44"/>
                  </a:cubicBezTo>
                  <a:cubicBezTo>
                    <a:pt x="18" y="62"/>
                    <a:pt x="18" y="62"/>
                    <a:pt x="18" y="62"/>
                  </a:cubicBezTo>
                  <a:cubicBezTo>
                    <a:pt x="54" y="62"/>
                    <a:pt x="54" y="62"/>
                    <a:pt x="54" y="62"/>
                  </a:cubicBezTo>
                  <a:cubicBezTo>
                    <a:pt x="54" y="44"/>
                    <a:pt x="54" y="44"/>
                    <a:pt x="54" y="44"/>
                  </a:cubicBezTo>
                  <a:cubicBezTo>
                    <a:pt x="67" y="44"/>
                    <a:pt x="67" y="44"/>
                    <a:pt x="67" y="44"/>
                  </a:cubicBezTo>
                  <a:cubicBezTo>
                    <a:pt x="70" y="44"/>
                    <a:pt x="72" y="42"/>
                    <a:pt x="72" y="40"/>
                  </a:cubicBezTo>
                  <a:cubicBezTo>
                    <a:pt x="72" y="18"/>
                    <a:pt x="72" y="18"/>
                    <a:pt x="72" y="18"/>
                  </a:cubicBezTo>
                  <a:cubicBezTo>
                    <a:pt x="72" y="15"/>
                    <a:pt x="70" y="13"/>
                    <a:pt x="67" y="13"/>
                  </a:cubicBezTo>
                  <a:close/>
                  <a:moveTo>
                    <a:pt x="49" y="58"/>
                  </a:moveTo>
                  <a:cubicBezTo>
                    <a:pt x="22" y="58"/>
                    <a:pt x="22" y="58"/>
                    <a:pt x="22" y="58"/>
                  </a:cubicBezTo>
                  <a:cubicBezTo>
                    <a:pt x="22" y="35"/>
                    <a:pt x="22" y="35"/>
                    <a:pt x="22" y="35"/>
                  </a:cubicBezTo>
                  <a:cubicBezTo>
                    <a:pt x="49" y="35"/>
                    <a:pt x="49" y="35"/>
                    <a:pt x="49" y="35"/>
                  </a:cubicBezTo>
                  <a:lnTo>
                    <a:pt x="49" y="58"/>
                  </a:lnTo>
                  <a:close/>
                  <a:moveTo>
                    <a:pt x="68" y="20"/>
                  </a:moveTo>
                  <a:cubicBezTo>
                    <a:pt x="68" y="22"/>
                    <a:pt x="67" y="23"/>
                    <a:pt x="65" y="23"/>
                  </a:cubicBezTo>
                  <a:cubicBezTo>
                    <a:pt x="63" y="23"/>
                    <a:pt x="62" y="22"/>
                    <a:pt x="62" y="20"/>
                  </a:cubicBezTo>
                  <a:cubicBezTo>
                    <a:pt x="62" y="18"/>
                    <a:pt x="63" y="17"/>
                    <a:pt x="65" y="17"/>
                  </a:cubicBezTo>
                  <a:cubicBezTo>
                    <a:pt x="67" y="17"/>
                    <a:pt x="68" y="18"/>
                    <a:pt x="6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70" name="Freeform 160">
              <a:extLst>
                <a:ext uri="{FF2B5EF4-FFF2-40B4-BE49-F238E27FC236}">
                  <a16:creationId xmlns:a16="http://schemas.microsoft.com/office/drawing/2014/main" xmlns="" id="{27808CFE-5FD2-49AE-8626-F8BF179414E5}"/>
                </a:ext>
              </a:extLst>
            </p:cNvPr>
            <p:cNvSpPr>
              <a:spLocks noEditPoints="1"/>
            </p:cNvSpPr>
            <p:nvPr/>
          </p:nvSpPr>
          <p:spPr bwMode="auto">
            <a:xfrm>
              <a:off x="8610637" y="3841862"/>
              <a:ext cx="230965" cy="230965"/>
            </a:xfrm>
            <a:custGeom>
              <a:avLst/>
              <a:gdLst>
                <a:gd name="T0" fmla="*/ 13 w 72"/>
                <a:gd name="T1" fmla="*/ 36 h 72"/>
                <a:gd name="T2" fmla="*/ 13 w 72"/>
                <a:gd name="T3" fmla="*/ 33 h 72"/>
                <a:gd name="T4" fmla="*/ 1 w 72"/>
                <a:gd name="T5" fmla="*/ 29 h 72"/>
                <a:gd name="T6" fmla="*/ 0 w 72"/>
                <a:gd name="T7" fmla="*/ 36 h 72"/>
                <a:gd name="T8" fmla="*/ 11 w 72"/>
                <a:gd name="T9" fmla="*/ 62 h 72"/>
                <a:gd name="T10" fmla="*/ 19 w 72"/>
                <a:gd name="T11" fmla="*/ 51 h 72"/>
                <a:gd name="T12" fmla="*/ 13 w 72"/>
                <a:gd name="T13" fmla="*/ 36 h 72"/>
                <a:gd name="T14" fmla="*/ 58 w 72"/>
                <a:gd name="T15" fmla="*/ 36 h 72"/>
                <a:gd name="T16" fmla="*/ 52 w 72"/>
                <a:gd name="T17" fmla="*/ 51 h 72"/>
                <a:gd name="T18" fmla="*/ 60 w 72"/>
                <a:gd name="T19" fmla="*/ 62 h 72"/>
                <a:gd name="T20" fmla="*/ 72 w 72"/>
                <a:gd name="T21" fmla="*/ 36 h 72"/>
                <a:gd name="T22" fmla="*/ 71 w 72"/>
                <a:gd name="T23" fmla="*/ 29 h 72"/>
                <a:gd name="T24" fmla="*/ 58 w 72"/>
                <a:gd name="T25" fmla="*/ 33 h 72"/>
                <a:gd name="T26" fmla="*/ 58 w 72"/>
                <a:gd name="T27" fmla="*/ 36 h 72"/>
                <a:gd name="T28" fmla="*/ 40 w 72"/>
                <a:gd name="T29" fmla="*/ 14 h 72"/>
                <a:gd name="T30" fmla="*/ 55 w 72"/>
                <a:gd name="T31" fmla="*/ 25 h 72"/>
                <a:gd name="T32" fmla="*/ 68 w 72"/>
                <a:gd name="T33" fmla="*/ 21 h 72"/>
                <a:gd name="T34" fmla="*/ 40 w 72"/>
                <a:gd name="T35" fmla="*/ 0 h 72"/>
                <a:gd name="T36" fmla="*/ 40 w 72"/>
                <a:gd name="T37" fmla="*/ 14 h 72"/>
                <a:gd name="T38" fmla="*/ 16 w 72"/>
                <a:gd name="T39" fmla="*/ 25 h 72"/>
                <a:gd name="T40" fmla="*/ 31 w 72"/>
                <a:gd name="T41" fmla="*/ 14 h 72"/>
                <a:gd name="T42" fmla="*/ 31 w 72"/>
                <a:gd name="T43" fmla="*/ 0 h 72"/>
                <a:gd name="T44" fmla="*/ 3 w 72"/>
                <a:gd name="T45" fmla="*/ 21 h 72"/>
                <a:gd name="T46" fmla="*/ 16 w 72"/>
                <a:gd name="T47" fmla="*/ 25 h 72"/>
                <a:gd name="T48" fmla="*/ 45 w 72"/>
                <a:gd name="T49" fmla="*/ 56 h 72"/>
                <a:gd name="T50" fmla="*/ 36 w 72"/>
                <a:gd name="T51" fmla="*/ 58 h 72"/>
                <a:gd name="T52" fmla="*/ 26 w 72"/>
                <a:gd name="T53" fmla="*/ 56 h 72"/>
                <a:gd name="T54" fmla="*/ 18 w 72"/>
                <a:gd name="T55" fmla="*/ 67 h 72"/>
                <a:gd name="T56" fmla="*/ 36 w 72"/>
                <a:gd name="T57" fmla="*/ 72 h 72"/>
                <a:gd name="T58" fmla="*/ 53 w 72"/>
                <a:gd name="T59" fmla="*/ 67 h 72"/>
                <a:gd name="T60" fmla="*/ 45 w 72"/>
                <a:gd name="T61"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 h="72">
                  <a:moveTo>
                    <a:pt x="13" y="36"/>
                  </a:moveTo>
                  <a:cubicBezTo>
                    <a:pt x="13" y="35"/>
                    <a:pt x="13" y="34"/>
                    <a:pt x="13" y="33"/>
                  </a:cubicBezTo>
                  <a:cubicBezTo>
                    <a:pt x="1" y="29"/>
                    <a:pt x="1" y="29"/>
                    <a:pt x="1" y="29"/>
                  </a:cubicBezTo>
                  <a:cubicBezTo>
                    <a:pt x="0" y="31"/>
                    <a:pt x="0" y="34"/>
                    <a:pt x="0" y="36"/>
                  </a:cubicBezTo>
                  <a:cubicBezTo>
                    <a:pt x="0" y="46"/>
                    <a:pt x="4" y="56"/>
                    <a:pt x="11" y="62"/>
                  </a:cubicBezTo>
                  <a:cubicBezTo>
                    <a:pt x="19" y="51"/>
                    <a:pt x="19" y="51"/>
                    <a:pt x="19" y="51"/>
                  </a:cubicBezTo>
                  <a:cubicBezTo>
                    <a:pt x="16" y="47"/>
                    <a:pt x="13" y="42"/>
                    <a:pt x="13" y="36"/>
                  </a:cubicBezTo>
                  <a:close/>
                  <a:moveTo>
                    <a:pt x="58" y="36"/>
                  </a:moveTo>
                  <a:cubicBezTo>
                    <a:pt x="58" y="42"/>
                    <a:pt x="56" y="47"/>
                    <a:pt x="52" y="51"/>
                  </a:cubicBezTo>
                  <a:cubicBezTo>
                    <a:pt x="60" y="62"/>
                    <a:pt x="60" y="62"/>
                    <a:pt x="60" y="62"/>
                  </a:cubicBezTo>
                  <a:cubicBezTo>
                    <a:pt x="67" y="56"/>
                    <a:pt x="72" y="46"/>
                    <a:pt x="72" y="36"/>
                  </a:cubicBezTo>
                  <a:cubicBezTo>
                    <a:pt x="72" y="34"/>
                    <a:pt x="71" y="31"/>
                    <a:pt x="71" y="29"/>
                  </a:cubicBezTo>
                  <a:cubicBezTo>
                    <a:pt x="58" y="33"/>
                    <a:pt x="58" y="33"/>
                    <a:pt x="58" y="33"/>
                  </a:cubicBezTo>
                  <a:cubicBezTo>
                    <a:pt x="58" y="34"/>
                    <a:pt x="58" y="35"/>
                    <a:pt x="58" y="36"/>
                  </a:cubicBezTo>
                  <a:close/>
                  <a:moveTo>
                    <a:pt x="40" y="14"/>
                  </a:moveTo>
                  <a:cubicBezTo>
                    <a:pt x="47" y="15"/>
                    <a:pt x="52" y="19"/>
                    <a:pt x="55" y="25"/>
                  </a:cubicBezTo>
                  <a:cubicBezTo>
                    <a:pt x="68" y="21"/>
                    <a:pt x="68" y="21"/>
                    <a:pt x="68" y="21"/>
                  </a:cubicBezTo>
                  <a:cubicBezTo>
                    <a:pt x="63" y="10"/>
                    <a:pt x="53" y="2"/>
                    <a:pt x="40" y="0"/>
                  </a:cubicBezTo>
                  <a:lnTo>
                    <a:pt x="40" y="14"/>
                  </a:lnTo>
                  <a:close/>
                  <a:moveTo>
                    <a:pt x="16" y="25"/>
                  </a:moveTo>
                  <a:cubicBezTo>
                    <a:pt x="19" y="19"/>
                    <a:pt x="25" y="15"/>
                    <a:pt x="31" y="14"/>
                  </a:cubicBezTo>
                  <a:cubicBezTo>
                    <a:pt x="31" y="0"/>
                    <a:pt x="31" y="0"/>
                    <a:pt x="31" y="0"/>
                  </a:cubicBezTo>
                  <a:cubicBezTo>
                    <a:pt x="19" y="2"/>
                    <a:pt x="8" y="10"/>
                    <a:pt x="3" y="21"/>
                  </a:cubicBezTo>
                  <a:lnTo>
                    <a:pt x="16" y="25"/>
                  </a:lnTo>
                  <a:close/>
                  <a:moveTo>
                    <a:pt x="45" y="56"/>
                  </a:moveTo>
                  <a:cubicBezTo>
                    <a:pt x="42" y="58"/>
                    <a:pt x="39" y="58"/>
                    <a:pt x="36" y="58"/>
                  </a:cubicBezTo>
                  <a:cubicBezTo>
                    <a:pt x="32" y="58"/>
                    <a:pt x="29" y="58"/>
                    <a:pt x="26" y="56"/>
                  </a:cubicBezTo>
                  <a:cubicBezTo>
                    <a:pt x="18" y="67"/>
                    <a:pt x="18" y="67"/>
                    <a:pt x="18" y="67"/>
                  </a:cubicBezTo>
                  <a:cubicBezTo>
                    <a:pt x="24" y="70"/>
                    <a:pt x="30" y="72"/>
                    <a:pt x="36" y="72"/>
                  </a:cubicBezTo>
                  <a:cubicBezTo>
                    <a:pt x="42" y="72"/>
                    <a:pt x="48" y="70"/>
                    <a:pt x="53" y="67"/>
                  </a:cubicBezTo>
                  <a:lnTo>
                    <a:pt x="45"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71" name="Freeform 161">
              <a:extLst>
                <a:ext uri="{FF2B5EF4-FFF2-40B4-BE49-F238E27FC236}">
                  <a16:creationId xmlns:a16="http://schemas.microsoft.com/office/drawing/2014/main" xmlns="" id="{87CC6A6D-2914-47A7-A25C-B48DA5D2F9A3}"/>
                </a:ext>
              </a:extLst>
            </p:cNvPr>
            <p:cNvSpPr>
              <a:spLocks noEditPoints="1"/>
            </p:cNvSpPr>
            <p:nvPr/>
          </p:nvSpPr>
          <p:spPr bwMode="auto">
            <a:xfrm>
              <a:off x="9078439" y="1082029"/>
              <a:ext cx="221179" cy="221178"/>
            </a:xfrm>
            <a:custGeom>
              <a:avLst/>
              <a:gdLst>
                <a:gd name="T0" fmla="*/ 35 w 69"/>
                <a:gd name="T1" fmla="*/ 0 h 69"/>
                <a:gd name="T2" fmla="*/ 0 w 69"/>
                <a:gd name="T3" fmla="*/ 35 h 69"/>
                <a:gd name="T4" fmla="*/ 35 w 69"/>
                <a:gd name="T5" fmla="*/ 69 h 69"/>
                <a:gd name="T6" fmla="*/ 69 w 69"/>
                <a:gd name="T7" fmla="*/ 35 h 69"/>
                <a:gd name="T8" fmla="*/ 35 w 69"/>
                <a:gd name="T9" fmla="*/ 0 h 69"/>
                <a:gd name="T10" fmla="*/ 35 w 69"/>
                <a:gd name="T11" fmla="*/ 62 h 69"/>
                <a:gd name="T12" fmla="*/ 7 w 69"/>
                <a:gd name="T13" fmla="*/ 35 h 69"/>
                <a:gd name="T14" fmla="*/ 35 w 69"/>
                <a:gd name="T15" fmla="*/ 7 h 69"/>
                <a:gd name="T16" fmla="*/ 62 w 69"/>
                <a:gd name="T17" fmla="*/ 35 h 69"/>
                <a:gd name="T18" fmla="*/ 35 w 69"/>
                <a:gd name="T19" fmla="*/ 62 h 69"/>
                <a:gd name="T20" fmla="*/ 22 w 69"/>
                <a:gd name="T21" fmla="*/ 24 h 69"/>
                <a:gd name="T22" fmla="*/ 37 w 69"/>
                <a:gd name="T23" fmla="*/ 35 h 69"/>
                <a:gd name="T24" fmla="*/ 22 w 69"/>
                <a:gd name="T25" fmla="*/ 45 h 69"/>
                <a:gd name="T26" fmla="*/ 22 w 69"/>
                <a:gd name="T27" fmla="*/ 24 h 69"/>
                <a:gd name="T28" fmla="*/ 39 w 69"/>
                <a:gd name="T29" fmla="*/ 24 h 69"/>
                <a:gd name="T30" fmla="*/ 54 w 69"/>
                <a:gd name="T31" fmla="*/ 35 h 69"/>
                <a:gd name="T32" fmla="*/ 39 w 69"/>
                <a:gd name="T33" fmla="*/ 45 h 69"/>
                <a:gd name="T34" fmla="*/ 39 w 69"/>
                <a:gd name="T35"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 h="69">
                  <a:moveTo>
                    <a:pt x="35" y="0"/>
                  </a:moveTo>
                  <a:cubicBezTo>
                    <a:pt x="16" y="0"/>
                    <a:pt x="0" y="16"/>
                    <a:pt x="0" y="35"/>
                  </a:cubicBezTo>
                  <a:cubicBezTo>
                    <a:pt x="0" y="53"/>
                    <a:pt x="16" y="69"/>
                    <a:pt x="35" y="69"/>
                  </a:cubicBezTo>
                  <a:cubicBezTo>
                    <a:pt x="53" y="69"/>
                    <a:pt x="69" y="53"/>
                    <a:pt x="69" y="35"/>
                  </a:cubicBezTo>
                  <a:cubicBezTo>
                    <a:pt x="69" y="16"/>
                    <a:pt x="53" y="0"/>
                    <a:pt x="35" y="0"/>
                  </a:cubicBezTo>
                  <a:close/>
                  <a:moveTo>
                    <a:pt x="35" y="62"/>
                  </a:moveTo>
                  <a:cubicBezTo>
                    <a:pt x="19" y="62"/>
                    <a:pt x="7" y="50"/>
                    <a:pt x="7" y="35"/>
                  </a:cubicBezTo>
                  <a:cubicBezTo>
                    <a:pt x="7" y="19"/>
                    <a:pt x="19" y="7"/>
                    <a:pt x="35" y="7"/>
                  </a:cubicBezTo>
                  <a:cubicBezTo>
                    <a:pt x="50" y="7"/>
                    <a:pt x="62" y="19"/>
                    <a:pt x="62" y="35"/>
                  </a:cubicBezTo>
                  <a:cubicBezTo>
                    <a:pt x="62" y="50"/>
                    <a:pt x="50" y="62"/>
                    <a:pt x="35" y="62"/>
                  </a:cubicBezTo>
                  <a:close/>
                  <a:moveTo>
                    <a:pt x="22" y="24"/>
                  </a:moveTo>
                  <a:cubicBezTo>
                    <a:pt x="37" y="35"/>
                    <a:pt x="37" y="35"/>
                    <a:pt x="37" y="35"/>
                  </a:cubicBezTo>
                  <a:cubicBezTo>
                    <a:pt x="22" y="45"/>
                    <a:pt x="22" y="45"/>
                    <a:pt x="22" y="45"/>
                  </a:cubicBezTo>
                  <a:lnTo>
                    <a:pt x="22" y="24"/>
                  </a:lnTo>
                  <a:close/>
                  <a:moveTo>
                    <a:pt x="39" y="24"/>
                  </a:moveTo>
                  <a:cubicBezTo>
                    <a:pt x="54" y="35"/>
                    <a:pt x="54" y="35"/>
                    <a:pt x="54" y="35"/>
                  </a:cubicBezTo>
                  <a:cubicBezTo>
                    <a:pt x="39" y="45"/>
                    <a:pt x="39" y="45"/>
                    <a:pt x="39" y="45"/>
                  </a:cubicBezTo>
                  <a:lnTo>
                    <a:pt x="39"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72" name="Freeform 162">
              <a:extLst>
                <a:ext uri="{FF2B5EF4-FFF2-40B4-BE49-F238E27FC236}">
                  <a16:creationId xmlns:a16="http://schemas.microsoft.com/office/drawing/2014/main" xmlns="" id="{5596B6E4-3D18-4E83-909D-589C645B6DA2}"/>
                </a:ext>
              </a:extLst>
            </p:cNvPr>
            <p:cNvSpPr>
              <a:spLocks/>
            </p:cNvSpPr>
            <p:nvPr/>
          </p:nvSpPr>
          <p:spPr bwMode="auto">
            <a:xfrm>
              <a:off x="8342483" y="3088291"/>
              <a:ext cx="242709" cy="252495"/>
            </a:xfrm>
            <a:custGeom>
              <a:avLst/>
              <a:gdLst>
                <a:gd name="T0" fmla="*/ 59 w 124"/>
                <a:gd name="T1" fmla="*/ 129 h 129"/>
                <a:gd name="T2" fmla="*/ 59 w 124"/>
                <a:gd name="T3" fmla="*/ 70 h 129"/>
                <a:gd name="T4" fmla="*/ 0 w 124"/>
                <a:gd name="T5" fmla="*/ 129 h 129"/>
                <a:gd name="T6" fmla="*/ 0 w 124"/>
                <a:gd name="T7" fmla="*/ 0 h 129"/>
                <a:gd name="T8" fmla="*/ 59 w 124"/>
                <a:gd name="T9" fmla="*/ 58 h 129"/>
                <a:gd name="T10" fmla="*/ 59 w 124"/>
                <a:gd name="T11" fmla="*/ 0 h 129"/>
                <a:gd name="T12" fmla="*/ 124 w 124"/>
                <a:gd name="T13" fmla="*/ 65 h 129"/>
                <a:gd name="T14" fmla="*/ 59 w 124"/>
                <a:gd name="T15" fmla="*/ 129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29">
                  <a:moveTo>
                    <a:pt x="59" y="129"/>
                  </a:moveTo>
                  <a:lnTo>
                    <a:pt x="59" y="70"/>
                  </a:lnTo>
                  <a:lnTo>
                    <a:pt x="0" y="129"/>
                  </a:lnTo>
                  <a:lnTo>
                    <a:pt x="0" y="0"/>
                  </a:lnTo>
                  <a:lnTo>
                    <a:pt x="59" y="58"/>
                  </a:lnTo>
                  <a:lnTo>
                    <a:pt x="59" y="0"/>
                  </a:lnTo>
                  <a:lnTo>
                    <a:pt x="124" y="65"/>
                  </a:lnTo>
                  <a:lnTo>
                    <a:pt x="59" y="1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73" name="Freeform 163">
              <a:extLst>
                <a:ext uri="{FF2B5EF4-FFF2-40B4-BE49-F238E27FC236}">
                  <a16:creationId xmlns:a16="http://schemas.microsoft.com/office/drawing/2014/main" xmlns="" id="{28CB7273-98B8-44BA-818B-F4562E1BBF08}"/>
                </a:ext>
              </a:extLst>
            </p:cNvPr>
            <p:cNvSpPr>
              <a:spLocks noEditPoints="1"/>
            </p:cNvSpPr>
            <p:nvPr/>
          </p:nvSpPr>
          <p:spPr bwMode="auto">
            <a:xfrm>
              <a:off x="8575405" y="2205535"/>
              <a:ext cx="256411" cy="254453"/>
            </a:xfrm>
            <a:custGeom>
              <a:avLst/>
              <a:gdLst>
                <a:gd name="T0" fmla="*/ 0 w 131"/>
                <a:gd name="T1" fmla="*/ 130 h 130"/>
                <a:gd name="T2" fmla="*/ 66 w 131"/>
                <a:gd name="T3" fmla="*/ 130 h 130"/>
                <a:gd name="T4" fmla="*/ 66 w 131"/>
                <a:gd name="T5" fmla="*/ 0 h 130"/>
                <a:gd name="T6" fmla="*/ 0 w 131"/>
                <a:gd name="T7" fmla="*/ 0 h 130"/>
                <a:gd name="T8" fmla="*/ 0 w 131"/>
                <a:gd name="T9" fmla="*/ 130 h 130"/>
                <a:gd name="T10" fmla="*/ 41 w 131"/>
                <a:gd name="T11" fmla="*/ 16 h 130"/>
                <a:gd name="T12" fmla="*/ 58 w 131"/>
                <a:gd name="T13" fmla="*/ 16 h 130"/>
                <a:gd name="T14" fmla="*/ 58 w 131"/>
                <a:gd name="T15" fmla="*/ 32 h 130"/>
                <a:gd name="T16" fmla="*/ 41 w 131"/>
                <a:gd name="T17" fmla="*/ 32 h 130"/>
                <a:gd name="T18" fmla="*/ 41 w 131"/>
                <a:gd name="T19" fmla="*/ 16 h 130"/>
                <a:gd name="T20" fmla="*/ 41 w 131"/>
                <a:gd name="T21" fmla="*/ 49 h 130"/>
                <a:gd name="T22" fmla="*/ 58 w 131"/>
                <a:gd name="T23" fmla="*/ 49 h 130"/>
                <a:gd name="T24" fmla="*/ 58 w 131"/>
                <a:gd name="T25" fmla="*/ 65 h 130"/>
                <a:gd name="T26" fmla="*/ 41 w 131"/>
                <a:gd name="T27" fmla="*/ 65 h 130"/>
                <a:gd name="T28" fmla="*/ 41 w 131"/>
                <a:gd name="T29" fmla="*/ 49 h 130"/>
                <a:gd name="T30" fmla="*/ 41 w 131"/>
                <a:gd name="T31" fmla="*/ 81 h 130"/>
                <a:gd name="T32" fmla="*/ 58 w 131"/>
                <a:gd name="T33" fmla="*/ 81 h 130"/>
                <a:gd name="T34" fmla="*/ 58 w 131"/>
                <a:gd name="T35" fmla="*/ 98 h 130"/>
                <a:gd name="T36" fmla="*/ 41 w 131"/>
                <a:gd name="T37" fmla="*/ 98 h 130"/>
                <a:gd name="T38" fmla="*/ 41 w 131"/>
                <a:gd name="T39" fmla="*/ 81 h 130"/>
                <a:gd name="T40" fmla="*/ 9 w 131"/>
                <a:gd name="T41" fmla="*/ 16 h 130"/>
                <a:gd name="T42" fmla="*/ 25 w 131"/>
                <a:gd name="T43" fmla="*/ 16 h 130"/>
                <a:gd name="T44" fmla="*/ 25 w 131"/>
                <a:gd name="T45" fmla="*/ 32 h 130"/>
                <a:gd name="T46" fmla="*/ 9 w 131"/>
                <a:gd name="T47" fmla="*/ 32 h 130"/>
                <a:gd name="T48" fmla="*/ 9 w 131"/>
                <a:gd name="T49" fmla="*/ 16 h 130"/>
                <a:gd name="T50" fmla="*/ 9 w 131"/>
                <a:gd name="T51" fmla="*/ 49 h 130"/>
                <a:gd name="T52" fmla="*/ 25 w 131"/>
                <a:gd name="T53" fmla="*/ 49 h 130"/>
                <a:gd name="T54" fmla="*/ 25 w 131"/>
                <a:gd name="T55" fmla="*/ 65 h 130"/>
                <a:gd name="T56" fmla="*/ 9 w 131"/>
                <a:gd name="T57" fmla="*/ 65 h 130"/>
                <a:gd name="T58" fmla="*/ 9 w 131"/>
                <a:gd name="T59" fmla="*/ 49 h 130"/>
                <a:gd name="T60" fmla="*/ 9 w 131"/>
                <a:gd name="T61" fmla="*/ 81 h 130"/>
                <a:gd name="T62" fmla="*/ 25 w 131"/>
                <a:gd name="T63" fmla="*/ 81 h 130"/>
                <a:gd name="T64" fmla="*/ 25 w 131"/>
                <a:gd name="T65" fmla="*/ 98 h 130"/>
                <a:gd name="T66" fmla="*/ 9 w 131"/>
                <a:gd name="T67" fmla="*/ 98 h 130"/>
                <a:gd name="T68" fmla="*/ 9 w 131"/>
                <a:gd name="T69" fmla="*/ 81 h 130"/>
                <a:gd name="T70" fmla="*/ 74 w 131"/>
                <a:gd name="T71" fmla="*/ 41 h 130"/>
                <a:gd name="T72" fmla="*/ 131 w 131"/>
                <a:gd name="T73" fmla="*/ 41 h 130"/>
                <a:gd name="T74" fmla="*/ 131 w 131"/>
                <a:gd name="T75" fmla="*/ 49 h 130"/>
                <a:gd name="T76" fmla="*/ 74 w 131"/>
                <a:gd name="T77" fmla="*/ 49 h 130"/>
                <a:gd name="T78" fmla="*/ 74 w 131"/>
                <a:gd name="T79" fmla="*/ 41 h 130"/>
                <a:gd name="T80" fmla="*/ 74 w 131"/>
                <a:gd name="T81" fmla="*/ 130 h 130"/>
                <a:gd name="T82" fmla="*/ 90 w 131"/>
                <a:gd name="T83" fmla="*/ 130 h 130"/>
                <a:gd name="T84" fmla="*/ 90 w 131"/>
                <a:gd name="T85" fmla="*/ 98 h 130"/>
                <a:gd name="T86" fmla="*/ 115 w 131"/>
                <a:gd name="T87" fmla="*/ 98 h 130"/>
                <a:gd name="T88" fmla="*/ 115 w 131"/>
                <a:gd name="T89" fmla="*/ 130 h 130"/>
                <a:gd name="T90" fmla="*/ 131 w 131"/>
                <a:gd name="T91" fmla="*/ 130 h 130"/>
                <a:gd name="T92" fmla="*/ 131 w 131"/>
                <a:gd name="T93" fmla="*/ 57 h 130"/>
                <a:gd name="T94" fmla="*/ 74 w 131"/>
                <a:gd name="T95" fmla="*/ 57 h 130"/>
                <a:gd name="T96" fmla="*/ 74 w 131"/>
                <a:gd name="T9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1" h="130">
                  <a:moveTo>
                    <a:pt x="0" y="130"/>
                  </a:moveTo>
                  <a:lnTo>
                    <a:pt x="66" y="130"/>
                  </a:lnTo>
                  <a:lnTo>
                    <a:pt x="66" y="0"/>
                  </a:lnTo>
                  <a:lnTo>
                    <a:pt x="0" y="0"/>
                  </a:lnTo>
                  <a:lnTo>
                    <a:pt x="0" y="130"/>
                  </a:lnTo>
                  <a:close/>
                  <a:moveTo>
                    <a:pt x="41" y="16"/>
                  </a:moveTo>
                  <a:lnTo>
                    <a:pt x="58" y="16"/>
                  </a:lnTo>
                  <a:lnTo>
                    <a:pt x="58" y="32"/>
                  </a:lnTo>
                  <a:lnTo>
                    <a:pt x="41" y="32"/>
                  </a:lnTo>
                  <a:lnTo>
                    <a:pt x="41" y="16"/>
                  </a:lnTo>
                  <a:close/>
                  <a:moveTo>
                    <a:pt x="41" y="49"/>
                  </a:moveTo>
                  <a:lnTo>
                    <a:pt x="58" y="49"/>
                  </a:lnTo>
                  <a:lnTo>
                    <a:pt x="58" y="65"/>
                  </a:lnTo>
                  <a:lnTo>
                    <a:pt x="41" y="65"/>
                  </a:lnTo>
                  <a:lnTo>
                    <a:pt x="41" y="49"/>
                  </a:lnTo>
                  <a:close/>
                  <a:moveTo>
                    <a:pt x="41" y="81"/>
                  </a:moveTo>
                  <a:lnTo>
                    <a:pt x="58" y="81"/>
                  </a:lnTo>
                  <a:lnTo>
                    <a:pt x="58" y="98"/>
                  </a:lnTo>
                  <a:lnTo>
                    <a:pt x="41" y="98"/>
                  </a:lnTo>
                  <a:lnTo>
                    <a:pt x="41" y="81"/>
                  </a:lnTo>
                  <a:close/>
                  <a:moveTo>
                    <a:pt x="9" y="16"/>
                  </a:moveTo>
                  <a:lnTo>
                    <a:pt x="25" y="16"/>
                  </a:lnTo>
                  <a:lnTo>
                    <a:pt x="25" y="32"/>
                  </a:lnTo>
                  <a:lnTo>
                    <a:pt x="9" y="32"/>
                  </a:lnTo>
                  <a:lnTo>
                    <a:pt x="9" y="16"/>
                  </a:lnTo>
                  <a:close/>
                  <a:moveTo>
                    <a:pt x="9" y="49"/>
                  </a:moveTo>
                  <a:lnTo>
                    <a:pt x="25" y="49"/>
                  </a:lnTo>
                  <a:lnTo>
                    <a:pt x="25" y="65"/>
                  </a:lnTo>
                  <a:lnTo>
                    <a:pt x="9" y="65"/>
                  </a:lnTo>
                  <a:lnTo>
                    <a:pt x="9" y="49"/>
                  </a:lnTo>
                  <a:close/>
                  <a:moveTo>
                    <a:pt x="9" y="81"/>
                  </a:moveTo>
                  <a:lnTo>
                    <a:pt x="25" y="81"/>
                  </a:lnTo>
                  <a:lnTo>
                    <a:pt x="25" y="98"/>
                  </a:lnTo>
                  <a:lnTo>
                    <a:pt x="9" y="98"/>
                  </a:lnTo>
                  <a:lnTo>
                    <a:pt x="9" y="81"/>
                  </a:lnTo>
                  <a:close/>
                  <a:moveTo>
                    <a:pt x="74" y="41"/>
                  </a:moveTo>
                  <a:lnTo>
                    <a:pt x="131" y="41"/>
                  </a:lnTo>
                  <a:lnTo>
                    <a:pt x="131" y="49"/>
                  </a:lnTo>
                  <a:lnTo>
                    <a:pt x="74" y="49"/>
                  </a:lnTo>
                  <a:lnTo>
                    <a:pt x="74" y="41"/>
                  </a:lnTo>
                  <a:close/>
                  <a:moveTo>
                    <a:pt x="74" y="130"/>
                  </a:moveTo>
                  <a:lnTo>
                    <a:pt x="90" y="130"/>
                  </a:lnTo>
                  <a:lnTo>
                    <a:pt x="90" y="98"/>
                  </a:lnTo>
                  <a:lnTo>
                    <a:pt x="115" y="98"/>
                  </a:lnTo>
                  <a:lnTo>
                    <a:pt x="115" y="130"/>
                  </a:lnTo>
                  <a:lnTo>
                    <a:pt x="131" y="130"/>
                  </a:lnTo>
                  <a:lnTo>
                    <a:pt x="131" y="57"/>
                  </a:lnTo>
                  <a:lnTo>
                    <a:pt x="74" y="57"/>
                  </a:lnTo>
                  <a:lnTo>
                    <a:pt x="74"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74" name="Freeform 164">
              <a:extLst>
                <a:ext uri="{FF2B5EF4-FFF2-40B4-BE49-F238E27FC236}">
                  <a16:creationId xmlns:a16="http://schemas.microsoft.com/office/drawing/2014/main" xmlns="" id="{2C5929FE-AF60-4B42-B645-5FEFFE6BAB5A}"/>
                </a:ext>
              </a:extLst>
            </p:cNvPr>
            <p:cNvSpPr>
              <a:spLocks noEditPoints="1"/>
            </p:cNvSpPr>
            <p:nvPr/>
          </p:nvSpPr>
          <p:spPr bwMode="auto">
            <a:xfrm>
              <a:off x="8688930" y="2636148"/>
              <a:ext cx="146800" cy="154628"/>
            </a:xfrm>
            <a:custGeom>
              <a:avLst/>
              <a:gdLst>
                <a:gd name="T0" fmla="*/ 43 w 46"/>
                <a:gd name="T1" fmla="*/ 29 h 48"/>
                <a:gd name="T2" fmla="*/ 46 w 46"/>
                <a:gd name="T3" fmla="*/ 16 h 48"/>
                <a:gd name="T4" fmla="*/ 41 w 46"/>
                <a:gd name="T5" fmla="*/ 8 h 48"/>
                <a:gd name="T6" fmla="*/ 37 w 46"/>
                <a:gd name="T7" fmla="*/ 9 h 48"/>
                <a:gd name="T8" fmla="*/ 28 w 46"/>
                <a:gd name="T9" fmla="*/ 0 h 48"/>
                <a:gd name="T10" fmla="*/ 18 w 46"/>
                <a:gd name="T11" fmla="*/ 0 h 48"/>
                <a:gd name="T12" fmla="*/ 17 w 46"/>
                <a:gd name="T13" fmla="*/ 4 h 48"/>
                <a:gd name="T14" fmla="*/ 4 w 46"/>
                <a:gd name="T15" fmla="*/ 8 h 48"/>
                <a:gd name="T16" fmla="*/ 0 w 46"/>
                <a:gd name="T17" fmla="*/ 16 h 48"/>
                <a:gd name="T18" fmla="*/ 3 w 46"/>
                <a:gd name="T19" fmla="*/ 19 h 48"/>
                <a:gd name="T20" fmla="*/ 0 w 46"/>
                <a:gd name="T21" fmla="*/ 32 h 48"/>
                <a:gd name="T22" fmla="*/ 4 w 46"/>
                <a:gd name="T23" fmla="*/ 40 h 48"/>
                <a:gd name="T24" fmla="*/ 9 w 46"/>
                <a:gd name="T25" fmla="*/ 39 h 48"/>
                <a:gd name="T26" fmla="*/ 18 w 46"/>
                <a:gd name="T27" fmla="*/ 48 h 48"/>
                <a:gd name="T28" fmla="*/ 28 w 46"/>
                <a:gd name="T29" fmla="*/ 48 h 48"/>
                <a:gd name="T30" fmla="*/ 29 w 46"/>
                <a:gd name="T31" fmla="*/ 44 h 48"/>
                <a:gd name="T32" fmla="*/ 41 w 46"/>
                <a:gd name="T33" fmla="*/ 40 h 48"/>
                <a:gd name="T34" fmla="*/ 46 w 46"/>
                <a:gd name="T35" fmla="*/ 32 h 48"/>
                <a:gd name="T36" fmla="*/ 43 w 46"/>
                <a:gd name="T37" fmla="*/ 29 h 48"/>
                <a:gd name="T38" fmla="*/ 23 w 46"/>
                <a:gd name="T39" fmla="*/ 34 h 48"/>
                <a:gd name="T40" fmla="*/ 13 w 46"/>
                <a:gd name="T41" fmla="*/ 24 h 48"/>
                <a:gd name="T42" fmla="*/ 23 w 46"/>
                <a:gd name="T43" fmla="*/ 14 h 48"/>
                <a:gd name="T44" fmla="*/ 33 w 46"/>
                <a:gd name="T45" fmla="*/ 24 h 48"/>
                <a:gd name="T46" fmla="*/ 23 w 46"/>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48">
                  <a:moveTo>
                    <a:pt x="43" y="29"/>
                  </a:moveTo>
                  <a:cubicBezTo>
                    <a:pt x="40" y="24"/>
                    <a:pt x="42" y="19"/>
                    <a:pt x="46" y="16"/>
                  </a:cubicBezTo>
                  <a:cubicBezTo>
                    <a:pt x="41" y="8"/>
                    <a:pt x="41" y="8"/>
                    <a:pt x="41" y="8"/>
                  </a:cubicBezTo>
                  <a:cubicBezTo>
                    <a:pt x="40" y="9"/>
                    <a:pt x="39" y="9"/>
                    <a:pt x="37" y="9"/>
                  </a:cubicBezTo>
                  <a:cubicBezTo>
                    <a:pt x="32" y="9"/>
                    <a:pt x="28" y="5"/>
                    <a:pt x="28" y="0"/>
                  </a:cubicBezTo>
                  <a:cubicBezTo>
                    <a:pt x="18" y="0"/>
                    <a:pt x="18" y="0"/>
                    <a:pt x="18" y="0"/>
                  </a:cubicBezTo>
                  <a:cubicBezTo>
                    <a:pt x="18" y="1"/>
                    <a:pt x="18" y="3"/>
                    <a:pt x="17" y="4"/>
                  </a:cubicBezTo>
                  <a:cubicBezTo>
                    <a:pt x="14" y="9"/>
                    <a:pt x="9" y="10"/>
                    <a:pt x="4" y="8"/>
                  </a:cubicBezTo>
                  <a:cubicBezTo>
                    <a:pt x="0" y="16"/>
                    <a:pt x="0" y="16"/>
                    <a:pt x="0" y="16"/>
                  </a:cubicBezTo>
                  <a:cubicBezTo>
                    <a:pt x="1" y="17"/>
                    <a:pt x="2" y="18"/>
                    <a:pt x="3" y="19"/>
                  </a:cubicBezTo>
                  <a:cubicBezTo>
                    <a:pt x="6" y="24"/>
                    <a:pt x="4" y="29"/>
                    <a:pt x="0" y="32"/>
                  </a:cubicBezTo>
                  <a:cubicBezTo>
                    <a:pt x="4" y="40"/>
                    <a:pt x="4" y="40"/>
                    <a:pt x="4" y="40"/>
                  </a:cubicBezTo>
                  <a:cubicBezTo>
                    <a:pt x="6" y="39"/>
                    <a:pt x="7" y="39"/>
                    <a:pt x="9" y="39"/>
                  </a:cubicBezTo>
                  <a:cubicBezTo>
                    <a:pt x="14" y="39"/>
                    <a:pt x="18" y="43"/>
                    <a:pt x="18" y="48"/>
                  </a:cubicBezTo>
                  <a:cubicBezTo>
                    <a:pt x="28" y="48"/>
                    <a:pt x="28" y="48"/>
                    <a:pt x="28" y="48"/>
                  </a:cubicBezTo>
                  <a:cubicBezTo>
                    <a:pt x="28" y="47"/>
                    <a:pt x="28" y="45"/>
                    <a:pt x="29" y="44"/>
                  </a:cubicBezTo>
                  <a:cubicBezTo>
                    <a:pt x="31" y="39"/>
                    <a:pt x="37" y="38"/>
                    <a:pt x="41" y="40"/>
                  </a:cubicBezTo>
                  <a:cubicBezTo>
                    <a:pt x="46" y="32"/>
                    <a:pt x="46" y="32"/>
                    <a:pt x="46" y="32"/>
                  </a:cubicBezTo>
                  <a:cubicBezTo>
                    <a:pt x="45" y="31"/>
                    <a:pt x="44" y="30"/>
                    <a:pt x="43" y="29"/>
                  </a:cubicBezTo>
                  <a:close/>
                  <a:moveTo>
                    <a:pt x="23" y="34"/>
                  </a:moveTo>
                  <a:cubicBezTo>
                    <a:pt x="18" y="34"/>
                    <a:pt x="13" y="29"/>
                    <a:pt x="13" y="24"/>
                  </a:cubicBezTo>
                  <a:cubicBezTo>
                    <a:pt x="13" y="19"/>
                    <a:pt x="18" y="14"/>
                    <a:pt x="23" y="14"/>
                  </a:cubicBezTo>
                  <a:cubicBezTo>
                    <a:pt x="28" y="14"/>
                    <a:pt x="33" y="19"/>
                    <a:pt x="33" y="24"/>
                  </a:cubicBezTo>
                  <a:cubicBezTo>
                    <a:pt x="33" y="29"/>
                    <a:pt x="28" y="34"/>
                    <a:pt x="23"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75" name="Freeform 166">
              <a:extLst>
                <a:ext uri="{FF2B5EF4-FFF2-40B4-BE49-F238E27FC236}">
                  <a16:creationId xmlns:a16="http://schemas.microsoft.com/office/drawing/2014/main" xmlns="" id="{1EE16680-7FD5-4135-8E59-412B1112DBAA}"/>
                </a:ext>
              </a:extLst>
            </p:cNvPr>
            <p:cNvSpPr>
              <a:spLocks noEditPoints="1"/>
            </p:cNvSpPr>
            <p:nvPr/>
          </p:nvSpPr>
          <p:spPr bwMode="auto">
            <a:xfrm>
              <a:off x="8371843" y="3567836"/>
              <a:ext cx="107654" cy="207477"/>
            </a:xfrm>
            <a:custGeom>
              <a:avLst/>
              <a:gdLst>
                <a:gd name="T0" fmla="*/ 23 w 34"/>
                <a:gd name="T1" fmla="*/ 64 h 65"/>
                <a:gd name="T2" fmla="*/ 23 w 34"/>
                <a:gd name="T3" fmla="*/ 64 h 65"/>
                <a:gd name="T4" fmla="*/ 33 w 34"/>
                <a:gd name="T5" fmla="*/ 50 h 65"/>
                <a:gd name="T6" fmla="*/ 30 w 34"/>
                <a:gd name="T7" fmla="*/ 34 h 65"/>
                <a:gd name="T8" fmla="*/ 15 w 34"/>
                <a:gd name="T9" fmla="*/ 24 h 65"/>
                <a:gd name="T10" fmla="*/ 15 w 34"/>
                <a:gd name="T11" fmla="*/ 24 h 65"/>
                <a:gd name="T12" fmla="*/ 14 w 34"/>
                <a:gd name="T13" fmla="*/ 25 h 65"/>
                <a:gd name="T14" fmla="*/ 15 w 34"/>
                <a:gd name="T15" fmla="*/ 30 h 65"/>
                <a:gd name="T16" fmla="*/ 16 w 34"/>
                <a:gd name="T17" fmla="*/ 30 h 65"/>
                <a:gd name="T18" fmla="*/ 17 w 34"/>
                <a:gd name="T19" fmla="*/ 30 h 65"/>
                <a:gd name="T20" fmla="*/ 24 w 34"/>
                <a:gd name="T21" fmla="*/ 35 h 65"/>
                <a:gd name="T22" fmla="*/ 27 w 34"/>
                <a:gd name="T23" fmla="*/ 51 h 65"/>
                <a:gd name="T24" fmla="*/ 22 w 34"/>
                <a:gd name="T25" fmla="*/ 59 h 65"/>
                <a:gd name="T26" fmla="*/ 22 w 34"/>
                <a:gd name="T27" fmla="*/ 59 h 65"/>
                <a:gd name="T28" fmla="*/ 14 w 34"/>
                <a:gd name="T29" fmla="*/ 53 h 65"/>
                <a:gd name="T30" fmla="*/ 13 w 34"/>
                <a:gd name="T31" fmla="*/ 46 h 65"/>
                <a:gd name="T32" fmla="*/ 6 w 34"/>
                <a:gd name="T33" fmla="*/ 44 h 65"/>
                <a:gd name="T34" fmla="*/ 8 w 34"/>
                <a:gd name="T35" fmla="*/ 54 h 65"/>
                <a:gd name="T36" fmla="*/ 23 w 34"/>
                <a:gd name="T37" fmla="*/ 64 h 65"/>
                <a:gd name="T38" fmla="*/ 19 w 34"/>
                <a:gd name="T39" fmla="*/ 42 h 65"/>
                <a:gd name="T40" fmla="*/ 20 w 34"/>
                <a:gd name="T41" fmla="*/ 41 h 65"/>
                <a:gd name="T42" fmla="*/ 19 w 34"/>
                <a:gd name="T43" fmla="*/ 35 h 65"/>
                <a:gd name="T44" fmla="*/ 18 w 34"/>
                <a:gd name="T45" fmla="*/ 36 h 65"/>
                <a:gd name="T46" fmla="*/ 17 w 34"/>
                <a:gd name="T47" fmla="*/ 36 h 65"/>
                <a:gd name="T48" fmla="*/ 10 w 34"/>
                <a:gd name="T49" fmla="*/ 31 h 65"/>
                <a:gd name="T50" fmla="*/ 7 w 34"/>
                <a:gd name="T51" fmla="*/ 15 h 65"/>
                <a:gd name="T52" fmla="*/ 12 w 34"/>
                <a:gd name="T53" fmla="*/ 7 h 65"/>
                <a:gd name="T54" fmla="*/ 12 w 34"/>
                <a:gd name="T55" fmla="*/ 7 h 65"/>
                <a:gd name="T56" fmla="*/ 20 w 34"/>
                <a:gd name="T57" fmla="*/ 13 h 65"/>
                <a:gd name="T58" fmla="*/ 21 w 34"/>
                <a:gd name="T59" fmla="*/ 20 h 65"/>
                <a:gd name="T60" fmla="*/ 28 w 34"/>
                <a:gd name="T61" fmla="*/ 22 h 65"/>
                <a:gd name="T62" fmla="*/ 26 w 34"/>
                <a:gd name="T63" fmla="*/ 12 h 65"/>
                <a:gd name="T64" fmla="*/ 11 w 34"/>
                <a:gd name="T65" fmla="*/ 2 h 65"/>
                <a:gd name="T66" fmla="*/ 11 w 34"/>
                <a:gd name="T67" fmla="*/ 2 h 65"/>
                <a:gd name="T68" fmla="*/ 1 w 34"/>
                <a:gd name="T69" fmla="*/ 16 h 65"/>
                <a:gd name="T70" fmla="*/ 4 w 34"/>
                <a:gd name="T71" fmla="*/ 32 h 65"/>
                <a:gd name="T72" fmla="*/ 19 w 34"/>
                <a:gd name="T73" fmla="*/ 4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 h="65">
                  <a:moveTo>
                    <a:pt x="23" y="64"/>
                  </a:moveTo>
                  <a:cubicBezTo>
                    <a:pt x="23" y="64"/>
                    <a:pt x="23" y="64"/>
                    <a:pt x="23" y="64"/>
                  </a:cubicBezTo>
                  <a:cubicBezTo>
                    <a:pt x="30" y="63"/>
                    <a:pt x="34" y="56"/>
                    <a:pt x="33" y="50"/>
                  </a:cubicBezTo>
                  <a:cubicBezTo>
                    <a:pt x="30" y="34"/>
                    <a:pt x="30" y="34"/>
                    <a:pt x="30" y="34"/>
                  </a:cubicBezTo>
                  <a:cubicBezTo>
                    <a:pt x="29" y="27"/>
                    <a:pt x="22" y="23"/>
                    <a:pt x="15" y="24"/>
                  </a:cubicBezTo>
                  <a:cubicBezTo>
                    <a:pt x="15" y="24"/>
                    <a:pt x="15" y="24"/>
                    <a:pt x="15" y="24"/>
                  </a:cubicBezTo>
                  <a:cubicBezTo>
                    <a:pt x="15" y="25"/>
                    <a:pt x="14" y="25"/>
                    <a:pt x="14" y="25"/>
                  </a:cubicBezTo>
                  <a:cubicBezTo>
                    <a:pt x="15" y="30"/>
                    <a:pt x="15" y="30"/>
                    <a:pt x="15" y="30"/>
                  </a:cubicBezTo>
                  <a:cubicBezTo>
                    <a:pt x="15" y="30"/>
                    <a:pt x="16" y="30"/>
                    <a:pt x="16" y="30"/>
                  </a:cubicBezTo>
                  <a:cubicBezTo>
                    <a:pt x="17" y="30"/>
                    <a:pt x="17" y="30"/>
                    <a:pt x="17" y="30"/>
                  </a:cubicBezTo>
                  <a:cubicBezTo>
                    <a:pt x="20" y="29"/>
                    <a:pt x="24" y="32"/>
                    <a:pt x="24" y="35"/>
                  </a:cubicBezTo>
                  <a:cubicBezTo>
                    <a:pt x="27" y="51"/>
                    <a:pt x="27" y="51"/>
                    <a:pt x="27" y="51"/>
                  </a:cubicBezTo>
                  <a:cubicBezTo>
                    <a:pt x="28" y="54"/>
                    <a:pt x="26" y="58"/>
                    <a:pt x="22" y="59"/>
                  </a:cubicBezTo>
                  <a:cubicBezTo>
                    <a:pt x="22" y="59"/>
                    <a:pt x="22" y="59"/>
                    <a:pt x="22" y="59"/>
                  </a:cubicBezTo>
                  <a:cubicBezTo>
                    <a:pt x="18" y="59"/>
                    <a:pt x="15" y="57"/>
                    <a:pt x="14" y="53"/>
                  </a:cubicBezTo>
                  <a:cubicBezTo>
                    <a:pt x="13" y="46"/>
                    <a:pt x="13" y="46"/>
                    <a:pt x="13" y="46"/>
                  </a:cubicBezTo>
                  <a:cubicBezTo>
                    <a:pt x="10" y="46"/>
                    <a:pt x="8" y="45"/>
                    <a:pt x="6" y="44"/>
                  </a:cubicBezTo>
                  <a:cubicBezTo>
                    <a:pt x="8" y="54"/>
                    <a:pt x="8" y="54"/>
                    <a:pt x="8" y="54"/>
                  </a:cubicBezTo>
                  <a:cubicBezTo>
                    <a:pt x="10" y="61"/>
                    <a:pt x="16" y="65"/>
                    <a:pt x="23" y="64"/>
                  </a:cubicBezTo>
                  <a:close/>
                  <a:moveTo>
                    <a:pt x="19" y="42"/>
                  </a:moveTo>
                  <a:cubicBezTo>
                    <a:pt x="19" y="41"/>
                    <a:pt x="20" y="41"/>
                    <a:pt x="20" y="41"/>
                  </a:cubicBezTo>
                  <a:cubicBezTo>
                    <a:pt x="19" y="35"/>
                    <a:pt x="19" y="35"/>
                    <a:pt x="19" y="35"/>
                  </a:cubicBezTo>
                  <a:cubicBezTo>
                    <a:pt x="19" y="36"/>
                    <a:pt x="18" y="36"/>
                    <a:pt x="18" y="36"/>
                  </a:cubicBezTo>
                  <a:cubicBezTo>
                    <a:pt x="17" y="36"/>
                    <a:pt x="17" y="36"/>
                    <a:pt x="17" y="36"/>
                  </a:cubicBezTo>
                  <a:cubicBezTo>
                    <a:pt x="14" y="37"/>
                    <a:pt x="10" y="34"/>
                    <a:pt x="10" y="31"/>
                  </a:cubicBezTo>
                  <a:cubicBezTo>
                    <a:pt x="7" y="15"/>
                    <a:pt x="7" y="15"/>
                    <a:pt x="7" y="15"/>
                  </a:cubicBezTo>
                  <a:cubicBezTo>
                    <a:pt x="6" y="12"/>
                    <a:pt x="8" y="8"/>
                    <a:pt x="12" y="7"/>
                  </a:cubicBezTo>
                  <a:cubicBezTo>
                    <a:pt x="12" y="7"/>
                    <a:pt x="12" y="7"/>
                    <a:pt x="12" y="7"/>
                  </a:cubicBezTo>
                  <a:cubicBezTo>
                    <a:pt x="16" y="7"/>
                    <a:pt x="19" y="9"/>
                    <a:pt x="20" y="13"/>
                  </a:cubicBezTo>
                  <a:cubicBezTo>
                    <a:pt x="21" y="20"/>
                    <a:pt x="21" y="20"/>
                    <a:pt x="21" y="20"/>
                  </a:cubicBezTo>
                  <a:cubicBezTo>
                    <a:pt x="24" y="20"/>
                    <a:pt x="26" y="21"/>
                    <a:pt x="28" y="22"/>
                  </a:cubicBezTo>
                  <a:cubicBezTo>
                    <a:pt x="26" y="12"/>
                    <a:pt x="26" y="12"/>
                    <a:pt x="26" y="12"/>
                  </a:cubicBezTo>
                  <a:cubicBezTo>
                    <a:pt x="24" y="5"/>
                    <a:pt x="18" y="0"/>
                    <a:pt x="11" y="2"/>
                  </a:cubicBezTo>
                  <a:cubicBezTo>
                    <a:pt x="11" y="2"/>
                    <a:pt x="11" y="2"/>
                    <a:pt x="11" y="2"/>
                  </a:cubicBezTo>
                  <a:cubicBezTo>
                    <a:pt x="4" y="3"/>
                    <a:pt x="0" y="10"/>
                    <a:pt x="1" y="16"/>
                  </a:cubicBezTo>
                  <a:cubicBezTo>
                    <a:pt x="4" y="32"/>
                    <a:pt x="4" y="32"/>
                    <a:pt x="4" y="32"/>
                  </a:cubicBezTo>
                  <a:cubicBezTo>
                    <a:pt x="5" y="38"/>
                    <a:pt x="12" y="43"/>
                    <a:pt x="19"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76" name="Freeform 167">
              <a:extLst>
                <a:ext uri="{FF2B5EF4-FFF2-40B4-BE49-F238E27FC236}">
                  <a16:creationId xmlns:a16="http://schemas.microsoft.com/office/drawing/2014/main" xmlns="" id="{26307F34-D011-494B-89C4-899F789328C5}"/>
                </a:ext>
              </a:extLst>
            </p:cNvPr>
            <p:cNvSpPr>
              <a:spLocks/>
            </p:cNvSpPr>
            <p:nvPr/>
          </p:nvSpPr>
          <p:spPr bwMode="auto">
            <a:xfrm>
              <a:off x="8448179" y="1575276"/>
              <a:ext cx="293599" cy="293599"/>
            </a:xfrm>
            <a:custGeom>
              <a:avLst/>
              <a:gdLst>
                <a:gd name="T0" fmla="*/ 29 w 92"/>
                <a:gd name="T1" fmla="*/ 17 h 92"/>
                <a:gd name="T2" fmla="*/ 92 w 92"/>
                <a:gd name="T3" fmla="*/ 0 h 92"/>
                <a:gd name="T4" fmla="*/ 92 w 92"/>
                <a:gd name="T5" fmla="*/ 6 h 92"/>
                <a:gd name="T6" fmla="*/ 92 w 92"/>
                <a:gd name="T7" fmla="*/ 17 h 92"/>
                <a:gd name="T8" fmla="*/ 92 w 92"/>
                <a:gd name="T9" fmla="*/ 66 h 92"/>
                <a:gd name="T10" fmla="*/ 72 w 92"/>
                <a:gd name="T11" fmla="*/ 80 h 92"/>
                <a:gd name="T12" fmla="*/ 52 w 92"/>
                <a:gd name="T13" fmla="*/ 66 h 92"/>
                <a:gd name="T14" fmla="*/ 72 w 92"/>
                <a:gd name="T15" fmla="*/ 52 h 92"/>
                <a:gd name="T16" fmla="*/ 81 w 92"/>
                <a:gd name="T17" fmla="*/ 53 h 92"/>
                <a:gd name="T18" fmla="*/ 81 w 92"/>
                <a:gd name="T19" fmla="*/ 23 h 92"/>
                <a:gd name="T20" fmla="*/ 41 w 92"/>
                <a:gd name="T21" fmla="*/ 34 h 92"/>
                <a:gd name="T22" fmla="*/ 41 w 92"/>
                <a:gd name="T23" fmla="*/ 78 h 92"/>
                <a:gd name="T24" fmla="*/ 21 w 92"/>
                <a:gd name="T25" fmla="*/ 92 h 92"/>
                <a:gd name="T26" fmla="*/ 0 w 92"/>
                <a:gd name="T27" fmla="*/ 78 h 92"/>
                <a:gd name="T28" fmla="*/ 21 w 92"/>
                <a:gd name="T29" fmla="*/ 63 h 92"/>
                <a:gd name="T30" fmla="*/ 29 w 92"/>
                <a:gd name="T31" fmla="*/ 65 h 92"/>
                <a:gd name="T32" fmla="*/ 29 w 92"/>
                <a:gd name="T33" fmla="*/ 34 h 92"/>
                <a:gd name="T34" fmla="*/ 29 w 92"/>
                <a:gd name="T35" fmla="*/ 1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92">
                  <a:moveTo>
                    <a:pt x="29" y="17"/>
                  </a:moveTo>
                  <a:cubicBezTo>
                    <a:pt x="92" y="0"/>
                    <a:pt x="92" y="0"/>
                    <a:pt x="92" y="0"/>
                  </a:cubicBezTo>
                  <a:cubicBezTo>
                    <a:pt x="92" y="6"/>
                    <a:pt x="92" y="6"/>
                    <a:pt x="92" y="6"/>
                  </a:cubicBezTo>
                  <a:cubicBezTo>
                    <a:pt x="92" y="17"/>
                    <a:pt x="92" y="17"/>
                    <a:pt x="92" y="17"/>
                  </a:cubicBezTo>
                  <a:cubicBezTo>
                    <a:pt x="92" y="66"/>
                    <a:pt x="92" y="66"/>
                    <a:pt x="92" y="66"/>
                  </a:cubicBezTo>
                  <a:cubicBezTo>
                    <a:pt x="92" y="74"/>
                    <a:pt x="83" y="80"/>
                    <a:pt x="72" y="80"/>
                  </a:cubicBezTo>
                  <a:cubicBezTo>
                    <a:pt x="61" y="80"/>
                    <a:pt x="52" y="74"/>
                    <a:pt x="52" y="66"/>
                  </a:cubicBezTo>
                  <a:cubicBezTo>
                    <a:pt x="52" y="58"/>
                    <a:pt x="61" y="52"/>
                    <a:pt x="72" y="52"/>
                  </a:cubicBezTo>
                  <a:cubicBezTo>
                    <a:pt x="75" y="52"/>
                    <a:pt x="78" y="52"/>
                    <a:pt x="81" y="53"/>
                  </a:cubicBezTo>
                  <a:cubicBezTo>
                    <a:pt x="81" y="23"/>
                    <a:pt x="81" y="23"/>
                    <a:pt x="81" y="23"/>
                  </a:cubicBezTo>
                  <a:cubicBezTo>
                    <a:pt x="41" y="34"/>
                    <a:pt x="41" y="34"/>
                    <a:pt x="41" y="34"/>
                  </a:cubicBezTo>
                  <a:cubicBezTo>
                    <a:pt x="41" y="78"/>
                    <a:pt x="41" y="78"/>
                    <a:pt x="41" y="78"/>
                  </a:cubicBezTo>
                  <a:cubicBezTo>
                    <a:pt x="41" y="86"/>
                    <a:pt x="32" y="92"/>
                    <a:pt x="21" y="92"/>
                  </a:cubicBezTo>
                  <a:cubicBezTo>
                    <a:pt x="9" y="92"/>
                    <a:pt x="0" y="86"/>
                    <a:pt x="0" y="78"/>
                  </a:cubicBezTo>
                  <a:cubicBezTo>
                    <a:pt x="0" y="70"/>
                    <a:pt x="9" y="63"/>
                    <a:pt x="21" y="63"/>
                  </a:cubicBezTo>
                  <a:cubicBezTo>
                    <a:pt x="24" y="63"/>
                    <a:pt x="27" y="64"/>
                    <a:pt x="29" y="65"/>
                  </a:cubicBezTo>
                  <a:cubicBezTo>
                    <a:pt x="29" y="34"/>
                    <a:pt x="29" y="34"/>
                    <a:pt x="29" y="34"/>
                  </a:cubicBezTo>
                  <a:lnTo>
                    <a:pt x="2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77" name="Freeform 168">
              <a:extLst>
                <a:ext uri="{FF2B5EF4-FFF2-40B4-BE49-F238E27FC236}">
                  <a16:creationId xmlns:a16="http://schemas.microsoft.com/office/drawing/2014/main" xmlns="" id="{8AD9AC2C-7F57-4E07-946D-02BE517F295F}"/>
                </a:ext>
              </a:extLst>
            </p:cNvPr>
            <p:cNvSpPr>
              <a:spLocks noEditPoints="1"/>
            </p:cNvSpPr>
            <p:nvPr/>
          </p:nvSpPr>
          <p:spPr bwMode="auto">
            <a:xfrm>
              <a:off x="7763114" y="4108059"/>
              <a:ext cx="227050" cy="201704"/>
            </a:xfrm>
            <a:custGeom>
              <a:avLst/>
              <a:gdLst>
                <a:gd name="T0" fmla="*/ 30 w 71"/>
                <a:gd name="T1" fmla="*/ 0 h 63"/>
                <a:gd name="T2" fmla="*/ 30 w 71"/>
                <a:gd name="T3" fmla="*/ 0 h 63"/>
                <a:gd name="T4" fmla="*/ 59 w 71"/>
                <a:gd name="T5" fmla="*/ 23 h 63"/>
                <a:gd name="T6" fmla="*/ 30 w 71"/>
                <a:gd name="T7" fmla="*/ 47 h 63"/>
                <a:gd name="T8" fmla="*/ 25 w 71"/>
                <a:gd name="T9" fmla="*/ 47 h 63"/>
                <a:gd name="T10" fmla="*/ 4 w 71"/>
                <a:gd name="T11" fmla="*/ 55 h 63"/>
                <a:gd name="T12" fmla="*/ 4 w 71"/>
                <a:gd name="T13" fmla="*/ 53 h 63"/>
                <a:gd name="T14" fmla="*/ 11 w 71"/>
                <a:gd name="T15" fmla="*/ 44 h 63"/>
                <a:gd name="T16" fmla="*/ 11 w 71"/>
                <a:gd name="T17" fmla="*/ 42 h 63"/>
                <a:gd name="T18" fmla="*/ 0 w 71"/>
                <a:gd name="T19" fmla="*/ 23 h 63"/>
                <a:gd name="T20" fmla="*/ 30 w 71"/>
                <a:gd name="T21" fmla="*/ 0 h 63"/>
                <a:gd name="T22" fmla="*/ 62 w 71"/>
                <a:gd name="T23" fmla="*/ 53 h 63"/>
                <a:gd name="T24" fmla="*/ 67 w 71"/>
                <a:gd name="T25" fmla="*/ 61 h 63"/>
                <a:gd name="T26" fmla="*/ 67 w 71"/>
                <a:gd name="T27" fmla="*/ 63 h 63"/>
                <a:gd name="T28" fmla="*/ 50 w 71"/>
                <a:gd name="T29" fmla="*/ 56 h 63"/>
                <a:gd name="T30" fmla="*/ 46 w 71"/>
                <a:gd name="T31" fmla="*/ 56 h 63"/>
                <a:gd name="T32" fmla="*/ 30 w 71"/>
                <a:gd name="T33" fmla="*/ 52 h 63"/>
                <a:gd name="T34" fmla="*/ 54 w 71"/>
                <a:gd name="T35" fmla="*/ 44 h 63"/>
                <a:gd name="T36" fmla="*/ 61 w 71"/>
                <a:gd name="T37" fmla="*/ 35 h 63"/>
                <a:gd name="T38" fmla="*/ 64 w 71"/>
                <a:gd name="T39" fmla="*/ 23 h 63"/>
                <a:gd name="T40" fmla="*/ 64 w 71"/>
                <a:gd name="T41" fmla="*/ 22 h 63"/>
                <a:gd name="T42" fmla="*/ 71 w 71"/>
                <a:gd name="T43" fmla="*/ 36 h 63"/>
                <a:gd name="T44" fmla="*/ 62 w 71"/>
                <a:gd name="T45" fmla="*/ 52 h 63"/>
                <a:gd name="T46" fmla="*/ 62 w 71"/>
                <a:gd name="T47" fmla="*/ 5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 h="63">
                  <a:moveTo>
                    <a:pt x="30" y="0"/>
                  </a:moveTo>
                  <a:cubicBezTo>
                    <a:pt x="30" y="0"/>
                    <a:pt x="30" y="0"/>
                    <a:pt x="30" y="0"/>
                  </a:cubicBezTo>
                  <a:cubicBezTo>
                    <a:pt x="46" y="0"/>
                    <a:pt x="59" y="10"/>
                    <a:pt x="59" y="23"/>
                  </a:cubicBezTo>
                  <a:cubicBezTo>
                    <a:pt x="59" y="37"/>
                    <a:pt x="46" y="47"/>
                    <a:pt x="30" y="47"/>
                  </a:cubicBezTo>
                  <a:cubicBezTo>
                    <a:pt x="28" y="47"/>
                    <a:pt x="27" y="47"/>
                    <a:pt x="25" y="47"/>
                  </a:cubicBezTo>
                  <a:cubicBezTo>
                    <a:pt x="19" y="53"/>
                    <a:pt x="11" y="55"/>
                    <a:pt x="4" y="55"/>
                  </a:cubicBezTo>
                  <a:cubicBezTo>
                    <a:pt x="4" y="53"/>
                    <a:pt x="4" y="53"/>
                    <a:pt x="4" y="53"/>
                  </a:cubicBezTo>
                  <a:cubicBezTo>
                    <a:pt x="8" y="51"/>
                    <a:pt x="11" y="48"/>
                    <a:pt x="11" y="44"/>
                  </a:cubicBezTo>
                  <a:cubicBezTo>
                    <a:pt x="11" y="43"/>
                    <a:pt x="11" y="43"/>
                    <a:pt x="11" y="42"/>
                  </a:cubicBezTo>
                  <a:cubicBezTo>
                    <a:pt x="4" y="38"/>
                    <a:pt x="0" y="31"/>
                    <a:pt x="0" y="23"/>
                  </a:cubicBezTo>
                  <a:cubicBezTo>
                    <a:pt x="0" y="10"/>
                    <a:pt x="13" y="0"/>
                    <a:pt x="30" y="0"/>
                  </a:cubicBezTo>
                  <a:close/>
                  <a:moveTo>
                    <a:pt x="62" y="53"/>
                  </a:moveTo>
                  <a:cubicBezTo>
                    <a:pt x="62" y="57"/>
                    <a:pt x="64" y="60"/>
                    <a:pt x="67" y="61"/>
                  </a:cubicBezTo>
                  <a:cubicBezTo>
                    <a:pt x="67" y="63"/>
                    <a:pt x="67" y="63"/>
                    <a:pt x="67" y="63"/>
                  </a:cubicBezTo>
                  <a:cubicBezTo>
                    <a:pt x="61" y="62"/>
                    <a:pt x="55" y="61"/>
                    <a:pt x="50" y="56"/>
                  </a:cubicBezTo>
                  <a:cubicBezTo>
                    <a:pt x="48" y="56"/>
                    <a:pt x="47" y="56"/>
                    <a:pt x="46" y="56"/>
                  </a:cubicBezTo>
                  <a:cubicBezTo>
                    <a:pt x="40" y="56"/>
                    <a:pt x="34" y="55"/>
                    <a:pt x="30" y="52"/>
                  </a:cubicBezTo>
                  <a:cubicBezTo>
                    <a:pt x="39" y="52"/>
                    <a:pt x="47" y="49"/>
                    <a:pt x="54" y="44"/>
                  </a:cubicBezTo>
                  <a:cubicBezTo>
                    <a:pt x="57" y="41"/>
                    <a:pt x="59" y="38"/>
                    <a:pt x="61" y="35"/>
                  </a:cubicBezTo>
                  <a:cubicBezTo>
                    <a:pt x="63" y="31"/>
                    <a:pt x="64" y="27"/>
                    <a:pt x="64" y="23"/>
                  </a:cubicBezTo>
                  <a:cubicBezTo>
                    <a:pt x="64" y="23"/>
                    <a:pt x="64" y="22"/>
                    <a:pt x="64" y="22"/>
                  </a:cubicBezTo>
                  <a:cubicBezTo>
                    <a:pt x="68" y="25"/>
                    <a:pt x="71" y="30"/>
                    <a:pt x="71" y="36"/>
                  </a:cubicBezTo>
                  <a:cubicBezTo>
                    <a:pt x="71" y="42"/>
                    <a:pt x="67" y="48"/>
                    <a:pt x="62" y="52"/>
                  </a:cubicBezTo>
                  <a:cubicBezTo>
                    <a:pt x="62" y="52"/>
                    <a:pt x="62" y="53"/>
                    <a:pt x="62"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78" name="Freeform 169">
              <a:extLst>
                <a:ext uri="{FF2B5EF4-FFF2-40B4-BE49-F238E27FC236}">
                  <a16:creationId xmlns:a16="http://schemas.microsoft.com/office/drawing/2014/main" xmlns="" id="{34D6E1BF-44CD-4D09-8D37-B395CCB89EEE}"/>
                </a:ext>
              </a:extLst>
            </p:cNvPr>
            <p:cNvSpPr>
              <a:spLocks/>
            </p:cNvSpPr>
            <p:nvPr/>
          </p:nvSpPr>
          <p:spPr bwMode="auto">
            <a:xfrm>
              <a:off x="7947103" y="3679405"/>
              <a:ext cx="207477" cy="207477"/>
            </a:xfrm>
            <a:custGeom>
              <a:avLst/>
              <a:gdLst>
                <a:gd name="T0" fmla="*/ 65 w 65"/>
                <a:gd name="T1" fmla="*/ 24 h 65"/>
                <a:gd name="T2" fmla="*/ 41 w 65"/>
                <a:gd name="T3" fmla="*/ 24 h 65"/>
                <a:gd name="T4" fmla="*/ 50 w 65"/>
                <a:gd name="T5" fmla="*/ 15 h 65"/>
                <a:gd name="T6" fmla="*/ 33 w 65"/>
                <a:gd name="T7" fmla="*/ 8 h 65"/>
                <a:gd name="T8" fmla="*/ 16 w 65"/>
                <a:gd name="T9" fmla="*/ 15 h 65"/>
                <a:gd name="T10" fmla="*/ 9 w 65"/>
                <a:gd name="T11" fmla="*/ 32 h 65"/>
                <a:gd name="T12" fmla="*/ 16 w 65"/>
                <a:gd name="T13" fmla="*/ 49 h 65"/>
                <a:gd name="T14" fmla="*/ 33 w 65"/>
                <a:gd name="T15" fmla="*/ 56 h 65"/>
                <a:gd name="T16" fmla="*/ 50 w 65"/>
                <a:gd name="T17" fmla="*/ 49 h 65"/>
                <a:gd name="T18" fmla="*/ 51 w 65"/>
                <a:gd name="T19" fmla="*/ 48 h 65"/>
                <a:gd name="T20" fmla="*/ 57 w 65"/>
                <a:gd name="T21" fmla="*/ 54 h 65"/>
                <a:gd name="T22" fmla="*/ 33 w 65"/>
                <a:gd name="T23" fmla="*/ 65 h 65"/>
                <a:gd name="T24" fmla="*/ 0 w 65"/>
                <a:gd name="T25" fmla="*/ 32 h 65"/>
                <a:gd name="T26" fmla="*/ 33 w 65"/>
                <a:gd name="T27" fmla="*/ 0 h 65"/>
                <a:gd name="T28" fmla="*/ 56 w 65"/>
                <a:gd name="T29" fmla="*/ 9 h 65"/>
                <a:gd name="T30" fmla="*/ 65 w 65"/>
                <a:gd name="T31" fmla="*/ 0 h 65"/>
                <a:gd name="T32" fmla="*/ 65 w 65"/>
                <a:gd name="T33" fmla="*/ 2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65">
                  <a:moveTo>
                    <a:pt x="65" y="24"/>
                  </a:moveTo>
                  <a:cubicBezTo>
                    <a:pt x="41" y="24"/>
                    <a:pt x="41" y="24"/>
                    <a:pt x="41" y="24"/>
                  </a:cubicBezTo>
                  <a:cubicBezTo>
                    <a:pt x="50" y="15"/>
                    <a:pt x="50" y="15"/>
                    <a:pt x="50" y="15"/>
                  </a:cubicBezTo>
                  <a:cubicBezTo>
                    <a:pt x="45" y="10"/>
                    <a:pt x="39" y="8"/>
                    <a:pt x="33" y="8"/>
                  </a:cubicBezTo>
                  <a:cubicBezTo>
                    <a:pt x="26" y="8"/>
                    <a:pt x="20" y="10"/>
                    <a:pt x="16" y="15"/>
                  </a:cubicBezTo>
                  <a:cubicBezTo>
                    <a:pt x="11" y="20"/>
                    <a:pt x="9" y="26"/>
                    <a:pt x="9" y="32"/>
                  </a:cubicBezTo>
                  <a:cubicBezTo>
                    <a:pt x="9" y="39"/>
                    <a:pt x="11" y="45"/>
                    <a:pt x="16" y="49"/>
                  </a:cubicBezTo>
                  <a:cubicBezTo>
                    <a:pt x="20" y="54"/>
                    <a:pt x="26" y="56"/>
                    <a:pt x="33" y="56"/>
                  </a:cubicBezTo>
                  <a:cubicBezTo>
                    <a:pt x="39" y="56"/>
                    <a:pt x="45" y="54"/>
                    <a:pt x="50" y="49"/>
                  </a:cubicBezTo>
                  <a:cubicBezTo>
                    <a:pt x="50" y="49"/>
                    <a:pt x="51" y="49"/>
                    <a:pt x="51" y="48"/>
                  </a:cubicBezTo>
                  <a:cubicBezTo>
                    <a:pt x="57" y="54"/>
                    <a:pt x="57" y="54"/>
                    <a:pt x="57" y="54"/>
                  </a:cubicBezTo>
                  <a:cubicBezTo>
                    <a:pt x="51" y="60"/>
                    <a:pt x="43" y="65"/>
                    <a:pt x="33" y="65"/>
                  </a:cubicBezTo>
                  <a:cubicBezTo>
                    <a:pt x="15" y="65"/>
                    <a:pt x="0" y="50"/>
                    <a:pt x="0" y="32"/>
                  </a:cubicBezTo>
                  <a:cubicBezTo>
                    <a:pt x="0" y="14"/>
                    <a:pt x="15" y="0"/>
                    <a:pt x="33" y="0"/>
                  </a:cubicBezTo>
                  <a:cubicBezTo>
                    <a:pt x="42" y="0"/>
                    <a:pt x="50" y="4"/>
                    <a:pt x="56" y="9"/>
                  </a:cubicBezTo>
                  <a:cubicBezTo>
                    <a:pt x="65" y="0"/>
                    <a:pt x="65" y="0"/>
                    <a:pt x="65" y="0"/>
                  </a:cubicBezTo>
                  <a:lnTo>
                    <a:pt x="65"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79" name="Freeform 171">
              <a:extLst>
                <a:ext uri="{FF2B5EF4-FFF2-40B4-BE49-F238E27FC236}">
                  <a16:creationId xmlns:a16="http://schemas.microsoft.com/office/drawing/2014/main" xmlns="" id="{638F56D1-5F11-430C-8264-6763574BE212}"/>
                </a:ext>
              </a:extLst>
            </p:cNvPr>
            <p:cNvSpPr>
              <a:spLocks noEditPoints="1"/>
            </p:cNvSpPr>
            <p:nvPr/>
          </p:nvSpPr>
          <p:spPr bwMode="auto">
            <a:xfrm>
              <a:off x="8704589" y="1177939"/>
              <a:ext cx="172245" cy="170287"/>
            </a:xfrm>
            <a:custGeom>
              <a:avLst/>
              <a:gdLst>
                <a:gd name="T0" fmla="*/ 27 w 54"/>
                <a:gd name="T1" fmla="*/ 0 h 53"/>
                <a:gd name="T2" fmla="*/ 0 w 54"/>
                <a:gd name="T3" fmla="*/ 26 h 53"/>
                <a:gd name="T4" fmla="*/ 27 w 54"/>
                <a:gd name="T5" fmla="*/ 53 h 53"/>
                <a:gd name="T6" fmla="*/ 54 w 54"/>
                <a:gd name="T7" fmla="*/ 26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6 h 53"/>
                <a:gd name="T20" fmla="*/ 41 w 54"/>
                <a:gd name="T21" fmla="*/ 12 h 53"/>
                <a:gd name="T22" fmla="*/ 47 w 54"/>
                <a:gd name="T23" fmla="*/ 24 h 53"/>
                <a:gd name="T24" fmla="*/ 37 w 54"/>
                <a:gd name="T25" fmla="*/ 38 h 53"/>
                <a:gd name="T26" fmla="*/ 38 w 54"/>
                <a:gd name="T27" fmla="*/ 43 h 53"/>
                <a:gd name="T28" fmla="*/ 27 w 54"/>
                <a:gd name="T29" fmla="*/ 46 h 53"/>
                <a:gd name="T30" fmla="*/ 16 w 54"/>
                <a:gd name="T31" fmla="*/ 43 h 53"/>
                <a:gd name="T32" fmla="*/ 29 w 54"/>
                <a:gd name="T33" fmla="*/ 33 h 53"/>
                <a:gd name="T34" fmla="*/ 30 w 54"/>
                <a:gd name="T35" fmla="*/ 35 h 53"/>
                <a:gd name="T36" fmla="*/ 30 w 54"/>
                <a:gd name="T37" fmla="*/ 38 h 53"/>
                <a:gd name="T38" fmla="*/ 28 w 54"/>
                <a:gd name="T39" fmla="*/ 40 h 53"/>
                <a:gd name="T40" fmla="*/ 25 w 54"/>
                <a:gd name="T41" fmla="*/ 40 h 53"/>
                <a:gd name="T42" fmla="*/ 23 w 54"/>
                <a:gd name="T43" fmla="*/ 38 h 53"/>
                <a:gd name="T44" fmla="*/ 23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6"/>
                  </a:cubicBezTo>
                  <a:cubicBezTo>
                    <a:pt x="0" y="41"/>
                    <a:pt x="12" y="53"/>
                    <a:pt x="27" y="53"/>
                  </a:cubicBezTo>
                  <a:cubicBezTo>
                    <a:pt x="42" y="53"/>
                    <a:pt x="54" y="41"/>
                    <a:pt x="54" y="26"/>
                  </a:cubicBezTo>
                  <a:cubicBezTo>
                    <a:pt x="54" y="12"/>
                    <a:pt x="42" y="0"/>
                    <a:pt x="27" y="0"/>
                  </a:cubicBezTo>
                  <a:close/>
                  <a:moveTo>
                    <a:pt x="16" y="43"/>
                  </a:moveTo>
                  <a:cubicBezTo>
                    <a:pt x="16" y="42"/>
                    <a:pt x="17" y="40"/>
                    <a:pt x="17" y="38"/>
                  </a:cubicBezTo>
                  <a:cubicBezTo>
                    <a:pt x="17" y="32"/>
                    <a:pt x="13" y="26"/>
                    <a:pt x="7" y="24"/>
                  </a:cubicBezTo>
                  <a:cubicBezTo>
                    <a:pt x="7" y="20"/>
                    <a:pt x="9" y="15"/>
                    <a:pt x="13" y="12"/>
                  </a:cubicBezTo>
                  <a:cubicBezTo>
                    <a:pt x="16" y="8"/>
                    <a:pt x="21" y="6"/>
                    <a:pt x="27" y="6"/>
                  </a:cubicBezTo>
                  <a:cubicBezTo>
                    <a:pt x="32" y="6"/>
                    <a:pt x="37" y="8"/>
                    <a:pt x="41" y="12"/>
                  </a:cubicBezTo>
                  <a:cubicBezTo>
                    <a:pt x="44" y="15"/>
                    <a:pt x="46" y="20"/>
                    <a:pt x="47" y="24"/>
                  </a:cubicBezTo>
                  <a:cubicBezTo>
                    <a:pt x="41" y="26"/>
                    <a:pt x="37" y="32"/>
                    <a:pt x="37" y="38"/>
                  </a:cubicBezTo>
                  <a:cubicBezTo>
                    <a:pt x="37" y="40"/>
                    <a:pt x="37" y="42"/>
                    <a:pt x="38" y="43"/>
                  </a:cubicBezTo>
                  <a:cubicBezTo>
                    <a:pt x="35" y="45"/>
                    <a:pt x="31" y="46"/>
                    <a:pt x="27" y="46"/>
                  </a:cubicBezTo>
                  <a:cubicBezTo>
                    <a:pt x="23" y="46"/>
                    <a:pt x="19" y="45"/>
                    <a:pt x="16" y="43"/>
                  </a:cubicBezTo>
                  <a:close/>
                  <a:moveTo>
                    <a:pt x="29" y="33"/>
                  </a:moveTo>
                  <a:cubicBezTo>
                    <a:pt x="30" y="33"/>
                    <a:pt x="30" y="34"/>
                    <a:pt x="30" y="35"/>
                  </a:cubicBezTo>
                  <a:cubicBezTo>
                    <a:pt x="30" y="38"/>
                    <a:pt x="30" y="38"/>
                    <a:pt x="30" y="38"/>
                  </a:cubicBezTo>
                  <a:cubicBezTo>
                    <a:pt x="30" y="39"/>
                    <a:pt x="29" y="40"/>
                    <a:pt x="28" y="40"/>
                  </a:cubicBezTo>
                  <a:cubicBezTo>
                    <a:pt x="25" y="40"/>
                    <a:pt x="25" y="40"/>
                    <a:pt x="25" y="40"/>
                  </a:cubicBezTo>
                  <a:cubicBezTo>
                    <a:pt x="24" y="40"/>
                    <a:pt x="23" y="39"/>
                    <a:pt x="23" y="38"/>
                  </a:cubicBezTo>
                  <a:cubicBezTo>
                    <a:pt x="23" y="35"/>
                    <a:pt x="23" y="35"/>
                    <a:pt x="23" y="35"/>
                  </a:cubicBezTo>
                  <a:cubicBezTo>
                    <a:pt x="23" y="34"/>
                    <a:pt x="24" y="33"/>
                    <a:pt x="25" y="33"/>
                  </a:cubicBezTo>
                  <a:cubicBezTo>
                    <a:pt x="26" y="10"/>
                    <a:pt x="26" y="10"/>
                    <a:pt x="26" y="10"/>
                  </a:cubicBezTo>
                  <a:cubicBezTo>
                    <a:pt x="28" y="10"/>
                    <a:pt x="28" y="10"/>
                    <a:pt x="28" y="10"/>
                  </a:cubicBezTo>
                  <a:lnTo>
                    <a:pt x="29"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80" name="Freeform 174">
              <a:extLst>
                <a:ext uri="{FF2B5EF4-FFF2-40B4-BE49-F238E27FC236}">
                  <a16:creationId xmlns:a16="http://schemas.microsoft.com/office/drawing/2014/main" xmlns="" id="{411E508B-CC8F-43D2-811B-0B75705BCB1E}"/>
                </a:ext>
              </a:extLst>
            </p:cNvPr>
            <p:cNvSpPr>
              <a:spLocks noEditPoints="1"/>
            </p:cNvSpPr>
            <p:nvPr/>
          </p:nvSpPr>
          <p:spPr bwMode="auto">
            <a:xfrm>
              <a:off x="7489088" y="3493458"/>
              <a:ext cx="201705" cy="199648"/>
            </a:xfrm>
            <a:custGeom>
              <a:avLst/>
              <a:gdLst>
                <a:gd name="T0" fmla="*/ 32 w 63"/>
                <a:gd name="T1" fmla="*/ 62 h 62"/>
                <a:gd name="T2" fmla="*/ 0 w 63"/>
                <a:gd name="T3" fmla="*/ 31 h 62"/>
                <a:gd name="T4" fmla="*/ 32 w 63"/>
                <a:gd name="T5" fmla="*/ 0 h 62"/>
                <a:gd name="T6" fmla="*/ 63 w 63"/>
                <a:gd name="T7" fmla="*/ 31 h 62"/>
                <a:gd name="T8" fmla="*/ 32 w 63"/>
                <a:gd name="T9" fmla="*/ 62 h 62"/>
                <a:gd name="T10" fmla="*/ 58 w 63"/>
                <a:gd name="T11" fmla="*/ 36 h 62"/>
                <a:gd name="T12" fmla="*/ 41 w 63"/>
                <a:gd name="T13" fmla="*/ 34 h 62"/>
                <a:gd name="T14" fmla="*/ 46 w 63"/>
                <a:gd name="T15" fmla="*/ 53 h 62"/>
                <a:gd name="T16" fmla="*/ 58 w 63"/>
                <a:gd name="T17" fmla="*/ 36 h 62"/>
                <a:gd name="T18" fmla="*/ 42 w 63"/>
                <a:gd name="T19" fmla="*/ 56 h 62"/>
                <a:gd name="T20" fmla="*/ 36 w 63"/>
                <a:gd name="T21" fmla="*/ 36 h 62"/>
                <a:gd name="T22" fmla="*/ 36 w 63"/>
                <a:gd name="T23" fmla="*/ 36 h 62"/>
                <a:gd name="T24" fmla="*/ 15 w 63"/>
                <a:gd name="T25" fmla="*/ 52 h 62"/>
                <a:gd name="T26" fmla="*/ 32 w 63"/>
                <a:gd name="T27" fmla="*/ 58 h 62"/>
                <a:gd name="T28" fmla="*/ 42 w 63"/>
                <a:gd name="T29" fmla="*/ 56 h 62"/>
                <a:gd name="T30" fmla="*/ 12 w 63"/>
                <a:gd name="T31" fmla="*/ 49 h 62"/>
                <a:gd name="T32" fmla="*/ 33 w 63"/>
                <a:gd name="T33" fmla="*/ 32 h 62"/>
                <a:gd name="T34" fmla="*/ 34 w 63"/>
                <a:gd name="T35" fmla="*/ 31 h 62"/>
                <a:gd name="T36" fmla="*/ 32 w 63"/>
                <a:gd name="T37" fmla="*/ 27 h 62"/>
                <a:gd name="T38" fmla="*/ 5 w 63"/>
                <a:gd name="T39" fmla="*/ 31 h 62"/>
                <a:gd name="T40" fmla="*/ 5 w 63"/>
                <a:gd name="T41" fmla="*/ 31 h 62"/>
                <a:gd name="T42" fmla="*/ 12 w 63"/>
                <a:gd name="T43" fmla="*/ 49 h 62"/>
                <a:gd name="T44" fmla="*/ 5 w 63"/>
                <a:gd name="T45" fmla="*/ 26 h 62"/>
                <a:gd name="T46" fmla="*/ 30 w 63"/>
                <a:gd name="T47" fmla="*/ 23 h 62"/>
                <a:gd name="T48" fmla="*/ 20 w 63"/>
                <a:gd name="T49" fmla="*/ 7 h 62"/>
                <a:gd name="T50" fmla="*/ 5 w 63"/>
                <a:gd name="T51" fmla="*/ 26 h 62"/>
                <a:gd name="T52" fmla="*/ 25 w 63"/>
                <a:gd name="T53" fmla="*/ 6 h 62"/>
                <a:gd name="T54" fmla="*/ 35 w 63"/>
                <a:gd name="T55" fmla="*/ 21 h 62"/>
                <a:gd name="T56" fmla="*/ 49 w 63"/>
                <a:gd name="T57" fmla="*/ 12 h 62"/>
                <a:gd name="T58" fmla="*/ 32 w 63"/>
                <a:gd name="T59" fmla="*/ 5 h 62"/>
                <a:gd name="T60" fmla="*/ 25 w 63"/>
                <a:gd name="T61" fmla="*/ 6 h 62"/>
                <a:gd name="T62" fmla="*/ 52 w 63"/>
                <a:gd name="T63" fmla="*/ 15 h 62"/>
                <a:gd name="T64" fmla="*/ 37 w 63"/>
                <a:gd name="T65" fmla="*/ 25 h 62"/>
                <a:gd name="T66" fmla="*/ 39 w 63"/>
                <a:gd name="T67" fmla="*/ 29 h 62"/>
                <a:gd name="T68" fmla="*/ 40 w 63"/>
                <a:gd name="T69" fmla="*/ 30 h 62"/>
                <a:gd name="T70" fmla="*/ 58 w 63"/>
                <a:gd name="T71" fmla="*/ 31 h 62"/>
                <a:gd name="T72" fmla="*/ 52 w 63"/>
                <a:gd name="T73"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 h="62">
                  <a:moveTo>
                    <a:pt x="32" y="62"/>
                  </a:moveTo>
                  <a:cubicBezTo>
                    <a:pt x="14" y="62"/>
                    <a:pt x="0" y="49"/>
                    <a:pt x="0" y="31"/>
                  </a:cubicBezTo>
                  <a:cubicBezTo>
                    <a:pt x="0" y="14"/>
                    <a:pt x="14" y="0"/>
                    <a:pt x="32" y="0"/>
                  </a:cubicBezTo>
                  <a:cubicBezTo>
                    <a:pt x="49" y="0"/>
                    <a:pt x="63" y="14"/>
                    <a:pt x="63" y="31"/>
                  </a:cubicBezTo>
                  <a:cubicBezTo>
                    <a:pt x="63" y="49"/>
                    <a:pt x="49" y="62"/>
                    <a:pt x="32" y="62"/>
                  </a:cubicBezTo>
                  <a:close/>
                  <a:moveTo>
                    <a:pt x="58" y="36"/>
                  </a:moveTo>
                  <a:cubicBezTo>
                    <a:pt x="57" y="35"/>
                    <a:pt x="50" y="33"/>
                    <a:pt x="41" y="34"/>
                  </a:cubicBezTo>
                  <a:cubicBezTo>
                    <a:pt x="45" y="44"/>
                    <a:pt x="46" y="52"/>
                    <a:pt x="46" y="53"/>
                  </a:cubicBezTo>
                  <a:cubicBezTo>
                    <a:pt x="52" y="49"/>
                    <a:pt x="57" y="43"/>
                    <a:pt x="58" y="36"/>
                  </a:cubicBezTo>
                  <a:close/>
                  <a:moveTo>
                    <a:pt x="42" y="56"/>
                  </a:moveTo>
                  <a:cubicBezTo>
                    <a:pt x="41" y="54"/>
                    <a:pt x="40" y="45"/>
                    <a:pt x="36" y="36"/>
                  </a:cubicBezTo>
                  <a:cubicBezTo>
                    <a:pt x="36" y="36"/>
                    <a:pt x="36" y="36"/>
                    <a:pt x="36" y="36"/>
                  </a:cubicBezTo>
                  <a:cubicBezTo>
                    <a:pt x="21" y="41"/>
                    <a:pt x="16" y="51"/>
                    <a:pt x="15" y="52"/>
                  </a:cubicBezTo>
                  <a:cubicBezTo>
                    <a:pt x="20" y="56"/>
                    <a:pt x="25" y="58"/>
                    <a:pt x="32" y="58"/>
                  </a:cubicBezTo>
                  <a:cubicBezTo>
                    <a:pt x="35" y="58"/>
                    <a:pt x="39" y="57"/>
                    <a:pt x="42" y="56"/>
                  </a:cubicBezTo>
                  <a:close/>
                  <a:moveTo>
                    <a:pt x="12" y="49"/>
                  </a:moveTo>
                  <a:cubicBezTo>
                    <a:pt x="12" y="48"/>
                    <a:pt x="20" y="36"/>
                    <a:pt x="33" y="32"/>
                  </a:cubicBezTo>
                  <a:cubicBezTo>
                    <a:pt x="34" y="32"/>
                    <a:pt x="34" y="31"/>
                    <a:pt x="34" y="31"/>
                  </a:cubicBezTo>
                  <a:cubicBezTo>
                    <a:pt x="34" y="30"/>
                    <a:pt x="33" y="28"/>
                    <a:pt x="32" y="27"/>
                  </a:cubicBezTo>
                  <a:cubicBezTo>
                    <a:pt x="19" y="31"/>
                    <a:pt x="6" y="31"/>
                    <a:pt x="5" y="31"/>
                  </a:cubicBezTo>
                  <a:cubicBezTo>
                    <a:pt x="5" y="31"/>
                    <a:pt x="5" y="31"/>
                    <a:pt x="5" y="31"/>
                  </a:cubicBezTo>
                  <a:cubicBezTo>
                    <a:pt x="5" y="38"/>
                    <a:pt x="8" y="44"/>
                    <a:pt x="12" y="49"/>
                  </a:cubicBezTo>
                  <a:close/>
                  <a:moveTo>
                    <a:pt x="5" y="26"/>
                  </a:moveTo>
                  <a:cubicBezTo>
                    <a:pt x="7" y="26"/>
                    <a:pt x="18" y="26"/>
                    <a:pt x="30" y="23"/>
                  </a:cubicBezTo>
                  <a:cubicBezTo>
                    <a:pt x="26" y="15"/>
                    <a:pt x="21" y="8"/>
                    <a:pt x="20" y="7"/>
                  </a:cubicBezTo>
                  <a:cubicBezTo>
                    <a:pt x="13" y="11"/>
                    <a:pt x="7" y="18"/>
                    <a:pt x="5" y="26"/>
                  </a:cubicBezTo>
                  <a:close/>
                  <a:moveTo>
                    <a:pt x="25" y="6"/>
                  </a:moveTo>
                  <a:cubicBezTo>
                    <a:pt x="26" y="7"/>
                    <a:pt x="31" y="13"/>
                    <a:pt x="35" y="21"/>
                  </a:cubicBezTo>
                  <a:cubicBezTo>
                    <a:pt x="45" y="18"/>
                    <a:pt x="49" y="12"/>
                    <a:pt x="49" y="12"/>
                  </a:cubicBezTo>
                  <a:cubicBezTo>
                    <a:pt x="44" y="7"/>
                    <a:pt x="38" y="5"/>
                    <a:pt x="32" y="5"/>
                  </a:cubicBezTo>
                  <a:cubicBezTo>
                    <a:pt x="29" y="5"/>
                    <a:pt x="27" y="5"/>
                    <a:pt x="25" y="6"/>
                  </a:cubicBezTo>
                  <a:close/>
                  <a:moveTo>
                    <a:pt x="52" y="15"/>
                  </a:moveTo>
                  <a:cubicBezTo>
                    <a:pt x="52" y="15"/>
                    <a:pt x="47" y="21"/>
                    <a:pt x="37" y="25"/>
                  </a:cubicBezTo>
                  <a:cubicBezTo>
                    <a:pt x="38" y="26"/>
                    <a:pt x="38" y="28"/>
                    <a:pt x="39" y="29"/>
                  </a:cubicBezTo>
                  <a:cubicBezTo>
                    <a:pt x="39" y="29"/>
                    <a:pt x="39" y="30"/>
                    <a:pt x="40" y="30"/>
                  </a:cubicBezTo>
                  <a:cubicBezTo>
                    <a:pt x="48" y="29"/>
                    <a:pt x="57" y="31"/>
                    <a:pt x="58" y="31"/>
                  </a:cubicBezTo>
                  <a:cubicBezTo>
                    <a:pt x="58" y="25"/>
                    <a:pt x="56" y="19"/>
                    <a:pt x="5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81" name="Freeform 175">
              <a:extLst>
                <a:ext uri="{FF2B5EF4-FFF2-40B4-BE49-F238E27FC236}">
                  <a16:creationId xmlns:a16="http://schemas.microsoft.com/office/drawing/2014/main" xmlns="" id="{5EF7257C-7FC6-4718-BB29-FD3805B61E8E}"/>
                </a:ext>
              </a:extLst>
            </p:cNvPr>
            <p:cNvSpPr>
              <a:spLocks noEditPoints="1"/>
            </p:cNvSpPr>
            <p:nvPr/>
          </p:nvSpPr>
          <p:spPr bwMode="auto">
            <a:xfrm>
              <a:off x="7424496" y="4556288"/>
              <a:ext cx="207477" cy="182031"/>
            </a:xfrm>
            <a:custGeom>
              <a:avLst/>
              <a:gdLst>
                <a:gd name="T0" fmla="*/ 65 w 65"/>
                <a:gd name="T1" fmla="*/ 19 h 57"/>
                <a:gd name="T2" fmla="*/ 47 w 65"/>
                <a:gd name="T3" fmla="*/ 0 h 57"/>
                <a:gd name="T4" fmla="*/ 32 w 65"/>
                <a:gd name="T5" fmla="*/ 6 h 57"/>
                <a:gd name="T6" fmla="*/ 18 w 65"/>
                <a:gd name="T7" fmla="*/ 0 h 57"/>
                <a:gd name="T8" fmla="*/ 0 w 65"/>
                <a:gd name="T9" fmla="*/ 19 h 57"/>
                <a:gd name="T10" fmla="*/ 6 w 65"/>
                <a:gd name="T11" fmla="*/ 33 h 57"/>
                <a:gd name="T12" fmla="*/ 6 w 65"/>
                <a:gd name="T13" fmla="*/ 33 h 57"/>
                <a:gd name="T14" fmla="*/ 26 w 65"/>
                <a:gd name="T15" fmla="*/ 53 h 57"/>
                <a:gd name="T16" fmla="*/ 32 w 65"/>
                <a:gd name="T17" fmla="*/ 57 h 57"/>
                <a:gd name="T18" fmla="*/ 39 w 65"/>
                <a:gd name="T19" fmla="*/ 53 h 57"/>
                <a:gd name="T20" fmla="*/ 59 w 65"/>
                <a:gd name="T21" fmla="*/ 33 h 57"/>
                <a:gd name="T22" fmla="*/ 59 w 65"/>
                <a:gd name="T23" fmla="*/ 33 h 57"/>
                <a:gd name="T24" fmla="*/ 65 w 65"/>
                <a:gd name="T25" fmla="*/ 19 h 57"/>
                <a:gd name="T26" fmla="*/ 54 w 65"/>
                <a:gd name="T27" fmla="*/ 27 h 57"/>
                <a:gd name="T28" fmla="*/ 33 w 65"/>
                <a:gd name="T29" fmla="*/ 47 h 57"/>
                <a:gd name="T30" fmla="*/ 32 w 65"/>
                <a:gd name="T31" fmla="*/ 48 h 57"/>
                <a:gd name="T32" fmla="*/ 32 w 65"/>
                <a:gd name="T33" fmla="*/ 47 h 57"/>
                <a:gd name="T34" fmla="*/ 11 w 65"/>
                <a:gd name="T35" fmla="*/ 27 h 57"/>
                <a:gd name="T36" fmla="*/ 8 w 65"/>
                <a:gd name="T37" fmla="*/ 19 h 57"/>
                <a:gd name="T38" fmla="*/ 18 w 65"/>
                <a:gd name="T39" fmla="*/ 8 h 57"/>
                <a:gd name="T40" fmla="*/ 26 w 65"/>
                <a:gd name="T41" fmla="*/ 11 h 57"/>
                <a:gd name="T42" fmla="*/ 32 w 65"/>
                <a:gd name="T43" fmla="*/ 18 h 57"/>
                <a:gd name="T44" fmla="*/ 39 w 65"/>
                <a:gd name="T45" fmla="*/ 11 h 57"/>
                <a:gd name="T46" fmla="*/ 47 w 65"/>
                <a:gd name="T47" fmla="*/ 8 h 57"/>
                <a:gd name="T48" fmla="*/ 57 w 65"/>
                <a:gd name="T49" fmla="*/ 19 h 57"/>
                <a:gd name="T50" fmla="*/ 54 w 65"/>
                <a:gd name="T51" fmla="*/ 2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57">
                  <a:moveTo>
                    <a:pt x="65" y="19"/>
                  </a:moveTo>
                  <a:cubicBezTo>
                    <a:pt x="65" y="8"/>
                    <a:pt x="57" y="0"/>
                    <a:pt x="47" y="0"/>
                  </a:cubicBezTo>
                  <a:cubicBezTo>
                    <a:pt x="41" y="0"/>
                    <a:pt x="36" y="2"/>
                    <a:pt x="32" y="6"/>
                  </a:cubicBezTo>
                  <a:cubicBezTo>
                    <a:pt x="29" y="2"/>
                    <a:pt x="24" y="0"/>
                    <a:pt x="18" y="0"/>
                  </a:cubicBezTo>
                  <a:cubicBezTo>
                    <a:pt x="8" y="0"/>
                    <a:pt x="0" y="8"/>
                    <a:pt x="0" y="19"/>
                  </a:cubicBezTo>
                  <a:cubicBezTo>
                    <a:pt x="0" y="24"/>
                    <a:pt x="2" y="29"/>
                    <a:pt x="6" y="33"/>
                  </a:cubicBezTo>
                  <a:cubicBezTo>
                    <a:pt x="6" y="33"/>
                    <a:pt x="6" y="33"/>
                    <a:pt x="6" y="33"/>
                  </a:cubicBezTo>
                  <a:cubicBezTo>
                    <a:pt x="26" y="53"/>
                    <a:pt x="26" y="53"/>
                    <a:pt x="26" y="53"/>
                  </a:cubicBezTo>
                  <a:cubicBezTo>
                    <a:pt x="28" y="55"/>
                    <a:pt x="30" y="57"/>
                    <a:pt x="32" y="57"/>
                  </a:cubicBezTo>
                  <a:cubicBezTo>
                    <a:pt x="35" y="57"/>
                    <a:pt x="37" y="55"/>
                    <a:pt x="39" y="53"/>
                  </a:cubicBezTo>
                  <a:cubicBezTo>
                    <a:pt x="59" y="33"/>
                    <a:pt x="59" y="33"/>
                    <a:pt x="59" y="33"/>
                  </a:cubicBezTo>
                  <a:cubicBezTo>
                    <a:pt x="59" y="33"/>
                    <a:pt x="59" y="33"/>
                    <a:pt x="59" y="33"/>
                  </a:cubicBezTo>
                  <a:cubicBezTo>
                    <a:pt x="63" y="29"/>
                    <a:pt x="65" y="24"/>
                    <a:pt x="65" y="19"/>
                  </a:cubicBezTo>
                  <a:close/>
                  <a:moveTo>
                    <a:pt x="54" y="27"/>
                  </a:moveTo>
                  <a:cubicBezTo>
                    <a:pt x="33" y="47"/>
                    <a:pt x="33" y="47"/>
                    <a:pt x="33" y="47"/>
                  </a:cubicBezTo>
                  <a:cubicBezTo>
                    <a:pt x="33" y="47"/>
                    <a:pt x="33" y="48"/>
                    <a:pt x="32" y="48"/>
                  </a:cubicBezTo>
                  <a:cubicBezTo>
                    <a:pt x="32" y="48"/>
                    <a:pt x="32" y="47"/>
                    <a:pt x="32" y="47"/>
                  </a:cubicBezTo>
                  <a:cubicBezTo>
                    <a:pt x="11" y="27"/>
                    <a:pt x="11" y="27"/>
                    <a:pt x="11" y="27"/>
                  </a:cubicBezTo>
                  <a:cubicBezTo>
                    <a:pt x="9" y="24"/>
                    <a:pt x="8" y="22"/>
                    <a:pt x="8" y="19"/>
                  </a:cubicBezTo>
                  <a:cubicBezTo>
                    <a:pt x="8" y="13"/>
                    <a:pt x="13" y="8"/>
                    <a:pt x="18" y="8"/>
                  </a:cubicBezTo>
                  <a:cubicBezTo>
                    <a:pt x="22" y="8"/>
                    <a:pt x="24" y="9"/>
                    <a:pt x="26" y="11"/>
                  </a:cubicBezTo>
                  <a:cubicBezTo>
                    <a:pt x="32" y="18"/>
                    <a:pt x="32" y="18"/>
                    <a:pt x="32" y="18"/>
                  </a:cubicBezTo>
                  <a:cubicBezTo>
                    <a:pt x="39" y="11"/>
                    <a:pt x="39" y="11"/>
                    <a:pt x="39" y="11"/>
                  </a:cubicBezTo>
                  <a:cubicBezTo>
                    <a:pt x="41" y="9"/>
                    <a:pt x="43" y="8"/>
                    <a:pt x="47" y="8"/>
                  </a:cubicBezTo>
                  <a:cubicBezTo>
                    <a:pt x="52" y="8"/>
                    <a:pt x="57" y="13"/>
                    <a:pt x="57" y="19"/>
                  </a:cubicBezTo>
                  <a:cubicBezTo>
                    <a:pt x="57" y="22"/>
                    <a:pt x="56" y="24"/>
                    <a:pt x="5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82" name="Freeform 177">
              <a:extLst>
                <a:ext uri="{FF2B5EF4-FFF2-40B4-BE49-F238E27FC236}">
                  <a16:creationId xmlns:a16="http://schemas.microsoft.com/office/drawing/2014/main" xmlns="" id="{D68BBDDA-2C23-4AC0-A5D4-5E4C522E68A0}"/>
                </a:ext>
              </a:extLst>
            </p:cNvPr>
            <p:cNvSpPr>
              <a:spLocks noEditPoints="1"/>
            </p:cNvSpPr>
            <p:nvPr/>
          </p:nvSpPr>
          <p:spPr bwMode="auto">
            <a:xfrm>
              <a:off x="7725924" y="4971241"/>
              <a:ext cx="150715" cy="154628"/>
            </a:xfrm>
            <a:custGeom>
              <a:avLst/>
              <a:gdLst>
                <a:gd name="T0" fmla="*/ 43 w 47"/>
                <a:gd name="T1" fmla="*/ 29 h 48"/>
                <a:gd name="T2" fmla="*/ 47 w 47"/>
                <a:gd name="T3" fmla="*/ 16 h 48"/>
                <a:gd name="T4" fmla="*/ 42 w 47"/>
                <a:gd name="T5" fmla="*/ 8 h 48"/>
                <a:gd name="T6" fmla="*/ 37 w 47"/>
                <a:gd name="T7" fmla="*/ 9 h 48"/>
                <a:gd name="T8" fmla="*/ 28 w 47"/>
                <a:gd name="T9" fmla="*/ 0 h 48"/>
                <a:gd name="T10" fmla="*/ 19 w 47"/>
                <a:gd name="T11" fmla="*/ 0 h 48"/>
                <a:gd name="T12" fmla="*/ 18 w 47"/>
                <a:gd name="T13" fmla="*/ 5 h 48"/>
                <a:gd name="T14" fmla="*/ 5 w 47"/>
                <a:gd name="T15" fmla="*/ 8 h 48"/>
                <a:gd name="T16" fmla="*/ 0 w 47"/>
                <a:gd name="T17" fmla="*/ 16 h 48"/>
                <a:gd name="T18" fmla="*/ 4 w 47"/>
                <a:gd name="T19" fmla="*/ 20 h 48"/>
                <a:gd name="T20" fmla="*/ 0 w 47"/>
                <a:gd name="T21" fmla="*/ 32 h 48"/>
                <a:gd name="T22" fmla="*/ 5 w 47"/>
                <a:gd name="T23" fmla="*/ 40 h 48"/>
                <a:gd name="T24" fmla="*/ 10 w 47"/>
                <a:gd name="T25" fmla="*/ 39 h 48"/>
                <a:gd name="T26" fmla="*/ 19 w 47"/>
                <a:gd name="T27" fmla="*/ 48 h 48"/>
                <a:gd name="T28" fmla="*/ 28 w 47"/>
                <a:gd name="T29" fmla="*/ 48 h 48"/>
                <a:gd name="T30" fmla="*/ 29 w 47"/>
                <a:gd name="T31" fmla="*/ 44 h 48"/>
                <a:gd name="T32" fmla="*/ 42 w 47"/>
                <a:gd name="T33" fmla="*/ 40 h 48"/>
                <a:gd name="T34" fmla="*/ 47 w 47"/>
                <a:gd name="T35" fmla="*/ 32 h 48"/>
                <a:gd name="T36" fmla="*/ 43 w 47"/>
                <a:gd name="T37" fmla="*/ 29 h 48"/>
                <a:gd name="T38" fmla="*/ 23 w 47"/>
                <a:gd name="T39" fmla="*/ 34 h 48"/>
                <a:gd name="T40" fmla="*/ 14 w 47"/>
                <a:gd name="T41" fmla="*/ 24 h 48"/>
                <a:gd name="T42" fmla="*/ 23 w 47"/>
                <a:gd name="T43" fmla="*/ 14 h 48"/>
                <a:gd name="T44" fmla="*/ 33 w 47"/>
                <a:gd name="T45" fmla="*/ 24 h 48"/>
                <a:gd name="T46" fmla="*/ 23 w 47"/>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48">
                  <a:moveTo>
                    <a:pt x="43" y="29"/>
                  </a:moveTo>
                  <a:cubicBezTo>
                    <a:pt x="41" y="24"/>
                    <a:pt x="42" y="19"/>
                    <a:pt x="47" y="16"/>
                  </a:cubicBezTo>
                  <a:cubicBezTo>
                    <a:pt x="42" y="8"/>
                    <a:pt x="42" y="8"/>
                    <a:pt x="42" y="8"/>
                  </a:cubicBezTo>
                  <a:cubicBezTo>
                    <a:pt x="41" y="9"/>
                    <a:pt x="39" y="9"/>
                    <a:pt x="37" y="9"/>
                  </a:cubicBezTo>
                  <a:cubicBezTo>
                    <a:pt x="32" y="9"/>
                    <a:pt x="28" y="5"/>
                    <a:pt x="28" y="0"/>
                  </a:cubicBezTo>
                  <a:cubicBezTo>
                    <a:pt x="19" y="0"/>
                    <a:pt x="19" y="0"/>
                    <a:pt x="19" y="0"/>
                  </a:cubicBezTo>
                  <a:cubicBezTo>
                    <a:pt x="19" y="2"/>
                    <a:pt x="18" y="3"/>
                    <a:pt x="18" y="5"/>
                  </a:cubicBezTo>
                  <a:cubicBezTo>
                    <a:pt x="15" y="9"/>
                    <a:pt x="9" y="11"/>
                    <a:pt x="5" y="8"/>
                  </a:cubicBezTo>
                  <a:cubicBezTo>
                    <a:pt x="0" y="16"/>
                    <a:pt x="0" y="16"/>
                    <a:pt x="0" y="16"/>
                  </a:cubicBezTo>
                  <a:cubicBezTo>
                    <a:pt x="2" y="17"/>
                    <a:pt x="3" y="18"/>
                    <a:pt x="4" y="20"/>
                  </a:cubicBezTo>
                  <a:cubicBezTo>
                    <a:pt x="6" y="24"/>
                    <a:pt x="5" y="30"/>
                    <a:pt x="0" y="32"/>
                  </a:cubicBezTo>
                  <a:cubicBezTo>
                    <a:pt x="5" y="40"/>
                    <a:pt x="5" y="40"/>
                    <a:pt x="5" y="40"/>
                  </a:cubicBezTo>
                  <a:cubicBezTo>
                    <a:pt x="6" y="40"/>
                    <a:pt x="8" y="39"/>
                    <a:pt x="10" y="39"/>
                  </a:cubicBezTo>
                  <a:cubicBezTo>
                    <a:pt x="15" y="39"/>
                    <a:pt x="19" y="43"/>
                    <a:pt x="19" y="48"/>
                  </a:cubicBezTo>
                  <a:cubicBezTo>
                    <a:pt x="28" y="48"/>
                    <a:pt x="28" y="48"/>
                    <a:pt x="28" y="48"/>
                  </a:cubicBezTo>
                  <a:cubicBezTo>
                    <a:pt x="28" y="47"/>
                    <a:pt x="29" y="45"/>
                    <a:pt x="29" y="44"/>
                  </a:cubicBezTo>
                  <a:cubicBezTo>
                    <a:pt x="32" y="39"/>
                    <a:pt x="38" y="38"/>
                    <a:pt x="42" y="40"/>
                  </a:cubicBezTo>
                  <a:cubicBezTo>
                    <a:pt x="47" y="32"/>
                    <a:pt x="47" y="32"/>
                    <a:pt x="47" y="32"/>
                  </a:cubicBezTo>
                  <a:cubicBezTo>
                    <a:pt x="45" y="31"/>
                    <a:pt x="44" y="30"/>
                    <a:pt x="43" y="29"/>
                  </a:cubicBezTo>
                  <a:close/>
                  <a:moveTo>
                    <a:pt x="23" y="34"/>
                  </a:moveTo>
                  <a:cubicBezTo>
                    <a:pt x="18" y="34"/>
                    <a:pt x="14" y="30"/>
                    <a:pt x="14" y="24"/>
                  </a:cubicBezTo>
                  <a:cubicBezTo>
                    <a:pt x="14" y="19"/>
                    <a:pt x="18" y="14"/>
                    <a:pt x="23" y="14"/>
                  </a:cubicBezTo>
                  <a:cubicBezTo>
                    <a:pt x="29" y="14"/>
                    <a:pt x="33" y="19"/>
                    <a:pt x="33" y="24"/>
                  </a:cubicBezTo>
                  <a:cubicBezTo>
                    <a:pt x="33" y="30"/>
                    <a:pt x="29" y="34"/>
                    <a:pt x="23"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83" name="Freeform 178">
              <a:extLst>
                <a:ext uri="{FF2B5EF4-FFF2-40B4-BE49-F238E27FC236}">
                  <a16:creationId xmlns:a16="http://schemas.microsoft.com/office/drawing/2014/main" xmlns="" id="{E87E76C0-6D39-4CA0-98D1-399A2AF33364}"/>
                </a:ext>
              </a:extLst>
            </p:cNvPr>
            <p:cNvSpPr>
              <a:spLocks noEditPoints="1"/>
            </p:cNvSpPr>
            <p:nvPr/>
          </p:nvSpPr>
          <p:spPr bwMode="auto">
            <a:xfrm>
              <a:off x="6888188" y="4926222"/>
              <a:ext cx="248581" cy="250538"/>
            </a:xfrm>
            <a:custGeom>
              <a:avLst/>
              <a:gdLst>
                <a:gd name="T0" fmla="*/ 67 w 127"/>
                <a:gd name="T1" fmla="*/ 0 h 128"/>
                <a:gd name="T2" fmla="*/ 55 w 127"/>
                <a:gd name="T3" fmla="*/ 13 h 128"/>
                <a:gd name="T4" fmla="*/ 67 w 127"/>
                <a:gd name="T5" fmla="*/ 25 h 128"/>
                <a:gd name="T6" fmla="*/ 39 w 127"/>
                <a:gd name="T7" fmla="*/ 56 h 128"/>
                <a:gd name="T8" fmla="*/ 11 w 127"/>
                <a:gd name="T9" fmla="*/ 56 h 128"/>
                <a:gd name="T10" fmla="*/ 32 w 127"/>
                <a:gd name="T11" fmla="*/ 79 h 128"/>
                <a:gd name="T12" fmla="*/ 0 w 127"/>
                <a:gd name="T13" fmla="*/ 123 h 128"/>
                <a:gd name="T14" fmla="*/ 0 w 127"/>
                <a:gd name="T15" fmla="*/ 128 h 128"/>
                <a:gd name="T16" fmla="*/ 5 w 127"/>
                <a:gd name="T17" fmla="*/ 128 h 128"/>
                <a:gd name="T18" fmla="*/ 49 w 127"/>
                <a:gd name="T19" fmla="*/ 93 h 128"/>
                <a:gd name="T20" fmla="*/ 72 w 127"/>
                <a:gd name="T21" fmla="*/ 116 h 128"/>
                <a:gd name="T22" fmla="*/ 72 w 127"/>
                <a:gd name="T23" fmla="*/ 88 h 128"/>
                <a:gd name="T24" fmla="*/ 103 w 127"/>
                <a:gd name="T25" fmla="*/ 61 h 128"/>
                <a:gd name="T26" fmla="*/ 114 w 127"/>
                <a:gd name="T27" fmla="*/ 72 h 128"/>
                <a:gd name="T28" fmla="*/ 127 w 127"/>
                <a:gd name="T29" fmla="*/ 61 h 128"/>
                <a:gd name="T30" fmla="*/ 67 w 127"/>
                <a:gd name="T31" fmla="*/ 0 h 128"/>
                <a:gd name="T32" fmla="*/ 55 w 127"/>
                <a:gd name="T33" fmla="*/ 69 h 128"/>
                <a:gd name="T34" fmla="*/ 47 w 127"/>
                <a:gd name="T35" fmla="*/ 61 h 128"/>
                <a:gd name="T36" fmla="*/ 75 w 127"/>
                <a:gd name="T37" fmla="*/ 33 h 128"/>
                <a:gd name="T38" fmla="*/ 83 w 127"/>
                <a:gd name="T39" fmla="*/ 41 h 128"/>
                <a:gd name="T40" fmla="*/ 55 w 127"/>
                <a:gd name="T41" fmla="*/ 6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8">
                  <a:moveTo>
                    <a:pt x="67" y="0"/>
                  </a:moveTo>
                  <a:lnTo>
                    <a:pt x="55" y="13"/>
                  </a:lnTo>
                  <a:lnTo>
                    <a:pt x="67" y="25"/>
                  </a:lnTo>
                  <a:lnTo>
                    <a:pt x="39" y="56"/>
                  </a:lnTo>
                  <a:lnTo>
                    <a:pt x="11" y="56"/>
                  </a:lnTo>
                  <a:lnTo>
                    <a:pt x="32" y="79"/>
                  </a:lnTo>
                  <a:lnTo>
                    <a:pt x="0" y="123"/>
                  </a:lnTo>
                  <a:lnTo>
                    <a:pt x="0" y="128"/>
                  </a:lnTo>
                  <a:lnTo>
                    <a:pt x="5" y="128"/>
                  </a:lnTo>
                  <a:lnTo>
                    <a:pt x="49" y="93"/>
                  </a:lnTo>
                  <a:lnTo>
                    <a:pt x="72" y="116"/>
                  </a:lnTo>
                  <a:lnTo>
                    <a:pt x="72" y="88"/>
                  </a:lnTo>
                  <a:lnTo>
                    <a:pt x="103" y="61"/>
                  </a:lnTo>
                  <a:lnTo>
                    <a:pt x="114" y="72"/>
                  </a:lnTo>
                  <a:lnTo>
                    <a:pt x="127" y="61"/>
                  </a:lnTo>
                  <a:lnTo>
                    <a:pt x="67" y="0"/>
                  </a:lnTo>
                  <a:close/>
                  <a:moveTo>
                    <a:pt x="55" y="69"/>
                  </a:moveTo>
                  <a:lnTo>
                    <a:pt x="47" y="61"/>
                  </a:lnTo>
                  <a:lnTo>
                    <a:pt x="75" y="33"/>
                  </a:lnTo>
                  <a:lnTo>
                    <a:pt x="83" y="41"/>
                  </a:lnTo>
                  <a:lnTo>
                    <a:pt x="5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84" name="Freeform 179">
              <a:extLst>
                <a:ext uri="{FF2B5EF4-FFF2-40B4-BE49-F238E27FC236}">
                  <a16:creationId xmlns:a16="http://schemas.microsoft.com/office/drawing/2014/main" xmlns="" id="{253F8FC8-F960-49F0-9257-251745B3E448}"/>
                </a:ext>
              </a:extLst>
            </p:cNvPr>
            <p:cNvSpPr>
              <a:spLocks noEditPoints="1"/>
            </p:cNvSpPr>
            <p:nvPr/>
          </p:nvSpPr>
          <p:spPr bwMode="auto">
            <a:xfrm>
              <a:off x="6868614" y="4354682"/>
              <a:ext cx="182032" cy="185946"/>
            </a:xfrm>
            <a:custGeom>
              <a:avLst/>
              <a:gdLst>
                <a:gd name="T0" fmla="*/ 57 w 57"/>
                <a:gd name="T1" fmla="*/ 29 h 58"/>
                <a:gd name="T2" fmla="*/ 28 w 57"/>
                <a:gd name="T3" fmla="*/ 58 h 58"/>
                <a:gd name="T4" fmla="*/ 0 w 57"/>
                <a:gd name="T5" fmla="*/ 29 h 58"/>
                <a:gd name="T6" fmla="*/ 28 w 57"/>
                <a:gd name="T7" fmla="*/ 0 h 58"/>
                <a:gd name="T8" fmla="*/ 57 w 57"/>
                <a:gd name="T9" fmla="*/ 29 h 58"/>
                <a:gd name="T10" fmla="*/ 5 w 57"/>
                <a:gd name="T11" fmla="*/ 29 h 58"/>
                <a:gd name="T12" fmla="*/ 28 w 57"/>
                <a:gd name="T13" fmla="*/ 52 h 58"/>
                <a:gd name="T14" fmla="*/ 52 w 57"/>
                <a:gd name="T15" fmla="*/ 29 h 58"/>
                <a:gd name="T16" fmla="*/ 28 w 57"/>
                <a:gd name="T17" fmla="*/ 6 h 58"/>
                <a:gd name="T18" fmla="*/ 5 w 57"/>
                <a:gd name="T19" fmla="*/ 29 h 58"/>
                <a:gd name="T20" fmla="*/ 31 w 57"/>
                <a:gd name="T21" fmla="*/ 12 h 58"/>
                <a:gd name="T22" fmla="*/ 45 w 57"/>
                <a:gd name="T23" fmla="*/ 26 h 58"/>
                <a:gd name="T24" fmla="*/ 45 w 57"/>
                <a:gd name="T25" fmla="*/ 31 h 58"/>
                <a:gd name="T26" fmla="*/ 40 w 57"/>
                <a:gd name="T27" fmla="*/ 31 h 58"/>
                <a:gd name="T28" fmla="*/ 32 w 57"/>
                <a:gd name="T29" fmla="*/ 23 h 58"/>
                <a:gd name="T30" fmla="*/ 32 w 57"/>
                <a:gd name="T31" fmla="*/ 43 h 58"/>
                <a:gd name="T32" fmla="*/ 28 w 57"/>
                <a:gd name="T33" fmla="*/ 47 h 58"/>
                <a:gd name="T34" fmla="*/ 25 w 57"/>
                <a:gd name="T35" fmla="*/ 43 h 58"/>
                <a:gd name="T36" fmla="*/ 25 w 57"/>
                <a:gd name="T37" fmla="*/ 23 h 58"/>
                <a:gd name="T38" fmla="*/ 17 w 57"/>
                <a:gd name="T39" fmla="*/ 31 h 58"/>
                <a:gd name="T40" fmla="*/ 12 w 57"/>
                <a:gd name="T41" fmla="*/ 31 h 58"/>
                <a:gd name="T42" fmla="*/ 11 w 57"/>
                <a:gd name="T43" fmla="*/ 29 h 58"/>
                <a:gd name="T44" fmla="*/ 12 w 57"/>
                <a:gd name="T45" fmla="*/ 26 h 58"/>
                <a:gd name="T46" fmla="*/ 26 w 57"/>
                <a:gd name="T47" fmla="*/ 12 h 58"/>
                <a:gd name="T48" fmla="*/ 31 w 57"/>
                <a:gd name="T49" fmla="*/ 1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 h="58">
                  <a:moveTo>
                    <a:pt x="57" y="29"/>
                  </a:moveTo>
                  <a:cubicBezTo>
                    <a:pt x="57" y="45"/>
                    <a:pt x="44" y="58"/>
                    <a:pt x="28" y="58"/>
                  </a:cubicBezTo>
                  <a:cubicBezTo>
                    <a:pt x="13" y="58"/>
                    <a:pt x="0" y="45"/>
                    <a:pt x="0" y="29"/>
                  </a:cubicBezTo>
                  <a:cubicBezTo>
                    <a:pt x="0" y="13"/>
                    <a:pt x="13" y="0"/>
                    <a:pt x="28" y="0"/>
                  </a:cubicBezTo>
                  <a:cubicBezTo>
                    <a:pt x="44" y="0"/>
                    <a:pt x="57" y="13"/>
                    <a:pt x="57" y="29"/>
                  </a:cubicBezTo>
                  <a:close/>
                  <a:moveTo>
                    <a:pt x="5" y="29"/>
                  </a:moveTo>
                  <a:cubicBezTo>
                    <a:pt x="5" y="42"/>
                    <a:pt x="16" y="52"/>
                    <a:pt x="28" y="52"/>
                  </a:cubicBezTo>
                  <a:cubicBezTo>
                    <a:pt x="41" y="52"/>
                    <a:pt x="52" y="42"/>
                    <a:pt x="52" y="29"/>
                  </a:cubicBezTo>
                  <a:cubicBezTo>
                    <a:pt x="52" y="16"/>
                    <a:pt x="41" y="6"/>
                    <a:pt x="28" y="6"/>
                  </a:cubicBezTo>
                  <a:cubicBezTo>
                    <a:pt x="16" y="6"/>
                    <a:pt x="5" y="16"/>
                    <a:pt x="5" y="29"/>
                  </a:cubicBezTo>
                  <a:close/>
                  <a:moveTo>
                    <a:pt x="31" y="12"/>
                  </a:moveTo>
                  <a:cubicBezTo>
                    <a:pt x="45" y="26"/>
                    <a:pt x="45" y="26"/>
                    <a:pt x="45" y="26"/>
                  </a:cubicBezTo>
                  <a:cubicBezTo>
                    <a:pt x="47" y="28"/>
                    <a:pt x="47" y="30"/>
                    <a:pt x="45" y="31"/>
                  </a:cubicBezTo>
                  <a:cubicBezTo>
                    <a:pt x="44" y="33"/>
                    <a:pt x="42" y="33"/>
                    <a:pt x="40" y="31"/>
                  </a:cubicBezTo>
                  <a:cubicBezTo>
                    <a:pt x="32" y="23"/>
                    <a:pt x="32" y="23"/>
                    <a:pt x="32" y="23"/>
                  </a:cubicBezTo>
                  <a:cubicBezTo>
                    <a:pt x="32" y="43"/>
                    <a:pt x="32" y="43"/>
                    <a:pt x="32" y="43"/>
                  </a:cubicBezTo>
                  <a:cubicBezTo>
                    <a:pt x="32" y="45"/>
                    <a:pt x="30" y="47"/>
                    <a:pt x="28" y="47"/>
                  </a:cubicBezTo>
                  <a:cubicBezTo>
                    <a:pt x="26" y="47"/>
                    <a:pt x="25" y="45"/>
                    <a:pt x="25" y="43"/>
                  </a:cubicBezTo>
                  <a:cubicBezTo>
                    <a:pt x="25" y="23"/>
                    <a:pt x="25" y="23"/>
                    <a:pt x="25" y="23"/>
                  </a:cubicBezTo>
                  <a:cubicBezTo>
                    <a:pt x="17" y="31"/>
                    <a:pt x="17" y="31"/>
                    <a:pt x="17" y="31"/>
                  </a:cubicBezTo>
                  <a:cubicBezTo>
                    <a:pt x="15" y="33"/>
                    <a:pt x="13" y="33"/>
                    <a:pt x="12" y="31"/>
                  </a:cubicBezTo>
                  <a:cubicBezTo>
                    <a:pt x="11" y="31"/>
                    <a:pt x="11" y="30"/>
                    <a:pt x="11" y="29"/>
                  </a:cubicBezTo>
                  <a:cubicBezTo>
                    <a:pt x="11" y="28"/>
                    <a:pt x="11" y="27"/>
                    <a:pt x="12" y="26"/>
                  </a:cubicBezTo>
                  <a:cubicBezTo>
                    <a:pt x="26" y="12"/>
                    <a:pt x="26" y="12"/>
                    <a:pt x="26" y="12"/>
                  </a:cubicBezTo>
                  <a:cubicBezTo>
                    <a:pt x="27" y="11"/>
                    <a:pt x="30" y="11"/>
                    <a:pt x="3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85" name="Freeform 185">
              <a:extLst>
                <a:ext uri="{FF2B5EF4-FFF2-40B4-BE49-F238E27FC236}">
                  <a16:creationId xmlns:a16="http://schemas.microsoft.com/office/drawing/2014/main" xmlns="" id="{A0A55551-F210-41AD-96F2-AF1ED643DB75}"/>
                </a:ext>
              </a:extLst>
            </p:cNvPr>
            <p:cNvSpPr>
              <a:spLocks noEditPoints="1"/>
            </p:cNvSpPr>
            <p:nvPr/>
          </p:nvSpPr>
          <p:spPr bwMode="auto">
            <a:xfrm>
              <a:off x="6958652" y="3260536"/>
              <a:ext cx="287728" cy="160501"/>
            </a:xfrm>
            <a:custGeom>
              <a:avLst/>
              <a:gdLst>
                <a:gd name="T0" fmla="*/ 83 w 90"/>
                <a:gd name="T1" fmla="*/ 46 h 50"/>
                <a:gd name="T2" fmla="*/ 85 w 90"/>
                <a:gd name="T3" fmla="*/ 36 h 50"/>
                <a:gd name="T4" fmla="*/ 87 w 90"/>
                <a:gd name="T5" fmla="*/ 27 h 50"/>
                <a:gd name="T6" fmla="*/ 89 w 90"/>
                <a:gd name="T7" fmla="*/ 16 h 50"/>
                <a:gd name="T8" fmla="*/ 86 w 90"/>
                <a:gd name="T9" fmla="*/ 10 h 50"/>
                <a:gd name="T10" fmla="*/ 64 w 90"/>
                <a:gd name="T11" fmla="*/ 1 h 50"/>
                <a:gd name="T12" fmla="*/ 57 w 90"/>
                <a:gd name="T13" fmla="*/ 3 h 50"/>
                <a:gd name="T14" fmla="*/ 52 w 90"/>
                <a:gd name="T15" fmla="*/ 13 h 50"/>
                <a:gd name="T16" fmla="*/ 51 w 90"/>
                <a:gd name="T17" fmla="*/ 14 h 50"/>
                <a:gd name="T18" fmla="*/ 15 w 90"/>
                <a:gd name="T19" fmla="*/ 6 h 50"/>
                <a:gd name="T20" fmla="*/ 0 w 90"/>
                <a:gd name="T21" fmla="*/ 13 h 50"/>
                <a:gd name="T22" fmla="*/ 8 w 90"/>
                <a:gd name="T23" fmla="*/ 25 h 50"/>
                <a:gd name="T24" fmla="*/ 12 w 90"/>
                <a:gd name="T25" fmla="*/ 22 h 50"/>
                <a:gd name="T26" fmla="*/ 17 w 90"/>
                <a:gd name="T27" fmla="*/ 30 h 50"/>
                <a:gd name="T28" fmla="*/ 25 w 90"/>
                <a:gd name="T29" fmla="*/ 25 h 50"/>
                <a:gd name="T30" fmla="*/ 30 w 90"/>
                <a:gd name="T31" fmla="*/ 33 h 50"/>
                <a:gd name="T32" fmla="*/ 38 w 90"/>
                <a:gd name="T33" fmla="*/ 28 h 50"/>
                <a:gd name="T34" fmla="*/ 43 w 90"/>
                <a:gd name="T35" fmla="*/ 35 h 50"/>
                <a:gd name="T36" fmla="*/ 47 w 90"/>
                <a:gd name="T37" fmla="*/ 33 h 50"/>
                <a:gd name="T38" fmla="*/ 47 w 90"/>
                <a:gd name="T39" fmla="*/ 34 h 50"/>
                <a:gd name="T40" fmla="*/ 48 w 90"/>
                <a:gd name="T41" fmla="*/ 45 h 50"/>
                <a:gd name="T42" fmla="*/ 54 w 90"/>
                <a:gd name="T43" fmla="*/ 50 h 50"/>
                <a:gd name="T44" fmla="*/ 78 w 90"/>
                <a:gd name="T45" fmla="*/ 50 h 50"/>
                <a:gd name="T46" fmla="*/ 83 w 90"/>
                <a:gd name="T47" fmla="*/ 46 h 50"/>
                <a:gd name="T48" fmla="*/ 17 w 90"/>
                <a:gd name="T49" fmla="*/ 15 h 50"/>
                <a:gd name="T50" fmla="*/ 18 w 90"/>
                <a:gd name="T51" fmla="*/ 11 h 50"/>
                <a:gd name="T52" fmla="*/ 49 w 90"/>
                <a:gd name="T53" fmla="*/ 17 h 50"/>
                <a:gd name="T54" fmla="*/ 48 w 90"/>
                <a:gd name="T55" fmla="*/ 22 h 50"/>
                <a:gd name="T56" fmla="*/ 17 w 90"/>
                <a:gd name="T57" fmla="*/ 15 h 50"/>
                <a:gd name="T58" fmla="*/ 73 w 90"/>
                <a:gd name="T59" fmla="*/ 45 h 50"/>
                <a:gd name="T60" fmla="*/ 69 w 90"/>
                <a:gd name="T61" fmla="*/ 44 h 50"/>
                <a:gd name="T62" fmla="*/ 67 w 90"/>
                <a:gd name="T63" fmla="*/ 41 h 50"/>
                <a:gd name="T64" fmla="*/ 73 w 90"/>
                <a:gd name="T65" fmla="*/ 14 h 50"/>
                <a:gd name="T66" fmla="*/ 75 w 90"/>
                <a:gd name="T67" fmla="*/ 12 h 50"/>
                <a:gd name="T68" fmla="*/ 80 w 90"/>
                <a:gd name="T69" fmla="*/ 13 h 50"/>
                <a:gd name="T70" fmla="*/ 82 w 90"/>
                <a:gd name="T71" fmla="*/ 16 h 50"/>
                <a:gd name="T72" fmla="*/ 76 w 90"/>
                <a:gd name="T73" fmla="*/ 43 h 50"/>
                <a:gd name="T74" fmla="*/ 73 w 90"/>
                <a:gd name="T75"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0" h="50">
                  <a:moveTo>
                    <a:pt x="83" y="46"/>
                  </a:moveTo>
                  <a:cubicBezTo>
                    <a:pt x="85" y="36"/>
                    <a:pt x="85" y="36"/>
                    <a:pt x="85" y="36"/>
                  </a:cubicBezTo>
                  <a:cubicBezTo>
                    <a:pt x="86" y="33"/>
                    <a:pt x="87" y="29"/>
                    <a:pt x="87" y="27"/>
                  </a:cubicBezTo>
                  <a:cubicBezTo>
                    <a:pt x="89" y="16"/>
                    <a:pt x="89" y="16"/>
                    <a:pt x="89" y="16"/>
                  </a:cubicBezTo>
                  <a:cubicBezTo>
                    <a:pt x="90" y="14"/>
                    <a:pt x="88" y="11"/>
                    <a:pt x="86" y="10"/>
                  </a:cubicBezTo>
                  <a:cubicBezTo>
                    <a:pt x="64" y="1"/>
                    <a:pt x="64" y="1"/>
                    <a:pt x="64" y="1"/>
                  </a:cubicBezTo>
                  <a:cubicBezTo>
                    <a:pt x="62" y="0"/>
                    <a:pt x="59" y="1"/>
                    <a:pt x="57" y="3"/>
                  </a:cubicBezTo>
                  <a:cubicBezTo>
                    <a:pt x="52" y="13"/>
                    <a:pt x="52" y="13"/>
                    <a:pt x="52" y="13"/>
                  </a:cubicBezTo>
                  <a:cubicBezTo>
                    <a:pt x="51" y="13"/>
                    <a:pt x="51" y="13"/>
                    <a:pt x="51" y="14"/>
                  </a:cubicBezTo>
                  <a:cubicBezTo>
                    <a:pt x="15" y="6"/>
                    <a:pt x="15" y="6"/>
                    <a:pt x="15" y="6"/>
                  </a:cubicBezTo>
                  <a:cubicBezTo>
                    <a:pt x="0" y="13"/>
                    <a:pt x="0" y="13"/>
                    <a:pt x="0" y="13"/>
                  </a:cubicBezTo>
                  <a:cubicBezTo>
                    <a:pt x="8" y="25"/>
                    <a:pt x="8" y="25"/>
                    <a:pt x="8" y="25"/>
                  </a:cubicBezTo>
                  <a:cubicBezTo>
                    <a:pt x="12" y="22"/>
                    <a:pt x="12" y="22"/>
                    <a:pt x="12" y="22"/>
                  </a:cubicBezTo>
                  <a:cubicBezTo>
                    <a:pt x="17" y="30"/>
                    <a:pt x="17" y="30"/>
                    <a:pt x="17" y="30"/>
                  </a:cubicBezTo>
                  <a:cubicBezTo>
                    <a:pt x="25" y="25"/>
                    <a:pt x="25" y="25"/>
                    <a:pt x="25" y="25"/>
                  </a:cubicBezTo>
                  <a:cubicBezTo>
                    <a:pt x="30" y="33"/>
                    <a:pt x="30" y="33"/>
                    <a:pt x="30" y="33"/>
                  </a:cubicBezTo>
                  <a:cubicBezTo>
                    <a:pt x="38" y="28"/>
                    <a:pt x="38" y="28"/>
                    <a:pt x="38" y="28"/>
                  </a:cubicBezTo>
                  <a:cubicBezTo>
                    <a:pt x="43" y="35"/>
                    <a:pt x="43" y="35"/>
                    <a:pt x="43" y="35"/>
                  </a:cubicBezTo>
                  <a:cubicBezTo>
                    <a:pt x="47" y="33"/>
                    <a:pt x="47" y="33"/>
                    <a:pt x="47" y="33"/>
                  </a:cubicBezTo>
                  <a:cubicBezTo>
                    <a:pt x="47" y="33"/>
                    <a:pt x="47" y="34"/>
                    <a:pt x="47" y="34"/>
                  </a:cubicBezTo>
                  <a:cubicBezTo>
                    <a:pt x="48" y="45"/>
                    <a:pt x="48" y="45"/>
                    <a:pt x="48" y="45"/>
                  </a:cubicBezTo>
                  <a:cubicBezTo>
                    <a:pt x="49" y="48"/>
                    <a:pt x="51" y="50"/>
                    <a:pt x="54" y="50"/>
                  </a:cubicBezTo>
                  <a:cubicBezTo>
                    <a:pt x="78" y="50"/>
                    <a:pt x="78" y="50"/>
                    <a:pt x="78" y="50"/>
                  </a:cubicBezTo>
                  <a:cubicBezTo>
                    <a:pt x="80" y="50"/>
                    <a:pt x="83" y="48"/>
                    <a:pt x="83" y="46"/>
                  </a:cubicBezTo>
                  <a:close/>
                  <a:moveTo>
                    <a:pt x="17" y="15"/>
                  </a:moveTo>
                  <a:cubicBezTo>
                    <a:pt x="18" y="11"/>
                    <a:pt x="18" y="11"/>
                    <a:pt x="18" y="11"/>
                  </a:cubicBezTo>
                  <a:cubicBezTo>
                    <a:pt x="49" y="17"/>
                    <a:pt x="49" y="17"/>
                    <a:pt x="49" y="17"/>
                  </a:cubicBezTo>
                  <a:cubicBezTo>
                    <a:pt x="48" y="22"/>
                    <a:pt x="48" y="22"/>
                    <a:pt x="48" y="22"/>
                  </a:cubicBezTo>
                  <a:lnTo>
                    <a:pt x="17" y="15"/>
                  </a:lnTo>
                  <a:close/>
                  <a:moveTo>
                    <a:pt x="73" y="45"/>
                  </a:moveTo>
                  <a:cubicBezTo>
                    <a:pt x="69" y="44"/>
                    <a:pt x="69" y="44"/>
                    <a:pt x="69" y="44"/>
                  </a:cubicBezTo>
                  <a:cubicBezTo>
                    <a:pt x="67" y="44"/>
                    <a:pt x="67" y="42"/>
                    <a:pt x="67" y="41"/>
                  </a:cubicBezTo>
                  <a:cubicBezTo>
                    <a:pt x="73" y="14"/>
                    <a:pt x="73" y="14"/>
                    <a:pt x="73" y="14"/>
                  </a:cubicBezTo>
                  <a:cubicBezTo>
                    <a:pt x="73" y="13"/>
                    <a:pt x="74" y="12"/>
                    <a:pt x="75" y="12"/>
                  </a:cubicBezTo>
                  <a:cubicBezTo>
                    <a:pt x="80" y="13"/>
                    <a:pt x="80" y="13"/>
                    <a:pt x="80" y="13"/>
                  </a:cubicBezTo>
                  <a:cubicBezTo>
                    <a:pt x="81" y="13"/>
                    <a:pt x="82" y="15"/>
                    <a:pt x="82" y="16"/>
                  </a:cubicBezTo>
                  <a:cubicBezTo>
                    <a:pt x="76" y="43"/>
                    <a:pt x="76" y="43"/>
                    <a:pt x="76" y="43"/>
                  </a:cubicBezTo>
                  <a:cubicBezTo>
                    <a:pt x="76" y="44"/>
                    <a:pt x="74" y="45"/>
                    <a:pt x="7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86" name="Freeform 186">
              <a:extLst>
                <a:ext uri="{FF2B5EF4-FFF2-40B4-BE49-F238E27FC236}">
                  <a16:creationId xmlns:a16="http://schemas.microsoft.com/office/drawing/2014/main" xmlns="" id="{888EE97E-6511-4F26-AAF6-A2653E9ECE5D}"/>
                </a:ext>
              </a:extLst>
            </p:cNvPr>
            <p:cNvSpPr>
              <a:spLocks noEditPoints="1"/>
            </p:cNvSpPr>
            <p:nvPr/>
          </p:nvSpPr>
          <p:spPr bwMode="auto">
            <a:xfrm>
              <a:off x="7696565" y="835405"/>
              <a:ext cx="207477" cy="205519"/>
            </a:xfrm>
            <a:custGeom>
              <a:avLst/>
              <a:gdLst>
                <a:gd name="T0" fmla="*/ 0 w 65"/>
                <a:gd name="T1" fmla="*/ 32 h 64"/>
                <a:gd name="T2" fmla="*/ 65 w 65"/>
                <a:gd name="T3" fmla="*/ 32 h 64"/>
                <a:gd name="T4" fmla="*/ 51 w 65"/>
                <a:gd name="T5" fmla="*/ 42 h 64"/>
                <a:gd name="T6" fmla="*/ 60 w 65"/>
                <a:gd name="T7" fmla="*/ 34 h 64"/>
                <a:gd name="T8" fmla="*/ 51 w 65"/>
                <a:gd name="T9" fmla="*/ 42 h 64"/>
                <a:gd name="T10" fmla="*/ 13 w 65"/>
                <a:gd name="T11" fmla="*/ 30 h 64"/>
                <a:gd name="T12" fmla="*/ 7 w 65"/>
                <a:gd name="T13" fmla="*/ 21 h 64"/>
                <a:gd name="T14" fmla="*/ 46 w 65"/>
                <a:gd name="T15" fmla="*/ 21 h 64"/>
                <a:gd name="T16" fmla="*/ 35 w 65"/>
                <a:gd name="T17" fmla="*/ 30 h 64"/>
                <a:gd name="T18" fmla="*/ 46 w 65"/>
                <a:gd name="T19" fmla="*/ 21 h 64"/>
                <a:gd name="T20" fmla="*/ 35 w 65"/>
                <a:gd name="T21" fmla="*/ 4 h 64"/>
                <a:gd name="T22" fmla="*/ 42 w 65"/>
                <a:gd name="T23" fmla="*/ 11 h 64"/>
                <a:gd name="T24" fmla="*/ 35 w 65"/>
                <a:gd name="T25" fmla="*/ 17 h 64"/>
                <a:gd name="T26" fmla="*/ 27 w 65"/>
                <a:gd name="T27" fmla="*/ 6 h 64"/>
                <a:gd name="T28" fmla="*/ 30 w 65"/>
                <a:gd name="T29" fmla="*/ 17 h 64"/>
                <a:gd name="T30" fmla="*/ 23 w 65"/>
                <a:gd name="T31" fmla="*/ 11 h 64"/>
                <a:gd name="T32" fmla="*/ 30 w 65"/>
                <a:gd name="T33" fmla="*/ 30 h 64"/>
                <a:gd name="T34" fmla="*/ 19 w 65"/>
                <a:gd name="T35" fmla="*/ 21 h 64"/>
                <a:gd name="T36" fmla="*/ 7 w 65"/>
                <a:gd name="T37" fmla="*/ 42 h 64"/>
                <a:gd name="T38" fmla="*/ 13 w 65"/>
                <a:gd name="T39" fmla="*/ 34 h 64"/>
                <a:gd name="T40" fmla="*/ 7 w 65"/>
                <a:gd name="T41" fmla="*/ 42 h 64"/>
                <a:gd name="T42" fmla="*/ 30 w 65"/>
                <a:gd name="T43" fmla="*/ 34 h 64"/>
                <a:gd name="T44" fmla="*/ 19 w 65"/>
                <a:gd name="T45" fmla="*/ 42 h 64"/>
                <a:gd name="T46" fmla="*/ 30 w 65"/>
                <a:gd name="T47" fmla="*/ 47 h 64"/>
                <a:gd name="T48" fmla="*/ 27 w 65"/>
                <a:gd name="T49" fmla="*/ 58 h 64"/>
                <a:gd name="T50" fmla="*/ 20 w 65"/>
                <a:gd name="T51" fmla="*/ 47 h 64"/>
                <a:gd name="T52" fmla="*/ 42 w 65"/>
                <a:gd name="T53" fmla="*/ 52 h 64"/>
                <a:gd name="T54" fmla="*/ 35 w 65"/>
                <a:gd name="T55" fmla="*/ 59 h 64"/>
                <a:gd name="T56" fmla="*/ 45 w 65"/>
                <a:gd name="T57" fmla="*/ 47 h 64"/>
                <a:gd name="T58" fmla="*/ 35 w 65"/>
                <a:gd name="T59" fmla="*/ 42 h 64"/>
                <a:gd name="T60" fmla="*/ 47 w 65"/>
                <a:gd name="T61" fmla="*/ 34 h 64"/>
                <a:gd name="T62" fmla="*/ 35 w 65"/>
                <a:gd name="T63" fmla="*/ 42 h 64"/>
                <a:gd name="T64" fmla="*/ 51 w 65"/>
                <a:gd name="T65" fmla="*/ 21 h 64"/>
                <a:gd name="T66" fmla="*/ 60 w 65"/>
                <a:gd name="T67" fmla="*/ 30 h 64"/>
                <a:gd name="T68" fmla="*/ 56 w 65"/>
                <a:gd name="T69" fmla="*/ 17 h 64"/>
                <a:gd name="T70" fmla="*/ 44 w 65"/>
                <a:gd name="T71" fmla="*/ 7 h 64"/>
                <a:gd name="T72" fmla="*/ 56 w 65"/>
                <a:gd name="T73" fmla="*/ 17 h 64"/>
                <a:gd name="T74" fmla="*/ 20 w 65"/>
                <a:gd name="T75" fmla="*/ 7 h 64"/>
                <a:gd name="T76" fmla="*/ 9 w 65"/>
                <a:gd name="T77" fmla="*/ 17 h 64"/>
                <a:gd name="T78" fmla="*/ 9 w 65"/>
                <a:gd name="T79" fmla="*/ 47 h 64"/>
                <a:gd name="T80" fmla="*/ 20 w 65"/>
                <a:gd name="T81" fmla="*/ 57 h 64"/>
                <a:gd name="T82" fmla="*/ 9 w 65"/>
                <a:gd name="T83" fmla="*/ 47 h 64"/>
                <a:gd name="T84" fmla="*/ 44 w 65"/>
                <a:gd name="T85" fmla="*/ 57 h 64"/>
                <a:gd name="T86" fmla="*/ 56 w 65"/>
                <a:gd name="T87" fmla="*/ 4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 h="64">
                  <a:moveTo>
                    <a:pt x="32" y="0"/>
                  </a:moveTo>
                  <a:cubicBezTo>
                    <a:pt x="15" y="0"/>
                    <a:pt x="0" y="14"/>
                    <a:pt x="0" y="32"/>
                  </a:cubicBezTo>
                  <a:cubicBezTo>
                    <a:pt x="0" y="49"/>
                    <a:pt x="15" y="64"/>
                    <a:pt x="32" y="64"/>
                  </a:cubicBezTo>
                  <a:cubicBezTo>
                    <a:pt x="50" y="64"/>
                    <a:pt x="65" y="49"/>
                    <a:pt x="65" y="32"/>
                  </a:cubicBezTo>
                  <a:cubicBezTo>
                    <a:pt x="65" y="14"/>
                    <a:pt x="50" y="0"/>
                    <a:pt x="32" y="0"/>
                  </a:cubicBezTo>
                  <a:close/>
                  <a:moveTo>
                    <a:pt x="51" y="42"/>
                  </a:moveTo>
                  <a:cubicBezTo>
                    <a:pt x="51" y="40"/>
                    <a:pt x="52" y="37"/>
                    <a:pt x="52" y="34"/>
                  </a:cubicBezTo>
                  <a:cubicBezTo>
                    <a:pt x="60" y="34"/>
                    <a:pt x="60" y="34"/>
                    <a:pt x="60" y="34"/>
                  </a:cubicBezTo>
                  <a:cubicBezTo>
                    <a:pt x="60" y="37"/>
                    <a:pt x="59" y="40"/>
                    <a:pt x="58" y="42"/>
                  </a:cubicBezTo>
                  <a:lnTo>
                    <a:pt x="51" y="42"/>
                  </a:lnTo>
                  <a:close/>
                  <a:moveTo>
                    <a:pt x="14" y="21"/>
                  </a:moveTo>
                  <a:cubicBezTo>
                    <a:pt x="14" y="24"/>
                    <a:pt x="13" y="27"/>
                    <a:pt x="13" y="30"/>
                  </a:cubicBezTo>
                  <a:cubicBezTo>
                    <a:pt x="5" y="30"/>
                    <a:pt x="5" y="30"/>
                    <a:pt x="5" y="30"/>
                  </a:cubicBezTo>
                  <a:cubicBezTo>
                    <a:pt x="5" y="27"/>
                    <a:pt x="6" y="24"/>
                    <a:pt x="7" y="21"/>
                  </a:cubicBezTo>
                  <a:lnTo>
                    <a:pt x="14" y="21"/>
                  </a:lnTo>
                  <a:close/>
                  <a:moveTo>
                    <a:pt x="46" y="21"/>
                  </a:moveTo>
                  <a:cubicBezTo>
                    <a:pt x="47" y="24"/>
                    <a:pt x="47" y="27"/>
                    <a:pt x="47" y="30"/>
                  </a:cubicBezTo>
                  <a:cubicBezTo>
                    <a:pt x="35" y="30"/>
                    <a:pt x="35" y="30"/>
                    <a:pt x="35" y="30"/>
                  </a:cubicBezTo>
                  <a:cubicBezTo>
                    <a:pt x="35" y="21"/>
                    <a:pt x="35" y="21"/>
                    <a:pt x="35" y="21"/>
                  </a:cubicBezTo>
                  <a:lnTo>
                    <a:pt x="46" y="21"/>
                  </a:lnTo>
                  <a:close/>
                  <a:moveTo>
                    <a:pt x="35" y="17"/>
                  </a:moveTo>
                  <a:cubicBezTo>
                    <a:pt x="35" y="4"/>
                    <a:pt x="35" y="4"/>
                    <a:pt x="35" y="4"/>
                  </a:cubicBezTo>
                  <a:cubicBezTo>
                    <a:pt x="36" y="5"/>
                    <a:pt x="37" y="5"/>
                    <a:pt x="38" y="6"/>
                  </a:cubicBezTo>
                  <a:cubicBezTo>
                    <a:pt x="39" y="7"/>
                    <a:pt x="41" y="9"/>
                    <a:pt x="42" y="11"/>
                  </a:cubicBezTo>
                  <a:cubicBezTo>
                    <a:pt x="43" y="13"/>
                    <a:pt x="44" y="15"/>
                    <a:pt x="45" y="17"/>
                  </a:cubicBezTo>
                  <a:cubicBezTo>
                    <a:pt x="35" y="17"/>
                    <a:pt x="35" y="17"/>
                    <a:pt x="35" y="17"/>
                  </a:cubicBezTo>
                  <a:close/>
                  <a:moveTo>
                    <a:pt x="23" y="11"/>
                  </a:moveTo>
                  <a:cubicBezTo>
                    <a:pt x="24" y="9"/>
                    <a:pt x="26" y="7"/>
                    <a:pt x="27" y="6"/>
                  </a:cubicBezTo>
                  <a:cubicBezTo>
                    <a:pt x="28" y="5"/>
                    <a:pt x="29" y="5"/>
                    <a:pt x="30" y="4"/>
                  </a:cubicBezTo>
                  <a:cubicBezTo>
                    <a:pt x="30" y="17"/>
                    <a:pt x="30" y="17"/>
                    <a:pt x="30" y="17"/>
                  </a:cubicBezTo>
                  <a:cubicBezTo>
                    <a:pt x="20" y="17"/>
                    <a:pt x="20" y="17"/>
                    <a:pt x="20" y="17"/>
                  </a:cubicBezTo>
                  <a:cubicBezTo>
                    <a:pt x="21" y="15"/>
                    <a:pt x="22" y="13"/>
                    <a:pt x="23" y="11"/>
                  </a:cubicBezTo>
                  <a:close/>
                  <a:moveTo>
                    <a:pt x="30" y="21"/>
                  </a:moveTo>
                  <a:cubicBezTo>
                    <a:pt x="30" y="30"/>
                    <a:pt x="30" y="30"/>
                    <a:pt x="30" y="30"/>
                  </a:cubicBezTo>
                  <a:cubicBezTo>
                    <a:pt x="18" y="30"/>
                    <a:pt x="18" y="30"/>
                    <a:pt x="18" y="30"/>
                  </a:cubicBezTo>
                  <a:cubicBezTo>
                    <a:pt x="18" y="27"/>
                    <a:pt x="18" y="24"/>
                    <a:pt x="19" y="21"/>
                  </a:cubicBezTo>
                  <a:lnTo>
                    <a:pt x="30" y="21"/>
                  </a:lnTo>
                  <a:close/>
                  <a:moveTo>
                    <a:pt x="7" y="42"/>
                  </a:moveTo>
                  <a:cubicBezTo>
                    <a:pt x="6" y="40"/>
                    <a:pt x="5" y="37"/>
                    <a:pt x="5" y="34"/>
                  </a:cubicBezTo>
                  <a:cubicBezTo>
                    <a:pt x="13" y="34"/>
                    <a:pt x="13" y="34"/>
                    <a:pt x="13" y="34"/>
                  </a:cubicBezTo>
                  <a:cubicBezTo>
                    <a:pt x="13" y="37"/>
                    <a:pt x="14" y="40"/>
                    <a:pt x="14" y="42"/>
                  </a:cubicBezTo>
                  <a:lnTo>
                    <a:pt x="7" y="42"/>
                  </a:lnTo>
                  <a:close/>
                  <a:moveTo>
                    <a:pt x="18" y="34"/>
                  </a:moveTo>
                  <a:cubicBezTo>
                    <a:pt x="30" y="34"/>
                    <a:pt x="30" y="34"/>
                    <a:pt x="30" y="34"/>
                  </a:cubicBezTo>
                  <a:cubicBezTo>
                    <a:pt x="30" y="42"/>
                    <a:pt x="30" y="42"/>
                    <a:pt x="30" y="42"/>
                  </a:cubicBezTo>
                  <a:cubicBezTo>
                    <a:pt x="19" y="42"/>
                    <a:pt x="19" y="42"/>
                    <a:pt x="19" y="42"/>
                  </a:cubicBezTo>
                  <a:cubicBezTo>
                    <a:pt x="18" y="40"/>
                    <a:pt x="18" y="37"/>
                    <a:pt x="18" y="34"/>
                  </a:cubicBezTo>
                  <a:close/>
                  <a:moveTo>
                    <a:pt x="30" y="47"/>
                  </a:moveTo>
                  <a:cubicBezTo>
                    <a:pt x="30" y="59"/>
                    <a:pt x="30" y="59"/>
                    <a:pt x="30" y="59"/>
                  </a:cubicBezTo>
                  <a:cubicBezTo>
                    <a:pt x="29" y="59"/>
                    <a:pt x="28" y="58"/>
                    <a:pt x="27" y="58"/>
                  </a:cubicBezTo>
                  <a:cubicBezTo>
                    <a:pt x="26" y="57"/>
                    <a:pt x="24" y="55"/>
                    <a:pt x="23" y="52"/>
                  </a:cubicBezTo>
                  <a:cubicBezTo>
                    <a:pt x="22" y="51"/>
                    <a:pt x="21" y="49"/>
                    <a:pt x="20" y="47"/>
                  </a:cubicBezTo>
                  <a:cubicBezTo>
                    <a:pt x="30" y="47"/>
                    <a:pt x="30" y="47"/>
                    <a:pt x="30" y="47"/>
                  </a:cubicBezTo>
                  <a:close/>
                  <a:moveTo>
                    <a:pt x="42" y="52"/>
                  </a:moveTo>
                  <a:cubicBezTo>
                    <a:pt x="41" y="55"/>
                    <a:pt x="39" y="57"/>
                    <a:pt x="38" y="58"/>
                  </a:cubicBezTo>
                  <a:cubicBezTo>
                    <a:pt x="37" y="58"/>
                    <a:pt x="36" y="59"/>
                    <a:pt x="35" y="59"/>
                  </a:cubicBezTo>
                  <a:cubicBezTo>
                    <a:pt x="35" y="47"/>
                    <a:pt x="35" y="47"/>
                    <a:pt x="35" y="47"/>
                  </a:cubicBezTo>
                  <a:cubicBezTo>
                    <a:pt x="45" y="47"/>
                    <a:pt x="45" y="47"/>
                    <a:pt x="45" y="47"/>
                  </a:cubicBezTo>
                  <a:cubicBezTo>
                    <a:pt x="44" y="49"/>
                    <a:pt x="43" y="51"/>
                    <a:pt x="42" y="52"/>
                  </a:cubicBezTo>
                  <a:close/>
                  <a:moveTo>
                    <a:pt x="35" y="42"/>
                  </a:moveTo>
                  <a:cubicBezTo>
                    <a:pt x="35" y="34"/>
                    <a:pt x="35" y="34"/>
                    <a:pt x="35" y="34"/>
                  </a:cubicBezTo>
                  <a:cubicBezTo>
                    <a:pt x="47" y="34"/>
                    <a:pt x="47" y="34"/>
                    <a:pt x="47" y="34"/>
                  </a:cubicBezTo>
                  <a:cubicBezTo>
                    <a:pt x="47" y="37"/>
                    <a:pt x="47" y="40"/>
                    <a:pt x="46" y="42"/>
                  </a:cubicBezTo>
                  <a:lnTo>
                    <a:pt x="35" y="42"/>
                  </a:lnTo>
                  <a:close/>
                  <a:moveTo>
                    <a:pt x="52" y="30"/>
                  </a:moveTo>
                  <a:cubicBezTo>
                    <a:pt x="52" y="27"/>
                    <a:pt x="51" y="24"/>
                    <a:pt x="51" y="21"/>
                  </a:cubicBezTo>
                  <a:cubicBezTo>
                    <a:pt x="58" y="21"/>
                    <a:pt x="58" y="21"/>
                    <a:pt x="58" y="21"/>
                  </a:cubicBezTo>
                  <a:cubicBezTo>
                    <a:pt x="59" y="24"/>
                    <a:pt x="60" y="27"/>
                    <a:pt x="60" y="30"/>
                  </a:cubicBezTo>
                  <a:lnTo>
                    <a:pt x="52" y="30"/>
                  </a:lnTo>
                  <a:close/>
                  <a:moveTo>
                    <a:pt x="56" y="17"/>
                  </a:moveTo>
                  <a:cubicBezTo>
                    <a:pt x="50" y="17"/>
                    <a:pt x="50" y="17"/>
                    <a:pt x="50" y="17"/>
                  </a:cubicBezTo>
                  <a:cubicBezTo>
                    <a:pt x="48" y="13"/>
                    <a:pt x="47" y="9"/>
                    <a:pt x="44" y="7"/>
                  </a:cubicBezTo>
                  <a:cubicBezTo>
                    <a:pt x="47" y="8"/>
                    <a:pt x="50" y="10"/>
                    <a:pt x="52" y="12"/>
                  </a:cubicBezTo>
                  <a:cubicBezTo>
                    <a:pt x="54" y="14"/>
                    <a:pt x="55" y="15"/>
                    <a:pt x="56" y="17"/>
                  </a:cubicBezTo>
                  <a:close/>
                  <a:moveTo>
                    <a:pt x="13" y="12"/>
                  </a:moveTo>
                  <a:cubicBezTo>
                    <a:pt x="15" y="10"/>
                    <a:pt x="18" y="8"/>
                    <a:pt x="20" y="7"/>
                  </a:cubicBezTo>
                  <a:cubicBezTo>
                    <a:pt x="18" y="9"/>
                    <a:pt x="17" y="13"/>
                    <a:pt x="15" y="17"/>
                  </a:cubicBezTo>
                  <a:cubicBezTo>
                    <a:pt x="9" y="17"/>
                    <a:pt x="9" y="17"/>
                    <a:pt x="9" y="17"/>
                  </a:cubicBezTo>
                  <a:cubicBezTo>
                    <a:pt x="10" y="15"/>
                    <a:pt x="11" y="14"/>
                    <a:pt x="13" y="12"/>
                  </a:cubicBezTo>
                  <a:close/>
                  <a:moveTo>
                    <a:pt x="9" y="47"/>
                  </a:moveTo>
                  <a:cubicBezTo>
                    <a:pt x="15" y="47"/>
                    <a:pt x="15" y="47"/>
                    <a:pt x="15" y="47"/>
                  </a:cubicBezTo>
                  <a:cubicBezTo>
                    <a:pt x="17" y="51"/>
                    <a:pt x="18" y="54"/>
                    <a:pt x="20" y="57"/>
                  </a:cubicBezTo>
                  <a:cubicBezTo>
                    <a:pt x="18" y="55"/>
                    <a:pt x="15" y="54"/>
                    <a:pt x="13" y="51"/>
                  </a:cubicBezTo>
                  <a:cubicBezTo>
                    <a:pt x="11" y="50"/>
                    <a:pt x="10" y="48"/>
                    <a:pt x="9" y="47"/>
                  </a:cubicBezTo>
                  <a:close/>
                  <a:moveTo>
                    <a:pt x="52" y="51"/>
                  </a:moveTo>
                  <a:cubicBezTo>
                    <a:pt x="50" y="54"/>
                    <a:pt x="47" y="55"/>
                    <a:pt x="44" y="57"/>
                  </a:cubicBezTo>
                  <a:cubicBezTo>
                    <a:pt x="47" y="54"/>
                    <a:pt x="48" y="51"/>
                    <a:pt x="50" y="47"/>
                  </a:cubicBezTo>
                  <a:cubicBezTo>
                    <a:pt x="56" y="47"/>
                    <a:pt x="56" y="47"/>
                    <a:pt x="56" y="47"/>
                  </a:cubicBezTo>
                  <a:cubicBezTo>
                    <a:pt x="55" y="48"/>
                    <a:pt x="54" y="50"/>
                    <a:pt x="52"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87" name="Freeform 194">
              <a:extLst>
                <a:ext uri="{FF2B5EF4-FFF2-40B4-BE49-F238E27FC236}">
                  <a16:creationId xmlns:a16="http://schemas.microsoft.com/office/drawing/2014/main" xmlns="" id="{4F8148C9-315E-44B4-8D69-08FD8980B798}"/>
                </a:ext>
              </a:extLst>
            </p:cNvPr>
            <p:cNvSpPr>
              <a:spLocks noEditPoints="1"/>
            </p:cNvSpPr>
            <p:nvPr/>
          </p:nvSpPr>
          <p:spPr bwMode="auto">
            <a:xfrm>
              <a:off x="8217214" y="5047577"/>
              <a:ext cx="191818" cy="195733"/>
            </a:xfrm>
            <a:custGeom>
              <a:avLst/>
              <a:gdLst>
                <a:gd name="T0" fmla="*/ 30 w 60"/>
                <a:gd name="T1" fmla="*/ 0 h 61"/>
                <a:gd name="T2" fmla="*/ 0 w 60"/>
                <a:gd name="T3" fmla="*/ 31 h 61"/>
                <a:gd name="T4" fmla="*/ 30 w 60"/>
                <a:gd name="T5" fmla="*/ 61 h 61"/>
                <a:gd name="T6" fmla="*/ 60 w 60"/>
                <a:gd name="T7" fmla="*/ 31 h 61"/>
                <a:gd name="T8" fmla="*/ 30 w 60"/>
                <a:gd name="T9" fmla="*/ 0 h 61"/>
                <a:gd name="T10" fmla="*/ 30 w 60"/>
                <a:gd name="T11" fmla="*/ 55 h 61"/>
                <a:gd name="T12" fmla="*/ 5 w 60"/>
                <a:gd name="T13" fmla="*/ 31 h 61"/>
                <a:gd name="T14" fmla="*/ 30 w 60"/>
                <a:gd name="T15" fmla="*/ 6 h 61"/>
                <a:gd name="T16" fmla="*/ 55 w 60"/>
                <a:gd name="T17" fmla="*/ 31 h 61"/>
                <a:gd name="T18" fmla="*/ 30 w 60"/>
                <a:gd name="T19" fmla="*/ 55 h 61"/>
                <a:gd name="T20" fmla="*/ 26 w 60"/>
                <a:gd name="T21" fmla="*/ 15 h 61"/>
                <a:gd name="T22" fmla="*/ 34 w 60"/>
                <a:gd name="T23" fmla="*/ 15 h 61"/>
                <a:gd name="T24" fmla="*/ 34 w 60"/>
                <a:gd name="T25" fmla="*/ 23 h 61"/>
                <a:gd name="T26" fmla="*/ 26 w 60"/>
                <a:gd name="T27" fmla="*/ 23 h 61"/>
                <a:gd name="T28" fmla="*/ 26 w 60"/>
                <a:gd name="T29" fmla="*/ 15 h 61"/>
                <a:gd name="T30" fmla="*/ 38 w 60"/>
                <a:gd name="T31" fmla="*/ 46 h 61"/>
                <a:gd name="T32" fmla="*/ 22 w 60"/>
                <a:gd name="T33" fmla="*/ 46 h 61"/>
                <a:gd name="T34" fmla="*/ 22 w 60"/>
                <a:gd name="T35" fmla="*/ 42 h 61"/>
                <a:gd name="T36" fmla="*/ 26 w 60"/>
                <a:gd name="T37" fmla="*/ 42 h 61"/>
                <a:gd name="T38" fmla="*/ 26 w 60"/>
                <a:gd name="T39" fmla="*/ 31 h 61"/>
                <a:gd name="T40" fmla="*/ 22 w 60"/>
                <a:gd name="T41" fmla="*/ 31 h 61"/>
                <a:gd name="T42" fmla="*/ 22 w 60"/>
                <a:gd name="T43" fmla="*/ 27 h 61"/>
                <a:gd name="T44" fmla="*/ 34 w 60"/>
                <a:gd name="T45" fmla="*/ 27 h 61"/>
                <a:gd name="T46" fmla="*/ 34 w 60"/>
                <a:gd name="T47" fmla="*/ 42 h 61"/>
                <a:gd name="T48" fmla="*/ 38 w 60"/>
                <a:gd name="T49" fmla="*/ 42 h 61"/>
                <a:gd name="T50" fmla="*/ 38 w 60"/>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61">
                  <a:moveTo>
                    <a:pt x="30" y="0"/>
                  </a:moveTo>
                  <a:cubicBezTo>
                    <a:pt x="13" y="0"/>
                    <a:pt x="0" y="14"/>
                    <a:pt x="0" y="31"/>
                  </a:cubicBezTo>
                  <a:cubicBezTo>
                    <a:pt x="0" y="47"/>
                    <a:pt x="13" y="61"/>
                    <a:pt x="30" y="61"/>
                  </a:cubicBezTo>
                  <a:cubicBezTo>
                    <a:pt x="47" y="61"/>
                    <a:pt x="60" y="47"/>
                    <a:pt x="60" y="31"/>
                  </a:cubicBezTo>
                  <a:cubicBezTo>
                    <a:pt x="60" y="14"/>
                    <a:pt x="47" y="0"/>
                    <a:pt x="30" y="0"/>
                  </a:cubicBezTo>
                  <a:close/>
                  <a:moveTo>
                    <a:pt x="30" y="55"/>
                  </a:moveTo>
                  <a:cubicBezTo>
                    <a:pt x="16" y="55"/>
                    <a:pt x="5" y="44"/>
                    <a:pt x="5" y="31"/>
                  </a:cubicBezTo>
                  <a:cubicBezTo>
                    <a:pt x="5" y="17"/>
                    <a:pt x="16" y="6"/>
                    <a:pt x="30" y="6"/>
                  </a:cubicBezTo>
                  <a:cubicBezTo>
                    <a:pt x="44" y="6"/>
                    <a:pt x="55" y="17"/>
                    <a:pt x="55" y="31"/>
                  </a:cubicBezTo>
                  <a:cubicBezTo>
                    <a:pt x="55" y="44"/>
                    <a:pt x="44" y="55"/>
                    <a:pt x="30" y="55"/>
                  </a:cubicBezTo>
                  <a:close/>
                  <a:moveTo>
                    <a:pt x="26" y="15"/>
                  </a:moveTo>
                  <a:cubicBezTo>
                    <a:pt x="34" y="15"/>
                    <a:pt x="34" y="15"/>
                    <a:pt x="34" y="15"/>
                  </a:cubicBezTo>
                  <a:cubicBezTo>
                    <a:pt x="34" y="23"/>
                    <a:pt x="34" y="23"/>
                    <a:pt x="34" y="23"/>
                  </a:cubicBezTo>
                  <a:cubicBezTo>
                    <a:pt x="26" y="23"/>
                    <a:pt x="26" y="23"/>
                    <a:pt x="26" y="23"/>
                  </a:cubicBezTo>
                  <a:lnTo>
                    <a:pt x="26" y="15"/>
                  </a:lnTo>
                  <a:close/>
                  <a:moveTo>
                    <a:pt x="38" y="46"/>
                  </a:moveTo>
                  <a:cubicBezTo>
                    <a:pt x="22" y="46"/>
                    <a:pt x="22" y="46"/>
                    <a:pt x="22" y="46"/>
                  </a:cubicBezTo>
                  <a:cubicBezTo>
                    <a:pt x="22" y="42"/>
                    <a:pt x="22" y="42"/>
                    <a:pt x="22" y="42"/>
                  </a:cubicBezTo>
                  <a:cubicBezTo>
                    <a:pt x="26" y="42"/>
                    <a:pt x="26" y="42"/>
                    <a:pt x="26" y="42"/>
                  </a:cubicBezTo>
                  <a:cubicBezTo>
                    <a:pt x="26" y="31"/>
                    <a:pt x="26" y="31"/>
                    <a:pt x="26" y="31"/>
                  </a:cubicBezTo>
                  <a:cubicBezTo>
                    <a:pt x="22" y="31"/>
                    <a:pt x="22" y="31"/>
                    <a:pt x="22" y="31"/>
                  </a:cubicBezTo>
                  <a:cubicBezTo>
                    <a:pt x="22" y="27"/>
                    <a:pt x="22" y="27"/>
                    <a:pt x="22" y="27"/>
                  </a:cubicBezTo>
                  <a:cubicBezTo>
                    <a:pt x="34" y="27"/>
                    <a:pt x="34" y="27"/>
                    <a:pt x="34" y="27"/>
                  </a:cubicBezTo>
                  <a:cubicBezTo>
                    <a:pt x="34" y="42"/>
                    <a:pt x="34" y="42"/>
                    <a:pt x="34" y="42"/>
                  </a:cubicBezTo>
                  <a:cubicBezTo>
                    <a:pt x="38" y="42"/>
                    <a:pt x="38" y="42"/>
                    <a:pt x="38" y="42"/>
                  </a:cubicBezTo>
                  <a:lnTo>
                    <a:pt x="3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88" name="Freeform 196">
              <a:extLst>
                <a:ext uri="{FF2B5EF4-FFF2-40B4-BE49-F238E27FC236}">
                  <a16:creationId xmlns:a16="http://schemas.microsoft.com/office/drawing/2014/main" xmlns="" id="{222CC641-2402-41B6-BB49-9559DFF46B43}"/>
                </a:ext>
              </a:extLst>
            </p:cNvPr>
            <p:cNvSpPr>
              <a:spLocks noEditPoints="1"/>
            </p:cNvSpPr>
            <p:nvPr/>
          </p:nvSpPr>
          <p:spPr bwMode="auto">
            <a:xfrm>
              <a:off x="7085879" y="5474274"/>
              <a:ext cx="221179" cy="219221"/>
            </a:xfrm>
            <a:custGeom>
              <a:avLst/>
              <a:gdLst>
                <a:gd name="T0" fmla="*/ 35 w 69"/>
                <a:gd name="T1" fmla="*/ 0 h 69"/>
                <a:gd name="T2" fmla="*/ 0 w 69"/>
                <a:gd name="T3" fmla="*/ 35 h 69"/>
                <a:gd name="T4" fmla="*/ 35 w 69"/>
                <a:gd name="T5" fmla="*/ 69 h 69"/>
                <a:gd name="T6" fmla="*/ 69 w 69"/>
                <a:gd name="T7" fmla="*/ 35 h 69"/>
                <a:gd name="T8" fmla="*/ 35 w 69"/>
                <a:gd name="T9" fmla="*/ 0 h 69"/>
                <a:gd name="T10" fmla="*/ 55 w 69"/>
                <a:gd name="T11" fmla="*/ 30 h 69"/>
                <a:gd name="T12" fmla="*/ 36 w 69"/>
                <a:gd name="T13" fmla="*/ 56 h 69"/>
                <a:gd name="T14" fmla="*/ 28 w 69"/>
                <a:gd name="T15" fmla="*/ 52 h 69"/>
                <a:gd name="T16" fmla="*/ 21 w 69"/>
                <a:gd name="T17" fmla="*/ 32 h 69"/>
                <a:gd name="T18" fmla="*/ 16 w 69"/>
                <a:gd name="T19" fmla="*/ 33 h 69"/>
                <a:gd name="T20" fmla="*/ 14 w 69"/>
                <a:gd name="T21" fmla="*/ 31 h 69"/>
                <a:gd name="T22" fmla="*/ 27 w 69"/>
                <a:gd name="T23" fmla="*/ 22 h 69"/>
                <a:gd name="T24" fmla="*/ 34 w 69"/>
                <a:gd name="T25" fmla="*/ 36 h 69"/>
                <a:gd name="T26" fmla="*/ 37 w 69"/>
                <a:gd name="T27" fmla="*/ 44 h 69"/>
                <a:gd name="T28" fmla="*/ 43 w 69"/>
                <a:gd name="T29" fmla="*/ 36 h 69"/>
                <a:gd name="T30" fmla="*/ 38 w 69"/>
                <a:gd name="T31" fmla="*/ 31 h 69"/>
                <a:gd name="T32" fmla="*/ 55 w 69"/>
                <a:gd name="T33" fmla="*/ 3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35" y="0"/>
                  </a:moveTo>
                  <a:cubicBezTo>
                    <a:pt x="16" y="0"/>
                    <a:pt x="0" y="16"/>
                    <a:pt x="0" y="35"/>
                  </a:cubicBezTo>
                  <a:cubicBezTo>
                    <a:pt x="0" y="54"/>
                    <a:pt x="16" y="69"/>
                    <a:pt x="35" y="69"/>
                  </a:cubicBezTo>
                  <a:cubicBezTo>
                    <a:pt x="54" y="69"/>
                    <a:pt x="69" y="54"/>
                    <a:pt x="69" y="35"/>
                  </a:cubicBezTo>
                  <a:cubicBezTo>
                    <a:pt x="69" y="16"/>
                    <a:pt x="54" y="0"/>
                    <a:pt x="35" y="0"/>
                  </a:cubicBezTo>
                  <a:close/>
                  <a:moveTo>
                    <a:pt x="55" y="30"/>
                  </a:moveTo>
                  <a:cubicBezTo>
                    <a:pt x="53" y="43"/>
                    <a:pt x="40" y="54"/>
                    <a:pt x="36" y="56"/>
                  </a:cubicBezTo>
                  <a:cubicBezTo>
                    <a:pt x="32" y="58"/>
                    <a:pt x="29" y="55"/>
                    <a:pt x="28" y="52"/>
                  </a:cubicBezTo>
                  <a:cubicBezTo>
                    <a:pt x="26" y="49"/>
                    <a:pt x="22" y="33"/>
                    <a:pt x="21" y="32"/>
                  </a:cubicBezTo>
                  <a:cubicBezTo>
                    <a:pt x="19" y="30"/>
                    <a:pt x="16" y="33"/>
                    <a:pt x="16" y="33"/>
                  </a:cubicBezTo>
                  <a:cubicBezTo>
                    <a:pt x="14" y="31"/>
                    <a:pt x="14" y="31"/>
                    <a:pt x="14" y="31"/>
                  </a:cubicBezTo>
                  <a:cubicBezTo>
                    <a:pt x="14" y="31"/>
                    <a:pt x="21" y="23"/>
                    <a:pt x="27" y="22"/>
                  </a:cubicBezTo>
                  <a:cubicBezTo>
                    <a:pt x="32" y="21"/>
                    <a:pt x="32" y="30"/>
                    <a:pt x="34" y="36"/>
                  </a:cubicBezTo>
                  <a:cubicBezTo>
                    <a:pt x="35" y="41"/>
                    <a:pt x="36" y="44"/>
                    <a:pt x="37" y="44"/>
                  </a:cubicBezTo>
                  <a:cubicBezTo>
                    <a:pt x="38" y="44"/>
                    <a:pt x="40" y="41"/>
                    <a:pt x="43" y="36"/>
                  </a:cubicBezTo>
                  <a:cubicBezTo>
                    <a:pt x="45" y="32"/>
                    <a:pt x="42" y="28"/>
                    <a:pt x="38" y="31"/>
                  </a:cubicBezTo>
                  <a:cubicBezTo>
                    <a:pt x="40" y="20"/>
                    <a:pt x="57" y="17"/>
                    <a:pt x="55"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89" name="Freeform 206">
              <a:extLst>
                <a:ext uri="{FF2B5EF4-FFF2-40B4-BE49-F238E27FC236}">
                  <a16:creationId xmlns:a16="http://schemas.microsoft.com/office/drawing/2014/main" xmlns="" id="{D3CAAD60-D806-4F23-BD7C-CFB3ACE79928}"/>
                </a:ext>
              </a:extLst>
            </p:cNvPr>
            <p:cNvSpPr>
              <a:spLocks noEditPoints="1"/>
            </p:cNvSpPr>
            <p:nvPr/>
          </p:nvSpPr>
          <p:spPr bwMode="auto">
            <a:xfrm>
              <a:off x="10199988" y="5985138"/>
              <a:ext cx="381680" cy="338617"/>
            </a:xfrm>
            <a:custGeom>
              <a:avLst/>
              <a:gdLst>
                <a:gd name="T0" fmla="*/ 50 w 119"/>
                <a:gd name="T1" fmla="*/ 0 h 106"/>
                <a:gd name="T2" fmla="*/ 50 w 119"/>
                <a:gd name="T3" fmla="*/ 0 h 106"/>
                <a:gd name="T4" fmla="*/ 99 w 119"/>
                <a:gd name="T5" fmla="*/ 40 h 106"/>
                <a:gd name="T6" fmla="*/ 50 w 119"/>
                <a:gd name="T7" fmla="*/ 81 h 106"/>
                <a:gd name="T8" fmla="*/ 42 w 119"/>
                <a:gd name="T9" fmla="*/ 80 h 106"/>
                <a:gd name="T10" fmla="*/ 7 w 119"/>
                <a:gd name="T11" fmla="*/ 93 h 106"/>
                <a:gd name="T12" fmla="*/ 7 w 119"/>
                <a:gd name="T13" fmla="*/ 90 h 106"/>
                <a:gd name="T14" fmla="*/ 19 w 119"/>
                <a:gd name="T15" fmla="*/ 74 h 106"/>
                <a:gd name="T16" fmla="*/ 18 w 119"/>
                <a:gd name="T17" fmla="*/ 72 h 106"/>
                <a:gd name="T18" fmla="*/ 0 w 119"/>
                <a:gd name="T19" fmla="*/ 40 h 106"/>
                <a:gd name="T20" fmla="*/ 50 w 119"/>
                <a:gd name="T21" fmla="*/ 0 h 106"/>
                <a:gd name="T22" fmla="*/ 103 w 119"/>
                <a:gd name="T23" fmla="*/ 90 h 106"/>
                <a:gd name="T24" fmla="*/ 113 w 119"/>
                <a:gd name="T25" fmla="*/ 104 h 106"/>
                <a:gd name="T26" fmla="*/ 113 w 119"/>
                <a:gd name="T27" fmla="*/ 106 h 106"/>
                <a:gd name="T28" fmla="*/ 83 w 119"/>
                <a:gd name="T29" fmla="*/ 95 h 106"/>
                <a:gd name="T30" fmla="*/ 76 w 119"/>
                <a:gd name="T31" fmla="*/ 96 h 106"/>
                <a:gd name="T32" fmla="*/ 50 w 119"/>
                <a:gd name="T33" fmla="*/ 88 h 106"/>
                <a:gd name="T34" fmla="*/ 90 w 119"/>
                <a:gd name="T35" fmla="*/ 75 h 106"/>
                <a:gd name="T36" fmla="*/ 103 w 119"/>
                <a:gd name="T37" fmla="*/ 60 h 106"/>
                <a:gd name="T38" fmla="*/ 107 w 119"/>
                <a:gd name="T39" fmla="*/ 40 h 106"/>
                <a:gd name="T40" fmla="*/ 107 w 119"/>
                <a:gd name="T41" fmla="*/ 37 h 106"/>
                <a:gd name="T42" fmla="*/ 119 w 119"/>
                <a:gd name="T43" fmla="*/ 61 h 106"/>
                <a:gd name="T44" fmla="*/ 103 w 119"/>
                <a:gd name="T45" fmla="*/ 88 h 106"/>
                <a:gd name="T46" fmla="*/ 103 w 119"/>
                <a:gd name="T47" fmla="*/ 9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9" h="106">
                  <a:moveTo>
                    <a:pt x="50" y="0"/>
                  </a:moveTo>
                  <a:cubicBezTo>
                    <a:pt x="50" y="0"/>
                    <a:pt x="50" y="0"/>
                    <a:pt x="50" y="0"/>
                  </a:cubicBezTo>
                  <a:cubicBezTo>
                    <a:pt x="77" y="0"/>
                    <a:pt x="99" y="18"/>
                    <a:pt x="99" y="40"/>
                  </a:cubicBezTo>
                  <a:cubicBezTo>
                    <a:pt x="99" y="63"/>
                    <a:pt x="77" y="81"/>
                    <a:pt x="50" y="81"/>
                  </a:cubicBezTo>
                  <a:cubicBezTo>
                    <a:pt x="47" y="81"/>
                    <a:pt x="44" y="80"/>
                    <a:pt x="42" y="80"/>
                  </a:cubicBezTo>
                  <a:cubicBezTo>
                    <a:pt x="31" y="91"/>
                    <a:pt x="19" y="93"/>
                    <a:pt x="7" y="93"/>
                  </a:cubicBezTo>
                  <a:cubicBezTo>
                    <a:pt x="7" y="90"/>
                    <a:pt x="7" y="90"/>
                    <a:pt x="7" y="90"/>
                  </a:cubicBezTo>
                  <a:cubicBezTo>
                    <a:pt x="13" y="87"/>
                    <a:pt x="19" y="81"/>
                    <a:pt x="19" y="74"/>
                  </a:cubicBezTo>
                  <a:cubicBezTo>
                    <a:pt x="19" y="73"/>
                    <a:pt x="19" y="72"/>
                    <a:pt x="18" y="72"/>
                  </a:cubicBezTo>
                  <a:cubicBezTo>
                    <a:pt x="7" y="64"/>
                    <a:pt x="0" y="53"/>
                    <a:pt x="0" y="40"/>
                  </a:cubicBezTo>
                  <a:cubicBezTo>
                    <a:pt x="0" y="18"/>
                    <a:pt x="22" y="0"/>
                    <a:pt x="50" y="0"/>
                  </a:cubicBezTo>
                  <a:close/>
                  <a:moveTo>
                    <a:pt x="103" y="90"/>
                  </a:moveTo>
                  <a:cubicBezTo>
                    <a:pt x="103" y="96"/>
                    <a:pt x="107" y="101"/>
                    <a:pt x="113" y="104"/>
                  </a:cubicBezTo>
                  <a:cubicBezTo>
                    <a:pt x="113" y="106"/>
                    <a:pt x="113" y="106"/>
                    <a:pt x="113" y="106"/>
                  </a:cubicBezTo>
                  <a:cubicBezTo>
                    <a:pt x="102" y="106"/>
                    <a:pt x="92" y="104"/>
                    <a:pt x="83" y="95"/>
                  </a:cubicBezTo>
                  <a:cubicBezTo>
                    <a:pt x="81" y="95"/>
                    <a:pt x="79" y="96"/>
                    <a:pt x="76" y="96"/>
                  </a:cubicBezTo>
                  <a:cubicBezTo>
                    <a:pt x="66" y="96"/>
                    <a:pt x="57" y="93"/>
                    <a:pt x="50" y="88"/>
                  </a:cubicBezTo>
                  <a:cubicBezTo>
                    <a:pt x="65" y="88"/>
                    <a:pt x="79" y="84"/>
                    <a:pt x="90" y="75"/>
                  </a:cubicBezTo>
                  <a:cubicBezTo>
                    <a:pt x="95" y="71"/>
                    <a:pt x="100" y="65"/>
                    <a:pt x="103" y="60"/>
                  </a:cubicBezTo>
                  <a:cubicBezTo>
                    <a:pt x="106" y="54"/>
                    <a:pt x="107" y="47"/>
                    <a:pt x="107" y="40"/>
                  </a:cubicBezTo>
                  <a:cubicBezTo>
                    <a:pt x="107" y="39"/>
                    <a:pt x="107" y="38"/>
                    <a:pt x="107" y="37"/>
                  </a:cubicBezTo>
                  <a:cubicBezTo>
                    <a:pt x="115" y="43"/>
                    <a:pt x="119" y="52"/>
                    <a:pt x="119" y="61"/>
                  </a:cubicBezTo>
                  <a:cubicBezTo>
                    <a:pt x="119" y="72"/>
                    <a:pt x="113" y="82"/>
                    <a:pt x="103" y="88"/>
                  </a:cubicBezTo>
                  <a:cubicBezTo>
                    <a:pt x="103" y="89"/>
                    <a:pt x="103" y="89"/>
                    <a:pt x="103"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90" name="Freeform 207">
              <a:extLst>
                <a:ext uri="{FF2B5EF4-FFF2-40B4-BE49-F238E27FC236}">
                  <a16:creationId xmlns:a16="http://schemas.microsoft.com/office/drawing/2014/main" xmlns="" id="{B3916B1D-E4BB-414D-ABE7-1A45C6553AEE}"/>
                </a:ext>
              </a:extLst>
            </p:cNvPr>
            <p:cNvSpPr>
              <a:spLocks noEditPoints="1"/>
            </p:cNvSpPr>
            <p:nvPr/>
          </p:nvSpPr>
          <p:spPr bwMode="auto">
            <a:xfrm>
              <a:off x="9976852" y="5491891"/>
              <a:ext cx="223135" cy="225092"/>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29 w 70"/>
                <a:gd name="T11" fmla="*/ 57 h 70"/>
                <a:gd name="T12" fmla="*/ 14 w 70"/>
                <a:gd name="T13" fmla="*/ 38 h 70"/>
                <a:gd name="T14" fmla="*/ 21 w 70"/>
                <a:gd name="T15" fmla="*/ 31 h 70"/>
                <a:gd name="T16" fmla="*/ 29 w 70"/>
                <a:gd name="T17" fmla="*/ 41 h 70"/>
                <a:gd name="T18" fmla="*/ 54 w 70"/>
                <a:gd name="T19" fmla="*/ 21 h 70"/>
                <a:gd name="T20" fmla="*/ 57 w 70"/>
                <a:gd name="T21" fmla="*/ 24 h 70"/>
                <a:gd name="T22" fmla="*/ 29 w 70"/>
                <a:gd name="T23" fmla="*/ 5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70">
                  <a:moveTo>
                    <a:pt x="35" y="0"/>
                  </a:moveTo>
                  <a:cubicBezTo>
                    <a:pt x="16" y="0"/>
                    <a:pt x="0" y="16"/>
                    <a:pt x="0" y="35"/>
                  </a:cubicBezTo>
                  <a:cubicBezTo>
                    <a:pt x="0" y="54"/>
                    <a:pt x="16" y="70"/>
                    <a:pt x="35" y="70"/>
                  </a:cubicBezTo>
                  <a:cubicBezTo>
                    <a:pt x="54" y="70"/>
                    <a:pt x="70" y="54"/>
                    <a:pt x="70" y="35"/>
                  </a:cubicBezTo>
                  <a:cubicBezTo>
                    <a:pt x="70" y="16"/>
                    <a:pt x="54" y="0"/>
                    <a:pt x="35" y="0"/>
                  </a:cubicBezTo>
                  <a:close/>
                  <a:moveTo>
                    <a:pt x="29" y="57"/>
                  </a:moveTo>
                  <a:cubicBezTo>
                    <a:pt x="14" y="38"/>
                    <a:pt x="14" y="38"/>
                    <a:pt x="14" y="38"/>
                  </a:cubicBezTo>
                  <a:cubicBezTo>
                    <a:pt x="21" y="31"/>
                    <a:pt x="21" y="31"/>
                    <a:pt x="21" y="31"/>
                  </a:cubicBezTo>
                  <a:cubicBezTo>
                    <a:pt x="29" y="41"/>
                    <a:pt x="29" y="41"/>
                    <a:pt x="29" y="41"/>
                  </a:cubicBezTo>
                  <a:cubicBezTo>
                    <a:pt x="54" y="21"/>
                    <a:pt x="54" y="21"/>
                    <a:pt x="54" y="21"/>
                  </a:cubicBezTo>
                  <a:cubicBezTo>
                    <a:pt x="57" y="24"/>
                    <a:pt x="57" y="24"/>
                    <a:pt x="57" y="24"/>
                  </a:cubicBezTo>
                  <a:lnTo>
                    <a:pt x="29"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91" name="Freeform 208">
              <a:extLst>
                <a:ext uri="{FF2B5EF4-FFF2-40B4-BE49-F238E27FC236}">
                  <a16:creationId xmlns:a16="http://schemas.microsoft.com/office/drawing/2014/main" xmlns="" id="{972DCB11-3145-46A5-A77C-9D7D8382F3B6}"/>
                </a:ext>
              </a:extLst>
            </p:cNvPr>
            <p:cNvSpPr>
              <a:spLocks noEditPoints="1"/>
            </p:cNvSpPr>
            <p:nvPr/>
          </p:nvSpPr>
          <p:spPr bwMode="auto">
            <a:xfrm>
              <a:off x="8892492" y="5863783"/>
              <a:ext cx="275984" cy="313173"/>
            </a:xfrm>
            <a:custGeom>
              <a:avLst/>
              <a:gdLst>
                <a:gd name="T0" fmla="*/ 55 w 86"/>
                <a:gd name="T1" fmla="*/ 14 h 98"/>
                <a:gd name="T2" fmla="*/ 55 w 86"/>
                <a:gd name="T3" fmla="*/ 27 h 98"/>
                <a:gd name="T4" fmla="*/ 65 w 86"/>
                <a:gd name="T5" fmla="*/ 33 h 98"/>
                <a:gd name="T6" fmla="*/ 74 w 86"/>
                <a:gd name="T7" fmla="*/ 55 h 98"/>
                <a:gd name="T8" fmla="*/ 65 w 86"/>
                <a:gd name="T9" fmla="*/ 77 h 98"/>
                <a:gd name="T10" fmla="*/ 43 w 86"/>
                <a:gd name="T11" fmla="*/ 85 h 98"/>
                <a:gd name="T12" fmla="*/ 22 w 86"/>
                <a:gd name="T13" fmla="*/ 77 h 98"/>
                <a:gd name="T14" fmla="*/ 13 w 86"/>
                <a:gd name="T15" fmla="*/ 55 h 98"/>
                <a:gd name="T16" fmla="*/ 22 w 86"/>
                <a:gd name="T17" fmla="*/ 33 h 98"/>
                <a:gd name="T18" fmla="*/ 31 w 86"/>
                <a:gd name="T19" fmla="*/ 27 h 98"/>
                <a:gd name="T20" fmla="*/ 31 w 86"/>
                <a:gd name="T21" fmla="*/ 14 h 98"/>
                <a:gd name="T22" fmla="*/ 0 w 86"/>
                <a:gd name="T23" fmla="*/ 55 h 98"/>
                <a:gd name="T24" fmla="*/ 43 w 86"/>
                <a:gd name="T25" fmla="*/ 98 h 98"/>
                <a:gd name="T26" fmla="*/ 86 w 86"/>
                <a:gd name="T27" fmla="*/ 55 h 98"/>
                <a:gd name="T28" fmla="*/ 55 w 86"/>
                <a:gd name="T29" fmla="*/ 14 h 98"/>
                <a:gd name="T30" fmla="*/ 37 w 86"/>
                <a:gd name="T31" fmla="*/ 0 h 98"/>
                <a:gd name="T32" fmla="*/ 49 w 86"/>
                <a:gd name="T33" fmla="*/ 0 h 98"/>
                <a:gd name="T34" fmla="*/ 49 w 86"/>
                <a:gd name="T35" fmla="*/ 49 h 98"/>
                <a:gd name="T36" fmla="*/ 37 w 86"/>
                <a:gd name="T37" fmla="*/ 49 h 98"/>
                <a:gd name="T38" fmla="*/ 37 w 86"/>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98">
                  <a:moveTo>
                    <a:pt x="55" y="14"/>
                  </a:moveTo>
                  <a:cubicBezTo>
                    <a:pt x="55" y="27"/>
                    <a:pt x="55" y="27"/>
                    <a:pt x="55" y="27"/>
                  </a:cubicBezTo>
                  <a:cubicBezTo>
                    <a:pt x="59" y="28"/>
                    <a:pt x="62" y="31"/>
                    <a:pt x="65" y="33"/>
                  </a:cubicBezTo>
                  <a:cubicBezTo>
                    <a:pt x="71" y="39"/>
                    <a:pt x="74" y="47"/>
                    <a:pt x="74" y="55"/>
                  </a:cubicBezTo>
                  <a:cubicBezTo>
                    <a:pt x="74" y="63"/>
                    <a:pt x="71" y="71"/>
                    <a:pt x="65" y="77"/>
                  </a:cubicBezTo>
                  <a:cubicBezTo>
                    <a:pt x="59" y="82"/>
                    <a:pt x="51" y="85"/>
                    <a:pt x="43" y="85"/>
                  </a:cubicBezTo>
                  <a:cubicBezTo>
                    <a:pt x="35" y="85"/>
                    <a:pt x="27" y="82"/>
                    <a:pt x="22" y="77"/>
                  </a:cubicBezTo>
                  <a:cubicBezTo>
                    <a:pt x="16" y="71"/>
                    <a:pt x="13" y="63"/>
                    <a:pt x="13" y="55"/>
                  </a:cubicBezTo>
                  <a:cubicBezTo>
                    <a:pt x="13" y="47"/>
                    <a:pt x="16" y="39"/>
                    <a:pt x="22" y="33"/>
                  </a:cubicBezTo>
                  <a:cubicBezTo>
                    <a:pt x="24" y="31"/>
                    <a:pt x="27" y="28"/>
                    <a:pt x="31" y="27"/>
                  </a:cubicBezTo>
                  <a:cubicBezTo>
                    <a:pt x="31" y="14"/>
                    <a:pt x="31" y="14"/>
                    <a:pt x="31" y="14"/>
                  </a:cubicBezTo>
                  <a:cubicBezTo>
                    <a:pt x="13" y="19"/>
                    <a:pt x="0" y="36"/>
                    <a:pt x="0" y="55"/>
                  </a:cubicBezTo>
                  <a:cubicBezTo>
                    <a:pt x="0" y="79"/>
                    <a:pt x="20" y="98"/>
                    <a:pt x="43" y="98"/>
                  </a:cubicBezTo>
                  <a:cubicBezTo>
                    <a:pt x="67" y="98"/>
                    <a:pt x="86" y="79"/>
                    <a:pt x="86" y="55"/>
                  </a:cubicBezTo>
                  <a:cubicBezTo>
                    <a:pt x="86"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92" name="Freeform 209">
              <a:extLst>
                <a:ext uri="{FF2B5EF4-FFF2-40B4-BE49-F238E27FC236}">
                  <a16:creationId xmlns:a16="http://schemas.microsoft.com/office/drawing/2014/main" xmlns="" id="{B8CA8BF6-879A-4FBB-9B2F-9753ACBAE029}"/>
                </a:ext>
              </a:extLst>
            </p:cNvPr>
            <p:cNvSpPr>
              <a:spLocks/>
            </p:cNvSpPr>
            <p:nvPr/>
          </p:nvSpPr>
          <p:spPr bwMode="auto">
            <a:xfrm>
              <a:off x="8549960" y="6186742"/>
              <a:ext cx="371892" cy="311215"/>
            </a:xfrm>
            <a:custGeom>
              <a:avLst/>
              <a:gdLst>
                <a:gd name="T0" fmla="*/ 57 w 116"/>
                <a:gd name="T1" fmla="*/ 1 h 97"/>
                <a:gd name="T2" fmla="*/ 48 w 116"/>
                <a:gd name="T3" fmla="*/ 8 h 97"/>
                <a:gd name="T4" fmla="*/ 55 w 116"/>
                <a:gd name="T5" fmla="*/ 18 h 97"/>
                <a:gd name="T6" fmla="*/ 85 w 116"/>
                <a:gd name="T7" fmla="*/ 22 h 97"/>
                <a:gd name="T8" fmla="*/ 5 w 116"/>
                <a:gd name="T9" fmla="*/ 81 h 97"/>
                <a:gd name="T10" fmla="*/ 3 w 116"/>
                <a:gd name="T11" fmla="*/ 93 h 97"/>
                <a:gd name="T12" fmla="*/ 8 w 116"/>
                <a:gd name="T13" fmla="*/ 96 h 97"/>
                <a:gd name="T14" fmla="*/ 15 w 116"/>
                <a:gd name="T15" fmla="*/ 95 h 97"/>
                <a:gd name="T16" fmla="*/ 95 w 116"/>
                <a:gd name="T17" fmla="*/ 36 h 97"/>
                <a:gd name="T18" fmla="*/ 90 w 116"/>
                <a:gd name="T19" fmla="*/ 66 h 97"/>
                <a:gd name="T20" fmla="*/ 97 w 116"/>
                <a:gd name="T21" fmla="*/ 76 h 97"/>
                <a:gd name="T22" fmla="*/ 107 w 116"/>
                <a:gd name="T23" fmla="*/ 69 h 97"/>
                <a:gd name="T24" fmla="*/ 116 w 116"/>
                <a:gd name="T25" fmla="*/ 10 h 97"/>
                <a:gd name="T26" fmla="*/ 57 w 116"/>
                <a:gd name="T27" fmla="*/ 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6" h="97">
                  <a:moveTo>
                    <a:pt x="57" y="1"/>
                  </a:moveTo>
                  <a:cubicBezTo>
                    <a:pt x="53" y="0"/>
                    <a:pt x="48" y="3"/>
                    <a:pt x="48" y="8"/>
                  </a:cubicBezTo>
                  <a:cubicBezTo>
                    <a:pt x="47" y="13"/>
                    <a:pt x="50" y="17"/>
                    <a:pt x="55" y="18"/>
                  </a:cubicBezTo>
                  <a:cubicBezTo>
                    <a:pt x="85" y="22"/>
                    <a:pt x="85" y="22"/>
                    <a:pt x="85" y="22"/>
                  </a:cubicBezTo>
                  <a:cubicBezTo>
                    <a:pt x="5" y="81"/>
                    <a:pt x="5" y="81"/>
                    <a:pt x="5" y="81"/>
                  </a:cubicBezTo>
                  <a:cubicBezTo>
                    <a:pt x="1" y="84"/>
                    <a:pt x="0" y="89"/>
                    <a:pt x="3" y="93"/>
                  </a:cubicBezTo>
                  <a:cubicBezTo>
                    <a:pt x="4" y="95"/>
                    <a:pt x="6" y="96"/>
                    <a:pt x="8" y="96"/>
                  </a:cubicBezTo>
                  <a:cubicBezTo>
                    <a:pt x="10" y="97"/>
                    <a:pt x="13" y="96"/>
                    <a:pt x="15" y="95"/>
                  </a:cubicBezTo>
                  <a:cubicBezTo>
                    <a:pt x="95" y="36"/>
                    <a:pt x="95" y="36"/>
                    <a:pt x="95" y="36"/>
                  </a:cubicBezTo>
                  <a:cubicBezTo>
                    <a:pt x="90" y="66"/>
                    <a:pt x="90" y="66"/>
                    <a:pt x="90" y="66"/>
                  </a:cubicBezTo>
                  <a:cubicBezTo>
                    <a:pt x="90" y="71"/>
                    <a:pt x="93" y="75"/>
                    <a:pt x="97" y="76"/>
                  </a:cubicBezTo>
                  <a:cubicBezTo>
                    <a:pt x="102" y="76"/>
                    <a:pt x="106" y="73"/>
                    <a:pt x="107" y="69"/>
                  </a:cubicBezTo>
                  <a:cubicBezTo>
                    <a:pt x="116" y="10"/>
                    <a:pt x="116" y="10"/>
                    <a:pt x="116" y="10"/>
                  </a:cubicBezTo>
                  <a:lnTo>
                    <a:pt x="5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93" name="Freeform 210">
              <a:extLst>
                <a:ext uri="{FF2B5EF4-FFF2-40B4-BE49-F238E27FC236}">
                  <a16:creationId xmlns:a16="http://schemas.microsoft.com/office/drawing/2014/main" xmlns="" id="{B775E8C9-9039-40F1-9F6F-BAA2E9DFB054}"/>
                </a:ext>
              </a:extLst>
            </p:cNvPr>
            <p:cNvSpPr>
              <a:spLocks noEditPoints="1"/>
            </p:cNvSpPr>
            <p:nvPr/>
          </p:nvSpPr>
          <p:spPr bwMode="auto">
            <a:xfrm>
              <a:off x="9379868" y="5728727"/>
              <a:ext cx="319045" cy="342532"/>
            </a:xfrm>
            <a:custGeom>
              <a:avLst/>
              <a:gdLst>
                <a:gd name="T0" fmla="*/ 90 w 100"/>
                <a:gd name="T1" fmla="*/ 0 h 107"/>
                <a:gd name="T2" fmla="*/ 10 w 100"/>
                <a:gd name="T3" fmla="*/ 0 h 107"/>
                <a:gd name="T4" fmla="*/ 0 w 100"/>
                <a:gd name="T5" fmla="*/ 10 h 107"/>
                <a:gd name="T6" fmla="*/ 0 w 100"/>
                <a:gd name="T7" fmla="*/ 97 h 107"/>
                <a:gd name="T8" fmla="*/ 10 w 100"/>
                <a:gd name="T9" fmla="*/ 107 h 107"/>
                <a:gd name="T10" fmla="*/ 90 w 100"/>
                <a:gd name="T11" fmla="*/ 107 h 107"/>
                <a:gd name="T12" fmla="*/ 100 w 100"/>
                <a:gd name="T13" fmla="*/ 97 h 107"/>
                <a:gd name="T14" fmla="*/ 100 w 100"/>
                <a:gd name="T15" fmla="*/ 10 h 107"/>
                <a:gd name="T16" fmla="*/ 90 w 100"/>
                <a:gd name="T17" fmla="*/ 0 h 107"/>
                <a:gd name="T18" fmla="*/ 86 w 100"/>
                <a:gd name="T19" fmla="*/ 93 h 107"/>
                <a:gd name="T20" fmla="*/ 13 w 100"/>
                <a:gd name="T21" fmla="*/ 93 h 107"/>
                <a:gd name="T22" fmla="*/ 13 w 100"/>
                <a:gd name="T23" fmla="*/ 13 h 107"/>
                <a:gd name="T24" fmla="*/ 86 w 100"/>
                <a:gd name="T25" fmla="*/ 13 h 107"/>
                <a:gd name="T26" fmla="*/ 86 w 100"/>
                <a:gd name="T27" fmla="*/ 93 h 107"/>
                <a:gd name="T28" fmla="*/ 26 w 100"/>
                <a:gd name="T29" fmla="*/ 47 h 107"/>
                <a:gd name="T30" fmla="*/ 73 w 100"/>
                <a:gd name="T31" fmla="*/ 47 h 107"/>
                <a:gd name="T32" fmla="*/ 73 w 100"/>
                <a:gd name="T33" fmla="*/ 53 h 107"/>
                <a:gd name="T34" fmla="*/ 26 w 100"/>
                <a:gd name="T35" fmla="*/ 53 h 107"/>
                <a:gd name="T36" fmla="*/ 26 w 100"/>
                <a:gd name="T37" fmla="*/ 47 h 107"/>
                <a:gd name="T38" fmla="*/ 26 w 100"/>
                <a:gd name="T39" fmla="*/ 60 h 107"/>
                <a:gd name="T40" fmla="*/ 73 w 100"/>
                <a:gd name="T41" fmla="*/ 60 h 107"/>
                <a:gd name="T42" fmla="*/ 73 w 100"/>
                <a:gd name="T43" fmla="*/ 67 h 107"/>
                <a:gd name="T44" fmla="*/ 26 w 100"/>
                <a:gd name="T45" fmla="*/ 67 h 107"/>
                <a:gd name="T46" fmla="*/ 26 w 100"/>
                <a:gd name="T47" fmla="*/ 60 h 107"/>
                <a:gd name="T48" fmla="*/ 26 w 100"/>
                <a:gd name="T49" fmla="*/ 73 h 107"/>
                <a:gd name="T50" fmla="*/ 73 w 100"/>
                <a:gd name="T51" fmla="*/ 73 h 107"/>
                <a:gd name="T52" fmla="*/ 73 w 100"/>
                <a:gd name="T53" fmla="*/ 80 h 107"/>
                <a:gd name="T54" fmla="*/ 26 w 100"/>
                <a:gd name="T55" fmla="*/ 80 h 107"/>
                <a:gd name="T56" fmla="*/ 26 w 100"/>
                <a:gd name="T57" fmla="*/ 73 h 107"/>
                <a:gd name="T58" fmla="*/ 26 w 100"/>
                <a:gd name="T59" fmla="*/ 33 h 107"/>
                <a:gd name="T60" fmla="*/ 73 w 100"/>
                <a:gd name="T61" fmla="*/ 33 h 107"/>
                <a:gd name="T62" fmla="*/ 73 w 100"/>
                <a:gd name="T63" fmla="*/ 40 h 107"/>
                <a:gd name="T64" fmla="*/ 26 w 100"/>
                <a:gd name="T65" fmla="*/ 40 h 107"/>
                <a:gd name="T66" fmla="*/ 26 w 100"/>
                <a:gd name="T67" fmla="*/ 3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0" h="107">
                  <a:moveTo>
                    <a:pt x="90" y="0"/>
                  </a:moveTo>
                  <a:cubicBezTo>
                    <a:pt x="10" y="0"/>
                    <a:pt x="10" y="0"/>
                    <a:pt x="10" y="0"/>
                  </a:cubicBezTo>
                  <a:cubicBezTo>
                    <a:pt x="4" y="0"/>
                    <a:pt x="0" y="5"/>
                    <a:pt x="0" y="10"/>
                  </a:cubicBezTo>
                  <a:cubicBezTo>
                    <a:pt x="0" y="97"/>
                    <a:pt x="0" y="97"/>
                    <a:pt x="0" y="97"/>
                  </a:cubicBezTo>
                  <a:cubicBezTo>
                    <a:pt x="0" y="102"/>
                    <a:pt x="4" y="107"/>
                    <a:pt x="10" y="107"/>
                  </a:cubicBezTo>
                  <a:cubicBezTo>
                    <a:pt x="90" y="107"/>
                    <a:pt x="90" y="107"/>
                    <a:pt x="90" y="107"/>
                  </a:cubicBezTo>
                  <a:cubicBezTo>
                    <a:pt x="95" y="107"/>
                    <a:pt x="100" y="102"/>
                    <a:pt x="100" y="97"/>
                  </a:cubicBezTo>
                  <a:cubicBezTo>
                    <a:pt x="100" y="10"/>
                    <a:pt x="100" y="10"/>
                    <a:pt x="100" y="10"/>
                  </a:cubicBezTo>
                  <a:cubicBezTo>
                    <a:pt x="100" y="5"/>
                    <a:pt x="95" y="0"/>
                    <a:pt x="90" y="0"/>
                  </a:cubicBezTo>
                  <a:close/>
                  <a:moveTo>
                    <a:pt x="86" y="93"/>
                  </a:moveTo>
                  <a:cubicBezTo>
                    <a:pt x="13" y="93"/>
                    <a:pt x="13" y="93"/>
                    <a:pt x="13" y="93"/>
                  </a:cubicBezTo>
                  <a:cubicBezTo>
                    <a:pt x="13" y="13"/>
                    <a:pt x="13" y="13"/>
                    <a:pt x="13" y="13"/>
                  </a:cubicBezTo>
                  <a:cubicBezTo>
                    <a:pt x="86" y="13"/>
                    <a:pt x="86" y="13"/>
                    <a:pt x="86" y="13"/>
                  </a:cubicBezTo>
                  <a:lnTo>
                    <a:pt x="86" y="93"/>
                  </a:lnTo>
                  <a:close/>
                  <a:moveTo>
                    <a:pt x="26" y="47"/>
                  </a:moveTo>
                  <a:cubicBezTo>
                    <a:pt x="73" y="47"/>
                    <a:pt x="73" y="47"/>
                    <a:pt x="73" y="47"/>
                  </a:cubicBezTo>
                  <a:cubicBezTo>
                    <a:pt x="73" y="53"/>
                    <a:pt x="73" y="53"/>
                    <a:pt x="73" y="53"/>
                  </a:cubicBezTo>
                  <a:cubicBezTo>
                    <a:pt x="26" y="53"/>
                    <a:pt x="26" y="53"/>
                    <a:pt x="26" y="53"/>
                  </a:cubicBezTo>
                  <a:lnTo>
                    <a:pt x="26" y="47"/>
                  </a:lnTo>
                  <a:close/>
                  <a:moveTo>
                    <a:pt x="26" y="60"/>
                  </a:moveTo>
                  <a:cubicBezTo>
                    <a:pt x="73" y="60"/>
                    <a:pt x="73" y="60"/>
                    <a:pt x="73" y="60"/>
                  </a:cubicBezTo>
                  <a:cubicBezTo>
                    <a:pt x="73" y="67"/>
                    <a:pt x="73" y="67"/>
                    <a:pt x="73" y="67"/>
                  </a:cubicBezTo>
                  <a:cubicBezTo>
                    <a:pt x="26" y="67"/>
                    <a:pt x="26" y="67"/>
                    <a:pt x="26" y="67"/>
                  </a:cubicBezTo>
                  <a:lnTo>
                    <a:pt x="26" y="60"/>
                  </a:lnTo>
                  <a:close/>
                  <a:moveTo>
                    <a:pt x="26" y="73"/>
                  </a:moveTo>
                  <a:cubicBezTo>
                    <a:pt x="73" y="73"/>
                    <a:pt x="73" y="73"/>
                    <a:pt x="73" y="73"/>
                  </a:cubicBezTo>
                  <a:cubicBezTo>
                    <a:pt x="73" y="80"/>
                    <a:pt x="73" y="80"/>
                    <a:pt x="73" y="80"/>
                  </a:cubicBezTo>
                  <a:cubicBezTo>
                    <a:pt x="26" y="80"/>
                    <a:pt x="26" y="80"/>
                    <a:pt x="26" y="80"/>
                  </a:cubicBezTo>
                  <a:lnTo>
                    <a:pt x="26" y="73"/>
                  </a:lnTo>
                  <a:close/>
                  <a:moveTo>
                    <a:pt x="26" y="33"/>
                  </a:moveTo>
                  <a:cubicBezTo>
                    <a:pt x="73" y="33"/>
                    <a:pt x="73" y="33"/>
                    <a:pt x="73" y="33"/>
                  </a:cubicBezTo>
                  <a:cubicBezTo>
                    <a:pt x="73" y="40"/>
                    <a:pt x="73" y="40"/>
                    <a:pt x="73" y="40"/>
                  </a:cubicBezTo>
                  <a:cubicBezTo>
                    <a:pt x="26" y="40"/>
                    <a:pt x="26" y="40"/>
                    <a:pt x="26" y="40"/>
                  </a:cubicBezTo>
                  <a:lnTo>
                    <a:pt x="26"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94" name="Freeform 211">
              <a:extLst>
                <a:ext uri="{FF2B5EF4-FFF2-40B4-BE49-F238E27FC236}">
                  <a16:creationId xmlns:a16="http://schemas.microsoft.com/office/drawing/2014/main" xmlns="" id="{29DCC46A-27CA-4C64-A75E-5C43F1D9AB8D}"/>
                </a:ext>
              </a:extLst>
            </p:cNvPr>
            <p:cNvSpPr>
              <a:spLocks/>
            </p:cNvSpPr>
            <p:nvPr/>
          </p:nvSpPr>
          <p:spPr bwMode="auto">
            <a:xfrm>
              <a:off x="9781119" y="5771788"/>
              <a:ext cx="366021" cy="364063"/>
            </a:xfrm>
            <a:custGeom>
              <a:avLst/>
              <a:gdLst>
                <a:gd name="T0" fmla="*/ 86 w 114"/>
                <a:gd name="T1" fmla="*/ 72 h 114"/>
                <a:gd name="T2" fmla="*/ 66 w 114"/>
                <a:gd name="T3" fmla="*/ 52 h 114"/>
                <a:gd name="T4" fmla="*/ 114 w 114"/>
                <a:gd name="T5" fmla="*/ 16 h 114"/>
                <a:gd name="T6" fmla="*/ 100 w 114"/>
                <a:gd name="T7" fmla="*/ 2 h 114"/>
                <a:gd name="T8" fmla="*/ 40 w 114"/>
                <a:gd name="T9" fmla="*/ 26 h 114"/>
                <a:gd name="T10" fmla="*/ 21 w 114"/>
                <a:gd name="T11" fmla="*/ 7 h 114"/>
                <a:gd name="T12" fmla="*/ 4 w 114"/>
                <a:gd name="T13" fmla="*/ 4 h 114"/>
                <a:gd name="T14" fmla="*/ 7 w 114"/>
                <a:gd name="T15" fmla="*/ 21 h 114"/>
                <a:gd name="T16" fmla="*/ 26 w 114"/>
                <a:gd name="T17" fmla="*/ 40 h 114"/>
                <a:gd name="T18" fmla="*/ 2 w 114"/>
                <a:gd name="T19" fmla="*/ 100 h 114"/>
                <a:gd name="T20" fmla="*/ 16 w 114"/>
                <a:gd name="T21" fmla="*/ 114 h 114"/>
                <a:gd name="T22" fmla="*/ 52 w 114"/>
                <a:gd name="T23" fmla="*/ 66 h 114"/>
                <a:gd name="T24" fmla="*/ 72 w 114"/>
                <a:gd name="T25" fmla="*/ 86 h 114"/>
                <a:gd name="T26" fmla="*/ 72 w 114"/>
                <a:gd name="T27" fmla="*/ 114 h 114"/>
                <a:gd name="T28" fmla="*/ 86 w 114"/>
                <a:gd name="T29" fmla="*/ 114 h 114"/>
                <a:gd name="T30" fmla="*/ 93 w 114"/>
                <a:gd name="T31" fmla="*/ 93 h 114"/>
                <a:gd name="T32" fmla="*/ 114 w 114"/>
                <a:gd name="T33" fmla="*/ 86 h 114"/>
                <a:gd name="T34" fmla="*/ 114 w 114"/>
                <a:gd name="T35" fmla="*/ 72 h 114"/>
                <a:gd name="T36" fmla="*/ 86 w 114"/>
                <a:gd name="T37" fmla="*/ 7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 h="114">
                  <a:moveTo>
                    <a:pt x="86" y="72"/>
                  </a:moveTo>
                  <a:cubicBezTo>
                    <a:pt x="66" y="52"/>
                    <a:pt x="66" y="52"/>
                    <a:pt x="66" y="52"/>
                  </a:cubicBezTo>
                  <a:cubicBezTo>
                    <a:pt x="114" y="16"/>
                    <a:pt x="114" y="16"/>
                    <a:pt x="114" y="16"/>
                  </a:cubicBezTo>
                  <a:cubicBezTo>
                    <a:pt x="100" y="2"/>
                    <a:pt x="100" y="2"/>
                    <a:pt x="100" y="2"/>
                  </a:cubicBezTo>
                  <a:cubicBezTo>
                    <a:pt x="40" y="26"/>
                    <a:pt x="40" y="26"/>
                    <a:pt x="40" y="26"/>
                  </a:cubicBezTo>
                  <a:cubicBezTo>
                    <a:pt x="21" y="7"/>
                    <a:pt x="21" y="7"/>
                    <a:pt x="21" y="7"/>
                  </a:cubicBezTo>
                  <a:cubicBezTo>
                    <a:pt x="16" y="2"/>
                    <a:pt x="8" y="0"/>
                    <a:pt x="4" y="4"/>
                  </a:cubicBezTo>
                  <a:cubicBezTo>
                    <a:pt x="0" y="8"/>
                    <a:pt x="2" y="16"/>
                    <a:pt x="7" y="21"/>
                  </a:cubicBezTo>
                  <a:cubicBezTo>
                    <a:pt x="26" y="40"/>
                    <a:pt x="26" y="40"/>
                    <a:pt x="26" y="40"/>
                  </a:cubicBezTo>
                  <a:cubicBezTo>
                    <a:pt x="2" y="100"/>
                    <a:pt x="2" y="100"/>
                    <a:pt x="2" y="100"/>
                  </a:cubicBezTo>
                  <a:cubicBezTo>
                    <a:pt x="16" y="114"/>
                    <a:pt x="16" y="114"/>
                    <a:pt x="16" y="114"/>
                  </a:cubicBezTo>
                  <a:cubicBezTo>
                    <a:pt x="52" y="66"/>
                    <a:pt x="52" y="66"/>
                    <a:pt x="52" y="66"/>
                  </a:cubicBezTo>
                  <a:cubicBezTo>
                    <a:pt x="72" y="86"/>
                    <a:pt x="72" y="86"/>
                    <a:pt x="72" y="86"/>
                  </a:cubicBezTo>
                  <a:cubicBezTo>
                    <a:pt x="72" y="114"/>
                    <a:pt x="72" y="114"/>
                    <a:pt x="72" y="114"/>
                  </a:cubicBezTo>
                  <a:cubicBezTo>
                    <a:pt x="86" y="114"/>
                    <a:pt x="86" y="114"/>
                    <a:pt x="86" y="114"/>
                  </a:cubicBezTo>
                  <a:cubicBezTo>
                    <a:pt x="93" y="93"/>
                    <a:pt x="93" y="93"/>
                    <a:pt x="93" y="93"/>
                  </a:cubicBezTo>
                  <a:cubicBezTo>
                    <a:pt x="114" y="86"/>
                    <a:pt x="114" y="86"/>
                    <a:pt x="114" y="86"/>
                  </a:cubicBezTo>
                  <a:cubicBezTo>
                    <a:pt x="114" y="72"/>
                    <a:pt x="114" y="72"/>
                    <a:pt x="114" y="72"/>
                  </a:cubicBezTo>
                  <a:cubicBezTo>
                    <a:pt x="86" y="72"/>
                    <a:pt x="86" y="72"/>
                    <a:pt x="86"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95" name="Freeform 212">
              <a:extLst>
                <a:ext uri="{FF2B5EF4-FFF2-40B4-BE49-F238E27FC236}">
                  <a16:creationId xmlns:a16="http://schemas.microsoft.com/office/drawing/2014/main" xmlns="" id="{55ED1FBA-C011-4CD8-B468-C202F991361D}"/>
                </a:ext>
              </a:extLst>
            </p:cNvPr>
            <p:cNvSpPr>
              <a:spLocks/>
            </p:cNvSpPr>
            <p:nvPr/>
          </p:nvSpPr>
          <p:spPr bwMode="auto">
            <a:xfrm>
              <a:off x="9804607" y="6221974"/>
              <a:ext cx="344490" cy="281855"/>
            </a:xfrm>
            <a:custGeom>
              <a:avLst/>
              <a:gdLst>
                <a:gd name="T0" fmla="*/ 108 w 108"/>
                <a:gd name="T1" fmla="*/ 11 h 88"/>
                <a:gd name="T2" fmla="*/ 96 w 108"/>
                <a:gd name="T3" fmla="*/ 14 h 88"/>
                <a:gd name="T4" fmla="*/ 105 w 108"/>
                <a:gd name="T5" fmla="*/ 2 h 88"/>
                <a:gd name="T6" fmla="*/ 91 w 108"/>
                <a:gd name="T7" fmla="*/ 7 h 88"/>
                <a:gd name="T8" fmla="*/ 75 w 108"/>
                <a:gd name="T9" fmla="*/ 0 h 88"/>
                <a:gd name="T10" fmla="*/ 53 w 108"/>
                <a:gd name="T11" fmla="*/ 22 h 88"/>
                <a:gd name="T12" fmla="*/ 54 w 108"/>
                <a:gd name="T13" fmla="*/ 27 h 88"/>
                <a:gd name="T14" fmla="*/ 8 w 108"/>
                <a:gd name="T15" fmla="*/ 4 h 88"/>
                <a:gd name="T16" fmla="*/ 5 w 108"/>
                <a:gd name="T17" fmla="*/ 15 h 88"/>
                <a:gd name="T18" fmla="*/ 15 w 108"/>
                <a:gd name="T19" fmla="*/ 34 h 88"/>
                <a:gd name="T20" fmla="*/ 5 w 108"/>
                <a:gd name="T21" fmla="*/ 31 h 88"/>
                <a:gd name="T22" fmla="*/ 5 w 108"/>
                <a:gd name="T23" fmla="*/ 31 h 88"/>
                <a:gd name="T24" fmla="*/ 23 w 108"/>
                <a:gd name="T25" fmla="*/ 53 h 88"/>
                <a:gd name="T26" fmla="*/ 17 w 108"/>
                <a:gd name="T27" fmla="*/ 54 h 88"/>
                <a:gd name="T28" fmla="*/ 13 w 108"/>
                <a:gd name="T29" fmla="*/ 53 h 88"/>
                <a:gd name="T30" fmla="*/ 33 w 108"/>
                <a:gd name="T31" fmla="*/ 69 h 88"/>
                <a:gd name="T32" fmla="*/ 6 w 108"/>
                <a:gd name="T33" fmla="*/ 78 h 88"/>
                <a:gd name="T34" fmla="*/ 0 w 108"/>
                <a:gd name="T35" fmla="*/ 78 h 88"/>
                <a:gd name="T36" fmla="*/ 34 w 108"/>
                <a:gd name="T37" fmla="*/ 88 h 88"/>
                <a:gd name="T38" fmla="*/ 97 w 108"/>
                <a:gd name="T39" fmla="*/ 25 h 88"/>
                <a:gd name="T40" fmla="*/ 97 w 108"/>
                <a:gd name="T41" fmla="*/ 22 h 88"/>
                <a:gd name="T42" fmla="*/ 108 w 108"/>
                <a:gd name="T43" fmla="*/ 1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88">
                  <a:moveTo>
                    <a:pt x="108" y="11"/>
                  </a:moveTo>
                  <a:cubicBezTo>
                    <a:pt x="104" y="12"/>
                    <a:pt x="100" y="13"/>
                    <a:pt x="96" y="14"/>
                  </a:cubicBezTo>
                  <a:cubicBezTo>
                    <a:pt x="100" y="11"/>
                    <a:pt x="104" y="7"/>
                    <a:pt x="105" y="2"/>
                  </a:cubicBezTo>
                  <a:cubicBezTo>
                    <a:pt x="101" y="4"/>
                    <a:pt x="96" y="6"/>
                    <a:pt x="91" y="7"/>
                  </a:cubicBezTo>
                  <a:cubicBezTo>
                    <a:pt x="87" y="3"/>
                    <a:pt x="81" y="0"/>
                    <a:pt x="75" y="0"/>
                  </a:cubicBezTo>
                  <a:cubicBezTo>
                    <a:pt x="63" y="0"/>
                    <a:pt x="53" y="10"/>
                    <a:pt x="53" y="22"/>
                  </a:cubicBezTo>
                  <a:cubicBezTo>
                    <a:pt x="53" y="24"/>
                    <a:pt x="53" y="26"/>
                    <a:pt x="54" y="27"/>
                  </a:cubicBezTo>
                  <a:cubicBezTo>
                    <a:pt x="35" y="26"/>
                    <a:pt x="19" y="18"/>
                    <a:pt x="8" y="4"/>
                  </a:cubicBezTo>
                  <a:cubicBezTo>
                    <a:pt x="6" y="7"/>
                    <a:pt x="5" y="11"/>
                    <a:pt x="5" y="15"/>
                  </a:cubicBezTo>
                  <a:cubicBezTo>
                    <a:pt x="5" y="23"/>
                    <a:pt x="9" y="30"/>
                    <a:pt x="15" y="34"/>
                  </a:cubicBezTo>
                  <a:cubicBezTo>
                    <a:pt x="11" y="34"/>
                    <a:pt x="8" y="33"/>
                    <a:pt x="5" y="31"/>
                  </a:cubicBezTo>
                  <a:cubicBezTo>
                    <a:pt x="5" y="31"/>
                    <a:pt x="5" y="31"/>
                    <a:pt x="5" y="31"/>
                  </a:cubicBezTo>
                  <a:cubicBezTo>
                    <a:pt x="5" y="42"/>
                    <a:pt x="12" y="51"/>
                    <a:pt x="23" y="53"/>
                  </a:cubicBezTo>
                  <a:cubicBezTo>
                    <a:pt x="21" y="53"/>
                    <a:pt x="19" y="54"/>
                    <a:pt x="17" y="54"/>
                  </a:cubicBezTo>
                  <a:cubicBezTo>
                    <a:pt x="15" y="54"/>
                    <a:pt x="14" y="54"/>
                    <a:pt x="13" y="53"/>
                  </a:cubicBezTo>
                  <a:cubicBezTo>
                    <a:pt x="15" y="62"/>
                    <a:pt x="23" y="69"/>
                    <a:pt x="33" y="69"/>
                  </a:cubicBezTo>
                  <a:cubicBezTo>
                    <a:pt x="26" y="75"/>
                    <a:pt x="16" y="78"/>
                    <a:pt x="6" y="78"/>
                  </a:cubicBezTo>
                  <a:cubicBezTo>
                    <a:pt x="4" y="78"/>
                    <a:pt x="2" y="78"/>
                    <a:pt x="0" y="78"/>
                  </a:cubicBezTo>
                  <a:cubicBezTo>
                    <a:pt x="10" y="84"/>
                    <a:pt x="22" y="88"/>
                    <a:pt x="34" y="88"/>
                  </a:cubicBezTo>
                  <a:cubicBezTo>
                    <a:pt x="75" y="88"/>
                    <a:pt x="97" y="54"/>
                    <a:pt x="97" y="25"/>
                  </a:cubicBezTo>
                  <a:cubicBezTo>
                    <a:pt x="97" y="24"/>
                    <a:pt x="97" y="23"/>
                    <a:pt x="97" y="22"/>
                  </a:cubicBezTo>
                  <a:cubicBezTo>
                    <a:pt x="102" y="19"/>
                    <a:pt x="105" y="15"/>
                    <a:pt x="10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96" name="Freeform 213">
              <a:extLst>
                <a:ext uri="{FF2B5EF4-FFF2-40B4-BE49-F238E27FC236}">
                  <a16:creationId xmlns:a16="http://schemas.microsoft.com/office/drawing/2014/main" xmlns="" id="{71528952-FA3C-4CF1-AFF2-09E009BEBAFA}"/>
                </a:ext>
              </a:extLst>
            </p:cNvPr>
            <p:cNvSpPr>
              <a:spLocks/>
            </p:cNvSpPr>
            <p:nvPr/>
          </p:nvSpPr>
          <p:spPr bwMode="auto">
            <a:xfrm>
              <a:off x="10315471" y="6398133"/>
              <a:ext cx="242709" cy="252495"/>
            </a:xfrm>
            <a:custGeom>
              <a:avLst/>
              <a:gdLst>
                <a:gd name="T0" fmla="*/ 66 w 124"/>
                <a:gd name="T1" fmla="*/ 0 h 129"/>
                <a:gd name="T2" fmla="*/ 66 w 124"/>
                <a:gd name="T3" fmla="*/ 59 h 129"/>
                <a:gd name="T4" fmla="*/ 124 w 124"/>
                <a:gd name="T5" fmla="*/ 0 h 129"/>
                <a:gd name="T6" fmla="*/ 124 w 124"/>
                <a:gd name="T7" fmla="*/ 129 h 129"/>
                <a:gd name="T8" fmla="*/ 66 w 124"/>
                <a:gd name="T9" fmla="*/ 70 h 129"/>
                <a:gd name="T10" fmla="*/ 66 w 124"/>
                <a:gd name="T11" fmla="*/ 129 h 129"/>
                <a:gd name="T12" fmla="*/ 0 w 124"/>
                <a:gd name="T13" fmla="*/ 64 h 129"/>
                <a:gd name="T14" fmla="*/ 66 w 124"/>
                <a:gd name="T15" fmla="*/ 0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29">
                  <a:moveTo>
                    <a:pt x="66" y="0"/>
                  </a:moveTo>
                  <a:lnTo>
                    <a:pt x="66" y="59"/>
                  </a:lnTo>
                  <a:lnTo>
                    <a:pt x="124" y="0"/>
                  </a:lnTo>
                  <a:lnTo>
                    <a:pt x="124" y="129"/>
                  </a:lnTo>
                  <a:lnTo>
                    <a:pt x="66" y="70"/>
                  </a:lnTo>
                  <a:lnTo>
                    <a:pt x="66" y="129"/>
                  </a:lnTo>
                  <a:lnTo>
                    <a:pt x="0" y="64"/>
                  </a:ln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97" name="Freeform 214">
              <a:extLst>
                <a:ext uri="{FF2B5EF4-FFF2-40B4-BE49-F238E27FC236}">
                  <a16:creationId xmlns:a16="http://schemas.microsoft.com/office/drawing/2014/main" xmlns="" id="{3B599E71-AF01-4FC5-A163-6C3578AB28FF}"/>
                </a:ext>
              </a:extLst>
            </p:cNvPr>
            <p:cNvSpPr>
              <a:spLocks noEditPoints="1"/>
            </p:cNvSpPr>
            <p:nvPr/>
          </p:nvSpPr>
          <p:spPr bwMode="auto">
            <a:xfrm>
              <a:off x="9877029" y="6449024"/>
              <a:ext cx="366021" cy="364063"/>
            </a:xfrm>
            <a:custGeom>
              <a:avLst/>
              <a:gdLst>
                <a:gd name="T0" fmla="*/ 0 w 114"/>
                <a:gd name="T1" fmla="*/ 83 h 114"/>
                <a:gd name="T2" fmla="*/ 10 w 114"/>
                <a:gd name="T3" fmla="*/ 93 h 114"/>
                <a:gd name="T4" fmla="*/ 30 w 114"/>
                <a:gd name="T5" fmla="*/ 73 h 114"/>
                <a:gd name="T6" fmla="*/ 41 w 114"/>
                <a:gd name="T7" fmla="*/ 84 h 114"/>
                <a:gd name="T8" fmla="*/ 21 w 114"/>
                <a:gd name="T9" fmla="*/ 104 h 114"/>
                <a:gd name="T10" fmla="*/ 31 w 114"/>
                <a:gd name="T11" fmla="*/ 114 h 114"/>
                <a:gd name="T12" fmla="*/ 51 w 114"/>
                <a:gd name="T13" fmla="*/ 94 h 114"/>
                <a:gd name="T14" fmla="*/ 64 w 114"/>
                <a:gd name="T15" fmla="*/ 107 h 114"/>
                <a:gd name="T16" fmla="*/ 74 w 114"/>
                <a:gd name="T17" fmla="*/ 97 h 114"/>
                <a:gd name="T18" fmla="*/ 17 w 114"/>
                <a:gd name="T19" fmla="*/ 40 h 114"/>
                <a:gd name="T20" fmla="*/ 7 w 114"/>
                <a:gd name="T21" fmla="*/ 50 h 114"/>
                <a:gd name="T22" fmla="*/ 20 w 114"/>
                <a:gd name="T23" fmla="*/ 63 h 114"/>
                <a:gd name="T24" fmla="*/ 0 w 114"/>
                <a:gd name="T25" fmla="*/ 83 h 114"/>
                <a:gd name="T26" fmla="*/ 84 w 114"/>
                <a:gd name="T27" fmla="*/ 30 h 114"/>
                <a:gd name="T28" fmla="*/ 26 w 114"/>
                <a:gd name="T29" fmla="*/ 39 h 114"/>
                <a:gd name="T30" fmla="*/ 75 w 114"/>
                <a:gd name="T31" fmla="*/ 88 h 114"/>
                <a:gd name="T32" fmla="*/ 84 w 114"/>
                <a:gd name="T33" fmla="*/ 30 h 114"/>
                <a:gd name="T34" fmla="*/ 93 w 114"/>
                <a:gd name="T35" fmla="*/ 35 h 114"/>
                <a:gd name="T36" fmla="*/ 79 w 114"/>
                <a:gd name="T37" fmla="*/ 21 h 114"/>
                <a:gd name="T38" fmla="*/ 100 w 114"/>
                <a:gd name="T39" fmla="*/ 0 h 114"/>
                <a:gd name="T40" fmla="*/ 114 w 114"/>
                <a:gd name="T41" fmla="*/ 14 h 114"/>
                <a:gd name="T42" fmla="*/ 93 w 114"/>
                <a:gd name="T43" fmla="*/ 3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4" h="114">
                  <a:moveTo>
                    <a:pt x="0" y="83"/>
                  </a:moveTo>
                  <a:cubicBezTo>
                    <a:pt x="10" y="93"/>
                    <a:pt x="10" y="93"/>
                    <a:pt x="10" y="93"/>
                  </a:cubicBezTo>
                  <a:cubicBezTo>
                    <a:pt x="30" y="73"/>
                    <a:pt x="30" y="73"/>
                    <a:pt x="30" y="73"/>
                  </a:cubicBezTo>
                  <a:cubicBezTo>
                    <a:pt x="41" y="84"/>
                    <a:pt x="41" y="84"/>
                    <a:pt x="41" y="84"/>
                  </a:cubicBezTo>
                  <a:cubicBezTo>
                    <a:pt x="21" y="104"/>
                    <a:pt x="21" y="104"/>
                    <a:pt x="21" y="104"/>
                  </a:cubicBezTo>
                  <a:cubicBezTo>
                    <a:pt x="31" y="114"/>
                    <a:pt x="31" y="114"/>
                    <a:pt x="31" y="114"/>
                  </a:cubicBezTo>
                  <a:cubicBezTo>
                    <a:pt x="51" y="94"/>
                    <a:pt x="51" y="94"/>
                    <a:pt x="51" y="94"/>
                  </a:cubicBezTo>
                  <a:cubicBezTo>
                    <a:pt x="64" y="107"/>
                    <a:pt x="64" y="107"/>
                    <a:pt x="64" y="107"/>
                  </a:cubicBezTo>
                  <a:cubicBezTo>
                    <a:pt x="74" y="97"/>
                    <a:pt x="74" y="97"/>
                    <a:pt x="74" y="97"/>
                  </a:cubicBezTo>
                  <a:cubicBezTo>
                    <a:pt x="17" y="40"/>
                    <a:pt x="17" y="40"/>
                    <a:pt x="17" y="40"/>
                  </a:cubicBezTo>
                  <a:cubicBezTo>
                    <a:pt x="7" y="50"/>
                    <a:pt x="7" y="50"/>
                    <a:pt x="7" y="50"/>
                  </a:cubicBezTo>
                  <a:cubicBezTo>
                    <a:pt x="20" y="63"/>
                    <a:pt x="20" y="63"/>
                    <a:pt x="20" y="63"/>
                  </a:cubicBezTo>
                  <a:lnTo>
                    <a:pt x="0" y="83"/>
                  </a:lnTo>
                  <a:close/>
                  <a:moveTo>
                    <a:pt x="84" y="30"/>
                  </a:moveTo>
                  <a:cubicBezTo>
                    <a:pt x="65" y="12"/>
                    <a:pt x="41" y="26"/>
                    <a:pt x="26" y="39"/>
                  </a:cubicBezTo>
                  <a:cubicBezTo>
                    <a:pt x="75" y="88"/>
                    <a:pt x="75" y="88"/>
                    <a:pt x="75" y="88"/>
                  </a:cubicBezTo>
                  <a:cubicBezTo>
                    <a:pt x="88" y="73"/>
                    <a:pt x="102" y="49"/>
                    <a:pt x="84" y="30"/>
                  </a:cubicBezTo>
                  <a:close/>
                  <a:moveTo>
                    <a:pt x="93" y="35"/>
                  </a:moveTo>
                  <a:cubicBezTo>
                    <a:pt x="79" y="21"/>
                    <a:pt x="79" y="21"/>
                    <a:pt x="79" y="21"/>
                  </a:cubicBezTo>
                  <a:cubicBezTo>
                    <a:pt x="100" y="0"/>
                    <a:pt x="100" y="0"/>
                    <a:pt x="100" y="0"/>
                  </a:cubicBezTo>
                  <a:cubicBezTo>
                    <a:pt x="114" y="14"/>
                    <a:pt x="114" y="14"/>
                    <a:pt x="114" y="14"/>
                  </a:cubicBezTo>
                  <a:lnTo>
                    <a:pt x="93"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98" name="Freeform 215">
              <a:extLst>
                <a:ext uri="{FF2B5EF4-FFF2-40B4-BE49-F238E27FC236}">
                  <a16:creationId xmlns:a16="http://schemas.microsoft.com/office/drawing/2014/main" xmlns="" id="{93DE4196-CD62-49F2-A4B8-EC570A7F1FA9}"/>
                </a:ext>
              </a:extLst>
            </p:cNvPr>
            <p:cNvSpPr>
              <a:spLocks noEditPoints="1"/>
            </p:cNvSpPr>
            <p:nvPr/>
          </p:nvSpPr>
          <p:spPr bwMode="auto">
            <a:xfrm>
              <a:off x="8986444" y="6147595"/>
              <a:ext cx="366021" cy="358191"/>
            </a:xfrm>
            <a:custGeom>
              <a:avLst/>
              <a:gdLst>
                <a:gd name="T0" fmla="*/ 110 w 115"/>
                <a:gd name="T1" fmla="*/ 36 h 112"/>
                <a:gd name="T2" fmla="*/ 86 w 115"/>
                <a:gd name="T3" fmla="*/ 1 h 112"/>
                <a:gd name="T4" fmla="*/ 86 w 115"/>
                <a:gd name="T5" fmla="*/ 1 h 112"/>
                <a:gd name="T6" fmla="*/ 77 w 115"/>
                <a:gd name="T7" fmla="*/ 4 h 112"/>
                <a:gd name="T8" fmla="*/ 32 w 115"/>
                <a:gd name="T9" fmla="*/ 39 h 112"/>
                <a:gd name="T10" fmla="*/ 36 w 115"/>
                <a:gd name="T11" fmla="*/ 56 h 112"/>
                <a:gd name="T12" fmla="*/ 42 w 115"/>
                <a:gd name="T13" fmla="*/ 73 h 112"/>
                <a:gd name="T14" fmla="*/ 98 w 115"/>
                <a:gd name="T15" fmla="*/ 81 h 112"/>
                <a:gd name="T16" fmla="*/ 106 w 115"/>
                <a:gd name="T17" fmla="*/ 78 h 112"/>
                <a:gd name="T18" fmla="*/ 106 w 115"/>
                <a:gd name="T19" fmla="*/ 79 h 112"/>
                <a:gd name="T20" fmla="*/ 110 w 115"/>
                <a:gd name="T21" fmla="*/ 36 h 112"/>
                <a:gd name="T22" fmla="*/ 102 w 115"/>
                <a:gd name="T23" fmla="*/ 73 h 112"/>
                <a:gd name="T24" fmla="*/ 99 w 115"/>
                <a:gd name="T25" fmla="*/ 73 h 112"/>
                <a:gd name="T26" fmla="*/ 93 w 115"/>
                <a:gd name="T27" fmla="*/ 67 h 112"/>
                <a:gd name="T28" fmla="*/ 83 w 115"/>
                <a:gd name="T29" fmla="*/ 43 h 112"/>
                <a:gd name="T30" fmla="*/ 80 w 115"/>
                <a:gd name="T31" fmla="*/ 18 h 112"/>
                <a:gd name="T32" fmla="*/ 82 w 115"/>
                <a:gd name="T33" fmla="*/ 10 h 112"/>
                <a:gd name="T34" fmla="*/ 84 w 115"/>
                <a:gd name="T35" fmla="*/ 8 h 112"/>
                <a:gd name="T36" fmla="*/ 87 w 115"/>
                <a:gd name="T37" fmla="*/ 9 h 112"/>
                <a:gd name="T38" fmla="*/ 93 w 115"/>
                <a:gd name="T39" fmla="*/ 15 h 112"/>
                <a:gd name="T40" fmla="*/ 103 w 115"/>
                <a:gd name="T41" fmla="*/ 38 h 112"/>
                <a:gd name="T42" fmla="*/ 106 w 115"/>
                <a:gd name="T43" fmla="*/ 63 h 112"/>
                <a:gd name="T44" fmla="*/ 104 w 115"/>
                <a:gd name="T45" fmla="*/ 71 h 112"/>
                <a:gd name="T46" fmla="*/ 102 w 115"/>
                <a:gd name="T47" fmla="*/ 73 h 112"/>
                <a:gd name="T48" fmla="*/ 28 w 115"/>
                <a:gd name="T49" fmla="*/ 58 h 112"/>
                <a:gd name="T50" fmla="*/ 25 w 115"/>
                <a:gd name="T51" fmla="*/ 42 h 112"/>
                <a:gd name="T52" fmla="*/ 11 w 115"/>
                <a:gd name="T53" fmla="*/ 47 h 112"/>
                <a:gd name="T54" fmla="*/ 4 w 115"/>
                <a:gd name="T55" fmla="*/ 49 h 112"/>
                <a:gd name="T56" fmla="*/ 0 w 115"/>
                <a:gd name="T57" fmla="*/ 61 h 112"/>
                <a:gd name="T58" fmla="*/ 3 w 115"/>
                <a:gd name="T59" fmla="*/ 70 h 112"/>
                <a:gd name="T60" fmla="*/ 11 w 115"/>
                <a:gd name="T61" fmla="*/ 78 h 112"/>
                <a:gd name="T62" fmla="*/ 19 w 115"/>
                <a:gd name="T63" fmla="*/ 76 h 112"/>
                <a:gd name="T64" fmla="*/ 34 w 115"/>
                <a:gd name="T65" fmla="*/ 73 h 112"/>
                <a:gd name="T66" fmla="*/ 28 w 115"/>
                <a:gd name="T67" fmla="*/ 58 h 112"/>
                <a:gd name="T68" fmla="*/ 47 w 115"/>
                <a:gd name="T69" fmla="*/ 77 h 112"/>
                <a:gd name="T70" fmla="*/ 32 w 115"/>
                <a:gd name="T71" fmla="*/ 78 h 112"/>
                <a:gd name="T72" fmla="*/ 50 w 115"/>
                <a:gd name="T73" fmla="*/ 110 h 112"/>
                <a:gd name="T74" fmla="*/ 54 w 115"/>
                <a:gd name="T75" fmla="*/ 111 h 112"/>
                <a:gd name="T76" fmla="*/ 66 w 115"/>
                <a:gd name="T77" fmla="*/ 102 h 112"/>
                <a:gd name="T78" fmla="*/ 66 w 115"/>
                <a:gd name="T79" fmla="*/ 98 h 112"/>
                <a:gd name="T80" fmla="*/ 47 w 115"/>
                <a:gd name="T81" fmla="*/ 77 h 112"/>
                <a:gd name="T82" fmla="*/ 96 w 115"/>
                <a:gd name="T83" fmla="*/ 53 h 112"/>
                <a:gd name="T84" fmla="*/ 95 w 115"/>
                <a:gd name="T85" fmla="*/ 53 h 112"/>
                <a:gd name="T86" fmla="*/ 93 w 115"/>
                <a:gd name="T87" fmla="*/ 51 h 112"/>
                <a:gd name="T88" fmla="*/ 89 w 115"/>
                <a:gd name="T89" fmla="*/ 42 h 112"/>
                <a:gd name="T90" fmla="*/ 88 w 115"/>
                <a:gd name="T91" fmla="*/ 32 h 112"/>
                <a:gd name="T92" fmla="*/ 89 w 115"/>
                <a:gd name="T93" fmla="*/ 29 h 112"/>
                <a:gd name="T94" fmla="*/ 90 w 115"/>
                <a:gd name="T95" fmla="*/ 28 h 112"/>
                <a:gd name="T96" fmla="*/ 91 w 115"/>
                <a:gd name="T97" fmla="*/ 29 h 112"/>
                <a:gd name="T98" fmla="*/ 93 w 115"/>
                <a:gd name="T99" fmla="*/ 31 h 112"/>
                <a:gd name="T100" fmla="*/ 97 w 115"/>
                <a:gd name="T101" fmla="*/ 40 h 112"/>
                <a:gd name="T102" fmla="*/ 98 w 115"/>
                <a:gd name="T103" fmla="*/ 49 h 112"/>
                <a:gd name="T104" fmla="*/ 97 w 115"/>
                <a:gd name="T105" fmla="*/ 52 h 112"/>
                <a:gd name="T106" fmla="*/ 96 w 115"/>
                <a:gd name="T107"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 h="112">
                  <a:moveTo>
                    <a:pt x="110" y="36"/>
                  </a:moveTo>
                  <a:cubicBezTo>
                    <a:pt x="104" y="15"/>
                    <a:pt x="93" y="0"/>
                    <a:pt x="86" y="1"/>
                  </a:cubicBezTo>
                  <a:cubicBezTo>
                    <a:pt x="86" y="1"/>
                    <a:pt x="86" y="1"/>
                    <a:pt x="86" y="1"/>
                  </a:cubicBezTo>
                  <a:cubicBezTo>
                    <a:pt x="77" y="4"/>
                    <a:pt x="77" y="4"/>
                    <a:pt x="77" y="4"/>
                  </a:cubicBezTo>
                  <a:cubicBezTo>
                    <a:pt x="77" y="4"/>
                    <a:pt x="60" y="25"/>
                    <a:pt x="32" y="39"/>
                  </a:cubicBezTo>
                  <a:cubicBezTo>
                    <a:pt x="33" y="44"/>
                    <a:pt x="34" y="50"/>
                    <a:pt x="36" y="56"/>
                  </a:cubicBezTo>
                  <a:cubicBezTo>
                    <a:pt x="37" y="63"/>
                    <a:pt x="39" y="68"/>
                    <a:pt x="42" y="73"/>
                  </a:cubicBezTo>
                  <a:cubicBezTo>
                    <a:pt x="73" y="71"/>
                    <a:pt x="98" y="81"/>
                    <a:pt x="98" y="81"/>
                  </a:cubicBezTo>
                  <a:cubicBezTo>
                    <a:pt x="106" y="78"/>
                    <a:pt x="106" y="78"/>
                    <a:pt x="106" y="78"/>
                  </a:cubicBezTo>
                  <a:cubicBezTo>
                    <a:pt x="106" y="78"/>
                    <a:pt x="106" y="79"/>
                    <a:pt x="106" y="79"/>
                  </a:cubicBezTo>
                  <a:cubicBezTo>
                    <a:pt x="114" y="76"/>
                    <a:pt x="115" y="57"/>
                    <a:pt x="110" y="36"/>
                  </a:cubicBezTo>
                  <a:close/>
                  <a:moveTo>
                    <a:pt x="102" y="73"/>
                  </a:moveTo>
                  <a:cubicBezTo>
                    <a:pt x="101" y="74"/>
                    <a:pt x="99" y="73"/>
                    <a:pt x="99" y="73"/>
                  </a:cubicBezTo>
                  <a:cubicBezTo>
                    <a:pt x="97" y="71"/>
                    <a:pt x="95" y="69"/>
                    <a:pt x="93" y="67"/>
                  </a:cubicBezTo>
                  <a:cubicBezTo>
                    <a:pt x="89" y="61"/>
                    <a:pt x="85" y="53"/>
                    <a:pt x="83" y="43"/>
                  </a:cubicBezTo>
                  <a:cubicBezTo>
                    <a:pt x="80" y="34"/>
                    <a:pt x="79" y="25"/>
                    <a:pt x="80" y="18"/>
                  </a:cubicBezTo>
                  <a:cubicBezTo>
                    <a:pt x="80" y="15"/>
                    <a:pt x="81" y="12"/>
                    <a:pt x="82" y="10"/>
                  </a:cubicBezTo>
                  <a:cubicBezTo>
                    <a:pt x="82" y="10"/>
                    <a:pt x="83" y="8"/>
                    <a:pt x="84" y="8"/>
                  </a:cubicBezTo>
                  <a:cubicBezTo>
                    <a:pt x="85" y="8"/>
                    <a:pt x="87" y="9"/>
                    <a:pt x="87" y="9"/>
                  </a:cubicBezTo>
                  <a:cubicBezTo>
                    <a:pt x="89" y="10"/>
                    <a:pt x="91" y="12"/>
                    <a:pt x="93" y="15"/>
                  </a:cubicBezTo>
                  <a:cubicBezTo>
                    <a:pt x="97" y="20"/>
                    <a:pt x="101" y="29"/>
                    <a:pt x="103" y="38"/>
                  </a:cubicBezTo>
                  <a:cubicBezTo>
                    <a:pt x="106" y="47"/>
                    <a:pt x="107" y="56"/>
                    <a:pt x="106" y="63"/>
                  </a:cubicBezTo>
                  <a:cubicBezTo>
                    <a:pt x="105" y="67"/>
                    <a:pt x="105" y="69"/>
                    <a:pt x="104" y="71"/>
                  </a:cubicBezTo>
                  <a:cubicBezTo>
                    <a:pt x="103" y="72"/>
                    <a:pt x="103" y="73"/>
                    <a:pt x="102" y="73"/>
                  </a:cubicBezTo>
                  <a:close/>
                  <a:moveTo>
                    <a:pt x="28" y="58"/>
                  </a:moveTo>
                  <a:cubicBezTo>
                    <a:pt x="27" y="53"/>
                    <a:pt x="26" y="47"/>
                    <a:pt x="25" y="42"/>
                  </a:cubicBezTo>
                  <a:cubicBezTo>
                    <a:pt x="20" y="44"/>
                    <a:pt x="16" y="46"/>
                    <a:pt x="11" y="47"/>
                  </a:cubicBezTo>
                  <a:cubicBezTo>
                    <a:pt x="4" y="49"/>
                    <a:pt x="4" y="49"/>
                    <a:pt x="4" y="49"/>
                  </a:cubicBezTo>
                  <a:cubicBezTo>
                    <a:pt x="0" y="61"/>
                    <a:pt x="0" y="61"/>
                    <a:pt x="0" y="61"/>
                  </a:cubicBezTo>
                  <a:cubicBezTo>
                    <a:pt x="3" y="70"/>
                    <a:pt x="3" y="70"/>
                    <a:pt x="3" y="70"/>
                  </a:cubicBezTo>
                  <a:cubicBezTo>
                    <a:pt x="11" y="78"/>
                    <a:pt x="11" y="78"/>
                    <a:pt x="11" y="78"/>
                  </a:cubicBezTo>
                  <a:cubicBezTo>
                    <a:pt x="11" y="78"/>
                    <a:pt x="11" y="78"/>
                    <a:pt x="19" y="76"/>
                  </a:cubicBezTo>
                  <a:cubicBezTo>
                    <a:pt x="24" y="75"/>
                    <a:pt x="28" y="74"/>
                    <a:pt x="34" y="73"/>
                  </a:cubicBezTo>
                  <a:cubicBezTo>
                    <a:pt x="32" y="69"/>
                    <a:pt x="30" y="64"/>
                    <a:pt x="28" y="58"/>
                  </a:cubicBezTo>
                  <a:close/>
                  <a:moveTo>
                    <a:pt x="47" y="77"/>
                  </a:moveTo>
                  <a:cubicBezTo>
                    <a:pt x="32" y="78"/>
                    <a:pt x="32" y="78"/>
                    <a:pt x="32" y="78"/>
                  </a:cubicBezTo>
                  <a:cubicBezTo>
                    <a:pt x="50" y="110"/>
                    <a:pt x="50" y="110"/>
                    <a:pt x="50" y="110"/>
                  </a:cubicBezTo>
                  <a:cubicBezTo>
                    <a:pt x="51" y="112"/>
                    <a:pt x="53" y="112"/>
                    <a:pt x="54" y="111"/>
                  </a:cubicBezTo>
                  <a:cubicBezTo>
                    <a:pt x="66" y="102"/>
                    <a:pt x="66" y="102"/>
                    <a:pt x="66" y="102"/>
                  </a:cubicBezTo>
                  <a:cubicBezTo>
                    <a:pt x="67" y="101"/>
                    <a:pt x="67" y="99"/>
                    <a:pt x="66" y="98"/>
                  </a:cubicBezTo>
                  <a:lnTo>
                    <a:pt x="47" y="77"/>
                  </a:lnTo>
                  <a:close/>
                  <a:moveTo>
                    <a:pt x="96" y="53"/>
                  </a:moveTo>
                  <a:cubicBezTo>
                    <a:pt x="96" y="53"/>
                    <a:pt x="95" y="53"/>
                    <a:pt x="95" y="53"/>
                  </a:cubicBezTo>
                  <a:cubicBezTo>
                    <a:pt x="94" y="53"/>
                    <a:pt x="94" y="52"/>
                    <a:pt x="93" y="51"/>
                  </a:cubicBezTo>
                  <a:cubicBezTo>
                    <a:pt x="91" y="49"/>
                    <a:pt x="90" y="45"/>
                    <a:pt x="89" y="42"/>
                  </a:cubicBezTo>
                  <a:cubicBezTo>
                    <a:pt x="88" y="38"/>
                    <a:pt x="88" y="35"/>
                    <a:pt x="88" y="32"/>
                  </a:cubicBezTo>
                  <a:cubicBezTo>
                    <a:pt x="88" y="31"/>
                    <a:pt x="88" y="30"/>
                    <a:pt x="89" y="29"/>
                  </a:cubicBezTo>
                  <a:cubicBezTo>
                    <a:pt x="89" y="29"/>
                    <a:pt x="89" y="28"/>
                    <a:pt x="90" y="28"/>
                  </a:cubicBezTo>
                  <a:cubicBezTo>
                    <a:pt x="90" y="28"/>
                    <a:pt x="90" y="28"/>
                    <a:pt x="91" y="29"/>
                  </a:cubicBezTo>
                  <a:cubicBezTo>
                    <a:pt x="91" y="29"/>
                    <a:pt x="92" y="30"/>
                    <a:pt x="93" y="31"/>
                  </a:cubicBezTo>
                  <a:cubicBezTo>
                    <a:pt x="94" y="33"/>
                    <a:pt x="96" y="36"/>
                    <a:pt x="97" y="40"/>
                  </a:cubicBezTo>
                  <a:cubicBezTo>
                    <a:pt x="98" y="43"/>
                    <a:pt x="98" y="47"/>
                    <a:pt x="98" y="49"/>
                  </a:cubicBezTo>
                  <a:cubicBezTo>
                    <a:pt x="98" y="51"/>
                    <a:pt x="98" y="52"/>
                    <a:pt x="97" y="52"/>
                  </a:cubicBezTo>
                  <a:cubicBezTo>
                    <a:pt x="97" y="53"/>
                    <a:pt x="97" y="53"/>
                    <a:pt x="96"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199" name="Freeform 216">
              <a:extLst>
                <a:ext uri="{FF2B5EF4-FFF2-40B4-BE49-F238E27FC236}">
                  <a16:creationId xmlns:a16="http://schemas.microsoft.com/office/drawing/2014/main" xmlns="" id="{0C352206-D3A3-4440-BE3F-8AFF2B40B31A}"/>
                </a:ext>
              </a:extLst>
            </p:cNvPr>
            <p:cNvSpPr>
              <a:spLocks noEditPoints="1"/>
            </p:cNvSpPr>
            <p:nvPr/>
          </p:nvSpPr>
          <p:spPr bwMode="auto">
            <a:xfrm>
              <a:off x="9420971" y="6157383"/>
              <a:ext cx="334704" cy="336661"/>
            </a:xfrm>
            <a:custGeom>
              <a:avLst/>
              <a:gdLst>
                <a:gd name="T0" fmla="*/ 100 w 105"/>
                <a:gd name="T1" fmla="*/ 29 h 105"/>
                <a:gd name="T2" fmla="*/ 71 w 105"/>
                <a:gd name="T3" fmla="*/ 26 h 105"/>
                <a:gd name="T4" fmla="*/ 88 w 105"/>
                <a:gd name="T5" fmla="*/ 9 h 105"/>
                <a:gd name="T6" fmla="*/ 82 w 105"/>
                <a:gd name="T7" fmla="*/ 3 h 105"/>
                <a:gd name="T8" fmla="*/ 59 w 105"/>
                <a:gd name="T9" fmla="*/ 26 h 105"/>
                <a:gd name="T10" fmla="*/ 52 w 105"/>
                <a:gd name="T11" fmla="*/ 26 h 105"/>
                <a:gd name="T12" fmla="*/ 52 w 105"/>
                <a:gd name="T13" fmla="*/ 26 h 105"/>
                <a:gd name="T14" fmla="*/ 26 w 105"/>
                <a:gd name="T15" fmla="*/ 0 h 105"/>
                <a:gd name="T16" fmla="*/ 19 w 105"/>
                <a:gd name="T17" fmla="*/ 6 h 105"/>
                <a:gd name="T18" fmla="*/ 39 w 105"/>
                <a:gd name="T19" fmla="*/ 26 h 105"/>
                <a:gd name="T20" fmla="*/ 4 w 105"/>
                <a:gd name="T21" fmla="*/ 29 h 105"/>
                <a:gd name="T22" fmla="*/ 0 w 105"/>
                <a:gd name="T23" fmla="*/ 65 h 105"/>
                <a:gd name="T24" fmla="*/ 4 w 105"/>
                <a:gd name="T25" fmla="*/ 101 h 105"/>
                <a:gd name="T26" fmla="*/ 52 w 105"/>
                <a:gd name="T27" fmla="*/ 105 h 105"/>
                <a:gd name="T28" fmla="*/ 100 w 105"/>
                <a:gd name="T29" fmla="*/ 101 h 105"/>
                <a:gd name="T30" fmla="*/ 105 w 105"/>
                <a:gd name="T31" fmla="*/ 65 h 105"/>
                <a:gd name="T32" fmla="*/ 100 w 105"/>
                <a:gd name="T33" fmla="*/ 29 h 105"/>
                <a:gd name="T34" fmla="*/ 88 w 105"/>
                <a:gd name="T35" fmla="*/ 89 h 105"/>
                <a:gd name="T36" fmla="*/ 52 w 105"/>
                <a:gd name="T37" fmla="*/ 92 h 105"/>
                <a:gd name="T38" fmla="*/ 16 w 105"/>
                <a:gd name="T39" fmla="*/ 89 h 105"/>
                <a:gd name="T40" fmla="*/ 13 w 105"/>
                <a:gd name="T41" fmla="*/ 65 h 105"/>
                <a:gd name="T42" fmla="*/ 16 w 105"/>
                <a:gd name="T43" fmla="*/ 41 h 105"/>
                <a:gd name="T44" fmla="*/ 52 w 105"/>
                <a:gd name="T45" fmla="*/ 39 h 105"/>
                <a:gd name="T46" fmla="*/ 88 w 105"/>
                <a:gd name="T47" fmla="*/ 41 h 105"/>
                <a:gd name="T48" fmla="*/ 92 w 105"/>
                <a:gd name="T49" fmla="*/ 65 h 105"/>
                <a:gd name="T50" fmla="*/ 88 w 105"/>
                <a:gd name="T51" fmla="*/ 8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05">
                  <a:moveTo>
                    <a:pt x="100" y="29"/>
                  </a:moveTo>
                  <a:cubicBezTo>
                    <a:pt x="91" y="28"/>
                    <a:pt x="82" y="27"/>
                    <a:pt x="71" y="26"/>
                  </a:cubicBezTo>
                  <a:cubicBezTo>
                    <a:pt x="88" y="9"/>
                    <a:pt x="88" y="9"/>
                    <a:pt x="88" y="9"/>
                  </a:cubicBezTo>
                  <a:cubicBezTo>
                    <a:pt x="82" y="3"/>
                    <a:pt x="82" y="3"/>
                    <a:pt x="82" y="3"/>
                  </a:cubicBezTo>
                  <a:cubicBezTo>
                    <a:pt x="59" y="26"/>
                    <a:pt x="59" y="26"/>
                    <a:pt x="59" y="26"/>
                  </a:cubicBezTo>
                  <a:cubicBezTo>
                    <a:pt x="57" y="26"/>
                    <a:pt x="54" y="26"/>
                    <a:pt x="52" y="26"/>
                  </a:cubicBezTo>
                  <a:cubicBezTo>
                    <a:pt x="52" y="26"/>
                    <a:pt x="52" y="26"/>
                    <a:pt x="52" y="26"/>
                  </a:cubicBezTo>
                  <a:cubicBezTo>
                    <a:pt x="26" y="0"/>
                    <a:pt x="26" y="0"/>
                    <a:pt x="26" y="0"/>
                  </a:cubicBezTo>
                  <a:cubicBezTo>
                    <a:pt x="19" y="6"/>
                    <a:pt x="19" y="6"/>
                    <a:pt x="19" y="6"/>
                  </a:cubicBezTo>
                  <a:cubicBezTo>
                    <a:pt x="39" y="26"/>
                    <a:pt x="39" y="26"/>
                    <a:pt x="39" y="26"/>
                  </a:cubicBezTo>
                  <a:cubicBezTo>
                    <a:pt x="27" y="27"/>
                    <a:pt x="15" y="28"/>
                    <a:pt x="4" y="29"/>
                  </a:cubicBezTo>
                  <a:cubicBezTo>
                    <a:pt x="1" y="40"/>
                    <a:pt x="0" y="52"/>
                    <a:pt x="0" y="65"/>
                  </a:cubicBezTo>
                  <a:cubicBezTo>
                    <a:pt x="0" y="78"/>
                    <a:pt x="1" y="90"/>
                    <a:pt x="4" y="101"/>
                  </a:cubicBezTo>
                  <a:cubicBezTo>
                    <a:pt x="19" y="104"/>
                    <a:pt x="35" y="105"/>
                    <a:pt x="52" y="105"/>
                  </a:cubicBezTo>
                  <a:cubicBezTo>
                    <a:pt x="69" y="105"/>
                    <a:pt x="86" y="104"/>
                    <a:pt x="100" y="101"/>
                  </a:cubicBezTo>
                  <a:cubicBezTo>
                    <a:pt x="103" y="90"/>
                    <a:pt x="105" y="78"/>
                    <a:pt x="105" y="65"/>
                  </a:cubicBezTo>
                  <a:cubicBezTo>
                    <a:pt x="105" y="52"/>
                    <a:pt x="103" y="40"/>
                    <a:pt x="100" y="29"/>
                  </a:cubicBezTo>
                  <a:close/>
                  <a:moveTo>
                    <a:pt x="88" y="89"/>
                  </a:moveTo>
                  <a:cubicBezTo>
                    <a:pt x="77" y="91"/>
                    <a:pt x="65" y="92"/>
                    <a:pt x="52" y="92"/>
                  </a:cubicBezTo>
                  <a:cubicBezTo>
                    <a:pt x="39" y="92"/>
                    <a:pt x="27" y="91"/>
                    <a:pt x="16" y="89"/>
                  </a:cubicBezTo>
                  <a:cubicBezTo>
                    <a:pt x="14" y="82"/>
                    <a:pt x="13" y="74"/>
                    <a:pt x="13" y="65"/>
                  </a:cubicBezTo>
                  <a:cubicBezTo>
                    <a:pt x="13" y="57"/>
                    <a:pt x="14" y="49"/>
                    <a:pt x="16" y="41"/>
                  </a:cubicBezTo>
                  <a:cubicBezTo>
                    <a:pt x="27" y="40"/>
                    <a:pt x="39" y="39"/>
                    <a:pt x="52" y="39"/>
                  </a:cubicBezTo>
                  <a:cubicBezTo>
                    <a:pt x="65" y="39"/>
                    <a:pt x="77" y="40"/>
                    <a:pt x="88" y="41"/>
                  </a:cubicBezTo>
                  <a:cubicBezTo>
                    <a:pt x="90" y="49"/>
                    <a:pt x="92" y="57"/>
                    <a:pt x="92" y="65"/>
                  </a:cubicBezTo>
                  <a:cubicBezTo>
                    <a:pt x="92" y="74"/>
                    <a:pt x="90" y="82"/>
                    <a:pt x="88"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200" name="Freeform 217">
              <a:extLst>
                <a:ext uri="{FF2B5EF4-FFF2-40B4-BE49-F238E27FC236}">
                  <a16:creationId xmlns:a16="http://schemas.microsoft.com/office/drawing/2014/main" xmlns="" id="{24FFE1B9-876C-4D6B-ABF3-B0569D5B10A7}"/>
                </a:ext>
              </a:extLst>
            </p:cNvPr>
            <p:cNvSpPr>
              <a:spLocks/>
            </p:cNvSpPr>
            <p:nvPr/>
          </p:nvSpPr>
          <p:spPr bwMode="auto">
            <a:xfrm>
              <a:off x="9372038" y="6560592"/>
              <a:ext cx="409082" cy="230965"/>
            </a:xfrm>
            <a:custGeom>
              <a:avLst/>
              <a:gdLst>
                <a:gd name="T0" fmla="*/ 128 w 128"/>
                <a:gd name="T1" fmla="*/ 50 h 72"/>
                <a:gd name="T2" fmla="*/ 112 w 128"/>
                <a:gd name="T3" fmla="*/ 29 h 72"/>
                <a:gd name="T4" fmla="*/ 82 w 128"/>
                <a:gd name="T5" fmla="*/ 0 h 72"/>
                <a:gd name="T6" fmla="*/ 58 w 128"/>
                <a:gd name="T7" fmla="*/ 11 h 72"/>
                <a:gd name="T8" fmla="*/ 45 w 128"/>
                <a:gd name="T9" fmla="*/ 4 h 72"/>
                <a:gd name="T10" fmla="*/ 29 w 128"/>
                <a:gd name="T11" fmla="*/ 21 h 72"/>
                <a:gd name="T12" fmla="*/ 29 w 128"/>
                <a:gd name="T13" fmla="*/ 23 h 72"/>
                <a:gd name="T14" fmla="*/ 24 w 128"/>
                <a:gd name="T15" fmla="*/ 23 h 72"/>
                <a:gd name="T16" fmla="*/ 0 w 128"/>
                <a:gd name="T17" fmla="*/ 47 h 72"/>
                <a:gd name="T18" fmla="*/ 24 w 128"/>
                <a:gd name="T19" fmla="*/ 72 h 72"/>
                <a:gd name="T20" fmla="*/ 106 w 128"/>
                <a:gd name="T21" fmla="*/ 72 h 72"/>
                <a:gd name="T22" fmla="*/ 106 w 128"/>
                <a:gd name="T23" fmla="*/ 72 h 72"/>
                <a:gd name="T24" fmla="*/ 128 w 128"/>
                <a:gd name="T25" fmla="*/ 5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8" h="72">
                  <a:moveTo>
                    <a:pt x="128" y="50"/>
                  </a:moveTo>
                  <a:cubicBezTo>
                    <a:pt x="128" y="39"/>
                    <a:pt x="121" y="31"/>
                    <a:pt x="112" y="29"/>
                  </a:cubicBezTo>
                  <a:cubicBezTo>
                    <a:pt x="111" y="12"/>
                    <a:pt x="98" y="0"/>
                    <a:pt x="82" y="0"/>
                  </a:cubicBezTo>
                  <a:cubicBezTo>
                    <a:pt x="72" y="0"/>
                    <a:pt x="64" y="4"/>
                    <a:pt x="58" y="11"/>
                  </a:cubicBezTo>
                  <a:cubicBezTo>
                    <a:pt x="55" y="7"/>
                    <a:pt x="51" y="4"/>
                    <a:pt x="45" y="4"/>
                  </a:cubicBezTo>
                  <a:cubicBezTo>
                    <a:pt x="36" y="4"/>
                    <a:pt x="29" y="12"/>
                    <a:pt x="29" y="21"/>
                  </a:cubicBezTo>
                  <a:cubicBezTo>
                    <a:pt x="29" y="22"/>
                    <a:pt x="29" y="23"/>
                    <a:pt x="29" y="23"/>
                  </a:cubicBezTo>
                  <a:cubicBezTo>
                    <a:pt x="27" y="23"/>
                    <a:pt x="26" y="23"/>
                    <a:pt x="24" y="23"/>
                  </a:cubicBezTo>
                  <a:cubicBezTo>
                    <a:pt x="11" y="23"/>
                    <a:pt x="0" y="34"/>
                    <a:pt x="0" y="47"/>
                  </a:cubicBezTo>
                  <a:cubicBezTo>
                    <a:pt x="0" y="61"/>
                    <a:pt x="11" y="72"/>
                    <a:pt x="24" y="72"/>
                  </a:cubicBezTo>
                  <a:cubicBezTo>
                    <a:pt x="106" y="72"/>
                    <a:pt x="106" y="72"/>
                    <a:pt x="106" y="72"/>
                  </a:cubicBezTo>
                  <a:cubicBezTo>
                    <a:pt x="106" y="72"/>
                    <a:pt x="106" y="72"/>
                    <a:pt x="106" y="72"/>
                  </a:cubicBezTo>
                  <a:cubicBezTo>
                    <a:pt x="118" y="71"/>
                    <a:pt x="128" y="62"/>
                    <a:pt x="128"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201" name="Freeform 218">
              <a:extLst>
                <a:ext uri="{FF2B5EF4-FFF2-40B4-BE49-F238E27FC236}">
                  <a16:creationId xmlns:a16="http://schemas.microsoft.com/office/drawing/2014/main" xmlns="" id="{77EF5DF3-7692-4E88-944F-DE5E1415F970}"/>
                </a:ext>
              </a:extLst>
            </p:cNvPr>
            <p:cNvSpPr>
              <a:spLocks noEditPoints="1"/>
            </p:cNvSpPr>
            <p:nvPr/>
          </p:nvSpPr>
          <p:spPr bwMode="auto">
            <a:xfrm>
              <a:off x="8992317" y="6560592"/>
              <a:ext cx="281855" cy="230965"/>
            </a:xfrm>
            <a:custGeom>
              <a:avLst/>
              <a:gdLst>
                <a:gd name="T0" fmla="*/ 0 w 88"/>
                <a:gd name="T1" fmla="*/ 0 h 72"/>
                <a:gd name="T2" fmla="*/ 0 w 88"/>
                <a:gd name="T3" fmla="*/ 72 h 72"/>
                <a:gd name="T4" fmla="*/ 88 w 88"/>
                <a:gd name="T5" fmla="*/ 72 h 72"/>
                <a:gd name="T6" fmla="*/ 88 w 88"/>
                <a:gd name="T7" fmla="*/ 0 h 72"/>
                <a:gd name="T8" fmla="*/ 0 w 88"/>
                <a:gd name="T9" fmla="*/ 0 h 72"/>
                <a:gd name="T10" fmla="*/ 83 w 88"/>
                <a:gd name="T11" fmla="*/ 66 h 72"/>
                <a:gd name="T12" fmla="*/ 5 w 88"/>
                <a:gd name="T13" fmla="*/ 66 h 72"/>
                <a:gd name="T14" fmla="*/ 5 w 88"/>
                <a:gd name="T15" fmla="*/ 5 h 72"/>
                <a:gd name="T16" fmla="*/ 83 w 88"/>
                <a:gd name="T17" fmla="*/ 5 h 72"/>
                <a:gd name="T18" fmla="*/ 83 w 88"/>
                <a:gd name="T19" fmla="*/ 66 h 72"/>
                <a:gd name="T20" fmla="*/ 61 w 88"/>
                <a:gd name="T21" fmla="*/ 19 h 72"/>
                <a:gd name="T22" fmla="*/ 69 w 88"/>
                <a:gd name="T23" fmla="*/ 27 h 72"/>
                <a:gd name="T24" fmla="*/ 77 w 88"/>
                <a:gd name="T25" fmla="*/ 19 h 72"/>
                <a:gd name="T26" fmla="*/ 69 w 88"/>
                <a:gd name="T27" fmla="*/ 11 h 72"/>
                <a:gd name="T28" fmla="*/ 61 w 88"/>
                <a:gd name="T29" fmla="*/ 19 h 72"/>
                <a:gd name="T30" fmla="*/ 77 w 88"/>
                <a:gd name="T31" fmla="*/ 60 h 72"/>
                <a:gd name="T32" fmla="*/ 11 w 88"/>
                <a:gd name="T33" fmla="*/ 60 h 72"/>
                <a:gd name="T34" fmla="*/ 27 w 88"/>
                <a:gd name="T35" fmla="*/ 16 h 72"/>
                <a:gd name="T36" fmla="*/ 50 w 88"/>
                <a:gd name="T37" fmla="*/ 44 h 72"/>
                <a:gd name="T38" fmla="*/ 61 w 88"/>
                <a:gd name="T39" fmla="*/ 36 h 72"/>
                <a:gd name="T40" fmla="*/ 77 w 88"/>
                <a:gd name="T41" fmla="*/ 6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8" h="72">
                  <a:moveTo>
                    <a:pt x="0" y="0"/>
                  </a:moveTo>
                  <a:cubicBezTo>
                    <a:pt x="0" y="72"/>
                    <a:pt x="0" y="72"/>
                    <a:pt x="0" y="72"/>
                  </a:cubicBezTo>
                  <a:cubicBezTo>
                    <a:pt x="88" y="72"/>
                    <a:pt x="88" y="72"/>
                    <a:pt x="88" y="72"/>
                  </a:cubicBezTo>
                  <a:cubicBezTo>
                    <a:pt x="88" y="0"/>
                    <a:pt x="88" y="0"/>
                    <a:pt x="88" y="0"/>
                  </a:cubicBezTo>
                  <a:lnTo>
                    <a:pt x="0" y="0"/>
                  </a:lnTo>
                  <a:close/>
                  <a:moveTo>
                    <a:pt x="83" y="66"/>
                  </a:moveTo>
                  <a:cubicBezTo>
                    <a:pt x="5" y="66"/>
                    <a:pt x="5" y="66"/>
                    <a:pt x="5" y="66"/>
                  </a:cubicBezTo>
                  <a:cubicBezTo>
                    <a:pt x="5" y="5"/>
                    <a:pt x="5" y="5"/>
                    <a:pt x="5" y="5"/>
                  </a:cubicBezTo>
                  <a:cubicBezTo>
                    <a:pt x="83" y="5"/>
                    <a:pt x="83" y="5"/>
                    <a:pt x="83" y="5"/>
                  </a:cubicBezTo>
                  <a:lnTo>
                    <a:pt x="83" y="66"/>
                  </a:lnTo>
                  <a:close/>
                  <a:moveTo>
                    <a:pt x="61" y="19"/>
                  </a:moveTo>
                  <a:cubicBezTo>
                    <a:pt x="61" y="24"/>
                    <a:pt x="64" y="27"/>
                    <a:pt x="69" y="27"/>
                  </a:cubicBezTo>
                  <a:cubicBezTo>
                    <a:pt x="74" y="27"/>
                    <a:pt x="77" y="24"/>
                    <a:pt x="77" y="19"/>
                  </a:cubicBezTo>
                  <a:cubicBezTo>
                    <a:pt x="77" y="14"/>
                    <a:pt x="74" y="11"/>
                    <a:pt x="69" y="11"/>
                  </a:cubicBezTo>
                  <a:cubicBezTo>
                    <a:pt x="64" y="11"/>
                    <a:pt x="61" y="14"/>
                    <a:pt x="61" y="19"/>
                  </a:cubicBezTo>
                  <a:close/>
                  <a:moveTo>
                    <a:pt x="77" y="60"/>
                  </a:moveTo>
                  <a:cubicBezTo>
                    <a:pt x="11" y="60"/>
                    <a:pt x="11" y="60"/>
                    <a:pt x="11" y="60"/>
                  </a:cubicBezTo>
                  <a:cubicBezTo>
                    <a:pt x="27" y="16"/>
                    <a:pt x="27" y="16"/>
                    <a:pt x="27" y="16"/>
                  </a:cubicBezTo>
                  <a:cubicBezTo>
                    <a:pt x="50" y="44"/>
                    <a:pt x="50" y="44"/>
                    <a:pt x="50" y="44"/>
                  </a:cubicBezTo>
                  <a:cubicBezTo>
                    <a:pt x="61" y="36"/>
                    <a:pt x="61" y="36"/>
                    <a:pt x="61" y="36"/>
                  </a:cubicBezTo>
                  <a:lnTo>
                    <a:pt x="77"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202" name="Freeform 219">
              <a:extLst>
                <a:ext uri="{FF2B5EF4-FFF2-40B4-BE49-F238E27FC236}">
                  <a16:creationId xmlns:a16="http://schemas.microsoft.com/office/drawing/2014/main" xmlns="" id="{322AD22F-039A-4DA7-9B00-4534D3A351E2}"/>
                </a:ext>
              </a:extLst>
            </p:cNvPr>
            <p:cNvSpPr>
              <a:spLocks noEditPoints="1"/>
            </p:cNvSpPr>
            <p:nvPr/>
          </p:nvSpPr>
          <p:spPr bwMode="auto">
            <a:xfrm>
              <a:off x="8583234" y="6505787"/>
              <a:ext cx="272069" cy="275983"/>
            </a:xfrm>
            <a:custGeom>
              <a:avLst/>
              <a:gdLst>
                <a:gd name="T0" fmla="*/ 57 w 85"/>
                <a:gd name="T1" fmla="*/ 59 h 86"/>
                <a:gd name="T2" fmla="*/ 82 w 85"/>
                <a:gd name="T3" fmla="*/ 47 h 86"/>
                <a:gd name="T4" fmla="*/ 82 w 85"/>
                <a:gd name="T5" fmla="*/ 59 h 86"/>
                <a:gd name="T6" fmla="*/ 66 w 85"/>
                <a:gd name="T7" fmla="*/ 67 h 86"/>
                <a:gd name="T8" fmla="*/ 59 w 85"/>
                <a:gd name="T9" fmla="*/ 84 h 86"/>
                <a:gd name="T10" fmla="*/ 47 w 85"/>
                <a:gd name="T11" fmla="*/ 84 h 86"/>
                <a:gd name="T12" fmla="*/ 57 w 85"/>
                <a:gd name="T13" fmla="*/ 59 h 86"/>
                <a:gd name="T14" fmla="*/ 24 w 85"/>
                <a:gd name="T15" fmla="*/ 85 h 86"/>
                <a:gd name="T16" fmla="*/ 39 w 85"/>
                <a:gd name="T17" fmla="*/ 42 h 86"/>
                <a:gd name="T18" fmla="*/ 81 w 85"/>
                <a:gd name="T19" fmla="*/ 23 h 86"/>
                <a:gd name="T20" fmla="*/ 81 w 85"/>
                <a:gd name="T21" fmla="*/ 35 h 86"/>
                <a:gd name="T22" fmla="*/ 81 w 85"/>
                <a:gd name="T23" fmla="*/ 35 h 86"/>
                <a:gd name="T24" fmla="*/ 48 w 85"/>
                <a:gd name="T25" fmla="*/ 51 h 86"/>
                <a:gd name="T26" fmla="*/ 36 w 85"/>
                <a:gd name="T27" fmla="*/ 85 h 86"/>
                <a:gd name="T28" fmla="*/ 24 w 85"/>
                <a:gd name="T29" fmla="*/ 85 h 86"/>
                <a:gd name="T30" fmla="*/ 49 w 85"/>
                <a:gd name="T31" fmla="*/ 7 h 86"/>
                <a:gd name="T32" fmla="*/ 80 w 85"/>
                <a:gd name="T33" fmla="*/ 0 h 86"/>
                <a:gd name="T34" fmla="*/ 80 w 85"/>
                <a:gd name="T35" fmla="*/ 0 h 86"/>
                <a:gd name="T36" fmla="*/ 80 w 85"/>
                <a:gd name="T37" fmla="*/ 12 h 86"/>
                <a:gd name="T38" fmla="*/ 31 w 85"/>
                <a:gd name="T39" fmla="*/ 34 h 86"/>
                <a:gd name="T40" fmla="*/ 12 w 85"/>
                <a:gd name="T41" fmla="*/ 86 h 86"/>
                <a:gd name="T42" fmla="*/ 0 w 85"/>
                <a:gd name="T43" fmla="*/ 86 h 86"/>
                <a:gd name="T44" fmla="*/ 5 w 85"/>
                <a:gd name="T45" fmla="*/ 55 h 86"/>
                <a:gd name="T46" fmla="*/ 22 w 85"/>
                <a:gd name="T47" fmla="*/ 26 h 86"/>
                <a:gd name="T48" fmla="*/ 49 w 85"/>
                <a:gd name="T49" fmla="*/ 7 h 86"/>
                <a:gd name="T50" fmla="*/ 75 w 85"/>
                <a:gd name="T51" fmla="*/ 83 h 86"/>
                <a:gd name="T52" fmla="*/ 83 w 85"/>
                <a:gd name="T53" fmla="*/ 83 h 86"/>
                <a:gd name="T54" fmla="*/ 83 w 85"/>
                <a:gd name="T55" fmla="*/ 74 h 86"/>
                <a:gd name="T56" fmla="*/ 74 w 85"/>
                <a:gd name="T57" fmla="*/ 75 h 86"/>
                <a:gd name="T58" fmla="*/ 75 w 85"/>
                <a:gd name="T59" fmla="*/ 8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5" h="86">
                  <a:moveTo>
                    <a:pt x="57" y="59"/>
                  </a:moveTo>
                  <a:cubicBezTo>
                    <a:pt x="64" y="51"/>
                    <a:pt x="73" y="48"/>
                    <a:pt x="82" y="47"/>
                  </a:cubicBezTo>
                  <a:cubicBezTo>
                    <a:pt x="82" y="59"/>
                    <a:pt x="82" y="59"/>
                    <a:pt x="82" y="59"/>
                  </a:cubicBezTo>
                  <a:cubicBezTo>
                    <a:pt x="76" y="59"/>
                    <a:pt x="70" y="62"/>
                    <a:pt x="66" y="67"/>
                  </a:cubicBezTo>
                  <a:cubicBezTo>
                    <a:pt x="61" y="71"/>
                    <a:pt x="59" y="78"/>
                    <a:pt x="59" y="84"/>
                  </a:cubicBezTo>
                  <a:cubicBezTo>
                    <a:pt x="47" y="84"/>
                    <a:pt x="47" y="84"/>
                    <a:pt x="47" y="84"/>
                  </a:cubicBezTo>
                  <a:cubicBezTo>
                    <a:pt x="47" y="75"/>
                    <a:pt x="50" y="66"/>
                    <a:pt x="57" y="59"/>
                  </a:cubicBezTo>
                  <a:close/>
                  <a:moveTo>
                    <a:pt x="24" y="85"/>
                  </a:moveTo>
                  <a:cubicBezTo>
                    <a:pt x="23" y="69"/>
                    <a:pt x="29" y="54"/>
                    <a:pt x="39" y="42"/>
                  </a:cubicBezTo>
                  <a:cubicBezTo>
                    <a:pt x="50" y="31"/>
                    <a:pt x="65" y="24"/>
                    <a:pt x="81" y="23"/>
                  </a:cubicBezTo>
                  <a:cubicBezTo>
                    <a:pt x="81" y="35"/>
                    <a:pt x="81" y="35"/>
                    <a:pt x="81" y="35"/>
                  </a:cubicBezTo>
                  <a:cubicBezTo>
                    <a:pt x="81" y="35"/>
                    <a:pt x="81" y="35"/>
                    <a:pt x="81" y="35"/>
                  </a:cubicBezTo>
                  <a:cubicBezTo>
                    <a:pt x="69" y="36"/>
                    <a:pt x="57" y="41"/>
                    <a:pt x="48" y="51"/>
                  </a:cubicBezTo>
                  <a:cubicBezTo>
                    <a:pt x="40" y="60"/>
                    <a:pt x="35" y="72"/>
                    <a:pt x="36" y="85"/>
                  </a:cubicBezTo>
                  <a:lnTo>
                    <a:pt x="24" y="85"/>
                  </a:lnTo>
                  <a:close/>
                  <a:moveTo>
                    <a:pt x="49" y="7"/>
                  </a:moveTo>
                  <a:cubicBezTo>
                    <a:pt x="59" y="3"/>
                    <a:pt x="69" y="0"/>
                    <a:pt x="80" y="0"/>
                  </a:cubicBezTo>
                  <a:cubicBezTo>
                    <a:pt x="80" y="0"/>
                    <a:pt x="80" y="0"/>
                    <a:pt x="80" y="0"/>
                  </a:cubicBezTo>
                  <a:cubicBezTo>
                    <a:pt x="80" y="12"/>
                    <a:pt x="80" y="12"/>
                    <a:pt x="80" y="12"/>
                  </a:cubicBezTo>
                  <a:cubicBezTo>
                    <a:pt x="61" y="12"/>
                    <a:pt x="44" y="20"/>
                    <a:pt x="31" y="34"/>
                  </a:cubicBezTo>
                  <a:cubicBezTo>
                    <a:pt x="18" y="48"/>
                    <a:pt x="11" y="67"/>
                    <a:pt x="12" y="86"/>
                  </a:cubicBezTo>
                  <a:cubicBezTo>
                    <a:pt x="0" y="86"/>
                    <a:pt x="0" y="86"/>
                    <a:pt x="0" y="86"/>
                  </a:cubicBezTo>
                  <a:cubicBezTo>
                    <a:pt x="0" y="75"/>
                    <a:pt x="1" y="65"/>
                    <a:pt x="5" y="55"/>
                  </a:cubicBezTo>
                  <a:cubicBezTo>
                    <a:pt x="9" y="44"/>
                    <a:pt x="14" y="35"/>
                    <a:pt x="22" y="26"/>
                  </a:cubicBezTo>
                  <a:cubicBezTo>
                    <a:pt x="30" y="18"/>
                    <a:pt x="39" y="12"/>
                    <a:pt x="49" y="7"/>
                  </a:cubicBezTo>
                  <a:close/>
                  <a:moveTo>
                    <a:pt x="75" y="83"/>
                  </a:moveTo>
                  <a:cubicBezTo>
                    <a:pt x="77" y="85"/>
                    <a:pt x="81" y="85"/>
                    <a:pt x="83" y="83"/>
                  </a:cubicBezTo>
                  <a:cubicBezTo>
                    <a:pt x="85" y="80"/>
                    <a:pt x="85" y="77"/>
                    <a:pt x="83" y="74"/>
                  </a:cubicBezTo>
                  <a:cubicBezTo>
                    <a:pt x="80" y="72"/>
                    <a:pt x="77" y="72"/>
                    <a:pt x="74" y="75"/>
                  </a:cubicBezTo>
                  <a:cubicBezTo>
                    <a:pt x="72" y="77"/>
                    <a:pt x="72" y="81"/>
                    <a:pt x="7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203" name="Freeform 227">
              <a:extLst>
                <a:ext uri="{FF2B5EF4-FFF2-40B4-BE49-F238E27FC236}">
                  <a16:creationId xmlns:a16="http://schemas.microsoft.com/office/drawing/2014/main" xmlns="" id="{D72B0B6D-2064-40B9-8594-96BFB3B993DC}"/>
                </a:ext>
              </a:extLst>
            </p:cNvPr>
            <p:cNvSpPr>
              <a:spLocks noEditPoints="1"/>
            </p:cNvSpPr>
            <p:nvPr/>
          </p:nvSpPr>
          <p:spPr bwMode="auto">
            <a:xfrm>
              <a:off x="7782165" y="3068712"/>
              <a:ext cx="230965" cy="227050"/>
            </a:xfrm>
            <a:custGeom>
              <a:avLst/>
              <a:gdLst>
                <a:gd name="T0" fmla="*/ 14 w 72"/>
                <a:gd name="T1" fmla="*/ 35 h 71"/>
                <a:gd name="T2" fmla="*/ 14 w 72"/>
                <a:gd name="T3" fmla="*/ 33 h 71"/>
                <a:gd name="T4" fmla="*/ 1 w 72"/>
                <a:gd name="T5" fmla="*/ 29 h 71"/>
                <a:gd name="T6" fmla="*/ 0 w 72"/>
                <a:gd name="T7" fmla="*/ 35 h 71"/>
                <a:gd name="T8" fmla="*/ 11 w 72"/>
                <a:gd name="T9" fmla="*/ 62 h 71"/>
                <a:gd name="T10" fmla="*/ 19 w 72"/>
                <a:gd name="T11" fmla="*/ 51 h 71"/>
                <a:gd name="T12" fmla="*/ 14 w 72"/>
                <a:gd name="T13" fmla="*/ 35 h 71"/>
                <a:gd name="T14" fmla="*/ 58 w 72"/>
                <a:gd name="T15" fmla="*/ 35 h 71"/>
                <a:gd name="T16" fmla="*/ 53 w 72"/>
                <a:gd name="T17" fmla="*/ 51 h 71"/>
                <a:gd name="T18" fmla="*/ 61 w 72"/>
                <a:gd name="T19" fmla="*/ 62 h 71"/>
                <a:gd name="T20" fmla="*/ 72 w 72"/>
                <a:gd name="T21" fmla="*/ 35 h 71"/>
                <a:gd name="T22" fmla="*/ 71 w 72"/>
                <a:gd name="T23" fmla="*/ 29 h 71"/>
                <a:gd name="T24" fmla="*/ 58 w 72"/>
                <a:gd name="T25" fmla="*/ 33 h 71"/>
                <a:gd name="T26" fmla="*/ 58 w 72"/>
                <a:gd name="T27" fmla="*/ 35 h 71"/>
                <a:gd name="T28" fmla="*/ 40 w 72"/>
                <a:gd name="T29" fmla="*/ 13 h 71"/>
                <a:gd name="T30" fmla="*/ 56 w 72"/>
                <a:gd name="T31" fmla="*/ 24 h 71"/>
                <a:gd name="T32" fmla="*/ 68 w 72"/>
                <a:gd name="T33" fmla="*/ 20 h 71"/>
                <a:gd name="T34" fmla="*/ 40 w 72"/>
                <a:gd name="T35" fmla="*/ 0 h 71"/>
                <a:gd name="T36" fmla="*/ 40 w 72"/>
                <a:gd name="T37" fmla="*/ 13 h 71"/>
                <a:gd name="T38" fmla="*/ 16 w 72"/>
                <a:gd name="T39" fmla="*/ 24 h 71"/>
                <a:gd name="T40" fmla="*/ 31 w 72"/>
                <a:gd name="T41" fmla="*/ 13 h 71"/>
                <a:gd name="T42" fmla="*/ 31 w 72"/>
                <a:gd name="T43" fmla="*/ 0 h 71"/>
                <a:gd name="T44" fmla="*/ 3 w 72"/>
                <a:gd name="T45" fmla="*/ 20 h 71"/>
                <a:gd name="T46" fmla="*/ 16 w 72"/>
                <a:gd name="T47" fmla="*/ 24 h 71"/>
                <a:gd name="T48" fmla="*/ 45 w 72"/>
                <a:gd name="T49" fmla="*/ 56 h 71"/>
                <a:gd name="T50" fmla="*/ 36 w 72"/>
                <a:gd name="T51" fmla="*/ 58 h 71"/>
                <a:gd name="T52" fmla="*/ 27 w 72"/>
                <a:gd name="T53" fmla="*/ 56 h 71"/>
                <a:gd name="T54" fmla="*/ 19 w 72"/>
                <a:gd name="T55" fmla="*/ 67 h 71"/>
                <a:gd name="T56" fmla="*/ 36 w 72"/>
                <a:gd name="T57" fmla="*/ 71 h 71"/>
                <a:gd name="T58" fmla="*/ 53 w 72"/>
                <a:gd name="T59" fmla="*/ 67 h 71"/>
                <a:gd name="T60" fmla="*/ 45 w 72"/>
                <a:gd name="T61"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 h="71">
                  <a:moveTo>
                    <a:pt x="14" y="35"/>
                  </a:moveTo>
                  <a:cubicBezTo>
                    <a:pt x="14" y="35"/>
                    <a:pt x="14" y="34"/>
                    <a:pt x="14" y="33"/>
                  </a:cubicBezTo>
                  <a:cubicBezTo>
                    <a:pt x="1" y="29"/>
                    <a:pt x="1" y="29"/>
                    <a:pt x="1" y="29"/>
                  </a:cubicBezTo>
                  <a:cubicBezTo>
                    <a:pt x="0" y="31"/>
                    <a:pt x="0" y="33"/>
                    <a:pt x="0" y="35"/>
                  </a:cubicBezTo>
                  <a:cubicBezTo>
                    <a:pt x="0" y="46"/>
                    <a:pt x="4" y="55"/>
                    <a:pt x="11" y="62"/>
                  </a:cubicBezTo>
                  <a:cubicBezTo>
                    <a:pt x="19" y="51"/>
                    <a:pt x="19" y="51"/>
                    <a:pt x="19" y="51"/>
                  </a:cubicBezTo>
                  <a:cubicBezTo>
                    <a:pt x="16" y="47"/>
                    <a:pt x="14" y="41"/>
                    <a:pt x="14" y="35"/>
                  </a:cubicBezTo>
                  <a:close/>
                  <a:moveTo>
                    <a:pt x="58" y="35"/>
                  </a:moveTo>
                  <a:cubicBezTo>
                    <a:pt x="58" y="41"/>
                    <a:pt x="56" y="47"/>
                    <a:pt x="53" y="51"/>
                  </a:cubicBezTo>
                  <a:cubicBezTo>
                    <a:pt x="61" y="62"/>
                    <a:pt x="61" y="62"/>
                    <a:pt x="61" y="62"/>
                  </a:cubicBezTo>
                  <a:cubicBezTo>
                    <a:pt x="68" y="55"/>
                    <a:pt x="72" y="46"/>
                    <a:pt x="72" y="35"/>
                  </a:cubicBezTo>
                  <a:cubicBezTo>
                    <a:pt x="72" y="33"/>
                    <a:pt x="72" y="31"/>
                    <a:pt x="71" y="29"/>
                  </a:cubicBezTo>
                  <a:cubicBezTo>
                    <a:pt x="58" y="33"/>
                    <a:pt x="58" y="33"/>
                    <a:pt x="58" y="33"/>
                  </a:cubicBezTo>
                  <a:cubicBezTo>
                    <a:pt x="58" y="34"/>
                    <a:pt x="58" y="35"/>
                    <a:pt x="58" y="35"/>
                  </a:cubicBezTo>
                  <a:close/>
                  <a:moveTo>
                    <a:pt x="40" y="13"/>
                  </a:moveTo>
                  <a:cubicBezTo>
                    <a:pt x="47" y="15"/>
                    <a:pt x="52" y="19"/>
                    <a:pt x="56" y="24"/>
                  </a:cubicBezTo>
                  <a:cubicBezTo>
                    <a:pt x="68" y="20"/>
                    <a:pt x="68" y="20"/>
                    <a:pt x="68" y="20"/>
                  </a:cubicBezTo>
                  <a:cubicBezTo>
                    <a:pt x="63" y="9"/>
                    <a:pt x="53" y="1"/>
                    <a:pt x="40" y="0"/>
                  </a:cubicBezTo>
                  <a:lnTo>
                    <a:pt x="40" y="13"/>
                  </a:lnTo>
                  <a:close/>
                  <a:moveTo>
                    <a:pt x="16" y="24"/>
                  </a:moveTo>
                  <a:cubicBezTo>
                    <a:pt x="20" y="19"/>
                    <a:pt x="25" y="15"/>
                    <a:pt x="31" y="13"/>
                  </a:cubicBezTo>
                  <a:cubicBezTo>
                    <a:pt x="31" y="0"/>
                    <a:pt x="31" y="0"/>
                    <a:pt x="31" y="0"/>
                  </a:cubicBezTo>
                  <a:cubicBezTo>
                    <a:pt x="19" y="1"/>
                    <a:pt x="9" y="9"/>
                    <a:pt x="3" y="20"/>
                  </a:cubicBezTo>
                  <a:lnTo>
                    <a:pt x="16" y="24"/>
                  </a:lnTo>
                  <a:close/>
                  <a:moveTo>
                    <a:pt x="45" y="56"/>
                  </a:moveTo>
                  <a:cubicBezTo>
                    <a:pt x="42" y="57"/>
                    <a:pt x="39" y="58"/>
                    <a:pt x="36" y="58"/>
                  </a:cubicBezTo>
                  <a:cubicBezTo>
                    <a:pt x="33" y="58"/>
                    <a:pt x="30" y="57"/>
                    <a:pt x="27" y="56"/>
                  </a:cubicBezTo>
                  <a:cubicBezTo>
                    <a:pt x="19" y="67"/>
                    <a:pt x="19" y="67"/>
                    <a:pt x="19" y="67"/>
                  </a:cubicBezTo>
                  <a:cubicBezTo>
                    <a:pt x="24" y="70"/>
                    <a:pt x="30" y="71"/>
                    <a:pt x="36" y="71"/>
                  </a:cubicBezTo>
                  <a:cubicBezTo>
                    <a:pt x="42" y="71"/>
                    <a:pt x="48" y="70"/>
                    <a:pt x="53" y="67"/>
                  </a:cubicBezTo>
                  <a:lnTo>
                    <a:pt x="45"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sp>
          <p:nvSpPr>
            <p:cNvPr id="204" name="Freeform 229">
              <a:extLst>
                <a:ext uri="{FF2B5EF4-FFF2-40B4-BE49-F238E27FC236}">
                  <a16:creationId xmlns:a16="http://schemas.microsoft.com/office/drawing/2014/main" xmlns="" id="{1D338F4E-D42B-42F7-9AF0-32D09D56DCCA}"/>
                </a:ext>
              </a:extLst>
            </p:cNvPr>
            <p:cNvSpPr>
              <a:spLocks noEditPoints="1"/>
            </p:cNvSpPr>
            <p:nvPr/>
          </p:nvSpPr>
          <p:spPr bwMode="auto">
            <a:xfrm>
              <a:off x="8409033" y="762985"/>
              <a:ext cx="189861" cy="187904"/>
            </a:xfrm>
            <a:custGeom>
              <a:avLst/>
              <a:gdLst>
                <a:gd name="T0" fmla="*/ 30 w 59"/>
                <a:gd name="T1" fmla="*/ 0 h 59"/>
                <a:gd name="T2" fmla="*/ 0 w 59"/>
                <a:gd name="T3" fmla="*/ 29 h 59"/>
                <a:gd name="T4" fmla="*/ 30 w 59"/>
                <a:gd name="T5" fmla="*/ 59 h 59"/>
                <a:gd name="T6" fmla="*/ 59 w 59"/>
                <a:gd name="T7" fmla="*/ 29 h 59"/>
                <a:gd name="T8" fmla="*/ 30 w 59"/>
                <a:gd name="T9" fmla="*/ 0 h 59"/>
                <a:gd name="T10" fmla="*/ 47 w 59"/>
                <a:gd name="T11" fmla="*/ 25 h 59"/>
                <a:gd name="T12" fmla="*/ 31 w 59"/>
                <a:gd name="T13" fmla="*/ 47 h 59"/>
                <a:gd name="T14" fmla="*/ 24 w 59"/>
                <a:gd name="T15" fmla="*/ 44 h 59"/>
                <a:gd name="T16" fmla="*/ 18 w 59"/>
                <a:gd name="T17" fmla="*/ 27 h 59"/>
                <a:gd name="T18" fmla="*/ 14 w 59"/>
                <a:gd name="T19" fmla="*/ 28 h 59"/>
                <a:gd name="T20" fmla="*/ 12 w 59"/>
                <a:gd name="T21" fmla="*/ 26 h 59"/>
                <a:gd name="T22" fmla="*/ 23 w 59"/>
                <a:gd name="T23" fmla="*/ 18 h 59"/>
                <a:gd name="T24" fmla="*/ 29 w 59"/>
                <a:gd name="T25" fmla="*/ 30 h 59"/>
                <a:gd name="T26" fmla="*/ 32 w 59"/>
                <a:gd name="T27" fmla="*/ 37 h 59"/>
                <a:gd name="T28" fmla="*/ 36 w 59"/>
                <a:gd name="T29" fmla="*/ 31 h 59"/>
                <a:gd name="T30" fmla="*/ 32 w 59"/>
                <a:gd name="T31" fmla="*/ 26 h 59"/>
                <a:gd name="T32" fmla="*/ 47 w 59"/>
                <a:gd name="T33"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9" h="59">
                  <a:moveTo>
                    <a:pt x="30" y="0"/>
                  </a:moveTo>
                  <a:cubicBezTo>
                    <a:pt x="14" y="0"/>
                    <a:pt x="0" y="13"/>
                    <a:pt x="0" y="29"/>
                  </a:cubicBezTo>
                  <a:cubicBezTo>
                    <a:pt x="0" y="45"/>
                    <a:pt x="14" y="59"/>
                    <a:pt x="30" y="59"/>
                  </a:cubicBezTo>
                  <a:cubicBezTo>
                    <a:pt x="46" y="59"/>
                    <a:pt x="59" y="45"/>
                    <a:pt x="59" y="29"/>
                  </a:cubicBezTo>
                  <a:cubicBezTo>
                    <a:pt x="59" y="13"/>
                    <a:pt x="46" y="0"/>
                    <a:pt x="30" y="0"/>
                  </a:cubicBezTo>
                  <a:close/>
                  <a:moveTo>
                    <a:pt x="47" y="25"/>
                  </a:moveTo>
                  <a:cubicBezTo>
                    <a:pt x="45" y="36"/>
                    <a:pt x="34" y="45"/>
                    <a:pt x="31" y="47"/>
                  </a:cubicBezTo>
                  <a:cubicBezTo>
                    <a:pt x="28" y="49"/>
                    <a:pt x="25" y="46"/>
                    <a:pt x="24" y="44"/>
                  </a:cubicBezTo>
                  <a:cubicBezTo>
                    <a:pt x="22" y="42"/>
                    <a:pt x="19" y="28"/>
                    <a:pt x="18" y="27"/>
                  </a:cubicBezTo>
                  <a:cubicBezTo>
                    <a:pt x="17" y="25"/>
                    <a:pt x="14" y="28"/>
                    <a:pt x="14" y="28"/>
                  </a:cubicBezTo>
                  <a:cubicBezTo>
                    <a:pt x="12" y="26"/>
                    <a:pt x="12" y="26"/>
                    <a:pt x="12" y="26"/>
                  </a:cubicBezTo>
                  <a:cubicBezTo>
                    <a:pt x="12" y="26"/>
                    <a:pt x="18" y="19"/>
                    <a:pt x="23" y="18"/>
                  </a:cubicBezTo>
                  <a:cubicBezTo>
                    <a:pt x="28" y="17"/>
                    <a:pt x="28" y="25"/>
                    <a:pt x="29" y="30"/>
                  </a:cubicBezTo>
                  <a:cubicBezTo>
                    <a:pt x="30" y="34"/>
                    <a:pt x="31" y="37"/>
                    <a:pt x="32" y="37"/>
                  </a:cubicBezTo>
                  <a:cubicBezTo>
                    <a:pt x="33" y="37"/>
                    <a:pt x="34" y="34"/>
                    <a:pt x="36" y="31"/>
                  </a:cubicBezTo>
                  <a:cubicBezTo>
                    <a:pt x="39" y="27"/>
                    <a:pt x="36" y="23"/>
                    <a:pt x="32" y="26"/>
                  </a:cubicBezTo>
                  <a:cubicBezTo>
                    <a:pt x="34" y="16"/>
                    <a:pt x="49" y="14"/>
                    <a:pt x="4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Calibri"/>
                <a:ea typeface="微软雅黑"/>
              </a:endParaRPr>
            </a:p>
          </p:txBody>
        </p:sp>
      </p:grpSp>
    </p:spTree>
    <p:extLst>
      <p:ext uri="{BB962C8B-B14F-4D97-AF65-F5344CB8AC3E}">
        <p14:creationId xmlns:p14="http://schemas.microsoft.com/office/powerpoint/2010/main" val="278251552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randombar(horizont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randombar(horizontal)">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randombar(horizontal)">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randombar(horizontal)">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randombar(horizontal)">
                                      <p:cBhvr>
                                        <p:cTn id="32" dur="500"/>
                                        <p:tgtEl>
                                          <p:spTgt spid="29"/>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randombar(horizontal)">
                                      <p:cBhvr>
                                        <p:cTn id="37" dur="500"/>
                                        <p:tgtEl>
                                          <p:spTgt spid="30"/>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randombar(horizontal)">
                                      <p:cBhvr>
                                        <p:cTn id="42" dur="5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randombar(horizontal)">
                                      <p:cBhvr>
                                        <p:cTn id="4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2" grpId="0"/>
      <p:bldP spid="27" grpId="0"/>
      <p:bldP spid="28" grpId="0"/>
      <p:bldP spid="29" grpId="0"/>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43CEE9B9-403A-4575-AC04-BBC397984FA9}"/>
              </a:ext>
            </a:extLst>
          </p:cNvPr>
          <p:cNvSpPr txBox="1"/>
          <p:nvPr/>
        </p:nvSpPr>
        <p:spPr bwMode="auto">
          <a:xfrm>
            <a:off x="838038" y="1401787"/>
            <a:ext cx="3842230" cy="499624"/>
          </a:xfrm>
          <a:prstGeom prst="rect">
            <a:avLst/>
          </a:prstGeom>
          <a:noFill/>
        </p:spPr>
        <p:txBody>
          <a:bodyPr wrap="square">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这次大排查，坚持三查：</a:t>
            </a:r>
          </a:p>
        </p:txBody>
      </p:sp>
      <p:sp>
        <p:nvSpPr>
          <p:cNvPr id="23" name="TextBox 16">
            <a:extLst>
              <a:ext uri="{FF2B5EF4-FFF2-40B4-BE49-F238E27FC236}">
                <a16:creationId xmlns:a16="http://schemas.microsoft.com/office/drawing/2014/main" xmlns="" id="{7A38FFC7-DD75-46F7-8073-E120059A92B1}"/>
              </a:ext>
            </a:extLst>
          </p:cNvPr>
          <p:cNvSpPr txBox="1"/>
          <p:nvPr/>
        </p:nvSpPr>
        <p:spPr bwMode="auto">
          <a:xfrm>
            <a:off x="1346589" y="1960141"/>
            <a:ext cx="10369152" cy="1230593"/>
          </a:xfrm>
          <a:prstGeom prst="rect">
            <a:avLst/>
          </a:prstGeom>
          <a:noFill/>
        </p:spPr>
        <p:txBody>
          <a:bodyPr wrap="square">
            <a:spAutoFit/>
          </a:bodyPr>
          <a:lstStyle/>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一是全市农村户厕调查摸底情况，重点排查是否进行调查摸底全覆盖，了解农户厕所现状、粪污处理方式、使用状况以及农户改厕意愿。</a:t>
            </a:r>
          </a:p>
        </p:txBody>
      </p:sp>
      <p:sp>
        <p:nvSpPr>
          <p:cNvPr id="27" name="TextBox 16">
            <a:extLst>
              <a:ext uri="{FF2B5EF4-FFF2-40B4-BE49-F238E27FC236}">
                <a16:creationId xmlns:a16="http://schemas.microsoft.com/office/drawing/2014/main" xmlns="" id="{3E6B0506-524C-47FA-9BF9-8EAF56D69D01}"/>
              </a:ext>
            </a:extLst>
          </p:cNvPr>
          <p:cNvSpPr txBox="1"/>
          <p:nvPr/>
        </p:nvSpPr>
        <p:spPr bwMode="auto">
          <a:xfrm>
            <a:off x="1346589" y="3249464"/>
            <a:ext cx="10369152" cy="1846146"/>
          </a:xfrm>
          <a:prstGeom prst="rect">
            <a:avLst/>
          </a:prstGeom>
          <a:noFill/>
        </p:spPr>
        <p:txBody>
          <a:bodyPr wrap="square">
            <a:spAutoFit/>
          </a:bodyPr>
          <a:lstStyle/>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二是农村厕所改造情况，重点排查改造户厕是否符合</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农村三格式户厕建设技术规范</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农村三格式户厕运行维护规范</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等标准。农村公厕后期管护常态机制落实情况，是否落实管理责任。</a:t>
            </a:r>
          </a:p>
        </p:txBody>
      </p:sp>
      <p:sp>
        <p:nvSpPr>
          <p:cNvPr id="29" name="TextBox 16">
            <a:extLst>
              <a:ext uri="{FF2B5EF4-FFF2-40B4-BE49-F238E27FC236}">
                <a16:creationId xmlns:a16="http://schemas.microsoft.com/office/drawing/2014/main" xmlns="" id="{33A2FEFB-BA45-43AC-9ED1-8DDA03C2652D}"/>
              </a:ext>
            </a:extLst>
          </p:cNvPr>
          <p:cNvSpPr txBox="1"/>
          <p:nvPr/>
        </p:nvSpPr>
        <p:spPr bwMode="auto">
          <a:xfrm>
            <a:off x="1346589" y="5042117"/>
            <a:ext cx="10308912" cy="1230593"/>
          </a:xfrm>
          <a:prstGeom prst="rect">
            <a:avLst/>
          </a:prstGeom>
          <a:noFill/>
        </p:spPr>
        <p:txBody>
          <a:bodyPr wrap="square">
            <a:spAutoFit/>
          </a:bodyPr>
          <a:lstStyle/>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三是政策落实情况，重点排查</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2013</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年以来特别是</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2018</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年</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-2020</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年卫生厕所、</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2021</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年无害化处理卫生厕所奖补落实情况。</a:t>
            </a:r>
          </a:p>
        </p:txBody>
      </p:sp>
    </p:spTree>
    <p:extLst>
      <p:ext uri="{BB962C8B-B14F-4D97-AF65-F5344CB8AC3E}">
        <p14:creationId xmlns:p14="http://schemas.microsoft.com/office/powerpoint/2010/main" val="3845744875"/>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randombar(horizont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randombar(horizontal)">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randombar(horizontal)">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7" grpId="0"/>
      <p:bldP spid="29"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43CEE9B9-403A-4575-AC04-BBC397984FA9}"/>
              </a:ext>
            </a:extLst>
          </p:cNvPr>
          <p:cNvSpPr txBox="1"/>
          <p:nvPr/>
        </p:nvSpPr>
        <p:spPr bwMode="auto">
          <a:xfrm>
            <a:off x="854458" y="1056556"/>
            <a:ext cx="4710821" cy="581057"/>
          </a:xfrm>
          <a:prstGeom prst="rect">
            <a:avLst/>
          </a:prstGeom>
          <a:noFill/>
        </p:spPr>
        <p:txBody>
          <a:bodyPr wrap="square">
            <a:spAutoFit/>
          </a:bodyPr>
          <a:lstStyle/>
          <a:p>
            <a:pPr indent="457200" algn="just">
              <a:lnSpc>
                <a:spcPct val="150000"/>
              </a:lnSpc>
            </a:pPr>
            <a:r>
              <a:rPr lang="zh-CN" altLang="en-US" sz="2400" b="1" dirty="0">
                <a:solidFill>
                  <a:srgbClr val="FF6D3A"/>
                </a:solidFill>
                <a:latin typeface="微软雅黑" panose="020B0503020204020204" pitchFamily="34" charset="-122"/>
                <a:ea typeface="微软雅黑" panose="020B0503020204020204" pitchFamily="34" charset="-122"/>
              </a:rPr>
              <a:t>（六）聚焦问题整改。</a:t>
            </a:r>
          </a:p>
        </p:txBody>
      </p:sp>
      <p:sp>
        <p:nvSpPr>
          <p:cNvPr id="23" name="TextBox 16">
            <a:extLst>
              <a:ext uri="{FF2B5EF4-FFF2-40B4-BE49-F238E27FC236}">
                <a16:creationId xmlns:a16="http://schemas.microsoft.com/office/drawing/2014/main" xmlns="" id="{7A38FFC7-DD75-46F7-8073-E120059A92B1}"/>
              </a:ext>
            </a:extLst>
          </p:cNvPr>
          <p:cNvSpPr txBox="1"/>
          <p:nvPr/>
        </p:nvSpPr>
        <p:spPr bwMode="auto">
          <a:xfrm>
            <a:off x="1479035" y="1638320"/>
            <a:ext cx="10084477" cy="615040"/>
          </a:xfrm>
          <a:prstGeom prst="rect">
            <a:avLst/>
          </a:prstGeom>
          <a:noFill/>
        </p:spPr>
        <p:txBody>
          <a:bodyPr wrap="square">
            <a:spAutoFit/>
          </a:bodyPr>
          <a:lstStyle/>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刘焕鑫局长在上周的视频会上讲话中指出：</a:t>
            </a:r>
          </a:p>
        </p:txBody>
      </p:sp>
      <p:sp>
        <p:nvSpPr>
          <p:cNvPr id="10" name="TextBox 16">
            <a:extLst>
              <a:ext uri="{FF2B5EF4-FFF2-40B4-BE49-F238E27FC236}">
                <a16:creationId xmlns:a16="http://schemas.microsoft.com/office/drawing/2014/main" xmlns="" id="{9B567295-C580-4CAD-97F2-524A77E4AEB1}"/>
              </a:ext>
            </a:extLst>
          </p:cNvPr>
          <p:cNvSpPr txBox="1"/>
          <p:nvPr/>
        </p:nvSpPr>
        <p:spPr bwMode="auto">
          <a:xfrm>
            <a:off x="1435542" y="2224840"/>
            <a:ext cx="10084477" cy="615040"/>
          </a:xfrm>
          <a:prstGeom prst="rect">
            <a:avLst/>
          </a:prstGeom>
          <a:noFill/>
        </p:spPr>
        <p:txBody>
          <a:bodyPr wrap="square">
            <a:spAutoFit/>
          </a:bodyPr>
          <a:lstStyle/>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一是乡村振兴每年考核评估，这是中央确定的重大决策，年年都要考核评估。</a:t>
            </a:r>
          </a:p>
        </p:txBody>
      </p:sp>
      <p:sp>
        <p:nvSpPr>
          <p:cNvPr id="11" name="TextBox 16">
            <a:extLst>
              <a:ext uri="{FF2B5EF4-FFF2-40B4-BE49-F238E27FC236}">
                <a16:creationId xmlns:a16="http://schemas.microsoft.com/office/drawing/2014/main" xmlns="" id="{8B043F8F-1C39-48BE-99B7-F81AB3BF5EE4}"/>
              </a:ext>
            </a:extLst>
          </p:cNvPr>
          <p:cNvSpPr txBox="1"/>
          <p:nvPr/>
        </p:nvSpPr>
        <p:spPr bwMode="auto">
          <a:xfrm>
            <a:off x="1435542" y="2742321"/>
            <a:ext cx="10084477" cy="1230593"/>
          </a:xfrm>
          <a:prstGeom prst="rect">
            <a:avLst/>
          </a:prstGeom>
          <a:noFill/>
        </p:spPr>
        <p:txBody>
          <a:bodyPr wrap="square">
            <a:spAutoFit/>
          </a:bodyPr>
          <a:lstStyle/>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二是评估结果要分等次，分好、较好、一般、差</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4</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个等次，要优中选优、好中求好、好中更好。</a:t>
            </a:r>
          </a:p>
        </p:txBody>
      </p:sp>
      <p:sp>
        <p:nvSpPr>
          <p:cNvPr id="13" name="TextBox 16">
            <a:extLst>
              <a:ext uri="{FF2B5EF4-FFF2-40B4-BE49-F238E27FC236}">
                <a16:creationId xmlns:a16="http://schemas.microsoft.com/office/drawing/2014/main" xmlns="" id="{BE398F92-42E3-4032-94E8-FCED3E1428AE}"/>
              </a:ext>
            </a:extLst>
          </p:cNvPr>
          <p:cNvSpPr txBox="1"/>
          <p:nvPr/>
        </p:nvSpPr>
        <p:spPr bwMode="auto">
          <a:xfrm>
            <a:off x="1435542" y="3875355"/>
            <a:ext cx="10084477" cy="1846146"/>
          </a:xfrm>
          <a:prstGeom prst="rect">
            <a:avLst/>
          </a:prstGeom>
          <a:noFill/>
        </p:spPr>
        <p:txBody>
          <a:bodyPr wrap="square">
            <a:spAutoFit/>
          </a:bodyPr>
          <a:lstStyle/>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三是完善考核评估的指标体系，从细微处考核，从细处着眼、小处着手，考核工作责任、工作政策、工作成效。特别强调到户、到村、到乡、到县的帮扶政策，应该有的帮扶措施没到位，应该纳入监测的没纳入，收入低、负增长，这些都是考核的重点。</a:t>
            </a:r>
          </a:p>
        </p:txBody>
      </p:sp>
      <p:sp>
        <p:nvSpPr>
          <p:cNvPr id="14" name="TextBox 16">
            <a:extLst>
              <a:ext uri="{FF2B5EF4-FFF2-40B4-BE49-F238E27FC236}">
                <a16:creationId xmlns:a16="http://schemas.microsoft.com/office/drawing/2014/main" xmlns="" id="{73711274-5B01-4D38-AAF5-433258C2B146}"/>
              </a:ext>
            </a:extLst>
          </p:cNvPr>
          <p:cNvSpPr txBox="1"/>
          <p:nvPr/>
        </p:nvSpPr>
        <p:spPr bwMode="auto">
          <a:xfrm>
            <a:off x="1435542" y="5623941"/>
            <a:ext cx="10084477" cy="615040"/>
          </a:xfrm>
          <a:prstGeom prst="rect">
            <a:avLst/>
          </a:prstGeom>
          <a:noFill/>
        </p:spPr>
        <p:txBody>
          <a:bodyPr wrap="square">
            <a:spAutoFit/>
          </a:bodyPr>
          <a:lstStyle/>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四是要召开专题会，跟各省一对一的反馈报告，安排整改工作。</a:t>
            </a:r>
          </a:p>
        </p:txBody>
      </p:sp>
      <p:sp>
        <p:nvSpPr>
          <p:cNvPr id="15" name="TextBox 16">
            <a:extLst>
              <a:ext uri="{FF2B5EF4-FFF2-40B4-BE49-F238E27FC236}">
                <a16:creationId xmlns:a16="http://schemas.microsoft.com/office/drawing/2014/main" xmlns="" id="{DBE75A83-C7FB-434E-BC17-C7C80329F251}"/>
              </a:ext>
            </a:extLst>
          </p:cNvPr>
          <p:cNvSpPr txBox="1"/>
          <p:nvPr/>
        </p:nvSpPr>
        <p:spPr bwMode="auto">
          <a:xfrm>
            <a:off x="1435542" y="6159312"/>
            <a:ext cx="10084477" cy="615040"/>
          </a:xfrm>
          <a:prstGeom prst="rect">
            <a:avLst/>
          </a:prstGeom>
          <a:noFill/>
        </p:spPr>
        <p:txBody>
          <a:bodyPr wrap="square">
            <a:spAutoFit/>
          </a:bodyPr>
          <a:lstStyle/>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五是要对部分任务比较重、问题比较典型，规模性返贫风险较大的县挂牌督办。</a:t>
            </a:r>
          </a:p>
        </p:txBody>
      </p:sp>
    </p:spTree>
    <p:extLst>
      <p:ext uri="{BB962C8B-B14F-4D97-AF65-F5344CB8AC3E}">
        <p14:creationId xmlns:p14="http://schemas.microsoft.com/office/powerpoint/2010/main" val="1566384989"/>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randombar(horizontal)">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randombar(horizontal)">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randombar(horizontal)">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randombar(horizontal)">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10" grpId="0"/>
      <p:bldP spid="11" grpId="0"/>
      <p:bldP spid="13" grpId="0"/>
      <p:bldP spid="14" grpId="0"/>
      <p:bldP spid="1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3" name="TextBox 16">
            <a:extLst>
              <a:ext uri="{FF2B5EF4-FFF2-40B4-BE49-F238E27FC236}">
                <a16:creationId xmlns:a16="http://schemas.microsoft.com/office/drawing/2014/main" xmlns="" id="{7A38FFC7-DD75-46F7-8073-E120059A92B1}"/>
              </a:ext>
            </a:extLst>
          </p:cNvPr>
          <p:cNvSpPr txBox="1"/>
          <p:nvPr/>
        </p:nvSpPr>
        <p:spPr bwMode="auto">
          <a:xfrm>
            <a:off x="1224369" y="1769922"/>
            <a:ext cx="10369152" cy="3692806"/>
          </a:xfrm>
          <a:prstGeom prst="rect">
            <a:avLst/>
          </a:prstGeom>
          <a:noFill/>
        </p:spPr>
        <p:txBody>
          <a:bodyPr wrap="square">
            <a:spAutoFit/>
          </a:bodyPr>
          <a:lstStyle/>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这次走访、排查和整改，要对照国家和市级巡视、考核发现问题，结合责任落实、政策落实、工作落实和成效巩固核查情况，排查各类问题整改到位情况和取得实效情况。重点核查是否因地制宜制定整改方案和措施，是否严格对照整改标准或要求进行了整改，是否有降低标准、放松要求的现象，是否做到了账实相符，是否存在会议整改、纸面整改、数字整改、选择性整改甚至虚假整改等，是否做到举一反三，建立整改长效机制，是否经得住看、经得住听、经得住问，整改结果是否让群众认同、信服。</a:t>
            </a:r>
          </a:p>
        </p:txBody>
      </p:sp>
    </p:spTree>
    <p:extLst>
      <p:ext uri="{BB962C8B-B14F-4D97-AF65-F5344CB8AC3E}">
        <p14:creationId xmlns:p14="http://schemas.microsoft.com/office/powerpoint/2010/main" val="1419743926"/>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itchFamily="65" charset="-122"/>
                  <a:ea typeface="方正小标宋_GBK" pitchFamily="65" charset="-122"/>
                  <a:sym typeface="Arial" panose="020B0604020202020204" pitchFamily="34" charset="0"/>
                </a:rPr>
                <a:t>一</a:t>
              </a:r>
              <a:r>
                <a:rPr lang="zh-CN" altLang="en-US" sz="2400" dirty="0" smtClean="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a:t>
              </a:r>
              <a:r>
                <a:rPr lang="zh-CN" altLang="en-US" sz="2400" dirty="0">
                  <a:solidFill>
                    <a:srgbClr val="EB5B29"/>
                  </a:solidFill>
                  <a:latin typeface="方正小标宋_GBK" pitchFamily="65" charset="-122"/>
                  <a:ea typeface="方正小标宋_GBK" pitchFamily="65" charset="-122"/>
                </a:rPr>
                <a:t>防止返贫监测和帮扶的工作背景</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3993063" y="3497077"/>
            <a:ext cx="2342501" cy="1983441"/>
            <a:chOff x="2555776" y="3171564"/>
            <a:chExt cx="1972234" cy="1668527"/>
          </a:xfrm>
        </p:grpSpPr>
        <p:sp>
          <p:nvSpPr>
            <p:cNvPr id="34" name="六边形 33"/>
            <p:cNvSpPr/>
            <p:nvPr/>
          </p:nvSpPr>
          <p:spPr>
            <a:xfrm>
              <a:off x="2592755" y="3171564"/>
              <a:ext cx="1935255" cy="1668527"/>
            </a:xfrm>
            <a:prstGeom prst="hexagon">
              <a:avLst>
                <a:gd name="adj" fmla="val 25000"/>
                <a:gd name="vf" fmla="val 115470"/>
              </a:avLst>
            </a:prstGeom>
            <a:solidFill>
              <a:srgbClr val="FF6D3A"/>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5" name="TextBox 34"/>
            <p:cNvSpPr txBox="1"/>
            <p:nvPr/>
          </p:nvSpPr>
          <p:spPr>
            <a:xfrm>
              <a:off x="2555776" y="3766143"/>
              <a:ext cx="1944216" cy="587511"/>
            </a:xfrm>
            <a:prstGeom prst="rect">
              <a:avLst/>
            </a:prstGeom>
            <a:noFill/>
          </p:spPr>
          <p:txBody>
            <a:bodyPr wrap="square" rtlCol="0">
              <a:spAutoFit/>
            </a:bodyPr>
            <a:lstStyle/>
            <a:p>
              <a:pPr algn="ctr"/>
              <a:r>
                <a:rPr lang="zh-CN" altLang="en-US" sz="1969" b="1" dirty="0">
                  <a:solidFill>
                    <a:schemeClr val="bg1"/>
                  </a:solidFill>
                  <a:latin typeface="微软雅黑" panose="020B0503020204020204" pitchFamily="34" charset="-122"/>
                  <a:ea typeface="微软雅黑" panose="020B0503020204020204" pitchFamily="34" charset="-122"/>
                  <a:cs typeface="+mn-ea"/>
                  <a:sym typeface="+mn-lt"/>
                </a:rPr>
                <a:t>保持主要帮扶政策总体稳定</a:t>
              </a:r>
            </a:p>
          </p:txBody>
        </p:sp>
      </p:grpSp>
      <p:grpSp>
        <p:nvGrpSpPr>
          <p:cNvPr id="42" name="组合 41"/>
          <p:cNvGrpSpPr/>
          <p:nvPr/>
        </p:nvGrpSpPr>
        <p:grpSpPr>
          <a:xfrm>
            <a:off x="6069335" y="2433912"/>
            <a:ext cx="2309223" cy="1983441"/>
            <a:chOff x="4256125" y="437431"/>
            <a:chExt cx="1944216" cy="1668527"/>
          </a:xfrm>
        </p:grpSpPr>
        <p:sp>
          <p:nvSpPr>
            <p:cNvPr id="43" name="六边形 42"/>
            <p:cNvSpPr/>
            <p:nvPr/>
          </p:nvSpPr>
          <p:spPr>
            <a:xfrm>
              <a:off x="4263453" y="437431"/>
              <a:ext cx="1935255" cy="1668527"/>
            </a:xfrm>
            <a:prstGeom prst="hexagon">
              <a:avLst>
                <a:gd name="adj" fmla="val 25000"/>
                <a:gd name="vf" fmla="val 115470"/>
              </a:avLst>
            </a:prstGeom>
            <a:solidFill>
              <a:srgbClr val="3C536A"/>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4" name="TextBox 43"/>
            <p:cNvSpPr txBox="1"/>
            <p:nvPr/>
          </p:nvSpPr>
          <p:spPr>
            <a:xfrm>
              <a:off x="4256125" y="1038040"/>
              <a:ext cx="1944216" cy="587511"/>
            </a:xfrm>
            <a:prstGeom prst="rect">
              <a:avLst/>
            </a:prstGeom>
            <a:noFill/>
          </p:spPr>
          <p:txBody>
            <a:bodyPr wrap="square" rtlCol="0">
              <a:spAutoFit/>
            </a:bodyPr>
            <a:lstStyle/>
            <a:p>
              <a:pPr algn="ctr"/>
              <a:r>
                <a:rPr lang="zh-CN" altLang="en-US" sz="1969" b="1" dirty="0">
                  <a:solidFill>
                    <a:schemeClr val="bg1"/>
                  </a:solidFill>
                  <a:latin typeface="微软雅黑" panose="020B0503020204020204" pitchFamily="34" charset="-122"/>
                  <a:ea typeface="微软雅黑" panose="020B0503020204020204" pitchFamily="34" charset="-122"/>
                  <a:cs typeface="+mn-ea"/>
                  <a:sym typeface="+mn-lt"/>
                </a:rPr>
                <a:t>健全防止返贫监测和帮扶机制</a:t>
              </a:r>
            </a:p>
          </p:txBody>
        </p:sp>
      </p:grpSp>
      <p:grpSp>
        <p:nvGrpSpPr>
          <p:cNvPr id="45" name="组合 44"/>
          <p:cNvGrpSpPr/>
          <p:nvPr/>
        </p:nvGrpSpPr>
        <p:grpSpPr>
          <a:xfrm>
            <a:off x="8166270" y="3561352"/>
            <a:ext cx="2309224" cy="1983441"/>
            <a:chOff x="5919636" y="3171564"/>
            <a:chExt cx="1944216" cy="1668527"/>
          </a:xfrm>
        </p:grpSpPr>
        <p:sp>
          <p:nvSpPr>
            <p:cNvPr id="46" name="六边形 45"/>
            <p:cNvSpPr/>
            <p:nvPr/>
          </p:nvSpPr>
          <p:spPr>
            <a:xfrm>
              <a:off x="5919637" y="3171564"/>
              <a:ext cx="1935255" cy="1668527"/>
            </a:xfrm>
            <a:prstGeom prst="hexagon">
              <a:avLst>
                <a:gd name="adj" fmla="val 25000"/>
                <a:gd name="vf" fmla="val 115470"/>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7" name="TextBox 46"/>
            <p:cNvSpPr txBox="1"/>
            <p:nvPr/>
          </p:nvSpPr>
          <p:spPr>
            <a:xfrm>
              <a:off x="5919636" y="3753198"/>
              <a:ext cx="1944216" cy="842430"/>
            </a:xfrm>
            <a:prstGeom prst="rect">
              <a:avLst/>
            </a:prstGeom>
            <a:noFill/>
          </p:spPr>
          <p:txBody>
            <a:bodyPr wrap="square" rtlCol="0">
              <a:spAutoFit/>
            </a:bodyPr>
            <a:lstStyle/>
            <a:p>
              <a:pPr algn="ctr"/>
              <a:r>
                <a:rPr lang="zh-CN" altLang="en-US" sz="1969" b="1" dirty="0" smtClean="0">
                  <a:solidFill>
                    <a:schemeClr val="bg1"/>
                  </a:solidFill>
                  <a:latin typeface="微软雅黑" panose="020B0503020204020204" pitchFamily="34" charset="-122"/>
                  <a:ea typeface="微软雅黑" panose="020B0503020204020204" pitchFamily="34" charset="-122"/>
                  <a:cs typeface="+mn-ea"/>
                  <a:sym typeface="+mn-lt"/>
                </a:rPr>
                <a:t>做好</a:t>
              </a:r>
              <a:r>
                <a:rPr lang="zh-CN" altLang="en-US" sz="1969" b="1" dirty="0">
                  <a:solidFill>
                    <a:schemeClr val="bg1"/>
                  </a:solidFill>
                  <a:latin typeface="微软雅黑" panose="020B0503020204020204" pitchFamily="34" charset="-122"/>
                  <a:ea typeface="微软雅黑" panose="020B0503020204020204" pitchFamily="34" charset="-122"/>
                  <a:cs typeface="+mn-ea"/>
                  <a:sym typeface="+mn-lt"/>
                </a:rPr>
                <a:t>易地扶贫搬迁后续帮扶工作</a:t>
              </a:r>
            </a:p>
            <a:p>
              <a:pPr algn="ctr"/>
              <a:endParaRPr lang="zh-CN" altLang="en-US" sz="1969" b="1"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48" name="直接连接符 47"/>
          <p:cNvSpPr>
            <a:spLocks noChangeShapeType="1"/>
          </p:cNvSpPr>
          <p:nvPr/>
        </p:nvSpPr>
        <p:spPr bwMode="auto">
          <a:xfrm flipH="1">
            <a:off x="1863265" y="2052824"/>
            <a:ext cx="2819393" cy="2233"/>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微软雅黑" panose="020B0503020204020204" pitchFamily="34" charset="-122"/>
              <a:ea typeface="微软雅黑" panose="020B0503020204020204" pitchFamily="34" charset="-122"/>
              <a:cs typeface="+mn-ea"/>
              <a:sym typeface="+mn-lt"/>
            </a:endParaRPr>
          </a:p>
        </p:txBody>
      </p:sp>
      <p:sp>
        <p:nvSpPr>
          <p:cNvPr id="49" name="矩形 48"/>
          <p:cNvSpPr/>
          <p:nvPr/>
        </p:nvSpPr>
        <p:spPr>
          <a:xfrm>
            <a:off x="1916792" y="1571476"/>
            <a:ext cx="3072423" cy="395365"/>
          </a:xfrm>
          <a:prstGeom prst="rect">
            <a:avLst/>
          </a:prstGeom>
        </p:spPr>
        <p:txBody>
          <a:bodyPr wrap="square">
            <a:spAutoFit/>
          </a:bodyPr>
          <a:lstStyle/>
          <a:p>
            <a:r>
              <a:rPr lang="zh-CN" altLang="en-US" sz="1969" b="1" dirty="0">
                <a:solidFill>
                  <a:srgbClr val="3C536A"/>
                </a:solidFill>
                <a:latin typeface="微软雅黑" panose="020B0503020204020204" pitchFamily="34" charset="-122"/>
                <a:ea typeface="微软雅黑" panose="020B0503020204020204" pitchFamily="34" charset="-122"/>
                <a:cs typeface="+mn-ea"/>
                <a:sym typeface="+mn-lt"/>
              </a:rPr>
              <a:t>中发</a:t>
            </a:r>
            <a:r>
              <a:rPr lang="en-US" altLang="zh-CN" sz="1969" b="1" dirty="0">
                <a:solidFill>
                  <a:srgbClr val="3C536A"/>
                </a:solidFill>
                <a:latin typeface="微软雅黑" panose="020B0503020204020204" pitchFamily="34" charset="-122"/>
                <a:ea typeface="微软雅黑" panose="020B0503020204020204" pitchFamily="34" charset="-122"/>
                <a:cs typeface="+mn-ea"/>
                <a:sym typeface="+mn-lt"/>
              </a:rPr>
              <a:t>2020</a:t>
            </a:r>
            <a:r>
              <a:rPr lang="zh-CN" altLang="en-US" sz="1969" b="1" dirty="0">
                <a:solidFill>
                  <a:srgbClr val="3C536A"/>
                </a:solidFill>
                <a:latin typeface="微软雅黑" panose="020B0503020204020204" pitchFamily="34" charset="-122"/>
                <a:ea typeface="微软雅黑" panose="020B0503020204020204" pitchFamily="34" charset="-122"/>
                <a:cs typeface="+mn-ea"/>
                <a:sym typeface="+mn-lt"/>
              </a:rPr>
              <a:t>（</a:t>
            </a:r>
            <a:r>
              <a:rPr lang="en-US" altLang="zh-CN" sz="1969" b="1" dirty="0">
                <a:solidFill>
                  <a:srgbClr val="3C536A"/>
                </a:solidFill>
                <a:latin typeface="微软雅黑" panose="020B0503020204020204" pitchFamily="34" charset="-122"/>
                <a:ea typeface="微软雅黑" panose="020B0503020204020204" pitchFamily="34" charset="-122"/>
                <a:cs typeface="+mn-ea"/>
                <a:sym typeface="+mn-lt"/>
              </a:rPr>
              <a:t>30</a:t>
            </a:r>
            <a:r>
              <a:rPr lang="zh-CN" altLang="en-US" sz="1969" b="1" dirty="0">
                <a:solidFill>
                  <a:srgbClr val="3C536A"/>
                </a:solidFill>
                <a:latin typeface="微软雅黑" panose="020B0503020204020204" pitchFamily="34" charset="-122"/>
                <a:ea typeface="微软雅黑" panose="020B0503020204020204" pitchFamily="34" charset="-122"/>
                <a:cs typeface="+mn-ea"/>
                <a:sym typeface="+mn-lt"/>
              </a:rPr>
              <a:t>）号文件：</a:t>
            </a:r>
            <a:endParaRPr lang="en-US" altLang="zh-CN" sz="1969" b="1" dirty="0">
              <a:solidFill>
                <a:srgbClr val="3C536A"/>
              </a:solidFill>
              <a:latin typeface="微软雅黑" panose="020B0503020204020204" pitchFamily="34" charset="-122"/>
              <a:ea typeface="微软雅黑" panose="020B0503020204020204" pitchFamily="34" charset="-122"/>
              <a:cs typeface="+mn-ea"/>
              <a:sym typeface="+mn-lt"/>
            </a:endParaRPr>
          </a:p>
        </p:txBody>
      </p:sp>
      <p:sp>
        <p:nvSpPr>
          <p:cNvPr id="51" name="TextBox 50"/>
          <p:cNvSpPr txBox="1"/>
          <p:nvPr/>
        </p:nvSpPr>
        <p:spPr>
          <a:xfrm>
            <a:off x="1916791" y="2062207"/>
            <a:ext cx="4152544" cy="371705"/>
          </a:xfrm>
          <a:prstGeom prst="rect">
            <a:avLst/>
          </a:prstGeom>
          <a:noFill/>
        </p:spPr>
        <p:txBody>
          <a:bodyPr wrap="square" rtlCol="0">
            <a:spAutoFit/>
          </a:bodyPr>
          <a:lstStyle/>
          <a:p>
            <a:pPr>
              <a:lnSpc>
                <a:spcPct val="130000"/>
              </a:lnSpc>
              <a:spcBef>
                <a:spcPts val="844"/>
              </a:spcBef>
            </a:pPr>
            <a:r>
              <a:rPr lang="zh-CN" altLang="en-US" sz="1547"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建立</a:t>
            </a:r>
            <a:r>
              <a:rPr lang="zh-CN" altLang="en-US" sz="15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健全巩固拓展脱贫攻坚成果长效</a:t>
            </a:r>
            <a:r>
              <a:rPr lang="zh-CN" altLang="en-US" sz="1547"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机制</a:t>
            </a:r>
            <a:endParaRPr lang="zh-CN" altLang="en-US" sz="15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grpSp>
        <p:nvGrpSpPr>
          <p:cNvPr id="55" name="组合 54"/>
          <p:cNvGrpSpPr/>
          <p:nvPr/>
        </p:nvGrpSpPr>
        <p:grpSpPr>
          <a:xfrm>
            <a:off x="6072717" y="4696445"/>
            <a:ext cx="2309223" cy="1983441"/>
            <a:chOff x="4256125" y="437431"/>
            <a:chExt cx="1944216" cy="1668527"/>
          </a:xfrm>
        </p:grpSpPr>
        <p:sp>
          <p:nvSpPr>
            <p:cNvPr id="56" name="六边形 55"/>
            <p:cNvSpPr/>
            <p:nvPr/>
          </p:nvSpPr>
          <p:spPr>
            <a:xfrm>
              <a:off x="4263453" y="437431"/>
              <a:ext cx="1935255" cy="1668527"/>
            </a:xfrm>
            <a:prstGeom prst="hexagon">
              <a:avLst>
                <a:gd name="adj" fmla="val 25000"/>
                <a:gd name="vf" fmla="val 115470"/>
              </a:avLst>
            </a:prstGeom>
            <a:solidFill>
              <a:srgbClr val="3C536A"/>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57" name="TextBox 56"/>
            <p:cNvSpPr txBox="1"/>
            <p:nvPr/>
          </p:nvSpPr>
          <p:spPr>
            <a:xfrm>
              <a:off x="4256125" y="1038040"/>
              <a:ext cx="1944216" cy="587511"/>
            </a:xfrm>
            <a:prstGeom prst="rect">
              <a:avLst/>
            </a:prstGeom>
            <a:noFill/>
          </p:spPr>
          <p:txBody>
            <a:bodyPr wrap="square" rtlCol="0">
              <a:spAutoFit/>
            </a:bodyPr>
            <a:lstStyle/>
            <a:p>
              <a:pPr algn="ctr"/>
              <a:r>
                <a:rPr lang="zh-CN" altLang="en-US" sz="1969" b="1" dirty="0">
                  <a:solidFill>
                    <a:schemeClr val="bg1"/>
                  </a:solidFill>
                  <a:latin typeface="微软雅黑" panose="020B0503020204020204" pitchFamily="34" charset="-122"/>
                  <a:ea typeface="微软雅黑" panose="020B0503020204020204" pitchFamily="34" charset="-122"/>
                  <a:cs typeface="+mn-ea"/>
                  <a:sym typeface="+mn-lt"/>
                </a:rPr>
                <a:t>巩固“两不愁三保障”成果</a:t>
              </a:r>
            </a:p>
          </p:txBody>
        </p:sp>
      </p:grpSp>
      <p:grpSp>
        <p:nvGrpSpPr>
          <p:cNvPr id="58" name="组合 57"/>
          <p:cNvGrpSpPr/>
          <p:nvPr/>
        </p:nvGrpSpPr>
        <p:grpSpPr>
          <a:xfrm>
            <a:off x="10173791" y="2433912"/>
            <a:ext cx="2309223" cy="1983441"/>
            <a:chOff x="4256125" y="437431"/>
            <a:chExt cx="1944216" cy="1668527"/>
          </a:xfrm>
        </p:grpSpPr>
        <p:sp>
          <p:nvSpPr>
            <p:cNvPr id="59" name="六边形 58"/>
            <p:cNvSpPr/>
            <p:nvPr/>
          </p:nvSpPr>
          <p:spPr>
            <a:xfrm>
              <a:off x="4263453" y="437431"/>
              <a:ext cx="1935255" cy="1668527"/>
            </a:xfrm>
            <a:prstGeom prst="hexagon">
              <a:avLst>
                <a:gd name="adj" fmla="val 25000"/>
                <a:gd name="vf" fmla="val 115470"/>
              </a:avLst>
            </a:prstGeom>
            <a:solidFill>
              <a:srgbClr val="3C536A"/>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0" name="TextBox 59"/>
            <p:cNvSpPr txBox="1"/>
            <p:nvPr/>
          </p:nvSpPr>
          <p:spPr>
            <a:xfrm>
              <a:off x="4256125" y="1038040"/>
              <a:ext cx="1944216" cy="587511"/>
            </a:xfrm>
            <a:prstGeom prst="rect">
              <a:avLst/>
            </a:prstGeom>
            <a:noFill/>
          </p:spPr>
          <p:txBody>
            <a:bodyPr wrap="square" rtlCol="0">
              <a:spAutoFit/>
            </a:bodyPr>
            <a:lstStyle/>
            <a:p>
              <a:pPr algn="ctr"/>
              <a:r>
                <a:rPr lang="zh-CN" altLang="en-US" sz="1969" b="1" dirty="0">
                  <a:solidFill>
                    <a:schemeClr val="bg1"/>
                  </a:solidFill>
                  <a:latin typeface="微软雅黑" panose="020B0503020204020204" pitchFamily="34" charset="-122"/>
                  <a:ea typeface="微软雅黑" panose="020B0503020204020204" pitchFamily="34" charset="-122"/>
                  <a:cs typeface="+mn-ea"/>
                  <a:sym typeface="+mn-lt"/>
                </a:rPr>
                <a:t>加强扶贫项目资产管理和监督</a:t>
              </a:r>
            </a:p>
          </p:txBody>
        </p:sp>
      </p:grpSp>
    </p:spTree>
    <p:extLst>
      <p:ext uri="{BB962C8B-B14F-4D97-AF65-F5344CB8AC3E}">
        <p14:creationId xmlns:p14="http://schemas.microsoft.com/office/powerpoint/2010/main" val="248775197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500" fill="hold"/>
                                        <p:tgtEl>
                                          <p:spTgt spid="49"/>
                                        </p:tgtEl>
                                        <p:attrNameLst>
                                          <p:attrName>ppt_x</p:attrName>
                                        </p:attrNameLst>
                                      </p:cBhvr>
                                      <p:tavLst>
                                        <p:tav tm="0">
                                          <p:val>
                                            <p:strVal val="#ppt_x"/>
                                          </p:val>
                                        </p:tav>
                                        <p:tav tm="100000">
                                          <p:val>
                                            <p:strVal val="#ppt_x"/>
                                          </p:val>
                                        </p:tav>
                                      </p:tavLst>
                                    </p:anim>
                                    <p:anim calcmode="lin" valueType="num">
                                      <p:cBhvr additive="base">
                                        <p:cTn id="13" dur="500" fill="hold"/>
                                        <p:tgtEl>
                                          <p:spTgt spid="4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additive="base">
                                        <p:cTn id="17" dur="500" fill="hold"/>
                                        <p:tgtEl>
                                          <p:spTgt spid="51"/>
                                        </p:tgtEl>
                                        <p:attrNameLst>
                                          <p:attrName>ppt_x</p:attrName>
                                        </p:attrNameLst>
                                      </p:cBhvr>
                                      <p:tavLst>
                                        <p:tav tm="0">
                                          <p:val>
                                            <p:strVal val="#ppt_x"/>
                                          </p:val>
                                        </p:tav>
                                        <p:tav tm="100000">
                                          <p:val>
                                            <p:strVal val="#ppt_x"/>
                                          </p:val>
                                        </p:tav>
                                      </p:tavLst>
                                    </p:anim>
                                    <p:anim calcmode="lin" valueType="num">
                                      <p:cBhvr additive="base">
                                        <p:cTn id="1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nodeType="click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randombar(horizontal)">
                                      <p:cBhvr>
                                        <p:cTn id="23" dur="500"/>
                                        <p:tgtEl>
                                          <p:spTgt spid="33"/>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randombar(horizontal)">
                                      <p:cBhvr>
                                        <p:cTn id="28" dur="500"/>
                                        <p:tgtEl>
                                          <p:spTgt spid="42"/>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nodeType="click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randombar(horizontal)">
                                      <p:cBhvr>
                                        <p:cTn id="33" dur="500"/>
                                        <p:tgtEl>
                                          <p:spTgt spid="55"/>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nodeType="click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randombar(horizontal)">
                                      <p:cBhvr>
                                        <p:cTn id="38" dur="500"/>
                                        <p:tgtEl>
                                          <p:spTgt spid="45"/>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nodeType="click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randombar(horizontal)">
                                      <p:cBhvr>
                                        <p:cTn id="43"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p:bldP spid="51"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9" name="MH_Other_1">
            <a:extLst>
              <a:ext uri="{FF2B5EF4-FFF2-40B4-BE49-F238E27FC236}">
                <a16:creationId xmlns:a16="http://schemas.microsoft.com/office/drawing/2014/main" xmlns="" id="{3D770538-F7C1-41AF-82CD-098504664FE3}"/>
              </a:ext>
            </a:extLst>
          </p:cNvPr>
          <p:cNvSpPr>
            <a:spLocks noChangeArrowheads="1"/>
          </p:cNvSpPr>
          <p:nvPr>
            <p:custDataLst>
              <p:tags r:id="rId1"/>
            </p:custDataLst>
          </p:nvPr>
        </p:nvSpPr>
        <p:spPr bwMode="auto">
          <a:xfrm rot="1805303" flipH="1">
            <a:off x="1877193" y="1557562"/>
            <a:ext cx="712788" cy="614363"/>
          </a:xfrm>
          <a:prstGeom prst="triangle">
            <a:avLst>
              <a:gd name="adj" fmla="val 50000"/>
            </a:avLst>
          </a:prstGeom>
          <a:solidFill>
            <a:srgbClr val="23374B"/>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fontAlgn="auto">
              <a:lnSpc>
                <a:spcPct val="130000"/>
              </a:lnSpc>
              <a:spcBef>
                <a:spcPts val="0"/>
              </a:spcBef>
              <a:spcAft>
                <a:spcPts val="0"/>
              </a:spcAft>
              <a:defRPr/>
            </a:pPr>
            <a:endParaRPr lang="zh-CN" altLang="en-US">
              <a:solidFill>
                <a:srgbClr val="FFFFFF"/>
              </a:solidFill>
              <a:latin typeface="Calibri" panose="020F0502020204030204" pitchFamily="34" charset="0"/>
              <a:ea typeface="微软雅黑" panose="020B0503020204020204" pitchFamily="34" charset="-122"/>
            </a:endParaRPr>
          </a:p>
        </p:txBody>
      </p:sp>
      <p:sp>
        <p:nvSpPr>
          <p:cNvPr id="70" name="MH_Other_2">
            <a:extLst>
              <a:ext uri="{FF2B5EF4-FFF2-40B4-BE49-F238E27FC236}">
                <a16:creationId xmlns:a16="http://schemas.microsoft.com/office/drawing/2014/main" xmlns="" id="{6C4021D5-F4B9-40AC-926F-F553D5781871}"/>
              </a:ext>
            </a:extLst>
          </p:cNvPr>
          <p:cNvSpPr>
            <a:spLocks/>
          </p:cNvSpPr>
          <p:nvPr>
            <p:custDataLst>
              <p:tags r:id="rId2"/>
            </p:custDataLst>
          </p:nvPr>
        </p:nvSpPr>
        <p:spPr bwMode="auto">
          <a:xfrm>
            <a:off x="1316807" y="1240061"/>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4501B"/>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rPr>
              <a:t>05</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endParaRPr>
          </a:p>
        </p:txBody>
      </p:sp>
      <p:sp>
        <p:nvSpPr>
          <p:cNvPr id="71" name="矩形 70">
            <a:extLst>
              <a:ext uri="{FF2B5EF4-FFF2-40B4-BE49-F238E27FC236}">
                <a16:creationId xmlns:a16="http://schemas.microsoft.com/office/drawing/2014/main" xmlns="" id="{2DF4681F-C8AB-4E35-AB99-621611E5A375}"/>
              </a:ext>
            </a:extLst>
          </p:cNvPr>
          <p:cNvSpPr/>
          <p:nvPr/>
        </p:nvSpPr>
        <p:spPr>
          <a:xfrm>
            <a:off x="2828975" y="1312069"/>
            <a:ext cx="4185761" cy="461665"/>
          </a:xfrm>
          <a:prstGeom prst="rect">
            <a:avLst/>
          </a:prstGeom>
        </p:spPr>
        <p:txBody>
          <a:bodyPr wrap="none">
            <a:spAutoFit/>
          </a:bodyPr>
          <a:lstStyle/>
          <a:p>
            <a:pPr fontAlgn="auto">
              <a:spcBef>
                <a:spcPts val="0"/>
              </a:spcBef>
              <a:spcAft>
                <a:spcPts val="0"/>
              </a:spcAft>
            </a:pPr>
            <a:r>
              <a:rPr lang="zh-CN" altLang="en-US" sz="2400" b="1" dirty="0">
                <a:solidFill>
                  <a:srgbClr val="23374B"/>
                </a:solidFill>
                <a:latin typeface="Calibri"/>
                <a:ea typeface="微软雅黑"/>
              </a:rPr>
              <a:t>第五部分，明确了工作方式。</a:t>
            </a:r>
            <a:endParaRPr lang="en-US" altLang="zh-CN" sz="2400" b="1" dirty="0">
              <a:solidFill>
                <a:srgbClr val="23374B"/>
              </a:solidFill>
              <a:latin typeface="Calibri"/>
              <a:ea typeface="微软雅黑"/>
            </a:endParaRPr>
          </a:p>
        </p:txBody>
      </p:sp>
      <p:sp>
        <p:nvSpPr>
          <p:cNvPr id="14" name="TextBox 16">
            <a:extLst>
              <a:ext uri="{FF2B5EF4-FFF2-40B4-BE49-F238E27FC236}">
                <a16:creationId xmlns:a16="http://schemas.microsoft.com/office/drawing/2014/main" xmlns="" id="{EA39D6E3-8214-4E7E-8D06-1E71BE80DE37}"/>
              </a:ext>
            </a:extLst>
          </p:cNvPr>
          <p:cNvSpPr txBox="1"/>
          <p:nvPr/>
        </p:nvSpPr>
        <p:spPr bwMode="auto">
          <a:xfrm>
            <a:off x="2814775" y="1816125"/>
            <a:ext cx="8984274" cy="2610266"/>
          </a:xfrm>
          <a:prstGeom prst="rect">
            <a:avLst/>
          </a:prstGeom>
          <a:noFill/>
        </p:spPr>
        <p:txBody>
          <a:bodyPr wrap="square" anchor="ctr">
            <a:spAutoFit/>
          </a:bodyPr>
          <a:lstStyle/>
          <a:p>
            <a:pPr indent="457200" algn="just">
              <a:lnSpc>
                <a:spcPct val="200000"/>
              </a:lnSpc>
            </a:pPr>
            <a:r>
              <a:rPr lang="zh-CN" altLang="en-US" sz="1687" dirty="0">
                <a:solidFill>
                  <a:srgbClr val="FF0000"/>
                </a:solidFill>
                <a:latin typeface="微软雅黑" panose="020B0503020204020204" pitchFamily="34" charset="-122"/>
                <a:ea typeface="微软雅黑" panose="020B0503020204020204" pitchFamily="34" charset="-122"/>
              </a:rPr>
              <a:t>（一）市级统筹。</a:t>
            </a: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在市委农村工作暨实施乡村振兴战略领导小组巩固拓展脱贫攻坚成果工作专班领导下，市乡村振兴局负责统筹全市“大走访大排查大整改”行动开展，牵头制定工作方案，明确开展时间、内容、方式、步骤等具体内容</a:t>
            </a:r>
            <a:r>
              <a:rPr lang="en-US" altLang="zh-CN" sz="1687"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同步组建综合推进组和专项业务组，每半月一调度、每月一通报。市级相关部门对口负责，明确专人梳理解释指标体系和工作标准，加强对区县业务指导，主动与市乡村振兴局工作衔接，解决相关问题。</a:t>
            </a:r>
          </a:p>
        </p:txBody>
      </p:sp>
      <p:sp>
        <p:nvSpPr>
          <p:cNvPr id="22" name="TextBox 16">
            <a:extLst>
              <a:ext uri="{FF2B5EF4-FFF2-40B4-BE49-F238E27FC236}">
                <a16:creationId xmlns:a16="http://schemas.microsoft.com/office/drawing/2014/main" xmlns="" id="{B4BE2B9D-C8E5-4AFF-9A68-18B73F35730C}"/>
              </a:ext>
            </a:extLst>
          </p:cNvPr>
          <p:cNvSpPr txBox="1"/>
          <p:nvPr/>
        </p:nvSpPr>
        <p:spPr bwMode="auto">
          <a:xfrm>
            <a:off x="2799703" y="4336405"/>
            <a:ext cx="8984274" cy="2091022"/>
          </a:xfrm>
          <a:prstGeom prst="rect">
            <a:avLst/>
          </a:prstGeom>
          <a:noFill/>
        </p:spPr>
        <p:txBody>
          <a:bodyPr wrap="square" anchor="ctr">
            <a:spAutoFit/>
          </a:bodyPr>
          <a:lstStyle/>
          <a:p>
            <a:pPr indent="457200" algn="just">
              <a:lnSpc>
                <a:spcPct val="200000"/>
              </a:lnSpc>
            </a:pPr>
            <a:r>
              <a:rPr lang="zh-CN" altLang="en-US" sz="1687" dirty="0">
                <a:solidFill>
                  <a:srgbClr val="FF0000"/>
                </a:solidFill>
                <a:latin typeface="微软雅黑" panose="020B0503020204020204" pitchFamily="34" charset="-122"/>
                <a:ea typeface="微软雅黑" panose="020B0503020204020204" pitchFamily="34" charset="-122"/>
              </a:rPr>
              <a:t>（二）区县主体。</a:t>
            </a: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区委（县委）农村工作暨实施乡村振兴战略领导小组巩固拓展脱贫攻坚成果工作专班抽调区县行业部门、乡（镇）、村（社区）各级各方面力量，组建“大走访大排查大整改”专项工作组，落实必要经费，落实主体责任。区县相关部门参照市级建立业务指导、工作督导和工作保障机制，按责分工推进。</a:t>
            </a:r>
          </a:p>
        </p:txBody>
      </p:sp>
    </p:spTree>
    <p:extLst>
      <p:ext uri="{BB962C8B-B14F-4D97-AF65-F5344CB8AC3E}">
        <p14:creationId xmlns:p14="http://schemas.microsoft.com/office/powerpoint/2010/main" val="208421694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1+#ppt_w/2"/>
                                          </p:val>
                                        </p:tav>
                                        <p:tav tm="100000">
                                          <p:val>
                                            <p:strVal val="#ppt_x"/>
                                          </p:val>
                                        </p:tav>
                                      </p:tavLst>
                                    </p:anim>
                                    <p:anim calcmode="lin" valueType="num">
                                      <p:cBhvr additive="base">
                                        <p:cTn id="12" dur="500" fill="hold"/>
                                        <p:tgtEl>
                                          <p:spTgt spid="6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left)">
                                      <p:cBhvr>
                                        <p:cTn id="16" dur="500"/>
                                        <p:tgtEl>
                                          <p:spTgt spid="71"/>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randombar(horizontal)">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randombar(horizontal)">
                                      <p:cBhvr>
                                        <p:cTn id="2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P spid="14" grpId="0"/>
      <p:bldP spid="22"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TextBox 16">
            <a:extLst>
              <a:ext uri="{FF2B5EF4-FFF2-40B4-BE49-F238E27FC236}">
                <a16:creationId xmlns:a16="http://schemas.microsoft.com/office/drawing/2014/main" xmlns="" id="{EA39D6E3-8214-4E7E-8D06-1E71BE80DE37}"/>
              </a:ext>
            </a:extLst>
          </p:cNvPr>
          <p:cNvSpPr txBox="1"/>
          <p:nvPr/>
        </p:nvSpPr>
        <p:spPr bwMode="auto">
          <a:xfrm>
            <a:off x="2108895" y="2453016"/>
            <a:ext cx="8984274" cy="1938992"/>
          </a:xfrm>
          <a:prstGeom prst="rect">
            <a:avLst/>
          </a:prstGeom>
          <a:noFill/>
        </p:spPr>
        <p:txBody>
          <a:bodyPr wrap="square" anchor="ctr">
            <a:spAutoFit/>
          </a:bodyPr>
          <a:lstStyle/>
          <a:p>
            <a:pPr indent="457200">
              <a:lnSpc>
                <a:spcPct val="200000"/>
              </a:lnSpc>
            </a:pPr>
            <a:r>
              <a:rPr lang="zh-CN" altLang="en-US" sz="2000" dirty="0">
                <a:solidFill>
                  <a:srgbClr val="FF0000"/>
                </a:solidFill>
                <a:latin typeface="微软雅黑" panose="020B0503020204020204" pitchFamily="34" charset="-122"/>
                <a:ea typeface="微软雅黑" panose="020B0503020204020204" pitchFamily="34" charset="-122"/>
              </a:rPr>
              <a:t>（三</a:t>
            </a:r>
            <a:r>
              <a:rPr lang="zh-CN" altLang="en-US" sz="2000" dirty="0" smtClean="0">
                <a:solidFill>
                  <a:srgbClr val="FF0000"/>
                </a:solidFill>
                <a:latin typeface="微软雅黑" panose="020B0503020204020204" pitchFamily="34" charset="-122"/>
                <a:ea typeface="微软雅黑" panose="020B0503020204020204" pitchFamily="34" charset="-122"/>
              </a:rPr>
              <a:t>）乡镇落实</a:t>
            </a:r>
            <a:r>
              <a:rPr lang="zh-CN" altLang="en-US" sz="2000" dirty="0">
                <a:solidFill>
                  <a:srgbClr val="FF0000"/>
                </a:solidFill>
                <a:latin typeface="微软雅黑" panose="020B0503020204020204" pitchFamily="34" charset="-122"/>
                <a:ea typeface="微软雅黑" panose="020B0503020204020204" pitchFamily="34" charset="-122"/>
              </a:rPr>
              <a:t>。</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乡镇（街道）党委政府牵头，行政村按照“两人一组”原则开展入户走访排查，确保不漏户不掉人，确保真查真访，确保信息采集录入账实相符。</a:t>
            </a:r>
          </a:p>
        </p:txBody>
      </p:sp>
    </p:spTree>
    <p:extLst>
      <p:ext uri="{BB962C8B-B14F-4D97-AF65-F5344CB8AC3E}">
        <p14:creationId xmlns:p14="http://schemas.microsoft.com/office/powerpoint/2010/main" val="358358453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55967" cy="4943233"/>
            <a:chOff x="-1708812" y="-3944515"/>
            <a:chExt cx="10555967" cy="5087249"/>
          </a:xfrm>
        </p:grpSpPr>
        <p:sp>
          <p:nvSpPr>
            <p:cNvPr id="37" name="TextBox 8"/>
            <p:cNvSpPr txBox="1"/>
            <p:nvPr/>
          </p:nvSpPr>
          <p:spPr>
            <a:xfrm>
              <a:off x="823966"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9" name="MH_Other_1">
            <a:extLst>
              <a:ext uri="{FF2B5EF4-FFF2-40B4-BE49-F238E27FC236}">
                <a16:creationId xmlns:a16="http://schemas.microsoft.com/office/drawing/2014/main" xmlns="" id="{3D770538-F7C1-41AF-82CD-098504664FE3}"/>
              </a:ext>
            </a:extLst>
          </p:cNvPr>
          <p:cNvSpPr>
            <a:spLocks noChangeArrowheads="1"/>
          </p:cNvSpPr>
          <p:nvPr>
            <p:custDataLst>
              <p:tags r:id="rId1"/>
            </p:custDataLst>
          </p:nvPr>
        </p:nvSpPr>
        <p:spPr bwMode="auto">
          <a:xfrm rot="1805303" flipH="1">
            <a:off x="1877193" y="1557562"/>
            <a:ext cx="712788" cy="614363"/>
          </a:xfrm>
          <a:prstGeom prst="triangle">
            <a:avLst>
              <a:gd name="adj" fmla="val 50000"/>
            </a:avLst>
          </a:prstGeom>
          <a:solidFill>
            <a:srgbClr val="23374B"/>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fontAlgn="auto">
              <a:lnSpc>
                <a:spcPct val="130000"/>
              </a:lnSpc>
              <a:spcBef>
                <a:spcPts val="0"/>
              </a:spcBef>
              <a:spcAft>
                <a:spcPts val="0"/>
              </a:spcAft>
              <a:defRPr/>
            </a:pPr>
            <a:endParaRPr lang="zh-CN" altLang="en-US">
              <a:solidFill>
                <a:srgbClr val="FFFFFF"/>
              </a:solidFill>
              <a:latin typeface="Calibri" panose="020F0502020204030204" pitchFamily="34" charset="0"/>
              <a:ea typeface="微软雅黑" panose="020B0503020204020204" pitchFamily="34" charset="-122"/>
            </a:endParaRPr>
          </a:p>
        </p:txBody>
      </p:sp>
      <p:sp>
        <p:nvSpPr>
          <p:cNvPr id="70" name="MH_Other_2">
            <a:extLst>
              <a:ext uri="{FF2B5EF4-FFF2-40B4-BE49-F238E27FC236}">
                <a16:creationId xmlns:a16="http://schemas.microsoft.com/office/drawing/2014/main" xmlns="" id="{6C4021D5-F4B9-40AC-926F-F553D5781871}"/>
              </a:ext>
            </a:extLst>
          </p:cNvPr>
          <p:cNvSpPr>
            <a:spLocks/>
          </p:cNvSpPr>
          <p:nvPr>
            <p:custDataLst>
              <p:tags r:id="rId2"/>
            </p:custDataLst>
          </p:nvPr>
        </p:nvSpPr>
        <p:spPr bwMode="auto">
          <a:xfrm>
            <a:off x="1316807" y="1240061"/>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4501B"/>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rPr>
              <a:t>06</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endParaRPr>
          </a:p>
        </p:txBody>
      </p:sp>
      <p:sp>
        <p:nvSpPr>
          <p:cNvPr id="71" name="矩形 70">
            <a:extLst>
              <a:ext uri="{FF2B5EF4-FFF2-40B4-BE49-F238E27FC236}">
                <a16:creationId xmlns:a16="http://schemas.microsoft.com/office/drawing/2014/main" xmlns="" id="{2DF4681F-C8AB-4E35-AB99-621611E5A375}"/>
              </a:ext>
            </a:extLst>
          </p:cNvPr>
          <p:cNvSpPr/>
          <p:nvPr/>
        </p:nvSpPr>
        <p:spPr>
          <a:xfrm>
            <a:off x="2699159" y="1160036"/>
            <a:ext cx="4260650" cy="461665"/>
          </a:xfrm>
          <a:prstGeom prst="rect">
            <a:avLst/>
          </a:prstGeom>
        </p:spPr>
        <p:txBody>
          <a:bodyPr wrap="square">
            <a:spAutoFit/>
          </a:bodyPr>
          <a:lstStyle/>
          <a:p>
            <a:pPr fontAlgn="auto">
              <a:spcBef>
                <a:spcPts val="0"/>
              </a:spcBef>
              <a:spcAft>
                <a:spcPts val="0"/>
              </a:spcAft>
            </a:pPr>
            <a:r>
              <a:rPr lang="zh-CN" altLang="en-US" sz="2400" b="1" dirty="0">
                <a:solidFill>
                  <a:srgbClr val="23374B"/>
                </a:solidFill>
                <a:latin typeface="Calibri"/>
                <a:ea typeface="微软雅黑"/>
              </a:rPr>
              <a:t>第六部分，提出了工作要求。</a:t>
            </a:r>
            <a:endParaRPr lang="en-US" altLang="zh-CN" sz="2400" b="1" dirty="0">
              <a:solidFill>
                <a:srgbClr val="23374B"/>
              </a:solidFill>
              <a:latin typeface="Calibri"/>
              <a:ea typeface="微软雅黑"/>
            </a:endParaRPr>
          </a:p>
        </p:txBody>
      </p:sp>
      <p:sp>
        <p:nvSpPr>
          <p:cNvPr id="14" name="TextBox 16">
            <a:extLst>
              <a:ext uri="{FF2B5EF4-FFF2-40B4-BE49-F238E27FC236}">
                <a16:creationId xmlns:a16="http://schemas.microsoft.com/office/drawing/2014/main" xmlns="" id="{EA39D6E3-8214-4E7E-8D06-1E71BE80DE37}"/>
              </a:ext>
            </a:extLst>
          </p:cNvPr>
          <p:cNvSpPr txBox="1"/>
          <p:nvPr/>
        </p:nvSpPr>
        <p:spPr bwMode="auto">
          <a:xfrm>
            <a:off x="2684959" y="1486032"/>
            <a:ext cx="9145016" cy="1230593"/>
          </a:xfrm>
          <a:prstGeom prst="rect">
            <a:avLst/>
          </a:prstGeom>
          <a:noFill/>
        </p:spPr>
        <p:txBody>
          <a:bodyPr wrap="square" anchor="ctr">
            <a:spAutoFit/>
          </a:bodyPr>
          <a:lstStyle/>
          <a:p>
            <a:pPr indent="457200">
              <a:lnSpc>
                <a:spcPct val="200000"/>
              </a:lnSpc>
            </a:pPr>
            <a:r>
              <a:rPr lang="zh-CN" altLang="en-US" sz="2000" dirty="0">
                <a:solidFill>
                  <a:srgbClr val="FF0000"/>
                </a:solidFill>
                <a:latin typeface="微软雅黑" panose="020B0503020204020204" pitchFamily="34" charset="-122"/>
                <a:ea typeface="微软雅黑" panose="020B0503020204020204" pitchFamily="34" charset="-122"/>
              </a:rPr>
              <a:t>（一）提高政治站位。</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巩固拓展脱贫攻坚成果，防止发生规模性返贫是政治任务和底线任务，各区县要高度重视，加强工作统筹和调度。</a:t>
            </a:r>
          </a:p>
        </p:txBody>
      </p:sp>
      <p:sp>
        <p:nvSpPr>
          <p:cNvPr id="22" name="TextBox 16">
            <a:extLst>
              <a:ext uri="{FF2B5EF4-FFF2-40B4-BE49-F238E27FC236}">
                <a16:creationId xmlns:a16="http://schemas.microsoft.com/office/drawing/2014/main" xmlns="" id="{B4BE2B9D-C8E5-4AFF-9A68-18B73F35730C}"/>
              </a:ext>
            </a:extLst>
          </p:cNvPr>
          <p:cNvSpPr txBox="1"/>
          <p:nvPr/>
        </p:nvSpPr>
        <p:spPr bwMode="auto">
          <a:xfrm>
            <a:off x="2699159" y="2627304"/>
            <a:ext cx="9145016" cy="3077253"/>
          </a:xfrm>
          <a:prstGeom prst="rect">
            <a:avLst/>
          </a:prstGeom>
          <a:noFill/>
        </p:spPr>
        <p:txBody>
          <a:bodyPr wrap="square" anchor="ctr">
            <a:spAutoFit/>
          </a:bodyPr>
          <a:lstStyle/>
          <a:p>
            <a:pPr indent="457200">
              <a:lnSpc>
                <a:spcPct val="200000"/>
              </a:lnSpc>
            </a:pPr>
            <a:r>
              <a:rPr lang="zh-CN" altLang="en-US" sz="2000" dirty="0">
                <a:solidFill>
                  <a:srgbClr val="FF0000"/>
                </a:solidFill>
                <a:latin typeface="微软雅黑" panose="020B0503020204020204" pitchFamily="34" charset="-122"/>
                <a:ea typeface="微软雅黑" panose="020B0503020204020204" pitchFamily="34" charset="-122"/>
              </a:rPr>
              <a:t>（二）坚持问题导向。</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各区县要坚持目标导向、问题导向、结果导向，对“大走访大排查大整改”行动中发现的问题不遮掩、不回避，逐项建立工作台账和问题清单，按照“进度服从质量”原则明确工作责任和整改时限，结合国家后评估、市级后评估反馈问题整改，分级分类制定措施，推动各类问题动态清零、举一反三。</a:t>
            </a:r>
          </a:p>
        </p:txBody>
      </p:sp>
      <p:sp>
        <p:nvSpPr>
          <p:cNvPr id="13" name="TextBox 16">
            <a:extLst>
              <a:ext uri="{FF2B5EF4-FFF2-40B4-BE49-F238E27FC236}">
                <a16:creationId xmlns:a16="http://schemas.microsoft.com/office/drawing/2014/main" xmlns="" id="{64700E13-4FF5-438E-9826-F5293864BA53}"/>
              </a:ext>
            </a:extLst>
          </p:cNvPr>
          <p:cNvSpPr txBox="1"/>
          <p:nvPr/>
        </p:nvSpPr>
        <p:spPr bwMode="auto">
          <a:xfrm>
            <a:off x="2699159" y="5626092"/>
            <a:ext cx="9145016" cy="1230593"/>
          </a:xfrm>
          <a:prstGeom prst="rect">
            <a:avLst/>
          </a:prstGeom>
          <a:noFill/>
        </p:spPr>
        <p:txBody>
          <a:bodyPr wrap="square" anchor="ctr">
            <a:spAutoFit/>
          </a:bodyPr>
          <a:lstStyle/>
          <a:p>
            <a:pPr indent="457200">
              <a:lnSpc>
                <a:spcPct val="200000"/>
              </a:lnSpc>
            </a:pPr>
            <a:r>
              <a:rPr lang="zh-CN" altLang="en-US" sz="2000" dirty="0">
                <a:solidFill>
                  <a:srgbClr val="FF0000"/>
                </a:solidFill>
                <a:latin typeface="微软雅黑" panose="020B0503020204020204" pitchFamily="34" charset="-122"/>
                <a:ea typeface="微软雅黑" panose="020B0503020204020204" pitchFamily="34" charset="-122"/>
              </a:rPr>
              <a:t>（三）严格考核督导。</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由市乡村振兴局牵头，市级相关部门共同组建工作督导组，采取分片包干方式，深入联系区县，全过程面对面督导。</a:t>
            </a:r>
          </a:p>
        </p:txBody>
      </p:sp>
    </p:spTree>
    <p:extLst>
      <p:ext uri="{BB962C8B-B14F-4D97-AF65-F5344CB8AC3E}">
        <p14:creationId xmlns:p14="http://schemas.microsoft.com/office/powerpoint/2010/main" val="390806675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1+#ppt_w/2"/>
                                          </p:val>
                                        </p:tav>
                                        <p:tav tm="100000">
                                          <p:val>
                                            <p:strVal val="#ppt_x"/>
                                          </p:val>
                                        </p:tav>
                                      </p:tavLst>
                                    </p:anim>
                                    <p:anim calcmode="lin" valueType="num">
                                      <p:cBhvr additive="base">
                                        <p:cTn id="12" dur="500" fill="hold"/>
                                        <p:tgtEl>
                                          <p:spTgt spid="6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left)">
                                      <p:cBhvr>
                                        <p:cTn id="16" dur="500"/>
                                        <p:tgtEl>
                                          <p:spTgt spid="71"/>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randombar(horizontal)">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randombar(horizontal)">
                                      <p:cBhvr>
                                        <p:cTn id="26" dur="500"/>
                                        <p:tgtEl>
                                          <p:spTgt spid="22"/>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randombar(horizontal)">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P spid="14" grpId="0"/>
      <p:bldP spid="22" grpId="0"/>
      <p:bldP spid="13"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三、全市“大走访、大排查、大整改”工作方案</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3" name="TextBox 16">
            <a:extLst>
              <a:ext uri="{FF2B5EF4-FFF2-40B4-BE49-F238E27FC236}">
                <a16:creationId xmlns:a16="http://schemas.microsoft.com/office/drawing/2014/main" xmlns="" id="{7A38FFC7-DD75-46F7-8073-E120059A92B1}"/>
              </a:ext>
            </a:extLst>
          </p:cNvPr>
          <p:cNvSpPr txBox="1"/>
          <p:nvPr/>
        </p:nvSpPr>
        <p:spPr bwMode="auto">
          <a:xfrm>
            <a:off x="1190148" y="1312069"/>
            <a:ext cx="10369152" cy="1230593"/>
          </a:xfrm>
          <a:prstGeom prst="rect">
            <a:avLst/>
          </a:prstGeom>
          <a:noFill/>
        </p:spPr>
        <p:txBody>
          <a:bodyPr wrap="square">
            <a:spAutoFit/>
          </a:bodyPr>
          <a:lstStyle/>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附件</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：“大走访大排查大整改”行动工作专班。由刘贵忠局长任组长，王光荣副局长、田茂慧二级巡视员任副组长，我局及</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13</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个市级相关行业抽调业务人员组成。</a:t>
            </a:r>
          </a:p>
        </p:txBody>
      </p:sp>
      <p:sp>
        <p:nvSpPr>
          <p:cNvPr id="9" name="TextBox 16">
            <a:extLst>
              <a:ext uri="{FF2B5EF4-FFF2-40B4-BE49-F238E27FC236}">
                <a16:creationId xmlns:a16="http://schemas.microsoft.com/office/drawing/2014/main" xmlns="" id="{C6D222ED-7692-4428-A949-59AC22B2FD0A}"/>
              </a:ext>
            </a:extLst>
          </p:cNvPr>
          <p:cNvSpPr txBox="1"/>
          <p:nvPr/>
        </p:nvSpPr>
        <p:spPr bwMode="auto">
          <a:xfrm>
            <a:off x="1190148" y="2922307"/>
            <a:ext cx="10369152" cy="1846146"/>
          </a:xfrm>
          <a:prstGeom prst="rect">
            <a:avLst/>
          </a:prstGeom>
          <a:noFill/>
        </p:spPr>
        <p:txBody>
          <a:bodyPr wrap="square">
            <a:spAutoFit/>
          </a:bodyPr>
          <a:lstStyle/>
          <a:p>
            <a:pPr indent="457200" algn="just">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附件</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：“大走访大排查大整改”数据采集表。含：脱贫户、监测户入户调查表（</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A</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表，</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98</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）、一般农户及其他低收入群体入户调查表（</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B</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表，</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53</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）、“大走访大排查大整改”村表（</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C</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表，</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61</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a:t>
            </a:r>
          </a:p>
        </p:txBody>
      </p:sp>
      <p:pic>
        <p:nvPicPr>
          <p:cNvPr id="3" name="图片 2">
            <a:extLst>
              <a:ext uri="{FF2B5EF4-FFF2-40B4-BE49-F238E27FC236}">
                <a16:creationId xmlns:a16="http://schemas.microsoft.com/office/drawing/2014/main" xmlns="" id="{D4C4FD95-5DB0-4822-81EF-1B5F1DFA25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187" y="990085"/>
            <a:ext cx="1075184" cy="1075184"/>
          </a:xfrm>
          <a:prstGeom prst="rect">
            <a:avLst/>
          </a:prstGeom>
        </p:spPr>
      </p:pic>
      <p:pic>
        <p:nvPicPr>
          <p:cNvPr id="13" name="图片 12">
            <a:extLst>
              <a:ext uri="{FF2B5EF4-FFF2-40B4-BE49-F238E27FC236}">
                <a16:creationId xmlns:a16="http://schemas.microsoft.com/office/drawing/2014/main" xmlns="" id="{7DB1C566-7C00-43A6-8E04-6FC10E1285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191" y="2640902"/>
            <a:ext cx="1075184" cy="1075184"/>
          </a:xfrm>
          <a:prstGeom prst="rect">
            <a:avLst/>
          </a:prstGeom>
        </p:spPr>
      </p:pic>
    </p:spTree>
    <p:extLst>
      <p:ext uri="{BB962C8B-B14F-4D97-AF65-F5344CB8AC3E}">
        <p14:creationId xmlns:p14="http://schemas.microsoft.com/office/powerpoint/2010/main" val="690577459"/>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9"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A-文本框 10"/>
          <p:cNvSpPr txBox="1"/>
          <p:nvPr>
            <p:custDataLst>
              <p:tags r:id="rId1"/>
            </p:custDataLst>
          </p:nvPr>
        </p:nvSpPr>
        <p:spPr>
          <a:xfrm>
            <a:off x="2252911" y="3166063"/>
            <a:ext cx="8640960" cy="707886"/>
          </a:xfrm>
          <a:prstGeom prst="rect">
            <a:avLst/>
          </a:prstGeom>
          <a:noFill/>
        </p:spPr>
        <p:txBody>
          <a:bodyPr wrap="square" rtlCol="0">
            <a:spAutoFit/>
          </a:bodyPr>
          <a:lstStyle/>
          <a:p>
            <a:r>
              <a:rPr lang="zh-CN" altLang="en-US" sz="4000" dirty="0" smtClean="0">
                <a:solidFill>
                  <a:srgbClr val="EB5B29"/>
                </a:solidFill>
                <a:latin typeface="方正小标宋_GBK" pitchFamily="65" charset="-122"/>
                <a:ea typeface="方正小标宋_GBK" pitchFamily="65" charset="-122"/>
              </a:rPr>
              <a:t>四、</a:t>
            </a:r>
            <a:r>
              <a:rPr lang="zh-CN" altLang="en-US" sz="4000" dirty="0">
                <a:solidFill>
                  <a:srgbClr val="EB5B29"/>
                </a:solidFill>
                <a:latin typeface="方正小标宋_GBK" pitchFamily="65" charset="-122"/>
                <a:ea typeface="方正小标宋_GBK" pitchFamily="65" charset="-122"/>
              </a:rPr>
              <a:t>防止返贫监测和帮扶的工作要求</a:t>
            </a:r>
          </a:p>
        </p:txBody>
      </p:sp>
      <p:grpSp>
        <p:nvGrpSpPr>
          <p:cNvPr id="27" name="组合 26"/>
          <p:cNvGrpSpPr/>
          <p:nvPr/>
        </p:nvGrpSpPr>
        <p:grpSpPr>
          <a:xfrm>
            <a:off x="0" y="6414758"/>
            <a:ext cx="12858750" cy="817892"/>
            <a:chOff x="-1" y="0"/>
            <a:chExt cx="12192001" cy="817892"/>
          </a:xfrm>
        </p:grpSpPr>
        <p:sp>
          <p:nvSpPr>
            <p:cNvPr id="28" name="流程图: 手动输入 27"/>
            <p:cNvSpPr/>
            <p:nvPr/>
          </p:nvSpPr>
          <p:spPr>
            <a:xfrm rot="5400000">
              <a:off x="468584" y="-468585"/>
              <a:ext cx="817892" cy="1755061"/>
            </a:xfrm>
            <a:prstGeom prst="flowChartManualInput">
              <a:avLst/>
            </a:prstGeom>
            <a:solidFill>
              <a:srgbClr val="414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平行四边形 28"/>
            <p:cNvSpPr/>
            <p:nvPr/>
          </p:nvSpPr>
          <p:spPr>
            <a:xfrm flipV="1">
              <a:off x="1401097" y="0"/>
              <a:ext cx="2551471" cy="817892"/>
            </a:xfrm>
            <a:prstGeom prst="parallelogram">
              <a:avLst>
                <a:gd name="adj" fmla="val 43032"/>
              </a:avLst>
            </a:prstGeom>
            <a:solidFill>
              <a:srgbClr val="EB5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形状 29"/>
            <p:cNvSpPr/>
            <p:nvPr/>
          </p:nvSpPr>
          <p:spPr>
            <a:xfrm flipV="1">
              <a:off x="3544529" y="0"/>
              <a:ext cx="8647471" cy="817892"/>
            </a:xfrm>
            <a:custGeom>
              <a:avLst/>
              <a:gdLst>
                <a:gd name="connsiteX0" fmla="*/ 0 w 8647471"/>
                <a:gd name="connsiteY0" fmla="*/ 817892 h 817892"/>
                <a:gd name="connsiteX1" fmla="*/ 8647471 w 8647471"/>
                <a:gd name="connsiteY1" fmla="*/ 817892 h 817892"/>
                <a:gd name="connsiteX2" fmla="*/ 8647471 w 8647471"/>
                <a:gd name="connsiteY2" fmla="*/ 0 h 817892"/>
                <a:gd name="connsiteX3" fmla="*/ 351955 w 8647471"/>
                <a:gd name="connsiteY3" fmla="*/ 0 h 817892"/>
              </a:gdLst>
              <a:ahLst/>
              <a:cxnLst>
                <a:cxn ang="0">
                  <a:pos x="connsiteX0" y="connsiteY0"/>
                </a:cxn>
                <a:cxn ang="0">
                  <a:pos x="connsiteX1" y="connsiteY1"/>
                </a:cxn>
                <a:cxn ang="0">
                  <a:pos x="connsiteX2" y="connsiteY2"/>
                </a:cxn>
                <a:cxn ang="0">
                  <a:pos x="connsiteX3" y="connsiteY3"/>
                </a:cxn>
              </a:cxnLst>
              <a:rect l="l" t="t" r="r" b="b"/>
              <a:pathLst>
                <a:path w="8647471" h="817892">
                  <a:moveTo>
                    <a:pt x="0" y="817892"/>
                  </a:moveTo>
                  <a:lnTo>
                    <a:pt x="8647471" y="817892"/>
                  </a:lnTo>
                  <a:lnTo>
                    <a:pt x="8647471" y="0"/>
                  </a:lnTo>
                  <a:lnTo>
                    <a:pt x="351955" y="0"/>
                  </a:lnTo>
                  <a:close/>
                </a:path>
              </a:pathLst>
            </a:custGeom>
            <a:solidFill>
              <a:srgbClr val="EB5B29"/>
            </a:solidFill>
            <a:ln>
              <a:noFill/>
            </a:ln>
            <a:effectLst>
              <a:outerShdw blurRad="279400" dist="152400" dir="10800000" sx="101000" sy="101000" algn="r" rotWithShape="0">
                <a:schemeClr val="accent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0" y="0"/>
            <a:ext cx="12858750" cy="817892"/>
            <a:chOff x="-1" y="0"/>
            <a:chExt cx="12192001" cy="817892"/>
          </a:xfrm>
        </p:grpSpPr>
        <p:sp>
          <p:nvSpPr>
            <p:cNvPr id="32" name="流程图: 手动输入 31"/>
            <p:cNvSpPr/>
            <p:nvPr/>
          </p:nvSpPr>
          <p:spPr>
            <a:xfrm rot="5400000">
              <a:off x="468584" y="-468585"/>
              <a:ext cx="817892" cy="1755061"/>
            </a:xfrm>
            <a:prstGeom prst="flowChartManualInput">
              <a:avLst/>
            </a:prstGeom>
            <a:solidFill>
              <a:srgbClr val="414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平行四边形 32"/>
            <p:cNvSpPr/>
            <p:nvPr/>
          </p:nvSpPr>
          <p:spPr>
            <a:xfrm flipV="1">
              <a:off x="1401097" y="0"/>
              <a:ext cx="2551471" cy="817892"/>
            </a:xfrm>
            <a:prstGeom prst="parallelogram">
              <a:avLst>
                <a:gd name="adj" fmla="val 43032"/>
              </a:avLst>
            </a:prstGeom>
            <a:solidFill>
              <a:srgbClr val="EB5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形状 33"/>
            <p:cNvSpPr/>
            <p:nvPr/>
          </p:nvSpPr>
          <p:spPr>
            <a:xfrm flipV="1">
              <a:off x="3544529" y="0"/>
              <a:ext cx="8647471" cy="817892"/>
            </a:xfrm>
            <a:custGeom>
              <a:avLst/>
              <a:gdLst>
                <a:gd name="connsiteX0" fmla="*/ 0 w 8647471"/>
                <a:gd name="connsiteY0" fmla="*/ 817892 h 817892"/>
                <a:gd name="connsiteX1" fmla="*/ 8647471 w 8647471"/>
                <a:gd name="connsiteY1" fmla="*/ 817892 h 817892"/>
                <a:gd name="connsiteX2" fmla="*/ 8647471 w 8647471"/>
                <a:gd name="connsiteY2" fmla="*/ 0 h 817892"/>
                <a:gd name="connsiteX3" fmla="*/ 351955 w 8647471"/>
                <a:gd name="connsiteY3" fmla="*/ 0 h 817892"/>
              </a:gdLst>
              <a:ahLst/>
              <a:cxnLst>
                <a:cxn ang="0">
                  <a:pos x="connsiteX0" y="connsiteY0"/>
                </a:cxn>
                <a:cxn ang="0">
                  <a:pos x="connsiteX1" y="connsiteY1"/>
                </a:cxn>
                <a:cxn ang="0">
                  <a:pos x="connsiteX2" y="connsiteY2"/>
                </a:cxn>
                <a:cxn ang="0">
                  <a:pos x="connsiteX3" y="connsiteY3"/>
                </a:cxn>
              </a:cxnLst>
              <a:rect l="l" t="t" r="r" b="b"/>
              <a:pathLst>
                <a:path w="8647471" h="817892">
                  <a:moveTo>
                    <a:pt x="0" y="817892"/>
                  </a:moveTo>
                  <a:lnTo>
                    <a:pt x="8647471" y="817892"/>
                  </a:lnTo>
                  <a:lnTo>
                    <a:pt x="8647471" y="0"/>
                  </a:lnTo>
                  <a:lnTo>
                    <a:pt x="351955" y="0"/>
                  </a:lnTo>
                  <a:close/>
                </a:path>
              </a:pathLst>
            </a:custGeom>
            <a:solidFill>
              <a:srgbClr val="EB5B29"/>
            </a:solidFill>
            <a:ln>
              <a:noFill/>
            </a:ln>
            <a:effectLst>
              <a:outerShdw blurRad="279400" dist="152400" dir="10800000" sx="101000" sy="101000" algn="r" rotWithShape="0">
                <a:schemeClr val="accent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347204612"/>
      </p:ext>
    </p:extLst>
  </p:cSld>
  <p:clrMapOvr>
    <a:masterClrMapping/>
  </p:clrMapOvr>
  <p:transition spd="slow" advTm="0">
    <p:pull/>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6" name="直接连接符 115"/>
          <p:cNvCxnSpPr/>
          <p:nvPr/>
        </p:nvCxnSpPr>
        <p:spPr>
          <a:xfrm>
            <a:off x="1566667" y="4804869"/>
            <a:ext cx="4501698" cy="0"/>
          </a:xfrm>
          <a:prstGeom prst="line">
            <a:avLst/>
          </a:prstGeom>
          <a:ln>
            <a:solidFill>
              <a:srgbClr val="3C536A"/>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a:off x="6708990" y="4801913"/>
            <a:ext cx="4796682" cy="0"/>
          </a:xfrm>
          <a:prstGeom prst="line">
            <a:avLst/>
          </a:prstGeom>
          <a:ln>
            <a:solidFill>
              <a:srgbClr val="3C536A"/>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7296134" y="2764350"/>
            <a:ext cx="4105130" cy="10432"/>
          </a:xfrm>
          <a:prstGeom prst="line">
            <a:avLst/>
          </a:prstGeom>
          <a:ln>
            <a:solidFill>
              <a:srgbClr val="3C536A"/>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1566667" y="2764349"/>
            <a:ext cx="4501698" cy="0"/>
          </a:xfrm>
          <a:prstGeom prst="line">
            <a:avLst/>
          </a:prstGeom>
          <a:ln>
            <a:solidFill>
              <a:srgbClr val="3C536A"/>
            </a:solidFill>
          </a:ln>
        </p:spPr>
        <p:style>
          <a:lnRef idx="1">
            <a:schemeClr val="accent1"/>
          </a:lnRef>
          <a:fillRef idx="0">
            <a:schemeClr val="accent1"/>
          </a:fillRef>
          <a:effectRef idx="0">
            <a:schemeClr val="accent1"/>
          </a:effectRef>
          <a:fontRef idx="minor">
            <a:schemeClr val="tx1"/>
          </a:fontRef>
        </p:style>
      </p:cxnSp>
      <p:sp>
        <p:nvSpPr>
          <p:cNvPr id="120" name="菱形 119"/>
          <p:cNvSpPr/>
          <p:nvPr/>
        </p:nvSpPr>
        <p:spPr>
          <a:xfrm>
            <a:off x="5152702" y="2561846"/>
            <a:ext cx="1322120" cy="1321776"/>
          </a:xfrm>
          <a:prstGeom prst="diamond">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endParaRPr lang="zh-CN" altLang="en-US" sz="1687" b="1">
              <a:latin typeface="微软雅黑" panose="020B0503020204020204" pitchFamily="34" charset="-122"/>
              <a:ea typeface="微软雅黑" panose="020B0503020204020204" pitchFamily="34" charset="-122"/>
            </a:endParaRPr>
          </a:p>
        </p:txBody>
      </p:sp>
      <p:sp>
        <p:nvSpPr>
          <p:cNvPr id="121" name="菱形 120"/>
          <p:cNvSpPr/>
          <p:nvPr/>
        </p:nvSpPr>
        <p:spPr>
          <a:xfrm>
            <a:off x="5209145" y="3673008"/>
            <a:ext cx="1322120" cy="1321776"/>
          </a:xfrm>
          <a:prstGeom prst="diamond">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endParaRPr lang="zh-CN" altLang="en-US" sz="1687" b="1">
              <a:latin typeface="微软雅黑" panose="020B0503020204020204" pitchFamily="34" charset="-122"/>
              <a:ea typeface="微软雅黑" panose="020B0503020204020204" pitchFamily="34" charset="-122"/>
            </a:endParaRPr>
          </a:p>
        </p:txBody>
      </p:sp>
      <p:sp>
        <p:nvSpPr>
          <p:cNvPr id="122" name="菱形 121"/>
          <p:cNvSpPr/>
          <p:nvPr/>
        </p:nvSpPr>
        <p:spPr>
          <a:xfrm>
            <a:off x="6387595" y="3643109"/>
            <a:ext cx="1322120" cy="1321776"/>
          </a:xfrm>
          <a:prstGeom prst="diamond">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endParaRPr lang="zh-CN" altLang="en-US" sz="1687" b="1">
              <a:latin typeface="微软雅黑" panose="020B0503020204020204" pitchFamily="34" charset="-122"/>
              <a:ea typeface="微软雅黑" panose="020B0503020204020204" pitchFamily="34" charset="-122"/>
            </a:endParaRPr>
          </a:p>
        </p:txBody>
      </p:sp>
      <p:sp>
        <p:nvSpPr>
          <p:cNvPr id="123" name="菱形 122"/>
          <p:cNvSpPr/>
          <p:nvPr/>
        </p:nvSpPr>
        <p:spPr>
          <a:xfrm>
            <a:off x="6351056" y="2501231"/>
            <a:ext cx="1322120" cy="1321776"/>
          </a:xfrm>
          <a:prstGeom prst="diamond">
            <a:avLst/>
          </a:prstGeom>
          <a:solidFill>
            <a:srgbClr val="FF6D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06" tIns="48204" rIns="96406" bIns="48204" numCol="1" spcCol="0" rtlCol="0" fromWordArt="0" anchor="ctr" anchorCtr="0" forceAA="0" compatLnSpc="1">
            <a:prstTxWarp prst="textNoShape">
              <a:avLst/>
            </a:prstTxWarp>
            <a:noAutofit/>
          </a:bodyPr>
          <a:lstStyle/>
          <a:p>
            <a:pPr algn="ctr"/>
            <a:endParaRPr lang="zh-CN" altLang="en-US" sz="1687" b="1">
              <a:latin typeface="微软雅黑" panose="020B0503020204020204" pitchFamily="34" charset="-122"/>
              <a:ea typeface="微软雅黑" panose="020B0503020204020204" pitchFamily="34" charset="-122"/>
            </a:endParaRPr>
          </a:p>
        </p:txBody>
      </p:sp>
      <p:sp>
        <p:nvSpPr>
          <p:cNvPr id="125" name="文本框 23"/>
          <p:cNvSpPr txBox="1"/>
          <p:nvPr/>
        </p:nvSpPr>
        <p:spPr>
          <a:xfrm>
            <a:off x="2184913" y="2358750"/>
            <a:ext cx="2446915" cy="400381"/>
          </a:xfrm>
          <a:prstGeom prst="rect">
            <a:avLst/>
          </a:prstGeom>
          <a:noFill/>
        </p:spPr>
        <p:txBody>
          <a:bodyPr wrap="none" lIns="96406" tIns="48204" rIns="96406" bIns="48204" rtlCol="0">
            <a:spAutoFit/>
          </a:bodyPr>
          <a:lstStyle/>
          <a:p>
            <a:r>
              <a:rPr lang="zh-CN" altLang="en-US" sz="1969" b="1" dirty="0">
                <a:solidFill>
                  <a:srgbClr val="FF6D3A"/>
                </a:solidFill>
                <a:latin typeface="微软雅黑" panose="020B0503020204020204" pitchFamily="34" charset="-122"/>
                <a:ea typeface="微软雅黑" panose="020B0503020204020204" pitchFamily="34" charset="-122"/>
              </a:rPr>
              <a:t>及时发现   规范识别</a:t>
            </a:r>
          </a:p>
        </p:txBody>
      </p:sp>
      <p:grpSp>
        <p:nvGrpSpPr>
          <p:cNvPr id="127" name="组合 126"/>
          <p:cNvGrpSpPr/>
          <p:nvPr/>
        </p:nvGrpSpPr>
        <p:grpSpPr>
          <a:xfrm>
            <a:off x="4929435" y="2224897"/>
            <a:ext cx="3037144" cy="3036353"/>
            <a:chOff x="4282167" y="2497180"/>
            <a:chExt cx="2880320" cy="2880320"/>
          </a:xfrm>
          <a:solidFill>
            <a:srgbClr val="1B90A2"/>
          </a:solidFill>
        </p:grpSpPr>
        <p:sp>
          <p:nvSpPr>
            <p:cNvPr id="128" name="菱形 127"/>
            <p:cNvSpPr/>
            <p:nvPr/>
          </p:nvSpPr>
          <p:spPr>
            <a:xfrm>
              <a:off x="4282167" y="2497180"/>
              <a:ext cx="2880320" cy="2880320"/>
            </a:xfrm>
            <a:prstGeom prst="diamond">
              <a:avLst/>
            </a:prstGeom>
            <a:solidFill>
              <a:srgbClr val="3C536A"/>
            </a:solidFill>
            <a:ln>
              <a:noFill/>
            </a:ln>
            <a:effectLst>
              <a:outerShdw blurRad="152400" dir="5400000" sx="90000" sy="-19000"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71366" tIns="85684" rIns="171366" bIns="85684" numCol="1" spcCol="0" rtlCol="0" fromWordArt="0" anchor="ctr" anchorCtr="0" forceAA="0" compatLnSpc="1">
              <a:prstTxWarp prst="textNoShape">
                <a:avLst/>
              </a:prstTxWarp>
              <a:noAutofit/>
            </a:bodyPr>
            <a:lstStyle/>
            <a:p>
              <a:pPr algn="ctr"/>
              <a:endParaRPr lang="zh-CN" altLang="en-US" sz="1687" b="1">
                <a:latin typeface="微软雅黑" panose="020B0503020204020204" pitchFamily="34" charset="-122"/>
                <a:ea typeface="微软雅黑" panose="020B0503020204020204" pitchFamily="34" charset="-122"/>
              </a:endParaRPr>
            </a:p>
          </p:txBody>
        </p:sp>
        <p:sp>
          <p:nvSpPr>
            <p:cNvPr id="129" name="文本框 31"/>
            <p:cNvSpPr txBox="1"/>
            <p:nvPr/>
          </p:nvSpPr>
          <p:spPr>
            <a:xfrm>
              <a:off x="5312616" y="3493270"/>
              <a:ext cx="859234" cy="908605"/>
            </a:xfrm>
            <a:prstGeom prst="rect">
              <a:avLst/>
            </a:prstGeom>
            <a:noFill/>
          </p:spPr>
          <p:txBody>
            <a:bodyPr wrap="none" rtlCol="0">
              <a:spAutoFit/>
            </a:bodyPr>
            <a:lstStyle/>
            <a:p>
              <a:pPr algn="ctr"/>
              <a:r>
                <a:rPr lang="zh-CN" altLang="en-US" sz="2812" b="1" dirty="0" smtClean="0">
                  <a:solidFill>
                    <a:schemeClr val="bg1"/>
                  </a:solidFill>
                  <a:latin typeface="微软雅黑" panose="020B0503020204020204" pitchFamily="34" charset="-122"/>
                  <a:ea typeface="微软雅黑" panose="020B0503020204020204" pitchFamily="34" charset="-122"/>
                </a:rPr>
                <a:t>总体</a:t>
              </a:r>
              <a:endParaRPr lang="en-US" altLang="zh-CN" sz="2812"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812" b="1" dirty="0" smtClean="0">
                  <a:solidFill>
                    <a:schemeClr val="bg1"/>
                  </a:solidFill>
                  <a:latin typeface="微软雅黑" panose="020B0503020204020204" pitchFamily="34" charset="-122"/>
                  <a:ea typeface="微软雅黑" panose="020B0503020204020204" pitchFamily="34" charset="-122"/>
                </a:rPr>
                <a:t>要求</a:t>
              </a:r>
              <a:endParaRPr lang="zh-CN" altLang="en-US" sz="2812" b="1" dirty="0">
                <a:solidFill>
                  <a:schemeClr val="bg1"/>
                </a:solidFill>
                <a:latin typeface="微软雅黑" panose="020B0503020204020204" pitchFamily="34" charset="-122"/>
                <a:ea typeface="微软雅黑" panose="020B0503020204020204" pitchFamily="34" charset="-122"/>
              </a:endParaRPr>
            </a:p>
          </p:txBody>
        </p:sp>
      </p:grpSp>
      <p:sp>
        <p:nvSpPr>
          <p:cNvPr id="131" name="文本框 23"/>
          <p:cNvSpPr txBox="1"/>
          <p:nvPr/>
        </p:nvSpPr>
        <p:spPr>
          <a:xfrm>
            <a:off x="8584476" y="2358750"/>
            <a:ext cx="2446915" cy="400381"/>
          </a:xfrm>
          <a:prstGeom prst="rect">
            <a:avLst/>
          </a:prstGeom>
          <a:noFill/>
        </p:spPr>
        <p:txBody>
          <a:bodyPr wrap="none" lIns="96406" tIns="48204" rIns="96406" bIns="48204" rtlCol="0">
            <a:spAutoFit/>
          </a:bodyPr>
          <a:lstStyle/>
          <a:p>
            <a:r>
              <a:rPr lang="zh-CN" altLang="en-US" sz="1969" b="1" dirty="0">
                <a:solidFill>
                  <a:srgbClr val="FF6D3A"/>
                </a:solidFill>
                <a:latin typeface="微软雅黑" panose="020B0503020204020204" pitchFamily="34" charset="-122"/>
                <a:ea typeface="微软雅黑" panose="020B0503020204020204" pitchFamily="34" charset="-122"/>
              </a:rPr>
              <a:t>网格管理   责任到人</a:t>
            </a:r>
          </a:p>
        </p:txBody>
      </p:sp>
      <p:sp>
        <p:nvSpPr>
          <p:cNvPr id="134" name="文本框 23"/>
          <p:cNvSpPr txBox="1"/>
          <p:nvPr/>
        </p:nvSpPr>
        <p:spPr>
          <a:xfrm>
            <a:off x="2184913" y="4399269"/>
            <a:ext cx="2446915" cy="400381"/>
          </a:xfrm>
          <a:prstGeom prst="rect">
            <a:avLst/>
          </a:prstGeom>
          <a:noFill/>
        </p:spPr>
        <p:txBody>
          <a:bodyPr wrap="none" lIns="96406" tIns="48204" rIns="96406" bIns="48204" rtlCol="0">
            <a:spAutoFit/>
          </a:bodyPr>
          <a:lstStyle/>
          <a:p>
            <a:r>
              <a:rPr lang="zh-CN" altLang="en-US" sz="1969" b="1" dirty="0">
                <a:solidFill>
                  <a:srgbClr val="FF6D3A"/>
                </a:solidFill>
                <a:latin typeface="微软雅黑" panose="020B0503020204020204" pitchFamily="34" charset="-122"/>
                <a:ea typeface="微软雅黑" panose="020B0503020204020204" pitchFamily="34" charset="-122"/>
              </a:rPr>
              <a:t>快速响应   缺啥补啥</a:t>
            </a:r>
          </a:p>
        </p:txBody>
      </p:sp>
      <p:sp>
        <p:nvSpPr>
          <p:cNvPr id="137" name="文本框 23"/>
          <p:cNvSpPr txBox="1"/>
          <p:nvPr/>
        </p:nvSpPr>
        <p:spPr>
          <a:xfrm>
            <a:off x="8597734" y="4385882"/>
            <a:ext cx="2446915" cy="400381"/>
          </a:xfrm>
          <a:prstGeom prst="rect">
            <a:avLst/>
          </a:prstGeom>
          <a:noFill/>
        </p:spPr>
        <p:txBody>
          <a:bodyPr wrap="none" lIns="96406" tIns="48204" rIns="96406" bIns="48204" rtlCol="0">
            <a:spAutoFit/>
          </a:bodyPr>
          <a:lstStyle/>
          <a:p>
            <a:r>
              <a:rPr lang="zh-CN" altLang="en-US" sz="1969" b="1" dirty="0">
                <a:solidFill>
                  <a:srgbClr val="FF6D3A"/>
                </a:solidFill>
                <a:latin typeface="微软雅黑" panose="020B0503020204020204" pitchFamily="34" charset="-122"/>
                <a:ea typeface="微软雅黑" panose="020B0503020204020204" pitchFamily="34" charset="-122"/>
              </a:rPr>
              <a:t>行业主管   联动处置</a:t>
            </a:r>
          </a:p>
        </p:txBody>
      </p:sp>
      <p:grpSp>
        <p:nvGrpSpPr>
          <p:cNvPr id="26" name="组合 25">
            <a:extLst>
              <a:ext uri="{FF2B5EF4-FFF2-40B4-BE49-F238E27FC236}">
                <a16:creationId xmlns:a16="http://schemas.microsoft.com/office/drawing/2014/main" xmlns="" id="{288C4FF9-ACD4-4BAC-8305-65138A74A44F}"/>
              </a:ext>
            </a:extLst>
          </p:cNvPr>
          <p:cNvGrpSpPr/>
          <p:nvPr/>
        </p:nvGrpSpPr>
        <p:grpSpPr>
          <a:xfrm>
            <a:off x="-1708812" y="-3944515"/>
            <a:ext cx="7922163" cy="5087249"/>
            <a:chOff x="-1708812" y="-3944515"/>
            <a:chExt cx="7922163" cy="5087249"/>
          </a:xfrm>
        </p:grpSpPr>
        <p:sp>
          <p:nvSpPr>
            <p:cNvPr id="27" name="TextBox 8">
              <a:extLst>
                <a:ext uri="{FF2B5EF4-FFF2-40B4-BE49-F238E27FC236}">
                  <a16:creationId xmlns:a16="http://schemas.microsoft.com/office/drawing/2014/main" xmlns="" id="{F721E061-B3B6-4872-B69E-5696ADBBE410}"/>
                </a:ext>
              </a:extLst>
            </p:cNvPr>
            <p:cNvSpPr txBox="1"/>
            <p:nvPr/>
          </p:nvSpPr>
          <p:spPr>
            <a:xfrm>
              <a:off x="857250" y="295123"/>
              <a:ext cx="5356101" cy="36933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四、防止返贫监测和帮扶的工作要求</a:t>
              </a:r>
            </a:p>
          </p:txBody>
        </p:sp>
        <p:sp>
          <p:nvSpPr>
            <p:cNvPr id="28" name="矩形 27">
              <a:extLst>
                <a:ext uri="{FF2B5EF4-FFF2-40B4-BE49-F238E27FC236}">
                  <a16:creationId xmlns:a16="http://schemas.microsoft.com/office/drawing/2014/main" xmlns="" id="{985B6926-6EE7-47D7-9773-FE38CE2D6F7B}"/>
                </a:ext>
              </a:extLst>
            </p:cNvPr>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矩形 28">
              <a:extLst>
                <a:ext uri="{FF2B5EF4-FFF2-40B4-BE49-F238E27FC236}">
                  <a16:creationId xmlns:a16="http://schemas.microsoft.com/office/drawing/2014/main" xmlns="" id="{6FBE3012-D432-471C-9817-33B432C64B43}"/>
                </a:ext>
              </a:extLst>
            </p:cNvPr>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0" name="矩形 29">
              <a:extLst>
                <a:ext uri="{FF2B5EF4-FFF2-40B4-BE49-F238E27FC236}">
                  <a16:creationId xmlns:a16="http://schemas.microsoft.com/office/drawing/2014/main" xmlns="" id="{71D7ABB3-4E68-47C8-9150-1B6E8F2FE041}"/>
                </a:ext>
              </a:extLst>
            </p:cNvPr>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矩形 30">
              <a:extLst>
                <a:ext uri="{FF2B5EF4-FFF2-40B4-BE49-F238E27FC236}">
                  <a16:creationId xmlns:a16="http://schemas.microsoft.com/office/drawing/2014/main" xmlns="" id="{B21C64EA-A073-4E0D-A421-B83523E4C76F}"/>
                </a:ext>
              </a:extLst>
            </p:cNvPr>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12924906"/>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127"/>
                                        </p:tgtEl>
                                        <p:attrNameLst>
                                          <p:attrName>style.visibility</p:attrName>
                                        </p:attrNameLst>
                                      </p:cBhvr>
                                      <p:to>
                                        <p:strVal val="visible"/>
                                      </p:to>
                                    </p:set>
                                    <p:animScale>
                                      <p:cBhvr>
                                        <p:cTn id="7" dur="1000" decel="50000" fill="hold">
                                          <p:stCondLst>
                                            <p:cond delay="0"/>
                                          </p:stCondLst>
                                        </p:cTn>
                                        <p:tgtEl>
                                          <p:spTgt spid="1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27"/>
                                        </p:tgtEl>
                                        <p:attrNameLst>
                                          <p:attrName>ppt_x</p:attrName>
                                          <p:attrName>ppt_y</p:attrName>
                                        </p:attrNameLst>
                                      </p:cBhvr>
                                    </p:animMotion>
                                    <p:animEffect transition="in" filter="fade">
                                      <p:cBhvr>
                                        <p:cTn id="9" dur="1000"/>
                                        <p:tgtEl>
                                          <p:spTgt spid="127"/>
                                        </p:tgtEl>
                                      </p:cBhvr>
                                    </p:animEffect>
                                  </p:childTnLst>
                                </p:cTn>
                              </p:par>
                            </p:childTnLst>
                          </p:cTn>
                        </p:par>
                        <p:par>
                          <p:cTn id="10" fill="hold">
                            <p:stCondLst>
                              <p:cond delay="1000"/>
                            </p:stCondLst>
                            <p:childTnLst>
                              <p:par>
                                <p:cTn id="11" presetID="37" presetClass="entr" presetSubtype="0" fill="hold" grpId="0" nodeType="afterEffect">
                                  <p:stCondLst>
                                    <p:cond delay="0"/>
                                  </p:stCondLst>
                                  <p:childTnLst>
                                    <p:set>
                                      <p:cBhvr>
                                        <p:cTn id="12" dur="1" fill="hold">
                                          <p:stCondLst>
                                            <p:cond delay="0"/>
                                          </p:stCondLst>
                                        </p:cTn>
                                        <p:tgtEl>
                                          <p:spTgt spid="123"/>
                                        </p:tgtEl>
                                        <p:attrNameLst>
                                          <p:attrName>style.visibility</p:attrName>
                                        </p:attrNameLst>
                                      </p:cBhvr>
                                      <p:to>
                                        <p:strVal val="visible"/>
                                      </p:to>
                                    </p:set>
                                    <p:animEffect transition="in" filter="fade">
                                      <p:cBhvr>
                                        <p:cTn id="13" dur="300"/>
                                        <p:tgtEl>
                                          <p:spTgt spid="123"/>
                                        </p:tgtEl>
                                      </p:cBhvr>
                                    </p:animEffect>
                                    <p:anim calcmode="lin" valueType="num">
                                      <p:cBhvr>
                                        <p:cTn id="14" dur="300" fill="hold"/>
                                        <p:tgtEl>
                                          <p:spTgt spid="123"/>
                                        </p:tgtEl>
                                        <p:attrNameLst>
                                          <p:attrName>ppt_x</p:attrName>
                                        </p:attrNameLst>
                                      </p:cBhvr>
                                      <p:tavLst>
                                        <p:tav tm="0">
                                          <p:val>
                                            <p:strVal val="#ppt_x"/>
                                          </p:val>
                                        </p:tav>
                                        <p:tav tm="100000">
                                          <p:val>
                                            <p:strVal val="#ppt_x"/>
                                          </p:val>
                                        </p:tav>
                                      </p:tavLst>
                                    </p:anim>
                                    <p:anim calcmode="lin" valueType="num">
                                      <p:cBhvr>
                                        <p:cTn id="15" dur="270" decel="100000" fill="hold"/>
                                        <p:tgtEl>
                                          <p:spTgt spid="123"/>
                                        </p:tgtEl>
                                        <p:attrNameLst>
                                          <p:attrName>ppt_y</p:attrName>
                                        </p:attrNameLst>
                                      </p:cBhvr>
                                      <p:tavLst>
                                        <p:tav tm="0">
                                          <p:val>
                                            <p:strVal val="#ppt_y+1"/>
                                          </p:val>
                                        </p:tav>
                                        <p:tav tm="100000">
                                          <p:val>
                                            <p:strVal val="#ppt_y-.03"/>
                                          </p:val>
                                        </p:tav>
                                      </p:tavLst>
                                    </p:anim>
                                    <p:anim calcmode="lin" valueType="num">
                                      <p:cBhvr>
                                        <p:cTn id="16" dur="30" accel="100000" fill="hold">
                                          <p:stCondLst>
                                            <p:cond delay="270"/>
                                          </p:stCondLst>
                                        </p:cTn>
                                        <p:tgtEl>
                                          <p:spTgt spid="123"/>
                                        </p:tgtEl>
                                        <p:attrNameLst>
                                          <p:attrName>ppt_y</p:attrName>
                                        </p:attrNameLst>
                                      </p:cBhvr>
                                      <p:tavLst>
                                        <p:tav tm="0">
                                          <p:val>
                                            <p:strVal val="#ppt_y-.03"/>
                                          </p:val>
                                        </p:tav>
                                        <p:tav tm="100000">
                                          <p:val>
                                            <p:strVal val="#ppt_y"/>
                                          </p:val>
                                        </p:tav>
                                      </p:tavLst>
                                    </p:anim>
                                  </p:childTnLst>
                                </p:cTn>
                              </p:par>
                            </p:childTnLst>
                          </p:cTn>
                        </p:par>
                        <p:par>
                          <p:cTn id="17" fill="hold">
                            <p:stCondLst>
                              <p:cond delay="1300"/>
                            </p:stCondLst>
                            <p:childTnLst>
                              <p:par>
                                <p:cTn id="18" presetID="37" presetClass="entr" presetSubtype="0" fill="hold" grpId="0" nodeType="afterEffect">
                                  <p:stCondLst>
                                    <p:cond delay="0"/>
                                  </p:stCondLst>
                                  <p:childTnLst>
                                    <p:set>
                                      <p:cBhvr>
                                        <p:cTn id="19" dur="1" fill="hold">
                                          <p:stCondLst>
                                            <p:cond delay="0"/>
                                          </p:stCondLst>
                                        </p:cTn>
                                        <p:tgtEl>
                                          <p:spTgt spid="120"/>
                                        </p:tgtEl>
                                        <p:attrNameLst>
                                          <p:attrName>style.visibility</p:attrName>
                                        </p:attrNameLst>
                                      </p:cBhvr>
                                      <p:to>
                                        <p:strVal val="visible"/>
                                      </p:to>
                                    </p:set>
                                    <p:animEffect transition="in" filter="fade">
                                      <p:cBhvr>
                                        <p:cTn id="20" dur="300"/>
                                        <p:tgtEl>
                                          <p:spTgt spid="120"/>
                                        </p:tgtEl>
                                      </p:cBhvr>
                                    </p:animEffect>
                                    <p:anim calcmode="lin" valueType="num">
                                      <p:cBhvr>
                                        <p:cTn id="21" dur="300" fill="hold"/>
                                        <p:tgtEl>
                                          <p:spTgt spid="120"/>
                                        </p:tgtEl>
                                        <p:attrNameLst>
                                          <p:attrName>ppt_x</p:attrName>
                                        </p:attrNameLst>
                                      </p:cBhvr>
                                      <p:tavLst>
                                        <p:tav tm="0">
                                          <p:val>
                                            <p:strVal val="#ppt_x"/>
                                          </p:val>
                                        </p:tav>
                                        <p:tav tm="100000">
                                          <p:val>
                                            <p:strVal val="#ppt_x"/>
                                          </p:val>
                                        </p:tav>
                                      </p:tavLst>
                                    </p:anim>
                                    <p:anim calcmode="lin" valueType="num">
                                      <p:cBhvr>
                                        <p:cTn id="22" dur="270" decel="100000" fill="hold"/>
                                        <p:tgtEl>
                                          <p:spTgt spid="120"/>
                                        </p:tgtEl>
                                        <p:attrNameLst>
                                          <p:attrName>ppt_y</p:attrName>
                                        </p:attrNameLst>
                                      </p:cBhvr>
                                      <p:tavLst>
                                        <p:tav tm="0">
                                          <p:val>
                                            <p:strVal val="#ppt_y+1"/>
                                          </p:val>
                                        </p:tav>
                                        <p:tav tm="100000">
                                          <p:val>
                                            <p:strVal val="#ppt_y-.03"/>
                                          </p:val>
                                        </p:tav>
                                      </p:tavLst>
                                    </p:anim>
                                    <p:anim calcmode="lin" valueType="num">
                                      <p:cBhvr>
                                        <p:cTn id="23" dur="30" accel="100000" fill="hold">
                                          <p:stCondLst>
                                            <p:cond delay="270"/>
                                          </p:stCondLst>
                                        </p:cTn>
                                        <p:tgtEl>
                                          <p:spTgt spid="120"/>
                                        </p:tgtEl>
                                        <p:attrNameLst>
                                          <p:attrName>ppt_y</p:attrName>
                                        </p:attrNameLst>
                                      </p:cBhvr>
                                      <p:tavLst>
                                        <p:tav tm="0">
                                          <p:val>
                                            <p:strVal val="#ppt_y-.03"/>
                                          </p:val>
                                        </p:tav>
                                        <p:tav tm="100000">
                                          <p:val>
                                            <p:strVal val="#ppt_y"/>
                                          </p:val>
                                        </p:tav>
                                      </p:tavLst>
                                    </p:anim>
                                  </p:childTnLst>
                                </p:cTn>
                              </p:par>
                            </p:childTnLst>
                          </p:cTn>
                        </p:par>
                        <p:par>
                          <p:cTn id="24" fill="hold">
                            <p:stCondLst>
                              <p:cond delay="1600"/>
                            </p:stCondLst>
                            <p:childTnLst>
                              <p:par>
                                <p:cTn id="25" presetID="37" presetClass="entr" presetSubtype="0" fill="hold" grpId="0" nodeType="afterEffect">
                                  <p:stCondLst>
                                    <p:cond delay="0"/>
                                  </p:stCondLst>
                                  <p:childTnLst>
                                    <p:set>
                                      <p:cBhvr>
                                        <p:cTn id="26" dur="1" fill="hold">
                                          <p:stCondLst>
                                            <p:cond delay="0"/>
                                          </p:stCondLst>
                                        </p:cTn>
                                        <p:tgtEl>
                                          <p:spTgt spid="121"/>
                                        </p:tgtEl>
                                        <p:attrNameLst>
                                          <p:attrName>style.visibility</p:attrName>
                                        </p:attrNameLst>
                                      </p:cBhvr>
                                      <p:to>
                                        <p:strVal val="visible"/>
                                      </p:to>
                                    </p:set>
                                    <p:animEffect transition="in" filter="fade">
                                      <p:cBhvr>
                                        <p:cTn id="27" dur="300"/>
                                        <p:tgtEl>
                                          <p:spTgt spid="121"/>
                                        </p:tgtEl>
                                      </p:cBhvr>
                                    </p:animEffect>
                                    <p:anim calcmode="lin" valueType="num">
                                      <p:cBhvr>
                                        <p:cTn id="28" dur="300" fill="hold"/>
                                        <p:tgtEl>
                                          <p:spTgt spid="121"/>
                                        </p:tgtEl>
                                        <p:attrNameLst>
                                          <p:attrName>ppt_x</p:attrName>
                                        </p:attrNameLst>
                                      </p:cBhvr>
                                      <p:tavLst>
                                        <p:tav tm="0">
                                          <p:val>
                                            <p:strVal val="#ppt_x"/>
                                          </p:val>
                                        </p:tav>
                                        <p:tav tm="100000">
                                          <p:val>
                                            <p:strVal val="#ppt_x"/>
                                          </p:val>
                                        </p:tav>
                                      </p:tavLst>
                                    </p:anim>
                                    <p:anim calcmode="lin" valueType="num">
                                      <p:cBhvr>
                                        <p:cTn id="29" dur="270" decel="100000" fill="hold"/>
                                        <p:tgtEl>
                                          <p:spTgt spid="121"/>
                                        </p:tgtEl>
                                        <p:attrNameLst>
                                          <p:attrName>ppt_y</p:attrName>
                                        </p:attrNameLst>
                                      </p:cBhvr>
                                      <p:tavLst>
                                        <p:tav tm="0">
                                          <p:val>
                                            <p:strVal val="#ppt_y+1"/>
                                          </p:val>
                                        </p:tav>
                                        <p:tav tm="100000">
                                          <p:val>
                                            <p:strVal val="#ppt_y-.03"/>
                                          </p:val>
                                        </p:tav>
                                      </p:tavLst>
                                    </p:anim>
                                    <p:anim calcmode="lin" valueType="num">
                                      <p:cBhvr>
                                        <p:cTn id="30" dur="30" accel="100000" fill="hold">
                                          <p:stCondLst>
                                            <p:cond delay="270"/>
                                          </p:stCondLst>
                                        </p:cTn>
                                        <p:tgtEl>
                                          <p:spTgt spid="121"/>
                                        </p:tgtEl>
                                        <p:attrNameLst>
                                          <p:attrName>ppt_y</p:attrName>
                                        </p:attrNameLst>
                                      </p:cBhvr>
                                      <p:tavLst>
                                        <p:tav tm="0">
                                          <p:val>
                                            <p:strVal val="#ppt_y-.03"/>
                                          </p:val>
                                        </p:tav>
                                        <p:tav tm="100000">
                                          <p:val>
                                            <p:strVal val="#ppt_y"/>
                                          </p:val>
                                        </p:tav>
                                      </p:tavLst>
                                    </p:anim>
                                  </p:childTnLst>
                                </p:cTn>
                              </p:par>
                            </p:childTnLst>
                          </p:cTn>
                        </p:par>
                        <p:par>
                          <p:cTn id="31" fill="hold">
                            <p:stCondLst>
                              <p:cond delay="1900"/>
                            </p:stCondLst>
                            <p:childTnLst>
                              <p:par>
                                <p:cTn id="32" presetID="37" presetClass="entr" presetSubtype="0" fill="hold" grpId="0" nodeType="afterEffect">
                                  <p:stCondLst>
                                    <p:cond delay="0"/>
                                  </p:stCondLst>
                                  <p:childTnLst>
                                    <p:set>
                                      <p:cBhvr>
                                        <p:cTn id="33" dur="1" fill="hold">
                                          <p:stCondLst>
                                            <p:cond delay="0"/>
                                          </p:stCondLst>
                                        </p:cTn>
                                        <p:tgtEl>
                                          <p:spTgt spid="122"/>
                                        </p:tgtEl>
                                        <p:attrNameLst>
                                          <p:attrName>style.visibility</p:attrName>
                                        </p:attrNameLst>
                                      </p:cBhvr>
                                      <p:to>
                                        <p:strVal val="visible"/>
                                      </p:to>
                                    </p:set>
                                    <p:animEffect transition="in" filter="fade">
                                      <p:cBhvr>
                                        <p:cTn id="34" dur="300"/>
                                        <p:tgtEl>
                                          <p:spTgt spid="122"/>
                                        </p:tgtEl>
                                      </p:cBhvr>
                                    </p:animEffect>
                                    <p:anim calcmode="lin" valueType="num">
                                      <p:cBhvr>
                                        <p:cTn id="35" dur="300" fill="hold"/>
                                        <p:tgtEl>
                                          <p:spTgt spid="122"/>
                                        </p:tgtEl>
                                        <p:attrNameLst>
                                          <p:attrName>ppt_x</p:attrName>
                                        </p:attrNameLst>
                                      </p:cBhvr>
                                      <p:tavLst>
                                        <p:tav tm="0">
                                          <p:val>
                                            <p:strVal val="#ppt_x"/>
                                          </p:val>
                                        </p:tav>
                                        <p:tav tm="100000">
                                          <p:val>
                                            <p:strVal val="#ppt_x"/>
                                          </p:val>
                                        </p:tav>
                                      </p:tavLst>
                                    </p:anim>
                                    <p:anim calcmode="lin" valueType="num">
                                      <p:cBhvr>
                                        <p:cTn id="36" dur="270" decel="100000" fill="hold"/>
                                        <p:tgtEl>
                                          <p:spTgt spid="122"/>
                                        </p:tgtEl>
                                        <p:attrNameLst>
                                          <p:attrName>ppt_y</p:attrName>
                                        </p:attrNameLst>
                                      </p:cBhvr>
                                      <p:tavLst>
                                        <p:tav tm="0">
                                          <p:val>
                                            <p:strVal val="#ppt_y+1"/>
                                          </p:val>
                                        </p:tav>
                                        <p:tav tm="100000">
                                          <p:val>
                                            <p:strVal val="#ppt_y-.03"/>
                                          </p:val>
                                        </p:tav>
                                      </p:tavLst>
                                    </p:anim>
                                    <p:anim calcmode="lin" valueType="num">
                                      <p:cBhvr>
                                        <p:cTn id="37" dur="30" accel="100000" fill="hold">
                                          <p:stCondLst>
                                            <p:cond delay="270"/>
                                          </p:stCondLst>
                                        </p:cTn>
                                        <p:tgtEl>
                                          <p:spTgt spid="122"/>
                                        </p:tgtEl>
                                        <p:attrNameLst>
                                          <p:attrName>ppt_y</p:attrName>
                                        </p:attrNameLst>
                                      </p:cBhvr>
                                      <p:tavLst>
                                        <p:tav tm="0">
                                          <p:val>
                                            <p:strVal val="#ppt_y-.03"/>
                                          </p:val>
                                        </p:tav>
                                        <p:tav tm="100000">
                                          <p:val>
                                            <p:strVal val="#ppt_y"/>
                                          </p:val>
                                        </p:tav>
                                      </p:tavLst>
                                    </p:anim>
                                  </p:childTnLst>
                                </p:cTn>
                              </p:par>
                              <p:par>
                                <p:cTn id="38" presetID="22" presetClass="entr" presetSubtype="2" fill="hold" nodeType="withEffect">
                                  <p:stCondLst>
                                    <p:cond delay="0"/>
                                  </p:stCondLst>
                                  <p:childTnLst>
                                    <p:set>
                                      <p:cBhvr>
                                        <p:cTn id="39" dur="1" fill="hold">
                                          <p:stCondLst>
                                            <p:cond delay="0"/>
                                          </p:stCondLst>
                                        </p:cTn>
                                        <p:tgtEl>
                                          <p:spTgt spid="119"/>
                                        </p:tgtEl>
                                        <p:attrNameLst>
                                          <p:attrName>style.visibility</p:attrName>
                                        </p:attrNameLst>
                                      </p:cBhvr>
                                      <p:to>
                                        <p:strVal val="visible"/>
                                      </p:to>
                                    </p:set>
                                    <p:animEffect transition="in" filter="wipe(right)">
                                      <p:cBhvr>
                                        <p:cTn id="40" dur="500"/>
                                        <p:tgtEl>
                                          <p:spTgt spid="119"/>
                                        </p:tgtEl>
                                      </p:cBhvr>
                                    </p:animEffect>
                                  </p:childTnLst>
                                </p:cTn>
                              </p:par>
                            </p:childTnLst>
                          </p:cTn>
                        </p:par>
                        <p:par>
                          <p:cTn id="41" fill="hold">
                            <p:stCondLst>
                              <p:cond delay="2400"/>
                            </p:stCondLst>
                            <p:childTnLst>
                              <p:par>
                                <p:cTn id="42" presetID="10" presetClass="entr" presetSubtype="0" fill="hold" grpId="0" nodeType="afterEffect">
                                  <p:stCondLst>
                                    <p:cond delay="0"/>
                                  </p:stCondLst>
                                  <p:childTnLst>
                                    <p:set>
                                      <p:cBhvr>
                                        <p:cTn id="43" dur="1" fill="hold">
                                          <p:stCondLst>
                                            <p:cond delay="0"/>
                                          </p:stCondLst>
                                        </p:cTn>
                                        <p:tgtEl>
                                          <p:spTgt spid="125"/>
                                        </p:tgtEl>
                                        <p:attrNameLst>
                                          <p:attrName>style.visibility</p:attrName>
                                        </p:attrNameLst>
                                      </p:cBhvr>
                                      <p:to>
                                        <p:strVal val="visible"/>
                                      </p:to>
                                    </p:set>
                                    <p:animEffect transition="in" filter="fade">
                                      <p:cBhvr>
                                        <p:cTn id="44" dur="500"/>
                                        <p:tgtEl>
                                          <p:spTgt spid="125"/>
                                        </p:tgtEl>
                                      </p:cBhvr>
                                    </p:animEffect>
                                  </p:childTnLst>
                                </p:cTn>
                              </p:par>
                              <p:par>
                                <p:cTn id="45" presetID="22" presetClass="entr" presetSubtype="8" fill="hold" nodeType="withEffect">
                                  <p:stCondLst>
                                    <p:cond delay="0"/>
                                  </p:stCondLst>
                                  <p:childTnLst>
                                    <p:set>
                                      <p:cBhvr>
                                        <p:cTn id="46" dur="1" fill="hold">
                                          <p:stCondLst>
                                            <p:cond delay="0"/>
                                          </p:stCondLst>
                                        </p:cTn>
                                        <p:tgtEl>
                                          <p:spTgt spid="118"/>
                                        </p:tgtEl>
                                        <p:attrNameLst>
                                          <p:attrName>style.visibility</p:attrName>
                                        </p:attrNameLst>
                                      </p:cBhvr>
                                      <p:to>
                                        <p:strVal val="visible"/>
                                      </p:to>
                                    </p:set>
                                    <p:animEffect transition="in" filter="wipe(left)">
                                      <p:cBhvr>
                                        <p:cTn id="47" dur="500"/>
                                        <p:tgtEl>
                                          <p:spTgt spid="118"/>
                                        </p:tgtEl>
                                      </p:cBhvr>
                                    </p:animEffect>
                                  </p:childTnLst>
                                </p:cTn>
                              </p:par>
                            </p:childTnLst>
                          </p:cTn>
                        </p:par>
                        <p:par>
                          <p:cTn id="48" fill="hold">
                            <p:stCondLst>
                              <p:cond delay="2900"/>
                            </p:stCondLst>
                            <p:childTnLst>
                              <p:par>
                                <p:cTn id="49" presetID="10" presetClass="entr" presetSubtype="0" fill="hold" grpId="0" nodeType="afterEffect">
                                  <p:stCondLst>
                                    <p:cond delay="0"/>
                                  </p:stCondLst>
                                  <p:childTnLst>
                                    <p:set>
                                      <p:cBhvr>
                                        <p:cTn id="50" dur="1" fill="hold">
                                          <p:stCondLst>
                                            <p:cond delay="0"/>
                                          </p:stCondLst>
                                        </p:cTn>
                                        <p:tgtEl>
                                          <p:spTgt spid="131"/>
                                        </p:tgtEl>
                                        <p:attrNameLst>
                                          <p:attrName>style.visibility</p:attrName>
                                        </p:attrNameLst>
                                      </p:cBhvr>
                                      <p:to>
                                        <p:strVal val="visible"/>
                                      </p:to>
                                    </p:set>
                                    <p:animEffect transition="in" filter="fade">
                                      <p:cBhvr>
                                        <p:cTn id="51" dur="500"/>
                                        <p:tgtEl>
                                          <p:spTgt spid="131"/>
                                        </p:tgtEl>
                                      </p:cBhvr>
                                    </p:animEffect>
                                  </p:childTnLst>
                                </p:cTn>
                              </p:par>
                              <p:par>
                                <p:cTn id="52" presetID="22" presetClass="entr" presetSubtype="2" fill="hold" nodeType="withEffect">
                                  <p:stCondLst>
                                    <p:cond delay="0"/>
                                  </p:stCondLst>
                                  <p:childTnLst>
                                    <p:set>
                                      <p:cBhvr>
                                        <p:cTn id="53" dur="1" fill="hold">
                                          <p:stCondLst>
                                            <p:cond delay="0"/>
                                          </p:stCondLst>
                                        </p:cTn>
                                        <p:tgtEl>
                                          <p:spTgt spid="116"/>
                                        </p:tgtEl>
                                        <p:attrNameLst>
                                          <p:attrName>style.visibility</p:attrName>
                                        </p:attrNameLst>
                                      </p:cBhvr>
                                      <p:to>
                                        <p:strVal val="visible"/>
                                      </p:to>
                                    </p:set>
                                    <p:animEffect transition="in" filter="wipe(right)">
                                      <p:cBhvr>
                                        <p:cTn id="54" dur="500"/>
                                        <p:tgtEl>
                                          <p:spTgt spid="116"/>
                                        </p:tgtEl>
                                      </p:cBhvr>
                                    </p:animEffect>
                                  </p:childTnLst>
                                </p:cTn>
                              </p:par>
                            </p:childTnLst>
                          </p:cTn>
                        </p:par>
                        <p:par>
                          <p:cTn id="55" fill="hold">
                            <p:stCondLst>
                              <p:cond delay="3400"/>
                            </p:stCondLst>
                            <p:childTnLst>
                              <p:par>
                                <p:cTn id="56" presetID="10" presetClass="entr" presetSubtype="0" fill="hold" grpId="0" nodeType="afterEffect">
                                  <p:stCondLst>
                                    <p:cond delay="0"/>
                                  </p:stCondLst>
                                  <p:childTnLst>
                                    <p:set>
                                      <p:cBhvr>
                                        <p:cTn id="57" dur="1" fill="hold">
                                          <p:stCondLst>
                                            <p:cond delay="0"/>
                                          </p:stCondLst>
                                        </p:cTn>
                                        <p:tgtEl>
                                          <p:spTgt spid="134"/>
                                        </p:tgtEl>
                                        <p:attrNameLst>
                                          <p:attrName>style.visibility</p:attrName>
                                        </p:attrNameLst>
                                      </p:cBhvr>
                                      <p:to>
                                        <p:strVal val="visible"/>
                                      </p:to>
                                    </p:set>
                                    <p:animEffect transition="in" filter="fade">
                                      <p:cBhvr>
                                        <p:cTn id="58" dur="500"/>
                                        <p:tgtEl>
                                          <p:spTgt spid="134"/>
                                        </p:tgtEl>
                                      </p:cBhvr>
                                    </p:animEffect>
                                  </p:childTnLst>
                                </p:cTn>
                              </p:par>
                              <p:par>
                                <p:cTn id="59" presetID="22" presetClass="entr" presetSubtype="8" fill="hold" nodeType="withEffect">
                                  <p:stCondLst>
                                    <p:cond delay="0"/>
                                  </p:stCondLst>
                                  <p:childTnLst>
                                    <p:set>
                                      <p:cBhvr>
                                        <p:cTn id="60" dur="1" fill="hold">
                                          <p:stCondLst>
                                            <p:cond delay="0"/>
                                          </p:stCondLst>
                                        </p:cTn>
                                        <p:tgtEl>
                                          <p:spTgt spid="117"/>
                                        </p:tgtEl>
                                        <p:attrNameLst>
                                          <p:attrName>style.visibility</p:attrName>
                                        </p:attrNameLst>
                                      </p:cBhvr>
                                      <p:to>
                                        <p:strVal val="visible"/>
                                      </p:to>
                                    </p:set>
                                    <p:animEffect transition="in" filter="wipe(left)">
                                      <p:cBhvr>
                                        <p:cTn id="61" dur="500"/>
                                        <p:tgtEl>
                                          <p:spTgt spid="117"/>
                                        </p:tgtEl>
                                      </p:cBhvr>
                                    </p:animEffect>
                                  </p:childTnLst>
                                </p:cTn>
                              </p:par>
                            </p:childTnLst>
                          </p:cTn>
                        </p:par>
                        <p:par>
                          <p:cTn id="62" fill="hold">
                            <p:stCondLst>
                              <p:cond delay="3900"/>
                            </p:stCondLst>
                            <p:childTnLst>
                              <p:par>
                                <p:cTn id="63" presetID="10" presetClass="entr" presetSubtype="0" fill="hold" grpId="0" nodeType="afterEffect">
                                  <p:stCondLst>
                                    <p:cond delay="0"/>
                                  </p:stCondLst>
                                  <p:childTnLst>
                                    <p:set>
                                      <p:cBhvr>
                                        <p:cTn id="64" dur="1" fill="hold">
                                          <p:stCondLst>
                                            <p:cond delay="0"/>
                                          </p:stCondLst>
                                        </p:cTn>
                                        <p:tgtEl>
                                          <p:spTgt spid="137"/>
                                        </p:tgtEl>
                                        <p:attrNameLst>
                                          <p:attrName>style.visibility</p:attrName>
                                        </p:attrNameLst>
                                      </p:cBhvr>
                                      <p:to>
                                        <p:strVal val="visible"/>
                                      </p:to>
                                    </p:set>
                                    <p:animEffect transition="in" filter="fade">
                                      <p:cBhvr>
                                        <p:cTn id="65"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animBg="1"/>
      <p:bldP spid="121" grpId="0" animBg="1"/>
      <p:bldP spid="122" grpId="0" animBg="1"/>
      <p:bldP spid="123" grpId="0" animBg="1"/>
      <p:bldP spid="125" grpId="0"/>
      <p:bldP spid="131" grpId="0"/>
      <p:bldP spid="134" grpId="0"/>
      <p:bldP spid="137"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四、防止返贫监测和帮扶的工作要求</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9" name="MH_Other_1">
            <a:extLst>
              <a:ext uri="{FF2B5EF4-FFF2-40B4-BE49-F238E27FC236}">
                <a16:creationId xmlns:a16="http://schemas.microsoft.com/office/drawing/2014/main" xmlns="" id="{3D770538-F7C1-41AF-82CD-098504664FE3}"/>
              </a:ext>
            </a:extLst>
          </p:cNvPr>
          <p:cNvSpPr>
            <a:spLocks noChangeArrowheads="1"/>
          </p:cNvSpPr>
          <p:nvPr>
            <p:custDataLst>
              <p:tags r:id="rId1"/>
            </p:custDataLst>
          </p:nvPr>
        </p:nvSpPr>
        <p:spPr bwMode="auto">
          <a:xfrm rot="1805303" flipH="1">
            <a:off x="1877193" y="1557562"/>
            <a:ext cx="712788" cy="614363"/>
          </a:xfrm>
          <a:prstGeom prst="triangle">
            <a:avLst>
              <a:gd name="adj" fmla="val 50000"/>
            </a:avLst>
          </a:prstGeom>
          <a:solidFill>
            <a:srgbClr val="23374B"/>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fontAlgn="auto">
              <a:lnSpc>
                <a:spcPct val="130000"/>
              </a:lnSpc>
              <a:spcBef>
                <a:spcPts val="0"/>
              </a:spcBef>
              <a:spcAft>
                <a:spcPts val="0"/>
              </a:spcAft>
              <a:defRPr/>
            </a:pPr>
            <a:endParaRPr lang="zh-CN" altLang="en-US">
              <a:solidFill>
                <a:srgbClr val="FFFFFF"/>
              </a:solidFill>
              <a:latin typeface="Calibri" panose="020F0502020204030204" pitchFamily="34" charset="0"/>
              <a:ea typeface="微软雅黑" panose="020B0503020204020204" pitchFamily="34" charset="-122"/>
            </a:endParaRPr>
          </a:p>
        </p:txBody>
      </p:sp>
      <p:sp>
        <p:nvSpPr>
          <p:cNvPr id="70" name="MH_Other_2">
            <a:extLst>
              <a:ext uri="{FF2B5EF4-FFF2-40B4-BE49-F238E27FC236}">
                <a16:creationId xmlns:a16="http://schemas.microsoft.com/office/drawing/2014/main" xmlns="" id="{6C4021D5-F4B9-40AC-926F-F553D5781871}"/>
              </a:ext>
            </a:extLst>
          </p:cNvPr>
          <p:cNvSpPr>
            <a:spLocks/>
          </p:cNvSpPr>
          <p:nvPr>
            <p:custDataLst>
              <p:tags r:id="rId2"/>
            </p:custDataLst>
          </p:nvPr>
        </p:nvSpPr>
        <p:spPr bwMode="auto">
          <a:xfrm>
            <a:off x="1316807" y="1240061"/>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4501B"/>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FFFFFF"/>
                </a:solidFill>
                <a:effectLst/>
                <a:uLnTx/>
                <a:uFillTx/>
                <a:latin typeface="Impact" panose="020B0806030902050204" pitchFamily="34" charset="0"/>
                <a:ea typeface="幼圆" panose="02010509060101010101" pitchFamily="49" charset="-122"/>
              </a:rPr>
              <a:t>01</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endParaRPr>
          </a:p>
        </p:txBody>
      </p:sp>
      <p:sp>
        <p:nvSpPr>
          <p:cNvPr id="71" name="矩形 70">
            <a:extLst>
              <a:ext uri="{FF2B5EF4-FFF2-40B4-BE49-F238E27FC236}">
                <a16:creationId xmlns:a16="http://schemas.microsoft.com/office/drawing/2014/main" xmlns="" id="{2DF4681F-C8AB-4E35-AB99-621611E5A375}"/>
              </a:ext>
            </a:extLst>
          </p:cNvPr>
          <p:cNvSpPr/>
          <p:nvPr/>
        </p:nvSpPr>
        <p:spPr>
          <a:xfrm>
            <a:off x="2828975" y="1312069"/>
            <a:ext cx="2954655" cy="461665"/>
          </a:xfrm>
          <a:prstGeom prst="rect">
            <a:avLst/>
          </a:prstGeom>
        </p:spPr>
        <p:txBody>
          <a:bodyPr wrap="none">
            <a:spAutoFit/>
          </a:bodyPr>
          <a:lstStyle/>
          <a:p>
            <a:pPr fontAlgn="auto">
              <a:spcBef>
                <a:spcPts val="0"/>
              </a:spcBef>
              <a:spcAft>
                <a:spcPts val="0"/>
              </a:spcAft>
            </a:pPr>
            <a:r>
              <a:rPr lang="zh-CN" altLang="en-US" sz="2400" b="1" dirty="0">
                <a:solidFill>
                  <a:srgbClr val="23374B"/>
                </a:solidFill>
                <a:latin typeface="Calibri"/>
                <a:ea typeface="微软雅黑"/>
              </a:rPr>
              <a:t>（一）畅通发现渠道</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70622" y="2032149"/>
            <a:ext cx="5407025" cy="383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651357"/>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1+#ppt_w/2"/>
                                          </p:val>
                                        </p:tav>
                                        <p:tav tm="100000">
                                          <p:val>
                                            <p:strVal val="#ppt_x"/>
                                          </p:val>
                                        </p:tav>
                                      </p:tavLst>
                                    </p:anim>
                                    <p:anim calcmode="lin" valueType="num">
                                      <p:cBhvr additive="base">
                                        <p:cTn id="12" dur="500" fill="hold"/>
                                        <p:tgtEl>
                                          <p:spTgt spid="6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left)">
                                      <p:cBhvr>
                                        <p:cTn id="16" dur="500"/>
                                        <p:tgtEl>
                                          <p:spTgt spid="71"/>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randombar(horizontal)">
                                      <p:cBhvr>
                                        <p:cTn id="21"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四、防止返贫监测和帮扶的工作要求</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TextBox 16">
            <a:extLst>
              <a:ext uri="{FF2B5EF4-FFF2-40B4-BE49-F238E27FC236}">
                <a16:creationId xmlns:a16="http://schemas.microsoft.com/office/drawing/2014/main" xmlns="" id="{EA39D6E3-8214-4E7E-8D06-1E71BE80DE37}"/>
              </a:ext>
            </a:extLst>
          </p:cNvPr>
          <p:cNvSpPr txBox="1"/>
          <p:nvPr/>
        </p:nvSpPr>
        <p:spPr bwMode="auto">
          <a:xfrm>
            <a:off x="1100783" y="1180247"/>
            <a:ext cx="9799747" cy="707886"/>
          </a:xfrm>
          <a:prstGeom prst="rect">
            <a:avLst/>
          </a:prstGeom>
          <a:noFill/>
        </p:spPr>
        <p:txBody>
          <a:bodyPr wrap="square" anchor="ctr">
            <a:spAutoFit/>
          </a:bodyPr>
          <a:lstStyle/>
          <a:p>
            <a:pPr indent="457200">
              <a:lnSpc>
                <a:spcPct val="200000"/>
              </a:lnSpc>
            </a:pP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一</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是畅通群众自主申报渠道。强化政策宣传，设置线上线下服务窗口。</a:t>
            </a:r>
          </a:p>
        </p:txBody>
      </p:sp>
      <p:sp>
        <p:nvSpPr>
          <p:cNvPr id="9" name="TextBox 16">
            <a:extLst>
              <a:ext uri="{FF2B5EF4-FFF2-40B4-BE49-F238E27FC236}">
                <a16:creationId xmlns:a16="http://schemas.microsoft.com/office/drawing/2014/main" xmlns="" id="{EA39D6E3-8214-4E7E-8D06-1E71BE80DE37}"/>
              </a:ext>
            </a:extLst>
          </p:cNvPr>
          <p:cNvSpPr txBox="1"/>
          <p:nvPr/>
        </p:nvSpPr>
        <p:spPr bwMode="auto">
          <a:xfrm>
            <a:off x="1100784" y="1797928"/>
            <a:ext cx="10945217" cy="707886"/>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二是坚持干部集中排查和网格常态化监测相结合。做到集中排查不漏户，网格化监测成常态。</a:t>
            </a:r>
          </a:p>
        </p:txBody>
      </p:sp>
      <p:sp>
        <p:nvSpPr>
          <p:cNvPr id="10" name="TextBox 16">
            <a:extLst>
              <a:ext uri="{FF2B5EF4-FFF2-40B4-BE49-F238E27FC236}">
                <a16:creationId xmlns:a16="http://schemas.microsoft.com/office/drawing/2014/main" xmlns="" id="{EA39D6E3-8214-4E7E-8D06-1E71BE80DE37}"/>
              </a:ext>
            </a:extLst>
          </p:cNvPr>
          <p:cNvSpPr txBox="1"/>
          <p:nvPr/>
        </p:nvSpPr>
        <p:spPr bwMode="auto">
          <a:xfrm>
            <a:off x="1100784" y="2415609"/>
            <a:ext cx="10945217" cy="1938992"/>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三是建立村（社区）干部“吹哨人”机制。结合群众反映、各级反馈和部门比对预警等各方线索，由乡镇（街道）组织）驻村干部、第一书记、村社干部、信息员、党员和群众代表等组织定期研判，做到靶向入户核查及时。</a:t>
            </a:r>
          </a:p>
        </p:txBody>
      </p:sp>
      <p:sp>
        <p:nvSpPr>
          <p:cNvPr id="11" name="TextBox 16">
            <a:extLst>
              <a:ext uri="{FF2B5EF4-FFF2-40B4-BE49-F238E27FC236}">
                <a16:creationId xmlns:a16="http://schemas.microsoft.com/office/drawing/2014/main" xmlns="" id="{EA39D6E3-8214-4E7E-8D06-1E71BE80DE37}"/>
              </a:ext>
            </a:extLst>
          </p:cNvPr>
          <p:cNvSpPr txBox="1"/>
          <p:nvPr/>
        </p:nvSpPr>
        <p:spPr bwMode="auto">
          <a:xfrm>
            <a:off x="1100784" y="4264397"/>
            <a:ext cx="10945217" cy="2554545"/>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四是部门联动筛查预警。市、区县乡村振兴部门牵头，主要依托“重庆防止返贫大数据监测平台”，按月与医疗、教育、民政、残联等行业部门开展数据比对，重点比对农户在医疗、教育、住房、饮水、残疾、产业就业、意外事故等方面的数据信息，筛查预警线索反馈基层核实，确保及时纳入监测帮扶。 </a:t>
            </a:r>
          </a:p>
        </p:txBody>
      </p:sp>
    </p:spTree>
    <p:extLst>
      <p:ext uri="{BB962C8B-B14F-4D97-AF65-F5344CB8AC3E}">
        <p14:creationId xmlns:p14="http://schemas.microsoft.com/office/powerpoint/2010/main" val="420444868"/>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horizontal)">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p:bldP spid="10" grpId="0"/>
      <p:bldP spid="11"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597726" y="1283069"/>
            <a:ext cx="2621119" cy="5501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3" descr="C:\Users\yls\AppData\Local\Temp\WeChat Files\69130a04dde3067bad884d908a86db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57367" y="1274040"/>
            <a:ext cx="2525095" cy="5582645"/>
          </a:xfrm>
          <a:prstGeom prst="rect">
            <a:avLst/>
          </a:prstGeom>
          <a:noFill/>
          <a:extLst>
            <a:ext uri="{909E8E84-426E-40DD-AFC4-6F175D3DCCD1}">
              <a14:hiddenFill xmlns:a14="http://schemas.microsoft.com/office/drawing/2010/main">
                <a:solidFill>
                  <a:srgbClr val="FFFFFF"/>
                </a:solidFill>
              </a14:hiddenFill>
            </a:ext>
          </a:extLst>
        </p:spPr>
      </p:pic>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四、防止返贫监测和帮扶的工作要求</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9" name="MH_Other_1">
            <a:extLst>
              <a:ext uri="{FF2B5EF4-FFF2-40B4-BE49-F238E27FC236}">
                <a16:creationId xmlns:a16="http://schemas.microsoft.com/office/drawing/2014/main" xmlns="" id="{3D770538-F7C1-41AF-82CD-098504664FE3}"/>
              </a:ext>
            </a:extLst>
          </p:cNvPr>
          <p:cNvSpPr>
            <a:spLocks noChangeArrowheads="1"/>
          </p:cNvSpPr>
          <p:nvPr>
            <p:custDataLst>
              <p:tags r:id="rId1"/>
            </p:custDataLst>
          </p:nvPr>
        </p:nvSpPr>
        <p:spPr bwMode="auto">
          <a:xfrm rot="1805303" flipH="1">
            <a:off x="1877193" y="1557562"/>
            <a:ext cx="712788" cy="614363"/>
          </a:xfrm>
          <a:prstGeom prst="triangle">
            <a:avLst>
              <a:gd name="adj" fmla="val 50000"/>
            </a:avLst>
          </a:prstGeom>
          <a:solidFill>
            <a:srgbClr val="23374B"/>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fontAlgn="auto">
              <a:lnSpc>
                <a:spcPct val="130000"/>
              </a:lnSpc>
              <a:spcBef>
                <a:spcPts val="0"/>
              </a:spcBef>
              <a:spcAft>
                <a:spcPts val="0"/>
              </a:spcAft>
              <a:defRPr/>
            </a:pPr>
            <a:endParaRPr lang="zh-CN" altLang="en-US">
              <a:solidFill>
                <a:srgbClr val="FFFFFF"/>
              </a:solidFill>
              <a:latin typeface="Calibri" panose="020F0502020204030204" pitchFamily="34" charset="0"/>
              <a:ea typeface="微软雅黑" panose="020B0503020204020204" pitchFamily="34" charset="-122"/>
            </a:endParaRPr>
          </a:p>
        </p:txBody>
      </p:sp>
      <p:sp>
        <p:nvSpPr>
          <p:cNvPr id="70" name="MH_Other_2">
            <a:extLst>
              <a:ext uri="{FF2B5EF4-FFF2-40B4-BE49-F238E27FC236}">
                <a16:creationId xmlns:a16="http://schemas.microsoft.com/office/drawing/2014/main" xmlns="" id="{6C4021D5-F4B9-40AC-926F-F553D5781871}"/>
              </a:ext>
            </a:extLst>
          </p:cNvPr>
          <p:cNvSpPr>
            <a:spLocks/>
          </p:cNvSpPr>
          <p:nvPr>
            <p:custDataLst>
              <p:tags r:id="rId2"/>
            </p:custDataLst>
          </p:nvPr>
        </p:nvSpPr>
        <p:spPr bwMode="auto">
          <a:xfrm>
            <a:off x="1316807" y="1240061"/>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4501B"/>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FFFFFF"/>
                </a:solidFill>
                <a:effectLst/>
                <a:uLnTx/>
                <a:uFillTx/>
                <a:latin typeface="Impact" panose="020B0806030902050204" pitchFamily="34" charset="0"/>
                <a:ea typeface="幼圆" panose="02010509060101010101" pitchFamily="49" charset="-122"/>
              </a:rPr>
              <a:t>02</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endParaRPr>
          </a:p>
        </p:txBody>
      </p:sp>
      <p:sp>
        <p:nvSpPr>
          <p:cNvPr id="71" name="矩形 70">
            <a:extLst>
              <a:ext uri="{FF2B5EF4-FFF2-40B4-BE49-F238E27FC236}">
                <a16:creationId xmlns:a16="http://schemas.microsoft.com/office/drawing/2014/main" xmlns="" id="{2DF4681F-C8AB-4E35-AB99-621611E5A375}"/>
              </a:ext>
            </a:extLst>
          </p:cNvPr>
          <p:cNvSpPr/>
          <p:nvPr/>
        </p:nvSpPr>
        <p:spPr>
          <a:xfrm>
            <a:off x="2684959" y="1570484"/>
            <a:ext cx="2954655" cy="461665"/>
          </a:xfrm>
          <a:prstGeom prst="rect">
            <a:avLst/>
          </a:prstGeom>
        </p:spPr>
        <p:txBody>
          <a:bodyPr wrap="none">
            <a:spAutoFit/>
          </a:bodyPr>
          <a:lstStyle/>
          <a:p>
            <a:pPr fontAlgn="auto">
              <a:spcBef>
                <a:spcPts val="0"/>
              </a:spcBef>
              <a:spcAft>
                <a:spcPts val="0"/>
              </a:spcAft>
            </a:pPr>
            <a:r>
              <a:rPr lang="zh-CN" altLang="en-US" sz="2400" b="1" dirty="0">
                <a:solidFill>
                  <a:srgbClr val="23374B"/>
                </a:solidFill>
                <a:latin typeface="Calibri"/>
                <a:ea typeface="微软雅黑"/>
              </a:rPr>
              <a:t>（二）明确申报方式</a:t>
            </a:r>
          </a:p>
        </p:txBody>
      </p:sp>
      <p:pic>
        <p:nvPicPr>
          <p:cNvPr id="21" name="object 10"/>
          <p:cNvPicPr/>
          <p:nvPr/>
        </p:nvPicPr>
        <p:blipFill>
          <a:blip r:embed="rId7" cstate="print"/>
          <a:stretch>
            <a:fillRect/>
          </a:stretch>
        </p:blipFill>
        <p:spPr>
          <a:xfrm>
            <a:off x="6141343" y="1126092"/>
            <a:ext cx="2918460" cy="5853684"/>
          </a:xfrm>
          <a:prstGeom prst="rect">
            <a:avLst/>
          </a:prstGeom>
        </p:spPr>
      </p:pic>
      <p:pic>
        <p:nvPicPr>
          <p:cNvPr id="22" name="object 10"/>
          <p:cNvPicPr/>
          <p:nvPr/>
        </p:nvPicPr>
        <p:blipFill>
          <a:blip r:embed="rId7" cstate="print"/>
          <a:stretch>
            <a:fillRect/>
          </a:stretch>
        </p:blipFill>
        <p:spPr>
          <a:xfrm>
            <a:off x="9453711" y="1126092"/>
            <a:ext cx="2918460" cy="5853684"/>
          </a:xfrm>
          <a:prstGeom prst="rect">
            <a:avLst/>
          </a:prstGeom>
        </p:spPr>
      </p:pic>
      <p:sp>
        <p:nvSpPr>
          <p:cNvPr id="25" name="TextBox 16">
            <a:extLst>
              <a:ext uri="{FF2B5EF4-FFF2-40B4-BE49-F238E27FC236}">
                <a16:creationId xmlns:a16="http://schemas.microsoft.com/office/drawing/2014/main" xmlns="" id="{EA39D6E3-8214-4E7E-8D06-1E71BE80DE37}"/>
              </a:ext>
            </a:extLst>
          </p:cNvPr>
          <p:cNvSpPr txBox="1"/>
          <p:nvPr/>
        </p:nvSpPr>
        <p:spPr bwMode="auto">
          <a:xfrm>
            <a:off x="1004773" y="2365002"/>
            <a:ext cx="4824535" cy="1938992"/>
          </a:xfrm>
          <a:prstGeom prst="rect">
            <a:avLst/>
          </a:prstGeom>
          <a:noFill/>
        </p:spPr>
        <p:txBody>
          <a:bodyPr wrap="square" anchor="ctr">
            <a:spAutoFit/>
          </a:bodyPr>
          <a:lstStyle/>
          <a:p>
            <a:pPr indent="457200">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申报</a:t>
            </a: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方式</a:t>
            </a:r>
            <a:endParaRPr lang="en-US" altLang="zh-CN" sz="20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indent="457200">
              <a:lnSpc>
                <a:spcPct val="150000"/>
              </a:lnSpc>
            </a:pP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一）线下申请</a:t>
            </a:r>
          </a:p>
          <a:p>
            <a:pPr indent="457200">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村</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（居委）设立申报窗口，明确人员负责办理</a:t>
            </a: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6" name="TextBox 16">
            <a:extLst>
              <a:ext uri="{FF2B5EF4-FFF2-40B4-BE49-F238E27FC236}">
                <a16:creationId xmlns:a16="http://schemas.microsoft.com/office/drawing/2014/main" xmlns="" id="{EA39D6E3-8214-4E7E-8D06-1E71BE80DE37}"/>
              </a:ext>
            </a:extLst>
          </p:cNvPr>
          <p:cNvSpPr txBox="1"/>
          <p:nvPr/>
        </p:nvSpPr>
        <p:spPr bwMode="auto">
          <a:xfrm>
            <a:off x="1028776" y="3928192"/>
            <a:ext cx="4824535" cy="2862322"/>
          </a:xfrm>
          <a:prstGeom prst="rect">
            <a:avLst/>
          </a:prstGeom>
          <a:noFill/>
        </p:spPr>
        <p:txBody>
          <a:bodyPr wrap="square" anchor="ctr">
            <a:spAutoFit/>
          </a:bodyPr>
          <a:lstStyle/>
          <a:p>
            <a:pPr indent="457200">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（二）线上申请</a:t>
            </a:r>
          </a:p>
          <a:p>
            <a:pPr indent="457200">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 </a:t>
            </a:r>
            <a:r>
              <a:rPr lang="en-US" altLang="zh-CN" sz="2000" dirty="0" smtClean="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、关注微信公众号“我家在重庆”</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我的需求</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监测对象申请</a:t>
            </a:r>
          </a:p>
          <a:p>
            <a:pPr indent="457200">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 </a:t>
            </a:r>
            <a:r>
              <a:rPr lang="en-US" altLang="zh-CN" sz="2000" dirty="0" smtClean="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、“渝防贫</a:t>
            </a:r>
            <a:r>
              <a:rPr lang="en-US" altLang="zh-CN" sz="2000" dirty="0" smtClean="0">
                <a:solidFill>
                  <a:schemeClr val="tx1">
                    <a:lumMod val="95000"/>
                    <a:lumOff val="5000"/>
                  </a:schemeClr>
                </a:solidFill>
                <a:latin typeface="微软雅黑" panose="020B0503020204020204" pitchFamily="34" charset="-122"/>
                <a:ea typeface="微软雅黑" panose="020B0503020204020204" pitchFamily="34" charset="-122"/>
              </a:rPr>
              <a:t>APP”</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和</a:t>
            </a: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防止</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返贫监测大数据平台</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PC</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端 </a:t>
            </a:r>
            <a:endParaRPr lang="en-US" altLang="zh-CN" sz="20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indent="457200">
              <a:lnSpc>
                <a:spcPct val="150000"/>
              </a:lnSpc>
            </a:pPr>
            <a:r>
              <a:rPr lang="en-US" altLang="zh-CN" sz="2000" dirty="0" smtClean="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、重庆市乡村振兴局官网</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8799397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1+#ppt_w/2"/>
                                          </p:val>
                                        </p:tav>
                                        <p:tav tm="100000">
                                          <p:val>
                                            <p:strVal val="#ppt_x"/>
                                          </p:val>
                                        </p:tav>
                                      </p:tavLst>
                                    </p:anim>
                                    <p:anim calcmode="lin" valueType="num">
                                      <p:cBhvr additive="base">
                                        <p:cTn id="12" dur="500" fill="hold"/>
                                        <p:tgtEl>
                                          <p:spTgt spid="6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left)">
                                      <p:cBhvr>
                                        <p:cTn id="16" dur="500"/>
                                        <p:tgtEl>
                                          <p:spTgt spid="71"/>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randombar(horizontal)">
                                      <p:cBhvr>
                                        <p:cTn id="21" dur="500"/>
                                        <p:tgtEl>
                                          <p:spTgt spid="25"/>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randombar(horizontal)">
                                      <p:cBhvr>
                                        <p:cTn id="26" dur="500"/>
                                        <p:tgtEl>
                                          <p:spTgt spid="26"/>
                                        </p:tgtEl>
                                      </p:cBhvr>
                                    </p:animEffect>
                                  </p:childTnLst>
                                </p:cTn>
                              </p:par>
                              <p:par>
                                <p:cTn id="27" presetID="53" presetClass="entr" presetSubtype="16"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par>
                                <p:cTn id="37" presetID="53" presetClass="entr" presetSubtype="16" fill="hold"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p:cTn id="39" dur="500" fill="hold"/>
                                        <p:tgtEl>
                                          <p:spTgt spid="21"/>
                                        </p:tgtEl>
                                        <p:attrNameLst>
                                          <p:attrName>ppt_w</p:attrName>
                                        </p:attrNameLst>
                                      </p:cBhvr>
                                      <p:tavLst>
                                        <p:tav tm="0">
                                          <p:val>
                                            <p:fltVal val="0"/>
                                          </p:val>
                                        </p:tav>
                                        <p:tav tm="100000">
                                          <p:val>
                                            <p:strVal val="#ppt_w"/>
                                          </p:val>
                                        </p:tav>
                                      </p:tavLst>
                                    </p:anim>
                                    <p:anim calcmode="lin" valueType="num">
                                      <p:cBhvr>
                                        <p:cTn id="40" dur="500" fill="hold"/>
                                        <p:tgtEl>
                                          <p:spTgt spid="21"/>
                                        </p:tgtEl>
                                        <p:attrNameLst>
                                          <p:attrName>ppt_h</p:attrName>
                                        </p:attrNameLst>
                                      </p:cBhvr>
                                      <p:tavLst>
                                        <p:tav tm="0">
                                          <p:val>
                                            <p:fltVal val="0"/>
                                          </p:val>
                                        </p:tav>
                                        <p:tav tm="100000">
                                          <p:val>
                                            <p:strVal val="#ppt_h"/>
                                          </p:val>
                                        </p:tav>
                                      </p:tavLst>
                                    </p:anim>
                                    <p:animEffect transition="in" filter="fade">
                                      <p:cBhvr>
                                        <p:cTn id="41" dur="500"/>
                                        <p:tgtEl>
                                          <p:spTgt spid="21"/>
                                        </p:tgtEl>
                                      </p:cBhvr>
                                    </p:animEffect>
                                  </p:childTnLst>
                                </p:cTn>
                              </p:par>
                              <p:par>
                                <p:cTn id="42" presetID="53" presetClass="entr" presetSubtype="16" fill="hold"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P spid="25" grpId="0"/>
      <p:bldP spid="26"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四、防止返贫监测和帮扶的工作要求</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9" name="MH_Other_1">
            <a:extLst>
              <a:ext uri="{FF2B5EF4-FFF2-40B4-BE49-F238E27FC236}">
                <a16:creationId xmlns:a16="http://schemas.microsoft.com/office/drawing/2014/main" xmlns="" id="{3D770538-F7C1-41AF-82CD-098504664FE3}"/>
              </a:ext>
            </a:extLst>
          </p:cNvPr>
          <p:cNvSpPr>
            <a:spLocks noChangeArrowheads="1"/>
          </p:cNvSpPr>
          <p:nvPr>
            <p:custDataLst>
              <p:tags r:id="rId1"/>
            </p:custDataLst>
          </p:nvPr>
        </p:nvSpPr>
        <p:spPr bwMode="auto">
          <a:xfrm rot="1805303" flipH="1">
            <a:off x="1877193" y="1557562"/>
            <a:ext cx="712788" cy="614363"/>
          </a:xfrm>
          <a:prstGeom prst="triangle">
            <a:avLst>
              <a:gd name="adj" fmla="val 50000"/>
            </a:avLst>
          </a:prstGeom>
          <a:solidFill>
            <a:srgbClr val="23374B"/>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fontAlgn="auto">
              <a:lnSpc>
                <a:spcPct val="130000"/>
              </a:lnSpc>
              <a:spcBef>
                <a:spcPts val="0"/>
              </a:spcBef>
              <a:spcAft>
                <a:spcPts val="0"/>
              </a:spcAft>
              <a:defRPr/>
            </a:pPr>
            <a:endParaRPr lang="zh-CN" altLang="en-US">
              <a:solidFill>
                <a:srgbClr val="FFFFFF"/>
              </a:solidFill>
              <a:latin typeface="Calibri" panose="020F0502020204030204" pitchFamily="34" charset="0"/>
              <a:ea typeface="微软雅黑" panose="020B0503020204020204" pitchFamily="34" charset="-122"/>
            </a:endParaRPr>
          </a:p>
        </p:txBody>
      </p:sp>
      <p:sp>
        <p:nvSpPr>
          <p:cNvPr id="70" name="MH_Other_2">
            <a:extLst>
              <a:ext uri="{FF2B5EF4-FFF2-40B4-BE49-F238E27FC236}">
                <a16:creationId xmlns:a16="http://schemas.microsoft.com/office/drawing/2014/main" xmlns="" id="{6C4021D5-F4B9-40AC-926F-F553D5781871}"/>
              </a:ext>
            </a:extLst>
          </p:cNvPr>
          <p:cNvSpPr>
            <a:spLocks/>
          </p:cNvSpPr>
          <p:nvPr>
            <p:custDataLst>
              <p:tags r:id="rId2"/>
            </p:custDataLst>
          </p:nvPr>
        </p:nvSpPr>
        <p:spPr bwMode="auto">
          <a:xfrm>
            <a:off x="1316807" y="1240061"/>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4501B"/>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FFFFFF"/>
                </a:solidFill>
                <a:effectLst/>
                <a:uLnTx/>
                <a:uFillTx/>
                <a:latin typeface="Impact" panose="020B0806030902050204" pitchFamily="34" charset="0"/>
                <a:ea typeface="幼圆" panose="02010509060101010101" pitchFamily="49" charset="-122"/>
              </a:rPr>
              <a:t>03</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endParaRPr>
          </a:p>
        </p:txBody>
      </p:sp>
      <p:sp>
        <p:nvSpPr>
          <p:cNvPr id="71" name="矩形 70">
            <a:extLst>
              <a:ext uri="{FF2B5EF4-FFF2-40B4-BE49-F238E27FC236}">
                <a16:creationId xmlns:a16="http://schemas.microsoft.com/office/drawing/2014/main" xmlns="" id="{2DF4681F-C8AB-4E35-AB99-621611E5A375}"/>
              </a:ext>
            </a:extLst>
          </p:cNvPr>
          <p:cNvSpPr/>
          <p:nvPr/>
        </p:nvSpPr>
        <p:spPr>
          <a:xfrm>
            <a:off x="2699159" y="1160036"/>
            <a:ext cx="4260650" cy="461665"/>
          </a:xfrm>
          <a:prstGeom prst="rect">
            <a:avLst/>
          </a:prstGeom>
        </p:spPr>
        <p:txBody>
          <a:bodyPr wrap="square">
            <a:spAutoFit/>
          </a:bodyPr>
          <a:lstStyle/>
          <a:p>
            <a:pPr fontAlgn="auto">
              <a:spcBef>
                <a:spcPts val="0"/>
              </a:spcBef>
              <a:spcAft>
                <a:spcPts val="0"/>
              </a:spcAft>
            </a:pPr>
            <a:r>
              <a:rPr lang="zh-CN" altLang="en-US" sz="2400" b="1" dirty="0">
                <a:solidFill>
                  <a:srgbClr val="23374B"/>
                </a:solidFill>
                <a:latin typeface="Calibri"/>
                <a:ea typeface="微软雅黑"/>
              </a:rPr>
              <a:t>（三）落实责任到人</a:t>
            </a:r>
          </a:p>
        </p:txBody>
      </p:sp>
      <p:sp>
        <p:nvSpPr>
          <p:cNvPr id="14" name="TextBox 16">
            <a:extLst>
              <a:ext uri="{FF2B5EF4-FFF2-40B4-BE49-F238E27FC236}">
                <a16:creationId xmlns:a16="http://schemas.microsoft.com/office/drawing/2014/main" xmlns="" id="{EA39D6E3-8214-4E7E-8D06-1E71BE80DE37}"/>
              </a:ext>
            </a:extLst>
          </p:cNvPr>
          <p:cNvSpPr txBox="1"/>
          <p:nvPr/>
        </p:nvSpPr>
        <p:spPr bwMode="auto">
          <a:xfrm>
            <a:off x="2592641" y="1786161"/>
            <a:ext cx="9145016" cy="1846146"/>
          </a:xfrm>
          <a:prstGeom prst="rect">
            <a:avLst/>
          </a:prstGeom>
          <a:noFill/>
        </p:spPr>
        <p:txBody>
          <a:bodyPr wrap="square" anchor="ctr">
            <a:spAutoFit/>
          </a:bodyPr>
          <a:lstStyle/>
          <a:p>
            <a:pPr indent="457200">
              <a:lnSpc>
                <a:spcPct val="200000"/>
              </a:lnSpc>
            </a:pP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对</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风险未消除（含新识别）的监测户，至少安排</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名乡镇及其以上的干部（主要是乡镇干部、驻村干部）作为监测帮扶联系人。</a:t>
            </a:r>
          </a:p>
          <a:p>
            <a:pPr indent="457200">
              <a:lnSpc>
                <a:spcPct val="200000"/>
              </a:lnSpc>
            </a:pP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3" name="TextBox 16">
            <a:extLst>
              <a:ext uri="{FF2B5EF4-FFF2-40B4-BE49-F238E27FC236}">
                <a16:creationId xmlns:a16="http://schemas.microsoft.com/office/drawing/2014/main" xmlns="" id="{64700E13-4FF5-438E-9826-F5293864BA53}"/>
              </a:ext>
            </a:extLst>
          </p:cNvPr>
          <p:cNvSpPr txBox="1"/>
          <p:nvPr/>
        </p:nvSpPr>
        <p:spPr bwMode="auto">
          <a:xfrm>
            <a:off x="2612951" y="3017010"/>
            <a:ext cx="9145016" cy="1230593"/>
          </a:xfrm>
          <a:prstGeom prst="rect">
            <a:avLst/>
          </a:prstGeom>
          <a:noFill/>
        </p:spPr>
        <p:txBody>
          <a:bodyPr wrap="square" anchor="ctr">
            <a:spAutoFit/>
          </a:bodyPr>
          <a:lstStyle/>
          <a:p>
            <a:pPr indent="457200">
              <a:lnSpc>
                <a:spcPct val="200000"/>
              </a:lnSpc>
            </a:pP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监测</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对象风险消除前，监测帮扶联系人入户走访原则上每月不少于</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次，确因客观原因无法实地走访的可采用电话、微信、</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QQ</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等方式取得联系。</a:t>
            </a:r>
          </a:p>
        </p:txBody>
      </p:sp>
      <p:sp>
        <p:nvSpPr>
          <p:cNvPr id="15" name="TextBox 16">
            <a:extLst>
              <a:ext uri="{FF2B5EF4-FFF2-40B4-BE49-F238E27FC236}">
                <a16:creationId xmlns:a16="http://schemas.microsoft.com/office/drawing/2014/main" xmlns="" id="{64700E13-4FF5-438E-9826-F5293864BA53}"/>
              </a:ext>
            </a:extLst>
          </p:cNvPr>
          <p:cNvSpPr txBox="1"/>
          <p:nvPr/>
        </p:nvSpPr>
        <p:spPr bwMode="auto">
          <a:xfrm>
            <a:off x="2612951" y="4185932"/>
            <a:ext cx="9145016" cy="1230593"/>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村（社区）支“两委”干部、驻村干部对本村未消除风险的监测对象，至少每季度开展一次风险研判，优化完善帮扶方案。</a:t>
            </a:r>
          </a:p>
        </p:txBody>
      </p:sp>
      <p:sp>
        <p:nvSpPr>
          <p:cNvPr id="16" name="TextBox 16">
            <a:extLst>
              <a:ext uri="{FF2B5EF4-FFF2-40B4-BE49-F238E27FC236}">
                <a16:creationId xmlns:a16="http://schemas.microsoft.com/office/drawing/2014/main" xmlns="" id="{64700E13-4FF5-438E-9826-F5293864BA53}"/>
              </a:ext>
            </a:extLst>
          </p:cNvPr>
          <p:cNvSpPr txBox="1"/>
          <p:nvPr/>
        </p:nvSpPr>
        <p:spPr bwMode="auto">
          <a:xfrm>
            <a:off x="2612951" y="5416525"/>
            <a:ext cx="9145016" cy="1230593"/>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按照“应纳尽纳、应扶尽扶、应消尽消”原则，在常态化动态管理基础上，全市每年集中开展一次监测对象年度动态管理工作。</a:t>
            </a:r>
          </a:p>
        </p:txBody>
      </p:sp>
    </p:spTree>
    <p:extLst>
      <p:ext uri="{BB962C8B-B14F-4D97-AF65-F5344CB8AC3E}">
        <p14:creationId xmlns:p14="http://schemas.microsoft.com/office/powerpoint/2010/main" val="387204738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1+#ppt_w/2"/>
                                          </p:val>
                                        </p:tav>
                                        <p:tav tm="100000">
                                          <p:val>
                                            <p:strVal val="#ppt_x"/>
                                          </p:val>
                                        </p:tav>
                                      </p:tavLst>
                                    </p:anim>
                                    <p:anim calcmode="lin" valueType="num">
                                      <p:cBhvr additive="base">
                                        <p:cTn id="12" dur="500" fill="hold"/>
                                        <p:tgtEl>
                                          <p:spTgt spid="6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left)">
                                      <p:cBhvr>
                                        <p:cTn id="16" dur="500"/>
                                        <p:tgtEl>
                                          <p:spTgt spid="71"/>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randombar(horizontal)">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randombar(horizontal)">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randombar(horizontal)">
                                      <p:cBhvr>
                                        <p:cTn id="31" dur="5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randombar(horizontal)">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P spid="14" grpId="0"/>
      <p:bldP spid="13" grpId="0"/>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一、</a:t>
              </a:r>
              <a:r>
                <a:rPr lang="zh-CN" altLang="en-US" sz="2400" dirty="0">
                  <a:solidFill>
                    <a:srgbClr val="EB5B29"/>
                  </a:solidFill>
                  <a:latin typeface="方正小标宋_GBK" pitchFamily="65" charset="-122"/>
                  <a:ea typeface="方正小标宋_GBK" pitchFamily="65" charset="-122"/>
                </a:rPr>
                <a:t>防止返贫监测和帮扶的工作背景</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2" name="TextBox 16">
            <a:extLst>
              <a:ext uri="{FF2B5EF4-FFF2-40B4-BE49-F238E27FC236}">
                <a16:creationId xmlns:a16="http://schemas.microsoft.com/office/drawing/2014/main" xmlns="" id="{43CEE9B9-403A-4575-AC04-BBC397984FA9}"/>
              </a:ext>
            </a:extLst>
          </p:cNvPr>
          <p:cNvSpPr txBox="1"/>
          <p:nvPr/>
        </p:nvSpPr>
        <p:spPr bwMode="auto">
          <a:xfrm>
            <a:off x="1532831" y="1869354"/>
            <a:ext cx="10009112" cy="499624"/>
          </a:xfrm>
          <a:prstGeom prst="rect">
            <a:avLst/>
          </a:prstGeom>
          <a:noFill/>
        </p:spPr>
        <p:txBody>
          <a:bodyPr wrap="square">
            <a:spAutoFit/>
          </a:bodyPr>
          <a:lstStyle/>
          <a:p>
            <a:pPr algn="just">
              <a:lnSpc>
                <a:spcPct val="150000"/>
              </a:lnSpc>
            </a:pPr>
            <a:r>
              <a:rPr lang="zh-CN" altLang="en-US" sz="2000" b="1" dirty="0">
                <a:solidFill>
                  <a:srgbClr val="FF6D3A"/>
                </a:solidFill>
                <a:latin typeface="微软雅黑" panose="020B0503020204020204" pitchFamily="34" charset="-122"/>
                <a:ea typeface="微软雅黑" panose="020B0503020204020204" pitchFamily="34" charset="-122"/>
              </a:rPr>
              <a:t>防止返贫监测和帮扶：</a:t>
            </a:r>
          </a:p>
        </p:txBody>
      </p:sp>
      <p:sp>
        <p:nvSpPr>
          <p:cNvPr id="22" name="TextBox 16">
            <a:extLst>
              <a:ext uri="{FF2B5EF4-FFF2-40B4-BE49-F238E27FC236}">
                <a16:creationId xmlns:a16="http://schemas.microsoft.com/office/drawing/2014/main" xmlns="" id="{2362B19C-0D98-4DDF-96C2-117C2B7C595C}"/>
              </a:ext>
            </a:extLst>
          </p:cNvPr>
          <p:cNvSpPr txBox="1"/>
          <p:nvPr/>
        </p:nvSpPr>
        <p:spPr bwMode="auto">
          <a:xfrm>
            <a:off x="1532831" y="3855033"/>
            <a:ext cx="10009112" cy="825419"/>
          </a:xfrm>
          <a:prstGeom prst="rect">
            <a:avLst/>
          </a:prstGeom>
          <a:noFill/>
        </p:spPr>
        <p:txBody>
          <a:bodyPr wrap="square">
            <a:spAutoFit/>
          </a:bodyPr>
          <a:lstStyle/>
          <a:p>
            <a:pPr indent="457200" algn="just">
              <a:lnSpc>
                <a:spcPct val="150000"/>
              </a:lnSpc>
            </a:pP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是巩固拓展脱贫攻坚成果的一项重要内容，是一项政治任务。纳入了过渡期内一年一度巩固脱贫成果后评估，纳入了各类考核、督查、督办的重点内容。 </a:t>
            </a:r>
          </a:p>
        </p:txBody>
      </p:sp>
      <p:sp>
        <p:nvSpPr>
          <p:cNvPr id="25" name="TextBox 16">
            <a:extLst>
              <a:ext uri="{FF2B5EF4-FFF2-40B4-BE49-F238E27FC236}">
                <a16:creationId xmlns:a16="http://schemas.microsoft.com/office/drawing/2014/main" xmlns="" id="{AF57D848-F1AE-475A-8DEF-35EE36CC324A}"/>
              </a:ext>
            </a:extLst>
          </p:cNvPr>
          <p:cNvSpPr txBox="1"/>
          <p:nvPr/>
        </p:nvSpPr>
        <p:spPr bwMode="auto">
          <a:xfrm>
            <a:off x="1507939" y="2581573"/>
            <a:ext cx="10009112" cy="1214884"/>
          </a:xfrm>
          <a:prstGeom prst="rect">
            <a:avLst/>
          </a:prstGeom>
          <a:noFill/>
        </p:spPr>
        <p:txBody>
          <a:bodyPr wrap="square">
            <a:spAutoFit/>
          </a:bodyPr>
          <a:lstStyle/>
          <a:p>
            <a:pPr indent="457200" algn="just">
              <a:lnSpc>
                <a:spcPct val="150000"/>
              </a:lnSpc>
            </a:pP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党中央、国务院高度重视。 </a:t>
            </a:r>
            <a:r>
              <a:rPr lang="en-US" altLang="zh-CN" sz="1687" dirty="0">
                <a:solidFill>
                  <a:schemeClr val="tx1">
                    <a:lumMod val="95000"/>
                    <a:lumOff val="5000"/>
                  </a:schemeClr>
                </a:solidFill>
                <a:latin typeface="微软雅黑" panose="020B0503020204020204" pitchFamily="34" charset="-122"/>
                <a:ea typeface="微软雅黑" panose="020B0503020204020204" pitchFamily="34" charset="-122"/>
              </a:rPr>
              <a:t>2022</a:t>
            </a: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年</a:t>
            </a:r>
            <a:r>
              <a:rPr lang="en-US" altLang="zh-CN" sz="1687" dirty="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月</a:t>
            </a:r>
            <a:r>
              <a:rPr lang="en-US" altLang="zh-CN" sz="1687" dirty="0">
                <a:solidFill>
                  <a:schemeClr val="tx1">
                    <a:lumMod val="95000"/>
                    <a:lumOff val="5000"/>
                  </a:schemeClr>
                </a:solidFill>
                <a:latin typeface="微软雅黑" panose="020B0503020204020204" pitchFamily="34" charset="-122"/>
                <a:ea typeface="微软雅黑" panose="020B0503020204020204" pitchFamily="34" charset="-122"/>
              </a:rPr>
              <a:t>27</a:t>
            </a:r>
            <a:r>
              <a:rPr lang="zh-CN" altLang="en-US" sz="1687" dirty="0">
                <a:solidFill>
                  <a:schemeClr val="tx1">
                    <a:lumMod val="95000"/>
                    <a:lumOff val="5000"/>
                  </a:schemeClr>
                </a:solidFill>
                <a:latin typeface="微软雅黑" panose="020B0503020204020204" pitchFamily="34" charset="-122"/>
                <a:ea typeface="微软雅黑" panose="020B0503020204020204" pitchFamily="34" charset="-122"/>
              </a:rPr>
              <a:t>日，胡春华副总理在全国巩固拓展脱贫攻坚成果同乡村振兴有效衔接暨乡村振兴重点帮扶县工作推进会上强调，党中央宣布打赢脱贫攻坚战、全面建成小康社会后，巩固拓展脱贫攻坚成果、不发生规模性返贫是党中央最关心的一件大事。</a:t>
            </a:r>
          </a:p>
        </p:txBody>
      </p:sp>
    </p:spTree>
    <p:extLst>
      <p:ext uri="{BB962C8B-B14F-4D97-AF65-F5344CB8AC3E}">
        <p14:creationId xmlns:p14="http://schemas.microsoft.com/office/powerpoint/2010/main" val="1176319626"/>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randombar(horizontal)">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randombar(horizontal)">
                                      <p:cBhvr>
                                        <p:cTn id="1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2" grpId="0"/>
      <p:bldP spid="25"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四、防止返贫监测和帮扶的工作要求</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9" name="MH_Other_1">
            <a:extLst>
              <a:ext uri="{FF2B5EF4-FFF2-40B4-BE49-F238E27FC236}">
                <a16:creationId xmlns:a16="http://schemas.microsoft.com/office/drawing/2014/main" xmlns="" id="{3D770538-F7C1-41AF-82CD-098504664FE3}"/>
              </a:ext>
            </a:extLst>
          </p:cNvPr>
          <p:cNvSpPr>
            <a:spLocks noChangeArrowheads="1"/>
          </p:cNvSpPr>
          <p:nvPr>
            <p:custDataLst>
              <p:tags r:id="rId1"/>
            </p:custDataLst>
          </p:nvPr>
        </p:nvSpPr>
        <p:spPr bwMode="auto">
          <a:xfrm rot="1805303" flipH="1">
            <a:off x="1866672" y="1824502"/>
            <a:ext cx="712788" cy="614363"/>
          </a:xfrm>
          <a:prstGeom prst="triangle">
            <a:avLst>
              <a:gd name="adj" fmla="val 50000"/>
            </a:avLst>
          </a:prstGeom>
          <a:solidFill>
            <a:srgbClr val="23374B"/>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fontAlgn="auto">
              <a:lnSpc>
                <a:spcPct val="130000"/>
              </a:lnSpc>
              <a:spcBef>
                <a:spcPts val="0"/>
              </a:spcBef>
              <a:spcAft>
                <a:spcPts val="0"/>
              </a:spcAft>
              <a:defRPr/>
            </a:pPr>
            <a:endParaRPr lang="zh-CN" altLang="en-US">
              <a:solidFill>
                <a:srgbClr val="FFFFFF"/>
              </a:solidFill>
              <a:latin typeface="Calibri" panose="020F0502020204030204" pitchFamily="34" charset="0"/>
              <a:ea typeface="微软雅黑" panose="020B0503020204020204" pitchFamily="34" charset="-122"/>
            </a:endParaRPr>
          </a:p>
        </p:txBody>
      </p:sp>
      <p:sp>
        <p:nvSpPr>
          <p:cNvPr id="70" name="MH_Other_2">
            <a:extLst>
              <a:ext uri="{FF2B5EF4-FFF2-40B4-BE49-F238E27FC236}">
                <a16:creationId xmlns:a16="http://schemas.microsoft.com/office/drawing/2014/main" xmlns="" id="{6C4021D5-F4B9-40AC-926F-F553D5781871}"/>
              </a:ext>
            </a:extLst>
          </p:cNvPr>
          <p:cNvSpPr>
            <a:spLocks/>
          </p:cNvSpPr>
          <p:nvPr>
            <p:custDataLst>
              <p:tags r:id="rId2"/>
            </p:custDataLst>
          </p:nvPr>
        </p:nvSpPr>
        <p:spPr bwMode="auto">
          <a:xfrm>
            <a:off x="1222330" y="1795033"/>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4501B"/>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FFFFFF"/>
                </a:solidFill>
                <a:effectLst/>
                <a:uLnTx/>
                <a:uFillTx/>
                <a:latin typeface="Impact" panose="020B0806030902050204" pitchFamily="34" charset="0"/>
                <a:ea typeface="幼圆" panose="02010509060101010101" pitchFamily="49" charset="-122"/>
              </a:rPr>
              <a:t>04</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endParaRPr>
          </a:p>
        </p:txBody>
      </p:sp>
      <p:sp>
        <p:nvSpPr>
          <p:cNvPr id="71" name="矩形 70">
            <a:extLst>
              <a:ext uri="{FF2B5EF4-FFF2-40B4-BE49-F238E27FC236}">
                <a16:creationId xmlns:a16="http://schemas.microsoft.com/office/drawing/2014/main" xmlns="" id="{2DF4681F-C8AB-4E35-AB99-621611E5A375}"/>
              </a:ext>
            </a:extLst>
          </p:cNvPr>
          <p:cNvSpPr/>
          <p:nvPr/>
        </p:nvSpPr>
        <p:spPr>
          <a:xfrm>
            <a:off x="2920888" y="1901068"/>
            <a:ext cx="4260650" cy="461665"/>
          </a:xfrm>
          <a:prstGeom prst="rect">
            <a:avLst/>
          </a:prstGeom>
        </p:spPr>
        <p:txBody>
          <a:bodyPr wrap="square">
            <a:spAutoFit/>
          </a:bodyPr>
          <a:lstStyle/>
          <a:p>
            <a:pPr fontAlgn="auto">
              <a:spcBef>
                <a:spcPts val="0"/>
              </a:spcBef>
              <a:spcAft>
                <a:spcPts val="0"/>
              </a:spcAft>
            </a:pPr>
            <a:r>
              <a:rPr lang="zh-CN" altLang="en-US" sz="2400" b="1" dirty="0">
                <a:solidFill>
                  <a:srgbClr val="23374B"/>
                </a:solidFill>
                <a:latin typeface="Calibri"/>
                <a:ea typeface="微软雅黑"/>
              </a:rPr>
              <a:t>（四）快速响应，精准帮扶</a:t>
            </a:r>
          </a:p>
        </p:txBody>
      </p:sp>
      <p:sp>
        <p:nvSpPr>
          <p:cNvPr id="14" name="TextBox 16">
            <a:extLst>
              <a:ext uri="{FF2B5EF4-FFF2-40B4-BE49-F238E27FC236}">
                <a16:creationId xmlns:a16="http://schemas.microsoft.com/office/drawing/2014/main" xmlns="" id="{EA39D6E3-8214-4E7E-8D06-1E71BE80DE37}"/>
              </a:ext>
            </a:extLst>
          </p:cNvPr>
          <p:cNvSpPr txBox="1"/>
          <p:nvPr/>
        </p:nvSpPr>
        <p:spPr bwMode="auto">
          <a:xfrm>
            <a:off x="2690664" y="2341133"/>
            <a:ext cx="3476694" cy="707886"/>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弄清</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6</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个问题</a:t>
            </a: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3" name="TextBox 16">
            <a:extLst>
              <a:ext uri="{FF2B5EF4-FFF2-40B4-BE49-F238E27FC236}">
                <a16:creationId xmlns:a16="http://schemas.microsoft.com/office/drawing/2014/main" xmlns="" id="{64700E13-4FF5-438E-9826-F5293864BA53}"/>
              </a:ext>
            </a:extLst>
          </p:cNvPr>
          <p:cNvSpPr txBox="1"/>
          <p:nvPr/>
        </p:nvSpPr>
        <p:spPr bwMode="auto">
          <a:xfrm>
            <a:off x="2684959" y="2824237"/>
            <a:ext cx="9145016" cy="615040"/>
          </a:xfrm>
          <a:prstGeom prst="rect">
            <a:avLst/>
          </a:prstGeom>
          <a:noFill/>
        </p:spPr>
        <p:txBody>
          <a:bodyPr wrap="square" anchor="ctr">
            <a:spAutoFit/>
          </a:bodyPr>
          <a:lstStyle/>
          <a:p>
            <a:pPr indent="457200">
              <a:lnSpc>
                <a:spcPct val="20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、什么叫快速响应？</a:t>
            </a:r>
          </a:p>
        </p:txBody>
      </p:sp>
      <p:sp>
        <p:nvSpPr>
          <p:cNvPr id="15" name="TextBox 16">
            <a:extLst>
              <a:ext uri="{FF2B5EF4-FFF2-40B4-BE49-F238E27FC236}">
                <a16:creationId xmlns:a16="http://schemas.microsoft.com/office/drawing/2014/main" xmlns="" id="{64700E13-4FF5-438E-9826-F5293864BA53}"/>
              </a:ext>
            </a:extLst>
          </p:cNvPr>
          <p:cNvSpPr txBox="1"/>
          <p:nvPr/>
        </p:nvSpPr>
        <p:spPr bwMode="auto">
          <a:xfrm>
            <a:off x="2684959" y="3400301"/>
            <a:ext cx="9145016" cy="1846146"/>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对新识别的监测对象，村级要根据返贫致贫风险，原则上在</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10</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天内完成帮扶计划制定和帮扶措施申报。同时县级乡村振兴部门要跟踪督促相关行业部门尽快将帮扶措施落实到位。</a:t>
            </a:r>
          </a:p>
        </p:txBody>
      </p:sp>
    </p:spTree>
    <p:extLst>
      <p:ext uri="{BB962C8B-B14F-4D97-AF65-F5344CB8AC3E}">
        <p14:creationId xmlns:p14="http://schemas.microsoft.com/office/powerpoint/2010/main" val="25924689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1+#ppt_w/2"/>
                                          </p:val>
                                        </p:tav>
                                        <p:tav tm="100000">
                                          <p:val>
                                            <p:strVal val="#ppt_x"/>
                                          </p:val>
                                        </p:tav>
                                      </p:tavLst>
                                    </p:anim>
                                    <p:anim calcmode="lin" valueType="num">
                                      <p:cBhvr additive="base">
                                        <p:cTn id="12" dur="500" fill="hold"/>
                                        <p:tgtEl>
                                          <p:spTgt spid="6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left)">
                                      <p:cBhvr>
                                        <p:cTn id="16" dur="500"/>
                                        <p:tgtEl>
                                          <p:spTgt spid="71"/>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randombar(horizontal)">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randombar(horizontal)">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randombar(horizontal)">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P spid="14" grpId="0"/>
      <p:bldP spid="13" grpId="0"/>
      <p:bldP spid="15"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四、防止返贫监测和帮扶的工作要求</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3" name="TextBox 16">
            <a:extLst>
              <a:ext uri="{FF2B5EF4-FFF2-40B4-BE49-F238E27FC236}">
                <a16:creationId xmlns:a16="http://schemas.microsoft.com/office/drawing/2014/main" xmlns="" id="{64700E13-4FF5-438E-9826-F5293864BA53}"/>
              </a:ext>
            </a:extLst>
          </p:cNvPr>
          <p:cNvSpPr txBox="1"/>
          <p:nvPr/>
        </p:nvSpPr>
        <p:spPr bwMode="auto">
          <a:xfrm>
            <a:off x="1261289" y="1139044"/>
            <a:ext cx="9145016" cy="615040"/>
          </a:xfrm>
          <a:prstGeom prst="rect">
            <a:avLst/>
          </a:prstGeom>
          <a:noFill/>
        </p:spPr>
        <p:txBody>
          <a:bodyPr wrap="square" anchor="ctr">
            <a:spAutoFit/>
          </a:bodyPr>
          <a:lstStyle/>
          <a:p>
            <a:pPr indent="457200">
              <a:lnSpc>
                <a:spcPct val="20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、怎样算精准帮扶？</a:t>
            </a:r>
          </a:p>
        </p:txBody>
      </p:sp>
      <p:sp>
        <p:nvSpPr>
          <p:cNvPr id="15" name="TextBox 16">
            <a:extLst>
              <a:ext uri="{FF2B5EF4-FFF2-40B4-BE49-F238E27FC236}">
                <a16:creationId xmlns:a16="http://schemas.microsoft.com/office/drawing/2014/main" xmlns="" id="{64700E13-4FF5-438E-9826-F5293864BA53}"/>
              </a:ext>
            </a:extLst>
          </p:cNvPr>
          <p:cNvSpPr txBox="1"/>
          <p:nvPr/>
        </p:nvSpPr>
        <p:spPr bwMode="auto">
          <a:xfrm>
            <a:off x="1693336" y="1812701"/>
            <a:ext cx="10064631" cy="707886"/>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对风险单一的，实施单项措施，防止陷入福利陷阱；</a:t>
            </a:r>
          </a:p>
        </p:txBody>
      </p:sp>
      <p:sp>
        <p:nvSpPr>
          <p:cNvPr id="16" name="TextBox 16">
            <a:extLst>
              <a:ext uri="{FF2B5EF4-FFF2-40B4-BE49-F238E27FC236}">
                <a16:creationId xmlns:a16="http://schemas.microsoft.com/office/drawing/2014/main" xmlns="" id="{64700E13-4FF5-438E-9826-F5293864BA53}"/>
              </a:ext>
            </a:extLst>
          </p:cNvPr>
          <p:cNvSpPr txBox="1"/>
          <p:nvPr/>
        </p:nvSpPr>
        <p:spPr bwMode="auto">
          <a:xfrm>
            <a:off x="1693336" y="2363053"/>
            <a:ext cx="10064631" cy="707886"/>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对风险复杂多样的，因户施策落实综合性帮扶；</a:t>
            </a:r>
          </a:p>
        </p:txBody>
      </p:sp>
      <p:sp>
        <p:nvSpPr>
          <p:cNvPr id="17" name="TextBox 16">
            <a:extLst>
              <a:ext uri="{FF2B5EF4-FFF2-40B4-BE49-F238E27FC236}">
                <a16:creationId xmlns:a16="http://schemas.microsoft.com/office/drawing/2014/main" xmlns="" id="{64700E13-4FF5-438E-9826-F5293864BA53}"/>
              </a:ext>
            </a:extLst>
          </p:cNvPr>
          <p:cNvSpPr txBox="1"/>
          <p:nvPr/>
        </p:nvSpPr>
        <p:spPr bwMode="auto">
          <a:xfrm>
            <a:off x="1693336" y="2913405"/>
            <a:ext cx="10064631" cy="1323439"/>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对有劳动能力的，落实开发式帮扶措施，帮助他们用自己的双手勤劳致富，不能靠发钱养人，政策养懒汉。</a:t>
            </a:r>
          </a:p>
        </p:txBody>
      </p:sp>
      <p:sp>
        <p:nvSpPr>
          <p:cNvPr id="18" name="TextBox 17">
            <a:extLst>
              <a:ext uri="{FF2B5EF4-FFF2-40B4-BE49-F238E27FC236}">
                <a16:creationId xmlns:a16="http://schemas.microsoft.com/office/drawing/2014/main" xmlns="" id="{64700E13-4FF5-438E-9826-F5293864BA53}"/>
              </a:ext>
            </a:extLst>
          </p:cNvPr>
          <p:cNvSpPr txBox="1"/>
          <p:nvPr/>
        </p:nvSpPr>
        <p:spPr bwMode="auto">
          <a:xfrm>
            <a:off x="1693336" y="4079310"/>
            <a:ext cx="10064631" cy="1938992"/>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对整户无能无劳或部分丧失劳动能力且无法通过产业就业获得稳定收入的，纳入农村低保或特困人员救助供养范围，落实兜底保障措施，暂不消除风险，长期跟踪监测并落实针对性帮扶措施。</a:t>
            </a:r>
          </a:p>
        </p:txBody>
      </p:sp>
      <p:sp>
        <p:nvSpPr>
          <p:cNvPr id="19" name="TextBox 18">
            <a:extLst>
              <a:ext uri="{FF2B5EF4-FFF2-40B4-BE49-F238E27FC236}">
                <a16:creationId xmlns:a16="http://schemas.microsoft.com/office/drawing/2014/main" xmlns="" id="{64700E13-4FF5-438E-9826-F5293864BA53}"/>
              </a:ext>
            </a:extLst>
          </p:cNvPr>
          <p:cNvSpPr txBox="1"/>
          <p:nvPr/>
        </p:nvSpPr>
        <p:spPr bwMode="auto">
          <a:xfrm>
            <a:off x="1693336" y="5860767"/>
            <a:ext cx="10064631" cy="707886"/>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对内生动力不足的，持续扶志扶智，激发内生动力，增强发展能力。 </a:t>
            </a:r>
          </a:p>
        </p:txBody>
      </p:sp>
    </p:spTree>
    <p:extLst>
      <p:ext uri="{BB962C8B-B14F-4D97-AF65-F5344CB8AC3E}">
        <p14:creationId xmlns:p14="http://schemas.microsoft.com/office/powerpoint/2010/main" val="348087015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randombar(horizontal)">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randombar(horizontal)">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randombar(horizontal)">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7" grpId="0"/>
      <p:bldP spid="18" grpId="0"/>
      <p:bldP spid="19"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四、防止返贫监测和帮扶的工作要求</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3" name="TextBox 16">
            <a:extLst>
              <a:ext uri="{FF2B5EF4-FFF2-40B4-BE49-F238E27FC236}">
                <a16:creationId xmlns:a16="http://schemas.microsoft.com/office/drawing/2014/main" xmlns="" id="{64700E13-4FF5-438E-9826-F5293864BA53}"/>
              </a:ext>
            </a:extLst>
          </p:cNvPr>
          <p:cNvSpPr txBox="1"/>
          <p:nvPr/>
        </p:nvSpPr>
        <p:spPr bwMode="auto">
          <a:xfrm>
            <a:off x="1261289" y="1139044"/>
            <a:ext cx="9145016" cy="615040"/>
          </a:xfrm>
          <a:prstGeom prst="rect">
            <a:avLst/>
          </a:prstGeom>
          <a:noFill/>
        </p:spPr>
        <p:txBody>
          <a:bodyPr wrap="square" anchor="ctr">
            <a:spAutoFit/>
          </a:bodyPr>
          <a:lstStyle/>
          <a:p>
            <a:pPr indent="457200">
              <a:lnSpc>
                <a:spcPct val="20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、所有监测对象都要实施帮扶吗？</a:t>
            </a:r>
          </a:p>
        </p:txBody>
      </p:sp>
      <p:sp>
        <p:nvSpPr>
          <p:cNvPr id="15" name="TextBox 16">
            <a:extLst>
              <a:ext uri="{FF2B5EF4-FFF2-40B4-BE49-F238E27FC236}">
                <a16:creationId xmlns:a16="http://schemas.microsoft.com/office/drawing/2014/main" xmlns="" id="{64700E13-4FF5-438E-9826-F5293864BA53}"/>
              </a:ext>
            </a:extLst>
          </p:cNvPr>
          <p:cNvSpPr txBox="1"/>
          <p:nvPr/>
        </p:nvSpPr>
        <p:spPr bwMode="auto">
          <a:xfrm>
            <a:off x="1693336" y="1859124"/>
            <a:ext cx="10064631" cy="615040"/>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未消除风险的监测对象要持续监测帮扶；</a:t>
            </a:r>
          </a:p>
        </p:txBody>
      </p:sp>
      <p:sp>
        <p:nvSpPr>
          <p:cNvPr id="16" name="TextBox 16">
            <a:extLst>
              <a:ext uri="{FF2B5EF4-FFF2-40B4-BE49-F238E27FC236}">
                <a16:creationId xmlns:a16="http://schemas.microsoft.com/office/drawing/2014/main" xmlns="" id="{64700E13-4FF5-438E-9826-F5293864BA53}"/>
              </a:ext>
            </a:extLst>
          </p:cNvPr>
          <p:cNvSpPr txBox="1"/>
          <p:nvPr/>
        </p:nvSpPr>
        <p:spPr bwMode="auto">
          <a:xfrm>
            <a:off x="1684005" y="2401782"/>
            <a:ext cx="10064631" cy="1230593"/>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已稳定消除返贫致贫风险的监测对象，不再按“监测对象”的帮扶要求进行帮扶，但要在常态化监测预警排查中持续关注，有的政策还可以延续。</a:t>
            </a:r>
          </a:p>
        </p:txBody>
      </p:sp>
      <p:sp>
        <p:nvSpPr>
          <p:cNvPr id="17" name="TextBox 16">
            <a:extLst>
              <a:ext uri="{FF2B5EF4-FFF2-40B4-BE49-F238E27FC236}">
                <a16:creationId xmlns:a16="http://schemas.microsoft.com/office/drawing/2014/main" xmlns="" id="{64700E13-4FF5-438E-9826-F5293864BA53}"/>
              </a:ext>
            </a:extLst>
          </p:cNvPr>
          <p:cNvSpPr txBox="1"/>
          <p:nvPr/>
        </p:nvSpPr>
        <p:spPr bwMode="auto">
          <a:xfrm>
            <a:off x="1693336" y="3549506"/>
            <a:ext cx="10064631" cy="615040"/>
          </a:xfrm>
          <a:prstGeom prst="rect">
            <a:avLst/>
          </a:prstGeom>
          <a:noFill/>
        </p:spPr>
        <p:txBody>
          <a:bodyPr wrap="square" anchor="ctr">
            <a:spAutoFit/>
          </a:bodyPr>
          <a:lstStyle/>
          <a:p>
            <a:pPr indent="457200">
              <a:lnSpc>
                <a:spcPct val="200000"/>
              </a:lnSpc>
            </a:pPr>
            <a:r>
              <a:rPr lang="zh-CN" altLang="en-US" sz="2000" dirty="0">
                <a:solidFill>
                  <a:srgbClr val="FF6D3A"/>
                </a:solidFill>
                <a:latin typeface="微软雅黑" panose="020B0503020204020204" pitchFamily="34" charset="-122"/>
                <a:ea typeface="微软雅黑" panose="020B0503020204020204" pitchFamily="34" charset="-122"/>
              </a:rPr>
              <a:t>哪些政策可以延续？延续期限有多长？</a:t>
            </a:r>
          </a:p>
        </p:txBody>
      </p:sp>
      <p:sp>
        <p:nvSpPr>
          <p:cNvPr id="18" name="TextBox 17">
            <a:extLst>
              <a:ext uri="{FF2B5EF4-FFF2-40B4-BE49-F238E27FC236}">
                <a16:creationId xmlns:a16="http://schemas.microsoft.com/office/drawing/2014/main" xmlns="" id="{64700E13-4FF5-438E-9826-F5293864BA53}"/>
              </a:ext>
            </a:extLst>
          </p:cNvPr>
          <p:cNvSpPr txBox="1"/>
          <p:nvPr/>
        </p:nvSpPr>
        <p:spPr bwMode="auto">
          <a:xfrm>
            <a:off x="1693336" y="4125733"/>
            <a:ext cx="10064631" cy="1846146"/>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监测对象标注“风险消除”后，需要延续的政策主要是存在一定“时间周期”的帮扶措施，如小额信贷应持续至合同到期，公益岗位应持续至协议到期，教育帮扶和雨露计划应持续至完成当前学段等。</a:t>
            </a:r>
          </a:p>
        </p:txBody>
      </p:sp>
    </p:spTree>
    <p:extLst>
      <p:ext uri="{BB962C8B-B14F-4D97-AF65-F5344CB8AC3E}">
        <p14:creationId xmlns:p14="http://schemas.microsoft.com/office/powerpoint/2010/main" val="130142239"/>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randombar(horizontal)">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randombar(horizontal)">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7" grpId="0"/>
      <p:bldP spid="18"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四、防止返贫监测和帮扶的工作要求</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3" name="TextBox 16">
            <a:extLst>
              <a:ext uri="{FF2B5EF4-FFF2-40B4-BE49-F238E27FC236}">
                <a16:creationId xmlns:a16="http://schemas.microsoft.com/office/drawing/2014/main" xmlns="" id="{64700E13-4FF5-438E-9826-F5293864BA53}"/>
              </a:ext>
            </a:extLst>
          </p:cNvPr>
          <p:cNvSpPr txBox="1"/>
          <p:nvPr/>
        </p:nvSpPr>
        <p:spPr bwMode="auto">
          <a:xfrm>
            <a:off x="1261289" y="1139044"/>
            <a:ext cx="9145016" cy="615040"/>
          </a:xfrm>
          <a:prstGeom prst="rect">
            <a:avLst/>
          </a:prstGeom>
          <a:noFill/>
        </p:spPr>
        <p:txBody>
          <a:bodyPr wrap="square" anchor="ctr">
            <a:spAutoFit/>
          </a:bodyPr>
          <a:lstStyle/>
          <a:p>
            <a:pPr indent="457200">
              <a:lnSpc>
                <a:spcPct val="20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4</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、脱贫不稳定户风险消除后能否继续享受帮扶政策？</a:t>
            </a:r>
          </a:p>
        </p:txBody>
      </p:sp>
      <p:sp>
        <p:nvSpPr>
          <p:cNvPr id="15" name="TextBox 16">
            <a:extLst>
              <a:ext uri="{FF2B5EF4-FFF2-40B4-BE49-F238E27FC236}">
                <a16:creationId xmlns:a16="http://schemas.microsoft.com/office/drawing/2014/main" xmlns="" id="{64700E13-4FF5-438E-9826-F5293864BA53}"/>
              </a:ext>
            </a:extLst>
          </p:cNvPr>
          <p:cNvSpPr txBox="1"/>
          <p:nvPr/>
        </p:nvSpPr>
        <p:spPr bwMode="auto">
          <a:xfrm>
            <a:off x="1693336" y="1744117"/>
            <a:ext cx="10064631" cy="1846146"/>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“四个不摘”是过渡期内巩固拓展脱贫攻坚成果的工作要求，有关帮扶政策适用脱贫地区和脱贫人口。脱贫不稳定户即使消除了返贫风险，也要落实“四个不摘”的要求，继续享受脱贫人口的相关帮扶政策。</a:t>
            </a:r>
          </a:p>
        </p:txBody>
      </p:sp>
      <p:sp>
        <p:nvSpPr>
          <p:cNvPr id="14" name="TextBox 16">
            <a:extLst>
              <a:ext uri="{FF2B5EF4-FFF2-40B4-BE49-F238E27FC236}">
                <a16:creationId xmlns:a16="http://schemas.microsoft.com/office/drawing/2014/main" xmlns="" id="{64700E13-4FF5-438E-9826-F5293864BA53}"/>
              </a:ext>
            </a:extLst>
          </p:cNvPr>
          <p:cNvSpPr txBox="1"/>
          <p:nvPr/>
        </p:nvSpPr>
        <p:spPr bwMode="auto">
          <a:xfrm>
            <a:off x="1261289" y="3544317"/>
            <a:ext cx="9145016" cy="615040"/>
          </a:xfrm>
          <a:prstGeom prst="rect">
            <a:avLst/>
          </a:prstGeom>
          <a:noFill/>
        </p:spPr>
        <p:txBody>
          <a:bodyPr wrap="square" anchor="ctr">
            <a:spAutoFit/>
          </a:bodyPr>
          <a:lstStyle/>
          <a:p>
            <a:pPr indent="457200">
              <a:lnSpc>
                <a:spcPct val="20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5</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、单一风险监测对象能否享受多项帮扶措施？</a:t>
            </a:r>
          </a:p>
        </p:txBody>
      </p:sp>
      <p:sp>
        <p:nvSpPr>
          <p:cNvPr id="19" name="TextBox 16">
            <a:extLst>
              <a:ext uri="{FF2B5EF4-FFF2-40B4-BE49-F238E27FC236}">
                <a16:creationId xmlns:a16="http://schemas.microsoft.com/office/drawing/2014/main" xmlns="" id="{64700E13-4FF5-438E-9826-F5293864BA53}"/>
              </a:ext>
            </a:extLst>
          </p:cNvPr>
          <p:cNvSpPr txBox="1"/>
          <p:nvPr/>
        </p:nvSpPr>
        <p:spPr bwMode="auto">
          <a:xfrm>
            <a:off x="1693336" y="3976365"/>
            <a:ext cx="10064631" cy="2554545"/>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对于义务教育、住房安全、饮水安全等方面存在问题导致单一返贫致贫风险的，要及时落实针对性单项帮扶措施，尽快解决问题，消除风险。对于其他返贫致贫风险复杂的（如，因病、收入），要精准分析判断风险类型，结合风险类型和发展需求因人因户落实综合性帮扶措施，化解并消除风险，做到管用够用。</a:t>
            </a:r>
          </a:p>
        </p:txBody>
      </p:sp>
    </p:spTree>
    <p:extLst>
      <p:ext uri="{BB962C8B-B14F-4D97-AF65-F5344CB8AC3E}">
        <p14:creationId xmlns:p14="http://schemas.microsoft.com/office/powerpoint/2010/main" val="426960166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randombar(horizontal)">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randombar(horizontal)">
                                      <p:cBhvr>
                                        <p:cTn id="2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4" grpId="0"/>
      <p:bldP spid="1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四、防止返贫监测和帮扶的工作要求</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3" name="TextBox 16">
            <a:extLst>
              <a:ext uri="{FF2B5EF4-FFF2-40B4-BE49-F238E27FC236}">
                <a16:creationId xmlns:a16="http://schemas.microsoft.com/office/drawing/2014/main" xmlns="" id="{64700E13-4FF5-438E-9826-F5293864BA53}"/>
              </a:ext>
            </a:extLst>
          </p:cNvPr>
          <p:cNvSpPr txBox="1"/>
          <p:nvPr/>
        </p:nvSpPr>
        <p:spPr bwMode="auto">
          <a:xfrm>
            <a:off x="1261289" y="2245226"/>
            <a:ext cx="9145016" cy="615040"/>
          </a:xfrm>
          <a:prstGeom prst="rect">
            <a:avLst/>
          </a:prstGeom>
          <a:noFill/>
        </p:spPr>
        <p:txBody>
          <a:bodyPr wrap="square" anchor="ctr">
            <a:spAutoFit/>
          </a:bodyPr>
          <a:lstStyle/>
          <a:p>
            <a:pPr indent="457200">
              <a:lnSpc>
                <a:spcPct val="20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6</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、对突发返贫致贫风险的能否先帮扶后纳入监测？</a:t>
            </a:r>
          </a:p>
        </p:txBody>
      </p:sp>
      <p:sp>
        <p:nvSpPr>
          <p:cNvPr id="15" name="TextBox 16">
            <a:extLst>
              <a:ext uri="{FF2B5EF4-FFF2-40B4-BE49-F238E27FC236}">
                <a16:creationId xmlns:a16="http://schemas.microsoft.com/office/drawing/2014/main" xmlns="" id="{64700E13-4FF5-438E-9826-F5293864BA53}"/>
              </a:ext>
            </a:extLst>
          </p:cNvPr>
          <p:cNvSpPr txBox="1"/>
          <p:nvPr/>
        </p:nvSpPr>
        <p:spPr bwMode="auto">
          <a:xfrm>
            <a:off x="1693336" y="2850299"/>
            <a:ext cx="10064631" cy="1846146"/>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对因灾、因病、因意外事故等突然导致返贫致贫风险，生活陷入严重困难的，可通过“绿色通道”先行救助并落实帮扶，后履行有关程序，并录入全国防返贫监测信息系统</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确保做到早发现、早干预、早帮扶。</a:t>
            </a:r>
          </a:p>
        </p:txBody>
      </p:sp>
    </p:spTree>
    <p:extLst>
      <p:ext uri="{BB962C8B-B14F-4D97-AF65-F5344CB8AC3E}">
        <p14:creationId xmlns:p14="http://schemas.microsoft.com/office/powerpoint/2010/main" val="4246293445"/>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四、防止返贫监测和帮扶的工作要求</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9" name="MH_Other_1">
            <a:extLst>
              <a:ext uri="{FF2B5EF4-FFF2-40B4-BE49-F238E27FC236}">
                <a16:creationId xmlns:a16="http://schemas.microsoft.com/office/drawing/2014/main" xmlns="" id="{3D770538-F7C1-41AF-82CD-098504664FE3}"/>
              </a:ext>
            </a:extLst>
          </p:cNvPr>
          <p:cNvSpPr>
            <a:spLocks noChangeArrowheads="1"/>
          </p:cNvSpPr>
          <p:nvPr>
            <p:custDataLst>
              <p:tags r:id="rId1"/>
            </p:custDataLst>
          </p:nvPr>
        </p:nvSpPr>
        <p:spPr bwMode="auto">
          <a:xfrm rot="1805303" flipH="1">
            <a:off x="1866672" y="1233327"/>
            <a:ext cx="712788" cy="614363"/>
          </a:xfrm>
          <a:prstGeom prst="triangle">
            <a:avLst>
              <a:gd name="adj" fmla="val 50000"/>
            </a:avLst>
          </a:prstGeom>
          <a:solidFill>
            <a:srgbClr val="23374B"/>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fontAlgn="auto">
              <a:lnSpc>
                <a:spcPct val="130000"/>
              </a:lnSpc>
              <a:spcBef>
                <a:spcPts val="0"/>
              </a:spcBef>
              <a:spcAft>
                <a:spcPts val="0"/>
              </a:spcAft>
              <a:defRPr/>
            </a:pPr>
            <a:endParaRPr lang="zh-CN" altLang="en-US">
              <a:solidFill>
                <a:srgbClr val="FFFFFF"/>
              </a:solidFill>
              <a:latin typeface="Calibri" panose="020F0502020204030204" pitchFamily="34" charset="0"/>
              <a:ea typeface="微软雅黑" panose="020B0503020204020204" pitchFamily="34" charset="-122"/>
            </a:endParaRPr>
          </a:p>
        </p:txBody>
      </p:sp>
      <p:sp>
        <p:nvSpPr>
          <p:cNvPr id="70" name="MH_Other_2">
            <a:extLst>
              <a:ext uri="{FF2B5EF4-FFF2-40B4-BE49-F238E27FC236}">
                <a16:creationId xmlns:a16="http://schemas.microsoft.com/office/drawing/2014/main" xmlns="" id="{6C4021D5-F4B9-40AC-926F-F553D5781871}"/>
              </a:ext>
            </a:extLst>
          </p:cNvPr>
          <p:cNvSpPr>
            <a:spLocks/>
          </p:cNvSpPr>
          <p:nvPr>
            <p:custDataLst>
              <p:tags r:id="rId2"/>
            </p:custDataLst>
          </p:nvPr>
        </p:nvSpPr>
        <p:spPr bwMode="auto">
          <a:xfrm>
            <a:off x="1222330" y="1203858"/>
            <a:ext cx="947737" cy="1092200"/>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4501B"/>
          </a:solidFill>
          <a:ln>
            <a:noFill/>
          </a:ln>
          <a:extLst>
            <a:ext uri="{91240B29-F687-4F45-9708-019B960494DF}">
              <a14:hiddenLine xmlns:a14="http://schemas.microsoft.com/office/drawing/2010/main" w="19050">
                <a:solidFill>
                  <a:srgbClr val="000000"/>
                </a:solidFill>
                <a:miter lim="800000"/>
                <a:headEnd/>
                <a:tailEnd/>
              </a14:hiddenLine>
            </a:ext>
          </a:extLst>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FFFFFF"/>
                </a:solidFill>
                <a:effectLst/>
                <a:uLnTx/>
                <a:uFillTx/>
                <a:latin typeface="Impact" panose="020B0806030902050204" pitchFamily="34" charset="0"/>
                <a:ea typeface="幼圆" panose="02010509060101010101" pitchFamily="49" charset="-122"/>
              </a:rPr>
              <a:t>05</a:t>
            </a:r>
            <a:endParaRPr kumimoji="0" lang="zh-CN" altLang="en-US" sz="2800" b="0" i="0" u="none" strike="noStrike" kern="0" cap="none" spc="0" normalizeH="0" baseline="0" noProof="0" dirty="0">
              <a:ln>
                <a:noFill/>
              </a:ln>
              <a:solidFill>
                <a:srgbClr val="FFFFFF"/>
              </a:solidFill>
              <a:effectLst/>
              <a:uLnTx/>
              <a:uFillTx/>
              <a:latin typeface="Impact" panose="020B0806030902050204" pitchFamily="34" charset="0"/>
              <a:ea typeface="幼圆" panose="02010509060101010101" pitchFamily="49" charset="-122"/>
            </a:endParaRPr>
          </a:p>
        </p:txBody>
      </p:sp>
      <p:sp>
        <p:nvSpPr>
          <p:cNvPr id="71" name="矩形 70">
            <a:extLst>
              <a:ext uri="{FF2B5EF4-FFF2-40B4-BE49-F238E27FC236}">
                <a16:creationId xmlns:a16="http://schemas.microsoft.com/office/drawing/2014/main" xmlns="" id="{2DF4681F-C8AB-4E35-AB99-621611E5A375}"/>
              </a:ext>
            </a:extLst>
          </p:cNvPr>
          <p:cNvSpPr/>
          <p:nvPr/>
        </p:nvSpPr>
        <p:spPr>
          <a:xfrm>
            <a:off x="2920888" y="1309893"/>
            <a:ext cx="4260650" cy="461665"/>
          </a:xfrm>
          <a:prstGeom prst="rect">
            <a:avLst/>
          </a:prstGeom>
        </p:spPr>
        <p:txBody>
          <a:bodyPr wrap="square">
            <a:spAutoFit/>
          </a:bodyPr>
          <a:lstStyle/>
          <a:p>
            <a:pPr fontAlgn="auto">
              <a:spcBef>
                <a:spcPts val="0"/>
              </a:spcBef>
              <a:spcAft>
                <a:spcPts val="0"/>
              </a:spcAft>
            </a:pPr>
            <a:r>
              <a:rPr lang="zh-CN" altLang="en-US" sz="2400" b="1" dirty="0">
                <a:solidFill>
                  <a:srgbClr val="23374B"/>
                </a:solidFill>
                <a:latin typeface="Calibri"/>
                <a:ea typeface="微软雅黑"/>
              </a:rPr>
              <a:t>（五）风险消除</a:t>
            </a:r>
          </a:p>
        </p:txBody>
      </p:sp>
      <p:sp>
        <p:nvSpPr>
          <p:cNvPr id="13" name="TextBox 16">
            <a:extLst>
              <a:ext uri="{FF2B5EF4-FFF2-40B4-BE49-F238E27FC236}">
                <a16:creationId xmlns:a16="http://schemas.microsoft.com/office/drawing/2014/main" xmlns="" id="{64700E13-4FF5-438E-9826-F5293864BA53}"/>
              </a:ext>
            </a:extLst>
          </p:cNvPr>
          <p:cNvSpPr txBox="1"/>
          <p:nvPr/>
        </p:nvSpPr>
        <p:spPr bwMode="auto">
          <a:xfrm>
            <a:off x="2684959" y="1729006"/>
            <a:ext cx="9145016" cy="615040"/>
          </a:xfrm>
          <a:prstGeom prst="rect">
            <a:avLst/>
          </a:prstGeom>
          <a:noFill/>
        </p:spPr>
        <p:txBody>
          <a:bodyPr wrap="square" anchor="ctr">
            <a:spAutoFit/>
          </a:bodyPr>
          <a:lstStyle/>
          <a:p>
            <a:pPr indent="457200">
              <a:lnSpc>
                <a:spcPct val="20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、监测对象标注“风险消除”应该具备的条件</a:t>
            </a:r>
          </a:p>
        </p:txBody>
      </p:sp>
      <p:sp>
        <p:nvSpPr>
          <p:cNvPr id="15" name="TextBox 16">
            <a:extLst>
              <a:ext uri="{FF2B5EF4-FFF2-40B4-BE49-F238E27FC236}">
                <a16:creationId xmlns:a16="http://schemas.microsoft.com/office/drawing/2014/main" xmlns="" id="{64700E13-4FF5-438E-9826-F5293864BA53}"/>
              </a:ext>
            </a:extLst>
          </p:cNvPr>
          <p:cNvSpPr txBox="1"/>
          <p:nvPr/>
        </p:nvSpPr>
        <p:spPr bwMode="auto">
          <a:xfrm>
            <a:off x="2684959" y="2176165"/>
            <a:ext cx="9145016" cy="1230593"/>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收入持续稳定、“三保障”及饮水安全持续巩固、返贫致贫风险已经稳定消除的监测对象，或返贫致贫风险自然消失的，按程序标注风险消除。</a:t>
            </a:r>
          </a:p>
        </p:txBody>
      </p:sp>
      <p:sp>
        <p:nvSpPr>
          <p:cNvPr id="16" name="TextBox 16">
            <a:extLst>
              <a:ext uri="{FF2B5EF4-FFF2-40B4-BE49-F238E27FC236}">
                <a16:creationId xmlns:a16="http://schemas.microsoft.com/office/drawing/2014/main" xmlns="" id="{64700E13-4FF5-438E-9826-F5293864BA53}"/>
              </a:ext>
            </a:extLst>
          </p:cNvPr>
          <p:cNvSpPr txBox="1"/>
          <p:nvPr/>
        </p:nvSpPr>
        <p:spPr bwMode="auto">
          <a:xfrm>
            <a:off x="2684959" y="3256285"/>
            <a:ext cx="9145016" cy="1230593"/>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标注“风险消除”必须坚持实事求是的原则，不以时间计，而用效果评，不设置风险消除比例要求，因此，“风险消除率”不是考核评估指标。</a:t>
            </a:r>
          </a:p>
        </p:txBody>
      </p:sp>
      <p:sp>
        <p:nvSpPr>
          <p:cNvPr id="17" name="TextBox 16">
            <a:extLst>
              <a:ext uri="{FF2B5EF4-FFF2-40B4-BE49-F238E27FC236}">
                <a16:creationId xmlns:a16="http://schemas.microsoft.com/office/drawing/2014/main" xmlns="" id="{64700E13-4FF5-438E-9826-F5293864BA53}"/>
              </a:ext>
            </a:extLst>
          </p:cNvPr>
          <p:cNvSpPr txBox="1"/>
          <p:nvPr/>
        </p:nvSpPr>
        <p:spPr bwMode="auto">
          <a:xfrm>
            <a:off x="2684959" y="4408413"/>
            <a:ext cx="9145016" cy="615040"/>
          </a:xfrm>
          <a:prstGeom prst="rect">
            <a:avLst/>
          </a:prstGeom>
          <a:noFill/>
        </p:spPr>
        <p:txBody>
          <a:bodyPr wrap="square" anchor="ctr">
            <a:spAutoFit/>
          </a:bodyPr>
          <a:lstStyle/>
          <a:p>
            <a:pPr indent="457200">
              <a:lnSpc>
                <a:spcPct val="20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、监测对象标注“风险消除”应履行的程序</a:t>
            </a:r>
          </a:p>
        </p:txBody>
      </p:sp>
      <p:sp>
        <p:nvSpPr>
          <p:cNvPr id="18" name="TextBox 17">
            <a:extLst>
              <a:ext uri="{FF2B5EF4-FFF2-40B4-BE49-F238E27FC236}">
                <a16:creationId xmlns:a16="http://schemas.microsoft.com/office/drawing/2014/main" xmlns="" id="{64700E13-4FF5-438E-9826-F5293864BA53}"/>
              </a:ext>
            </a:extLst>
          </p:cNvPr>
          <p:cNvSpPr txBox="1"/>
          <p:nvPr/>
        </p:nvSpPr>
        <p:spPr bwMode="auto">
          <a:xfrm>
            <a:off x="2684959" y="4978020"/>
            <a:ext cx="9145016" cy="1230593"/>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监测对象标注“风险消除”程序包括入户核实、村级评议和公示、县级部门（乡村振兴部门）审核批准和公告等环节。 </a:t>
            </a:r>
          </a:p>
        </p:txBody>
      </p:sp>
    </p:spTree>
    <p:extLst>
      <p:ext uri="{BB962C8B-B14F-4D97-AF65-F5344CB8AC3E}">
        <p14:creationId xmlns:p14="http://schemas.microsoft.com/office/powerpoint/2010/main" val="140682257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1+#ppt_w/2"/>
                                          </p:val>
                                        </p:tav>
                                        <p:tav tm="100000">
                                          <p:val>
                                            <p:strVal val="#ppt_x"/>
                                          </p:val>
                                        </p:tav>
                                      </p:tavLst>
                                    </p:anim>
                                    <p:anim calcmode="lin" valueType="num">
                                      <p:cBhvr additive="base">
                                        <p:cTn id="12" dur="500" fill="hold"/>
                                        <p:tgtEl>
                                          <p:spTgt spid="6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left)">
                                      <p:cBhvr>
                                        <p:cTn id="16" dur="500"/>
                                        <p:tgtEl>
                                          <p:spTgt spid="71"/>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randombar(horizontal)">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randombar(horizontal)">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randombar(horizontal)">
                                      <p:cBhvr>
                                        <p:cTn id="31" dur="5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randombar(horizontal)">
                                      <p:cBhvr>
                                        <p:cTn id="36" dur="500"/>
                                        <p:tgtEl>
                                          <p:spTgt spid="17"/>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randombar(horizontal)">
                                      <p:cBhvr>
                                        <p:cTn id="4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P spid="13" grpId="0"/>
      <p:bldP spid="15" grpId="0"/>
      <p:bldP spid="16" grpId="0"/>
      <p:bldP spid="17" grpId="0"/>
      <p:bldP spid="1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四、防止返贫监测和帮扶的工作要求</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3" name="TextBox 16">
            <a:extLst>
              <a:ext uri="{FF2B5EF4-FFF2-40B4-BE49-F238E27FC236}">
                <a16:creationId xmlns:a16="http://schemas.microsoft.com/office/drawing/2014/main" xmlns="" id="{64700E13-4FF5-438E-9826-F5293864BA53}"/>
              </a:ext>
            </a:extLst>
          </p:cNvPr>
          <p:cNvSpPr txBox="1"/>
          <p:nvPr/>
        </p:nvSpPr>
        <p:spPr bwMode="auto">
          <a:xfrm>
            <a:off x="1223337" y="952029"/>
            <a:ext cx="9145016" cy="615040"/>
          </a:xfrm>
          <a:prstGeom prst="rect">
            <a:avLst/>
          </a:prstGeom>
          <a:noFill/>
        </p:spPr>
        <p:txBody>
          <a:bodyPr wrap="square" anchor="ctr">
            <a:spAutoFit/>
          </a:bodyPr>
          <a:lstStyle/>
          <a:p>
            <a:pPr indent="457200">
              <a:lnSpc>
                <a:spcPct val="20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、收入持续稳定的含义</a:t>
            </a:r>
          </a:p>
        </p:txBody>
      </p:sp>
      <p:sp>
        <p:nvSpPr>
          <p:cNvPr id="15" name="TextBox 16">
            <a:extLst>
              <a:ext uri="{FF2B5EF4-FFF2-40B4-BE49-F238E27FC236}">
                <a16:creationId xmlns:a16="http://schemas.microsoft.com/office/drawing/2014/main" xmlns="" id="{64700E13-4FF5-438E-9826-F5293864BA53}"/>
              </a:ext>
            </a:extLst>
          </p:cNvPr>
          <p:cNvSpPr txBox="1"/>
          <p:nvPr/>
        </p:nvSpPr>
        <p:spPr bwMode="auto">
          <a:xfrm>
            <a:off x="1655384" y="1468363"/>
            <a:ext cx="10064631" cy="1230593"/>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过渡期内，除风险自然消除外，监测对象的收入持续稳定超过当年监测范围原则上不少于半年，才能标注“消除风险”。 </a:t>
            </a:r>
          </a:p>
        </p:txBody>
      </p:sp>
      <p:sp>
        <p:nvSpPr>
          <p:cNvPr id="10" name="TextBox 16">
            <a:extLst>
              <a:ext uri="{FF2B5EF4-FFF2-40B4-BE49-F238E27FC236}">
                <a16:creationId xmlns:a16="http://schemas.microsoft.com/office/drawing/2014/main" xmlns="" id="{64700E13-4FF5-438E-9826-F5293864BA53}"/>
              </a:ext>
            </a:extLst>
          </p:cNvPr>
          <p:cNvSpPr txBox="1"/>
          <p:nvPr/>
        </p:nvSpPr>
        <p:spPr bwMode="auto">
          <a:xfrm>
            <a:off x="1172791" y="2737929"/>
            <a:ext cx="9145016" cy="499624"/>
          </a:xfrm>
          <a:prstGeom prst="rect">
            <a:avLst/>
          </a:prstGeom>
          <a:noFill/>
        </p:spPr>
        <p:txBody>
          <a:bodyPr wrap="square" anchor="ctr">
            <a:spAutoFit/>
          </a:bodyPr>
          <a:lstStyle/>
          <a:p>
            <a:pPr indent="457200">
              <a:lnSpc>
                <a:spcPct val="15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4</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、监测对象标注“消除风险”后的信息更新管理</a:t>
            </a:r>
          </a:p>
        </p:txBody>
      </p:sp>
      <p:sp>
        <p:nvSpPr>
          <p:cNvPr id="11" name="TextBox 16">
            <a:extLst>
              <a:ext uri="{FF2B5EF4-FFF2-40B4-BE49-F238E27FC236}">
                <a16:creationId xmlns:a16="http://schemas.microsoft.com/office/drawing/2014/main" xmlns="" id="{64700E13-4FF5-438E-9826-F5293864BA53}"/>
              </a:ext>
            </a:extLst>
          </p:cNvPr>
          <p:cNvSpPr txBox="1"/>
          <p:nvPr/>
        </p:nvSpPr>
        <p:spPr bwMode="auto">
          <a:xfrm>
            <a:off x="1604838" y="3143041"/>
            <a:ext cx="10064631" cy="3785652"/>
          </a:xfrm>
          <a:prstGeom prst="rect">
            <a:avLst/>
          </a:prstGeom>
          <a:noFill/>
        </p:spPr>
        <p:txBody>
          <a:bodyPr wrap="square" anchor="ctr">
            <a:spAutoFit/>
          </a:bodyPr>
          <a:lstStyle/>
          <a:p>
            <a:pPr indent="457200">
              <a:lnSpc>
                <a:spcPct val="20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监测对象标注风险消除后，称为“已消除风险的监测对象”，基础信息仍需保留在全国防返贫监测信息系统中。</a:t>
            </a:r>
          </a:p>
          <a:p>
            <a:pPr indent="457200">
              <a:lnSpc>
                <a:spcPct val="200000"/>
              </a:lnSpc>
            </a:pP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如果</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消除风险后又出现新的致贫返贫风险，应按程序重新识别为监测对象，并及时落实帮扶措施。</a:t>
            </a:r>
          </a:p>
          <a:p>
            <a:pPr indent="457200">
              <a:lnSpc>
                <a:spcPct val="200000"/>
              </a:lnSpc>
            </a:pP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过渡期</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内，结合脱贫人口年度动态管理，已消除风险的监测对象同样需要更新年度基础信息。</a:t>
            </a:r>
          </a:p>
        </p:txBody>
      </p:sp>
    </p:spTree>
    <p:extLst>
      <p:ext uri="{BB962C8B-B14F-4D97-AF65-F5344CB8AC3E}">
        <p14:creationId xmlns:p14="http://schemas.microsoft.com/office/powerpoint/2010/main" val="16396407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horizontal)">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0" grpId="0"/>
      <p:bldP spid="11"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四、防止返贫监测和帮扶的工作要求</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3" name="TextBox 16">
            <a:extLst>
              <a:ext uri="{FF2B5EF4-FFF2-40B4-BE49-F238E27FC236}">
                <a16:creationId xmlns:a16="http://schemas.microsoft.com/office/drawing/2014/main" xmlns="" id="{64700E13-4FF5-438E-9826-F5293864BA53}"/>
              </a:ext>
            </a:extLst>
          </p:cNvPr>
          <p:cNvSpPr txBox="1"/>
          <p:nvPr/>
        </p:nvSpPr>
        <p:spPr bwMode="auto">
          <a:xfrm>
            <a:off x="1223337" y="1129077"/>
            <a:ext cx="9145016" cy="615040"/>
          </a:xfrm>
          <a:prstGeom prst="rect">
            <a:avLst/>
          </a:prstGeom>
          <a:noFill/>
        </p:spPr>
        <p:txBody>
          <a:bodyPr wrap="square" anchor="ctr">
            <a:spAutoFit/>
          </a:bodyPr>
          <a:lstStyle/>
          <a:p>
            <a:pPr indent="457200">
              <a:lnSpc>
                <a:spcPct val="20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5</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、动态清零的含义</a:t>
            </a:r>
          </a:p>
        </p:txBody>
      </p:sp>
      <p:sp>
        <p:nvSpPr>
          <p:cNvPr id="15" name="TextBox 16">
            <a:extLst>
              <a:ext uri="{FF2B5EF4-FFF2-40B4-BE49-F238E27FC236}">
                <a16:creationId xmlns:a16="http://schemas.microsoft.com/office/drawing/2014/main" xmlns="" id="{64700E13-4FF5-438E-9826-F5293864BA53}"/>
              </a:ext>
            </a:extLst>
          </p:cNvPr>
          <p:cNvSpPr txBox="1"/>
          <p:nvPr/>
        </p:nvSpPr>
        <p:spPr bwMode="auto">
          <a:xfrm>
            <a:off x="1621328" y="1717098"/>
            <a:ext cx="10064631" cy="3323987"/>
          </a:xfrm>
          <a:prstGeom prst="rect">
            <a:avLst/>
          </a:prstGeom>
          <a:noFill/>
        </p:spPr>
        <p:txBody>
          <a:bodyPr wrap="square" anchor="ctr">
            <a:spAutoFit/>
          </a:bodyPr>
          <a:lstStyle/>
          <a:p>
            <a:pPr indent="457200">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动态清零是指要落实防止返贫监测帮扶机制，确保返贫和新致贫的人口动态清零（不是监测对象清零）。</a:t>
            </a:r>
          </a:p>
          <a:p>
            <a:pPr indent="457200">
              <a:lnSpc>
                <a:spcPct val="150000"/>
              </a:lnSpc>
            </a:pP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要</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求是强化日常管理，常态化开展监测帮扶工作，对存在返贫致贫风险的农户做到发现一户识别一户，及时落实帮扶措施，尽快消除风险。</a:t>
            </a:r>
          </a:p>
          <a:p>
            <a:pPr indent="457200">
              <a:lnSpc>
                <a:spcPct val="150000"/>
              </a:lnSpc>
            </a:pP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对于</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人均纯收入低于脱贫攻坚期扶贫标准的、对存在“三保障”和饮水安全问题的要第一时间排除，实现动态清零。（**）</a:t>
            </a:r>
          </a:p>
          <a:p>
            <a:pPr indent="457200">
              <a:lnSpc>
                <a:spcPct val="150000"/>
              </a:lnSpc>
            </a:pP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要</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防止突击识别和突击消除风险等行为。</a:t>
            </a:r>
          </a:p>
        </p:txBody>
      </p:sp>
      <p:sp>
        <p:nvSpPr>
          <p:cNvPr id="10" name="TextBox 16">
            <a:extLst>
              <a:ext uri="{FF2B5EF4-FFF2-40B4-BE49-F238E27FC236}">
                <a16:creationId xmlns:a16="http://schemas.microsoft.com/office/drawing/2014/main" xmlns="" id="{64700E13-4FF5-438E-9826-F5293864BA53}"/>
              </a:ext>
            </a:extLst>
          </p:cNvPr>
          <p:cNvSpPr txBox="1"/>
          <p:nvPr/>
        </p:nvSpPr>
        <p:spPr bwMode="auto">
          <a:xfrm>
            <a:off x="1244799" y="4984645"/>
            <a:ext cx="9145016" cy="499624"/>
          </a:xfrm>
          <a:prstGeom prst="rect">
            <a:avLst/>
          </a:prstGeom>
          <a:noFill/>
        </p:spPr>
        <p:txBody>
          <a:bodyPr wrap="square" anchor="ctr">
            <a:spAutoFit/>
          </a:bodyPr>
          <a:lstStyle/>
          <a:p>
            <a:pPr indent="457200">
              <a:lnSpc>
                <a:spcPct val="15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6</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、农户返贫致贫含义</a:t>
            </a:r>
          </a:p>
        </p:txBody>
      </p:sp>
      <p:sp>
        <p:nvSpPr>
          <p:cNvPr id="14" name="TextBox 16">
            <a:extLst>
              <a:ext uri="{FF2B5EF4-FFF2-40B4-BE49-F238E27FC236}">
                <a16:creationId xmlns:a16="http://schemas.microsoft.com/office/drawing/2014/main" xmlns="" id="{64700E13-4FF5-438E-9826-F5293864BA53}"/>
              </a:ext>
            </a:extLst>
          </p:cNvPr>
          <p:cNvSpPr txBox="1"/>
          <p:nvPr/>
        </p:nvSpPr>
        <p:spPr bwMode="auto">
          <a:xfrm>
            <a:off x="1639523" y="5463348"/>
            <a:ext cx="9145016" cy="961289"/>
          </a:xfrm>
          <a:prstGeom prst="rect">
            <a:avLst/>
          </a:prstGeom>
          <a:noFill/>
        </p:spPr>
        <p:txBody>
          <a:bodyPr wrap="square" anchor="ctr">
            <a:spAutoFit/>
          </a:bodyPr>
          <a:lstStyle/>
          <a:p>
            <a:pPr indent="457200">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农户收入低于脱贫攻坚期扶贫标准（</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2010</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年</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2300</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元不变价），“三保障”和饮水安全出现问题，视为发生了返贫致贫。</a:t>
            </a:r>
          </a:p>
        </p:txBody>
      </p:sp>
    </p:spTree>
    <p:extLst>
      <p:ext uri="{BB962C8B-B14F-4D97-AF65-F5344CB8AC3E}">
        <p14:creationId xmlns:p14="http://schemas.microsoft.com/office/powerpoint/2010/main" val="1436727541"/>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randombar(horizontal)">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0" grpId="0"/>
      <p:bldP spid="14"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10589250" cy="4943233"/>
            <a:chOff x="-1708812" y="-3944515"/>
            <a:chExt cx="10589250" cy="5087249"/>
          </a:xfrm>
        </p:grpSpPr>
        <p:sp>
          <p:nvSpPr>
            <p:cNvPr id="37" name="TextBox 8"/>
            <p:cNvSpPr txBox="1"/>
            <p:nvPr/>
          </p:nvSpPr>
          <p:spPr>
            <a:xfrm>
              <a:off x="857249" y="196591"/>
              <a:ext cx="8023189" cy="380092"/>
            </a:xfrm>
            <a:prstGeom prst="rect">
              <a:avLst/>
            </a:prstGeom>
            <a:noFill/>
          </p:spPr>
          <p:txBody>
            <a:bodyPr wrap="square" lIns="0" tIns="0" rIns="0" bIns="0" rtlCol="0" anchor="ctr">
              <a:spAutoFit/>
            </a:bodyPr>
            <a:lstStyle/>
            <a:p>
              <a:r>
                <a:rPr lang="zh-CN" altLang="en-US" sz="2400" dirty="0">
                  <a:solidFill>
                    <a:srgbClr val="EB5B29"/>
                  </a:solidFill>
                  <a:latin typeface="方正小标宋_GBK" pitchFamily="65" charset="-122"/>
                  <a:ea typeface="方正小标宋_GBK" pitchFamily="65" charset="-122"/>
                </a:rPr>
                <a:t>四、防止返贫监测和帮扶的工作要求</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3" name="TextBox 16">
            <a:extLst>
              <a:ext uri="{FF2B5EF4-FFF2-40B4-BE49-F238E27FC236}">
                <a16:creationId xmlns:a16="http://schemas.microsoft.com/office/drawing/2014/main" xmlns="" id="{64700E13-4FF5-438E-9826-F5293864BA53}"/>
              </a:ext>
            </a:extLst>
          </p:cNvPr>
          <p:cNvSpPr txBox="1"/>
          <p:nvPr/>
        </p:nvSpPr>
        <p:spPr bwMode="auto">
          <a:xfrm>
            <a:off x="1291021" y="1528093"/>
            <a:ext cx="9865096" cy="707886"/>
          </a:xfrm>
          <a:prstGeom prst="rect">
            <a:avLst/>
          </a:prstGeom>
          <a:noFill/>
        </p:spPr>
        <p:txBody>
          <a:bodyPr wrap="square" anchor="ctr">
            <a:spAutoFit/>
          </a:bodyPr>
          <a:lstStyle/>
          <a:p>
            <a:pPr indent="457200">
              <a:lnSpc>
                <a:spcPct val="20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7</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、正确理解行政村未消除风险监测对象占当地农村户籍人口的比例超过</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的问题</a:t>
            </a:r>
          </a:p>
        </p:txBody>
      </p:sp>
      <p:sp>
        <p:nvSpPr>
          <p:cNvPr id="15" name="TextBox 16">
            <a:extLst>
              <a:ext uri="{FF2B5EF4-FFF2-40B4-BE49-F238E27FC236}">
                <a16:creationId xmlns:a16="http://schemas.microsoft.com/office/drawing/2014/main" xmlns="" id="{64700E13-4FF5-438E-9826-F5293864BA53}"/>
              </a:ext>
            </a:extLst>
          </p:cNvPr>
          <p:cNvSpPr txBox="1"/>
          <p:nvPr/>
        </p:nvSpPr>
        <p:spPr bwMode="auto">
          <a:xfrm>
            <a:off x="1316807" y="2235979"/>
            <a:ext cx="10064631" cy="3785652"/>
          </a:xfrm>
          <a:prstGeom prst="rect">
            <a:avLst/>
          </a:prstGeom>
          <a:noFill/>
        </p:spPr>
        <p:txBody>
          <a:bodyPr wrap="square" anchor="ctr">
            <a:spAutoFit/>
          </a:bodyPr>
          <a:lstStyle/>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脱贫攻坚期内，贫困县、贫困村脱贫的标准是贫困发生率中部低于</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、西部低于</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a:t>
            </a:r>
          </a:p>
          <a:p>
            <a:pPr indent="457200" algn="just">
              <a:lnSpc>
                <a:spcPct val="150000"/>
              </a:lnSpc>
            </a:pP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一些</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行政村未消除风险监测对象占当地农村人口比例较高，说明这些地方防止返贫监测帮扶任务重，可能存在规模性返贫隐患</a:t>
            </a: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。对</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这些村要加强跟踪监测，建立工作台账，确保全面精准落实帮扶措施，及时消除返贫致贫风险，常态化排查预警规模性返贫风险，坚决守住不发生规模性返贫的底线。</a:t>
            </a:r>
          </a:p>
          <a:p>
            <a:pPr indent="457200" algn="just">
              <a:lnSpc>
                <a:spcPct val="15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注：年初系统显示，全市有</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7</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个村，其中，巫溪县</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个（生基村）、彭水</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个（铜鼓村）、城口</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个（永红村、复兴村、阳河村）、酉阳</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个（长田村、旧堰村），经核实，均为病人多、人口基数小。</a:t>
            </a:r>
          </a:p>
        </p:txBody>
      </p:sp>
    </p:spTree>
    <p:extLst>
      <p:ext uri="{BB962C8B-B14F-4D97-AF65-F5344CB8AC3E}">
        <p14:creationId xmlns:p14="http://schemas.microsoft.com/office/powerpoint/2010/main" val="1902994909"/>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ChangeArrowheads="1"/>
          </p:cNvSpPr>
          <p:nvPr/>
        </p:nvSpPr>
        <p:spPr bwMode="auto">
          <a:xfrm>
            <a:off x="156270" y="206301"/>
            <a:ext cx="12532816" cy="6858000"/>
          </a:xfrm>
          <a:prstGeom prst="rect">
            <a:avLst/>
          </a:prstGeom>
          <a:noFill/>
          <a:ln w="6350">
            <a:solidFill>
              <a:schemeClr val="accent2"/>
            </a:solidFill>
            <a:miter lim="800000"/>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70"/>
          </a:p>
        </p:txBody>
      </p:sp>
      <p:grpSp>
        <p:nvGrpSpPr>
          <p:cNvPr id="4100" name="Group 4"/>
          <p:cNvGrpSpPr/>
          <p:nvPr/>
        </p:nvGrpSpPr>
        <p:grpSpPr bwMode="auto">
          <a:xfrm>
            <a:off x="3000375" y="2824933"/>
            <a:ext cx="6858000" cy="0"/>
            <a:chOff x="0" y="0"/>
            <a:chExt cx="3072" cy="0"/>
          </a:xfrm>
        </p:grpSpPr>
        <p:sp>
          <p:nvSpPr>
            <p:cNvPr id="4110" name="Line 5"/>
            <p:cNvSpPr>
              <a:spLocks noChangeShapeType="1"/>
            </p:cNvSpPr>
            <p:nvPr/>
          </p:nvSpPr>
          <p:spPr bwMode="auto">
            <a:xfrm rot="10800000" flipV="1">
              <a:off x="1305" y="0"/>
              <a:ext cx="1767" cy="0"/>
            </a:xfrm>
            <a:prstGeom prst="line">
              <a:avLst/>
            </a:prstGeom>
            <a:noFill/>
            <a:ln w="635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70">
                <a:solidFill>
                  <a:schemeClr val="accent2"/>
                </a:solidFill>
              </a:endParaRPr>
            </a:p>
          </p:txBody>
        </p:sp>
        <p:sp>
          <p:nvSpPr>
            <p:cNvPr id="4111" name="Line 6"/>
            <p:cNvSpPr>
              <a:spLocks noChangeShapeType="1"/>
            </p:cNvSpPr>
            <p:nvPr/>
          </p:nvSpPr>
          <p:spPr bwMode="auto">
            <a:xfrm rot="10800000" flipV="1">
              <a:off x="0" y="0"/>
              <a:ext cx="1305" cy="0"/>
            </a:xfrm>
            <a:prstGeom prst="line">
              <a:avLst/>
            </a:prstGeom>
            <a:noFill/>
            <a:ln w="635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70">
                <a:solidFill>
                  <a:schemeClr val="accent2"/>
                </a:solidFill>
              </a:endParaRPr>
            </a:p>
          </p:txBody>
        </p:sp>
      </p:grpSp>
      <p:grpSp>
        <p:nvGrpSpPr>
          <p:cNvPr id="4104" name="Group 10"/>
          <p:cNvGrpSpPr/>
          <p:nvPr/>
        </p:nvGrpSpPr>
        <p:grpSpPr bwMode="auto">
          <a:xfrm>
            <a:off x="3000375" y="4480421"/>
            <a:ext cx="6858000" cy="0"/>
            <a:chOff x="0" y="0"/>
            <a:chExt cx="3072" cy="0"/>
          </a:xfrm>
        </p:grpSpPr>
        <p:sp>
          <p:nvSpPr>
            <p:cNvPr id="4107" name="Line 11"/>
            <p:cNvSpPr>
              <a:spLocks noChangeShapeType="1"/>
            </p:cNvSpPr>
            <p:nvPr/>
          </p:nvSpPr>
          <p:spPr bwMode="auto">
            <a:xfrm rot="10800000" flipV="1">
              <a:off x="1181" y="0"/>
              <a:ext cx="1891" cy="0"/>
            </a:xfrm>
            <a:prstGeom prst="line">
              <a:avLst/>
            </a:prstGeom>
            <a:noFill/>
            <a:ln w="635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70">
                <a:solidFill>
                  <a:schemeClr val="accent2"/>
                </a:solidFill>
              </a:endParaRPr>
            </a:p>
          </p:txBody>
        </p:sp>
        <p:sp>
          <p:nvSpPr>
            <p:cNvPr id="4108" name="Line 12"/>
            <p:cNvSpPr>
              <a:spLocks noChangeShapeType="1"/>
            </p:cNvSpPr>
            <p:nvPr/>
          </p:nvSpPr>
          <p:spPr bwMode="auto">
            <a:xfrm rot="10800000" flipV="1">
              <a:off x="0" y="0"/>
              <a:ext cx="1305" cy="0"/>
            </a:xfrm>
            <a:prstGeom prst="line">
              <a:avLst/>
            </a:prstGeom>
            <a:noFill/>
            <a:ln w="635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70">
                <a:solidFill>
                  <a:schemeClr val="accent2"/>
                </a:solidFill>
              </a:endParaRPr>
            </a:p>
          </p:txBody>
        </p:sp>
      </p:grpSp>
      <p:sp>
        <p:nvSpPr>
          <p:cNvPr id="16" name="矩形 259"/>
          <p:cNvSpPr>
            <a:spLocks noChangeArrowheads="1"/>
          </p:cNvSpPr>
          <p:nvPr/>
        </p:nvSpPr>
        <p:spPr bwMode="auto">
          <a:xfrm>
            <a:off x="3337379" y="2995335"/>
            <a:ext cx="6183992" cy="1231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8000" cap="all" dirty="0">
                <a:solidFill>
                  <a:schemeClr val="accent2"/>
                </a:solidFill>
                <a:latin typeface="Arial" panose="020B0604020202020204" pitchFamily="34" charset="0"/>
                <a:cs typeface="Arial" panose="020B0604020202020204" pitchFamily="34" charset="0"/>
              </a:rPr>
              <a:t>谢谢</a:t>
            </a:r>
          </a:p>
        </p:txBody>
      </p:sp>
    </p:spTree>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wheel(1)">
                                      <p:cBhvr>
                                        <p:cTn id="7" dur="2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8930274" cy="4943233"/>
            <a:chOff x="-1708812" y="-3944515"/>
            <a:chExt cx="8930274" cy="5087249"/>
          </a:xfrm>
        </p:grpSpPr>
        <p:sp>
          <p:nvSpPr>
            <p:cNvPr id="37" name="TextBox 8"/>
            <p:cNvSpPr txBox="1"/>
            <p:nvPr/>
          </p:nvSpPr>
          <p:spPr>
            <a:xfrm>
              <a:off x="857249" y="193633"/>
              <a:ext cx="6364213"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一、</a:t>
              </a:r>
              <a:r>
                <a:rPr lang="zh-CN" altLang="en-US" sz="2400" dirty="0">
                  <a:solidFill>
                    <a:srgbClr val="EB5B29"/>
                  </a:solidFill>
                  <a:latin typeface="方正小标宋_GBK" pitchFamily="65" charset="-122"/>
                  <a:ea typeface="方正小标宋_GBK" pitchFamily="65" charset="-122"/>
                </a:rPr>
                <a:t>防止返贫监测和帮扶的工作背景</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pic>
        <p:nvPicPr>
          <p:cNvPr id="3" name="图片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85138" y="510005"/>
            <a:ext cx="5341924" cy="6582348"/>
          </a:xfrm>
          <a:prstGeom prst="rect">
            <a:avLst/>
          </a:prstGeom>
        </p:spPr>
      </p:pic>
      <p:sp>
        <p:nvSpPr>
          <p:cNvPr id="16" name="MH_Entry_1"/>
          <p:cNvSpPr/>
          <p:nvPr>
            <p:custDataLst>
              <p:tags r:id="rId1"/>
            </p:custDataLst>
          </p:nvPr>
        </p:nvSpPr>
        <p:spPr>
          <a:xfrm>
            <a:off x="639018" y="1352599"/>
            <a:ext cx="6696744" cy="98488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indent="457200">
              <a:lnSpc>
                <a:spcPct val="200000"/>
              </a:lnSpc>
            </a:pP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2020</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年，</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3</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月</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20</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日</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国务院扶贫开发领导小组</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关于建立防止返贫监测和帮扶机制的指导意见</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（国开发</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〔2020〕6</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号</a:t>
            </a:r>
            <a:r>
              <a:rPr lang="zh-CN" altLang="en-US" sz="1600" dirty="0" smtClean="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MH_Entry_1"/>
          <p:cNvSpPr/>
          <p:nvPr>
            <p:custDataLst>
              <p:tags r:id="rId2"/>
            </p:custDataLst>
          </p:nvPr>
        </p:nvSpPr>
        <p:spPr>
          <a:xfrm>
            <a:off x="639018" y="2619743"/>
            <a:ext cx="6696744" cy="18955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indent="457200">
              <a:lnSpc>
                <a:spcPct val="200000"/>
              </a:lnSpc>
            </a:pP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2021</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年，</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5</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月</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14</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日，中央农村工作领导小组</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关于健全防止返贫动态监测和帮扶机制的指导意见</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（中农组发</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〔2021〕7</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号）；国家相关部委相继出台了一系列配套文件；国家乡村振兴局建立了按季调度的工作机制，启动了年度防止返贫监测对象动态管理工作。</a:t>
            </a:r>
          </a:p>
        </p:txBody>
      </p:sp>
      <p:sp>
        <p:nvSpPr>
          <p:cNvPr id="11" name="MH_Entry_1"/>
          <p:cNvSpPr/>
          <p:nvPr>
            <p:custDataLst>
              <p:tags r:id="rId3"/>
            </p:custDataLst>
          </p:nvPr>
        </p:nvSpPr>
        <p:spPr>
          <a:xfrm>
            <a:off x="639018" y="4733529"/>
            <a:ext cx="6696744" cy="140307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indent="457200">
              <a:lnSpc>
                <a:spcPct val="200000"/>
              </a:lnSpc>
            </a:pP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2022</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年，</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4</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月</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2</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日，国家乡村振兴局出台了</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健全防止返贫动态监测和帮扶机制工作指南（试行）</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（国乡振发</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[2022]2</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号）；</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4</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月</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8</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日，印发了防止返贫监测帮扶集中排查工作方案；</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4</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月</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11</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日召开了专题视频会。</a:t>
            </a:r>
          </a:p>
        </p:txBody>
      </p:sp>
    </p:spTree>
    <p:extLst>
      <p:ext uri="{BB962C8B-B14F-4D97-AF65-F5344CB8AC3E}">
        <p14:creationId xmlns:p14="http://schemas.microsoft.com/office/powerpoint/2010/main" val="405030257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randombar(horizontal)">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horizontal)">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11603" y="-3789051"/>
            <a:ext cx="8930274" cy="4943233"/>
            <a:chOff x="-1708812" y="-3944515"/>
            <a:chExt cx="8930274" cy="5087249"/>
          </a:xfrm>
        </p:grpSpPr>
        <p:sp>
          <p:nvSpPr>
            <p:cNvPr id="37" name="TextBox 8"/>
            <p:cNvSpPr txBox="1"/>
            <p:nvPr/>
          </p:nvSpPr>
          <p:spPr>
            <a:xfrm>
              <a:off x="857249" y="193633"/>
              <a:ext cx="6364213" cy="380092"/>
            </a:xfrm>
            <a:prstGeom prst="rect">
              <a:avLst/>
            </a:prstGeom>
            <a:noFill/>
          </p:spPr>
          <p:txBody>
            <a:bodyPr wrap="square" lIns="0" tIns="0" rIns="0" bIns="0" rtlCol="0" anchor="ctr">
              <a:spAutoFit/>
            </a:bodyPr>
            <a:lstStyle/>
            <a:p>
              <a:r>
                <a:rPr lang="zh-CN" altLang="en-US" sz="2400" dirty="0">
                  <a:solidFill>
                    <a:schemeClr val="accent6">
                      <a:lumMod val="75000"/>
                    </a:schemeClr>
                  </a:solidFill>
                  <a:latin typeface="方正小标宋_GBK" panose="03000509000000000000" pitchFamily="65" charset="-122"/>
                  <a:ea typeface="方正小标宋_GBK" panose="03000509000000000000" pitchFamily="65" charset="-122"/>
                  <a:sym typeface="Arial" panose="020B0604020202020204" pitchFamily="34" charset="0"/>
                </a:rPr>
                <a:t>一、</a:t>
              </a:r>
              <a:r>
                <a:rPr lang="zh-CN" altLang="en-US" sz="2400" dirty="0">
                  <a:solidFill>
                    <a:srgbClr val="EB5B29"/>
                  </a:solidFill>
                  <a:latin typeface="方正小标宋_GBK" pitchFamily="65" charset="-122"/>
                  <a:ea typeface="方正小标宋_GBK" pitchFamily="65" charset="-122"/>
                </a:rPr>
                <a:t>防止返贫监测和帮扶的工作背景</a:t>
              </a:r>
            </a:p>
          </p:txBody>
        </p:sp>
        <p:sp>
          <p:nvSpPr>
            <p:cNvPr id="38" name="矩形 37"/>
            <p:cNvSpPr/>
            <p:nvPr/>
          </p:nvSpPr>
          <p:spPr>
            <a:xfrm>
              <a:off x="-1708812" y="840765"/>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1246495" y="743055"/>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rot="5400000">
              <a:off x="-1763666" y="-1351742"/>
              <a:ext cx="4943233" cy="45719"/>
            </a:xfrm>
            <a:prstGeom prst="rect">
              <a:avLst/>
            </a:prstGeom>
            <a:solidFill>
              <a:srgbClr val="005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矩形 40"/>
            <p:cNvSpPr/>
            <p:nvPr/>
          </p:nvSpPr>
          <p:spPr>
            <a:xfrm rot="5400000">
              <a:off x="-1844387" y="-1495758"/>
              <a:ext cx="494323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6" name="MH_Entry_1"/>
          <p:cNvSpPr/>
          <p:nvPr>
            <p:custDataLst>
              <p:tags r:id="rId1"/>
            </p:custDataLst>
          </p:nvPr>
        </p:nvSpPr>
        <p:spPr>
          <a:xfrm>
            <a:off x="1215082" y="1312069"/>
            <a:ext cx="10038829" cy="49244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indent="457200">
              <a:lnSpc>
                <a:spcPct val="200000"/>
              </a:lnSpc>
            </a:pP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市委、市政府高度重视，各级主要领导、分管领导反复强调，相关行业部门相互配合，做了大量工作。</a:t>
            </a:r>
          </a:p>
        </p:txBody>
      </p:sp>
      <p:sp>
        <p:nvSpPr>
          <p:cNvPr id="10" name="MH_Entry_1"/>
          <p:cNvSpPr/>
          <p:nvPr>
            <p:custDataLst>
              <p:tags r:id="rId2"/>
            </p:custDataLst>
          </p:nvPr>
        </p:nvSpPr>
        <p:spPr>
          <a:xfrm>
            <a:off x="1215082" y="1888006"/>
            <a:ext cx="9822805" cy="49244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indent="457200">
              <a:lnSpc>
                <a:spcPct val="200000"/>
              </a:lnSpc>
            </a:pP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2019</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年，出台了</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重庆市防贫返贫监测预警办法（试行）</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（渝扶组办发</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[2019]57</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号</a:t>
            </a:r>
            <a:r>
              <a:rPr lang="zh-CN" altLang="en-US" sz="1600" dirty="0" smtClean="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MH_Entry_1"/>
          <p:cNvSpPr/>
          <p:nvPr>
            <p:custDataLst>
              <p:tags r:id="rId3"/>
            </p:custDataLst>
          </p:nvPr>
        </p:nvSpPr>
        <p:spPr>
          <a:xfrm>
            <a:off x="1215082" y="2463943"/>
            <a:ext cx="10182845" cy="98488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indent="457200">
              <a:lnSpc>
                <a:spcPct val="200000"/>
              </a:lnSpc>
            </a:pP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2020</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年，领导小组印发了</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关于建立防止返贫监测和帮扶机制的实施意见</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（渝扶组发</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〔2020〕10</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号）；</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4</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月建立按月开展行业大数据比对筛查预警</a:t>
            </a:r>
            <a:r>
              <a:rPr lang="zh-CN" altLang="en-US" sz="1600" dirty="0" smtClean="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机制。</a:t>
            </a:r>
            <a:endPar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MH_Entry_1"/>
          <p:cNvSpPr/>
          <p:nvPr>
            <p:custDataLst>
              <p:tags r:id="rId4"/>
            </p:custDataLst>
          </p:nvPr>
        </p:nvSpPr>
        <p:spPr>
          <a:xfrm>
            <a:off x="1215082" y="3495197"/>
            <a:ext cx="10182845" cy="196977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indent="457200">
              <a:lnSpc>
                <a:spcPct val="200000"/>
              </a:lnSpc>
            </a:pP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2021</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年，扶贫办牵头组织深度调研；联合重庆调查总队开展脱贫成效跟踪监测；将防止返贫监测和帮扶工作纳入市级党政机关目标管理绩效考核职能绩效目标，纳入巩固拓展脱贫攻坚成果考核范畴；建立了“按月比对、按季调度、按年评估”工作机制，出台了渝委农组发（</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2021</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6</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号</a:t>
            </a:r>
            <a:r>
              <a:rPr lang="zh-CN" altLang="en-US" sz="1600" dirty="0" smtClean="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文件</a:t>
            </a:r>
            <a:r>
              <a:rPr lang="en-US" altLang="zh-CN" sz="1600" dirty="0" smtClean="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600" dirty="0" smtClean="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工作方案</a:t>
            </a:r>
            <a:r>
              <a:rPr lang="en-US" altLang="zh-CN" sz="1600" dirty="0" smtClean="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600" dirty="0" smtClean="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出台了“预警筛查”和“动态管理”两个办法，市级行业部门对应出台了一系列文件。</a:t>
            </a:r>
          </a:p>
        </p:txBody>
      </p:sp>
      <p:sp>
        <p:nvSpPr>
          <p:cNvPr id="13" name="MH_Entry_1"/>
          <p:cNvSpPr/>
          <p:nvPr>
            <p:custDataLst>
              <p:tags r:id="rId5"/>
            </p:custDataLst>
          </p:nvPr>
        </p:nvSpPr>
        <p:spPr>
          <a:xfrm>
            <a:off x="1215082" y="5511336"/>
            <a:ext cx="10182845" cy="91063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indent="457200">
              <a:lnSpc>
                <a:spcPct val="200000"/>
              </a:lnSpc>
            </a:pP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2022</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年，乡村振兴局牵头启动了“大走访大排查大整改”行动，即将出台</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重庆市坚决防止规模性返贫的具体措施</a:t>
            </a:r>
            <a:r>
              <a:rPr lang="en-US" altLang="zh-CN"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16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a:t>
            </a:r>
          </a:p>
        </p:txBody>
      </p:sp>
    </p:spTree>
    <p:extLst>
      <p:ext uri="{BB962C8B-B14F-4D97-AF65-F5344CB8AC3E}">
        <p14:creationId xmlns:p14="http://schemas.microsoft.com/office/powerpoint/2010/main" val="407430041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randombar(horizont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randombar(horizontal)">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randombar(horizontal)">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0" grpId="0"/>
      <p:bldP spid="11" grpId="0"/>
      <p:bldP spid="12" grpId="0"/>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PASSING_SCORE" val="100.000000"/>
  <p:tag name="ISPRING_SCORM_ENDPOINT" val="&lt;endpoint&gt;&lt;enable&gt;0&lt;/enable&gt;&lt;lrs&gt;http://&lt;/lrs&gt;&lt;auth&gt;0&lt;/auth&gt;&lt;login&gt;&lt;/login&gt;&lt;password&gt;&lt;/password&gt;&lt;key&gt;&lt;/key&gt;&lt;name&gt;&lt;/name&gt;&lt;email&gt;&lt;/email&gt;&lt;/endpoint&gt;&#10;"/>
  <p:tag name="ISPRING_PRESENTATION_TITLE" val="tukuppt"/>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PA" val="v5.2.11"/>
  <p:tag name="RESOURCELIBID_ANIM" val="455"/>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PA" val="v5.2.11"/>
  <p:tag name="RESOURCELIBID_ANIM" val="455"/>
</p:tagLst>
</file>

<file path=ppt/tags/tag22.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2"/>
</p:tagLst>
</file>

<file path=ppt/tags/tag24.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2"/>
</p:tagLst>
</file>

<file path=ppt/tags/tag28.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0.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2"/>
</p:tagLst>
</file>

<file path=ppt/tags/tag32.xml><?xml version="1.0" encoding="utf-8"?>
<p:tagLst xmlns:a="http://schemas.openxmlformats.org/drawingml/2006/main" xmlns:r="http://schemas.openxmlformats.org/officeDocument/2006/relationships" xmlns:p="http://schemas.openxmlformats.org/presentationml/2006/main">
  <p:tag name="MH" val="20151122101054"/>
  <p:tag name="MH_LIBRARY" val="GRAPHIC"/>
  <p:tag name="MH_TYPE" val="Other"/>
  <p:tag name="MH_ORDER" val="1"/>
</p:tagLst>
</file>

<file path=ppt/tags/tag33.xml><?xml version="1.0" encoding="utf-8"?>
<p:tagLst xmlns:a="http://schemas.openxmlformats.org/drawingml/2006/main" xmlns:r="http://schemas.openxmlformats.org/officeDocument/2006/relationships" xmlns:p="http://schemas.openxmlformats.org/presentationml/2006/main">
  <p:tag name="MH" val="20151122101054"/>
  <p:tag name="MH_LIBRARY" val="GRAPHIC"/>
  <p:tag name="MH_TYPE" val="SubTitle"/>
  <p:tag name="MH_ORDER" val="1"/>
</p:tagLst>
</file>

<file path=ppt/tags/tag34.xml><?xml version="1.0" encoding="utf-8"?>
<p:tagLst xmlns:a="http://schemas.openxmlformats.org/drawingml/2006/main" xmlns:r="http://schemas.openxmlformats.org/officeDocument/2006/relationships" xmlns:p="http://schemas.openxmlformats.org/presentationml/2006/main">
  <p:tag name="MH" val="20151122101054"/>
  <p:tag name="MH_LIBRARY" val="GRAPHIC"/>
  <p:tag name="MH_TYPE" val="Other"/>
  <p:tag name="MH_ORDER" val="2"/>
</p:tagLst>
</file>

<file path=ppt/tags/tag35.xml><?xml version="1.0" encoding="utf-8"?>
<p:tagLst xmlns:a="http://schemas.openxmlformats.org/drawingml/2006/main" xmlns:r="http://schemas.openxmlformats.org/officeDocument/2006/relationships" xmlns:p="http://schemas.openxmlformats.org/presentationml/2006/main">
  <p:tag name="MH" val="20151122101054"/>
  <p:tag name="MH_LIBRARY" val="GRAPHIC"/>
  <p:tag name="MH_TYPE" val="SubTitle"/>
  <p:tag name="MH_ORDER" val="2"/>
</p:tagLst>
</file>

<file path=ppt/tags/tag36.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1"/>
</p:tagLst>
</file>

<file path=ppt/tags/tag37.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2"/>
</p:tagLst>
</file>

<file path=ppt/tags/tag38.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39.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40.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2"/>
</p:tagLst>
</file>

<file path=ppt/tags/tag41.xml><?xml version="1.0" encoding="utf-8"?>
<p:tagLst xmlns:a="http://schemas.openxmlformats.org/drawingml/2006/main" xmlns:r="http://schemas.openxmlformats.org/officeDocument/2006/relationships" xmlns:p="http://schemas.openxmlformats.org/presentationml/2006/main">
  <p:tag name="PA" val="v5.2.11"/>
  <p:tag name="RESOURCELIBID_ANIM" val="455"/>
</p:tagLst>
</file>

<file path=ppt/tags/tag4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3.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2"/>
</p:tagLst>
</file>

<file path=ppt/tags/tag45.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2"/>
</p:tagLst>
</file>

<file path=ppt/tags/tag47.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1"/>
</p:tagLst>
</file>

<file path=ppt/tags/tag48.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2"/>
</p:tagLst>
</file>

<file path=ppt/tags/tag49.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ags/tag50.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2"/>
</p:tagLst>
</file>

<file path=ppt/tags/tag51.xml><?xml version="1.0" encoding="utf-8"?>
<p:tagLst xmlns:a="http://schemas.openxmlformats.org/drawingml/2006/main" xmlns:r="http://schemas.openxmlformats.org/officeDocument/2006/relationships" xmlns:p="http://schemas.openxmlformats.org/presentationml/2006/main">
  <p:tag name="PA" val="v5.2.11"/>
  <p:tag name="RESOURCELIBID_ANIM" val="460"/>
</p:tagLst>
</file>

<file path=ppt/tags/tag52.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1"/>
</p:tagLst>
</file>

<file path=ppt/tags/tag53.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2"/>
</p:tagLst>
</file>

<file path=ppt/tags/tag54.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1"/>
</p:tagLst>
</file>

<file path=ppt/tags/tag55.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2"/>
</p:tagLst>
</file>

<file path=ppt/tags/tag56.xml><?xml version="1.0" encoding="utf-8"?>
<p:tagLst xmlns:a="http://schemas.openxmlformats.org/drawingml/2006/main" xmlns:r="http://schemas.openxmlformats.org/officeDocument/2006/relationships" xmlns:p="http://schemas.openxmlformats.org/presentationml/2006/main">
  <p:tag name="PA" val="v5.2.11"/>
  <p:tag name="RESOURCELIBID_ANIM" val="455"/>
</p:tagLst>
</file>

<file path=ppt/tags/tag57.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2"/>
</p:tagLst>
</file>

<file path=ppt/tags/tag59.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60.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2"/>
</p:tagLst>
</file>

<file path=ppt/tags/tag61.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1"/>
</p:tagLst>
</file>

<file path=ppt/tags/tag62.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2"/>
</p:tagLst>
</file>

<file path=ppt/tags/tag63.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1"/>
</p:tagLst>
</file>

<file path=ppt/tags/tag64.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2"/>
</p:tagLst>
</file>

<file path=ppt/tags/tag65.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1"/>
</p:tagLst>
</file>

<file path=ppt/tags/tag66.xml><?xml version="1.0" encoding="utf-8"?>
<p:tagLst xmlns:a="http://schemas.openxmlformats.org/drawingml/2006/main" xmlns:r="http://schemas.openxmlformats.org/officeDocument/2006/relationships" xmlns:p="http://schemas.openxmlformats.org/presentationml/2006/main">
  <p:tag name="MH" val="20160423220720"/>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heme/theme1.xml><?xml version="1.0" encoding="utf-8"?>
<a:theme xmlns:a="http://schemas.openxmlformats.org/drawingml/2006/main" name="自定义设计方案">
  <a:themeElements>
    <a:clrScheme name="自定义 63">
      <a:dk1>
        <a:sysClr val="windowText" lastClr="000000"/>
      </a:dk1>
      <a:lt1>
        <a:sysClr val="window" lastClr="FFFFFF"/>
      </a:lt1>
      <a:dk2>
        <a:srgbClr val="44546A"/>
      </a:dk2>
      <a:lt2>
        <a:srgbClr val="E7E6E6"/>
      </a:lt2>
      <a:accent1>
        <a:srgbClr val="264059"/>
      </a:accent1>
      <a:accent2>
        <a:srgbClr val="FF6D3A"/>
      </a:accent2>
      <a:accent3>
        <a:srgbClr val="264059"/>
      </a:accent3>
      <a:accent4>
        <a:srgbClr val="FF6D3A"/>
      </a:accent4>
      <a:accent5>
        <a:srgbClr val="264059"/>
      </a:accent5>
      <a:accent6>
        <a:srgbClr val="FF6D3A"/>
      </a:accent6>
      <a:hlink>
        <a:srgbClr val="264059"/>
      </a:hlink>
      <a:folHlink>
        <a:srgbClr val="FF6D3A"/>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10661</Words>
  <Application>Microsoft Office PowerPoint</Application>
  <PresentationFormat>自定义</PresentationFormat>
  <Paragraphs>556</Paragraphs>
  <Slides>79</Slides>
  <Notes>79</Notes>
  <HiddenSlides>0</HiddenSlides>
  <MMClips>0</MMClips>
  <ScaleCrop>false</ScaleCrop>
  <HeadingPairs>
    <vt:vector size="4" baseType="variant">
      <vt:variant>
        <vt:lpstr>主题</vt:lpstr>
      </vt:variant>
      <vt:variant>
        <vt:i4>1</vt:i4>
      </vt:variant>
      <vt:variant>
        <vt:lpstr>幻灯片标题</vt:lpstr>
      </vt:variant>
      <vt:variant>
        <vt:i4>79</vt:i4>
      </vt:variant>
    </vt:vector>
  </HeadingPairs>
  <TitlesOfParts>
    <vt:vector size="80" baseType="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tukuppt</dc:title>
  <dc:subject>熊猫办公</dc:subject>
  <dc:creator/>
  <cp:keywords>tukuppt; tukppt</cp:keywords>
  <cp:lastModifiedBy/>
  <cp:revision>4</cp:revision>
  <dcterms:created xsi:type="dcterms:W3CDTF">2016-11-15T19:22:00Z</dcterms:created>
  <dcterms:modified xsi:type="dcterms:W3CDTF">2022-04-25T13:33:20Z</dcterms:modified>
  <cp:category>tukuppt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D22E634C039E414384A3258556BF7920</vt:lpwstr>
  </property>
  <property fmtid="{D5CDD505-2E9C-101B-9397-08002B2CF9AE}" pid="3" name="KSOProductBuildVer">
    <vt:lpwstr>2052-11.1.0.11045</vt:lpwstr>
  </property>
</Properties>
</file>