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3"/>
    <p:sldId id="443" r:id="rId4"/>
    <p:sldId id="444" r:id="rId6"/>
    <p:sldId id="638" r:id="rId7"/>
    <p:sldId id="637" r:id="rId8"/>
    <p:sldId id="550" r:id="rId9"/>
    <p:sldId id="695" r:id="rId10"/>
    <p:sldId id="552" r:id="rId11"/>
    <p:sldId id="696" r:id="rId12"/>
    <p:sldId id="555" r:id="rId13"/>
    <p:sldId id="584" r:id="rId14"/>
    <p:sldId id="609" r:id="rId15"/>
    <p:sldId id="661" r:id="rId16"/>
    <p:sldId id="657" r:id="rId17"/>
    <p:sldId id="686" r:id="rId18"/>
    <p:sldId id="672" r:id="rId19"/>
    <p:sldId id="646" r:id="rId20"/>
    <p:sldId id="610" r:id="rId21"/>
    <p:sldId id="663" r:id="rId22"/>
    <p:sldId id="612" r:id="rId23"/>
    <p:sldId id="636" r:id="rId24"/>
    <p:sldId id="690" r:id="rId25"/>
    <p:sldId id="670" r:id="rId26"/>
    <p:sldId id="645" r:id="rId27"/>
    <p:sldId id="691" r:id="rId28"/>
    <p:sldId id="665" r:id="rId29"/>
    <p:sldId id="667" r:id="rId30"/>
    <p:sldId id="692" r:id="rId31"/>
    <p:sldId id="666" r:id="rId32"/>
    <p:sldId id="608" r:id="rId33"/>
    <p:sldId id="564" r:id="rId34"/>
    <p:sldId id="620" r:id="rId35"/>
    <p:sldId id="617" r:id="rId36"/>
    <p:sldId id="632" r:id="rId37"/>
    <p:sldId id="650" r:id="rId38"/>
    <p:sldId id="653" r:id="rId39"/>
    <p:sldId id="688" r:id="rId40"/>
    <p:sldId id="654" r:id="rId41"/>
    <p:sldId id="693" r:id="rId42"/>
    <p:sldId id="679" r:id="rId43"/>
    <p:sldId id="687" r:id="rId44"/>
    <p:sldId id="674" r:id="rId45"/>
    <p:sldId id="574" r:id="rId46"/>
    <p:sldId id="681" r:id="rId47"/>
    <p:sldId id="698" r:id="rId48"/>
    <p:sldId id="699" r:id="rId49"/>
    <p:sldId id="700" r:id="rId50"/>
    <p:sldId id="701" r:id="rId51"/>
    <p:sldId id="702" r:id="rId52"/>
    <p:sldId id="703" r:id="rId53"/>
    <p:sldId id="704" r:id="rId54"/>
    <p:sldId id="706" r:id="rId55"/>
    <p:sldId id="714" r:id="rId56"/>
    <p:sldId id="707" r:id="rId57"/>
    <p:sldId id="715" r:id="rId58"/>
    <p:sldId id="709" r:id="rId59"/>
    <p:sldId id="716" r:id="rId60"/>
    <p:sldId id="708" r:id="rId61"/>
    <p:sldId id="710" r:id="rId62"/>
    <p:sldId id="711" r:id="rId63"/>
    <p:sldId id="712" r:id="rId64"/>
    <p:sldId id="713" r:id="rId65"/>
    <p:sldId id="717" r:id="rId66"/>
    <p:sldId id="626" r:id="rId67"/>
    <p:sldId id="297" r:id="rId68"/>
  </p:sldIdLst>
  <p:sldSz cx="9144000" cy="6858000" type="screen4x3"/>
  <p:notesSz cx="6858000" cy="9144000"/>
  <p:defaultTextStyle>
    <a:defPPr>
      <a:defRPr lang="zh-CN"/>
    </a:defPPr>
    <a:lvl1pPr algn="l" rtl="0" eaLnBrk="0" fontAlgn="base" hangingPunct="0">
      <a:spcBef>
        <a:spcPct val="0"/>
      </a:spcBef>
      <a:spcAft>
        <a:spcPct val="0"/>
      </a:spcAft>
      <a:defRPr kern="1200">
        <a:solidFill>
          <a:schemeClr val="tx1"/>
        </a:solidFill>
        <a:latin typeface="Tahoma" panose="020B060403050404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Tahoma" panose="020B060403050404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Tahoma" panose="020B060403050404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Tahoma" panose="020B060403050404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34587" autoAdjust="0"/>
    <p:restoredTop sz="94620" autoAdjust="0"/>
  </p:normalViewPr>
  <p:slideViewPr>
    <p:cSldViewPr>
      <p:cViewPr varScale="1">
        <p:scale>
          <a:sx n="85" d="100"/>
          <a:sy n="85" d="100"/>
        </p:scale>
        <p:origin x="-1404"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1" Type="http://schemas.openxmlformats.org/officeDocument/2006/relationships/tableStyles" Target="tableStyles.xml"/><Relationship Id="rId70" Type="http://schemas.openxmlformats.org/officeDocument/2006/relationships/viewProps" Target="viewProps.xml"/><Relationship Id="rId7" Type="http://schemas.openxmlformats.org/officeDocument/2006/relationships/slide" Target="slides/slide4.xml"/><Relationship Id="rId69" Type="http://schemas.openxmlformats.org/officeDocument/2006/relationships/presProps" Target="presProps.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notesMaster" Target="notesMasters/notesMaster1.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E40ECFC3-6F1A-4FE1-9064-C4772242C7C5}" type="doc">
      <dgm:prSet loTypeId="urn:microsoft.com/office/officeart/2005/8/layout/vList2" loCatId="list" qsTypeId="urn:microsoft.com/office/officeart/2005/8/quickstyle/simple1#1" qsCatId="simple" csTypeId="urn:microsoft.com/office/officeart/2005/8/colors/accent1_2#3" csCatId="accent1" phldr="1"/>
      <dgm:spPr/>
      <dgm:t>
        <a:bodyPr/>
        <a:lstStyle/>
        <a:p>
          <a:endParaRPr lang="zh-CN" altLang="en-US"/>
        </a:p>
      </dgm:t>
    </dgm:pt>
    <dgm:pt modelId="{4C81A8A7-18F9-4064-8CBB-7C9883FC7DF8}">
      <dgm:prSet custT="1"/>
      <dgm:spPr>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ctr" rtl="0"/>
          <a:r>
            <a:rPr lang="zh-CN" altLang="en-US" sz="2000" b="1" dirty="0" smtClean="0">
              <a:latin typeface="黑体" panose="02010600030101010101" pitchFamily="49" charset="-122"/>
              <a:ea typeface="黑体" panose="02010600030101010101" pitchFamily="49" charset="-122"/>
            </a:rPr>
            <a:t>五步法</a:t>
          </a:r>
          <a:endParaRPr lang="zh-CN" sz="2000" b="1" dirty="0">
            <a:latin typeface="黑体" panose="02010600030101010101" pitchFamily="49" charset="-122"/>
            <a:ea typeface="黑体" panose="02010600030101010101" pitchFamily="49" charset="-122"/>
          </a:endParaRPr>
        </a:p>
      </dgm:t>
    </dgm:pt>
    <dgm:pt modelId="{7FBED3F3-FF67-4D53-88AF-383930AB83D3}" cxnId="{4D432C70-EE38-4CE0-9033-3FCD055D7464}" type="parTrans">
      <dgm:prSet/>
      <dgm:spPr/>
      <dgm:t>
        <a:bodyPr/>
        <a:lstStyle/>
        <a:p>
          <a:endParaRPr lang="zh-CN" altLang="en-US"/>
        </a:p>
      </dgm:t>
    </dgm:pt>
    <dgm:pt modelId="{91E6E202-2B49-48C4-8EAC-14C60C48AF5E}" cxnId="{4D432C70-EE38-4CE0-9033-3FCD055D7464}" type="sibTrans">
      <dgm:prSet/>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 modelId="{4BBBECA1-4CD0-4E19-8FCC-0869F34A65BB}" type="pres">
      <dgm:prSet presAssocID="{4C81A8A7-18F9-4064-8CBB-7C9883FC7DF8}" presName="parentText" presStyleLbl="node1" presStyleIdx="0" presStyleCnt="1" custScaleX="100000" custScaleY="65827" custLinFactNeighborX="834" custLinFactNeighborY="30974">
        <dgm:presLayoutVars>
          <dgm:chMax val="0"/>
          <dgm:bulletEnabled val="1"/>
        </dgm:presLayoutVars>
      </dgm:prSet>
      <dgm:spPr/>
      <dgm:t>
        <a:bodyPr/>
        <a:lstStyle/>
        <a:p>
          <a:endParaRPr lang="zh-CN" altLang="en-US"/>
        </a:p>
      </dgm:t>
    </dgm:pt>
  </dgm:ptLst>
  <dgm:cxnLst>
    <dgm:cxn modelId="{353ED539-3013-44BB-86D3-539C86898FF5}" type="presOf" srcId="{4C81A8A7-18F9-4064-8CBB-7C9883FC7DF8}" destId="{4BBBECA1-4CD0-4E19-8FCC-0869F34A65BB}" srcOrd="0" destOrd="0" presId="urn:microsoft.com/office/officeart/2005/8/layout/vList2"/>
    <dgm:cxn modelId="{4D432C70-EE38-4CE0-9033-3FCD055D7464}" srcId="{E40ECFC3-6F1A-4FE1-9064-C4772242C7C5}" destId="{4C81A8A7-18F9-4064-8CBB-7C9883FC7DF8}" srcOrd="0" destOrd="0" parTransId="{7FBED3F3-FF67-4D53-88AF-383930AB83D3}" sibTransId="{91E6E202-2B49-48C4-8EAC-14C60C48AF5E}"/>
    <dgm:cxn modelId="{BFD8BCB7-2281-4EFA-BC64-327EB58BDA57}" type="presOf" srcId="{E40ECFC3-6F1A-4FE1-9064-C4772242C7C5}" destId="{ED4DCEDA-3457-4152-98C7-FEA5E210D99A}" srcOrd="0" destOrd="0" presId="urn:microsoft.com/office/officeart/2005/8/layout/vList2"/>
    <dgm:cxn modelId="{02530EF5-5F72-4480-BCF2-48114B750ECE}" type="presParOf" srcId="{ED4DCEDA-3457-4152-98C7-FEA5E210D99A}" destId="{4BBBECA1-4CD0-4E19-8FCC-0869F34A65BB}" srcOrd="0" destOrd="0" presId="urn:microsoft.com/office/officeart/2005/8/layout/vList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0ECFC3-6F1A-4FE1-9064-C4772242C7C5}" type="doc">
      <dgm:prSet loTypeId="urn:microsoft.com/office/officeart/2005/8/layout/vList2"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441C1C0A-BFD2-4E79-8B43-01ABF8F461FE}" type="presOf" srcId="{E40ECFC3-6F1A-4FE1-9064-C4772242C7C5}" destId="{ED4DCEDA-3457-4152-98C7-FEA5E210D99A}" srcOrd="0" destOrd="0" presId="urn:microsoft.com/office/officeart/2005/8/layout/vList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0E4ADC1-C44D-4797-835A-CBFF47B50DF4}"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eaLnBrk="1" hangingPunct="1">
              <a:defRPr sz="1200">
                <a:latin typeface="Calibri" panose="020F0502020204030204" pitchFamily="34" charset="0"/>
                <a:ea typeface="宋体" panose="02010600030101010101" pitchFamily="2" charset="-122"/>
              </a:defRPr>
            </a:lvl1pPr>
          </a:lstStyle>
          <a:p>
            <a:pPr>
              <a:defRPr/>
            </a:pPr>
            <a:fld id="{04FF1678-268B-4C90-8B36-84094ED08A12}"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a:p>
        </p:txBody>
      </p:sp>
      <p:sp>
        <p:nvSpPr>
          <p:cNvPr id="860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黑体" panose="02010600030101010101" pitchFamily="49" charset="-122"/>
              </a:defRPr>
            </a:lvl1pPr>
            <a:lvl2pPr marL="742950" indent="-285750">
              <a:defRPr>
                <a:solidFill>
                  <a:schemeClr val="tx1"/>
                </a:solidFill>
                <a:latin typeface="Arial" panose="020B0604020202020204" pitchFamily="34" charset="0"/>
                <a:ea typeface="黑体" panose="02010600030101010101" pitchFamily="49" charset="-122"/>
              </a:defRPr>
            </a:lvl2pPr>
            <a:lvl3pPr marL="1143000" indent="-228600">
              <a:defRPr>
                <a:solidFill>
                  <a:schemeClr val="tx1"/>
                </a:solidFill>
                <a:latin typeface="Arial" panose="020B0604020202020204" pitchFamily="34" charset="0"/>
                <a:ea typeface="黑体" panose="02010600030101010101" pitchFamily="49" charset="-122"/>
              </a:defRPr>
            </a:lvl3pPr>
            <a:lvl4pPr marL="1600200" indent="-228600">
              <a:defRPr>
                <a:solidFill>
                  <a:schemeClr val="tx1"/>
                </a:solidFill>
                <a:latin typeface="Arial" panose="020B0604020202020204" pitchFamily="34" charset="0"/>
                <a:ea typeface="黑体" panose="02010600030101010101" pitchFamily="49" charset="-122"/>
              </a:defRPr>
            </a:lvl4pPr>
            <a:lvl5pPr marL="2057400" indent="-228600">
              <a:defRPr>
                <a:solidFill>
                  <a:schemeClr val="tx1"/>
                </a:solidFill>
                <a:latin typeface="Arial" panose="020B0604020202020204" pitchFamily="34" charset="0"/>
                <a:ea typeface="黑体" panose="02010600030101010101"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黑体" panose="02010600030101010101"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黑体" panose="02010600030101010101"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黑体" panose="02010600030101010101"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黑体" panose="02010600030101010101" pitchFamily="49" charset="-122"/>
              </a:defRPr>
            </a:lvl9pPr>
          </a:lstStyle>
          <a:p>
            <a:fld id="{93790908-843B-4B24-8E5D-8288DEA574BF}" type="slidenum">
              <a:rPr lang="zh-CN" altLang="en-US" smtClean="0">
                <a:ea typeface="微软雅黑" panose="020B0503020204020204" pitchFamily="34" charset="-122"/>
              </a:rPr>
            </a:fld>
            <a:endParaRPr lang="en-US" altLang="zh-CN">
              <a:ea typeface="微软雅黑" panose="020B0503020204020204" pitchFamily="3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70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870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黑体" panose="02010600030101010101" pitchFamily="49" charset="-122"/>
              </a:defRPr>
            </a:lvl1pPr>
            <a:lvl2pPr marL="742950" indent="-285750">
              <a:defRPr>
                <a:solidFill>
                  <a:schemeClr val="tx1"/>
                </a:solidFill>
                <a:latin typeface="Arial" panose="020B0604020202020204" pitchFamily="34" charset="0"/>
                <a:ea typeface="黑体" panose="02010600030101010101" pitchFamily="49" charset="-122"/>
              </a:defRPr>
            </a:lvl2pPr>
            <a:lvl3pPr marL="1143000" indent="-228600">
              <a:defRPr>
                <a:solidFill>
                  <a:schemeClr val="tx1"/>
                </a:solidFill>
                <a:latin typeface="Arial" panose="020B0604020202020204" pitchFamily="34" charset="0"/>
                <a:ea typeface="黑体" panose="02010600030101010101" pitchFamily="49" charset="-122"/>
              </a:defRPr>
            </a:lvl3pPr>
            <a:lvl4pPr marL="1600200" indent="-228600">
              <a:defRPr>
                <a:solidFill>
                  <a:schemeClr val="tx1"/>
                </a:solidFill>
                <a:latin typeface="Arial" panose="020B0604020202020204" pitchFamily="34" charset="0"/>
                <a:ea typeface="黑体" panose="02010600030101010101" pitchFamily="49" charset="-122"/>
              </a:defRPr>
            </a:lvl4pPr>
            <a:lvl5pPr marL="2057400" indent="-228600">
              <a:defRPr>
                <a:solidFill>
                  <a:schemeClr val="tx1"/>
                </a:solidFill>
                <a:latin typeface="Arial" panose="020B0604020202020204" pitchFamily="34" charset="0"/>
                <a:ea typeface="黑体" panose="02010600030101010101"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黑体" panose="02010600030101010101"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黑体" panose="02010600030101010101"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黑体" panose="02010600030101010101"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黑体" panose="02010600030101010101" pitchFamily="49" charset="-122"/>
              </a:defRPr>
            </a:lvl9pPr>
          </a:lstStyle>
          <a:p>
            <a:fld id="{A5A67B96-96C0-47A5-80C9-4BAEF5A70163}" type="slidenum">
              <a:rPr lang="zh-CN" altLang="en-US" smtClean="0">
                <a:ea typeface="微软雅黑" panose="020B0503020204020204" pitchFamily="34" charset="-122"/>
              </a:rPr>
            </a:fld>
            <a:endParaRPr lang="en-US" altLang="zh-CN">
              <a:ea typeface="微软雅黑" panose="020B0503020204020204" pitchFamily="3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70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870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黑体" panose="02010600030101010101" pitchFamily="49" charset="-122"/>
              </a:defRPr>
            </a:lvl1pPr>
            <a:lvl2pPr marL="742950" indent="-285750">
              <a:defRPr>
                <a:solidFill>
                  <a:schemeClr val="tx1"/>
                </a:solidFill>
                <a:latin typeface="Arial" panose="020B0604020202020204" pitchFamily="34" charset="0"/>
                <a:ea typeface="黑体" panose="02010600030101010101" pitchFamily="49" charset="-122"/>
              </a:defRPr>
            </a:lvl2pPr>
            <a:lvl3pPr marL="1143000" indent="-228600">
              <a:defRPr>
                <a:solidFill>
                  <a:schemeClr val="tx1"/>
                </a:solidFill>
                <a:latin typeface="Arial" panose="020B0604020202020204" pitchFamily="34" charset="0"/>
                <a:ea typeface="黑体" panose="02010600030101010101" pitchFamily="49" charset="-122"/>
              </a:defRPr>
            </a:lvl3pPr>
            <a:lvl4pPr marL="1600200" indent="-228600">
              <a:defRPr>
                <a:solidFill>
                  <a:schemeClr val="tx1"/>
                </a:solidFill>
                <a:latin typeface="Arial" panose="020B0604020202020204" pitchFamily="34" charset="0"/>
                <a:ea typeface="黑体" panose="02010600030101010101" pitchFamily="49" charset="-122"/>
              </a:defRPr>
            </a:lvl4pPr>
            <a:lvl5pPr marL="2057400" indent="-228600">
              <a:defRPr>
                <a:solidFill>
                  <a:schemeClr val="tx1"/>
                </a:solidFill>
                <a:latin typeface="Arial" panose="020B0604020202020204" pitchFamily="34" charset="0"/>
                <a:ea typeface="黑体" panose="02010600030101010101"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黑体" panose="02010600030101010101"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黑体" panose="02010600030101010101"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黑体" panose="02010600030101010101"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黑体" panose="02010600030101010101" pitchFamily="49" charset="-122"/>
              </a:defRPr>
            </a:lvl9pPr>
          </a:lstStyle>
          <a:p>
            <a:fld id="{A5A67B96-96C0-47A5-80C9-4BAEF5A70163}" type="slidenum">
              <a:rPr lang="zh-CN" altLang="en-US" smtClean="0">
                <a:ea typeface="微软雅黑" panose="020B0503020204020204" pitchFamily="34" charset="-122"/>
              </a:rPr>
            </a:fld>
            <a:endParaRPr lang="en-US" altLang="zh-CN">
              <a:ea typeface="微软雅黑" panose="020B0503020204020204" pitchFamily="3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70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870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黑体" panose="02010600030101010101" pitchFamily="49" charset="-122"/>
              </a:defRPr>
            </a:lvl1pPr>
            <a:lvl2pPr marL="742950" indent="-285750">
              <a:defRPr>
                <a:solidFill>
                  <a:schemeClr val="tx1"/>
                </a:solidFill>
                <a:latin typeface="Arial" panose="020B0604020202020204" pitchFamily="34" charset="0"/>
                <a:ea typeface="黑体" panose="02010600030101010101" pitchFamily="49" charset="-122"/>
              </a:defRPr>
            </a:lvl2pPr>
            <a:lvl3pPr marL="1143000" indent="-228600">
              <a:defRPr>
                <a:solidFill>
                  <a:schemeClr val="tx1"/>
                </a:solidFill>
                <a:latin typeface="Arial" panose="020B0604020202020204" pitchFamily="34" charset="0"/>
                <a:ea typeface="黑体" panose="02010600030101010101" pitchFamily="49" charset="-122"/>
              </a:defRPr>
            </a:lvl3pPr>
            <a:lvl4pPr marL="1600200" indent="-228600">
              <a:defRPr>
                <a:solidFill>
                  <a:schemeClr val="tx1"/>
                </a:solidFill>
                <a:latin typeface="Arial" panose="020B0604020202020204" pitchFamily="34" charset="0"/>
                <a:ea typeface="黑体" panose="02010600030101010101" pitchFamily="49" charset="-122"/>
              </a:defRPr>
            </a:lvl4pPr>
            <a:lvl5pPr marL="2057400" indent="-228600">
              <a:defRPr>
                <a:solidFill>
                  <a:schemeClr val="tx1"/>
                </a:solidFill>
                <a:latin typeface="Arial" panose="020B0604020202020204" pitchFamily="34" charset="0"/>
                <a:ea typeface="黑体" panose="02010600030101010101"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黑体" panose="02010600030101010101"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黑体" panose="02010600030101010101"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黑体" panose="02010600030101010101"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黑体" panose="02010600030101010101" pitchFamily="49" charset="-122"/>
              </a:defRPr>
            </a:lvl9pPr>
          </a:lstStyle>
          <a:p>
            <a:fld id="{A5A67B96-96C0-47A5-80C9-4BAEF5A70163}" type="slidenum">
              <a:rPr lang="zh-CN" altLang="en-US" smtClean="0">
                <a:ea typeface="微软雅黑" panose="020B0503020204020204" pitchFamily="34" charset="-122"/>
              </a:rPr>
            </a:fld>
            <a:endParaRPr lang="en-US" altLang="zh-CN">
              <a:ea typeface="微软雅黑" panose="020B0503020204020204" pitchFamily="3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70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870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黑体" panose="02010600030101010101" pitchFamily="49" charset="-122"/>
              </a:defRPr>
            </a:lvl1pPr>
            <a:lvl2pPr marL="742950" indent="-285750">
              <a:defRPr>
                <a:solidFill>
                  <a:schemeClr val="tx1"/>
                </a:solidFill>
                <a:latin typeface="Arial" panose="020B0604020202020204" pitchFamily="34" charset="0"/>
                <a:ea typeface="黑体" panose="02010600030101010101" pitchFamily="49" charset="-122"/>
              </a:defRPr>
            </a:lvl2pPr>
            <a:lvl3pPr marL="1143000" indent="-228600">
              <a:defRPr>
                <a:solidFill>
                  <a:schemeClr val="tx1"/>
                </a:solidFill>
                <a:latin typeface="Arial" panose="020B0604020202020204" pitchFamily="34" charset="0"/>
                <a:ea typeface="黑体" panose="02010600030101010101" pitchFamily="49" charset="-122"/>
              </a:defRPr>
            </a:lvl3pPr>
            <a:lvl4pPr marL="1600200" indent="-228600">
              <a:defRPr>
                <a:solidFill>
                  <a:schemeClr val="tx1"/>
                </a:solidFill>
                <a:latin typeface="Arial" panose="020B0604020202020204" pitchFamily="34" charset="0"/>
                <a:ea typeface="黑体" panose="02010600030101010101" pitchFamily="49" charset="-122"/>
              </a:defRPr>
            </a:lvl4pPr>
            <a:lvl5pPr marL="2057400" indent="-228600">
              <a:defRPr>
                <a:solidFill>
                  <a:schemeClr val="tx1"/>
                </a:solidFill>
                <a:latin typeface="Arial" panose="020B0604020202020204" pitchFamily="34" charset="0"/>
                <a:ea typeface="黑体" panose="02010600030101010101"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黑体" panose="02010600030101010101"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黑体" panose="02010600030101010101"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黑体" panose="02010600030101010101"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黑体" panose="02010600030101010101" pitchFamily="49" charset="-122"/>
              </a:defRPr>
            </a:lvl9pPr>
          </a:lstStyle>
          <a:p>
            <a:fld id="{A5A67B96-96C0-47A5-80C9-4BAEF5A70163}" type="slidenum">
              <a:rPr lang="zh-CN" altLang="en-US" smtClean="0">
                <a:ea typeface="微软雅黑" panose="020B0503020204020204" pitchFamily="34" charset="-122"/>
              </a:rPr>
            </a:fld>
            <a:endParaRPr lang="en-US" altLang="zh-CN">
              <a:ea typeface="微软雅黑" panose="020B0503020204020204" pitchFamily="3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grpSp>
        <p:nvGrpSpPr>
          <p:cNvPr id="4" name="Group 2"/>
          <p:cNvGrpSpPr/>
          <p:nvPr/>
        </p:nvGrpSpPr>
        <p:grpSpPr bwMode="auto">
          <a:xfrm>
            <a:off x="0" y="2438400"/>
            <a:ext cx="9009063" cy="1052513"/>
            <a:chOff x="0" y="1536"/>
            <a:chExt cx="5675" cy="663"/>
          </a:xfrm>
        </p:grpSpPr>
        <p:grpSp>
          <p:nvGrpSpPr>
            <p:cNvPr id="5" name="Group 3"/>
            <p:cNvGrpSpPr/>
            <p:nvPr/>
          </p:nvGrpSpPr>
          <p:grpSpPr bwMode="auto">
            <a:xfrm>
              <a:off x="183" y="1604"/>
              <a:ext cx="448"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ln>
            </p:spPr>
            <p:txBody>
              <a:bodyPr wrap="none" anchor="ctr"/>
              <a:lstStyle/>
              <a:p>
                <a:pPr eaLnBrk="1" hangingPunct="1">
                  <a:defRPr/>
                </a:pPr>
                <a:endParaRPr lang="zh-CN" altLang="en-US">
                  <a:ea typeface="宋体" panose="02010600030101010101" pitchFamily="2" charset="-122"/>
                </a:endParaRPr>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ln>
            </p:spPr>
            <p:txBody>
              <a:bodyPr wrap="none" anchor="ctr"/>
              <a:lstStyle/>
              <a:p>
                <a:pPr eaLnBrk="1" hangingPunct="1">
                  <a:defRPr/>
                </a:pPr>
                <a:endParaRPr lang="zh-CN" altLang="en-US">
                  <a:ea typeface="宋体" panose="02010600030101010101" pitchFamily="2" charset="-122"/>
                </a:endParaRPr>
              </a:p>
            </p:txBody>
          </p:sp>
        </p:grpSp>
        <p:grpSp>
          <p:nvGrpSpPr>
            <p:cNvPr id="6" name="Group 6"/>
            <p:cNvGrpSpPr/>
            <p:nvPr/>
          </p:nvGrpSpPr>
          <p:grpSpPr bwMode="auto">
            <a:xfrm>
              <a:off x="261" y="1870"/>
              <a:ext cx="465"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ln>
            </p:spPr>
            <p:txBody>
              <a:bodyPr wrap="none" anchor="ctr"/>
              <a:lstStyle/>
              <a:p>
                <a:pPr eaLnBrk="1" hangingPunct="1">
                  <a:defRPr/>
                </a:pPr>
                <a:endParaRPr lang="zh-CN" altLang="en-US">
                  <a:ea typeface="宋体" panose="02010600030101010101" pitchFamily="2" charset="-122"/>
                </a:endParaRPr>
              </a:p>
            </p:txBody>
          </p:sp>
          <p:sp>
            <p:nvSpPr>
              <p:cNvPr id="11" name="Rectangle 8"/>
              <p:cNvSpPr>
                <a:spLocks noChangeArrowheads="1"/>
              </p:cNvSpPr>
              <p:nvPr/>
            </p:nvSpPr>
            <p:spPr bwMode="auto">
              <a:xfrm>
                <a:off x="1249" y="2640"/>
                <a:ext cx="335" cy="432"/>
              </a:xfrm>
              <a:prstGeom prst="rect">
                <a:avLst/>
              </a:prstGeom>
              <a:gradFill rotWithShape="0">
                <a:gsLst>
                  <a:gs pos="0">
                    <a:schemeClr val="accent2"/>
                  </a:gs>
                  <a:gs pos="100000">
                    <a:schemeClr val="bg1"/>
                  </a:gs>
                </a:gsLst>
                <a:lin ang="0" scaled="1"/>
              </a:gradFill>
              <a:ln w="9525">
                <a:noFill/>
                <a:miter lim="800000"/>
              </a:ln>
            </p:spPr>
            <p:txBody>
              <a:bodyPr wrap="none" anchor="ctr"/>
              <a:lstStyle/>
              <a:p>
                <a:pPr eaLnBrk="1" hangingPunct="1">
                  <a:defRPr/>
                </a:pPr>
                <a:endParaRPr lang="zh-CN" altLang="en-US">
                  <a:ea typeface="宋体" panose="02010600030101010101" pitchFamily="2" charset="-122"/>
                </a:endParaRPr>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ln>
          </p:spPr>
          <p:txBody>
            <a:bodyPr wrap="none" anchor="ctr"/>
            <a:lstStyle/>
            <a:p>
              <a:pPr eaLnBrk="1" hangingPunct="1">
                <a:defRPr/>
              </a:pPr>
              <a:endParaRPr lang="zh-CN" altLang="en-US">
                <a:ea typeface="宋体" panose="02010600030101010101" pitchFamily="2" charset="-122"/>
              </a:endParaRPr>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ln>
          </p:spPr>
          <p:txBody>
            <a:bodyPr wrap="none" anchor="ctr"/>
            <a:lstStyle/>
            <a:p>
              <a:pPr eaLnBrk="1" hangingPunct="1">
                <a:defRPr/>
              </a:pPr>
              <a:endParaRPr lang="zh-CN" altLang="en-US">
                <a:ea typeface="宋体" panose="02010600030101010101" pitchFamily="2" charset="-122"/>
              </a:endParaRPr>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ln>
          </p:spPr>
          <p:txBody>
            <a:bodyPr wrap="none" anchor="ctr"/>
            <a:lstStyle/>
            <a:p>
              <a:pPr eaLnBrk="1" hangingPunct="1">
                <a:defRPr/>
              </a:pPr>
              <a:endParaRPr lang="zh-CN" altLang="en-US">
                <a:ea typeface="宋体" panose="02010600030101010101" pitchFamily="2" charset="-122"/>
              </a:endParaRPr>
            </a:p>
          </p:txBody>
        </p:sp>
      </p:grpSp>
      <p:sp>
        <p:nvSpPr>
          <p:cNvPr id="81932" name="Rectangle 12"/>
          <p:cNvSpPr>
            <a:spLocks noGrp="1" noChangeArrowheads="1"/>
          </p:cNvSpPr>
          <p:nvPr>
            <p:ph type="ctrTitle"/>
          </p:nvPr>
        </p:nvSpPr>
        <p:spPr>
          <a:xfrm>
            <a:off x="990600" y="1676400"/>
            <a:ext cx="7772400" cy="1462088"/>
          </a:xfrm>
        </p:spPr>
        <p:txBody>
          <a:bodyPr/>
          <a:lstStyle>
            <a:lvl1pPr>
              <a:defRPr/>
            </a:lvl1pPr>
          </a:lstStyle>
          <a:p>
            <a:r>
              <a:rPr lang="zh-CN" altLang="en-US"/>
              <a:t>单击此处编辑母版标题样式</a:t>
            </a:r>
            <a:endParaRPr lang="zh-CN" altLang="en-US"/>
          </a:p>
        </p:txBody>
      </p:sp>
      <p:sp>
        <p:nvSpPr>
          <p:cNvPr id="81933" name="Rectangle 13"/>
          <p:cNvSpPr>
            <a:spLocks noGrp="1" noChangeArrowheads="1"/>
          </p:cNvSpPr>
          <p:nvPr>
            <p:ph type="subTitle" idx="1"/>
          </p:nvPr>
        </p:nvSpPr>
        <p:spPr>
          <a:xfrm>
            <a:off x="1371600" y="3886200"/>
            <a:ext cx="6400800" cy="1752600"/>
          </a:xfrm>
        </p:spPr>
        <p:txBody>
          <a:bodyPr/>
          <a:lstStyle>
            <a:lvl1pPr marL="0" indent="0" algn="ctr">
              <a:buFont typeface="Wingdings" panose="05000000000000000000" pitchFamily="2" charset="2"/>
              <a:buNone/>
              <a:defRPr/>
            </a:lvl1pPr>
          </a:lstStyle>
          <a:p>
            <a:r>
              <a:rPr lang="zh-CN" altLang="en-US"/>
              <a:t>单击此处编辑母版副标题样式</a:t>
            </a:r>
            <a:endParaRPr lang="zh-CN" altLang="en-US"/>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fld id="{92AC5E7A-3AFC-4DD4-8EF2-5DF7EAEDA91C}" type="datetimeFigureOut">
              <a:rPr lang="zh-CN" altLang="en-US"/>
            </a:fld>
            <a:endParaRPr lang="en-US" altLang="zh-CN"/>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ltLang="zh-CN"/>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A14ECD24-8448-4FAE-A016-DBA7CD04E89E}" type="slidenum">
              <a:rPr lang="zh-CN" altLang="en-US"/>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11"/>
          <p:cNvSpPr>
            <a:spLocks noGrp="1" noChangeArrowheads="1"/>
          </p:cNvSpPr>
          <p:nvPr>
            <p:ph type="dt" sz="half" idx="10"/>
          </p:nvPr>
        </p:nvSpPr>
        <p:spPr/>
        <p:txBody>
          <a:bodyPr/>
          <a:lstStyle>
            <a:lvl1pPr>
              <a:defRPr/>
            </a:lvl1pPr>
          </a:lstStyle>
          <a:p>
            <a:pPr>
              <a:defRPr/>
            </a:pPr>
            <a:fld id="{EE13A2BC-2517-4175-AE4F-678F3A514AED}" type="datetimeFigureOut">
              <a:rPr lang="zh-CN" altLang="en-US"/>
            </a:fld>
            <a:endParaRPr lang="en-US" altLang="zh-CN"/>
          </a:p>
        </p:txBody>
      </p:sp>
      <p:sp>
        <p:nvSpPr>
          <p:cNvPr id="5" name="Rectangle 12"/>
          <p:cNvSpPr>
            <a:spLocks noGrp="1" noChangeArrowheads="1"/>
          </p:cNvSpPr>
          <p:nvPr>
            <p:ph type="ftr" sz="quarter" idx="11"/>
          </p:nvPr>
        </p:nvSpPr>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p:txBody>
          <a:bodyPr/>
          <a:lstStyle>
            <a:lvl1pPr>
              <a:defRPr/>
            </a:lvl1pPr>
          </a:lstStyle>
          <a:p>
            <a:pPr>
              <a:defRPr/>
            </a:pPr>
            <a:fld id="{6DD27827-B6C8-497A-AE6F-1BDE18B336D1}" type="slidenum">
              <a:rPr lang="zh-CN" altLang="en-US"/>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04050" y="214313"/>
            <a:ext cx="1951038" cy="5918200"/>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1150938" y="214313"/>
            <a:ext cx="5700712" cy="5918200"/>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11"/>
          <p:cNvSpPr>
            <a:spLocks noGrp="1" noChangeArrowheads="1"/>
          </p:cNvSpPr>
          <p:nvPr>
            <p:ph type="dt" sz="half" idx="10"/>
          </p:nvPr>
        </p:nvSpPr>
        <p:spPr/>
        <p:txBody>
          <a:bodyPr/>
          <a:lstStyle>
            <a:lvl1pPr>
              <a:defRPr/>
            </a:lvl1pPr>
          </a:lstStyle>
          <a:p>
            <a:pPr>
              <a:defRPr/>
            </a:pPr>
            <a:fld id="{FDE05C4C-8A12-46D0-B63C-501A8F799560}" type="datetimeFigureOut">
              <a:rPr lang="zh-CN" altLang="en-US"/>
            </a:fld>
            <a:endParaRPr lang="en-US" altLang="zh-CN"/>
          </a:p>
        </p:txBody>
      </p:sp>
      <p:sp>
        <p:nvSpPr>
          <p:cNvPr id="5" name="Rectangle 12"/>
          <p:cNvSpPr>
            <a:spLocks noGrp="1" noChangeArrowheads="1"/>
          </p:cNvSpPr>
          <p:nvPr>
            <p:ph type="ftr" sz="quarter" idx="11"/>
          </p:nvPr>
        </p:nvSpPr>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p:txBody>
          <a:bodyPr/>
          <a:lstStyle>
            <a:lvl1pPr>
              <a:defRPr/>
            </a:lvl1pPr>
          </a:lstStyle>
          <a:p>
            <a:pPr>
              <a:defRPr/>
            </a:pPr>
            <a:fld id="{87473D2A-1091-450B-95E5-BA0759EC5CD6}" type="slidenum">
              <a:rPr lang="zh-CN" altLang="en-US"/>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11"/>
          <p:cNvSpPr>
            <a:spLocks noGrp="1" noChangeArrowheads="1"/>
          </p:cNvSpPr>
          <p:nvPr>
            <p:ph type="dt" sz="half" idx="10"/>
          </p:nvPr>
        </p:nvSpPr>
        <p:spPr/>
        <p:txBody>
          <a:bodyPr/>
          <a:lstStyle>
            <a:lvl1pPr>
              <a:defRPr/>
            </a:lvl1pPr>
          </a:lstStyle>
          <a:p>
            <a:pPr>
              <a:defRPr/>
            </a:pPr>
            <a:fld id="{1F8B290D-3FB4-401B-9EDD-D30DA07638A0}" type="datetimeFigureOut">
              <a:rPr lang="zh-CN" altLang="en-US"/>
            </a:fld>
            <a:endParaRPr lang="en-US" altLang="zh-CN"/>
          </a:p>
        </p:txBody>
      </p:sp>
      <p:sp>
        <p:nvSpPr>
          <p:cNvPr id="5" name="Rectangle 12"/>
          <p:cNvSpPr>
            <a:spLocks noGrp="1" noChangeArrowheads="1"/>
          </p:cNvSpPr>
          <p:nvPr>
            <p:ph type="ftr" sz="quarter" idx="11"/>
          </p:nvPr>
        </p:nvSpPr>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p:txBody>
          <a:bodyPr/>
          <a:lstStyle>
            <a:lvl1pPr>
              <a:defRPr/>
            </a:lvl1pPr>
          </a:lstStyle>
          <a:p>
            <a:pPr>
              <a:defRPr/>
            </a:pPr>
            <a:fld id="{59BEBFA6-B836-4E92-B9F3-A3F6E7C3E10E}" type="slidenum">
              <a:rPr lang="zh-CN" altLang="en-US"/>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4" name="Rectangle 11"/>
          <p:cNvSpPr>
            <a:spLocks noGrp="1" noChangeArrowheads="1"/>
          </p:cNvSpPr>
          <p:nvPr>
            <p:ph type="dt" sz="half" idx="10"/>
          </p:nvPr>
        </p:nvSpPr>
        <p:spPr/>
        <p:txBody>
          <a:bodyPr/>
          <a:lstStyle>
            <a:lvl1pPr>
              <a:defRPr/>
            </a:lvl1pPr>
          </a:lstStyle>
          <a:p>
            <a:pPr>
              <a:defRPr/>
            </a:pPr>
            <a:fld id="{EDC6912F-55F2-4DFA-AB72-92DB2512BD13}" type="datetimeFigureOut">
              <a:rPr lang="zh-CN" altLang="en-US"/>
            </a:fld>
            <a:endParaRPr lang="en-US" altLang="zh-CN"/>
          </a:p>
        </p:txBody>
      </p:sp>
      <p:sp>
        <p:nvSpPr>
          <p:cNvPr id="5" name="Rectangle 12"/>
          <p:cNvSpPr>
            <a:spLocks noGrp="1" noChangeArrowheads="1"/>
          </p:cNvSpPr>
          <p:nvPr>
            <p:ph type="ftr" sz="quarter" idx="11"/>
          </p:nvPr>
        </p:nvSpPr>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p:txBody>
          <a:bodyPr/>
          <a:lstStyle>
            <a:lvl1pPr>
              <a:defRPr/>
            </a:lvl1pPr>
          </a:lstStyle>
          <a:p>
            <a:pPr>
              <a:defRPr/>
            </a:pPr>
            <a:fld id="{A6710EB1-F4DF-423E-80F4-71200B9B2FFA}" type="slidenum">
              <a:rPr lang="zh-CN" altLang="en-US"/>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11"/>
          <p:cNvSpPr>
            <a:spLocks noGrp="1" noChangeArrowheads="1"/>
          </p:cNvSpPr>
          <p:nvPr>
            <p:ph type="dt" sz="half" idx="10"/>
          </p:nvPr>
        </p:nvSpPr>
        <p:spPr/>
        <p:txBody>
          <a:bodyPr/>
          <a:lstStyle>
            <a:lvl1pPr>
              <a:defRPr/>
            </a:lvl1pPr>
          </a:lstStyle>
          <a:p>
            <a:pPr>
              <a:defRPr/>
            </a:pPr>
            <a:fld id="{38848A0F-706B-4725-829D-8D9A60CB5C9C}" type="datetimeFigureOut">
              <a:rPr lang="zh-CN" altLang="en-US"/>
            </a:fld>
            <a:endParaRPr lang="en-US" altLang="zh-CN"/>
          </a:p>
        </p:txBody>
      </p:sp>
      <p:sp>
        <p:nvSpPr>
          <p:cNvPr id="6" name="Rectangle 12"/>
          <p:cNvSpPr>
            <a:spLocks noGrp="1" noChangeArrowheads="1"/>
          </p:cNvSpPr>
          <p:nvPr>
            <p:ph type="ftr" sz="quarter" idx="11"/>
          </p:nvPr>
        </p:nvSpPr>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p:txBody>
          <a:bodyPr/>
          <a:lstStyle>
            <a:lvl1pPr>
              <a:defRPr/>
            </a:lvl1pPr>
          </a:lstStyle>
          <a:p>
            <a:pPr>
              <a:defRPr/>
            </a:pPr>
            <a:fld id="{EE691871-6B68-4526-A6AA-E874CD5CC153}" type="slidenum">
              <a:rPr lang="zh-CN" altLang="en-US"/>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Rectangle 11"/>
          <p:cNvSpPr>
            <a:spLocks noGrp="1" noChangeArrowheads="1"/>
          </p:cNvSpPr>
          <p:nvPr>
            <p:ph type="dt" sz="half" idx="10"/>
          </p:nvPr>
        </p:nvSpPr>
        <p:spPr/>
        <p:txBody>
          <a:bodyPr/>
          <a:lstStyle>
            <a:lvl1pPr>
              <a:defRPr/>
            </a:lvl1pPr>
          </a:lstStyle>
          <a:p>
            <a:pPr>
              <a:defRPr/>
            </a:pPr>
            <a:fld id="{0A92B3AA-08E5-4365-B70A-82A3DE3D8526}" type="datetimeFigureOut">
              <a:rPr lang="zh-CN" altLang="en-US"/>
            </a:fld>
            <a:endParaRPr lang="en-US" altLang="zh-CN"/>
          </a:p>
        </p:txBody>
      </p:sp>
      <p:sp>
        <p:nvSpPr>
          <p:cNvPr id="8" name="Rectangle 12"/>
          <p:cNvSpPr>
            <a:spLocks noGrp="1" noChangeArrowheads="1"/>
          </p:cNvSpPr>
          <p:nvPr>
            <p:ph type="ftr" sz="quarter" idx="11"/>
          </p:nvPr>
        </p:nvSpPr>
        <p:spPr/>
        <p:txBody>
          <a:bodyPr/>
          <a:lstStyle>
            <a:lvl1pPr>
              <a:defRPr/>
            </a:lvl1pPr>
          </a:lstStyle>
          <a:p>
            <a:pPr>
              <a:defRPr/>
            </a:pPr>
            <a:endParaRPr lang="en-US" altLang="zh-CN"/>
          </a:p>
        </p:txBody>
      </p:sp>
      <p:sp>
        <p:nvSpPr>
          <p:cNvPr id="9" name="Rectangle 13"/>
          <p:cNvSpPr>
            <a:spLocks noGrp="1" noChangeArrowheads="1"/>
          </p:cNvSpPr>
          <p:nvPr>
            <p:ph type="sldNum" sz="quarter" idx="12"/>
          </p:nvPr>
        </p:nvSpPr>
        <p:spPr/>
        <p:txBody>
          <a:bodyPr/>
          <a:lstStyle>
            <a:lvl1pPr>
              <a:defRPr/>
            </a:lvl1pPr>
          </a:lstStyle>
          <a:p>
            <a:pPr>
              <a:defRPr/>
            </a:pPr>
            <a:fld id="{50B9BCBC-336F-4B09-A180-C604E308132C}" type="slidenum">
              <a:rPr lang="zh-CN" altLang="en-US"/>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Rectangle 11"/>
          <p:cNvSpPr>
            <a:spLocks noGrp="1" noChangeArrowheads="1"/>
          </p:cNvSpPr>
          <p:nvPr>
            <p:ph type="dt" sz="half" idx="10"/>
          </p:nvPr>
        </p:nvSpPr>
        <p:spPr/>
        <p:txBody>
          <a:bodyPr/>
          <a:lstStyle>
            <a:lvl1pPr>
              <a:defRPr/>
            </a:lvl1pPr>
          </a:lstStyle>
          <a:p>
            <a:pPr>
              <a:defRPr/>
            </a:pPr>
            <a:fld id="{D231580D-3CB1-4FFF-8F40-E75EBA0E0FD2}" type="datetimeFigureOut">
              <a:rPr lang="zh-CN" altLang="en-US"/>
            </a:fld>
            <a:endParaRPr lang="en-US" altLang="zh-CN"/>
          </a:p>
        </p:txBody>
      </p:sp>
      <p:sp>
        <p:nvSpPr>
          <p:cNvPr id="4" name="Rectangle 12"/>
          <p:cNvSpPr>
            <a:spLocks noGrp="1" noChangeArrowheads="1"/>
          </p:cNvSpPr>
          <p:nvPr>
            <p:ph type="ftr" sz="quarter" idx="11"/>
          </p:nvPr>
        </p:nvSpPr>
        <p:spPr/>
        <p:txBody>
          <a:bodyPr/>
          <a:lstStyle>
            <a:lvl1pPr>
              <a:defRPr/>
            </a:lvl1pPr>
          </a:lstStyle>
          <a:p>
            <a:pPr>
              <a:defRPr/>
            </a:pPr>
            <a:endParaRPr lang="en-US" altLang="zh-CN"/>
          </a:p>
        </p:txBody>
      </p:sp>
      <p:sp>
        <p:nvSpPr>
          <p:cNvPr id="5" name="Rectangle 13"/>
          <p:cNvSpPr>
            <a:spLocks noGrp="1" noChangeArrowheads="1"/>
          </p:cNvSpPr>
          <p:nvPr>
            <p:ph type="sldNum" sz="quarter" idx="12"/>
          </p:nvPr>
        </p:nvSpPr>
        <p:spPr/>
        <p:txBody>
          <a:bodyPr/>
          <a:lstStyle>
            <a:lvl1pPr>
              <a:defRPr/>
            </a:lvl1pPr>
          </a:lstStyle>
          <a:p>
            <a:pPr>
              <a:defRPr/>
            </a:pPr>
            <a:fld id="{93028B41-3EC1-403A-936B-FA6AC135B2D6}" type="slidenum">
              <a:rPr lang="zh-CN" altLang="en-US"/>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p:txBody>
          <a:bodyPr/>
          <a:lstStyle>
            <a:lvl1pPr>
              <a:defRPr/>
            </a:lvl1pPr>
          </a:lstStyle>
          <a:p>
            <a:pPr>
              <a:defRPr/>
            </a:pPr>
            <a:fld id="{C40C7338-BDAB-4396-882E-2E7F039188AB}" type="datetimeFigureOut">
              <a:rPr lang="zh-CN" altLang="en-US"/>
            </a:fld>
            <a:endParaRPr lang="en-US" altLang="zh-CN"/>
          </a:p>
        </p:txBody>
      </p:sp>
      <p:sp>
        <p:nvSpPr>
          <p:cNvPr id="3" name="Rectangle 12"/>
          <p:cNvSpPr>
            <a:spLocks noGrp="1" noChangeArrowheads="1"/>
          </p:cNvSpPr>
          <p:nvPr>
            <p:ph type="ftr" sz="quarter" idx="11"/>
          </p:nvPr>
        </p:nvSpPr>
        <p:spPr/>
        <p:txBody>
          <a:bodyPr/>
          <a:lstStyle>
            <a:lvl1pPr>
              <a:defRPr/>
            </a:lvl1pPr>
          </a:lstStyle>
          <a:p>
            <a:pPr>
              <a:defRPr/>
            </a:pPr>
            <a:endParaRPr lang="en-US" altLang="zh-CN"/>
          </a:p>
        </p:txBody>
      </p:sp>
      <p:sp>
        <p:nvSpPr>
          <p:cNvPr id="4" name="Rectangle 13"/>
          <p:cNvSpPr>
            <a:spLocks noGrp="1" noChangeArrowheads="1"/>
          </p:cNvSpPr>
          <p:nvPr>
            <p:ph type="sldNum" sz="quarter" idx="12"/>
          </p:nvPr>
        </p:nvSpPr>
        <p:spPr/>
        <p:txBody>
          <a:bodyPr/>
          <a:lstStyle>
            <a:lvl1pPr>
              <a:defRPr/>
            </a:lvl1pPr>
          </a:lstStyle>
          <a:p>
            <a:pPr>
              <a:defRPr/>
            </a:pPr>
            <a:fld id="{645C86CA-88EC-4843-AD69-B5267A35B470}" type="slidenum">
              <a:rPr lang="zh-CN" altLang="en-US"/>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Rectangle 11"/>
          <p:cNvSpPr>
            <a:spLocks noGrp="1" noChangeArrowheads="1"/>
          </p:cNvSpPr>
          <p:nvPr>
            <p:ph type="dt" sz="half" idx="10"/>
          </p:nvPr>
        </p:nvSpPr>
        <p:spPr/>
        <p:txBody>
          <a:bodyPr/>
          <a:lstStyle>
            <a:lvl1pPr>
              <a:defRPr/>
            </a:lvl1pPr>
          </a:lstStyle>
          <a:p>
            <a:pPr>
              <a:defRPr/>
            </a:pPr>
            <a:fld id="{DD247E11-08C4-4607-A612-87BF7521FA05}" type="datetimeFigureOut">
              <a:rPr lang="zh-CN" altLang="en-US"/>
            </a:fld>
            <a:endParaRPr lang="en-US" altLang="zh-CN"/>
          </a:p>
        </p:txBody>
      </p:sp>
      <p:sp>
        <p:nvSpPr>
          <p:cNvPr id="6" name="Rectangle 12"/>
          <p:cNvSpPr>
            <a:spLocks noGrp="1" noChangeArrowheads="1"/>
          </p:cNvSpPr>
          <p:nvPr>
            <p:ph type="ftr" sz="quarter" idx="11"/>
          </p:nvPr>
        </p:nvSpPr>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p:txBody>
          <a:bodyPr/>
          <a:lstStyle>
            <a:lvl1pPr>
              <a:defRPr/>
            </a:lvl1pPr>
          </a:lstStyle>
          <a:p>
            <a:pPr>
              <a:defRPr/>
            </a:pPr>
            <a:fld id="{C8CE1944-7848-4468-9E5D-07A04C9C9ACF}" type="slidenum">
              <a:rPr lang="zh-CN" altLang="en-US"/>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Rectangle 11"/>
          <p:cNvSpPr>
            <a:spLocks noGrp="1" noChangeArrowheads="1"/>
          </p:cNvSpPr>
          <p:nvPr>
            <p:ph type="dt" sz="half" idx="10"/>
          </p:nvPr>
        </p:nvSpPr>
        <p:spPr/>
        <p:txBody>
          <a:bodyPr/>
          <a:lstStyle>
            <a:lvl1pPr>
              <a:defRPr/>
            </a:lvl1pPr>
          </a:lstStyle>
          <a:p>
            <a:pPr>
              <a:defRPr/>
            </a:pPr>
            <a:fld id="{61A82B9F-4ED3-40E4-8CDA-E10E0501ECDD}" type="datetimeFigureOut">
              <a:rPr lang="zh-CN" altLang="en-US"/>
            </a:fld>
            <a:endParaRPr lang="en-US" altLang="zh-CN"/>
          </a:p>
        </p:txBody>
      </p:sp>
      <p:sp>
        <p:nvSpPr>
          <p:cNvPr id="6" name="Rectangle 12"/>
          <p:cNvSpPr>
            <a:spLocks noGrp="1" noChangeArrowheads="1"/>
          </p:cNvSpPr>
          <p:nvPr>
            <p:ph type="ftr" sz="quarter" idx="11"/>
          </p:nvPr>
        </p:nvSpPr>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p:txBody>
          <a:bodyPr/>
          <a:lstStyle>
            <a:lvl1pPr>
              <a:defRPr/>
            </a:lvl1pPr>
          </a:lstStyle>
          <a:p>
            <a:pPr>
              <a:defRPr/>
            </a:pPr>
            <a:fld id="{DC37BB82-D7AC-467F-8152-301026D06AD5}" type="slidenum">
              <a:rPr lang="zh-CN" altLang="en-US"/>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ltGray">
          <a:xfrm>
            <a:off x="417513" y="1098550"/>
            <a:ext cx="438150" cy="474663"/>
          </a:xfrm>
          <a:prstGeom prst="rect">
            <a:avLst/>
          </a:prstGeom>
          <a:solidFill>
            <a:schemeClr val="accent2"/>
          </a:solidFill>
          <a:ln w="9525">
            <a:noFill/>
            <a:miter lim="800000"/>
          </a:ln>
        </p:spPr>
        <p:txBody>
          <a:bodyPr wrap="none" anchor="ctr"/>
          <a:lstStyle/>
          <a:p>
            <a:pPr algn="ctr" eaLnBrk="1" hangingPunct="1">
              <a:defRPr/>
            </a:pPr>
            <a:endParaRPr kumimoji="1" lang="zh-CN" altLang="en-US" sz="2400">
              <a:ea typeface="宋体" panose="02010600030101010101" pitchFamily="2" charset="-122"/>
            </a:endParaRPr>
          </a:p>
        </p:txBody>
      </p:sp>
      <p:sp>
        <p:nvSpPr>
          <p:cNvPr id="1027"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ln>
        </p:spPr>
        <p:txBody>
          <a:bodyPr wrap="none" anchor="ctr"/>
          <a:lstStyle/>
          <a:p>
            <a:pPr algn="ctr" eaLnBrk="1" hangingPunct="1">
              <a:defRPr/>
            </a:pPr>
            <a:endParaRPr kumimoji="1" lang="zh-CN" altLang="en-US" sz="2400">
              <a:ea typeface="宋体" panose="02010600030101010101" pitchFamily="2" charset="-122"/>
            </a:endParaRPr>
          </a:p>
        </p:txBody>
      </p:sp>
      <p:sp>
        <p:nvSpPr>
          <p:cNvPr id="1028" name="Rectangle 4"/>
          <p:cNvSpPr>
            <a:spLocks noChangeArrowheads="1"/>
          </p:cNvSpPr>
          <p:nvPr/>
        </p:nvSpPr>
        <p:spPr bwMode="ltGray">
          <a:xfrm>
            <a:off x="541338" y="1520825"/>
            <a:ext cx="422275" cy="474663"/>
          </a:xfrm>
          <a:prstGeom prst="rect">
            <a:avLst/>
          </a:prstGeom>
          <a:solidFill>
            <a:schemeClr val="folHlink"/>
          </a:solidFill>
          <a:ln w="9525">
            <a:noFill/>
            <a:miter lim="800000"/>
          </a:ln>
        </p:spPr>
        <p:txBody>
          <a:bodyPr wrap="none" anchor="ctr"/>
          <a:lstStyle/>
          <a:p>
            <a:pPr algn="ctr" eaLnBrk="1" hangingPunct="1">
              <a:defRPr/>
            </a:pPr>
            <a:endParaRPr kumimoji="1" lang="zh-CN" altLang="en-US" sz="2400">
              <a:ea typeface="宋体" panose="02010600030101010101" pitchFamily="2" charset="-122"/>
            </a:endParaRPr>
          </a:p>
        </p:txBody>
      </p:sp>
      <p:sp>
        <p:nvSpPr>
          <p:cNvPr id="1029"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ln>
        </p:spPr>
        <p:txBody>
          <a:bodyPr wrap="none" anchor="ctr"/>
          <a:lstStyle/>
          <a:p>
            <a:pPr algn="ctr" eaLnBrk="1" hangingPunct="1">
              <a:defRPr/>
            </a:pPr>
            <a:endParaRPr kumimoji="1" lang="zh-CN" altLang="en-US" sz="2400">
              <a:ea typeface="宋体" panose="02010600030101010101" pitchFamily="2" charset="-122"/>
            </a:endParaRPr>
          </a:p>
        </p:txBody>
      </p:sp>
      <p:sp>
        <p:nvSpPr>
          <p:cNvPr id="1030"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ln>
        </p:spPr>
        <p:txBody>
          <a:bodyPr wrap="none" anchor="ctr"/>
          <a:lstStyle/>
          <a:p>
            <a:pPr algn="ctr" eaLnBrk="1" hangingPunct="1">
              <a:defRPr/>
            </a:pPr>
            <a:endParaRPr kumimoji="1" lang="zh-CN" altLang="en-US" sz="2400">
              <a:ea typeface="宋体" panose="02010600030101010101" pitchFamily="2" charset="-122"/>
            </a:endParaRPr>
          </a:p>
        </p:txBody>
      </p:sp>
      <p:sp>
        <p:nvSpPr>
          <p:cNvPr id="1031" name="Rectangle 7"/>
          <p:cNvSpPr>
            <a:spLocks noChangeArrowheads="1"/>
          </p:cNvSpPr>
          <p:nvPr/>
        </p:nvSpPr>
        <p:spPr bwMode="gray">
          <a:xfrm>
            <a:off x="762000" y="990600"/>
            <a:ext cx="31750" cy="1052513"/>
          </a:xfrm>
          <a:prstGeom prst="rect">
            <a:avLst/>
          </a:prstGeom>
          <a:solidFill>
            <a:schemeClr val="bg2"/>
          </a:solidFill>
          <a:ln w="9525">
            <a:noFill/>
            <a:miter lim="800000"/>
          </a:ln>
        </p:spPr>
        <p:txBody>
          <a:bodyPr wrap="none" anchor="ctr"/>
          <a:lstStyle/>
          <a:p>
            <a:pPr algn="ctr" eaLnBrk="1" hangingPunct="1">
              <a:defRPr/>
            </a:pPr>
            <a:endParaRPr kumimoji="1" lang="zh-CN" altLang="en-US" sz="2400">
              <a:ea typeface="宋体" panose="02010600030101010101" pitchFamily="2" charset="-122"/>
            </a:endParaRPr>
          </a:p>
        </p:txBody>
      </p:sp>
      <p:sp>
        <p:nvSpPr>
          <p:cNvPr id="1032"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ln>
        </p:spPr>
        <p:txBody>
          <a:bodyPr wrap="none" anchor="ctr"/>
          <a:lstStyle/>
          <a:p>
            <a:pPr algn="ctr" eaLnBrk="1" hangingPunct="1">
              <a:defRPr/>
            </a:pPr>
            <a:endParaRPr kumimoji="1" lang="zh-CN" altLang="en-US" sz="2400">
              <a:ea typeface="宋体" panose="02010600030101010101" pitchFamily="2" charset="-122"/>
            </a:endParaRPr>
          </a:p>
        </p:txBody>
      </p:sp>
      <p:sp>
        <p:nvSpPr>
          <p:cNvPr id="1033" name="Rectangle 9"/>
          <p:cNvSpPr>
            <a:spLocks noGrp="1" noChangeArrowheads="1"/>
          </p:cNvSpPr>
          <p:nvPr>
            <p:ph type="title"/>
          </p:nvPr>
        </p:nvSpPr>
        <p:spPr bwMode="auto">
          <a:xfrm>
            <a:off x="1150938" y="214313"/>
            <a:ext cx="7793037" cy="146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p>
            <a:pPr lvl="0"/>
            <a:r>
              <a:rPr lang="zh-CN" altLang="en-US"/>
              <a:t>单击此处编辑母版标题样式</a:t>
            </a:r>
            <a:endParaRPr lang="zh-CN" altLang="en-US"/>
          </a:p>
        </p:txBody>
      </p:sp>
      <p:sp>
        <p:nvSpPr>
          <p:cNvPr id="1034" name="Rectangle 10"/>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80907" name="Rectangle 11"/>
          <p:cNvSpPr>
            <a:spLocks noGrp="1" noChangeArrowheads="1"/>
          </p:cNvSpPr>
          <p:nvPr>
            <p:ph type="dt" sz="half" idx="2"/>
          </p:nvPr>
        </p:nvSpPr>
        <p:spPr bwMode="auto">
          <a:xfrm>
            <a:off x="1162050" y="6243638"/>
            <a:ext cx="19050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sz="1400">
                <a:ea typeface="宋体" panose="02010600030101010101" pitchFamily="2" charset="-122"/>
              </a:defRPr>
            </a:lvl1pPr>
          </a:lstStyle>
          <a:p>
            <a:pPr>
              <a:defRPr/>
            </a:pPr>
            <a:fld id="{D3115B8A-4D4D-43A1-92CF-27160BBA332B}" type="datetimeFigureOut">
              <a:rPr lang="zh-CN" altLang="en-US"/>
            </a:fld>
            <a:endParaRPr lang="en-US" altLang="zh-CN"/>
          </a:p>
        </p:txBody>
      </p:sp>
      <p:sp>
        <p:nvSpPr>
          <p:cNvPr id="80908" name="Rectangle 12"/>
          <p:cNvSpPr>
            <a:spLocks noGrp="1" noChangeArrowheads="1"/>
          </p:cNvSpPr>
          <p:nvPr>
            <p:ph type="ftr" sz="quarter" idx="3"/>
          </p:nvPr>
        </p:nvSpPr>
        <p:spPr bwMode="auto">
          <a:xfrm>
            <a:off x="3657600" y="6243638"/>
            <a:ext cx="2895600" cy="457200"/>
          </a:xfrm>
          <a:prstGeom prst="rect">
            <a:avLst/>
          </a:prstGeom>
          <a:noFill/>
          <a:ln w="9525">
            <a:noFill/>
            <a:miter lim="800000"/>
          </a:ln>
          <a:effectLst/>
        </p:spPr>
        <p:txBody>
          <a:bodyPr vert="horz" wrap="square" lIns="91440" tIns="45720" rIns="91440" bIns="45720" numCol="1" anchor="b" anchorCtr="0" compatLnSpc="1"/>
          <a:lstStyle>
            <a:lvl1pPr algn="ctr" eaLnBrk="1" hangingPunct="1">
              <a:defRPr sz="1400">
                <a:ea typeface="宋体" panose="02010600030101010101" pitchFamily="2" charset="-122"/>
              </a:defRPr>
            </a:lvl1pPr>
          </a:lstStyle>
          <a:p>
            <a:pPr>
              <a:defRPr/>
            </a:pPr>
            <a:endParaRPr lang="en-US" altLang="zh-CN"/>
          </a:p>
        </p:txBody>
      </p:sp>
      <p:sp>
        <p:nvSpPr>
          <p:cNvPr id="80909" name="Rectangle 13"/>
          <p:cNvSpPr>
            <a:spLocks noGrp="1" noChangeArrowheads="1"/>
          </p:cNvSpPr>
          <p:nvPr>
            <p:ph type="sldNum" sz="quarter" idx="4"/>
          </p:nvPr>
        </p:nvSpPr>
        <p:spPr bwMode="auto">
          <a:xfrm>
            <a:off x="7042150" y="6243638"/>
            <a:ext cx="19050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defRPr sz="1400">
                <a:ea typeface="宋体" panose="02010600030101010101" pitchFamily="2" charset="-122"/>
              </a:defRPr>
            </a:lvl1pPr>
          </a:lstStyle>
          <a:p>
            <a:pPr>
              <a:defRPr/>
            </a:pPr>
            <a:fld id="{3307B39A-CF82-4AB9-8281-FA5332EB2A47}" type="slidenum">
              <a:rPr lang="zh-CN" altLang="en-US"/>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1.png"/><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image" Target="../media/image3.png"/><Relationship Id="rId6" Type="http://schemas.openxmlformats.org/officeDocument/2006/relationships/image" Target="../media/image2.png"/><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p:cNvSpPr>
          <p:nvPr>
            <p:ph type="ctrTitle" idx="4294967295"/>
          </p:nvPr>
        </p:nvSpPr>
        <p:spPr>
          <a:xfrm>
            <a:off x="899592" y="2204864"/>
            <a:ext cx="7776864" cy="1511300"/>
          </a:xfrm>
        </p:spPr>
        <p:txBody>
          <a:bodyPr anchor="ctr"/>
          <a:lstStyle/>
          <a:p>
            <a:pPr algn="ctr">
              <a:lnSpc>
                <a:spcPct val="150000"/>
              </a:lnSpc>
              <a:defRPr/>
            </a:pPr>
            <a:br>
              <a:rPr lang="en-US" altLang="zh-CN" b="1" spc="50" dirty="0" smtClean="0">
                <a:ln w="11430"/>
                <a:solidFill>
                  <a:srgbClr val="FF0000"/>
                </a:soli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rPr>
            </a:br>
            <a:r>
              <a:rPr lang="zh-CN" altLang="en-US" b="1" spc="50" dirty="0" smtClean="0">
                <a:ln w="11430"/>
                <a:solidFill>
                  <a:srgbClr val="FF0000"/>
                </a:soli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rPr>
              <a:t>健全防止返贫监测</a:t>
            </a:r>
            <a:r>
              <a:rPr lang="zh-CN" altLang="en-US" b="1" spc="50" dirty="0">
                <a:ln w="11430"/>
                <a:solidFill>
                  <a:srgbClr val="FF0000"/>
                </a:soli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rPr>
              <a:t>和</a:t>
            </a:r>
            <a:r>
              <a:rPr lang="zh-CN" altLang="en-US" b="1" spc="50" dirty="0" smtClean="0">
                <a:ln w="11430"/>
                <a:solidFill>
                  <a:srgbClr val="FF0000"/>
                </a:soli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rPr>
              <a:t>帮扶机制</a:t>
            </a:r>
            <a:br>
              <a:rPr lang="en-US" altLang="zh-CN" b="1" spc="50" dirty="0" smtClean="0">
                <a:ln w="11430"/>
                <a:solidFill>
                  <a:srgbClr val="FF0000"/>
                </a:soli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rPr>
            </a:br>
            <a:r>
              <a:rPr lang="zh-CN" altLang="en-US" b="1" spc="50" dirty="0" smtClean="0">
                <a:ln w="11430"/>
                <a:solidFill>
                  <a:srgbClr val="FF0000"/>
                </a:soli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rPr>
              <a:t>守住不发生规模性返贫底线</a:t>
            </a:r>
            <a:br>
              <a:rPr lang="en-US" altLang="zh-CN" b="1" spc="50" dirty="0" smtClean="0">
                <a:ln w="11430"/>
                <a:solidFill>
                  <a:srgbClr val="FF0000"/>
                </a:soli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rPr>
            </a:br>
            <a:endParaRPr lang="zh-CN" altLang="en-US" b="1" spc="50" dirty="0">
              <a:ln w="11430"/>
              <a:solidFill>
                <a:srgbClr val="FF0000"/>
              </a:soli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endParaRPr>
          </a:p>
        </p:txBody>
      </p:sp>
      <p:sp>
        <p:nvSpPr>
          <p:cNvPr id="3075" name="副标题 2"/>
          <p:cNvSpPr>
            <a:spLocks noGrp="1"/>
          </p:cNvSpPr>
          <p:nvPr>
            <p:ph type="subTitle" idx="4294967295"/>
          </p:nvPr>
        </p:nvSpPr>
        <p:spPr>
          <a:xfrm>
            <a:off x="899592" y="4581128"/>
            <a:ext cx="7488237" cy="1468437"/>
          </a:xfrm>
        </p:spPr>
        <p:txBody>
          <a:bodyPr/>
          <a:lstStyle/>
          <a:p>
            <a:pPr marL="0" indent="0" algn="ctr" eaLnBrk="1" hangingPunct="1">
              <a:buFont typeface="Wingdings" panose="05000000000000000000" pitchFamily="2" charset="2"/>
              <a:buNone/>
            </a:pPr>
            <a:endParaRPr lang="en-US" altLang="zh-CN" sz="900" dirty="0">
              <a:latin typeface="楷体_GB2312" panose="02010609030101010101" pitchFamily="49" charset="-122"/>
              <a:ea typeface="楷体_GB2312" panose="02010609030101010101" pitchFamily="49" charset="-122"/>
            </a:endParaRPr>
          </a:p>
          <a:p>
            <a:pPr marL="0" indent="0" algn="ctr" eaLnBrk="1" hangingPunct="1">
              <a:buFont typeface="Wingdings" panose="05000000000000000000" pitchFamily="2" charset="2"/>
              <a:buNone/>
            </a:pPr>
            <a:r>
              <a:rPr lang="zh-CN" altLang="en-US" sz="2000" b="1" dirty="0" smtClean="0">
                <a:solidFill>
                  <a:srgbClr val="0070C0"/>
                </a:solidFill>
                <a:latin typeface="隶书" panose="02010509060101010101" pitchFamily="49" charset="-122"/>
                <a:ea typeface="隶书" panose="02010509060101010101" pitchFamily="49" charset="-122"/>
              </a:rPr>
              <a:t>重庆市乡村振兴局   </a:t>
            </a:r>
            <a:r>
              <a:rPr lang="zh-CN" altLang="en-US" sz="2000" b="1" dirty="0">
                <a:solidFill>
                  <a:srgbClr val="0070C0"/>
                </a:solidFill>
                <a:latin typeface="隶书" panose="02010509060101010101" pitchFamily="49" charset="-122"/>
                <a:ea typeface="隶书" panose="02010509060101010101" pitchFamily="49" charset="-122"/>
              </a:rPr>
              <a:t>田茂慧</a:t>
            </a:r>
            <a:endParaRPr lang="en-US" altLang="zh-CN" sz="2000" b="1" dirty="0">
              <a:solidFill>
                <a:srgbClr val="0070C0"/>
              </a:solidFill>
              <a:latin typeface="隶书" panose="02010509060101010101" pitchFamily="49" charset="-122"/>
              <a:ea typeface="隶书" panose="02010509060101010101" pitchFamily="49" charset="-122"/>
            </a:endParaRPr>
          </a:p>
          <a:p>
            <a:pPr marL="0" indent="0" algn="ctr" eaLnBrk="1" hangingPunct="1">
              <a:buFont typeface="Wingdings" panose="05000000000000000000" pitchFamily="2" charset="2"/>
              <a:buNone/>
            </a:pPr>
            <a:r>
              <a:rPr lang="en-US" altLang="zh-CN" sz="2000" b="1" dirty="0" smtClean="0">
                <a:solidFill>
                  <a:srgbClr val="0070C0"/>
                </a:solidFill>
                <a:latin typeface="隶书" panose="02010509060101010101" pitchFamily="49" charset="-122"/>
                <a:ea typeface="隶书" panose="02010509060101010101" pitchFamily="49" charset="-122"/>
              </a:rPr>
              <a:t>2022.07.12</a:t>
            </a:r>
            <a:endParaRPr lang="zh-CN" altLang="en-US" sz="2000" b="1" dirty="0">
              <a:solidFill>
                <a:srgbClr val="0070C0"/>
              </a:solidFill>
              <a:latin typeface="隶书" panose="02010509060101010101" pitchFamily="49" charset="-122"/>
              <a:ea typeface="隶书" panose="02010509060101010101" pitchFamily="49" charset="-122"/>
            </a:endParaRPr>
          </a:p>
        </p:txBody>
      </p:sp>
    </p:spTree>
  </p:cSld>
  <p:clrMapOvr>
    <a:masterClrMapping/>
  </p:clrMapOvr>
  <p:transition spd="slow">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
          <p:cNvGrpSpPr/>
          <p:nvPr/>
        </p:nvGrpSpPr>
        <p:grpSpPr bwMode="auto">
          <a:xfrm>
            <a:off x="827584" y="3140968"/>
            <a:ext cx="7488832" cy="652632"/>
            <a:chOff x="-822026" y="1187253"/>
            <a:chExt cx="6073363" cy="1119944"/>
          </a:xfrm>
          <a:solidFill>
            <a:srgbClr val="FF0000"/>
          </a:solidFill>
        </p:grpSpPr>
        <p:sp>
          <p:nvSpPr>
            <p:cNvPr id="6" name="矩形 5"/>
            <p:cNvSpPr/>
            <p:nvPr/>
          </p:nvSpPr>
          <p:spPr>
            <a:xfrm>
              <a:off x="-134529" y="1300930"/>
              <a:ext cx="5028632" cy="881533"/>
            </a:xfrm>
            <a:prstGeom prst="rect">
              <a:avLst/>
            </a:prstGeom>
            <a:grpFill/>
            <a:ln>
              <a:solidFill>
                <a:schemeClr val="accent1"/>
              </a:solidFill>
            </a:ln>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a:lstStyle/>
            <a:p>
              <a:pPr>
                <a:defRPr/>
              </a:pPr>
              <a:endParaRPr lang="zh-CN" altLang="en-US" sz="3600" dirty="0"/>
            </a:p>
          </p:txBody>
        </p:sp>
        <p:sp>
          <p:nvSpPr>
            <p:cNvPr id="7" name="矩形 6"/>
            <p:cNvSpPr/>
            <p:nvPr/>
          </p:nvSpPr>
          <p:spPr>
            <a:xfrm>
              <a:off x="-822026" y="1187253"/>
              <a:ext cx="6073363" cy="1119944"/>
            </a:xfrm>
            <a:prstGeom prst="rect">
              <a:avLst/>
            </a:prstGeom>
            <a:grpFill/>
          </p:spPr>
          <p:style>
            <a:lnRef idx="0">
              <a:scrgbClr r="0" g="0" b="0"/>
            </a:lnRef>
            <a:fillRef idx="0">
              <a:scrgbClr r="0" g="0" b="0"/>
            </a:fillRef>
            <a:effectRef idx="0">
              <a:scrgbClr r="0" g="0" b="0"/>
            </a:effectRef>
            <a:fontRef idx="minor">
              <a:schemeClr val="lt1"/>
            </a:fontRef>
          </p:style>
          <p:txBody>
            <a:bodyPr lIns="111760" tIns="111760" rIns="111760" bIns="111760" spcCol="1270" anchor="ctr"/>
            <a:lstStyle/>
            <a:p>
              <a:pPr algn="ctr" defTabSz="1955800">
                <a:lnSpc>
                  <a:spcPct val="90000"/>
                </a:lnSpc>
                <a:spcAft>
                  <a:spcPct val="35000"/>
                </a:spcAft>
                <a:defRPr/>
              </a:pPr>
              <a:r>
                <a:rPr lang="zh-CN" altLang="en-US" sz="2800" b="1" dirty="0">
                  <a:latin typeface="经典粗黑简" pitchFamily="49" charset="-122"/>
                  <a:ea typeface="经典粗黑简" pitchFamily="49" charset="-122"/>
                  <a:cs typeface="经典粗黑简" pitchFamily="49" charset="-122"/>
                </a:rPr>
                <a:t>二</a:t>
              </a:r>
              <a:r>
                <a:rPr lang="zh-CN" altLang="en-US" sz="2800" b="1" dirty="0" smtClean="0">
                  <a:latin typeface="经典粗黑简" pitchFamily="49" charset="-122"/>
                  <a:ea typeface="经典粗黑简" pitchFamily="49" charset="-122"/>
                  <a:cs typeface="经典粗黑简" pitchFamily="49" charset="-122"/>
                </a:rPr>
                <a:t>、防止返贫监测和帮扶的对象范围</a:t>
              </a:r>
              <a:endParaRPr lang="zh-CN" altLang="en-US" sz="2800" b="1" dirty="0">
                <a:latin typeface="经典粗黑简" pitchFamily="49" charset="-122"/>
                <a:ea typeface="经典粗黑简" pitchFamily="49" charset="-122"/>
                <a:cs typeface="经典粗黑简" pitchFamily="49" charset="-122"/>
              </a:endParaRPr>
            </a:p>
          </p:txBody>
        </p:sp>
      </p:grpSp>
      <p:sp>
        <p:nvSpPr>
          <p:cNvPr id="9" name="矩形 8"/>
          <p:cNvSpPr/>
          <p:nvPr/>
        </p:nvSpPr>
        <p:spPr bwMode="auto">
          <a:xfrm>
            <a:off x="2771775" y="4365625"/>
            <a:ext cx="4764088" cy="803275"/>
          </a:xfrm>
          <a:prstGeom prst="rect">
            <a:avLst/>
          </a:prstGeom>
        </p:spPr>
        <p:style>
          <a:lnRef idx="0">
            <a:scrgbClr r="0" g="0" b="0"/>
          </a:lnRef>
          <a:fillRef idx="0">
            <a:scrgbClr r="0" g="0" b="0"/>
          </a:fillRef>
          <a:effectRef idx="0">
            <a:scrgbClr r="0" g="0" b="0"/>
          </a:effectRef>
          <a:fontRef idx="minor">
            <a:schemeClr val="lt1"/>
          </a:fontRef>
        </p:style>
        <p:txBody>
          <a:bodyPr lIns="111760" tIns="111760" rIns="111760" bIns="111760" spcCol="1270" anchor="ctr"/>
          <a:lstStyle/>
          <a:p>
            <a:pPr defTabSz="1955800">
              <a:lnSpc>
                <a:spcPct val="90000"/>
              </a:lnSpc>
              <a:spcAft>
                <a:spcPct val="35000"/>
              </a:spcAft>
              <a:defRPr/>
            </a:pPr>
            <a:endParaRPr lang="zh-CN" altLang="en-US" sz="3600" dirty="0">
              <a:latin typeface="经典粗黑简" pitchFamily="49" charset="-122"/>
              <a:ea typeface="经典粗黑简" pitchFamily="49" charset="-122"/>
              <a:cs typeface="经典粗黑简"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85854" y="2204864"/>
            <a:ext cx="7848872" cy="3416320"/>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我市确定监测对象</a:t>
            </a:r>
            <a:r>
              <a:rPr lang="zh-CN" altLang="en-US" sz="2400" b="1" dirty="0">
                <a:solidFill>
                  <a:srgbClr val="FF0000"/>
                </a:solidFill>
                <a:latin typeface="华文行楷" panose="02010800040101010101" pitchFamily="2" charset="-122"/>
                <a:ea typeface="华文行楷" panose="02010800040101010101" pitchFamily="2" charset="-122"/>
              </a:rPr>
              <a:t>范围的基本</a:t>
            </a:r>
            <a:r>
              <a:rPr lang="zh-CN" altLang="en-US" sz="2400" b="1" dirty="0" smtClean="0">
                <a:solidFill>
                  <a:srgbClr val="FF0000"/>
                </a:solidFill>
                <a:latin typeface="华文行楷" panose="02010800040101010101" pitchFamily="2" charset="-122"/>
                <a:ea typeface="华文行楷" panose="02010800040101010101" pitchFamily="2" charset="-122"/>
              </a:rPr>
              <a:t>思路：</a:t>
            </a:r>
            <a:endParaRPr lang="en-US" altLang="zh-CN" sz="2400" b="1" dirty="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1</a:t>
            </a:r>
            <a:r>
              <a:rPr lang="zh-CN" altLang="en-US" sz="2400" b="1" dirty="0" smtClean="0">
                <a:solidFill>
                  <a:srgbClr val="FF0000"/>
                </a:solidFill>
                <a:latin typeface="楷体" panose="02010609060101010101" pitchFamily="49" charset="-122"/>
                <a:ea typeface="楷体" panose="02010609060101010101" pitchFamily="49" charset="-122"/>
              </a:rPr>
              <a:t>、深入贯彻落实中发（</a:t>
            </a:r>
            <a:r>
              <a:rPr lang="en-US" altLang="zh-CN" sz="2400" b="1" dirty="0" smtClean="0">
                <a:solidFill>
                  <a:srgbClr val="FF0000"/>
                </a:solidFill>
                <a:latin typeface="楷体" panose="02010609060101010101" pitchFamily="49" charset="-122"/>
                <a:ea typeface="楷体" panose="02010609060101010101" pitchFamily="49" charset="-122"/>
              </a:rPr>
              <a:t>2020</a:t>
            </a:r>
            <a:r>
              <a:rPr lang="zh-CN" altLang="en-US" sz="2400" b="1" dirty="0" smtClean="0">
                <a:solidFill>
                  <a:srgbClr val="FF0000"/>
                </a:solidFill>
                <a:latin typeface="楷体" panose="02010609060101010101" pitchFamily="49" charset="-122"/>
                <a:ea typeface="楷体" panose="02010609060101010101" pitchFamily="49" charset="-122"/>
              </a:rPr>
              <a:t>）</a:t>
            </a:r>
            <a:r>
              <a:rPr lang="en-US" altLang="zh-CN" sz="2400" b="1" dirty="0" smtClean="0">
                <a:solidFill>
                  <a:srgbClr val="FF0000"/>
                </a:solidFill>
                <a:latin typeface="楷体" panose="02010609060101010101" pitchFamily="49" charset="-122"/>
                <a:ea typeface="楷体" panose="02010609060101010101" pitchFamily="49" charset="-122"/>
              </a:rPr>
              <a:t>30</a:t>
            </a:r>
            <a:r>
              <a:rPr lang="zh-CN" altLang="en-US" sz="2400" b="1" dirty="0" smtClean="0">
                <a:solidFill>
                  <a:srgbClr val="FF0000"/>
                </a:solidFill>
                <a:latin typeface="楷体" panose="02010609060101010101" pitchFamily="49" charset="-122"/>
                <a:ea typeface="楷体" panose="02010609060101010101" pitchFamily="49" charset="-122"/>
              </a:rPr>
              <a:t>号、中农组发（</a:t>
            </a:r>
            <a:r>
              <a:rPr lang="en-US" altLang="zh-CN" sz="2400" b="1" dirty="0" smtClean="0">
                <a:solidFill>
                  <a:srgbClr val="FF0000"/>
                </a:solidFill>
                <a:latin typeface="楷体" panose="02010609060101010101" pitchFamily="49" charset="-122"/>
                <a:ea typeface="楷体" panose="02010609060101010101" pitchFamily="49" charset="-122"/>
              </a:rPr>
              <a:t>2021</a:t>
            </a:r>
            <a:r>
              <a:rPr lang="zh-CN" altLang="en-US" sz="2400" b="1" dirty="0" smtClean="0">
                <a:solidFill>
                  <a:srgbClr val="FF0000"/>
                </a:solidFill>
                <a:latin typeface="楷体" panose="02010609060101010101" pitchFamily="49" charset="-122"/>
                <a:ea typeface="楷体" panose="02010609060101010101" pitchFamily="49" charset="-122"/>
              </a:rPr>
              <a:t>）</a:t>
            </a:r>
            <a:r>
              <a:rPr lang="en-US" altLang="zh-CN" sz="2400" b="1" dirty="0" smtClean="0">
                <a:solidFill>
                  <a:srgbClr val="FF0000"/>
                </a:solidFill>
                <a:latin typeface="楷体" panose="02010609060101010101" pitchFamily="49" charset="-122"/>
                <a:ea typeface="楷体" panose="02010609060101010101" pitchFamily="49" charset="-122"/>
              </a:rPr>
              <a:t>7</a:t>
            </a:r>
            <a:r>
              <a:rPr lang="zh-CN" altLang="en-US" sz="2400" b="1" dirty="0" smtClean="0">
                <a:solidFill>
                  <a:srgbClr val="FF0000"/>
                </a:solidFill>
                <a:latin typeface="楷体" panose="02010609060101010101" pitchFamily="49" charset="-122"/>
                <a:ea typeface="楷体" panose="02010609060101010101" pitchFamily="49" charset="-122"/>
              </a:rPr>
              <a:t>号、渝委发（</a:t>
            </a:r>
            <a:r>
              <a:rPr lang="en-US" altLang="zh-CN" sz="2400" b="1" dirty="0" smtClean="0">
                <a:solidFill>
                  <a:srgbClr val="FF0000"/>
                </a:solidFill>
                <a:latin typeface="楷体" panose="02010609060101010101" pitchFamily="49" charset="-122"/>
                <a:ea typeface="楷体" panose="02010609060101010101" pitchFamily="49" charset="-122"/>
              </a:rPr>
              <a:t>2021</a:t>
            </a:r>
            <a:r>
              <a:rPr lang="zh-CN" altLang="en-US" sz="2400" b="1" dirty="0" smtClean="0">
                <a:solidFill>
                  <a:srgbClr val="FF0000"/>
                </a:solidFill>
                <a:latin typeface="楷体" panose="02010609060101010101" pitchFamily="49" charset="-122"/>
                <a:ea typeface="楷体" panose="02010609060101010101" pitchFamily="49" charset="-122"/>
              </a:rPr>
              <a:t>）</a:t>
            </a:r>
            <a:r>
              <a:rPr lang="en-US" altLang="zh-CN" sz="2400" b="1" dirty="0" smtClean="0">
                <a:solidFill>
                  <a:srgbClr val="FF0000"/>
                </a:solidFill>
                <a:latin typeface="楷体" panose="02010609060101010101" pitchFamily="49" charset="-122"/>
                <a:ea typeface="楷体" panose="02010609060101010101" pitchFamily="49" charset="-122"/>
              </a:rPr>
              <a:t>6</a:t>
            </a:r>
            <a:r>
              <a:rPr lang="zh-CN" altLang="en-US" sz="2400" b="1" dirty="0" smtClean="0">
                <a:solidFill>
                  <a:srgbClr val="FF0000"/>
                </a:solidFill>
                <a:latin typeface="楷体" panose="02010609060101010101" pitchFamily="49" charset="-122"/>
                <a:ea typeface="楷体" panose="02010609060101010101" pitchFamily="49" charset="-122"/>
              </a:rPr>
              <a:t>号、渝委农组发（</a:t>
            </a:r>
            <a:r>
              <a:rPr lang="en-US" altLang="zh-CN" sz="2400" b="1" dirty="0" smtClean="0">
                <a:solidFill>
                  <a:srgbClr val="FF0000"/>
                </a:solidFill>
                <a:latin typeface="楷体" panose="02010609060101010101" pitchFamily="49" charset="-122"/>
                <a:ea typeface="楷体" panose="02010609060101010101" pitchFamily="49" charset="-122"/>
              </a:rPr>
              <a:t>2021</a:t>
            </a:r>
            <a:r>
              <a:rPr lang="zh-CN" altLang="en-US" sz="2400" b="1" dirty="0" smtClean="0">
                <a:solidFill>
                  <a:srgbClr val="FF0000"/>
                </a:solidFill>
                <a:latin typeface="楷体" panose="02010609060101010101" pitchFamily="49" charset="-122"/>
                <a:ea typeface="楷体" panose="02010609060101010101" pitchFamily="49" charset="-122"/>
              </a:rPr>
              <a:t>）</a:t>
            </a:r>
            <a:r>
              <a:rPr lang="en-US" altLang="zh-CN" sz="2400" b="1" dirty="0" smtClean="0">
                <a:solidFill>
                  <a:srgbClr val="FF0000"/>
                </a:solidFill>
                <a:latin typeface="楷体" panose="02010609060101010101" pitchFamily="49" charset="-122"/>
                <a:ea typeface="楷体" panose="02010609060101010101" pitchFamily="49" charset="-122"/>
              </a:rPr>
              <a:t>6</a:t>
            </a:r>
            <a:r>
              <a:rPr lang="zh-CN" altLang="en-US" sz="2400" b="1" dirty="0" smtClean="0">
                <a:solidFill>
                  <a:srgbClr val="FF0000"/>
                </a:solidFill>
                <a:latin typeface="楷体" panose="02010609060101010101" pitchFamily="49" charset="-122"/>
                <a:ea typeface="楷体" panose="02010609060101010101" pitchFamily="49" charset="-122"/>
              </a:rPr>
              <a:t>号文件和国家乡村振兴局相关领导关于防止返贫动态监测和帮扶工作方面的重要讲话精神；</a:t>
            </a:r>
            <a:endParaRPr lang="en-US" altLang="zh-CN" sz="2400" b="1" dirty="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2</a:t>
            </a:r>
            <a:r>
              <a:rPr lang="zh-CN" altLang="en-US" sz="2400" b="1" dirty="0" smtClean="0">
                <a:solidFill>
                  <a:srgbClr val="FF0000"/>
                </a:solidFill>
                <a:latin typeface="楷体" panose="02010609060101010101" pitchFamily="49" charset="-122"/>
                <a:ea typeface="楷体" panose="02010609060101010101" pitchFamily="49" charset="-122"/>
              </a:rPr>
              <a:t>、结合本市实际，充分体现直辖市水平，尽量与农村低保标准有效衔接；</a:t>
            </a:r>
            <a:r>
              <a:rPr lang="zh-CN" altLang="en-US" sz="2400" b="1" dirty="0" smtClean="0">
                <a:solidFill>
                  <a:srgbClr val="002060"/>
                </a:solidFill>
                <a:latin typeface="楷体" panose="02010609060101010101" pitchFamily="49" charset="-122"/>
                <a:ea typeface="楷体" panose="02010609060101010101" pitchFamily="49" charset="-122"/>
              </a:rPr>
              <a:t>（注：制定标准、识别时间、比对系统、收入计算方法尽量衔接）</a:t>
            </a:r>
            <a:endParaRPr lang="en-US" altLang="zh-CN" sz="2400" b="1" dirty="0" smtClean="0">
              <a:solidFill>
                <a:srgbClr val="00206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3</a:t>
            </a:r>
            <a:r>
              <a:rPr lang="zh-CN" altLang="en-US" sz="2400" b="1" dirty="0" smtClean="0">
                <a:solidFill>
                  <a:srgbClr val="FF0000"/>
                </a:solidFill>
                <a:latin typeface="楷体" panose="02010609060101010101" pitchFamily="49" charset="-122"/>
                <a:ea typeface="楷体" panose="02010609060101010101" pitchFamily="49" charset="-122"/>
              </a:rPr>
              <a:t>、坚决守住防止规模性返贫的底线。</a:t>
            </a:r>
            <a:r>
              <a:rPr lang="en-US" altLang="zh-CN" sz="2400" b="1" dirty="0" smtClean="0">
                <a:solidFill>
                  <a:srgbClr val="FF0000"/>
                </a:solidFill>
                <a:latin typeface="楷体" panose="02010609060101010101" pitchFamily="49" charset="-122"/>
                <a:ea typeface="楷体" panose="02010609060101010101" pitchFamily="49" charset="-122"/>
              </a:rPr>
              <a:t>     </a:t>
            </a:r>
            <a:endParaRPr lang="zh-CN" altLang="zh-CN" sz="24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331640" y="1196752"/>
            <a:ext cx="5256584" cy="523220"/>
          </a:xfrm>
          <a:prstGeom prst="rect">
            <a:avLst/>
          </a:prstGeom>
        </p:spPr>
        <p:txBody>
          <a:bodyPr wrap="square">
            <a:spAutoFit/>
          </a:bodyPr>
          <a:lstStyle/>
          <a:p>
            <a:pPr lvl="0"/>
            <a:r>
              <a:rPr lang="zh-CN" altLang="en-US" sz="2800" b="1" dirty="0" smtClean="0">
                <a:solidFill>
                  <a:srgbClr val="FF0000"/>
                </a:solidFill>
                <a:latin typeface="华文行楷" panose="02010800040101010101" pitchFamily="2" charset="-122"/>
                <a:ea typeface="华文行楷" panose="02010800040101010101" pitchFamily="2" charset="-122"/>
              </a:rPr>
              <a:t>（一）基本思路</a:t>
            </a:r>
            <a:endParaRPr lang="en-US" altLang="zh-CN"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988840"/>
            <a:ext cx="7920880" cy="4154984"/>
          </a:xfrm>
          <a:prstGeom prst="rect">
            <a:avLst/>
          </a:prstGeom>
        </p:spPr>
        <p:txBody>
          <a:bodyPr wrap="square">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    监测对象识别面向所有乡村住户，涉及所有具有乡村人口的村居（重庆</a:t>
            </a:r>
            <a:r>
              <a:rPr lang="en-US" altLang="zh-CN" sz="2400" b="1" dirty="0" smtClean="0">
                <a:solidFill>
                  <a:srgbClr val="FF0000"/>
                </a:solidFill>
                <a:latin typeface="楷体" panose="02010609060101010101" pitchFamily="49" charset="-122"/>
                <a:ea typeface="楷体" panose="02010609060101010101" pitchFamily="49" charset="-122"/>
              </a:rPr>
              <a:t>38</a:t>
            </a:r>
            <a:r>
              <a:rPr lang="zh-CN" altLang="en-US" sz="2400" b="1" dirty="0" smtClean="0">
                <a:solidFill>
                  <a:srgbClr val="FF0000"/>
                </a:solidFill>
                <a:latin typeface="楷体" panose="02010609060101010101" pitchFamily="49" charset="-122"/>
                <a:ea typeface="楷体" panose="02010609060101010101" pitchFamily="49" charset="-122"/>
              </a:rPr>
              <a:t>个区县）。</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FF0000"/>
                </a:solidFill>
                <a:latin typeface="华文行楷" panose="02010800040101010101" pitchFamily="2" charset="-122"/>
                <a:ea typeface="华文行楷" panose="02010800040101010101" pitchFamily="2" charset="-122"/>
              </a:rPr>
              <a:t>弄清楚</a:t>
            </a:r>
            <a:r>
              <a:rPr lang="en-US" altLang="zh-CN" sz="2400" b="1" dirty="0" smtClean="0">
                <a:solidFill>
                  <a:srgbClr val="FF0000"/>
                </a:solidFill>
                <a:latin typeface="华文行楷" panose="02010800040101010101" pitchFamily="2" charset="-122"/>
                <a:ea typeface="华文行楷" panose="02010800040101010101" pitchFamily="2" charset="-122"/>
              </a:rPr>
              <a:t>2</a:t>
            </a:r>
            <a:r>
              <a:rPr lang="zh-CN" altLang="en-US" sz="2400" b="1" dirty="0" smtClean="0">
                <a:solidFill>
                  <a:srgbClr val="FF0000"/>
                </a:solidFill>
                <a:latin typeface="华文行楷" panose="02010800040101010101" pitchFamily="2" charset="-122"/>
                <a:ea typeface="华文行楷" panose="02010800040101010101" pitchFamily="2" charset="-122"/>
              </a:rPr>
              <a:t>个问题：</a:t>
            </a:r>
            <a:endParaRPr lang="en-US" altLang="zh-CN" sz="2400" b="1" dirty="0">
              <a:solidFill>
                <a:srgbClr val="FF0000"/>
              </a:solidFill>
              <a:latin typeface="华文行楷" panose="02010800040101010101" pitchFamily="2" charset="-122"/>
              <a:ea typeface="华文行楷" panose="02010800040101010101" pitchFamily="2" charset="-122"/>
            </a:endParaRPr>
          </a:p>
          <a:p>
            <a:pPr lvl="0"/>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第一，</a:t>
            </a:r>
            <a:r>
              <a:rPr lang="zh-TW" altLang="zh-CN" sz="2400" b="1" dirty="0">
                <a:solidFill>
                  <a:srgbClr val="FF0000"/>
                </a:solidFill>
                <a:latin typeface="楷体" panose="02010609060101010101" pitchFamily="49" charset="-122"/>
                <a:ea typeface="楷体" panose="02010609060101010101" pitchFamily="49" charset="-122"/>
              </a:rPr>
              <a:t>监测对象识别</a:t>
            </a:r>
            <a:r>
              <a:rPr lang="zh-TW" altLang="zh-CN" sz="2400" b="1" dirty="0" smtClean="0">
                <a:solidFill>
                  <a:srgbClr val="FF0000"/>
                </a:solidFill>
                <a:latin typeface="楷体" panose="02010609060101010101" pitchFamily="49" charset="-122"/>
                <a:ea typeface="楷体" panose="02010609060101010101" pitchFamily="49" charset="-122"/>
              </a:rPr>
              <a:t>是</a:t>
            </a:r>
            <a:r>
              <a:rPr lang="zh-CN" altLang="en-US" sz="2400" b="1" dirty="0" smtClean="0">
                <a:solidFill>
                  <a:srgbClr val="FF0000"/>
                </a:solidFill>
                <a:latin typeface="楷体" panose="02010609060101010101" pitchFamily="49" charset="-122"/>
                <a:ea typeface="楷体" panose="02010609060101010101" pitchFamily="49" charset="-122"/>
              </a:rPr>
              <a:t>以</a:t>
            </a:r>
            <a:r>
              <a:rPr lang="zh-TW" altLang="zh-CN" sz="2400" b="1" dirty="0" smtClean="0">
                <a:solidFill>
                  <a:srgbClr val="FF0000"/>
                </a:solidFill>
                <a:latin typeface="楷体" panose="02010609060101010101" pitchFamily="49" charset="-122"/>
                <a:ea typeface="楷体" panose="02010609060101010101" pitchFamily="49" charset="-122"/>
              </a:rPr>
              <a:t>户籍地还是</a:t>
            </a:r>
            <a:r>
              <a:rPr lang="zh-TW" altLang="zh-CN" sz="2400" b="1" dirty="0">
                <a:solidFill>
                  <a:srgbClr val="FF0000"/>
                </a:solidFill>
                <a:latin typeface="楷体" panose="02010609060101010101" pitchFamily="49" charset="-122"/>
                <a:ea typeface="楷体" panose="02010609060101010101" pitchFamily="49" charset="-122"/>
              </a:rPr>
              <a:t>按常住</a:t>
            </a:r>
            <a:r>
              <a:rPr lang="zh-TW" altLang="zh-CN" sz="2400" b="1" dirty="0" smtClean="0">
                <a:solidFill>
                  <a:srgbClr val="FF0000"/>
                </a:solidFill>
                <a:latin typeface="楷体" panose="02010609060101010101" pitchFamily="49" charset="-122"/>
                <a:ea typeface="楷体" panose="02010609060101010101" pitchFamily="49" charset="-122"/>
              </a:rPr>
              <a:t>地</a:t>
            </a:r>
            <a:r>
              <a:rPr lang="zh-CN" altLang="en-US" sz="2400" b="1" dirty="0" smtClean="0">
                <a:solidFill>
                  <a:srgbClr val="FF0000"/>
                </a:solidFill>
                <a:latin typeface="楷体" panose="02010609060101010101" pitchFamily="49" charset="-122"/>
                <a:ea typeface="楷体" panose="02010609060101010101" pitchFamily="49" charset="-122"/>
              </a:rPr>
              <a:t>进行</a:t>
            </a:r>
            <a:r>
              <a:rPr lang="zh-TW" altLang="zh-CN" sz="2400" b="1" dirty="0" smtClean="0">
                <a:solidFill>
                  <a:srgbClr val="FF0000"/>
                </a:solidFill>
                <a:latin typeface="楷体" panose="02010609060101010101" pitchFamily="49" charset="-122"/>
                <a:ea typeface="楷体" panose="02010609060101010101" pitchFamily="49" charset="-122"/>
              </a:rPr>
              <a:t>？</a:t>
            </a:r>
            <a:endParaRPr lang="zh-CN" altLang="zh-CN" sz="2400" b="1" dirty="0">
              <a:solidFill>
                <a:srgbClr val="FF0000"/>
              </a:solidFill>
              <a:latin typeface="楷体" panose="02010609060101010101" pitchFamily="49" charset="-122"/>
              <a:ea typeface="楷体" panose="02010609060101010101" pitchFamily="49" charset="-122"/>
            </a:endParaRPr>
          </a:p>
          <a:p>
            <a:r>
              <a:rPr lang="en-US" altLang="zh-TW" sz="2400" b="1" dirty="0" smtClean="0">
                <a:solidFill>
                  <a:srgbClr val="FF0000"/>
                </a:solidFill>
                <a:latin typeface="楷体" panose="02010609060101010101" pitchFamily="49" charset="-122"/>
                <a:ea typeface="楷体" panose="02010609060101010101" pitchFamily="49" charset="-122"/>
              </a:rPr>
              <a:t>    </a:t>
            </a:r>
            <a:r>
              <a:rPr lang="zh-TW" altLang="zh-CN" sz="2400" b="1" dirty="0" smtClean="0">
                <a:solidFill>
                  <a:srgbClr val="FF0000"/>
                </a:solidFill>
                <a:latin typeface="楷体" panose="02010609060101010101" pitchFamily="49" charset="-122"/>
                <a:ea typeface="楷体" panose="02010609060101010101" pitchFamily="49" charset="-122"/>
              </a:rPr>
              <a:t>原则上</a:t>
            </a:r>
            <a:r>
              <a:rPr lang="zh-TW" altLang="zh-CN" sz="2400" b="1" dirty="0">
                <a:solidFill>
                  <a:srgbClr val="FF0000"/>
                </a:solidFill>
                <a:latin typeface="楷体" panose="02010609060101010101" pitchFamily="49" charset="-122"/>
                <a:ea typeface="楷体" panose="02010609060101010101" pitchFamily="49" charset="-122"/>
              </a:rPr>
              <a:t>以户籍</a:t>
            </a:r>
            <a:r>
              <a:rPr lang="zh-TW" altLang="zh-CN" sz="2400" b="1" dirty="0" smtClean="0">
                <a:solidFill>
                  <a:srgbClr val="FF0000"/>
                </a:solidFill>
                <a:latin typeface="楷体" panose="02010609060101010101" pitchFamily="49" charset="-122"/>
                <a:ea typeface="楷体" panose="02010609060101010101" pitchFamily="49" charset="-122"/>
              </a:rPr>
              <a:t>为</a:t>
            </a:r>
            <a:r>
              <a:rPr lang="zh-CN" altLang="en-US" sz="2400" b="1" dirty="0" smtClean="0">
                <a:solidFill>
                  <a:srgbClr val="FF0000"/>
                </a:solidFill>
                <a:latin typeface="楷体" panose="02010609060101010101" pitchFamily="49" charset="-122"/>
                <a:ea typeface="楷体" panose="02010609060101010101" pitchFamily="49" charset="-122"/>
              </a:rPr>
              <a:t>准</a:t>
            </a:r>
            <a:r>
              <a:rPr lang="zh-TW" altLang="zh-CN" sz="2400" b="1" dirty="0" smtClean="0">
                <a:solidFill>
                  <a:srgbClr val="FF0000"/>
                </a:solidFill>
                <a:latin typeface="楷体" panose="02010609060101010101" pitchFamily="49" charset="-122"/>
                <a:ea typeface="楷体" panose="02010609060101010101" pitchFamily="49" charset="-122"/>
              </a:rPr>
              <a:t>，</a:t>
            </a:r>
            <a:r>
              <a:rPr lang="zh-TW" altLang="zh-CN" sz="2400" b="1" dirty="0">
                <a:solidFill>
                  <a:srgbClr val="FF0000"/>
                </a:solidFill>
                <a:latin typeface="楷体" panose="02010609060101010101" pitchFamily="49" charset="-122"/>
                <a:ea typeface="楷体" panose="02010609060101010101" pitchFamily="49" charset="-122"/>
              </a:rPr>
              <a:t>统筹考虑实际居住情况和家庭成员</a:t>
            </a:r>
            <a:r>
              <a:rPr lang="zh-TW" altLang="zh-CN" sz="2400" b="1" dirty="0" smtClean="0">
                <a:solidFill>
                  <a:srgbClr val="FF0000"/>
                </a:solidFill>
                <a:latin typeface="楷体" panose="02010609060101010101" pitchFamily="49" charset="-122"/>
                <a:ea typeface="楷体" panose="02010609060101010101" pitchFamily="49" charset="-122"/>
              </a:rPr>
              <a:t>共享</a:t>
            </a:r>
            <a:r>
              <a:rPr lang="zh-TW" altLang="zh-CN" sz="2400" b="1" dirty="0">
                <a:solidFill>
                  <a:srgbClr val="FF0000"/>
                </a:solidFill>
                <a:latin typeface="楷体" panose="02010609060101010101" pitchFamily="49" charset="-122"/>
                <a:ea typeface="楷体" panose="02010609060101010101" pitchFamily="49" charset="-122"/>
              </a:rPr>
              <a:t>收支</a:t>
            </a:r>
            <a:r>
              <a:rPr lang="zh-TW" altLang="zh-CN" sz="2400" b="1" dirty="0" smtClean="0">
                <a:solidFill>
                  <a:srgbClr val="FF0000"/>
                </a:solidFill>
                <a:latin typeface="楷体" panose="02010609060101010101" pitchFamily="49" charset="-122"/>
                <a:ea typeface="楷体" panose="02010609060101010101" pitchFamily="49" charset="-122"/>
              </a:rPr>
              <a:t>情况</a:t>
            </a:r>
            <a:r>
              <a:rPr lang="zh-CN" altLang="en-US"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TW" sz="2400" b="1" dirty="0">
                <a:solidFill>
                  <a:srgbClr val="FF0000"/>
                </a:solidFill>
                <a:latin typeface="楷体" panose="02010609060101010101" pitchFamily="49" charset="-122"/>
                <a:ea typeface="楷体" panose="02010609060101010101" pitchFamily="49" charset="-122"/>
              </a:rPr>
              <a:t> </a:t>
            </a:r>
            <a:r>
              <a:rPr lang="en-US" altLang="zh-TW" sz="2400" b="1" dirty="0" smtClean="0">
                <a:solidFill>
                  <a:srgbClr val="FF0000"/>
                </a:solidFill>
                <a:latin typeface="楷体" panose="02010609060101010101" pitchFamily="49" charset="-122"/>
                <a:ea typeface="楷体" panose="02010609060101010101" pitchFamily="49" charset="-122"/>
              </a:rPr>
              <a:t>   </a:t>
            </a:r>
            <a:r>
              <a:rPr lang="zh-TW" altLang="zh-CN" sz="2400" b="1" dirty="0" smtClean="0">
                <a:solidFill>
                  <a:srgbClr val="FF0000"/>
                </a:solidFill>
                <a:latin typeface="楷体" panose="02010609060101010101" pitchFamily="49" charset="-122"/>
                <a:ea typeface="楷体" panose="02010609060101010101" pitchFamily="49" charset="-122"/>
              </a:rPr>
              <a:t>实际</a:t>
            </a:r>
            <a:r>
              <a:rPr lang="zh-TW" altLang="zh-CN" sz="2400" b="1" dirty="0">
                <a:solidFill>
                  <a:srgbClr val="FF0000"/>
                </a:solidFill>
                <a:latin typeface="楷体" panose="02010609060101010101" pitchFamily="49" charset="-122"/>
                <a:ea typeface="楷体" panose="02010609060101010101" pitchFamily="49" charset="-122"/>
              </a:rPr>
              <a:t>工作中</a:t>
            </a:r>
            <a:r>
              <a:rPr lang="zh-TW" altLang="zh-CN" sz="2400" b="1" dirty="0" smtClean="0">
                <a:solidFill>
                  <a:srgbClr val="FF0000"/>
                </a:solidFill>
                <a:latin typeface="楷体" panose="02010609060101010101" pitchFamily="49" charset="-122"/>
                <a:ea typeface="楷体" panose="02010609060101010101" pitchFamily="49" charset="-122"/>
              </a:rPr>
              <a:t>，首先</a:t>
            </a:r>
            <a:r>
              <a:rPr lang="zh-TW" altLang="zh-CN" sz="2400" b="1" dirty="0">
                <a:solidFill>
                  <a:srgbClr val="FF0000"/>
                </a:solidFill>
                <a:latin typeface="楷体" panose="02010609060101010101" pitchFamily="49" charset="-122"/>
                <a:ea typeface="楷体" panose="02010609060101010101" pitchFamily="49" charset="-122"/>
              </a:rPr>
              <a:t>应由</a:t>
            </a:r>
            <a:r>
              <a:rPr lang="zh-TW" altLang="zh-CN" sz="2400" b="1" dirty="0" smtClean="0">
                <a:solidFill>
                  <a:srgbClr val="FF0000"/>
                </a:solidFill>
                <a:latin typeface="楷体" panose="02010609060101010101" pitchFamily="49" charset="-122"/>
                <a:ea typeface="楷体" panose="02010609060101010101" pitchFamily="49" charset="-122"/>
              </a:rPr>
              <a:t>户籍所在地</a:t>
            </a:r>
            <a:r>
              <a:rPr lang="zh-TW" altLang="zh-CN" sz="2400" b="1" dirty="0">
                <a:solidFill>
                  <a:srgbClr val="FF0000"/>
                </a:solidFill>
                <a:latin typeface="楷体" panose="02010609060101010101" pitchFamily="49" charset="-122"/>
                <a:ea typeface="楷体" panose="02010609060101010101" pitchFamily="49" charset="-122"/>
              </a:rPr>
              <a:t>开展识别，便于落实相关政策。易地搬迁群众由迁入地</a:t>
            </a:r>
            <a:r>
              <a:rPr lang="zh-TW" altLang="zh-CN" sz="2400" b="1" dirty="0" smtClean="0">
                <a:solidFill>
                  <a:srgbClr val="FF0000"/>
                </a:solidFill>
                <a:latin typeface="楷体" panose="02010609060101010101" pitchFamily="49" charset="-122"/>
                <a:ea typeface="楷体" panose="02010609060101010101" pitchFamily="49" charset="-122"/>
              </a:rPr>
              <a:t>牵头</a:t>
            </a:r>
            <a:r>
              <a:rPr lang="zh-CN" altLang="en-US" sz="2400" b="1" dirty="0" smtClean="0">
                <a:solidFill>
                  <a:srgbClr val="FF0000"/>
                </a:solidFill>
                <a:latin typeface="楷体" panose="02010609060101010101" pitchFamily="49" charset="-122"/>
                <a:ea typeface="楷体" panose="02010609060101010101" pitchFamily="49" charset="-122"/>
              </a:rPr>
              <a:t>，协同户籍地开展</a:t>
            </a:r>
            <a:r>
              <a:rPr lang="zh-TW" altLang="zh-CN" sz="2400" b="1" dirty="0" smtClean="0">
                <a:solidFill>
                  <a:srgbClr val="FF0000"/>
                </a:solidFill>
                <a:latin typeface="楷体" panose="02010609060101010101" pitchFamily="49" charset="-122"/>
                <a:ea typeface="楷体" panose="02010609060101010101" pitchFamily="49" charset="-122"/>
              </a:rPr>
              <a:t>。</a:t>
            </a:r>
            <a:r>
              <a:rPr lang="zh-TW" altLang="zh-CN" sz="2400" b="1" dirty="0">
                <a:solidFill>
                  <a:srgbClr val="FF0000"/>
                </a:solidFill>
                <a:latin typeface="楷体" panose="02010609060101010101" pitchFamily="49" charset="-122"/>
                <a:ea typeface="楷体" panose="02010609060101010101" pitchFamily="49" charset="-122"/>
              </a:rPr>
              <a:t>确有特殊情况不能由户籍地</a:t>
            </a:r>
            <a:r>
              <a:rPr lang="zh-TW" altLang="zh-CN" sz="2400" b="1" dirty="0" smtClean="0">
                <a:solidFill>
                  <a:srgbClr val="FF0000"/>
                </a:solidFill>
                <a:latin typeface="楷体" panose="02010609060101010101" pitchFamily="49" charset="-122"/>
                <a:ea typeface="楷体" panose="02010609060101010101" pitchFamily="49" charset="-122"/>
              </a:rPr>
              <a:t>管理的</a:t>
            </a:r>
            <a:r>
              <a:rPr lang="zh-CN" altLang="zh-CN" sz="2400" b="1" dirty="0">
                <a:solidFill>
                  <a:srgbClr val="FF0000"/>
                </a:solidFill>
                <a:latin typeface="楷体" panose="02010609060101010101" pitchFamily="49" charset="-122"/>
                <a:ea typeface="楷体" panose="02010609060101010101" pitchFamily="49" charset="-122"/>
              </a:rPr>
              <a:t>“户在人不在”“人在户不在</a:t>
            </a:r>
            <a:r>
              <a:rPr lang="zh-CN" altLang="zh-CN" sz="2400" b="1" dirty="0" smtClean="0">
                <a:solidFill>
                  <a:srgbClr val="FF0000"/>
                </a:solidFill>
                <a:latin typeface="楷体" panose="02010609060101010101" pitchFamily="49" charset="-122"/>
                <a:ea typeface="楷体" panose="02010609060101010101" pitchFamily="49" charset="-122"/>
              </a:rPr>
              <a:t>”情况</a:t>
            </a:r>
            <a:r>
              <a:rPr lang="zh-TW" altLang="zh-CN" sz="2400" b="1" dirty="0" smtClean="0">
                <a:solidFill>
                  <a:srgbClr val="FF0000"/>
                </a:solidFill>
                <a:latin typeface="楷体" panose="02010609060101010101" pitchFamily="49" charset="-122"/>
                <a:ea typeface="楷体" panose="02010609060101010101" pitchFamily="49" charset="-122"/>
              </a:rPr>
              <a:t>，由</a:t>
            </a:r>
            <a:r>
              <a:rPr lang="zh-TW" altLang="zh-CN" sz="2400" b="1" dirty="0">
                <a:solidFill>
                  <a:srgbClr val="FF0000"/>
                </a:solidFill>
                <a:latin typeface="楷体" panose="02010609060101010101" pitchFamily="49" charset="-122"/>
                <a:ea typeface="楷体" panose="02010609060101010101" pitchFamily="49" charset="-122"/>
              </a:rPr>
              <a:t>常住</a:t>
            </a:r>
            <a:r>
              <a:rPr lang="zh-TW" altLang="zh-CN" sz="2400" b="1" dirty="0" smtClean="0">
                <a:solidFill>
                  <a:srgbClr val="FF0000"/>
                </a:solidFill>
                <a:latin typeface="楷体" panose="02010609060101010101" pitchFamily="49" charset="-122"/>
                <a:ea typeface="楷体" panose="02010609060101010101" pitchFamily="49" charset="-122"/>
              </a:rPr>
              <a:t>地</a:t>
            </a:r>
            <a:r>
              <a:rPr lang="zh-CN" altLang="en-US" sz="2400" b="1" dirty="0" smtClean="0">
                <a:solidFill>
                  <a:srgbClr val="FF0000"/>
                </a:solidFill>
                <a:latin typeface="楷体" panose="02010609060101010101" pitchFamily="49" charset="-122"/>
                <a:ea typeface="楷体" panose="02010609060101010101" pitchFamily="49" charset="-122"/>
              </a:rPr>
              <a:t>负责按</a:t>
            </a:r>
            <a:r>
              <a:rPr lang="zh-CN" altLang="zh-CN" sz="2400" b="1" dirty="0" smtClean="0">
                <a:solidFill>
                  <a:srgbClr val="FF0000"/>
                </a:solidFill>
                <a:latin typeface="楷体" panose="02010609060101010101" pitchFamily="49" charset="-122"/>
                <a:ea typeface="楷体" panose="02010609060101010101" pitchFamily="49" charset="-122"/>
              </a:rPr>
              <a:t>实际</a:t>
            </a:r>
            <a:r>
              <a:rPr lang="zh-CN" altLang="zh-CN" sz="2400" b="1" dirty="0">
                <a:solidFill>
                  <a:srgbClr val="FF0000"/>
                </a:solidFill>
                <a:latin typeface="楷体" panose="02010609060101010101" pitchFamily="49" charset="-122"/>
                <a:ea typeface="楷体" panose="02010609060101010101" pitchFamily="49" charset="-122"/>
              </a:rPr>
              <a:t>共同生活的家庭</a:t>
            </a:r>
            <a:r>
              <a:rPr lang="zh-CN" altLang="zh-CN" sz="2400" b="1" dirty="0" smtClean="0">
                <a:solidFill>
                  <a:srgbClr val="FF0000"/>
                </a:solidFill>
                <a:latin typeface="楷体" panose="02010609060101010101" pitchFamily="49" charset="-122"/>
                <a:ea typeface="楷体" panose="02010609060101010101" pitchFamily="49" charset="-122"/>
              </a:rPr>
              <a:t>成员</a:t>
            </a:r>
            <a:r>
              <a:rPr lang="zh-CN" altLang="en-US" sz="2400" b="1" dirty="0" smtClean="0">
                <a:solidFill>
                  <a:srgbClr val="FF0000"/>
                </a:solidFill>
                <a:latin typeface="楷体" panose="02010609060101010101" pitchFamily="49" charset="-122"/>
                <a:ea typeface="楷体" panose="02010609060101010101" pitchFamily="49" charset="-122"/>
              </a:rPr>
              <a:t>对待</a:t>
            </a:r>
            <a:r>
              <a:rPr lang="zh-TW" altLang="zh-CN" sz="2400" b="1" dirty="0" smtClean="0">
                <a:solidFill>
                  <a:srgbClr val="FF0000"/>
                </a:solidFill>
                <a:latin typeface="楷体" panose="02010609060101010101" pitchFamily="49" charset="-122"/>
                <a:ea typeface="楷体" panose="02010609060101010101" pitchFamily="49" charset="-122"/>
              </a:rPr>
              <a:t>，确保不</a:t>
            </a:r>
            <a:r>
              <a:rPr lang="zh-TW" altLang="zh-CN" sz="2400" b="1" dirty="0">
                <a:solidFill>
                  <a:srgbClr val="FF0000"/>
                </a:solidFill>
                <a:latin typeface="楷体" panose="02010609060101010101" pitchFamily="49" charset="-122"/>
                <a:ea typeface="楷体" panose="02010609060101010101" pitchFamily="49" charset="-122"/>
              </a:rPr>
              <a:t>留死角</a:t>
            </a:r>
            <a:r>
              <a:rPr lang="zh-TW" altLang="zh-CN" sz="2400" b="1" dirty="0" smtClean="0">
                <a:solidFill>
                  <a:srgbClr val="FF0000"/>
                </a:solidFill>
                <a:latin typeface="楷体" panose="02010609060101010101" pitchFamily="49" charset="-122"/>
                <a:ea typeface="楷体" panose="02010609060101010101" pitchFamily="49" charset="-122"/>
              </a:rPr>
              <a:t>。</a:t>
            </a:r>
            <a:endParaRPr lang="en-US" altLang="zh-CN" sz="20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571604" y="1142984"/>
            <a:ext cx="2698175" cy="523220"/>
          </a:xfrm>
          <a:prstGeom prst="rect">
            <a:avLst/>
          </a:prstGeom>
        </p:spPr>
        <p:txBody>
          <a:bodyPr wrap="none">
            <a:spAutoFit/>
          </a:bodyPr>
          <a:lstStyle/>
          <a:p>
            <a:pPr lvl="0"/>
            <a:r>
              <a:rPr lang="zh-CN" altLang="en-US" sz="2800" b="1" dirty="0" smtClean="0">
                <a:solidFill>
                  <a:srgbClr val="FF0000"/>
                </a:solidFill>
                <a:latin typeface="华文行楷" panose="02010800040101010101" pitchFamily="2" charset="-122"/>
                <a:ea typeface="华文行楷" panose="02010800040101010101" pitchFamily="2" charset="-122"/>
              </a:rPr>
              <a:t>（二）涉及范围</a:t>
            </a:r>
            <a:endParaRPr lang="en-US" altLang="zh-CN" sz="2800" b="1" dirty="0" smtClean="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988840"/>
            <a:ext cx="7920880" cy="5078313"/>
          </a:xfrm>
          <a:prstGeom prst="rect">
            <a:avLst/>
          </a:prstGeom>
        </p:spPr>
        <p:txBody>
          <a:bodyPr wrap="square">
            <a:spAutoFit/>
          </a:bodyPr>
          <a:lstStyle/>
          <a:p>
            <a:r>
              <a:rPr lang="zh-CN" altLang="en-US" sz="20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第二，</a:t>
            </a:r>
            <a:r>
              <a:rPr lang="zh-TW" altLang="zh-CN" sz="2400" b="1" dirty="0" smtClean="0">
                <a:solidFill>
                  <a:srgbClr val="FF0000"/>
                </a:solidFill>
                <a:latin typeface="楷体" panose="02010609060101010101" pitchFamily="49" charset="-122"/>
                <a:ea typeface="楷体" panose="02010609060101010101" pitchFamily="49" charset="-122"/>
              </a:rPr>
              <a:t>监测</a:t>
            </a:r>
            <a:r>
              <a:rPr lang="zh-TW" altLang="zh-CN" sz="2400" b="1" dirty="0">
                <a:solidFill>
                  <a:srgbClr val="FF0000"/>
                </a:solidFill>
                <a:latin typeface="楷体" panose="02010609060101010101" pitchFamily="49" charset="-122"/>
                <a:ea typeface="楷体" panose="02010609060101010101" pitchFamily="49" charset="-122"/>
              </a:rPr>
              <a:t>对象是否只限定农村户籍？</a:t>
            </a:r>
            <a:endParaRPr lang="zh-CN" altLang="zh-CN" sz="2400" b="1" dirty="0">
              <a:solidFill>
                <a:srgbClr val="FF0000"/>
              </a:solidFill>
              <a:latin typeface="楷体" panose="02010609060101010101" pitchFamily="49" charset="-122"/>
              <a:ea typeface="楷体" panose="02010609060101010101" pitchFamily="49" charset="-122"/>
            </a:endParaRPr>
          </a:p>
          <a:p>
            <a:r>
              <a:rPr lang="en-US" altLang="zh-TW" sz="2400" b="1" dirty="0" smtClean="0">
                <a:solidFill>
                  <a:srgbClr val="FF0000"/>
                </a:solidFill>
                <a:latin typeface="楷体" panose="02010609060101010101" pitchFamily="49" charset="-122"/>
                <a:ea typeface="楷体" panose="02010609060101010101" pitchFamily="49" charset="-122"/>
              </a:rPr>
              <a:t>    </a:t>
            </a:r>
            <a:r>
              <a:rPr lang="zh-TW" altLang="zh-CN" sz="2400" b="1" dirty="0" smtClean="0">
                <a:solidFill>
                  <a:srgbClr val="FF0000"/>
                </a:solidFill>
                <a:latin typeface="楷体" panose="02010609060101010101" pitchFamily="49" charset="-122"/>
                <a:ea typeface="楷体" panose="02010609060101010101" pitchFamily="49" charset="-122"/>
              </a:rPr>
              <a:t>原则上</a:t>
            </a:r>
            <a:r>
              <a:rPr lang="zh-CN" altLang="en-US" sz="2400" b="1" dirty="0" smtClean="0">
                <a:solidFill>
                  <a:srgbClr val="FF0000"/>
                </a:solidFill>
                <a:latin typeface="楷体" panose="02010609060101010101" pitchFamily="49" charset="-122"/>
                <a:ea typeface="楷体" panose="02010609060101010101" pitchFamily="49" charset="-122"/>
              </a:rPr>
              <a:t>只是</a:t>
            </a:r>
            <a:r>
              <a:rPr lang="zh-TW" altLang="zh-CN" sz="2400" b="1" dirty="0" smtClean="0">
                <a:solidFill>
                  <a:srgbClr val="FF0000"/>
                </a:solidFill>
                <a:latin typeface="楷体" panose="02010609060101010101" pitchFamily="49" charset="-122"/>
                <a:ea typeface="楷体" panose="02010609060101010101" pitchFamily="49" charset="-122"/>
              </a:rPr>
              <a:t>农村</a:t>
            </a:r>
            <a:r>
              <a:rPr lang="zh-TW" altLang="zh-CN" sz="2400" b="1" dirty="0">
                <a:solidFill>
                  <a:srgbClr val="FF0000"/>
                </a:solidFill>
                <a:latin typeface="楷体" panose="02010609060101010101" pitchFamily="49" charset="-122"/>
                <a:ea typeface="楷体" panose="02010609060101010101" pitchFamily="49" charset="-122"/>
              </a:rPr>
              <a:t>户籍</a:t>
            </a:r>
            <a:r>
              <a:rPr lang="zh-TW" altLang="zh-CN" sz="2400" b="1" dirty="0" smtClean="0">
                <a:solidFill>
                  <a:srgbClr val="FF0000"/>
                </a:solidFill>
                <a:latin typeface="楷体" panose="02010609060101010101" pitchFamily="49" charset="-122"/>
                <a:ea typeface="楷体" panose="02010609060101010101" pitchFamily="49" charset="-122"/>
              </a:rPr>
              <a:t>人口。</a:t>
            </a:r>
            <a:endParaRPr lang="en-US" altLang="zh-TW" sz="2400" b="1" dirty="0" smtClean="0">
              <a:solidFill>
                <a:srgbClr val="FF0000"/>
              </a:solidFill>
              <a:latin typeface="楷体" panose="02010609060101010101" pitchFamily="49" charset="-122"/>
              <a:ea typeface="楷体" panose="02010609060101010101" pitchFamily="49" charset="-122"/>
            </a:endParaRPr>
          </a:p>
          <a:p>
            <a:r>
              <a:rPr lang="en-US" altLang="zh-TW" sz="2400" b="1" dirty="0">
                <a:solidFill>
                  <a:srgbClr val="FF0000"/>
                </a:solidFill>
                <a:latin typeface="楷体" panose="02010609060101010101" pitchFamily="49" charset="-122"/>
                <a:ea typeface="楷体" panose="02010609060101010101" pitchFamily="49" charset="-122"/>
              </a:rPr>
              <a:t> </a:t>
            </a:r>
            <a:r>
              <a:rPr lang="en-US" altLang="zh-TW" sz="24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特殊情况特殊处理：</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zh-CN" altLang="en-US" sz="2400" b="1" dirty="0" smtClean="0">
                <a:solidFill>
                  <a:srgbClr val="FF0000"/>
                </a:solidFill>
                <a:latin typeface="楷体" panose="02010609060101010101" pitchFamily="49" charset="-122"/>
                <a:ea typeface="楷体" panose="02010609060101010101" pitchFamily="49" charset="-122"/>
              </a:rPr>
              <a:t>    就整户而言，有两种情况：一是</a:t>
            </a:r>
            <a:r>
              <a:rPr lang="zh-TW" altLang="zh-CN" sz="2400" b="1" dirty="0" smtClean="0">
                <a:solidFill>
                  <a:srgbClr val="FF0000"/>
                </a:solidFill>
                <a:latin typeface="楷体" panose="02010609060101010101" pitchFamily="49" charset="-122"/>
                <a:ea typeface="楷体" panose="02010609060101010101" pitchFamily="49" charset="-122"/>
              </a:rPr>
              <a:t>易地</a:t>
            </a:r>
            <a:r>
              <a:rPr lang="zh-TW" altLang="zh-CN" sz="2400" b="1" dirty="0">
                <a:solidFill>
                  <a:srgbClr val="FF0000"/>
                </a:solidFill>
                <a:latin typeface="楷体" panose="02010609060101010101" pitchFamily="49" charset="-122"/>
                <a:ea typeface="楷体" panose="02010609060101010101" pitchFamily="49" charset="-122"/>
              </a:rPr>
              <a:t>扶贫搬迁（含同步搬迁）等已</a:t>
            </a:r>
            <a:r>
              <a:rPr lang="zh-TW" altLang="zh-CN" sz="2400" b="1" dirty="0" smtClean="0">
                <a:solidFill>
                  <a:srgbClr val="FF0000"/>
                </a:solidFill>
                <a:latin typeface="楷体" panose="02010609060101010101" pitchFamily="49" charset="-122"/>
                <a:ea typeface="楷体" panose="02010609060101010101" pitchFamily="49" charset="-122"/>
              </a:rPr>
              <a:t>转为城镇</a:t>
            </a:r>
            <a:r>
              <a:rPr lang="zh-TW" altLang="zh-CN" sz="2400" b="1" dirty="0">
                <a:solidFill>
                  <a:srgbClr val="FF0000"/>
                </a:solidFill>
                <a:latin typeface="楷体" panose="02010609060101010101" pitchFamily="49" charset="-122"/>
                <a:ea typeface="楷体" panose="02010609060101010101" pitchFamily="49" charset="-122"/>
              </a:rPr>
              <a:t>户籍</a:t>
            </a:r>
            <a:r>
              <a:rPr lang="zh-TW" altLang="zh-CN" sz="2400" b="1" dirty="0" smtClean="0">
                <a:solidFill>
                  <a:srgbClr val="FF0000"/>
                </a:solidFill>
                <a:latin typeface="楷体" panose="02010609060101010101" pitchFamily="49" charset="-122"/>
                <a:ea typeface="楷体" panose="02010609060101010101" pitchFamily="49" charset="-122"/>
              </a:rPr>
              <a:t>的，</a:t>
            </a:r>
            <a:r>
              <a:rPr lang="zh-TW" altLang="zh-CN" sz="2400" b="1" dirty="0">
                <a:solidFill>
                  <a:srgbClr val="FF0000"/>
                </a:solidFill>
                <a:latin typeface="楷体" panose="02010609060101010101" pitchFamily="49" charset="-122"/>
                <a:ea typeface="楷体" panose="02010609060101010101" pitchFamily="49" charset="-122"/>
              </a:rPr>
              <a:t>符合条件的应</a:t>
            </a:r>
            <a:r>
              <a:rPr lang="zh-TW" altLang="zh-CN" sz="2400" b="1" dirty="0" smtClean="0">
                <a:solidFill>
                  <a:srgbClr val="FF0000"/>
                </a:solidFill>
                <a:latin typeface="楷体" panose="02010609060101010101" pitchFamily="49" charset="-122"/>
                <a:ea typeface="楷体" panose="02010609060101010101" pitchFamily="49" charset="-122"/>
              </a:rPr>
              <a:t>及时</a:t>
            </a:r>
            <a:r>
              <a:rPr lang="zh-CN" altLang="en-US" sz="2400" b="1" dirty="0" smtClean="0">
                <a:solidFill>
                  <a:srgbClr val="FF0000"/>
                </a:solidFill>
                <a:latin typeface="楷体" panose="02010609060101010101" pitchFamily="49" charset="-122"/>
                <a:ea typeface="楷体" panose="02010609060101010101" pitchFamily="49" charset="-122"/>
              </a:rPr>
              <a:t>识别为</a:t>
            </a:r>
            <a:r>
              <a:rPr lang="zh-TW" altLang="zh-CN" sz="2400" b="1" dirty="0" smtClean="0">
                <a:solidFill>
                  <a:srgbClr val="FF0000"/>
                </a:solidFill>
                <a:latin typeface="楷体" panose="02010609060101010101" pitchFamily="49" charset="-122"/>
                <a:ea typeface="楷体" panose="02010609060101010101" pitchFamily="49" charset="-122"/>
              </a:rPr>
              <a:t>监测</a:t>
            </a:r>
            <a:r>
              <a:rPr lang="zh-TW" altLang="zh-CN" sz="2400" b="1" dirty="0">
                <a:solidFill>
                  <a:srgbClr val="FF0000"/>
                </a:solidFill>
                <a:latin typeface="楷体" panose="02010609060101010101" pitchFamily="49" charset="-122"/>
                <a:ea typeface="楷体" panose="02010609060101010101" pitchFamily="49" charset="-122"/>
              </a:rPr>
              <a:t>对象</a:t>
            </a:r>
            <a:r>
              <a:rPr lang="zh-TW" altLang="zh-CN" sz="2400" b="1" dirty="0" smtClean="0">
                <a:solidFill>
                  <a:srgbClr val="FF0000"/>
                </a:solidFill>
                <a:latin typeface="楷体" panose="02010609060101010101" pitchFamily="49" charset="-122"/>
                <a:ea typeface="楷体" panose="02010609060101010101" pitchFamily="49" charset="-122"/>
              </a:rPr>
              <a:t>；</a:t>
            </a:r>
            <a:r>
              <a:rPr lang="zh-CN" altLang="en-US" sz="2400" b="1" dirty="0" smtClean="0">
                <a:solidFill>
                  <a:srgbClr val="FF0000"/>
                </a:solidFill>
                <a:latin typeface="楷体" panose="02010609060101010101" pitchFamily="49" charset="-122"/>
                <a:ea typeface="楷体" panose="02010609060101010101" pitchFamily="49" charset="-122"/>
              </a:rPr>
              <a:t>二是</a:t>
            </a:r>
            <a:r>
              <a:rPr lang="zh-TW" altLang="zh-CN" sz="2400" b="1" dirty="0" smtClean="0">
                <a:solidFill>
                  <a:srgbClr val="FF0000"/>
                </a:solidFill>
                <a:latin typeface="楷体" panose="02010609060101010101" pitchFamily="49" charset="-122"/>
                <a:ea typeface="楷体" panose="02010609060101010101" pitchFamily="49" charset="-122"/>
              </a:rPr>
              <a:t>城市规划区</a:t>
            </a:r>
            <a:r>
              <a:rPr lang="zh-TW" altLang="zh-CN" sz="2400" b="1" dirty="0">
                <a:solidFill>
                  <a:srgbClr val="FF0000"/>
                </a:solidFill>
                <a:latin typeface="楷体" panose="02010609060101010101" pitchFamily="49" charset="-122"/>
                <a:ea typeface="楷体" panose="02010609060101010101" pitchFamily="49" charset="-122"/>
              </a:rPr>
              <a:t>居住的</a:t>
            </a:r>
            <a:r>
              <a:rPr lang="zh-CN" altLang="zh-CN" sz="2400" b="1" dirty="0" smtClean="0">
                <a:solidFill>
                  <a:srgbClr val="FF0000"/>
                </a:solidFill>
                <a:latin typeface="楷体" panose="02010609060101010101" pitchFamily="49" charset="-122"/>
                <a:ea typeface="楷体" panose="02010609060101010101" pitchFamily="49" charset="-122"/>
              </a:rPr>
              <a:t>“农</a:t>
            </a:r>
            <a:r>
              <a:rPr lang="zh-TW" altLang="zh-CN" sz="2400" b="1" dirty="0" smtClean="0">
                <a:solidFill>
                  <a:srgbClr val="FF0000"/>
                </a:solidFill>
                <a:latin typeface="楷体" panose="02010609060101010101" pitchFamily="49" charset="-122"/>
                <a:ea typeface="楷体" panose="02010609060101010101" pitchFamily="49" charset="-122"/>
              </a:rPr>
              <a:t>转非”</a:t>
            </a:r>
            <a:r>
              <a:rPr lang="zh-CN" altLang="en-US" sz="2400" b="1" dirty="0" smtClean="0">
                <a:solidFill>
                  <a:srgbClr val="FF0000"/>
                </a:solidFill>
                <a:latin typeface="楷体" panose="02010609060101010101" pitchFamily="49" charset="-122"/>
                <a:ea typeface="楷体" panose="02010609060101010101" pitchFamily="49" charset="-122"/>
              </a:rPr>
              <a:t>家庭</a:t>
            </a:r>
            <a:r>
              <a:rPr lang="zh-TW" altLang="zh-CN" sz="2400" b="1" dirty="0" smtClean="0">
                <a:solidFill>
                  <a:srgbClr val="FF0000"/>
                </a:solidFill>
                <a:latin typeface="楷体" panose="02010609060101010101" pitchFamily="49" charset="-122"/>
                <a:ea typeface="楷体" panose="02010609060101010101" pitchFamily="49" charset="-122"/>
              </a:rPr>
              <a:t>，</a:t>
            </a:r>
            <a:r>
              <a:rPr lang="zh-CN" altLang="en-US" sz="2400" b="1" dirty="0" smtClean="0">
                <a:solidFill>
                  <a:srgbClr val="FF0000"/>
                </a:solidFill>
                <a:latin typeface="楷体" panose="02010609060101010101" pitchFamily="49" charset="-122"/>
                <a:ea typeface="楷体" panose="02010609060101010101" pitchFamily="49" charset="-122"/>
              </a:rPr>
              <a:t>没有享受城镇相关保障政策，</a:t>
            </a:r>
            <a:r>
              <a:rPr lang="zh-TW" altLang="zh-CN" sz="2400" b="1" dirty="0" smtClean="0">
                <a:solidFill>
                  <a:srgbClr val="FF0000"/>
                </a:solidFill>
                <a:latin typeface="楷体" panose="02010609060101010101" pitchFamily="49" charset="-122"/>
                <a:ea typeface="楷体" panose="02010609060101010101" pitchFamily="49" charset="-122"/>
              </a:rPr>
              <a:t>符合条件的可以</a:t>
            </a:r>
            <a:r>
              <a:rPr lang="zh-CN" altLang="en-US" sz="2400" b="1" dirty="0" smtClean="0">
                <a:solidFill>
                  <a:srgbClr val="FF0000"/>
                </a:solidFill>
                <a:latin typeface="楷体" panose="02010609060101010101" pitchFamily="49" charset="-122"/>
                <a:ea typeface="楷体" panose="02010609060101010101" pitchFamily="49" charset="-122"/>
              </a:rPr>
              <a:t>识别为</a:t>
            </a:r>
            <a:r>
              <a:rPr lang="zh-TW" altLang="zh-CN" sz="2400" b="1" dirty="0" smtClean="0">
                <a:solidFill>
                  <a:srgbClr val="FF0000"/>
                </a:solidFill>
                <a:latin typeface="楷体" panose="02010609060101010101" pitchFamily="49" charset="-122"/>
                <a:ea typeface="楷体" panose="02010609060101010101" pitchFamily="49" charset="-122"/>
              </a:rPr>
              <a:t>监测</a:t>
            </a:r>
            <a:r>
              <a:rPr lang="zh-TW" altLang="zh-CN" sz="2400" b="1" dirty="0">
                <a:solidFill>
                  <a:srgbClr val="FF0000"/>
                </a:solidFill>
                <a:latin typeface="楷体" panose="02010609060101010101" pitchFamily="49" charset="-122"/>
                <a:ea typeface="楷体" panose="02010609060101010101" pitchFamily="49" charset="-122"/>
              </a:rPr>
              <a:t>对象。</a:t>
            </a:r>
            <a:endParaRPr lang="zh-CN" altLang="zh-CN" sz="2400" b="1" dirty="0">
              <a:solidFill>
                <a:srgbClr val="FF0000"/>
              </a:solidFill>
              <a:latin typeface="楷体" panose="02010609060101010101" pitchFamily="49" charset="-122"/>
              <a:ea typeface="楷体" panose="02010609060101010101" pitchFamily="49" charset="-122"/>
            </a:endParaRPr>
          </a:p>
          <a:p>
            <a:r>
              <a:rPr lang="en-US" altLang="zh-TW" sz="24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就个人而言，</a:t>
            </a:r>
            <a:r>
              <a:rPr lang="zh-TW" altLang="zh-CN" sz="2400" b="1" dirty="0">
                <a:solidFill>
                  <a:srgbClr val="FF0000"/>
                </a:solidFill>
                <a:latin typeface="楷体" panose="02010609060101010101" pitchFamily="49" charset="-122"/>
                <a:ea typeface="楷体" panose="02010609060101010101" pitchFamily="49" charset="-122"/>
              </a:rPr>
              <a:t>实际共同</a:t>
            </a:r>
            <a:r>
              <a:rPr lang="zh-TW" altLang="zh-CN" sz="2400" b="1" dirty="0" smtClean="0">
                <a:solidFill>
                  <a:srgbClr val="FF0000"/>
                </a:solidFill>
                <a:latin typeface="楷体" panose="02010609060101010101" pitchFamily="49" charset="-122"/>
                <a:ea typeface="楷体" panose="02010609060101010101" pitchFamily="49" charset="-122"/>
              </a:rPr>
              <a:t>生活</a:t>
            </a:r>
            <a:r>
              <a:rPr lang="zh-CN" altLang="en-US" sz="2400" b="1" dirty="0" smtClean="0">
                <a:solidFill>
                  <a:srgbClr val="FF0000"/>
                </a:solidFill>
                <a:latin typeface="楷体" panose="02010609060101010101" pitchFamily="49" charset="-122"/>
                <a:ea typeface="楷体" panose="02010609060101010101" pitchFamily="49" charset="-122"/>
              </a:rPr>
              <a:t>的</a:t>
            </a:r>
            <a:r>
              <a:rPr lang="zh-TW" altLang="zh-CN" sz="2400" b="1" dirty="0" smtClean="0">
                <a:solidFill>
                  <a:srgbClr val="FF0000"/>
                </a:solidFill>
                <a:latin typeface="楷体" panose="02010609060101010101" pitchFamily="49" charset="-122"/>
                <a:ea typeface="楷体" panose="02010609060101010101" pitchFamily="49" charset="-122"/>
              </a:rPr>
              <a:t>家庭</a:t>
            </a:r>
            <a:r>
              <a:rPr lang="zh-TW" altLang="zh-CN" sz="2400" b="1" dirty="0">
                <a:solidFill>
                  <a:srgbClr val="FF0000"/>
                </a:solidFill>
                <a:latin typeface="楷体" panose="02010609060101010101" pitchFamily="49" charset="-122"/>
                <a:ea typeface="楷体" panose="02010609060101010101" pitchFamily="49" charset="-122"/>
              </a:rPr>
              <a:t>成员中个别人口为城镇户籍或集体户籍</a:t>
            </a:r>
            <a:r>
              <a:rPr lang="zh-TW" altLang="zh-CN" sz="2400" b="1" dirty="0" smtClean="0">
                <a:solidFill>
                  <a:srgbClr val="FF0000"/>
                </a:solidFill>
                <a:latin typeface="楷体" panose="02010609060101010101" pitchFamily="49" charset="-122"/>
                <a:ea typeface="楷体" panose="02010609060101010101" pitchFamily="49" charset="-122"/>
              </a:rPr>
              <a:t>，但没有享受城镇相关保障政策</a:t>
            </a:r>
            <a:r>
              <a:rPr lang="zh-CN" altLang="en-US" sz="2400" b="1" dirty="0" smtClean="0">
                <a:solidFill>
                  <a:srgbClr val="FF0000"/>
                </a:solidFill>
                <a:latin typeface="楷体" panose="02010609060101010101" pitchFamily="49" charset="-122"/>
                <a:ea typeface="楷体" panose="02010609060101010101" pitchFamily="49" charset="-122"/>
              </a:rPr>
              <a:t>、符合条件的可按实际共同生活人口识别为</a:t>
            </a:r>
            <a:r>
              <a:rPr lang="zh-TW" altLang="zh-CN" sz="2400" b="1" dirty="0" smtClean="0">
                <a:solidFill>
                  <a:srgbClr val="FF0000"/>
                </a:solidFill>
                <a:latin typeface="楷体" panose="02010609060101010101" pitchFamily="49" charset="-122"/>
                <a:ea typeface="楷体" panose="02010609060101010101" pitchFamily="49" charset="-122"/>
              </a:rPr>
              <a:t>监测</a:t>
            </a:r>
            <a:r>
              <a:rPr lang="zh-TW" altLang="zh-CN" sz="2400" b="1" dirty="0">
                <a:solidFill>
                  <a:srgbClr val="FF0000"/>
                </a:solidFill>
                <a:latin typeface="楷体" panose="02010609060101010101" pitchFamily="49" charset="-122"/>
                <a:ea typeface="楷体" panose="02010609060101010101" pitchFamily="49" charset="-122"/>
              </a:rPr>
              <a:t>对象</a:t>
            </a:r>
            <a:r>
              <a:rPr lang="zh-TW" altLang="zh-CN" sz="2400" b="1" dirty="0" smtClean="0">
                <a:solidFill>
                  <a:srgbClr val="FF0000"/>
                </a:solidFill>
                <a:latin typeface="楷体" panose="02010609060101010101" pitchFamily="49" charset="-122"/>
                <a:ea typeface="楷体" panose="02010609060101010101" pitchFamily="49" charset="-122"/>
              </a:rPr>
              <a:t>。</a:t>
            </a:r>
            <a:endParaRPr lang="zh-CN" altLang="zh-CN" sz="2400" b="1" dirty="0">
              <a:solidFill>
                <a:srgbClr val="FF0000"/>
              </a:solidFill>
              <a:latin typeface="楷体" panose="02010609060101010101" pitchFamily="49" charset="-122"/>
              <a:ea typeface="楷体" panose="02010609060101010101" pitchFamily="49" charset="-122"/>
            </a:endParaRPr>
          </a:p>
          <a:p>
            <a:pPr lvl="0"/>
            <a:endParaRPr lang="en-US" altLang="zh-TW"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endParaRPr lang="en-US" altLang="zh-TW" sz="2000" b="1" dirty="0">
              <a:latin typeface="楷体" panose="02010609060101010101" pitchFamily="49" charset="-122"/>
              <a:ea typeface="楷体" panose="02010609060101010101" pitchFamily="49" charset="-122"/>
            </a:endParaRPr>
          </a:p>
          <a:p>
            <a:endParaRPr lang="en-US" altLang="zh-CN" sz="20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844824"/>
            <a:ext cx="7920880" cy="4708981"/>
          </a:xfrm>
          <a:prstGeom prst="rect">
            <a:avLst/>
          </a:prstGeom>
        </p:spPr>
        <p:txBody>
          <a:bodyPr wrap="square">
            <a:spAutoFit/>
          </a:bodyPr>
          <a:lstStyle/>
          <a:p>
            <a:r>
              <a:rPr lang="en-US" altLang="zh-CN" sz="2000" b="1" dirty="0" smtClean="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2021</a:t>
            </a:r>
            <a:r>
              <a:rPr lang="zh-CN" altLang="en-US" sz="2400" b="1" dirty="0">
                <a:solidFill>
                  <a:srgbClr val="FF0000"/>
                </a:solidFill>
                <a:latin typeface="楷体" panose="02010609060101010101" pitchFamily="49" charset="-122"/>
                <a:ea typeface="楷体" panose="02010609060101010101" pitchFamily="49" charset="-122"/>
              </a:rPr>
              <a:t>年</a:t>
            </a:r>
            <a:r>
              <a:rPr lang="zh-CN" altLang="en-US" sz="2400" b="1" dirty="0" smtClean="0">
                <a:solidFill>
                  <a:srgbClr val="FF0000"/>
                </a:solidFill>
                <a:latin typeface="楷体" panose="02010609060101010101" pitchFamily="49" charset="-122"/>
                <a:ea typeface="楷体" panose="02010609060101010101" pitchFamily="49" charset="-122"/>
              </a:rPr>
              <a:t>，中农</a:t>
            </a:r>
            <a:r>
              <a:rPr lang="zh-CN" altLang="en-US" sz="2400" b="1" dirty="0">
                <a:solidFill>
                  <a:srgbClr val="FF0000"/>
                </a:solidFill>
                <a:latin typeface="楷体" panose="02010609060101010101" pitchFamily="49" charset="-122"/>
                <a:ea typeface="楷体" panose="02010609060101010101" pitchFamily="49" charset="-122"/>
              </a:rPr>
              <a:t>组发</a:t>
            </a:r>
            <a:r>
              <a:rPr lang="en-US" altLang="zh-CN" sz="2400" b="1" dirty="0">
                <a:solidFill>
                  <a:srgbClr val="FF0000"/>
                </a:solidFill>
                <a:latin typeface="楷体" panose="02010609060101010101" pitchFamily="49" charset="-122"/>
                <a:ea typeface="楷体" panose="02010609060101010101" pitchFamily="49" charset="-122"/>
              </a:rPr>
              <a:t>【2021】7</a:t>
            </a:r>
            <a:r>
              <a:rPr lang="zh-CN" altLang="en-US" sz="2400" b="1" dirty="0" smtClean="0">
                <a:solidFill>
                  <a:srgbClr val="FF0000"/>
                </a:solidFill>
                <a:latin typeface="楷体" panose="02010609060101010101" pitchFamily="49" charset="-122"/>
                <a:ea typeface="楷体" panose="02010609060101010101" pitchFamily="49" charset="-122"/>
              </a:rPr>
              <a:t>号文件明确，</a:t>
            </a:r>
            <a:r>
              <a:rPr lang="zh-CN" altLang="zh-CN" sz="2400" b="1" dirty="0" smtClean="0">
                <a:solidFill>
                  <a:srgbClr val="FF0000"/>
                </a:solidFill>
                <a:latin typeface="楷体" panose="02010609060101010101" pitchFamily="49" charset="-122"/>
                <a:ea typeface="楷体" panose="02010609060101010101" pitchFamily="49" charset="-122"/>
              </a:rPr>
              <a:t>以</a:t>
            </a:r>
            <a:r>
              <a:rPr lang="zh-CN" altLang="zh-CN" sz="2400" b="1" dirty="0">
                <a:solidFill>
                  <a:srgbClr val="FF0000"/>
                </a:solidFill>
                <a:latin typeface="楷体" panose="02010609060101010101" pitchFamily="49" charset="-122"/>
                <a:ea typeface="楷体" panose="02010609060101010101" pitchFamily="49" charset="-122"/>
              </a:rPr>
              <a:t>脱贫攻坚期国家扶贫标准的</a:t>
            </a:r>
            <a:r>
              <a:rPr lang="en-US" altLang="zh-CN" sz="2400" b="1" dirty="0">
                <a:solidFill>
                  <a:srgbClr val="FF0000"/>
                </a:solidFill>
                <a:latin typeface="楷体" panose="02010609060101010101" pitchFamily="49" charset="-122"/>
                <a:ea typeface="楷体" panose="02010609060101010101" pitchFamily="49" charset="-122"/>
              </a:rPr>
              <a:t>1.5</a:t>
            </a:r>
            <a:r>
              <a:rPr lang="zh-CN" altLang="zh-CN" sz="2400" b="1" dirty="0">
                <a:solidFill>
                  <a:srgbClr val="FF0000"/>
                </a:solidFill>
                <a:latin typeface="楷体" panose="02010609060101010101" pitchFamily="49" charset="-122"/>
                <a:ea typeface="楷体" panose="02010609060101010101" pitchFamily="49" charset="-122"/>
              </a:rPr>
              <a:t>倍</a:t>
            </a:r>
            <a:r>
              <a:rPr lang="zh-CN" altLang="zh-CN" sz="2400" b="1" dirty="0" smtClean="0">
                <a:solidFill>
                  <a:srgbClr val="FF0000"/>
                </a:solidFill>
                <a:latin typeface="楷体" panose="02010609060101010101" pitchFamily="49" charset="-122"/>
                <a:ea typeface="楷体" panose="02010609060101010101" pitchFamily="49" charset="-122"/>
              </a:rPr>
              <a:t>为底线</a:t>
            </a:r>
            <a:r>
              <a:rPr lang="zh-CN" altLang="en-US" sz="2400" b="1" dirty="0" smtClean="0">
                <a:solidFill>
                  <a:srgbClr val="FF0000"/>
                </a:solidFill>
                <a:latin typeface="楷体" panose="02010609060101010101" pitchFamily="49" charset="-122"/>
                <a:ea typeface="楷体" panose="02010609060101010101" pitchFamily="49" charset="-122"/>
              </a:rPr>
              <a:t>，并要求</a:t>
            </a:r>
            <a:r>
              <a:rPr lang="zh-TW" altLang="zh-CN" sz="2400" b="1" dirty="0">
                <a:solidFill>
                  <a:srgbClr val="FF0000"/>
                </a:solidFill>
                <a:latin typeface="楷体" panose="02010609060101010101" pitchFamily="49" charset="-122"/>
                <a:ea typeface="楷体" panose="02010609060101010101" pitchFamily="49" charset="-122"/>
              </a:rPr>
              <a:t>各</a:t>
            </a:r>
            <a:r>
              <a:rPr lang="zh-TW" altLang="zh-CN" sz="2400" b="1" dirty="0" smtClean="0">
                <a:solidFill>
                  <a:srgbClr val="FF0000"/>
                </a:solidFill>
                <a:latin typeface="楷体" panose="02010609060101010101" pitchFamily="49" charset="-122"/>
                <a:ea typeface="楷体" panose="02010609060101010101" pitchFamily="49" charset="-122"/>
              </a:rPr>
              <a:t>省</a:t>
            </a:r>
            <a:r>
              <a:rPr lang="zh-CN" altLang="en-US" sz="2400" b="1" dirty="0" smtClean="0">
                <a:solidFill>
                  <a:srgbClr val="FF0000"/>
                </a:solidFill>
                <a:latin typeface="楷体" panose="02010609060101010101" pitchFamily="49" charset="-122"/>
                <a:ea typeface="楷体" panose="02010609060101010101" pitchFamily="49" charset="-122"/>
              </a:rPr>
              <a:t>（</a:t>
            </a:r>
            <a:r>
              <a:rPr lang="zh-TW" altLang="zh-CN" sz="2400" b="1" dirty="0" smtClean="0">
                <a:solidFill>
                  <a:srgbClr val="FF0000"/>
                </a:solidFill>
                <a:latin typeface="楷体" panose="02010609060101010101" pitchFamily="49" charset="-122"/>
                <a:ea typeface="楷体" panose="02010609060101010101" pitchFamily="49" charset="-122"/>
              </a:rPr>
              <a:t>区</a:t>
            </a:r>
            <a:r>
              <a:rPr lang="zh-CN" altLang="en-US" sz="2400" b="1" dirty="0" smtClean="0">
                <a:solidFill>
                  <a:srgbClr val="FF0000"/>
                </a:solidFill>
                <a:latin typeface="楷体" panose="02010609060101010101" pitchFamily="49" charset="-122"/>
                <a:ea typeface="楷体" panose="02010609060101010101" pitchFamily="49" charset="-122"/>
              </a:rPr>
              <a:t>、</a:t>
            </a:r>
            <a:r>
              <a:rPr lang="zh-TW" altLang="zh-CN" sz="2400" b="1" dirty="0" smtClean="0">
                <a:solidFill>
                  <a:srgbClr val="FF0000"/>
                </a:solidFill>
                <a:latin typeface="楷体" panose="02010609060101010101" pitchFamily="49" charset="-122"/>
                <a:ea typeface="楷体" panose="02010609060101010101" pitchFamily="49" charset="-122"/>
              </a:rPr>
              <a:t>市</a:t>
            </a:r>
            <a:r>
              <a:rPr lang="zh-CN" altLang="en-US" sz="2400" b="1" dirty="0">
                <a:solidFill>
                  <a:srgbClr val="FF0000"/>
                </a:solidFill>
                <a:latin typeface="楷体" panose="02010609060101010101" pitchFamily="49" charset="-122"/>
                <a:ea typeface="楷体" panose="02010609060101010101" pitchFamily="49" charset="-122"/>
              </a:rPr>
              <a:t>）</a:t>
            </a:r>
            <a:r>
              <a:rPr lang="zh-TW" altLang="zh-CN" sz="2400" b="1" dirty="0" smtClean="0">
                <a:solidFill>
                  <a:srgbClr val="FF0000"/>
                </a:solidFill>
                <a:latin typeface="楷体" panose="02010609060101010101" pitchFamily="49" charset="-122"/>
                <a:ea typeface="楷体" panose="02010609060101010101" pitchFamily="49" charset="-122"/>
              </a:rPr>
              <a:t>综合</a:t>
            </a:r>
            <a:r>
              <a:rPr lang="zh-TW" altLang="zh-CN" sz="2400" b="1" dirty="0">
                <a:solidFill>
                  <a:srgbClr val="FF0000"/>
                </a:solidFill>
                <a:latin typeface="楷体" panose="02010609060101010101" pitchFamily="49" charset="-122"/>
                <a:ea typeface="楷体" panose="02010609060101010101" pitchFamily="49" charset="-122"/>
              </a:rPr>
              <a:t>本区域物价指数变化、农村居民人均可支配收入增幅和农村低保标准等因素</a:t>
            </a:r>
            <a:r>
              <a:rPr lang="zh-TW" altLang="zh-CN" sz="2400" b="1" dirty="0" smtClean="0">
                <a:solidFill>
                  <a:srgbClr val="FF0000"/>
                </a:solidFill>
                <a:latin typeface="楷体" panose="02010609060101010101" pitchFamily="49" charset="-122"/>
                <a:ea typeface="楷体" panose="02010609060101010101" pitchFamily="49" charset="-122"/>
              </a:rPr>
              <a:t>，</a:t>
            </a:r>
            <a:r>
              <a:rPr lang="zh-CN" altLang="zh-CN" sz="2400" b="1" dirty="0">
                <a:solidFill>
                  <a:srgbClr val="FF0000"/>
                </a:solidFill>
                <a:latin typeface="楷体" panose="02010609060101010101" pitchFamily="49" charset="-122"/>
                <a:ea typeface="楷体" panose="02010609060101010101" pitchFamily="49" charset="-122"/>
              </a:rPr>
              <a:t>每年调整</a:t>
            </a:r>
            <a:r>
              <a:rPr lang="en-US" altLang="zh-CN" sz="2400" b="1" dirty="0">
                <a:solidFill>
                  <a:srgbClr val="FF0000"/>
                </a:solidFill>
                <a:latin typeface="楷体" panose="02010609060101010101" pitchFamily="49" charset="-122"/>
                <a:ea typeface="楷体" panose="02010609060101010101" pitchFamily="49" charset="-122"/>
              </a:rPr>
              <a:t>1</a:t>
            </a:r>
            <a:r>
              <a:rPr lang="zh-CN" altLang="en-US" sz="2400" b="1" dirty="0" smtClean="0">
                <a:solidFill>
                  <a:srgbClr val="FF0000"/>
                </a:solidFill>
                <a:latin typeface="楷体" panose="02010609060101010101" pitchFamily="49" charset="-122"/>
                <a:ea typeface="楷体" panose="02010609060101010101" pitchFamily="49" charset="-122"/>
              </a:rPr>
              <a:t>次</a:t>
            </a:r>
            <a:r>
              <a:rPr lang="zh-TW" altLang="zh-CN" sz="2400" b="1" dirty="0" smtClean="0">
                <a:solidFill>
                  <a:srgbClr val="FF0000"/>
                </a:solidFill>
                <a:latin typeface="楷体" panose="02010609060101010101" pitchFamily="49" charset="-122"/>
                <a:ea typeface="楷体" panose="02010609060101010101" pitchFamily="49" charset="-122"/>
              </a:rPr>
              <a:t>监测范围</a:t>
            </a:r>
            <a:r>
              <a:rPr lang="zh-CN" altLang="en-US" sz="2400" b="1" dirty="0" smtClean="0">
                <a:solidFill>
                  <a:srgbClr val="FF0000"/>
                </a:solidFill>
                <a:latin typeface="楷体" panose="02010609060101010101" pitchFamily="49" charset="-122"/>
                <a:ea typeface="楷体" panose="02010609060101010101" pitchFamily="49" charset="-122"/>
              </a:rPr>
              <a:t>。</a:t>
            </a:r>
            <a:endParaRPr lang="en-US" altLang="zh-TW" sz="2400" b="1" dirty="0" smtClean="0">
              <a:solidFill>
                <a:srgbClr val="FF0000"/>
              </a:solidFill>
              <a:latin typeface="楷体" panose="02010609060101010101" pitchFamily="49" charset="-122"/>
              <a:ea typeface="楷体" panose="02010609060101010101" pitchFamily="49" charset="-122"/>
            </a:endParaRPr>
          </a:p>
          <a:p>
            <a:r>
              <a:rPr lang="en-US" altLang="zh-TW" sz="2400" b="1" dirty="0">
                <a:solidFill>
                  <a:srgbClr val="FF0000"/>
                </a:solidFill>
                <a:latin typeface="楷体" panose="02010609060101010101" pitchFamily="49" charset="-122"/>
                <a:ea typeface="楷体" panose="02010609060101010101" pitchFamily="49" charset="-122"/>
              </a:rPr>
              <a:t> </a:t>
            </a:r>
            <a:r>
              <a:rPr lang="en-US" altLang="zh-TW" sz="24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今年，国家进一步要求</a:t>
            </a:r>
            <a:r>
              <a:rPr lang="zh-TW" altLang="zh-CN" sz="2400" b="1" dirty="0" smtClean="0">
                <a:solidFill>
                  <a:srgbClr val="FF0000"/>
                </a:solidFill>
                <a:latin typeface="楷体" panose="02010609060101010101" pitchFamily="49" charset="-122"/>
                <a:ea typeface="楷体" panose="02010609060101010101" pitchFamily="49" charset="-122"/>
              </a:rPr>
              <a:t>各地</a:t>
            </a:r>
            <a:r>
              <a:rPr lang="zh-TW" altLang="zh-CN" sz="2400" b="1" dirty="0">
                <a:solidFill>
                  <a:srgbClr val="FF0000"/>
                </a:solidFill>
                <a:latin typeface="楷体" panose="02010609060101010101" pitchFamily="49" charset="-122"/>
                <a:ea typeface="楷体" panose="02010609060101010101" pitchFamily="49" charset="-122"/>
              </a:rPr>
              <a:t>要因地制宜建立健全监测</a:t>
            </a:r>
            <a:r>
              <a:rPr lang="zh-CN" altLang="en-US" sz="2400" b="1" dirty="0">
                <a:solidFill>
                  <a:srgbClr val="FF0000"/>
                </a:solidFill>
                <a:latin typeface="楷体" panose="02010609060101010101" pitchFamily="49" charset="-122"/>
                <a:ea typeface="楷体" panose="02010609060101010101" pitchFamily="49" charset="-122"/>
              </a:rPr>
              <a:t>范围</a:t>
            </a:r>
            <a:r>
              <a:rPr lang="zh-TW" altLang="zh-CN" sz="2400" b="1" dirty="0">
                <a:solidFill>
                  <a:srgbClr val="FF0000"/>
                </a:solidFill>
                <a:latin typeface="楷体" panose="02010609060101010101" pitchFamily="49" charset="-122"/>
                <a:ea typeface="楷体" panose="02010609060101010101" pitchFamily="49" charset="-122"/>
              </a:rPr>
              <a:t>年度调整机制，</a:t>
            </a:r>
            <a:r>
              <a:rPr lang="zh-CN" altLang="en-US" sz="2400" b="1" dirty="0">
                <a:solidFill>
                  <a:srgbClr val="FF0000"/>
                </a:solidFill>
                <a:latin typeface="楷体" panose="02010609060101010101" pitchFamily="49" charset="-122"/>
                <a:ea typeface="楷体" panose="02010609060101010101" pitchFamily="49" charset="-122"/>
              </a:rPr>
              <a:t>在每年一季度，</a:t>
            </a:r>
            <a:r>
              <a:rPr lang="zh-TW" altLang="zh-CN" sz="2400" b="1" dirty="0">
                <a:solidFill>
                  <a:srgbClr val="FF0000"/>
                </a:solidFill>
                <a:latin typeface="楷体" panose="02010609060101010101" pitchFamily="49" charset="-122"/>
                <a:ea typeface="楷体" panose="02010609060101010101" pitchFamily="49" charset="-122"/>
              </a:rPr>
              <a:t>以当地</a:t>
            </a:r>
            <a:r>
              <a:rPr lang="zh-CN" altLang="en-US" sz="2400" b="1" dirty="0">
                <a:solidFill>
                  <a:srgbClr val="FF0000"/>
                </a:solidFill>
                <a:latin typeface="楷体" panose="02010609060101010101" pitchFamily="49" charset="-122"/>
                <a:ea typeface="楷体" panose="02010609060101010101" pitchFamily="49" charset="-122"/>
              </a:rPr>
              <a:t>上年</a:t>
            </a:r>
            <a:r>
              <a:rPr lang="zh-TW" altLang="zh-CN" sz="2400" b="1" dirty="0">
                <a:solidFill>
                  <a:srgbClr val="FF0000"/>
                </a:solidFill>
                <a:latin typeface="楷体" panose="02010609060101010101" pitchFamily="49" charset="-122"/>
                <a:ea typeface="楷体" panose="02010609060101010101" pitchFamily="49" charset="-122"/>
              </a:rPr>
              <a:t>农民人均可支配收入为基数，按一定比例形成收入标准，同时考虑</a:t>
            </a:r>
            <a:r>
              <a:rPr lang="zh-CN" altLang="zh-CN" sz="2400" b="1" dirty="0">
                <a:solidFill>
                  <a:srgbClr val="FF0000"/>
                </a:solidFill>
                <a:latin typeface="楷体" panose="02010609060101010101" pitchFamily="49" charset="-122"/>
                <a:ea typeface="楷体" panose="02010609060101010101" pitchFamily="49" charset="-122"/>
              </a:rPr>
              <a:t>“两不</a:t>
            </a:r>
            <a:r>
              <a:rPr lang="zh-TW" altLang="zh-CN" sz="2400" b="1" dirty="0">
                <a:solidFill>
                  <a:srgbClr val="FF0000"/>
                </a:solidFill>
                <a:latin typeface="楷体" panose="02010609060101010101" pitchFamily="49" charset="-122"/>
                <a:ea typeface="楷体" panose="02010609060101010101" pitchFamily="49" charset="-122"/>
              </a:rPr>
              <a:t>愁三保障”和饮水安全实现情况，合理确定防止返贫监测范围</a:t>
            </a:r>
            <a:r>
              <a:rPr lang="zh-TW" altLang="zh-CN" sz="2400" b="1" dirty="0" smtClean="0">
                <a:solidFill>
                  <a:srgbClr val="FF0000"/>
                </a:solidFill>
                <a:latin typeface="楷体" panose="02010609060101010101" pitchFamily="49" charset="-122"/>
                <a:ea typeface="楷体" panose="02010609060101010101" pitchFamily="49" charset="-122"/>
              </a:rPr>
              <a:t>。</a:t>
            </a:r>
            <a:r>
              <a:rPr lang="zh-CN" altLang="en-US" sz="2400" b="1" dirty="0" smtClean="0">
                <a:solidFill>
                  <a:srgbClr val="FF0000"/>
                </a:solidFill>
                <a:latin typeface="楷体" panose="02010609060101010101" pitchFamily="49" charset="-122"/>
                <a:ea typeface="楷体" panose="02010609060101010101" pitchFamily="49" charset="-122"/>
              </a:rPr>
              <a:t>要求：识别</a:t>
            </a:r>
            <a:r>
              <a:rPr lang="zh-CN" altLang="en-US" sz="2400" b="1" dirty="0">
                <a:solidFill>
                  <a:srgbClr val="FF0000"/>
                </a:solidFill>
                <a:latin typeface="楷体" panose="02010609060101010101" pitchFamily="49" charset="-122"/>
                <a:ea typeface="楷体" panose="02010609060101010101" pitchFamily="49" charset="-122"/>
              </a:rPr>
              <a:t>监测对象</a:t>
            </a:r>
            <a:r>
              <a:rPr lang="zh-TW" altLang="zh-CN" sz="2400" b="1" dirty="0" smtClean="0">
                <a:solidFill>
                  <a:srgbClr val="FF0000"/>
                </a:solidFill>
                <a:latin typeface="楷体" panose="02010609060101010101" pitchFamily="49" charset="-122"/>
                <a:ea typeface="楷体" panose="02010609060101010101" pitchFamily="49" charset="-122"/>
              </a:rPr>
              <a:t>不设规模</a:t>
            </a:r>
            <a:r>
              <a:rPr lang="zh-TW" altLang="zh-CN" sz="2400" b="1" dirty="0">
                <a:solidFill>
                  <a:srgbClr val="FF0000"/>
                </a:solidFill>
                <a:latin typeface="楷体" panose="02010609060101010101" pitchFamily="49" charset="-122"/>
                <a:ea typeface="楷体" panose="02010609060101010101" pitchFamily="49" charset="-122"/>
              </a:rPr>
              <a:t>限制</a:t>
            </a:r>
            <a:r>
              <a:rPr lang="zh-CN" altLang="en-US" sz="2400" b="1" dirty="0">
                <a:solidFill>
                  <a:srgbClr val="FF0000"/>
                </a:solidFill>
                <a:latin typeface="楷体" panose="02010609060101010101" pitchFamily="49" charset="-122"/>
                <a:ea typeface="楷体" panose="02010609060101010101" pitchFamily="49" charset="-122"/>
              </a:rPr>
              <a:t>，</a:t>
            </a:r>
            <a:r>
              <a:rPr lang="zh-CN" altLang="en-US" sz="2400" b="1" dirty="0" smtClean="0">
                <a:solidFill>
                  <a:srgbClr val="FF0000"/>
                </a:solidFill>
                <a:latin typeface="楷体" panose="02010609060101010101" pitchFamily="49" charset="-122"/>
                <a:ea typeface="楷体" panose="02010609060101010101" pitchFamily="49" charset="-122"/>
              </a:rPr>
              <a:t>不</a:t>
            </a:r>
            <a:r>
              <a:rPr lang="zh-CN" altLang="zh-CN" sz="2400" b="1" dirty="0" smtClean="0">
                <a:solidFill>
                  <a:srgbClr val="FF0000"/>
                </a:solidFill>
                <a:latin typeface="楷体" panose="02010609060101010101" pitchFamily="49" charset="-122"/>
                <a:ea typeface="楷体" panose="02010609060101010101" pitchFamily="49" charset="-122"/>
              </a:rPr>
              <a:t>控比例</a:t>
            </a:r>
            <a:r>
              <a:rPr lang="zh-TW" altLang="zh-CN" sz="2400" b="1" dirty="0" smtClean="0">
                <a:solidFill>
                  <a:srgbClr val="FF0000"/>
                </a:solidFill>
                <a:latin typeface="楷体" panose="02010609060101010101" pitchFamily="49" charset="-122"/>
                <a:ea typeface="楷体" panose="02010609060101010101" pitchFamily="49" charset="-122"/>
              </a:rPr>
              <a:t>，</a:t>
            </a:r>
            <a:r>
              <a:rPr lang="zh-CN" altLang="en-US" sz="2400" b="1" dirty="0" smtClean="0">
                <a:solidFill>
                  <a:srgbClr val="FF0000"/>
                </a:solidFill>
                <a:latin typeface="楷体" panose="02010609060101010101" pitchFamily="49" charset="-122"/>
                <a:ea typeface="楷体" panose="02010609060101010101" pitchFamily="49" charset="-122"/>
              </a:rPr>
              <a:t>坚持实事求是</a:t>
            </a:r>
            <a:r>
              <a:rPr lang="zh-TW" altLang="zh-CN" sz="2400" b="1" dirty="0" smtClean="0">
                <a:solidFill>
                  <a:srgbClr val="FF0000"/>
                </a:solidFill>
                <a:latin typeface="楷体" panose="02010609060101010101" pitchFamily="49" charset="-122"/>
                <a:ea typeface="楷体" panose="02010609060101010101" pitchFamily="49" charset="-122"/>
              </a:rPr>
              <a:t>，</a:t>
            </a:r>
            <a:r>
              <a:rPr lang="zh-TW" altLang="zh-CN" sz="2400" b="1" dirty="0">
                <a:solidFill>
                  <a:srgbClr val="FF0000"/>
                </a:solidFill>
                <a:latin typeface="楷体" panose="02010609060101010101" pitchFamily="49" charset="-122"/>
                <a:ea typeface="楷体" panose="02010609060101010101" pitchFamily="49" charset="-122"/>
              </a:rPr>
              <a:t>确保做到应纳尽纳</a:t>
            </a:r>
            <a:r>
              <a:rPr lang="zh-TW" altLang="zh-CN" sz="2400" b="1" dirty="0" smtClean="0">
                <a:solidFill>
                  <a:srgbClr val="FF0000"/>
                </a:solidFill>
                <a:latin typeface="楷体" panose="02010609060101010101" pitchFamily="49" charset="-122"/>
                <a:ea typeface="楷体" panose="02010609060101010101" pitchFamily="49" charset="-122"/>
              </a:rPr>
              <a:t>。</a:t>
            </a:r>
            <a:endParaRPr lang="en-US" altLang="zh-TW" sz="2400" b="1" dirty="0" smtClean="0">
              <a:solidFill>
                <a:srgbClr val="FF0000"/>
              </a:solidFill>
              <a:latin typeface="楷体" panose="02010609060101010101" pitchFamily="49" charset="-122"/>
              <a:ea typeface="楷体" panose="02010609060101010101" pitchFamily="49" charset="-122"/>
            </a:endParaRPr>
          </a:p>
          <a:p>
            <a:r>
              <a:rPr lang="en-US" altLang="zh-TW" sz="2000" b="1"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0070C0"/>
                </a:solidFill>
                <a:latin typeface="楷体" panose="02010609060101010101" pitchFamily="49" charset="-122"/>
                <a:ea typeface="楷体" panose="02010609060101010101" pitchFamily="49" charset="-122"/>
              </a:rPr>
              <a:t>（注：为什么不叫监测标准而叫监测范围？标准是硬杠杠，范围则是一定区域，因此在实际</a:t>
            </a:r>
            <a:r>
              <a:rPr lang="zh-CN" altLang="en-US" sz="2000" b="1" dirty="0">
                <a:solidFill>
                  <a:srgbClr val="0070C0"/>
                </a:solidFill>
                <a:latin typeface="楷体" panose="02010609060101010101" pitchFamily="49" charset="-122"/>
                <a:ea typeface="楷体" panose="02010609060101010101" pitchFamily="49" charset="-122"/>
              </a:rPr>
              <a:t>执行中，</a:t>
            </a:r>
            <a:r>
              <a:rPr lang="zh-CN" altLang="en-US" sz="2000" b="1" dirty="0" smtClean="0">
                <a:solidFill>
                  <a:srgbClr val="0070C0"/>
                </a:solidFill>
                <a:latin typeface="楷体" panose="02010609060101010101" pitchFamily="49" charset="-122"/>
                <a:ea typeface="楷体" panose="02010609060101010101" pitchFamily="49" charset="-122"/>
              </a:rPr>
              <a:t>范围往往要</a:t>
            </a:r>
            <a:r>
              <a:rPr lang="zh-CN" altLang="en-US" sz="2000" b="1" dirty="0">
                <a:solidFill>
                  <a:srgbClr val="0070C0"/>
                </a:solidFill>
                <a:latin typeface="楷体" panose="02010609060101010101" pitchFamily="49" charset="-122"/>
                <a:ea typeface="楷体" panose="02010609060101010101" pitchFamily="49" charset="-122"/>
              </a:rPr>
              <a:t>适当放宽，确保对象不漏。</a:t>
            </a:r>
            <a:r>
              <a:rPr lang="zh-CN" altLang="en-US" sz="2000" b="1" dirty="0" smtClean="0">
                <a:solidFill>
                  <a:srgbClr val="0070C0"/>
                </a:solidFill>
                <a:latin typeface="楷体" panose="02010609060101010101" pitchFamily="49" charset="-122"/>
                <a:ea typeface="楷体" panose="02010609060101010101" pitchFamily="49" charset="-122"/>
              </a:rPr>
              <a:t>）</a:t>
            </a:r>
            <a:endParaRPr lang="en-US" altLang="zh-TW" sz="2000" b="1" dirty="0">
              <a:solidFill>
                <a:srgbClr val="FF0000"/>
              </a:solidFill>
              <a:latin typeface="楷体" panose="02010609060101010101" pitchFamily="49" charset="-122"/>
              <a:ea typeface="楷体" panose="02010609060101010101" pitchFamily="49" charset="-122"/>
            </a:endParaRPr>
          </a:p>
        </p:txBody>
      </p:sp>
      <p:sp>
        <p:nvSpPr>
          <p:cNvPr id="4" name="矩形 3"/>
          <p:cNvSpPr/>
          <p:nvPr/>
        </p:nvSpPr>
        <p:spPr>
          <a:xfrm>
            <a:off x="1571604" y="1142984"/>
            <a:ext cx="2698175" cy="523220"/>
          </a:xfrm>
          <a:prstGeom prst="rect">
            <a:avLst/>
          </a:prstGeom>
        </p:spPr>
        <p:txBody>
          <a:bodyPr wrap="none">
            <a:spAutoFit/>
          </a:bodyPr>
          <a:lstStyle/>
          <a:p>
            <a:pPr lvl="0"/>
            <a:r>
              <a:rPr lang="zh-CN" altLang="en-US" sz="2800" b="1" dirty="0" smtClean="0">
                <a:solidFill>
                  <a:srgbClr val="FF0000"/>
                </a:solidFill>
                <a:latin typeface="华文行楷" panose="02010800040101010101" pitchFamily="2" charset="-122"/>
                <a:ea typeface="华文行楷" panose="02010800040101010101" pitchFamily="2" charset="-122"/>
              </a:rPr>
              <a:t>（三）监测范围</a:t>
            </a:r>
            <a:endParaRPr lang="en-US" altLang="zh-CN" sz="2800" b="1" dirty="0" smtClean="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988840"/>
            <a:ext cx="7920880" cy="3046988"/>
          </a:xfrm>
          <a:prstGeom prst="rect">
            <a:avLst/>
          </a:prstGeom>
        </p:spPr>
        <p:txBody>
          <a:bodyPr wrap="square">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        </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FF0000"/>
                </a:solidFill>
                <a:latin typeface="方正舒体" panose="02010601030101010101" pitchFamily="2" charset="-122"/>
                <a:ea typeface="方正舒体" panose="02010601030101010101" pitchFamily="2" charset="-122"/>
              </a:rPr>
              <a:t>市级</a:t>
            </a:r>
            <a:r>
              <a:rPr lang="zh-TW" altLang="zh-CN" sz="2400" b="1" dirty="0" smtClean="0">
                <a:solidFill>
                  <a:srgbClr val="FF0000"/>
                </a:solidFill>
                <a:latin typeface="方正舒体" panose="02010601030101010101" pitchFamily="2" charset="-122"/>
                <a:ea typeface="方正舒体" panose="02010601030101010101" pitchFamily="2" charset="-122"/>
              </a:rPr>
              <a:t>防止</a:t>
            </a:r>
            <a:r>
              <a:rPr lang="zh-TW" altLang="zh-CN" sz="2400" b="1" dirty="0">
                <a:solidFill>
                  <a:srgbClr val="FF0000"/>
                </a:solidFill>
                <a:latin typeface="方正舒体" panose="02010601030101010101" pitchFamily="2" charset="-122"/>
                <a:ea typeface="方正舒体" panose="02010601030101010101" pitchFamily="2" charset="-122"/>
              </a:rPr>
              <a:t>返贫监测</a:t>
            </a:r>
            <a:r>
              <a:rPr lang="zh-CN" altLang="en-US" sz="2400" b="1" dirty="0" smtClean="0">
                <a:solidFill>
                  <a:srgbClr val="FF0000"/>
                </a:solidFill>
                <a:latin typeface="方正舒体" panose="02010601030101010101" pitchFamily="2" charset="-122"/>
                <a:ea typeface="方正舒体" panose="02010601030101010101" pitchFamily="2" charset="-122"/>
              </a:rPr>
              <a:t>范围：</a:t>
            </a:r>
            <a:endParaRPr lang="en-US" altLang="zh-CN" sz="2400" b="1" dirty="0" smtClean="0">
              <a:solidFill>
                <a:srgbClr val="FF0000"/>
              </a:solidFill>
              <a:latin typeface="方正舒体" panose="02010601030101010101" pitchFamily="2" charset="-122"/>
              <a:ea typeface="方正舒体" panose="02010601030101010101" pitchFamily="2"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制定原则：参照</a:t>
            </a:r>
            <a:r>
              <a:rPr lang="zh-CN" altLang="en-US" sz="2400" b="1" dirty="0">
                <a:solidFill>
                  <a:srgbClr val="FF0000"/>
                </a:solidFill>
                <a:latin typeface="楷体" panose="02010609060101010101" pitchFamily="49" charset="-122"/>
                <a:ea typeface="楷体" panose="02010609060101010101" pitchFamily="49" charset="-122"/>
              </a:rPr>
              <a:t>国家标准，衔接本市农村低保</a:t>
            </a:r>
            <a:r>
              <a:rPr lang="zh-CN" altLang="en-US" sz="2400" b="1" dirty="0" smtClean="0">
                <a:solidFill>
                  <a:srgbClr val="FF0000"/>
                </a:solidFill>
                <a:latin typeface="楷体" panose="02010609060101010101" pitchFamily="49" charset="-122"/>
                <a:ea typeface="楷体" panose="02010609060101010101" pitchFamily="49" charset="-122"/>
              </a:rPr>
              <a:t>标准。</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2021</a:t>
            </a:r>
            <a:r>
              <a:rPr lang="zh-CN" altLang="en-US" sz="2400" b="1" dirty="0" smtClean="0">
                <a:solidFill>
                  <a:srgbClr val="FF0000"/>
                </a:solidFill>
                <a:latin typeface="楷体" panose="02010609060101010101" pitchFamily="49" charset="-122"/>
                <a:ea typeface="楷体" panose="02010609060101010101" pitchFamily="49" charset="-122"/>
              </a:rPr>
              <a:t>年，确定</a:t>
            </a:r>
            <a:r>
              <a:rPr lang="zh-CN" altLang="en-US" sz="2400" b="1" dirty="0">
                <a:solidFill>
                  <a:srgbClr val="FF0000"/>
                </a:solidFill>
                <a:latin typeface="楷体" panose="02010609060101010101" pitchFamily="49" charset="-122"/>
                <a:ea typeface="楷体" panose="02010609060101010101" pitchFamily="49" charset="-122"/>
              </a:rPr>
              <a:t>为</a:t>
            </a:r>
            <a:r>
              <a:rPr lang="zh-CN" altLang="zh-CN" sz="2400" b="1" dirty="0">
                <a:solidFill>
                  <a:srgbClr val="FF0000"/>
                </a:solidFill>
                <a:latin typeface="楷体" panose="02010609060101010101" pitchFamily="49" charset="-122"/>
                <a:ea typeface="楷体" panose="02010609060101010101" pitchFamily="49" charset="-122"/>
              </a:rPr>
              <a:t>人均纯收入低于</a:t>
            </a:r>
            <a:r>
              <a:rPr lang="en-US" altLang="zh-CN" sz="2400" b="1" dirty="0">
                <a:solidFill>
                  <a:srgbClr val="FF0000"/>
                </a:solidFill>
                <a:latin typeface="楷体" panose="02010609060101010101" pitchFamily="49" charset="-122"/>
                <a:ea typeface="楷体" panose="02010609060101010101" pitchFamily="49" charset="-122"/>
              </a:rPr>
              <a:t>6000</a:t>
            </a:r>
            <a:r>
              <a:rPr lang="zh-CN" altLang="zh-CN" sz="2400" b="1" dirty="0" smtClean="0">
                <a:solidFill>
                  <a:srgbClr val="FF0000"/>
                </a:solidFill>
                <a:latin typeface="楷体" panose="02010609060101010101" pitchFamily="49" charset="-122"/>
                <a:ea typeface="楷体" panose="02010609060101010101" pitchFamily="49" charset="-122"/>
              </a:rPr>
              <a:t>元</a:t>
            </a:r>
            <a:r>
              <a:rPr lang="zh-CN" altLang="en-US" sz="2400" b="1" dirty="0" smtClean="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且</a:t>
            </a:r>
            <a:r>
              <a:rPr lang="zh-CN" altLang="zh-CN" sz="2400" b="1" dirty="0">
                <a:solidFill>
                  <a:srgbClr val="FF0000"/>
                </a:solidFill>
                <a:latin typeface="楷体" panose="02010609060101010101" pitchFamily="49" charset="-122"/>
                <a:ea typeface="楷体" panose="02010609060101010101" pitchFamily="49" charset="-122"/>
              </a:rPr>
              <a:t>有返贫致贫风险的农户</a:t>
            </a:r>
            <a:r>
              <a:rPr lang="zh-CN" altLang="en-US"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2022</a:t>
            </a:r>
            <a:r>
              <a:rPr lang="zh-CN" altLang="en-US" sz="2400" b="1" dirty="0" smtClean="0">
                <a:solidFill>
                  <a:srgbClr val="FF0000"/>
                </a:solidFill>
                <a:latin typeface="楷体" panose="02010609060101010101" pitchFamily="49" charset="-122"/>
                <a:ea typeface="楷体" panose="02010609060101010101" pitchFamily="49" charset="-122"/>
              </a:rPr>
              <a:t>年，拟定</a:t>
            </a:r>
            <a:r>
              <a:rPr lang="zh-CN" altLang="en-US" sz="2400" b="1" dirty="0">
                <a:solidFill>
                  <a:srgbClr val="FF0000"/>
                </a:solidFill>
                <a:latin typeface="楷体" panose="02010609060101010101" pitchFamily="49" charset="-122"/>
                <a:ea typeface="楷体" panose="02010609060101010101" pitchFamily="49" charset="-122"/>
              </a:rPr>
              <a:t>为</a:t>
            </a:r>
            <a:r>
              <a:rPr lang="zh-CN" altLang="zh-CN" sz="2400" b="1" dirty="0">
                <a:solidFill>
                  <a:srgbClr val="FF0000"/>
                </a:solidFill>
                <a:latin typeface="楷体" panose="02010609060101010101" pitchFamily="49" charset="-122"/>
                <a:ea typeface="楷体" panose="02010609060101010101" pitchFamily="49" charset="-122"/>
              </a:rPr>
              <a:t>人均纯收入低于</a:t>
            </a:r>
            <a:r>
              <a:rPr lang="en-US" altLang="zh-CN" sz="2400" b="1" dirty="0">
                <a:solidFill>
                  <a:srgbClr val="FF0000"/>
                </a:solidFill>
                <a:latin typeface="楷体" panose="02010609060101010101" pitchFamily="49" charset="-122"/>
                <a:ea typeface="楷体" panose="02010609060101010101" pitchFamily="49" charset="-122"/>
              </a:rPr>
              <a:t>7000</a:t>
            </a:r>
            <a:r>
              <a:rPr lang="zh-CN" altLang="zh-CN" sz="2400" b="1" dirty="0" smtClean="0">
                <a:solidFill>
                  <a:srgbClr val="FF0000"/>
                </a:solidFill>
                <a:latin typeface="楷体" panose="02010609060101010101" pitchFamily="49" charset="-122"/>
                <a:ea typeface="楷体" panose="02010609060101010101" pitchFamily="49" charset="-122"/>
              </a:rPr>
              <a:t>元</a:t>
            </a:r>
            <a:r>
              <a:rPr lang="zh-CN" altLang="en-US" sz="2400" b="1" dirty="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且</a:t>
            </a:r>
            <a:r>
              <a:rPr lang="zh-CN" altLang="zh-CN" sz="2400" b="1" dirty="0">
                <a:solidFill>
                  <a:srgbClr val="FF0000"/>
                </a:solidFill>
                <a:latin typeface="楷体" panose="02010609060101010101" pitchFamily="49" charset="-122"/>
                <a:ea typeface="楷体" panose="02010609060101010101" pitchFamily="49" charset="-122"/>
              </a:rPr>
              <a:t>有返贫致贫风险的</a:t>
            </a:r>
            <a:r>
              <a:rPr lang="zh-CN" altLang="zh-CN" sz="2400" b="1" dirty="0" smtClean="0">
                <a:solidFill>
                  <a:srgbClr val="FF0000"/>
                </a:solidFill>
                <a:latin typeface="楷体" panose="02010609060101010101" pitchFamily="49" charset="-122"/>
                <a:ea typeface="楷体" panose="02010609060101010101" pitchFamily="49" charset="-122"/>
              </a:rPr>
              <a:t>农户</a:t>
            </a:r>
            <a:r>
              <a:rPr lang="zh-CN" altLang="en-US"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TW" sz="2400" b="1" dirty="0" smtClean="0">
                <a:solidFill>
                  <a:srgbClr val="FF0000"/>
                </a:solidFill>
                <a:latin typeface="楷体" panose="02010609060101010101" pitchFamily="49" charset="-122"/>
                <a:ea typeface="楷体" panose="02010609060101010101" pitchFamily="49" charset="-122"/>
              </a:rPr>
              <a:t>    </a:t>
            </a:r>
            <a:endParaRPr lang="zh-CN" altLang="zh-CN" sz="20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988840"/>
            <a:ext cx="7920880" cy="3046988"/>
          </a:xfrm>
          <a:prstGeom prst="rect">
            <a:avLst/>
          </a:prstGeom>
        </p:spPr>
        <p:txBody>
          <a:bodyPr wrap="square">
            <a:spAutoFit/>
          </a:bodyPr>
          <a:lstStyle/>
          <a:p>
            <a:pPr lvl="0"/>
            <a:r>
              <a:rPr lang="en-US" altLang="zh-TW" sz="2400" b="1" dirty="0" smtClean="0">
                <a:solidFill>
                  <a:srgbClr val="FF0000"/>
                </a:solidFill>
                <a:latin typeface="华文行楷" panose="02010800040101010101" pitchFamily="2" charset="-122"/>
                <a:ea typeface="华文行楷" panose="02010800040101010101" pitchFamily="2" charset="-122"/>
              </a:rPr>
              <a:t>       </a:t>
            </a:r>
            <a:r>
              <a:rPr lang="zh-CN" altLang="en-US" sz="2400" b="1" dirty="0" smtClean="0">
                <a:solidFill>
                  <a:srgbClr val="FF0000"/>
                </a:solidFill>
                <a:latin typeface="华文行楷" panose="02010800040101010101" pitchFamily="2" charset="-122"/>
                <a:ea typeface="华文行楷" panose="02010800040101010101" pitchFamily="2" charset="-122"/>
              </a:rPr>
              <a:t>掌握好</a:t>
            </a:r>
            <a:r>
              <a:rPr lang="zh-TW" altLang="zh-CN" sz="2400" b="1" dirty="0" smtClean="0">
                <a:solidFill>
                  <a:srgbClr val="FF0000"/>
                </a:solidFill>
                <a:latin typeface="华文行楷" panose="02010800040101010101" pitchFamily="2" charset="-122"/>
                <a:ea typeface="华文行楷" panose="02010800040101010101" pitchFamily="2" charset="-122"/>
              </a:rPr>
              <a:t>监测对象收入计算</a:t>
            </a:r>
            <a:r>
              <a:rPr lang="zh-CN" altLang="en-US" sz="2400" b="1" dirty="0" smtClean="0">
                <a:solidFill>
                  <a:srgbClr val="FF0000"/>
                </a:solidFill>
                <a:latin typeface="华文行楷" panose="02010800040101010101" pitchFamily="2" charset="-122"/>
                <a:ea typeface="华文行楷" panose="02010800040101010101" pitchFamily="2" charset="-122"/>
              </a:rPr>
              <a:t>方法：</a:t>
            </a:r>
            <a:endParaRPr lang="en-US" altLang="zh-CN" sz="2400" b="1" dirty="0" smtClean="0">
              <a:solidFill>
                <a:srgbClr val="FF0000"/>
              </a:solidFill>
              <a:latin typeface="华文行楷" panose="02010800040101010101" pitchFamily="2" charset="-122"/>
              <a:ea typeface="华文行楷" panose="02010800040101010101" pitchFamily="2" charset="-122"/>
            </a:endParaRPr>
          </a:p>
          <a:p>
            <a:r>
              <a:rPr lang="en-US" altLang="zh-TW" sz="2400" b="1" dirty="0" smtClean="0">
                <a:solidFill>
                  <a:srgbClr val="FF0000"/>
                </a:solidFill>
                <a:latin typeface="楷体" panose="02010609060101010101" pitchFamily="49" charset="-122"/>
                <a:ea typeface="楷体" panose="02010609060101010101" pitchFamily="49" charset="-122"/>
              </a:rPr>
              <a:t>    1</a:t>
            </a:r>
            <a:r>
              <a:rPr lang="zh-CN" altLang="en-US" sz="2400" b="1" dirty="0" smtClean="0">
                <a:solidFill>
                  <a:srgbClr val="FF0000"/>
                </a:solidFill>
                <a:latin typeface="楷体" panose="02010609060101010101" pitchFamily="49" charset="-122"/>
                <a:ea typeface="楷体" panose="02010609060101010101" pitchFamily="49" charset="-122"/>
              </a:rPr>
              <a:t>、计算周期。监测</a:t>
            </a:r>
            <a:r>
              <a:rPr lang="zh-CN" altLang="en-US" sz="2400" b="1" dirty="0">
                <a:solidFill>
                  <a:srgbClr val="FF0000"/>
                </a:solidFill>
                <a:latin typeface="楷体" panose="02010609060101010101" pitchFamily="49" charset="-122"/>
                <a:ea typeface="楷体" panose="02010609060101010101" pitchFamily="49" charset="-122"/>
              </a:rPr>
              <a:t>对象识别时家庭收入</a:t>
            </a:r>
            <a:r>
              <a:rPr lang="zh-CN" altLang="en-US" sz="2400" b="1" dirty="0" smtClean="0">
                <a:solidFill>
                  <a:srgbClr val="FF0000"/>
                </a:solidFill>
                <a:latin typeface="楷体" panose="02010609060101010101" pitchFamily="49" charset="-122"/>
                <a:ea typeface="楷体" panose="02010609060101010101" pitchFamily="49" charset="-122"/>
              </a:rPr>
              <a:t>计算，是</a:t>
            </a:r>
            <a:r>
              <a:rPr lang="zh-CN" altLang="en-US" sz="2400" b="1" dirty="0">
                <a:solidFill>
                  <a:srgbClr val="FF0000"/>
                </a:solidFill>
                <a:latin typeface="楷体" panose="02010609060101010101" pitchFamily="49" charset="-122"/>
                <a:ea typeface="楷体" panose="02010609060101010101" pitchFamily="49" charset="-122"/>
              </a:rPr>
              <a:t>以识别日期往前推</a:t>
            </a:r>
            <a:r>
              <a:rPr lang="zh-CN" altLang="en-US" sz="2400" b="1" dirty="0" smtClean="0">
                <a:solidFill>
                  <a:srgbClr val="FF0000"/>
                </a:solidFill>
                <a:latin typeface="楷体" panose="02010609060101010101" pitchFamily="49" charset="-122"/>
                <a:ea typeface="楷体" panose="02010609060101010101" pitchFamily="49" charset="-122"/>
              </a:rPr>
              <a:t>一年。</a:t>
            </a:r>
            <a:r>
              <a:rPr lang="en-US" altLang="zh-TW" sz="2400" b="1" dirty="0" smtClean="0">
                <a:solidFill>
                  <a:srgbClr val="FF0000"/>
                </a:solidFill>
                <a:latin typeface="楷体" panose="02010609060101010101" pitchFamily="49" charset="-122"/>
                <a:ea typeface="楷体" panose="02010609060101010101" pitchFamily="49" charset="-122"/>
              </a:rPr>
              <a:t>   </a:t>
            </a:r>
            <a:endParaRPr lang="en-US" altLang="zh-TW" sz="2400" b="1" dirty="0" smtClean="0">
              <a:solidFill>
                <a:srgbClr val="FF0000"/>
              </a:solidFill>
              <a:latin typeface="楷体" panose="02010609060101010101" pitchFamily="49" charset="-122"/>
              <a:ea typeface="楷体" panose="02010609060101010101" pitchFamily="49" charset="-122"/>
            </a:endParaRPr>
          </a:p>
          <a:p>
            <a:r>
              <a:rPr lang="en-US" altLang="zh-TW" sz="2400" b="1" dirty="0">
                <a:solidFill>
                  <a:srgbClr val="FF0000"/>
                </a:solidFill>
                <a:latin typeface="楷体" panose="02010609060101010101" pitchFamily="49" charset="-122"/>
                <a:ea typeface="楷体" panose="02010609060101010101" pitchFamily="49" charset="-122"/>
              </a:rPr>
              <a:t> </a:t>
            </a:r>
            <a:r>
              <a:rPr lang="en-US" altLang="zh-TW" sz="2400" b="1" dirty="0" smtClean="0">
                <a:solidFill>
                  <a:srgbClr val="FF0000"/>
                </a:solidFill>
                <a:latin typeface="楷体" panose="02010609060101010101" pitchFamily="49" charset="-122"/>
                <a:ea typeface="楷体" panose="02010609060101010101" pitchFamily="49" charset="-122"/>
              </a:rPr>
              <a:t>   2</a:t>
            </a:r>
            <a:r>
              <a:rPr lang="zh-CN" altLang="en-US" sz="2400" b="1" dirty="0" smtClean="0">
                <a:solidFill>
                  <a:srgbClr val="FF0000"/>
                </a:solidFill>
                <a:latin typeface="楷体" panose="02010609060101010101" pitchFamily="49" charset="-122"/>
                <a:ea typeface="楷体" panose="02010609060101010101" pitchFamily="49" charset="-122"/>
              </a:rPr>
              <a:t>、</a:t>
            </a:r>
            <a:r>
              <a:rPr lang="zh-TW" altLang="zh-CN" sz="2400" b="1" dirty="0" smtClean="0">
                <a:solidFill>
                  <a:srgbClr val="FF0000"/>
                </a:solidFill>
                <a:latin typeface="楷体" panose="02010609060101010101" pitchFamily="49" charset="-122"/>
                <a:ea typeface="楷体" panose="02010609060101010101" pitchFamily="49" charset="-122"/>
              </a:rPr>
              <a:t>农村</a:t>
            </a:r>
            <a:r>
              <a:rPr lang="zh-TW" altLang="zh-CN" sz="2400" b="1" dirty="0">
                <a:solidFill>
                  <a:srgbClr val="FF0000"/>
                </a:solidFill>
                <a:latin typeface="楷体" panose="02010609060101010101" pitchFamily="49" charset="-122"/>
                <a:ea typeface="楷体" panose="02010609060101010101" pitchFamily="49" charset="-122"/>
              </a:rPr>
              <a:t>基本养老金应该计</a:t>
            </a:r>
            <a:r>
              <a:rPr lang="zh-TW" altLang="zh-CN" sz="2400" b="1" dirty="0" smtClean="0">
                <a:solidFill>
                  <a:srgbClr val="FF0000"/>
                </a:solidFill>
                <a:latin typeface="楷体" panose="02010609060101010101" pitchFamily="49" charset="-122"/>
                <a:ea typeface="楷体" panose="02010609060101010101" pitchFamily="49" charset="-122"/>
              </a:rPr>
              <a:t>入</a:t>
            </a:r>
            <a:r>
              <a:rPr lang="zh-CN" altLang="en-US" sz="2400" b="1" dirty="0" smtClean="0">
                <a:solidFill>
                  <a:srgbClr val="FF0000"/>
                </a:solidFill>
                <a:latin typeface="楷体" panose="02010609060101010101" pitchFamily="49" charset="-122"/>
                <a:ea typeface="楷体" panose="02010609060101010101" pitchFamily="49" charset="-122"/>
              </a:rPr>
              <a:t>家庭收入</a:t>
            </a:r>
            <a:r>
              <a:rPr lang="zh-TW" altLang="zh-CN" sz="2400" b="1" dirty="0" smtClean="0">
                <a:solidFill>
                  <a:srgbClr val="FF0000"/>
                </a:solidFill>
                <a:latin typeface="楷体" panose="02010609060101010101" pitchFamily="49" charset="-122"/>
                <a:ea typeface="楷体" panose="02010609060101010101" pitchFamily="49" charset="-122"/>
              </a:rPr>
              <a:t>。</a:t>
            </a:r>
            <a:r>
              <a:rPr lang="zh-CN" altLang="en-US" sz="2400" b="1" dirty="0" smtClean="0">
                <a:solidFill>
                  <a:srgbClr val="FF0000"/>
                </a:solidFill>
                <a:latin typeface="楷体" panose="02010609060101010101" pitchFamily="49" charset="-122"/>
                <a:ea typeface="楷体" panose="02010609060101010101" pitchFamily="49" charset="-122"/>
              </a:rPr>
              <a:t>这是</a:t>
            </a:r>
            <a:r>
              <a:rPr lang="zh-TW" altLang="zh-CN" sz="2400" b="1" dirty="0" smtClean="0">
                <a:solidFill>
                  <a:srgbClr val="FF0000"/>
                </a:solidFill>
                <a:latin typeface="楷体" panose="02010609060101010101" pitchFamily="49" charset="-122"/>
                <a:ea typeface="楷体" panose="02010609060101010101" pitchFamily="49" charset="-122"/>
              </a:rPr>
              <a:t>沿用</a:t>
            </a:r>
            <a:r>
              <a:rPr lang="zh-CN" altLang="en-US" sz="2400" b="1" dirty="0" smtClean="0">
                <a:solidFill>
                  <a:srgbClr val="FF0000"/>
                </a:solidFill>
                <a:latin typeface="楷体" panose="02010609060101010101" pitchFamily="49" charset="-122"/>
                <a:ea typeface="楷体" panose="02010609060101010101" pitchFamily="49" charset="-122"/>
              </a:rPr>
              <a:t>了</a:t>
            </a:r>
            <a:r>
              <a:rPr lang="zh-TW" altLang="zh-CN" sz="2400" b="1" dirty="0" smtClean="0">
                <a:solidFill>
                  <a:srgbClr val="FF0000"/>
                </a:solidFill>
                <a:latin typeface="楷体" panose="02010609060101010101" pitchFamily="49" charset="-122"/>
                <a:ea typeface="楷体" panose="02010609060101010101" pitchFamily="49" charset="-122"/>
              </a:rPr>
              <a:t>脱贫</a:t>
            </a:r>
            <a:r>
              <a:rPr lang="zh-TW" altLang="zh-CN" sz="2400" b="1" dirty="0">
                <a:solidFill>
                  <a:srgbClr val="FF0000"/>
                </a:solidFill>
                <a:latin typeface="楷体" panose="02010609060101010101" pitchFamily="49" charset="-122"/>
                <a:ea typeface="楷体" panose="02010609060101010101" pitchFamily="49" charset="-122"/>
              </a:rPr>
              <a:t>攻坚期计算建档立卡贫困人口收入的</a:t>
            </a:r>
            <a:r>
              <a:rPr lang="zh-TW" altLang="zh-CN" sz="2400" b="1" dirty="0" smtClean="0">
                <a:solidFill>
                  <a:srgbClr val="FF0000"/>
                </a:solidFill>
                <a:latin typeface="楷体" panose="02010609060101010101" pitchFamily="49" charset="-122"/>
                <a:ea typeface="楷体" panose="02010609060101010101" pitchFamily="49" charset="-122"/>
              </a:rPr>
              <a:t>口径</a:t>
            </a:r>
            <a:r>
              <a:rPr lang="zh-TW" altLang="zh-CN" sz="2400" b="1" dirty="0">
                <a:solidFill>
                  <a:srgbClr val="FF0000"/>
                </a:solidFill>
                <a:latin typeface="楷体" panose="02010609060101010101" pitchFamily="49" charset="-122"/>
                <a:ea typeface="楷体" panose="02010609060101010101" pitchFamily="49" charset="-122"/>
              </a:rPr>
              <a:t>方法，农村基本</a:t>
            </a:r>
            <a:r>
              <a:rPr lang="zh-TW" altLang="zh-CN" sz="2400" b="1" dirty="0" smtClean="0">
                <a:solidFill>
                  <a:srgbClr val="FF0000"/>
                </a:solidFill>
                <a:latin typeface="楷体" panose="02010609060101010101" pitchFamily="49" charset="-122"/>
                <a:ea typeface="楷体" panose="02010609060101010101" pitchFamily="49" charset="-122"/>
              </a:rPr>
              <a:t>养老金</a:t>
            </a:r>
            <a:r>
              <a:rPr lang="zh-CN" altLang="en-US" sz="2400" b="1" dirty="0" smtClean="0">
                <a:solidFill>
                  <a:srgbClr val="FF0000"/>
                </a:solidFill>
                <a:latin typeface="楷体" panose="02010609060101010101" pitchFamily="49" charset="-122"/>
                <a:ea typeface="楷体" panose="02010609060101010101" pitchFamily="49" charset="-122"/>
              </a:rPr>
              <a:t>应</a:t>
            </a:r>
            <a:r>
              <a:rPr lang="zh-TW" altLang="zh-CN" sz="2400" b="1" dirty="0" smtClean="0">
                <a:solidFill>
                  <a:srgbClr val="FF0000"/>
                </a:solidFill>
                <a:latin typeface="楷体" panose="02010609060101010101" pitchFamily="49" charset="-122"/>
                <a:ea typeface="楷体" panose="02010609060101010101" pitchFamily="49" charset="-122"/>
              </a:rPr>
              <a:t>计</a:t>
            </a:r>
            <a:r>
              <a:rPr lang="zh-TW" altLang="zh-CN" sz="2400" b="1" dirty="0">
                <a:solidFill>
                  <a:srgbClr val="FF0000"/>
                </a:solidFill>
                <a:latin typeface="楷体" panose="02010609060101010101" pitchFamily="49" charset="-122"/>
                <a:ea typeface="楷体" panose="02010609060101010101" pitchFamily="49" charset="-122"/>
              </a:rPr>
              <a:t>入家庭收入</a:t>
            </a:r>
            <a:r>
              <a:rPr lang="zh-TW" altLang="zh-CN" sz="2400" b="1" dirty="0" smtClean="0">
                <a:solidFill>
                  <a:srgbClr val="FF0000"/>
                </a:solidFill>
                <a:latin typeface="楷体" panose="02010609060101010101" pitchFamily="49" charset="-122"/>
                <a:ea typeface="楷体" panose="02010609060101010101" pitchFamily="49" charset="-122"/>
              </a:rPr>
              <a:t>。</a:t>
            </a:r>
            <a:endParaRPr lang="en-US" altLang="zh-TW"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3</a:t>
            </a:r>
            <a:r>
              <a:rPr lang="zh-CN" altLang="en-US" sz="2400" b="1" dirty="0" smtClean="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监测</a:t>
            </a:r>
            <a:r>
              <a:rPr lang="zh-CN" altLang="zh-CN" sz="2400" b="1" dirty="0">
                <a:solidFill>
                  <a:srgbClr val="FF0000"/>
                </a:solidFill>
                <a:latin typeface="楷体" panose="02010609060101010101" pitchFamily="49" charset="-122"/>
                <a:ea typeface="楷体" panose="02010609060101010101" pitchFamily="49" charset="-122"/>
              </a:rPr>
              <a:t>对象家庭收入计算、家庭财产状况核查参照我市低保认定</a:t>
            </a:r>
            <a:r>
              <a:rPr lang="zh-CN" altLang="zh-CN" sz="2400" b="1" dirty="0" smtClean="0">
                <a:solidFill>
                  <a:srgbClr val="FF0000"/>
                </a:solidFill>
                <a:latin typeface="楷体" panose="02010609060101010101" pitchFamily="49" charset="-122"/>
                <a:ea typeface="楷体" panose="02010609060101010101" pitchFamily="49" charset="-122"/>
              </a:rPr>
              <a:t>办法执行。</a:t>
            </a:r>
            <a:endParaRPr lang="zh-CN" altLang="zh-CN" sz="24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772816"/>
            <a:ext cx="7920880" cy="4832092"/>
          </a:xfrm>
          <a:prstGeom prst="rect">
            <a:avLst/>
          </a:prstGeom>
        </p:spPr>
        <p:txBody>
          <a:bodyPr wrap="square">
            <a:spAutoFit/>
          </a:bodyPr>
          <a:lstStyle/>
          <a:p>
            <a:pPr lvl="0"/>
            <a:r>
              <a:rPr lang="en-US" altLang="zh-TW" sz="2000" b="1" dirty="0" smtClean="0">
                <a:solidFill>
                  <a:srgbClr val="FF0000"/>
                </a:solidFill>
                <a:latin typeface="楷体" panose="02010609060101010101" pitchFamily="49" charset="-122"/>
                <a:ea typeface="楷体" panose="02010609060101010101" pitchFamily="49" charset="-122"/>
              </a:rPr>
              <a:t>    </a:t>
            </a:r>
            <a:r>
              <a:rPr lang="zh-TW" altLang="zh-CN" sz="2000" b="1" dirty="0" smtClean="0">
                <a:solidFill>
                  <a:srgbClr val="FF0000"/>
                </a:solidFill>
                <a:latin typeface="楷体" panose="02010609060101010101" pitchFamily="49" charset="-122"/>
                <a:ea typeface="楷体" panose="02010609060101010101" pitchFamily="49" charset="-122"/>
              </a:rPr>
              <a:t>防止</a:t>
            </a:r>
            <a:r>
              <a:rPr lang="zh-TW" altLang="zh-CN" sz="2000" b="1" dirty="0">
                <a:solidFill>
                  <a:srgbClr val="FF0000"/>
                </a:solidFill>
                <a:latin typeface="楷体" panose="02010609060101010101" pitchFamily="49" charset="-122"/>
                <a:ea typeface="楷体" panose="02010609060101010101" pitchFamily="49" charset="-122"/>
              </a:rPr>
              <a:t>返贫监测</a:t>
            </a:r>
            <a:r>
              <a:rPr lang="zh-TW" altLang="zh-CN" sz="2000" b="1" dirty="0" smtClean="0">
                <a:solidFill>
                  <a:srgbClr val="FF0000"/>
                </a:solidFill>
                <a:latin typeface="楷体" panose="02010609060101010101" pitchFamily="49" charset="-122"/>
                <a:ea typeface="楷体" panose="02010609060101010101" pitchFamily="49" charset="-122"/>
              </a:rPr>
              <a:t>对象包括脱贫</a:t>
            </a:r>
            <a:r>
              <a:rPr lang="zh-TW" altLang="zh-CN" sz="2000" b="1" dirty="0">
                <a:solidFill>
                  <a:srgbClr val="FF0000"/>
                </a:solidFill>
                <a:latin typeface="楷体" panose="02010609060101010101" pitchFamily="49" charset="-122"/>
                <a:ea typeface="楷体" panose="02010609060101010101" pitchFamily="49" charset="-122"/>
              </a:rPr>
              <a:t>不稳定户、边缘易致贫</a:t>
            </a:r>
            <a:r>
              <a:rPr lang="zh-TW" altLang="zh-CN" sz="2000" b="1" dirty="0" smtClean="0">
                <a:solidFill>
                  <a:srgbClr val="FF0000"/>
                </a:solidFill>
                <a:latin typeface="楷体" panose="02010609060101010101" pitchFamily="49" charset="-122"/>
                <a:ea typeface="楷体" panose="02010609060101010101" pitchFamily="49" charset="-122"/>
              </a:rPr>
              <a:t>户</a:t>
            </a:r>
            <a:r>
              <a:rPr lang="zh-CN" altLang="en-US" sz="2000" b="1" dirty="0" smtClean="0">
                <a:solidFill>
                  <a:srgbClr val="FF0000"/>
                </a:solidFill>
                <a:latin typeface="楷体" panose="02010609060101010101" pitchFamily="49" charset="-122"/>
                <a:ea typeface="楷体" panose="02010609060101010101" pitchFamily="49" charset="-122"/>
              </a:rPr>
              <a:t>和突发</a:t>
            </a:r>
            <a:r>
              <a:rPr lang="zh-TW" altLang="zh-CN" sz="2000" b="1" dirty="0" smtClean="0">
                <a:solidFill>
                  <a:srgbClr val="FF0000"/>
                </a:solidFill>
                <a:latin typeface="楷体" panose="02010609060101010101" pitchFamily="49" charset="-122"/>
                <a:ea typeface="楷体" panose="02010609060101010101" pitchFamily="49" charset="-122"/>
              </a:rPr>
              <a:t>严重</a:t>
            </a:r>
            <a:r>
              <a:rPr lang="zh-TW" altLang="zh-CN" sz="2000" b="1" dirty="0">
                <a:solidFill>
                  <a:srgbClr val="FF0000"/>
                </a:solidFill>
                <a:latin typeface="楷体" panose="02010609060101010101" pitchFamily="49" charset="-122"/>
                <a:ea typeface="楷体" panose="02010609060101010101" pitchFamily="49" charset="-122"/>
              </a:rPr>
              <a:t>困难户三</a:t>
            </a:r>
            <a:r>
              <a:rPr lang="zh-TW" altLang="zh-CN" sz="2000" b="1" dirty="0" smtClean="0">
                <a:solidFill>
                  <a:srgbClr val="FF0000"/>
                </a:solidFill>
                <a:latin typeface="楷体" panose="02010609060101010101" pitchFamily="49" charset="-122"/>
                <a:ea typeface="楷体" panose="02010609060101010101" pitchFamily="49" charset="-122"/>
              </a:rPr>
              <a:t>类。</a:t>
            </a:r>
            <a:endParaRPr lang="zh-CN" altLang="zh-CN" sz="2000" b="1" dirty="0">
              <a:solidFill>
                <a:srgbClr val="FF0000"/>
              </a:solidFill>
              <a:latin typeface="楷体" panose="02010609060101010101" pitchFamily="49" charset="-122"/>
              <a:ea typeface="楷体" panose="02010609060101010101" pitchFamily="49" charset="-122"/>
            </a:endParaRPr>
          </a:p>
          <a:p>
            <a:pPr lvl="0"/>
            <a:r>
              <a:rPr lang="en-US" altLang="zh-TW" sz="2000" b="1"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FF0000"/>
                </a:solidFill>
                <a:latin typeface="楷体" panose="02010609060101010101" pitchFamily="49" charset="-122"/>
                <a:ea typeface="楷体" panose="02010609060101010101" pitchFamily="49" charset="-122"/>
              </a:rPr>
              <a:t>（</a:t>
            </a:r>
            <a:r>
              <a:rPr lang="en-US" altLang="zh-CN" sz="2000" b="1" dirty="0" smtClean="0">
                <a:solidFill>
                  <a:srgbClr val="FF0000"/>
                </a:solidFill>
                <a:latin typeface="楷体" panose="02010609060101010101" pitchFamily="49" charset="-122"/>
                <a:ea typeface="楷体" panose="02010609060101010101" pitchFamily="49" charset="-122"/>
              </a:rPr>
              <a:t>1</a:t>
            </a:r>
            <a:r>
              <a:rPr lang="zh-CN" altLang="en-US" sz="2000" b="1" dirty="0" smtClean="0">
                <a:solidFill>
                  <a:srgbClr val="FF0000"/>
                </a:solidFill>
                <a:latin typeface="楷体" panose="02010609060101010101" pitchFamily="49" charset="-122"/>
                <a:ea typeface="楷体" panose="02010609060101010101" pitchFamily="49" charset="-122"/>
              </a:rPr>
              <a:t>）</a:t>
            </a:r>
            <a:r>
              <a:rPr lang="zh-TW" altLang="zh-CN" sz="2000" b="1" dirty="0" smtClean="0">
                <a:solidFill>
                  <a:srgbClr val="FF0000"/>
                </a:solidFill>
                <a:latin typeface="楷体" panose="02010609060101010101" pitchFamily="49" charset="-122"/>
                <a:ea typeface="楷体" panose="02010609060101010101" pitchFamily="49" charset="-122"/>
              </a:rPr>
              <a:t>脱贫</a:t>
            </a:r>
            <a:r>
              <a:rPr lang="zh-TW" altLang="zh-CN" sz="2000" b="1" dirty="0">
                <a:solidFill>
                  <a:srgbClr val="FF0000"/>
                </a:solidFill>
                <a:latin typeface="楷体" panose="02010609060101010101" pitchFamily="49" charset="-122"/>
                <a:ea typeface="楷体" panose="02010609060101010101" pitchFamily="49" charset="-122"/>
              </a:rPr>
              <a:t>不稳定</a:t>
            </a:r>
            <a:r>
              <a:rPr lang="zh-TW" altLang="zh-CN" sz="2000" b="1" dirty="0" smtClean="0">
                <a:solidFill>
                  <a:srgbClr val="FF0000"/>
                </a:solidFill>
                <a:latin typeface="楷体" panose="02010609060101010101" pitchFamily="49" charset="-122"/>
                <a:ea typeface="楷体" panose="02010609060101010101" pitchFamily="49" charset="-122"/>
              </a:rPr>
              <a:t>户</a:t>
            </a:r>
            <a:r>
              <a:rPr lang="zh-CN" altLang="en-US" sz="2000" b="1" dirty="0" smtClean="0">
                <a:solidFill>
                  <a:srgbClr val="FF0000"/>
                </a:solidFill>
                <a:latin typeface="楷体" panose="02010609060101010101" pitchFamily="49" charset="-122"/>
                <a:ea typeface="楷体" panose="02010609060101010101" pitchFamily="49" charset="-122"/>
              </a:rPr>
              <a:t>。</a:t>
            </a:r>
            <a:r>
              <a:rPr lang="zh-TW" altLang="zh-CN" sz="2000" b="1" dirty="0" smtClean="0">
                <a:solidFill>
                  <a:srgbClr val="FF0000"/>
                </a:solidFill>
                <a:latin typeface="楷体" panose="02010609060101010101" pitchFamily="49" charset="-122"/>
                <a:ea typeface="楷体" panose="02010609060101010101" pitchFamily="49" charset="-122"/>
              </a:rPr>
              <a:t>是</a:t>
            </a:r>
            <a:r>
              <a:rPr lang="zh-TW" altLang="zh-CN" sz="2000" b="1" dirty="0">
                <a:solidFill>
                  <a:srgbClr val="FF0000"/>
                </a:solidFill>
                <a:latin typeface="楷体" panose="02010609060101010101" pitchFamily="49" charset="-122"/>
                <a:ea typeface="楷体" panose="02010609060101010101" pitchFamily="49" charset="-122"/>
              </a:rPr>
              <a:t>指人均纯收入低于当地防止返贫</a:t>
            </a:r>
            <a:r>
              <a:rPr lang="zh-TW" altLang="zh-CN" sz="2000" b="1" dirty="0" smtClean="0">
                <a:solidFill>
                  <a:srgbClr val="FF0000"/>
                </a:solidFill>
                <a:latin typeface="楷体" panose="02010609060101010101" pitchFamily="49" charset="-122"/>
                <a:ea typeface="楷体" panose="02010609060101010101" pitchFamily="49" charset="-122"/>
              </a:rPr>
              <a:t>监测</a:t>
            </a:r>
            <a:r>
              <a:rPr lang="zh-CN" altLang="en-US" sz="2000" b="1" dirty="0" smtClean="0">
                <a:solidFill>
                  <a:srgbClr val="FF0000"/>
                </a:solidFill>
                <a:latin typeface="楷体" panose="02010609060101010101" pitchFamily="49" charset="-122"/>
                <a:ea typeface="楷体" panose="02010609060101010101" pitchFamily="49" charset="-122"/>
              </a:rPr>
              <a:t>范围</a:t>
            </a:r>
            <a:r>
              <a:rPr lang="zh-TW" altLang="zh-CN" sz="2000" b="1" dirty="0" smtClean="0">
                <a:solidFill>
                  <a:srgbClr val="FF0000"/>
                </a:solidFill>
                <a:latin typeface="楷体" panose="02010609060101010101" pitchFamily="49" charset="-122"/>
                <a:ea typeface="楷体" panose="02010609060101010101" pitchFamily="49" charset="-122"/>
              </a:rPr>
              <a:t>，</a:t>
            </a:r>
            <a:r>
              <a:rPr lang="zh-TW" altLang="zh-CN" sz="2000" b="1" dirty="0">
                <a:solidFill>
                  <a:srgbClr val="FF0000"/>
                </a:solidFill>
                <a:latin typeface="楷体" panose="02010609060101010101" pitchFamily="49" charset="-122"/>
                <a:ea typeface="楷体" panose="02010609060101010101" pitchFamily="49" charset="-122"/>
              </a:rPr>
              <a:t>且受各种原因影响存在返贫风险，被纳入监测帮扶</a:t>
            </a:r>
            <a:r>
              <a:rPr lang="zh-TW" altLang="zh-CN" sz="2000" b="1" dirty="0" smtClean="0">
                <a:solidFill>
                  <a:srgbClr val="FF0000"/>
                </a:solidFill>
                <a:latin typeface="楷体" panose="02010609060101010101" pitchFamily="49" charset="-122"/>
                <a:ea typeface="楷体" panose="02010609060101010101" pitchFamily="49" charset="-122"/>
              </a:rPr>
              <a:t>的脱贫</a:t>
            </a:r>
            <a:r>
              <a:rPr lang="zh-TW" altLang="zh-CN" sz="2000" b="1" dirty="0">
                <a:solidFill>
                  <a:srgbClr val="FF0000"/>
                </a:solidFill>
                <a:latin typeface="楷体" panose="02010609060101010101" pitchFamily="49" charset="-122"/>
                <a:ea typeface="楷体" panose="02010609060101010101" pitchFamily="49" charset="-122"/>
              </a:rPr>
              <a:t>户。</a:t>
            </a:r>
            <a:endParaRPr lang="zh-CN" altLang="zh-CN" sz="2000" b="1" dirty="0">
              <a:solidFill>
                <a:srgbClr val="FF0000"/>
              </a:solidFill>
              <a:latin typeface="楷体" panose="02010609060101010101" pitchFamily="49" charset="-122"/>
              <a:ea typeface="楷体" panose="02010609060101010101" pitchFamily="49" charset="-122"/>
            </a:endParaRPr>
          </a:p>
          <a:p>
            <a:r>
              <a:rPr lang="en-US" altLang="zh-TW" sz="2000" b="1"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FF0000"/>
                </a:solidFill>
                <a:latin typeface="楷体" panose="02010609060101010101" pitchFamily="49" charset="-122"/>
                <a:ea typeface="楷体" panose="02010609060101010101" pitchFamily="49" charset="-122"/>
              </a:rPr>
              <a:t>（</a:t>
            </a:r>
            <a:r>
              <a:rPr lang="en-US" altLang="zh-CN" sz="2000" b="1" dirty="0" smtClean="0">
                <a:solidFill>
                  <a:srgbClr val="FF0000"/>
                </a:solidFill>
                <a:latin typeface="楷体" panose="02010609060101010101" pitchFamily="49" charset="-122"/>
                <a:ea typeface="楷体" panose="02010609060101010101" pitchFamily="49" charset="-122"/>
              </a:rPr>
              <a:t>2</a:t>
            </a:r>
            <a:r>
              <a:rPr lang="zh-CN" altLang="en-US" sz="2000" b="1" dirty="0" smtClean="0">
                <a:solidFill>
                  <a:srgbClr val="FF0000"/>
                </a:solidFill>
                <a:latin typeface="楷体" panose="02010609060101010101" pitchFamily="49" charset="-122"/>
                <a:ea typeface="楷体" panose="02010609060101010101" pitchFamily="49" charset="-122"/>
              </a:rPr>
              <a:t>）</a:t>
            </a:r>
            <a:r>
              <a:rPr lang="zh-TW" altLang="zh-CN" sz="2000" b="1" dirty="0" smtClean="0">
                <a:solidFill>
                  <a:srgbClr val="FF0000"/>
                </a:solidFill>
                <a:latin typeface="楷体" panose="02010609060101010101" pitchFamily="49" charset="-122"/>
                <a:ea typeface="楷体" panose="02010609060101010101" pitchFamily="49" charset="-122"/>
              </a:rPr>
              <a:t>边缘</a:t>
            </a:r>
            <a:r>
              <a:rPr lang="zh-TW" altLang="zh-CN" sz="2000" b="1" dirty="0">
                <a:solidFill>
                  <a:srgbClr val="FF0000"/>
                </a:solidFill>
                <a:latin typeface="楷体" panose="02010609060101010101" pitchFamily="49" charset="-122"/>
                <a:ea typeface="楷体" panose="02010609060101010101" pitchFamily="49" charset="-122"/>
              </a:rPr>
              <a:t>易致贫</a:t>
            </a:r>
            <a:r>
              <a:rPr lang="zh-TW" altLang="zh-CN" sz="2000" b="1" dirty="0" smtClean="0">
                <a:solidFill>
                  <a:srgbClr val="FF0000"/>
                </a:solidFill>
                <a:latin typeface="楷体" panose="02010609060101010101" pitchFamily="49" charset="-122"/>
                <a:ea typeface="楷体" panose="02010609060101010101" pitchFamily="49" charset="-122"/>
              </a:rPr>
              <a:t>户</a:t>
            </a:r>
            <a:r>
              <a:rPr lang="zh-CN" altLang="en-US" sz="2000" b="1" dirty="0" smtClean="0">
                <a:solidFill>
                  <a:srgbClr val="FF0000"/>
                </a:solidFill>
                <a:latin typeface="楷体" panose="02010609060101010101" pitchFamily="49" charset="-122"/>
                <a:ea typeface="楷体" panose="02010609060101010101" pitchFamily="49" charset="-122"/>
              </a:rPr>
              <a:t>。</a:t>
            </a:r>
            <a:r>
              <a:rPr lang="zh-TW" altLang="zh-CN" sz="2000" b="1" dirty="0" smtClean="0">
                <a:solidFill>
                  <a:srgbClr val="FF0000"/>
                </a:solidFill>
                <a:latin typeface="楷体" panose="02010609060101010101" pitchFamily="49" charset="-122"/>
                <a:ea typeface="楷体" panose="02010609060101010101" pitchFamily="49" charset="-122"/>
              </a:rPr>
              <a:t>是</a:t>
            </a:r>
            <a:r>
              <a:rPr lang="zh-TW" altLang="zh-CN" sz="2000" b="1" dirty="0">
                <a:solidFill>
                  <a:srgbClr val="FF0000"/>
                </a:solidFill>
                <a:latin typeface="楷体" panose="02010609060101010101" pitchFamily="49" charset="-122"/>
                <a:ea typeface="楷体" panose="02010609060101010101" pitchFamily="49" charset="-122"/>
              </a:rPr>
              <a:t>指人均纯收入低于当地防止返贫</a:t>
            </a:r>
            <a:r>
              <a:rPr lang="zh-TW" altLang="zh-CN" sz="2000" b="1" dirty="0" smtClean="0">
                <a:solidFill>
                  <a:srgbClr val="FF0000"/>
                </a:solidFill>
                <a:latin typeface="楷体" panose="02010609060101010101" pitchFamily="49" charset="-122"/>
                <a:ea typeface="楷体" panose="02010609060101010101" pitchFamily="49" charset="-122"/>
              </a:rPr>
              <a:t>监测</a:t>
            </a:r>
            <a:r>
              <a:rPr lang="zh-CN" altLang="en-US" sz="2000" b="1" dirty="0" smtClean="0">
                <a:solidFill>
                  <a:srgbClr val="FF0000"/>
                </a:solidFill>
                <a:latin typeface="楷体" panose="02010609060101010101" pitchFamily="49" charset="-122"/>
                <a:ea typeface="楷体" panose="02010609060101010101" pitchFamily="49" charset="-122"/>
              </a:rPr>
              <a:t>范围</a:t>
            </a:r>
            <a:r>
              <a:rPr lang="zh-TW" altLang="zh-CN" sz="2000" b="1" dirty="0" smtClean="0">
                <a:solidFill>
                  <a:srgbClr val="FF0000"/>
                </a:solidFill>
                <a:latin typeface="楷体" panose="02010609060101010101" pitchFamily="49" charset="-122"/>
                <a:ea typeface="楷体" panose="02010609060101010101" pitchFamily="49" charset="-122"/>
              </a:rPr>
              <a:t>，</a:t>
            </a:r>
            <a:r>
              <a:rPr lang="zh-TW" altLang="zh-CN" sz="2000" b="1" dirty="0">
                <a:solidFill>
                  <a:srgbClr val="FF0000"/>
                </a:solidFill>
                <a:latin typeface="楷体" panose="02010609060101010101" pitchFamily="49" charset="-122"/>
                <a:ea typeface="楷体" panose="02010609060101010101" pitchFamily="49" charset="-122"/>
              </a:rPr>
              <a:t>且受各种原因影响存在新致贫风险，被纳入监测帮扶</a:t>
            </a:r>
            <a:r>
              <a:rPr lang="zh-TW" altLang="zh-CN" sz="2000" b="1" dirty="0" smtClean="0">
                <a:solidFill>
                  <a:srgbClr val="FF0000"/>
                </a:solidFill>
                <a:latin typeface="楷体" panose="02010609060101010101" pitchFamily="49" charset="-122"/>
                <a:ea typeface="楷体" panose="02010609060101010101" pitchFamily="49" charset="-122"/>
              </a:rPr>
              <a:t>的</a:t>
            </a:r>
            <a:r>
              <a:rPr lang="zh-CN" altLang="en-US" sz="2000" b="1" dirty="0" smtClean="0">
                <a:solidFill>
                  <a:srgbClr val="FF0000"/>
                </a:solidFill>
                <a:latin typeface="楷体" panose="02010609060101010101" pitchFamily="49" charset="-122"/>
                <a:ea typeface="楷体" panose="02010609060101010101" pitchFamily="49" charset="-122"/>
              </a:rPr>
              <a:t>非</a:t>
            </a:r>
            <a:r>
              <a:rPr lang="zh-TW" altLang="zh-CN" sz="2000" b="1" dirty="0" smtClean="0">
                <a:solidFill>
                  <a:srgbClr val="FF0000"/>
                </a:solidFill>
                <a:latin typeface="楷体" panose="02010609060101010101" pitchFamily="49" charset="-122"/>
                <a:ea typeface="楷体" panose="02010609060101010101" pitchFamily="49" charset="-122"/>
              </a:rPr>
              <a:t>脱贫</a:t>
            </a:r>
            <a:r>
              <a:rPr lang="zh-TW" altLang="zh-CN" sz="2000" b="1" dirty="0" smtClean="0">
                <a:solidFill>
                  <a:srgbClr val="FF0000"/>
                </a:solidFill>
                <a:latin typeface="楷体" panose="02010609060101010101" pitchFamily="49" charset="-122"/>
                <a:ea typeface="楷体" panose="02010609060101010101" pitchFamily="49" charset="-122"/>
              </a:rPr>
              <a:t>户。</a:t>
            </a:r>
            <a:endParaRPr lang="zh-CN" altLang="zh-CN" sz="2000" b="1" dirty="0">
              <a:solidFill>
                <a:srgbClr val="FF0000"/>
              </a:solidFill>
              <a:latin typeface="楷体" panose="02010609060101010101" pitchFamily="49" charset="-122"/>
              <a:ea typeface="楷体" panose="02010609060101010101" pitchFamily="49" charset="-122"/>
            </a:endParaRPr>
          </a:p>
          <a:p>
            <a:r>
              <a:rPr lang="en-US" altLang="zh-TW" sz="2000" b="1"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FF0000"/>
                </a:solidFill>
                <a:latin typeface="楷体" panose="02010609060101010101" pitchFamily="49" charset="-122"/>
                <a:ea typeface="楷体" panose="02010609060101010101" pitchFamily="49" charset="-122"/>
              </a:rPr>
              <a:t>（</a:t>
            </a:r>
            <a:r>
              <a:rPr lang="en-US" altLang="zh-CN" sz="2000" b="1" dirty="0" smtClean="0">
                <a:solidFill>
                  <a:srgbClr val="FF0000"/>
                </a:solidFill>
                <a:latin typeface="楷体" panose="02010609060101010101" pitchFamily="49" charset="-122"/>
                <a:ea typeface="楷体" panose="02010609060101010101" pitchFamily="49" charset="-122"/>
              </a:rPr>
              <a:t>3</a:t>
            </a:r>
            <a:r>
              <a:rPr lang="zh-CN" altLang="en-US" sz="2000" b="1" dirty="0" smtClean="0">
                <a:solidFill>
                  <a:srgbClr val="FF0000"/>
                </a:solidFill>
                <a:latin typeface="楷体" panose="02010609060101010101" pitchFamily="49" charset="-122"/>
                <a:ea typeface="楷体" panose="02010609060101010101" pitchFamily="49" charset="-122"/>
              </a:rPr>
              <a:t>）突发严重困难户。是指</a:t>
            </a:r>
            <a:r>
              <a:rPr lang="zh-TW" altLang="zh-CN" sz="2000" b="1" dirty="0" smtClean="0">
                <a:solidFill>
                  <a:srgbClr val="FF0000"/>
                </a:solidFill>
                <a:latin typeface="楷体" panose="02010609060101010101" pitchFamily="49" charset="-122"/>
                <a:ea typeface="楷体" panose="02010609060101010101" pitchFamily="49" charset="-122"/>
              </a:rPr>
              <a:t>因病</a:t>
            </a:r>
            <a:r>
              <a:rPr lang="zh-CN" altLang="en-US" sz="2000" b="1" dirty="0" smtClean="0">
                <a:solidFill>
                  <a:srgbClr val="FF0000"/>
                </a:solidFill>
                <a:latin typeface="楷体" panose="02010609060101010101" pitchFamily="49" charset="-122"/>
                <a:ea typeface="楷体" panose="02010609060101010101" pitchFamily="49" charset="-122"/>
              </a:rPr>
              <a:t>、</a:t>
            </a:r>
            <a:r>
              <a:rPr lang="zh-TW" altLang="zh-CN" sz="2000" b="1" dirty="0" smtClean="0">
                <a:solidFill>
                  <a:srgbClr val="FF0000"/>
                </a:solidFill>
                <a:latin typeface="楷体" panose="02010609060101010101" pitchFamily="49" charset="-122"/>
                <a:ea typeface="楷体" panose="02010609060101010101" pitchFamily="49" charset="-122"/>
              </a:rPr>
              <a:t>因灾</a:t>
            </a:r>
            <a:r>
              <a:rPr lang="zh-CN" altLang="en-US" sz="2000" b="1" dirty="0" smtClean="0">
                <a:solidFill>
                  <a:srgbClr val="FF0000"/>
                </a:solidFill>
                <a:latin typeface="楷体" panose="02010609060101010101" pitchFamily="49" charset="-122"/>
                <a:ea typeface="楷体" panose="02010609060101010101" pitchFamily="49" charset="-122"/>
              </a:rPr>
              <a:t>、</a:t>
            </a:r>
            <a:r>
              <a:rPr lang="zh-TW" altLang="zh-CN" sz="2000" b="1" dirty="0" smtClean="0">
                <a:solidFill>
                  <a:srgbClr val="FF0000"/>
                </a:solidFill>
                <a:latin typeface="楷体" panose="02010609060101010101" pitchFamily="49" charset="-122"/>
                <a:ea typeface="楷体" panose="02010609060101010101" pitchFamily="49" charset="-122"/>
              </a:rPr>
              <a:t>因</a:t>
            </a:r>
            <a:r>
              <a:rPr lang="zh-TW" altLang="zh-CN" sz="2000" b="1" dirty="0">
                <a:solidFill>
                  <a:srgbClr val="FF0000"/>
                </a:solidFill>
                <a:latin typeface="楷体" panose="02010609060101010101" pitchFamily="49" charset="-122"/>
                <a:ea typeface="楷体" panose="02010609060101010101" pitchFamily="49" charset="-122"/>
              </a:rPr>
              <a:t>意外事故等刚性支出较大或收入大幅</a:t>
            </a:r>
            <a:r>
              <a:rPr lang="zh-TW" altLang="zh-CN" sz="2000" b="1" dirty="0" smtClean="0">
                <a:solidFill>
                  <a:srgbClr val="FF0000"/>
                </a:solidFill>
                <a:latin typeface="楷体" panose="02010609060101010101" pitchFamily="49" charset="-122"/>
                <a:ea typeface="楷体" panose="02010609060101010101" pitchFamily="49" charset="-122"/>
              </a:rPr>
              <a:t>缩减</a:t>
            </a:r>
            <a:r>
              <a:rPr lang="zh-CN" altLang="en-US" sz="2000" b="1" dirty="0" smtClean="0">
                <a:solidFill>
                  <a:srgbClr val="FF0000"/>
                </a:solidFill>
                <a:latin typeface="楷体" panose="02010609060101010101" pitchFamily="49" charset="-122"/>
                <a:ea typeface="楷体" panose="02010609060101010101" pitchFamily="49" charset="-122"/>
              </a:rPr>
              <a:t>，</a:t>
            </a:r>
            <a:r>
              <a:rPr lang="zh-TW" altLang="zh-CN" sz="2000" b="1" dirty="0" smtClean="0">
                <a:solidFill>
                  <a:srgbClr val="FF0000"/>
                </a:solidFill>
                <a:latin typeface="楷体" panose="02010609060101010101" pitchFamily="49" charset="-122"/>
                <a:ea typeface="楷体" panose="02010609060101010101" pitchFamily="49" charset="-122"/>
              </a:rPr>
              <a:t>导致基本</a:t>
            </a:r>
            <a:r>
              <a:rPr lang="zh-TW" altLang="zh-CN" sz="2000" b="1" dirty="0">
                <a:solidFill>
                  <a:srgbClr val="FF0000"/>
                </a:solidFill>
                <a:latin typeface="楷体" panose="02010609060101010101" pitchFamily="49" charset="-122"/>
                <a:ea typeface="楷体" panose="02010609060101010101" pitchFamily="49" charset="-122"/>
              </a:rPr>
              <a:t>生活出现严重</a:t>
            </a:r>
            <a:r>
              <a:rPr lang="zh-TW" altLang="zh-CN" sz="2000" b="1" dirty="0" smtClean="0">
                <a:solidFill>
                  <a:srgbClr val="FF0000"/>
                </a:solidFill>
                <a:latin typeface="楷体" panose="02010609060101010101" pitchFamily="49" charset="-122"/>
                <a:ea typeface="楷体" panose="02010609060101010101" pitchFamily="49" charset="-122"/>
              </a:rPr>
              <a:t>困难</a:t>
            </a:r>
            <a:r>
              <a:rPr lang="zh-CN" altLang="en-US" sz="2000" b="1" dirty="0" smtClean="0">
                <a:solidFill>
                  <a:srgbClr val="FF0000"/>
                </a:solidFill>
                <a:latin typeface="楷体" panose="02010609060101010101" pitchFamily="49" charset="-122"/>
                <a:ea typeface="楷体" panose="02010609060101010101" pitchFamily="49" charset="-122"/>
              </a:rPr>
              <a:t>的家庭，</a:t>
            </a:r>
            <a:r>
              <a:rPr lang="zh-TW" altLang="zh-CN" sz="2000" b="1" dirty="0" smtClean="0">
                <a:solidFill>
                  <a:srgbClr val="FF0000"/>
                </a:solidFill>
                <a:latin typeface="楷体" panose="02010609060101010101" pitchFamily="49" charset="-122"/>
                <a:ea typeface="楷体" panose="02010609060101010101" pitchFamily="49" charset="-122"/>
              </a:rPr>
              <a:t>虽然人均纯收入</a:t>
            </a:r>
            <a:r>
              <a:rPr lang="zh-CN" altLang="en-US" sz="2000" b="1" dirty="0" smtClean="0">
                <a:solidFill>
                  <a:srgbClr val="FF0000"/>
                </a:solidFill>
                <a:latin typeface="楷体" panose="02010609060101010101" pitchFamily="49" charset="-122"/>
                <a:ea typeface="楷体" panose="02010609060101010101" pitchFamily="49" charset="-122"/>
              </a:rPr>
              <a:t>还</a:t>
            </a:r>
            <a:r>
              <a:rPr lang="zh-TW" altLang="zh-CN" sz="2000" b="1" dirty="0" smtClean="0">
                <a:solidFill>
                  <a:srgbClr val="FF0000"/>
                </a:solidFill>
                <a:latin typeface="楷体" panose="02010609060101010101" pitchFamily="49" charset="-122"/>
                <a:ea typeface="楷体" panose="02010609060101010101" pitchFamily="49" charset="-122"/>
              </a:rPr>
              <a:t>高于</a:t>
            </a:r>
            <a:r>
              <a:rPr lang="zh-TW" altLang="zh-CN" sz="2000" b="1" dirty="0">
                <a:solidFill>
                  <a:srgbClr val="FF0000"/>
                </a:solidFill>
                <a:latin typeface="楷体" panose="02010609060101010101" pitchFamily="49" charset="-122"/>
                <a:ea typeface="楷体" panose="02010609060101010101" pitchFamily="49" charset="-122"/>
              </a:rPr>
              <a:t>当地</a:t>
            </a:r>
            <a:r>
              <a:rPr lang="zh-TW" altLang="zh-CN" sz="2000" b="1" dirty="0" smtClean="0">
                <a:solidFill>
                  <a:srgbClr val="FF0000"/>
                </a:solidFill>
                <a:latin typeface="楷体" panose="02010609060101010101" pitchFamily="49" charset="-122"/>
                <a:ea typeface="楷体" panose="02010609060101010101" pitchFamily="49" charset="-122"/>
              </a:rPr>
              <a:t>监测</a:t>
            </a:r>
            <a:r>
              <a:rPr lang="zh-CN" altLang="en-US" sz="2000" b="1" dirty="0" smtClean="0">
                <a:solidFill>
                  <a:srgbClr val="FF0000"/>
                </a:solidFill>
                <a:latin typeface="楷体" panose="02010609060101010101" pitchFamily="49" charset="-122"/>
                <a:ea typeface="楷体" panose="02010609060101010101" pitchFamily="49" charset="-122"/>
              </a:rPr>
              <a:t>范围</a:t>
            </a:r>
            <a:r>
              <a:rPr lang="zh-TW" altLang="zh-CN" sz="2000" b="1" dirty="0" smtClean="0">
                <a:solidFill>
                  <a:srgbClr val="FF0000"/>
                </a:solidFill>
                <a:latin typeface="楷体" panose="02010609060101010101" pitchFamily="49" charset="-122"/>
                <a:ea typeface="楷体" panose="02010609060101010101" pitchFamily="49" charset="-122"/>
              </a:rPr>
              <a:t>，但</a:t>
            </a:r>
            <a:r>
              <a:rPr lang="zh-CN" altLang="en-US" sz="2000" b="1" dirty="0" smtClean="0">
                <a:solidFill>
                  <a:srgbClr val="FF0000"/>
                </a:solidFill>
                <a:latin typeface="楷体" panose="02010609060101010101" pitchFamily="49" charset="-122"/>
                <a:ea typeface="楷体" panose="02010609060101010101" pitchFamily="49" charset="-122"/>
              </a:rPr>
              <a:t>已存</a:t>
            </a:r>
            <a:r>
              <a:rPr lang="zh-TW" altLang="zh-CN" sz="2000" b="1" dirty="0" smtClean="0">
                <a:solidFill>
                  <a:srgbClr val="FF0000"/>
                </a:solidFill>
                <a:latin typeface="楷体" panose="02010609060101010101" pitchFamily="49" charset="-122"/>
                <a:ea typeface="楷体" panose="02010609060101010101" pitchFamily="49" charset="-122"/>
              </a:rPr>
              <a:t>在</a:t>
            </a:r>
            <a:r>
              <a:rPr lang="zh-TW" altLang="zh-CN" sz="2000" b="1" dirty="0">
                <a:solidFill>
                  <a:srgbClr val="FF0000"/>
                </a:solidFill>
                <a:latin typeface="楷体" panose="02010609060101010101" pitchFamily="49" charset="-122"/>
                <a:ea typeface="楷体" panose="02010609060101010101" pitchFamily="49" charset="-122"/>
              </a:rPr>
              <a:t>返</a:t>
            </a:r>
            <a:r>
              <a:rPr lang="zh-TW" altLang="zh-CN" sz="2000" b="1" dirty="0" smtClean="0">
                <a:solidFill>
                  <a:srgbClr val="FF0000"/>
                </a:solidFill>
                <a:latin typeface="楷体" panose="02010609060101010101" pitchFamily="49" charset="-122"/>
                <a:ea typeface="楷体" panose="02010609060101010101" pitchFamily="49" charset="-122"/>
              </a:rPr>
              <a:t>贫致</a:t>
            </a:r>
            <a:r>
              <a:rPr lang="zh-TW" altLang="zh-CN" sz="2000" b="1" dirty="0">
                <a:solidFill>
                  <a:srgbClr val="FF0000"/>
                </a:solidFill>
                <a:latin typeface="楷体" panose="02010609060101010101" pitchFamily="49" charset="-122"/>
                <a:ea typeface="楷体" panose="02010609060101010101" pitchFamily="49" charset="-122"/>
              </a:rPr>
              <a:t>贫风险，被纳入监测</a:t>
            </a:r>
            <a:r>
              <a:rPr lang="zh-TW" altLang="zh-CN" sz="2000" b="1" dirty="0" smtClean="0">
                <a:solidFill>
                  <a:srgbClr val="FF0000"/>
                </a:solidFill>
                <a:latin typeface="楷体" panose="02010609060101010101" pitchFamily="49" charset="-122"/>
                <a:ea typeface="楷体" panose="02010609060101010101" pitchFamily="49" charset="-122"/>
              </a:rPr>
              <a:t>帮扶</a:t>
            </a:r>
            <a:r>
              <a:rPr lang="zh-TW" altLang="zh-CN" sz="2000" b="1" dirty="0">
                <a:solidFill>
                  <a:srgbClr val="FF0000"/>
                </a:solidFill>
                <a:latin typeface="楷体" panose="02010609060101010101" pitchFamily="49" charset="-122"/>
                <a:ea typeface="楷体" panose="02010609060101010101" pitchFamily="49" charset="-122"/>
              </a:rPr>
              <a:t>的农户。这类群体可以</a:t>
            </a:r>
            <a:r>
              <a:rPr lang="zh-TW" altLang="zh-CN" sz="2000" b="1" dirty="0" smtClean="0">
                <a:solidFill>
                  <a:srgbClr val="FF0000"/>
                </a:solidFill>
                <a:latin typeface="楷体" panose="02010609060101010101" pitchFamily="49" charset="-122"/>
                <a:ea typeface="楷体" panose="02010609060101010101" pitchFamily="49" charset="-122"/>
              </a:rPr>
              <a:t>是脱贫</a:t>
            </a:r>
            <a:r>
              <a:rPr lang="zh-TW" altLang="zh-CN" sz="2000" b="1" dirty="0">
                <a:solidFill>
                  <a:srgbClr val="FF0000"/>
                </a:solidFill>
                <a:latin typeface="楷体" panose="02010609060101010101" pitchFamily="49" charset="-122"/>
                <a:ea typeface="楷体" panose="02010609060101010101" pitchFamily="49" charset="-122"/>
              </a:rPr>
              <a:t>户，也可以</a:t>
            </a:r>
            <a:r>
              <a:rPr lang="zh-TW" altLang="zh-CN" sz="2000" b="1" dirty="0" smtClean="0">
                <a:solidFill>
                  <a:srgbClr val="FF0000"/>
                </a:solidFill>
                <a:latin typeface="楷体" panose="02010609060101010101" pitchFamily="49" charset="-122"/>
                <a:ea typeface="楷体" panose="02010609060101010101" pitchFamily="49" charset="-122"/>
              </a:rPr>
              <a:t>是</a:t>
            </a:r>
            <a:r>
              <a:rPr lang="zh-CN" altLang="en-US" sz="2000" b="1" dirty="0" smtClean="0">
                <a:solidFill>
                  <a:srgbClr val="FF0000"/>
                </a:solidFill>
                <a:latin typeface="楷体" panose="02010609060101010101" pitchFamily="49" charset="-122"/>
                <a:ea typeface="楷体" panose="02010609060101010101" pitchFamily="49" charset="-122"/>
              </a:rPr>
              <a:t>非脱贫户</a:t>
            </a:r>
            <a:r>
              <a:rPr lang="zh-TW" altLang="zh-CN" sz="2000" b="1" dirty="0" smtClean="0">
                <a:solidFill>
                  <a:srgbClr val="FF0000"/>
                </a:solidFill>
                <a:latin typeface="楷体" panose="02010609060101010101" pitchFamily="49" charset="-122"/>
                <a:ea typeface="楷体" panose="02010609060101010101" pitchFamily="49" charset="-122"/>
              </a:rPr>
              <a:t>。</a:t>
            </a:r>
            <a:endParaRPr lang="en-US" altLang="zh-TW" sz="2000" b="1" dirty="0" smtClean="0">
              <a:solidFill>
                <a:srgbClr val="FF0000"/>
              </a:solidFill>
              <a:latin typeface="楷体" panose="02010609060101010101" pitchFamily="49" charset="-122"/>
              <a:ea typeface="楷体" panose="02010609060101010101" pitchFamily="49" charset="-122"/>
            </a:endParaRPr>
          </a:p>
          <a:p>
            <a:r>
              <a:rPr lang="zh-CN" altLang="en-US" sz="2000" b="1" dirty="0" smtClean="0">
                <a:solidFill>
                  <a:srgbClr val="FF0000"/>
                </a:solidFill>
                <a:latin typeface="楷体" panose="02010609060101010101" pitchFamily="49" charset="-122"/>
                <a:ea typeface="楷体" panose="02010609060101010101" pitchFamily="49" charset="-122"/>
              </a:rPr>
              <a:t>    如果</a:t>
            </a:r>
            <a:r>
              <a:rPr lang="zh-CN" altLang="en-US" sz="2000" b="1" dirty="0">
                <a:solidFill>
                  <a:srgbClr val="FF0000"/>
                </a:solidFill>
                <a:latin typeface="楷体" panose="02010609060101010101" pitchFamily="49" charset="-122"/>
                <a:ea typeface="楷体" panose="02010609060101010101" pitchFamily="49" charset="-122"/>
              </a:rPr>
              <a:t>收入低于当年监测范围的归入“两类人群”（即脱贫不稳定户、边缘易致贫户），高于当年监测范围的定为严重困难户。</a:t>
            </a:r>
            <a:r>
              <a:rPr lang="zh-CN" altLang="en-US" sz="2000" b="1" dirty="0">
                <a:solidFill>
                  <a:srgbClr val="0070C0"/>
                </a:solidFill>
                <a:latin typeface="楷体" panose="02010609060101010101" pitchFamily="49" charset="-122"/>
                <a:ea typeface="楷体" panose="02010609060101010101" pitchFamily="49" charset="-122"/>
              </a:rPr>
              <a:t>（</a:t>
            </a:r>
            <a:r>
              <a:rPr lang="en-US" altLang="zh-CN" sz="2000" b="1" dirty="0">
                <a:solidFill>
                  <a:srgbClr val="0070C0"/>
                </a:solidFill>
                <a:latin typeface="楷体" panose="02010609060101010101" pitchFamily="49" charset="-122"/>
                <a:ea typeface="楷体" panose="02010609060101010101" pitchFamily="49" charset="-122"/>
              </a:rPr>
              <a:t>*</a:t>
            </a:r>
            <a:r>
              <a:rPr lang="zh-CN" altLang="en-US" sz="2000" b="1" dirty="0">
                <a:solidFill>
                  <a:srgbClr val="0070C0"/>
                </a:solidFill>
                <a:latin typeface="楷体" panose="02010609060101010101" pitchFamily="49" charset="-122"/>
                <a:ea typeface="楷体" panose="02010609060101010101" pitchFamily="49" charset="-122"/>
              </a:rPr>
              <a:t>）</a:t>
            </a:r>
            <a:endParaRPr lang="en-US" altLang="zh-CN" sz="2000" b="1" dirty="0">
              <a:solidFill>
                <a:srgbClr val="0070C0"/>
              </a:solidFill>
              <a:latin typeface="楷体" panose="02010609060101010101" pitchFamily="49" charset="-122"/>
              <a:ea typeface="楷体" panose="02010609060101010101" pitchFamily="49" charset="-122"/>
            </a:endParaRPr>
          </a:p>
          <a:p>
            <a:endParaRPr lang="zh-CN" altLang="zh-CN" sz="2000" b="1" dirty="0">
              <a:solidFill>
                <a:srgbClr val="FF0000"/>
              </a:solidFill>
              <a:latin typeface="楷体" panose="02010609060101010101" pitchFamily="49" charset="-122"/>
              <a:ea typeface="楷体" panose="02010609060101010101" pitchFamily="49" charset="-122"/>
            </a:endParaRPr>
          </a:p>
          <a:p>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a:t>
            </a:r>
            <a:endParaRPr lang="en-US" altLang="zh-CN" sz="20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403648" y="1266205"/>
            <a:ext cx="2853666" cy="523220"/>
          </a:xfrm>
          <a:prstGeom prst="rect">
            <a:avLst/>
          </a:prstGeom>
        </p:spPr>
        <p:txBody>
          <a:bodyPr wrap="none">
            <a:spAutoFit/>
          </a:bodyPr>
          <a:lstStyle/>
          <a:p>
            <a:r>
              <a:rPr lang="zh-CN" altLang="en-US" sz="2400" b="1" dirty="0">
                <a:solidFill>
                  <a:srgbClr val="FF0000"/>
                </a:solidFill>
                <a:latin typeface="楷体" panose="02010609060101010101" pitchFamily="49" charset="-122"/>
                <a:ea typeface="楷体" panose="02010609060101010101" pitchFamily="49" charset="-122"/>
              </a:rPr>
              <a:t> </a:t>
            </a:r>
            <a:r>
              <a:rPr lang="zh-CN" altLang="en-US" sz="2800" b="1" dirty="0">
                <a:solidFill>
                  <a:srgbClr val="FF0000"/>
                </a:solidFill>
                <a:latin typeface="华文行楷" panose="02010800040101010101" pitchFamily="2" charset="-122"/>
                <a:ea typeface="华文行楷" panose="02010800040101010101" pitchFamily="2" charset="-122"/>
              </a:rPr>
              <a:t>（四）</a:t>
            </a:r>
            <a:r>
              <a:rPr lang="zh-CN" altLang="en-US" sz="2800" b="1" dirty="0" smtClean="0">
                <a:solidFill>
                  <a:srgbClr val="FF0000"/>
                </a:solidFill>
                <a:latin typeface="华文行楷" panose="02010800040101010101" pitchFamily="2" charset="-122"/>
                <a:ea typeface="华文行楷" panose="02010800040101010101" pitchFamily="2" charset="-122"/>
              </a:rPr>
              <a:t>对象分类</a:t>
            </a:r>
            <a:endParaRPr lang="zh-CN" altLang="en-US"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988840"/>
            <a:ext cx="7704856" cy="3231654"/>
          </a:xfrm>
          <a:prstGeom prst="rect">
            <a:avLst/>
          </a:prstGeom>
        </p:spPr>
        <p:txBody>
          <a:bodyPr wrap="square">
            <a:spAutoFit/>
          </a:bodyPr>
          <a:lstStyle/>
          <a:p>
            <a:pPr lvl="0"/>
            <a:r>
              <a:rPr lang="en-US" altLang="zh-TW" sz="2400" b="1" dirty="0" smtClean="0">
                <a:solidFill>
                  <a:srgbClr val="FF0000"/>
                </a:solidFill>
                <a:latin typeface="楷体" panose="02010609060101010101" pitchFamily="49" charset="-122"/>
                <a:ea typeface="楷体" panose="02010609060101010101" pitchFamily="49" charset="-122"/>
              </a:rPr>
              <a:t>    </a:t>
            </a:r>
            <a:r>
              <a:rPr lang="zh-TW" altLang="zh-CN" sz="2000" b="1" dirty="0" smtClean="0">
                <a:solidFill>
                  <a:srgbClr val="FF0000"/>
                </a:solidFill>
                <a:latin typeface="楷体" panose="02010609060101010101" pitchFamily="49" charset="-122"/>
                <a:ea typeface="楷体" panose="02010609060101010101" pitchFamily="49" charset="-122"/>
              </a:rPr>
              <a:t>监测</a:t>
            </a:r>
            <a:r>
              <a:rPr lang="zh-TW" altLang="zh-CN" sz="2000" b="1" dirty="0">
                <a:solidFill>
                  <a:srgbClr val="FF0000"/>
                </a:solidFill>
                <a:latin typeface="楷体" panose="02010609060101010101" pitchFamily="49" charset="-122"/>
                <a:ea typeface="楷体" panose="02010609060101010101" pitchFamily="49" charset="-122"/>
              </a:rPr>
              <a:t>对象的</a:t>
            </a:r>
            <a:r>
              <a:rPr lang="zh-TW" altLang="zh-CN" sz="2000" b="1" dirty="0" smtClean="0">
                <a:solidFill>
                  <a:srgbClr val="FF0000"/>
                </a:solidFill>
                <a:latin typeface="楷体" panose="02010609060101010101" pitchFamily="49" charset="-122"/>
                <a:ea typeface="楷体" panose="02010609060101010101" pitchFamily="49" charset="-122"/>
              </a:rPr>
              <a:t>认定</a:t>
            </a:r>
            <a:r>
              <a:rPr lang="zh-CN" altLang="en-US" sz="2000" b="1" dirty="0" smtClean="0">
                <a:solidFill>
                  <a:srgbClr val="FF0000"/>
                </a:solidFill>
                <a:latin typeface="楷体" panose="02010609060101010101" pitchFamily="49" charset="-122"/>
                <a:ea typeface="楷体" panose="02010609060101010101" pitchFamily="49" charset="-122"/>
              </a:rPr>
              <a:t>，是</a:t>
            </a:r>
            <a:r>
              <a:rPr lang="zh-TW" altLang="zh-CN" sz="2000" b="1" dirty="0">
                <a:solidFill>
                  <a:srgbClr val="FF0000"/>
                </a:solidFill>
                <a:latin typeface="楷体" panose="02010609060101010101" pitchFamily="49" charset="-122"/>
                <a:ea typeface="楷体" panose="02010609060101010101" pitchFamily="49" charset="-122"/>
              </a:rPr>
              <a:t>以家庭为</a:t>
            </a:r>
            <a:r>
              <a:rPr lang="zh-TW" altLang="zh-CN" sz="2000" b="1" dirty="0" smtClean="0">
                <a:solidFill>
                  <a:srgbClr val="FF0000"/>
                </a:solidFill>
                <a:latin typeface="楷体" panose="02010609060101010101" pitchFamily="49" charset="-122"/>
                <a:ea typeface="楷体" panose="02010609060101010101" pitchFamily="49" charset="-122"/>
              </a:rPr>
              <a:t>单位</a:t>
            </a:r>
            <a:r>
              <a:rPr lang="zh-CN" altLang="en-US" sz="2000" b="1" dirty="0" smtClean="0">
                <a:solidFill>
                  <a:srgbClr val="FF0000"/>
                </a:solidFill>
                <a:latin typeface="楷体" panose="02010609060101010101" pitchFamily="49" charset="-122"/>
                <a:ea typeface="楷体" panose="02010609060101010101" pitchFamily="49" charset="-122"/>
              </a:rPr>
              <a:t>，</a:t>
            </a:r>
            <a:r>
              <a:rPr lang="zh-TW" altLang="zh-CN" sz="2000" b="1" dirty="0" smtClean="0">
                <a:solidFill>
                  <a:srgbClr val="FF0000"/>
                </a:solidFill>
                <a:latin typeface="楷体" panose="02010609060101010101" pitchFamily="49" charset="-122"/>
                <a:ea typeface="楷体" panose="02010609060101010101" pitchFamily="49" charset="-122"/>
              </a:rPr>
              <a:t>综合</a:t>
            </a:r>
            <a:r>
              <a:rPr lang="zh-TW" altLang="zh-CN" sz="2000" b="1" dirty="0">
                <a:solidFill>
                  <a:srgbClr val="FF0000"/>
                </a:solidFill>
                <a:latin typeface="楷体" panose="02010609060101010101" pitchFamily="49" charset="-122"/>
                <a:ea typeface="楷体" panose="02010609060101010101" pitchFamily="49" charset="-122"/>
              </a:rPr>
              <a:t>考虑</a:t>
            </a:r>
            <a:r>
              <a:rPr lang="zh-TW" altLang="zh-CN" sz="2000" b="1" dirty="0" smtClean="0">
                <a:solidFill>
                  <a:srgbClr val="FF0000"/>
                </a:solidFill>
                <a:latin typeface="楷体" panose="02010609060101010101" pitchFamily="49" charset="-122"/>
                <a:ea typeface="楷体" panose="02010609060101010101" pitchFamily="49" charset="-122"/>
              </a:rPr>
              <a:t>收支情况</a:t>
            </a:r>
            <a:r>
              <a:rPr lang="zh-TW" altLang="zh-CN" sz="2000" b="1" dirty="0">
                <a:solidFill>
                  <a:srgbClr val="FF0000"/>
                </a:solidFill>
                <a:latin typeface="楷体" panose="02010609060101010101" pitchFamily="49" charset="-122"/>
                <a:ea typeface="楷体" panose="02010609060101010101" pitchFamily="49" charset="-122"/>
              </a:rPr>
              <a:t>，以及</a:t>
            </a:r>
            <a:r>
              <a:rPr lang="zh-CN" altLang="zh-CN" sz="2000" b="1" dirty="0">
                <a:solidFill>
                  <a:srgbClr val="FF0000"/>
                </a:solidFill>
                <a:latin typeface="楷体" panose="02010609060101010101" pitchFamily="49" charset="-122"/>
                <a:ea typeface="楷体" panose="02010609060101010101" pitchFamily="49" charset="-122"/>
              </a:rPr>
              <a:t>“三</a:t>
            </a:r>
            <a:r>
              <a:rPr lang="zh-TW" altLang="zh-CN" sz="2000" b="1" dirty="0">
                <a:solidFill>
                  <a:srgbClr val="FF0000"/>
                </a:solidFill>
                <a:latin typeface="楷体" panose="02010609060101010101" pitchFamily="49" charset="-122"/>
                <a:ea typeface="楷体" panose="02010609060101010101" pitchFamily="49" charset="-122"/>
              </a:rPr>
              <a:t>保障”和饮水安全等</a:t>
            </a:r>
            <a:r>
              <a:rPr lang="zh-TW" altLang="zh-CN" sz="2000" b="1" dirty="0" smtClean="0">
                <a:solidFill>
                  <a:srgbClr val="FF0000"/>
                </a:solidFill>
                <a:latin typeface="楷体" panose="02010609060101010101" pitchFamily="49" charset="-122"/>
                <a:ea typeface="楷体" panose="02010609060101010101" pitchFamily="49" charset="-122"/>
              </a:rPr>
              <a:t>方面</a:t>
            </a:r>
            <a:r>
              <a:rPr lang="zh-CN" altLang="en-US" sz="2000" b="1" dirty="0" smtClean="0">
                <a:solidFill>
                  <a:srgbClr val="FF0000"/>
                </a:solidFill>
                <a:latin typeface="楷体" panose="02010609060101010101" pitchFamily="49" charset="-122"/>
                <a:ea typeface="楷体" panose="02010609060101010101" pitchFamily="49" charset="-122"/>
              </a:rPr>
              <a:t>，认定已经</a:t>
            </a:r>
            <a:r>
              <a:rPr lang="zh-TW" altLang="zh-CN" sz="2000" b="1" dirty="0" smtClean="0">
                <a:solidFill>
                  <a:srgbClr val="FF0000"/>
                </a:solidFill>
                <a:latin typeface="楷体" panose="02010609060101010101" pitchFamily="49" charset="-122"/>
                <a:ea typeface="楷体" panose="02010609060101010101" pitchFamily="49" charset="-122"/>
              </a:rPr>
              <a:t>存在返</a:t>
            </a:r>
            <a:r>
              <a:rPr lang="zh-TW" altLang="zh-CN" sz="2000" b="1" dirty="0">
                <a:solidFill>
                  <a:srgbClr val="FF0000"/>
                </a:solidFill>
                <a:latin typeface="楷体" panose="02010609060101010101" pitchFamily="49" charset="-122"/>
                <a:ea typeface="楷体" panose="02010609060101010101" pitchFamily="49" charset="-122"/>
              </a:rPr>
              <a:t>贫致贫</a:t>
            </a:r>
            <a:r>
              <a:rPr lang="zh-TW" altLang="zh-CN" sz="2000" b="1" dirty="0" smtClean="0">
                <a:solidFill>
                  <a:srgbClr val="FF0000"/>
                </a:solidFill>
                <a:latin typeface="楷体" panose="02010609060101010101" pitchFamily="49" charset="-122"/>
                <a:ea typeface="楷体" panose="02010609060101010101" pitchFamily="49" charset="-122"/>
              </a:rPr>
              <a:t>风险。</a:t>
            </a:r>
            <a:endParaRPr lang="en-US" altLang="zh-TW" sz="2000" b="1" dirty="0" smtClean="0">
              <a:solidFill>
                <a:srgbClr val="FF0000"/>
              </a:solidFill>
              <a:latin typeface="楷体" panose="02010609060101010101" pitchFamily="49" charset="-122"/>
              <a:ea typeface="楷体" panose="02010609060101010101" pitchFamily="49" charset="-122"/>
            </a:endParaRPr>
          </a:p>
          <a:p>
            <a:pPr lvl="0"/>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a:t>
            </a:r>
            <a:r>
              <a:rPr lang="zh-TW" altLang="zh-CN" sz="2000" b="1" dirty="0" smtClean="0">
                <a:solidFill>
                  <a:srgbClr val="FF0000"/>
                </a:solidFill>
                <a:latin typeface="楷体" panose="02010609060101010101" pitchFamily="49" charset="-122"/>
                <a:ea typeface="楷体" panose="02010609060101010101" pitchFamily="49" charset="-122"/>
              </a:rPr>
              <a:t>具体</a:t>
            </a:r>
            <a:r>
              <a:rPr lang="zh-TW" altLang="zh-CN" sz="2000" b="1" dirty="0">
                <a:solidFill>
                  <a:srgbClr val="FF0000"/>
                </a:solidFill>
                <a:latin typeface="楷体" panose="02010609060101010101" pitchFamily="49" charset="-122"/>
                <a:ea typeface="楷体" panose="02010609060101010101" pitchFamily="49" charset="-122"/>
              </a:rPr>
              <a:t>工作中，可以分两类情况</a:t>
            </a:r>
            <a:r>
              <a:rPr lang="zh-TW" altLang="zh-CN" sz="2000" b="1" dirty="0" smtClean="0">
                <a:solidFill>
                  <a:srgbClr val="FF0000"/>
                </a:solidFill>
                <a:latin typeface="楷体" panose="02010609060101010101" pitchFamily="49" charset="-122"/>
                <a:ea typeface="楷体" panose="02010609060101010101" pitchFamily="49" charset="-122"/>
              </a:rPr>
              <a:t>：</a:t>
            </a:r>
            <a:endParaRPr lang="en-US" altLang="zh-TW" sz="2000" b="1" dirty="0" smtClean="0">
              <a:solidFill>
                <a:srgbClr val="FF0000"/>
              </a:solidFill>
              <a:latin typeface="楷体" panose="02010609060101010101" pitchFamily="49" charset="-122"/>
              <a:ea typeface="楷体" panose="02010609060101010101" pitchFamily="49" charset="-122"/>
            </a:endParaRPr>
          </a:p>
          <a:p>
            <a:pPr lvl="0"/>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a:t>
            </a:r>
            <a:r>
              <a:rPr lang="zh-TW" altLang="zh-CN" sz="2000" b="1" dirty="0" smtClean="0">
                <a:solidFill>
                  <a:srgbClr val="FF0000"/>
                </a:solidFill>
                <a:latin typeface="楷体" panose="02010609060101010101" pitchFamily="49" charset="-122"/>
                <a:ea typeface="楷体" panose="02010609060101010101" pitchFamily="49" charset="-122"/>
              </a:rPr>
              <a:t>一</a:t>
            </a:r>
            <a:r>
              <a:rPr lang="zh-TW" altLang="zh-CN" sz="2000" b="1" dirty="0">
                <a:solidFill>
                  <a:srgbClr val="FF0000"/>
                </a:solidFill>
                <a:latin typeface="楷体" panose="02010609060101010101" pitchFamily="49" charset="-122"/>
                <a:ea typeface="楷体" panose="02010609060101010101" pitchFamily="49" charset="-122"/>
              </a:rPr>
              <a:t>是农户人均纯收入</a:t>
            </a:r>
            <a:r>
              <a:rPr lang="zh-TW" altLang="zh-CN" sz="2000" b="1" dirty="0">
                <a:solidFill>
                  <a:srgbClr val="002060"/>
                </a:solidFill>
                <a:latin typeface="楷体" panose="02010609060101010101" pitchFamily="49" charset="-122"/>
                <a:ea typeface="楷体" panose="02010609060101010101" pitchFamily="49" charset="-122"/>
              </a:rPr>
              <a:t>低于</a:t>
            </a:r>
            <a:r>
              <a:rPr lang="zh-TW" altLang="zh-CN" sz="2000" b="1" dirty="0" smtClean="0">
                <a:solidFill>
                  <a:srgbClr val="002060"/>
                </a:solidFill>
                <a:latin typeface="楷体" panose="02010609060101010101" pitchFamily="49" charset="-122"/>
                <a:ea typeface="楷体" panose="02010609060101010101" pitchFamily="49" charset="-122"/>
              </a:rPr>
              <a:t>监测</a:t>
            </a:r>
            <a:r>
              <a:rPr lang="zh-CN" altLang="en-US" sz="2000" b="1" dirty="0" smtClean="0">
                <a:solidFill>
                  <a:srgbClr val="002060"/>
                </a:solidFill>
                <a:latin typeface="楷体" panose="02010609060101010101" pitchFamily="49" charset="-122"/>
                <a:ea typeface="楷体" panose="02010609060101010101" pitchFamily="49" charset="-122"/>
              </a:rPr>
              <a:t>范围</a:t>
            </a:r>
            <a:r>
              <a:rPr lang="zh-TW" altLang="zh-CN" sz="2000" b="1" dirty="0" smtClean="0">
                <a:solidFill>
                  <a:srgbClr val="FF0000"/>
                </a:solidFill>
                <a:latin typeface="楷体" panose="02010609060101010101" pitchFamily="49" charset="-122"/>
                <a:ea typeface="楷体" panose="02010609060101010101" pitchFamily="49" charset="-122"/>
              </a:rPr>
              <a:t>，且</a:t>
            </a:r>
            <a:r>
              <a:rPr lang="zh-TW" altLang="zh-CN" sz="2000" b="1" dirty="0">
                <a:solidFill>
                  <a:srgbClr val="FF0000"/>
                </a:solidFill>
                <a:latin typeface="楷体" panose="02010609060101010101" pitchFamily="49" charset="-122"/>
                <a:ea typeface="楷体" panose="02010609060101010101" pitchFamily="49" charset="-122"/>
              </a:rPr>
              <a:t>因受</a:t>
            </a:r>
            <a:r>
              <a:rPr lang="zh-TW" altLang="zh-CN" sz="2000" b="1" dirty="0" smtClean="0">
                <a:solidFill>
                  <a:srgbClr val="FF0000"/>
                </a:solidFill>
                <a:latin typeface="楷体" panose="02010609060101010101" pitchFamily="49" charset="-122"/>
                <a:ea typeface="楷体" panose="02010609060101010101" pitchFamily="49" charset="-122"/>
              </a:rPr>
              <a:t>各种</a:t>
            </a:r>
            <a:r>
              <a:rPr lang="zh-CN" altLang="en-US" sz="2000" b="1" dirty="0" smtClean="0">
                <a:solidFill>
                  <a:srgbClr val="FF0000"/>
                </a:solidFill>
                <a:latin typeface="楷体" panose="02010609060101010101" pitchFamily="49" charset="-122"/>
                <a:ea typeface="楷体" panose="02010609060101010101" pitchFamily="49" charset="-122"/>
              </a:rPr>
              <a:t>因素</a:t>
            </a:r>
            <a:r>
              <a:rPr lang="zh-TW" altLang="zh-CN" sz="2000" b="1" dirty="0" smtClean="0">
                <a:solidFill>
                  <a:srgbClr val="FF0000"/>
                </a:solidFill>
                <a:latin typeface="楷体" panose="02010609060101010101" pitchFamily="49" charset="-122"/>
                <a:ea typeface="楷体" panose="02010609060101010101" pitchFamily="49" charset="-122"/>
              </a:rPr>
              <a:t>影响导致</a:t>
            </a:r>
            <a:r>
              <a:rPr lang="zh-CN" altLang="en-US" sz="2000" b="1" dirty="0" smtClean="0">
                <a:solidFill>
                  <a:srgbClr val="FF0000"/>
                </a:solidFill>
                <a:latin typeface="楷体" panose="02010609060101010101" pitchFamily="49" charset="-122"/>
                <a:ea typeface="楷体" panose="02010609060101010101" pitchFamily="49" charset="-122"/>
              </a:rPr>
              <a:t>基本</a:t>
            </a:r>
            <a:r>
              <a:rPr lang="zh-TW" altLang="zh-CN" sz="2000" b="1" dirty="0" smtClean="0">
                <a:solidFill>
                  <a:srgbClr val="FF0000"/>
                </a:solidFill>
                <a:latin typeface="楷体" panose="02010609060101010101" pitchFamily="49" charset="-122"/>
                <a:ea typeface="楷体" panose="02010609060101010101" pitchFamily="49" charset="-122"/>
              </a:rPr>
              <a:t>生活</a:t>
            </a:r>
            <a:r>
              <a:rPr lang="zh-TW" altLang="zh-CN" sz="2000" b="1" dirty="0">
                <a:solidFill>
                  <a:srgbClr val="FF0000"/>
                </a:solidFill>
                <a:latin typeface="楷体" panose="02010609060101010101" pitchFamily="49" charset="-122"/>
                <a:ea typeface="楷体" panose="02010609060101010101" pitchFamily="49" charset="-122"/>
              </a:rPr>
              <a:t>出现严重困难或</a:t>
            </a:r>
            <a:r>
              <a:rPr lang="zh-CN" altLang="zh-CN" sz="2000" b="1" dirty="0" smtClean="0">
                <a:solidFill>
                  <a:srgbClr val="FF0000"/>
                </a:solidFill>
                <a:latin typeface="楷体" panose="02010609060101010101" pitchFamily="49" charset="-122"/>
                <a:ea typeface="楷体" panose="02010609060101010101" pitchFamily="49" charset="-122"/>
              </a:rPr>
              <a:t>“三</a:t>
            </a:r>
            <a:r>
              <a:rPr lang="zh-TW" altLang="zh-CN" sz="2000" b="1" dirty="0" smtClean="0">
                <a:solidFill>
                  <a:srgbClr val="FF0000"/>
                </a:solidFill>
                <a:latin typeface="楷体" panose="02010609060101010101" pitchFamily="49" charset="-122"/>
                <a:ea typeface="楷体" panose="02010609060101010101" pitchFamily="49" charset="-122"/>
              </a:rPr>
              <a:t>保障”</a:t>
            </a:r>
            <a:r>
              <a:rPr lang="zh-CN" altLang="en-US" sz="2000" b="1" dirty="0" smtClean="0">
                <a:solidFill>
                  <a:srgbClr val="FF0000"/>
                </a:solidFill>
                <a:latin typeface="楷体" panose="02010609060101010101" pitchFamily="49" charset="-122"/>
                <a:ea typeface="楷体" panose="02010609060101010101" pitchFamily="49" charset="-122"/>
              </a:rPr>
              <a:t>及</a:t>
            </a:r>
            <a:r>
              <a:rPr lang="zh-TW" altLang="zh-CN" sz="2000" b="1" dirty="0" smtClean="0">
                <a:solidFill>
                  <a:srgbClr val="FF0000"/>
                </a:solidFill>
                <a:latin typeface="楷体" panose="02010609060101010101" pitchFamily="49" charset="-122"/>
                <a:ea typeface="楷体" panose="02010609060101010101" pitchFamily="49" charset="-122"/>
              </a:rPr>
              <a:t>饮水</a:t>
            </a:r>
            <a:r>
              <a:rPr lang="zh-TW" altLang="zh-CN" sz="2000" b="1" dirty="0">
                <a:solidFill>
                  <a:srgbClr val="FF0000"/>
                </a:solidFill>
                <a:latin typeface="楷体" panose="02010609060101010101" pitchFamily="49" charset="-122"/>
                <a:ea typeface="楷体" panose="02010609060101010101" pitchFamily="49" charset="-122"/>
              </a:rPr>
              <a:t>安全出现突出问题，依靠</a:t>
            </a:r>
            <a:r>
              <a:rPr lang="zh-TW" altLang="zh-CN" sz="2000" b="1" dirty="0">
                <a:solidFill>
                  <a:srgbClr val="002060"/>
                </a:solidFill>
                <a:latin typeface="楷体" panose="02010609060101010101" pitchFamily="49" charset="-122"/>
                <a:ea typeface="楷体" panose="02010609060101010101" pitchFamily="49" charset="-122"/>
              </a:rPr>
              <a:t>自身力量难以解决</a:t>
            </a:r>
            <a:r>
              <a:rPr lang="zh-TW" altLang="zh-CN" sz="2000" b="1" dirty="0">
                <a:solidFill>
                  <a:srgbClr val="FF0000"/>
                </a:solidFill>
                <a:latin typeface="楷体" panose="02010609060101010101" pitchFamily="49" charset="-122"/>
                <a:ea typeface="楷体" panose="02010609060101010101" pitchFamily="49" charset="-122"/>
              </a:rPr>
              <a:t>，存在返贫和</a:t>
            </a:r>
            <a:r>
              <a:rPr lang="zh-TW" altLang="zh-CN" sz="2000" b="1" dirty="0" smtClean="0">
                <a:solidFill>
                  <a:srgbClr val="FF0000"/>
                </a:solidFill>
                <a:latin typeface="楷体" panose="02010609060101010101" pitchFamily="49" charset="-122"/>
                <a:ea typeface="楷体" panose="02010609060101010101" pitchFamily="49" charset="-122"/>
              </a:rPr>
              <a:t>新致</a:t>
            </a:r>
            <a:r>
              <a:rPr lang="zh-TW" altLang="zh-CN" sz="2000" b="1" dirty="0">
                <a:solidFill>
                  <a:srgbClr val="FF0000"/>
                </a:solidFill>
                <a:latin typeface="楷体" panose="02010609060101010101" pitchFamily="49" charset="-122"/>
                <a:ea typeface="楷体" panose="02010609060101010101" pitchFamily="49" charset="-122"/>
              </a:rPr>
              <a:t>贫</a:t>
            </a:r>
            <a:r>
              <a:rPr lang="zh-TW" altLang="zh-CN" sz="2000" b="1" dirty="0" smtClean="0">
                <a:solidFill>
                  <a:srgbClr val="FF0000"/>
                </a:solidFill>
                <a:latin typeface="楷体" panose="02010609060101010101" pitchFamily="49" charset="-122"/>
                <a:ea typeface="楷体" panose="02010609060101010101" pitchFamily="49" charset="-122"/>
              </a:rPr>
              <a:t>风险。</a:t>
            </a:r>
            <a:endParaRPr lang="en-US" altLang="zh-TW" sz="2000" b="1" dirty="0" smtClean="0">
              <a:solidFill>
                <a:srgbClr val="FF0000"/>
              </a:solidFill>
              <a:latin typeface="楷体" panose="02010609060101010101" pitchFamily="49" charset="-122"/>
              <a:ea typeface="楷体" panose="02010609060101010101" pitchFamily="49" charset="-122"/>
            </a:endParaRPr>
          </a:p>
          <a:p>
            <a:pPr lvl="0"/>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a:t>
            </a:r>
            <a:r>
              <a:rPr lang="zh-TW" altLang="zh-CN" sz="2000" b="1" dirty="0" smtClean="0">
                <a:solidFill>
                  <a:srgbClr val="FF0000"/>
                </a:solidFill>
                <a:latin typeface="楷体" panose="02010609060101010101" pitchFamily="49" charset="-122"/>
                <a:ea typeface="楷体" panose="02010609060101010101" pitchFamily="49" charset="-122"/>
              </a:rPr>
              <a:t>二是农户</a:t>
            </a:r>
            <a:r>
              <a:rPr lang="zh-TW" altLang="zh-CN" sz="2000" b="1" dirty="0">
                <a:solidFill>
                  <a:srgbClr val="FF0000"/>
                </a:solidFill>
                <a:latin typeface="楷体" panose="02010609060101010101" pitchFamily="49" charset="-122"/>
                <a:ea typeface="楷体" panose="02010609060101010101" pitchFamily="49" charset="-122"/>
              </a:rPr>
              <a:t>人均纯收入虽然</a:t>
            </a:r>
            <a:r>
              <a:rPr lang="zh-TW" altLang="zh-CN" sz="2000" b="1" dirty="0">
                <a:solidFill>
                  <a:srgbClr val="002060"/>
                </a:solidFill>
                <a:latin typeface="楷体" panose="02010609060101010101" pitchFamily="49" charset="-122"/>
                <a:ea typeface="楷体" panose="02010609060101010101" pitchFamily="49" charset="-122"/>
              </a:rPr>
              <a:t>高于监测范围</a:t>
            </a:r>
            <a:r>
              <a:rPr lang="zh-TW" altLang="zh-CN" sz="2000" b="1" dirty="0">
                <a:solidFill>
                  <a:srgbClr val="FF0000"/>
                </a:solidFill>
                <a:latin typeface="楷体" panose="02010609060101010101" pitchFamily="49" charset="-122"/>
                <a:ea typeface="楷体" panose="02010609060101010101" pitchFamily="49" charset="-122"/>
              </a:rPr>
              <a:t>，但</a:t>
            </a:r>
            <a:r>
              <a:rPr lang="zh-TW" altLang="zh-CN" sz="2000" b="1" dirty="0" smtClean="0">
                <a:solidFill>
                  <a:srgbClr val="FF0000"/>
                </a:solidFill>
                <a:latin typeface="楷体" panose="02010609060101010101" pitchFamily="49" charset="-122"/>
                <a:ea typeface="楷体" panose="02010609060101010101" pitchFamily="49" charset="-122"/>
              </a:rPr>
              <a:t>因突发</a:t>
            </a:r>
            <a:r>
              <a:rPr lang="zh-TW" altLang="zh-CN" sz="2000" b="1" dirty="0">
                <a:solidFill>
                  <a:srgbClr val="FF0000"/>
                </a:solidFill>
                <a:latin typeface="楷体" panose="02010609060101010101" pitchFamily="49" charset="-122"/>
                <a:ea typeface="楷体" panose="02010609060101010101" pitchFamily="49" charset="-122"/>
              </a:rPr>
              <a:t>事件造成刚性支出较大或收入大幅缩减</a:t>
            </a:r>
            <a:r>
              <a:rPr lang="zh-TW" altLang="zh-CN" sz="2000" b="1" dirty="0" smtClean="0">
                <a:solidFill>
                  <a:srgbClr val="FF0000"/>
                </a:solidFill>
                <a:latin typeface="楷体" panose="02010609060101010101" pitchFamily="49" charset="-122"/>
                <a:ea typeface="楷体" panose="02010609060101010101" pitchFamily="49" charset="-122"/>
              </a:rPr>
              <a:t>，导致</a:t>
            </a:r>
            <a:r>
              <a:rPr lang="zh-CN" altLang="en-US" sz="2000" b="1" dirty="0" smtClean="0">
                <a:solidFill>
                  <a:srgbClr val="FF0000"/>
                </a:solidFill>
                <a:latin typeface="楷体" panose="02010609060101010101" pitchFamily="49" charset="-122"/>
                <a:ea typeface="楷体" panose="02010609060101010101" pitchFamily="49" charset="-122"/>
              </a:rPr>
              <a:t>基本</a:t>
            </a:r>
            <a:r>
              <a:rPr lang="zh-TW" altLang="zh-CN" sz="2000" b="1" dirty="0" smtClean="0">
                <a:solidFill>
                  <a:srgbClr val="FF0000"/>
                </a:solidFill>
                <a:latin typeface="楷体" panose="02010609060101010101" pitchFamily="49" charset="-122"/>
                <a:ea typeface="楷体" panose="02010609060101010101" pitchFamily="49" charset="-122"/>
              </a:rPr>
              <a:t>生活出现</a:t>
            </a:r>
            <a:r>
              <a:rPr lang="zh-TW" altLang="zh-CN" sz="2000" b="1" dirty="0">
                <a:solidFill>
                  <a:srgbClr val="FF0000"/>
                </a:solidFill>
                <a:latin typeface="楷体" panose="02010609060101010101" pitchFamily="49" charset="-122"/>
                <a:ea typeface="楷体" panose="02010609060101010101" pitchFamily="49" charset="-122"/>
              </a:rPr>
              <a:t>严重困难或</a:t>
            </a:r>
            <a:r>
              <a:rPr lang="zh-CN" altLang="zh-CN" sz="2000" b="1" dirty="0" smtClean="0">
                <a:solidFill>
                  <a:srgbClr val="FF0000"/>
                </a:solidFill>
                <a:latin typeface="楷体" panose="02010609060101010101" pitchFamily="49" charset="-122"/>
                <a:ea typeface="楷体" panose="02010609060101010101" pitchFamily="49" charset="-122"/>
              </a:rPr>
              <a:t>“三</a:t>
            </a:r>
            <a:r>
              <a:rPr lang="zh-TW" altLang="zh-CN" sz="2000" b="1" dirty="0" smtClean="0">
                <a:solidFill>
                  <a:srgbClr val="FF0000"/>
                </a:solidFill>
                <a:latin typeface="楷体" panose="02010609060101010101" pitchFamily="49" charset="-122"/>
                <a:ea typeface="楷体" panose="02010609060101010101" pitchFamily="49" charset="-122"/>
              </a:rPr>
              <a:t>保障”</a:t>
            </a:r>
            <a:r>
              <a:rPr lang="zh-CN" altLang="en-US" sz="2000" b="1" dirty="0" smtClean="0">
                <a:solidFill>
                  <a:srgbClr val="FF0000"/>
                </a:solidFill>
                <a:latin typeface="楷体" panose="02010609060101010101" pitchFamily="49" charset="-122"/>
                <a:ea typeface="楷体" panose="02010609060101010101" pitchFamily="49" charset="-122"/>
              </a:rPr>
              <a:t>及</a:t>
            </a:r>
            <a:r>
              <a:rPr lang="zh-TW" altLang="zh-CN" sz="2000" b="1" dirty="0" smtClean="0">
                <a:solidFill>
                  <a:srgbClr val="FF0000"/>
                </a:solidFill>
                <a:latin typeface="楷体" panose="02010609060101010101" pitchFamily="49" charset="-122"/>
                <a:ea typeface="楷体" panose="02010609060101010101" pitchFamily="49" charset="-122"/>
              </a:rPr>
              <a:t>饮水</a:t>
            </a:r>
            <a:r>
              <a:rPr lang="zh-TW" altLang="zh-CN" sz="2000" b="1" dirty="0">
                <a:solidFill>
                  <a:srgbClr val="FF0000"/>
                </a:solidFill>
                <a:latin typeface="楷体" panose="02010609060101010101" pitchFamily="49" charset="-122"/>
                <a:ea typeface="楷体" panose="02010609060101010101" pitchFamily="49" charset="-122"/>
              </a:rPr>
              <a:t>安全出现突出问题，依靠</a:t>
            </a:r>
            <a:r>
              <a:rPr lang="zh-TW" altLang="zh-CN" sz="2000" b="1" dirty="0">
                <a:solidFill>
                  <a:srgbClr val="002060"/>
                </a:solidFill>
                <a:latin typeface="楷体" panose="02010609060101010101" pitchFamily="49" charset="-122"/>
                <a:ea typeface="楷体" panose="02010609060101010101" pitchFamily="49" charset="-122"/>
              </a:rPr>
              <a:t>自身力量难以解决</a:t>
            </a:r>
            <a:r>
              <a:rPr lang="zh-TW" altLang="zh-CN" sz="2000" b="1" dirty="0">
                <a:solidFill>
                  <a:srgbClr val="FF0000"/>
                </a:solidFill>
                <a:latin typeface="楷体" panose="02010609060101010101" pitchFamily="49" charset="-122"/>
                <a:ea typeface="楷体" panose="02010609060101010101" pitchFamily="49" charset="-122"/>
              </a:rPr>
              <a:t>，存在返贫和新致贫</a:t>
            </a:r>
            <a:r>
              <a:rPr lang="zh-TW" altLang="zh-CN" sz="2000" b="1" dirty="0" smtClean="0">
                <a:solidFill>
                  <a:srgbClr val="FF0000"/>
                </a:solidFill>
                <a:latin typeface="楷体" panose="02010609060101010101" pitchFamily="49" charset="-122"/>
                <a:ea typeface="楷体" panose="02010609060101010101" pitchFamily="49" charset="-122"/>
              </a:rPr>
              <a:t>风险。</a:t>
            </a:r>
            <a:r>
              <a:rPr lang="en-US" altLang="zh-CN" sz="2000" b="1" dirty="0" smtClean="0">
                <a:solidFill>
                  <a:srgbClr val="FF0000"/>
                </a:solidFill>
                <a:latin typeface="楷体" panose="02010609060101010101" pitchFamily="49" charset="-122"/>
                <a:ea typeface="楷体" panose="02010609060101010101" pitchFamily="49" charset="-122"/>
              </a:rPr>
              <a:t>    </a:t>
            </a:r>
            <a:endParaRPr lang="zh-CN" altLang="zh-CN" sz="20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763688" y="1196752"/>
            <a:ext cx="3057247" cy="584775"/>
          </a:xfrm>
          <a:prstGeom prst="rect">
            <a:avLst/>
          </a:prstGeom>
        </p:spPr>
        <p:txBody>
          <a:bodyPr wrap="none">
            <a:spAutoFit/>
          </a:bodyPr>
          <a:lstStyle/>
          <a:p>
            <a:pPr lvl="0"/>
            <a:r>
              <a:rPr lang="zh-CN" altLang="en-US" sz="3200" b="1" dirty="0" smtClean="0">
                <a:solidFill>
                  <a:srgbClr val="FF0000"/>
                </a:solidFill>
                <a:latin typeface="华文行楷" panose="02010800040101010101" pitchFamily="2" charset="-122"/>
                <a:ea typeface="华文行楷" panose="02010800040101010101" pitchFamily="2" charset="-122"/>
              </a:rPr>
              <a:t>（五）认定条件</a:t>
            </a:r>
            <a:endParaRPr lang="en-US" altLang="zh-CN" sz="32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988840"/>
            <a:ext cx="7848872" cy="4154984"/>
          </a:xfrm>
          <a:prstGeom prst="rect">
            <a:avLst/>
          </a:prstGeom>
        </p:spPr>
        <p:txBody>
          <a:bodyPr wrap="square">
            <a:spAutoFit/>
          </a:bodyPr>
          <a:lstStyle/>
          <a:p>
            <a:pPr lvl="0"/>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有</a:t>
            </a:r>
            <a:r>
              <a:rPr lang="zh-CN" altLang="zh-CN" sz="2400" b="1" dirty="0">
                <a:solidFill>
                  <a:srgbClr val="FF0000"/>
                </a:solidFill>
                <a:latin typeface="楷体" panose="02010609060101010101" pitchFamily="49" charset="-122"/>
                <a:ea typeface="楷体" panose="02010609060101010101" pitchFamily="49" charset="-122"/>
              </a:rPr>
              <a:t>下列四种情况之一的，</a:t>
            </a:r>
            <a:r>
              <a:rPr lang="zh-CN" altLang="zh-CN" sz="2400" b="1" u="sng" dirty="0">
                <a:latin typeface="楷体" panose="02010609060101010101" pitchFamily="49" charset="-122"/>
                <a:ea typeface="楷体" panose="02010609060101010101" pitchFamily="49" charset="-122"/>
              </a:rPr>
              <a:t>应当</a:t>
            </a:r>
            <a:r>
              <a:rPr lang="zh-CN" altLang="zh-CN" sz="2400" b="1" dirty="0">
                <a:solidFill>
                  <a:srgbClr val="FF0000"/>
                </a:solidFill>
                <a:latin typeface="楷体" panose="02010609060101010101" pitchFamily="49" charset="-122"/>
                <a:ea typeface="楷体" panose="02010609060101010101" pitchFamily="49" charset="-122"/>
              </a:rPr>
              <a:t>纳入监测：</a:t>
            </a:r>
            <a:endParaRPr lang="zh-CN" altLang="zh-CN" sz="2400" b="1" dirty="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1</a:t>
            </a:r>
            <a:r>
              <a:rPr lang="en-US" altLang="zh-CN" sz="2400" b="1" dirty="0">
                <a:solidFill>
                  <a:srgbClr val="FF0000"/>
                </a:solidFill>
                <a:latin typeface="楷体" panose="02010609060101010101" pitchFamily="49" charset="-122"/>
                <a:ea typeface="楷体" panose="02010609060101010101" pitchFamily="49" charset="-122"/>
              </a:rPr>
              <a:t>.</a:t>
            </a:r>
            <a:r>
              <a:rPr lang="zh-CN" altLang="zh-CN" sz="2400" b="1" dirty="0">
                <a:solidFill>
                  <a:srgbClr val="FF0000"/>
                </a:solidFill>
                <a:latin typeface="楷体" panose="02010609060101010101" pitchFamily="49" charset="-122"/>
                <a:ea typeface="楷体" panose="02010609060101010101" pitchFamily="49" charset="-122"/>
              </a:rPr>
              <a:t>家庭年人均纯收入低于我市农村低保年保障标准，而因其他原因未享受低保政策</a:t>
            </a:r>
            <a:r>
              <a:rPr lang="zh-CN" altLang="zh-CN" sz="2400" b="1" dirty="0" smtClean="0">
                <a:solidFill>
                  <a:srgbClr val="FF0000"/>
                </a:solidFill>
                <a:latin typeface="楷体" panose="02010609060101010101" pitchFamily="49" charset="-122"/>
                <a:ea typeface="楷体" panose="02010609060101010101" pitchFamily="49" charset="-122"/>
              </a:rPr>
              <a:t>的</a:t>
            </a:r>
            <a:r>
              <a:rPr lang="zh-CN" altLang="en-US" sz="2400" b="1" dirty="0" smtClean="0">
                <a:solidFill>
                  <a:srgbClr val="FF0000"/>
                </a:solidFill>
                <a:latin typeface="楷体" panose="02010609060101010101" pitchFamily="49" charset="-122"/>
                <a:ea typeface="楷体" panose="02010609060101010101" pitchFamily="49" charset="-122"/>
              </a:rPr>
              <a:t>（如赡养费不到位）</a:t>
            </a:r>
            <a:r>
              <a:rPr lang="zh-CN" altLang="zh-CN" sz="2400" b="1" dirty="0" smtClean="0">
                <a:solidFill>
                  <a:srgbClr val="FF0000"/>
                </a:solidFill>
                <a:latin typeface="楷体" panose="02010609060101010101" pitchFamily="49" charset="-122"/>
                <a:ea typeface="楷体" panose="02010609060101010101" pitchFamily="49" charset="-122"/>
              </a:rPr>
              <a:t>；</a:t>
            </a:r>
            <a:endParaRPr lang="zh-CN" altLang="zh-CN" sz="2400" b="1" dirty="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2</a:t>
            </a:r>
            <a:r>
              <a:rPr lang="en-US" altLang="zh-CN" sz="2400" b="1" dirty="0">
                <a:solidFill>
                  <a:srgbClr val="FF0000"/>
                </a:solidFill>
                <a:latin typeface="楷体" panose="02010609060101010101" pitchFamily="49" charset="-122"/>
                <a:ea typeface="楷体" panose="02010609060101010101" pitchFamily="49" charset="-122"/>
              </a:rPr>
              <a:t>.</a:t>
            </a:r>
            <a:r>
              <a:rPr lang="zh-CN" altLang="zh-CN" sz="2400" b="1" dirty="0">
                <a:solidFill>
                  <a:srgbClr val="FF0000"/>
                </a:solidFill>
                <a:latin typeface="楷体" panose="02010609060101010101" pitchFamily="49" charset="-122"/>
                <a:ea typeface="楷体" panose="02010609060101010101" pitchFamily="49" charset="-122"/>
              </a:rPr>
              <a:t>农村低保户、分散供养特困人员中“三保障”及饮水安全有风险的；</a:t>
            </a:r>
            <a:endParaRPr lang="zh-CN" altLang="zh-CN" sz="2400" b="1" dirty="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3</a:t>
            </a:r>
            <a:r>
              <a:rPr lang="en-US" altLang="zh-CN" sz="2400" b="1" dirty="0">
                <a:solidFill>
                  <a:srgbClr val="FF0000"/>
                </a:solidFill>
                <a:latin typeface="楷体" panose="02010609060101010101" pitchFamily="49" charset="-122"/>
                <a:ea typeface="楷体" panose="02010609060101010101" pitchFamily="49" charset="-122"/>
              </a:rPr>
              <a:t>.</a:t>
            </a:r>
            <a:r>
              <a:rPr lang="zh-CN" altLang="zh-CN" sz="2400" b="1" dirty="0">
                <a:solidFill>
                  <a:srgbClr val="FF0000"/>
                </a:solidFill>
                <a:latin typeface="楷体" panose="02010609060101010101" pitchFamily="49" charset="-122"/>
                <a:ea typeface="楷体" panose="02010609060101010101" pitchFamily="49" charset="-122"/>
              </a:rPr>
              <a:t>农村低保边缘户中 “三保障”及饮水安全有风险，且自身无能力解决的；</a:t>
            </a:r>
            <a:endParaRPr lang="zh-CN" altLang="zh-CN" sz="2400" b="1" dirty="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4</a:t>
            </a:r>
            <a:r>
              <a:rPr lang="en-US" altLang="zh-CN" sz="2400" b="1" dirty="0">
                <a:solidFill>
                  <a:srgbClr val="FF0000"/>
                </a:solidFill>
                <a:latin typeface="楷体" panose="02010609060101010101" pitchFamily="49" charset="-122"/>
                <a:ea typeface="楷体" panose="02010609060101010101" pitchFamily="49" charset="-122"/>
              </a:rPr>
              <a:t>.</a:t>
            </a:r>
            <a:r>
              <a:rPr lang="zh-CN" altLang="zh-CN" sz="2400" b="1" dirty="0">
                <a:solidFill>
                  <a:srgbClr val="FF0000"/>
                </a:solidFill>
                <a:latin typeface="楷体" panose="02010609060101010101" pitchFamily="49" charset="-122"/>
                <a:ea typeface="楷体" panose="02010609060101010101" pitchFamily="49" charset="-122"/>
              </a:rPr>
              <a:t>扣减因病、因灾、因意外事故等突发状况产生的较大刚性支出后，家庭年人均纯收入低于我市农村低保年保障标准的。</a:t>
            </a:r>
            <a:endParaRPr lang="zh-CN" altLang="zh-CN" sz="2400" b="1" dirty="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a:t>
            </a:r>
            <a:endParaRPr lang="zh-CN" altLang="zh-CN" sz="24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body" idx="4294967295"/>
          </p:nvPr>
        </p:nvSpPr>
        <p:spPr bwMode="auto">
          <a:xfrm>
            <a:off x="827584" y="908720"/>
            <a:ext cx="7225211" cy="52269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lnSpc>
                <a:spcPct val="80000"/>
              </a:lnSpc>
              <a:buFont typeface="Arial" panose="020B0604020202020204" pitchFamily="34" charset="0"/>
              <a:buNone/>
            </a:pPr>
            <a:r>
              <a:rPr lang="zh-CN" altLang="en-US" sz="1600" b="1" dirty="0">
                <a:solidFill>
                  <a:srgbClr val="B2260A"/>
                </a:solidFill>
                <a:latin typeface="Arial" panose="020B0604020202020204" pitchFamily="34" charset="0"/>
                <a:ea typeface="黑体" panose="02010600030101010101" pitchFamily="49" charset="-122"/>
              </a:rPr>
              <a:t>      </a:t>
            </a:r>
            <a:endParaRPr lang="zh-CN" altLang="en-US" sz="1600" b="1" dirty="0">
              <a:solidFill>
                <a:srgbClr val="002060"/>
              </a:solidFill>
              <a:latin typeface="Arial" panose="020B0604020202020204" pitchFamily="34" charset="0"/>
              <a:ea typeface="黑体" panose="02010600030101010101" pitchFamily="49" charset="-122"/>
            </a:endParaRPr>
          </a:p>
        </p:txBody>
      </p:sp>
      <p:sp>
        <p:nvSpPr>
          <p:cNvPr id="7" name="矩形 6"/>
          <p:cNvSpPr/>
          <p:nvPr/>
        </p:nvSpPr>
        <p:spPr bwMode="auto">
          <a:xfrm>
            <a:off x="827584" y="2060848"/>
            <a:ext cx="7056784" cy="652462"/>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lIns="111760" tIns="111760" rIns="111760" bIns="111760" spcCol="1270" anchor="ctr"/>
          <a:lstStyle/>
          <a:p>
            <a:pPr defTabSz="1955800">
              <a:lnSpc>
                <a:spcPct val="90000"/>
              </a:lnSpc>
              <a:spcAft>
                <a:spcPct val="35000"/>
              </a:spcAft>
              <a:defRPr/>
            </a:pPr>
            <a:r>
              <a:rPr lang="zh-CN" altLang="en-US" sz="2800" dirty="0">
                <a:latin typeface="华文隶书" panose="02010800040101010101" pitchFamily="2" charset="-122"/>
                <a:ea typeface="华文隶书" panose="02010800040101010101" pitchFamily="2" charset="-122"/>
                <a:cs typeface="经典粗黑简" pitchFamily="49" charset="-122"/>
              </a:rPr>
              <a:t>一</a:t>
            </a:r>
            <a:r>
              <a:rPr lang="zh-CN" altLang="en-US" sz="2800" dirty="0" smtClean="0">
                <a:latin typeface="华文隶书" panose="02010800040101010101" pitchFamily="2" charset="-122"/>
                <a:ea typeface="华文隶书" panose="02010800040101010101" pitchFamily="2" charset="-122"/>
                <a:cs typeface="经典粗黑简" pitchFamily="49" charset="-122"/>
              </a:rPr>
              <a:t>、防止返贫监测和帮扶的工作背景</a:t>
            </a:r>
            <a:endParaRPr lang="zh-CN" altLang="en-US" sz="2800" dirty="0">
              <a:latin typeface="华文隶书" panose="02010800040101010101" pitchFamily="2" charset="-122"/>
              <a:ea typeface="华文隶书" panose="02010800040101010101" pitchFamily="2" charset="-122"/>
              <a:cs typeface="经典粗黑简" pitchFamily="49" charset="-122"/>
            </a:endParaRPr>
          </a:p>
        </p:txBody>
      </p:sp>
      <p:sp>
        <p:nvSpPr>
          <p:cNvPr id="9" name="矩形 8"/>
          <p:cNvSpPr/>
          <p:nvPr/>
        </p:nvSpPr>
        <p:spPr>
          <a:xfrm>
            <a:off x="1259632" y="1124744"/>
            <a:ext cx="6192688" cy="584775"/>
          </a:xfrm>
          <a:prstGeom prst="rect">
            <a:avLst/>
          </a:prstGeom>
        </p:spPr>
        <p:txBody>
          <a:bodyPr wrap="square">
            <a:spAutoFit/>
          </a:bodyPr>
          <a:lstStyle/>
          <a:p>
            <a:pPr lvl="0"/>
            <a:r>
              <a:rPr lang="zh-CN" altLang="en-US" sz="3200" spc="50" dirty="0" smtClean="0">
                <a:ln w="11430"/>
                <a:solidFill>
                  <a:srgbClr val="FF0000"/>
                </a:solidFill>
                <a:effectLst>
                  <a:outerShdw blurRad="76200" dist="50800" dir="5400000" algn="tl" rotWithShape="0">
                    <a:srgbClr val="000000">
                      <a:alpha val="65000"/>
                    </a:srgbClr>
                  </a:outerShdw>
                </a:effectLst>
                <a:latin typeface="方正舒体" panose="02010601030101010101" pitchFamily="2" charset="-122"/>
                <a:ea typeface="方正舒体" panose="02010601030101010101" pitchFamily="2" charset="-122"/>
              </a:rPr>
              <a:t>讲四个方面</a:t>
            </a:r>
            <a:endParaRPr lang="zh-CN" altLang="en-US" sz="3200" spc="50" dirty="0">
              <a:ln w="11430"/>
              <a:solidFill>
                <a:srgbClr val="FF0000"/>
              </a:solidFill>
              <a:effectLst>
                <a:outerShdw blurRad="76200" dist="50800" dir="5400000" algn="tl" rotWithShape="0">
                  <a:srgbClr val="000000">
                    <a:alpha val="65000"/>
                  </a:srgbClr>
                </a:outerShdw>
              </a:effectLst>
              <a:latin typeface="方正舒体" panose="02010601030101010101" pitchFamily="2" charset="-122"/>
              <a:ea typeface="方正舒体" panose="02010601030101010101" pitchFamily="2" charset="-122"/>
            </a:endParaRPr>
          </a:p>
        </p:txBody>
      </p:sp>
      <p:sp>
        <p:nvSpPr>
          <p:cNvPr id="15" name="矩形 14"/>
          <p:cNvSpPr/>
          <p:nvPr/>
        </p:nvSpPr>
        <p:spPr bwMode="auto">
          <a:xfrm>
            <a:off x="827584" y="3214109"/>
            <a:ext cx="7056784" cy="635000"/>
          </a:xfrm>
          <a:prstGeom prst="rect">
            <a:avLst/>
          </a:prstGeom>
          <a:solidFill>
            <a:srgbClr val="0070C0"/>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lIns="111760" tIns="111760" rIns="111760" bIns="111760" spcCol="1270" anchor="ctr"/>
          <a:lstStyle/>
          <a:p>
            <a:pPr defTabSz="1955800">
              <a:lnSpc>
                <a:spcPct val="90000"/>
              </a:lnSpc>
              <a:spcAft>
                <a:spcPct val="35000"/>
              </a:spcAft>
              <a:defRPr/>
            </a:pPr>
            <a:r>
              <a:rPr lang="zh-CN" altLang="en-US" sz="2800" dirty="0" smtClean="0">
                <a:latin typeface="华文隶书" panose="02010800040101010101" pitchFamily="2" charset="-122"/>
                <a:ea typeface="华文隶书" panose="02010800040101010101" pitchFamily="2" charset="-122"/>
                <a:cs typeface="经典粗黑简" pitchFamily="49" charset="-122"/>
              </a:rPr>
              <a:t>二、防止返贫监测和帮扶的对象范围</a:t>
            </a:r>
            <a:endParaRPr lang="zh-CN" altLang="en-US" sz="2800" dirty="0">
              <a:latin typeface="华文隶书" panose="02010800040101010101" pitchFamily="2" charset="-122"/>
              <a:ea typeface="华文隶书" panose="02010800040101010101" pitchFamily="2" charset="-122"/>
              <a:cs typeface="经典粗黑简" pitchFamily="49" charset="-122"/>
            </a:endParaRPr>
          </a:p>
        </p:txBody>
      </p:sp>
      <p:sp>
        <p:nvSpPr>
          <p:cNvPr id="10" name="矩形 9"/>
          <p:cNvSpPr/>
          <p:nvPr/>
        </p:nvSpPr>
        <p:spPr bwMode="auto">
          <a:xfrm>
            <a:off x="827584" y="4339843"/>
            <a:ext cx="7056784" cy="635000"/>
          </a:xfrm>
          <a:prstGeom prst="rect">
            <a:avLst/>
          </a:prstGeom>
          <a:solidFill>
            <a:srgbClr val="0070C0"/>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lIns="111760" tIns="111760" rIns="111760" bIns="111760" spcCol="1270" anchor="ctr"/>
          <a:lstStyle/>
          <a:p>
            <a:pPr defTabSz="1955800">
              <a:lnSpc>
                <a:spcPct val="90000"/>
              </a:lnSpc>
              <a:spcAft>
                <a:spcPct val="35000"/>
              </a:spcAft>
              <a:defRPr/>
            </a:pPr>
            <a:r>
              <a:rPr lang="zh-CN" altLang="en-US" sz="2800" dirty="0" smtClean="0">
                <a:latin typeface="华文隶书" panose="02010800040101010101" pitchFamily="2" charset="-122"/>
                <a:ea typeface="华文隶书" panose="02010800040101010101" pitchFamily="2" charset="-122"/>
                <a:cs typeface="经典粗黑简" pitchFamily="49" charset="-122"/>
              </a:rPr>
              <a:t>三、防止返贫监测和帮扶的工作要求</a:t>
            </a:r>
            <a:endParaRPr lang="zh-CN" altLang="en-US" sz="2800" dirty="0">
              <a:latin typeface="华文隶书" panose="02010800040101010101" pitchFamily="2" charset="-122"/>
              <a:ea typeface="华文隶书" panose="02010800040101010101" pitchFamily="2" charset="-122"/>
              <a:cs typeface="经典粗黑简" pitchFamily="49" charset="-122"/>
            </a:endParaRPr>
          </a:p>
        </p:txBody>
      </p:sp>
      <p:sp>
        <p:nvSpPr>
          <p:cNvPr id="8" name="矩形 7"/>
          <p:cNvSpPr/>
          <p:nvPr/>
        </p:nvSpPr>
        <p:spPr bwMode="auto">
          <a:xfrm>
            <a:off x="827584" y="5445224"/>
            <a:ext cx="7056784" cy="635000"/>
          </a:xfrm>
          <a:prstGeom prst="rect">
            <a:avLst/>
          </a:prstGeom>
          <a:solidFill>
            <a:srgbClr val="0070C0"/>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lIns="111760" tIns="111760" rIns="111760" bIns="111760" spcCol="1270" anchor="ctr"/>
          <a:lstStyle/>
          <a:p>
            <a:pPr defTabSz="1955800">
              <a:lnSpc>
                <a:spcPct val="90000"/>
              </a:lnSpc>
              <a:spcAft>
                <a:spcPct val="35000"/>
              </a:spcAft>
              <a:defRPr/>
            </a:pPr>
            <a:r>
              <a:rPr lang="zh-CN" altLang="en-US" sz="2800" dirty="0" smtClean="0">
                <a:latin typeface="华文隶书" panose="02010800040101010101" pitchFamily="2" charset="-122"/>
                <a:ea typeface="华文隶书" panose="02010800040101010101" pitchFamily="2" charset="-122"/>
                <a:cs typeface="经典粗黑简" pitchFamily="49" charset="-122"/>
              </a:rPr>
              <a:t>四、“大走访大排查大整改”相关情况</a:t>
            </a:r>
            <a:endParaRPr lang="zh-CN" altLang="en-US" sz="2800" dirty="0">
              <a:latin typeface="华文隶书" panose="02010800040101010101" pitchFamily="2" charset="-122"/>
              <a:ea typeface="华文隶书" panose="02010800040101010101" pitchFamily="2" charset="-122"/>
              <a:cs typeface="经典粗黑简" pitchFamily="49" charset="-122"/>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27381" y="1772816"/>
            <a:ext cx="7704856" cy="4462760"/>
          </a:xfrm>
          <a:prstGeom prst="rect">
            <a:avLst/>
          </a:prstGeom>
        </p:spPr>
        <p:txBody>
          <a:bodyPr wrap="square">
            <a:spAutoFit/>
          </a:bodyPr>
          <a:lstStyle/>
          <a:p>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zh-CN" sz="2000" b="1" dirty="0" smtClean="0">
                <a:solidFill>
                  <a:srgbClr val="FF0000"/>
                </a:solidFill>
                <a:latin typeface="楷体" panose="02010609060101010101" pitchFamily="49" charset="-122"/>
                <a:ea typeface="楷体" panose="02010609060101010101" pitchFamily="49" charset="-122"/>
              </a:rPr>
              <a:t>有</a:t>
            </a:r>
            <a:r>
              <a:rPr lang="zh-CN" altLang="zh-CN" sz="2000" b="1" dirty="0">
                <a:solidFill>
                  <a:srgbClr val="FF0000"/>
                </a:solidFill>
                <a:latin typeface="楷体" panose="02010609060101010101" pitchFamily="49" charset="-122"/>
                <a:ea typeface="楷体" panose="02010609060101010101" pitchFamily="49" charset="-122"/>
              </a:rPr>
              <a:t>下列五种情形之一的，</a:t>
            </a:r>
            <a:r>
              <a:rPr lang="zh-CN" altLang="zh-CN" sz="2000" b="1" u="sng" dirty="0">
                <a:latin typeface="楷体" panose="02010609060101010101" pitchFamily="49" charset="-122"/>
                <a:ea typeface="楷体" panose="02010609060101010101" pitchFamily="49" charset="-122"/>
              </a:rPr>
              <a:t>一般</a:t>
            </a:r>
            <a:r>
              <a:rPr lang="zh-CN" altLang="zh-CN" sz="2000" b="1" dirty="0">
                <a:solidFill>
                  <a:srgbClr val="FF0000"/>
                </a:solidFill>
                <a:latin typeface="楷体" panose="02010609060101010101" pitchFamily="49" charset="-122"/>
                <a:ea typeface="楷体" panose="02010609060101010101" pitchFamily="49" charset="-122"/>
              </a:rPr>
              <a:t>不纳入监测：</a:t>
            </a:r>
            <a:endParaRPr lang="zh-CN" altLang="zh-CN" sz="2000" b="1" dirty="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1</a:t>
            </a:r>
            <a:r>
              <a:rPr lang="en-US" altLang="zh-CN" sz="2000" b="1" dirty="0">
                <a:solidFill>
                  <a:srgbClr val="FF0000"/>
                </a:solidFill>
                <a:latin typeface="楷体" panose="02010609060101010101" pitchFamily="49" charset="-122"/>
                <a:ea typeface="楷体" panose="02010609060101010101" pitchFamily="49" charset="-122"/>
              </a:rPr>
              <a:t>. </a:t>
            </a:r>
            <a:r>
              <a:rPr lang="zh-CN" altLang="zh-CN" sz="2000" b="1" dirty="0">
                <a:solidFill>
                  <a:srgbClr val="FF0000"/>
                </a:solidFill>
                <a:latin typeface="楷体" panose="02010609060101010101" pitchFamily="49" charset="-122"/>
                <a:ea typeface="楷体" panose="02010609060101010101" pitchFamily="49" charset="-122"/>
              </a:rPr>
              <a:t>家庭成员拥有或使用享受型用车、船舶、工程机械及大型农机具的；</a:t>
            </a:r>
            <a:endParaRPr lang="zh-CN" altLang="zh-CN" sz="2000" b="1" dirty="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2</a:t>
            </a:r>
            <a:r>
              <a:rPr lang="en-US" altLang="zh-CN" sz="2000" b="1" dirty="0">
                <a:solidFill>
                  <a:srgbClr val="FF0000"/>
                </a:solidFill>
                <a:latin typeface="楷体" panose="02010609060101010101" pitchFamily="49" charset="-122"/>
                <a:ea typeface="楷体" panose="02010609060101010101" pitchFamily="49" charset="-122"/>
              </a:rPr>
              <a:t>. </a:t>
            </a:r>
            <a:r>
              <a:rPr lang="zh-CN" altLang="zh-CN" sz="2000" b="1" dirty="0">
                <a:solidFill>
                  <a:srgbClr val="FF0000"/>
                </a:solidFill>
                <a:latin typeface="楷体" panose="02010609060101010101" pitchFamily="49" charset="-122"/>
                <a:ea typeface="楷体" panose="02010609060101010101" pitchFamily="49" charset="-122"/>
              </a:rPr>
              <a:t>家庭成员拥有商品房，或高标准修建新房、装修现有住房（不含因灾重建、易地扶贫搬迁和国家统征拆迁房屋）的；</a:t>
            </a:r>
            <a:endParaRPr lang="zh-CN" altLang="zh-CN" sz="2000" b="1" dirty="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3</a:t>
            </a:r>
            <a:r>
              <a:rPr lang="en-US" altLang="zh-CN" sz="2000" b="1" dirty="0">
                <a:solidFill>
                  <a:srgbClr val="FF0000"/>
                </a:solidFill>
                <a:latin typeface="楷体" panose="02010609060101010101" pitchFamily="49" charset="-122"/>
                <a:ea typeface="楷体" panose="02010609060101010101" pitchFamily="49" charset="-122"/>
              </a:rPr>
              <a:t>. </a:t>
            </a:r>
            <a:r>
              <a:rPr lang="zh-CN" altLang="zh-CN" sz="2000" b="1" dirty="0">
                <a:solidFill>
                  <a:srgbClr val="FF0000"/>
                </a:solidFill>
                <a:latin typeface="楷体" panose="02010609060101010101" pitchFamily="49" charset="-122"/>
                <a:ea typeface="楷体" panose="02010609060101010101" pitchFamily="49" charset="-122"/>
              </a:rPr>
              <a:t>家庭成员有正式编制的财政供养人员、村四职干部（有重大返致贫风险等情况除外）的；</a:t>
            </a:r>
            <a:endParaRPr lang="zh-CN" altLang="zh-CN" sz="2000" b="1" dirty="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4</a:t>
            </a:r>
            <a:r>
              <a:rPr lang="en-US" altLang="zh-CN" sz="2000" b="1" dirty="0">
                <a:solidFill>
                  <a:srgbClr val="FF0000"/>
                </a:solidFill>
                <a:latin typeface="楷体" panose="02010609060101010101" pitchFamily="49" charset="-122"/>
                <a:ea typeface="楷体" panose="02010609060101010101" pitchFamily="49" charset="-122"/>
              </a:rPr>
              <a:t>. </a:t>
            </a:r>
            <a:r>
              <a:rPr lang="zh-CN" altLang="zh-CN" sz="2000" b="1" dirty="0">
                <a:solidFill>
                  <a:srgbClr val="FF0000"/>
                </a:solidFill>
                <a:latin typeface="楷体" panose="02010609060101010101" pitchFamily="49" charset="-122"/>
                <a:ea typeface="楷体" panose="02010609060101010101" pitchFamily="49" charset="-122"/>
              </a:rPr>
              <a:t>家庭成员办有或投资企业，长期雇用他人从事生产经营活动，并正常经营纳税的；</a:t>
            </a:r>
            <a:endParaRPr lang="zh-CN" altLang="zh-CN" sz="2000" b="1" dirty="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5</a:t>
            </a:r>
            <a:r>
              <a:rPr lang="en-US" altLang="zh-CN" sz="2000" b="1" dirty="0">
                <a:solidFill>
                  <a:srgbClr val="FF0000"/>
                </a:solidFill>
                <a:latin typeface="楷体" panose="02010609060101010101" pitchFamily="49" charset="-122"/>
                <a:ea typeface="楷体" panose="02010609060101010101" pitchFamily="49" charset="-122"/>
              </a:rPr>
              <a:t>. </a:t>
            </a:r>
            <a:r>
              <a:rPr lang="zh-CN" altLang="zh-CN" sz="2000" b="1" dirty="0">
                <a:solidFill>
                  <a:srgbClr val="FF0000"/>
                </a:solidFill>
                <a:latin typeface="楷体" panose="02010609060101010101" pitchFamily="49" charset="-122"/>
                <a:ea typeface="楷体" panose="02010609060101010101" pitchFamily="49" charset="-122"/>
              </a:rPr>
              <a:t>家庭成员有大额的银行存款、有价证券、债券、储蓄性保险的</a:t>
            </a:r>
            <a:r>
              <a:rPr lang="zh-CN" altLang="zh-CN"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zh-CN" altLang="en-US" sz="2000" b="1"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002060"/>
                </a:solidFill>
                <a:latin typeface="楷体" panose="02010609060101010101" pitchFamily="49" charset="-122"/>
                <a:ea typeface="楷体" panose="02010609060101010101" pitchFamily="49" charset="-122"/>
              </a:rPr>
              <a:t>（这次大排查就设置了“四类人群”指标）</a:t>
            </a:r>
            <a:endParaRPr lang="en-US" altLang="zh-CN" sz="2000" b="1" dirty="0" smtClean="0">
              <a:solidFill>
                <a:srgbClr val="00206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zh-CN" sz="2000" b="1" dirty="0" smtClean="0">
                <a:solidFill>
                  <a:srgbClr val="FF0000"/>
                </a:solidFill>
                <a:latin typeface="楷体" panose="02010609060101010101" pitchFamily="49" charset="-122"/>
                <a:ea typeface="楷体" panose="02010609060101010101" pitchFamily="49" charset="-122"/>
              </a:rPr>
              <a:t>以上</a:t>
            </a:r>
            <a:r>
              <a:rPr lang="zh-CN" altLang="zh-CN" sz="2000" b="1" dirty="0">
                <a:solidFill>
                  <a:srgbClr val="FF0000"/>
                </a:solidFill>
                <a:latin typeface="楷体" panose="02010609060101010101" pitchFamily="49" charset="-122"/>
                <a:ea typeface="楷体" panose="02010609060101010101" pitchFamily="49" charset="-122"/>
              </a:rPr>
              <a:t>“应当纳入监测”和“一般不纳入监测”中的特殊情况，由</a:t>
            </a:r>
            <a:r>
              <a:rPr lang="zh-CN" altLang="zh-CN" sz="2000" b="1" dirty="0" smtClean="0">
                <a:solidFill>
                  <a:srgbClr val="FF0000"/>
                </a:solidFill>
                <a:latin typeface="楷体" panose="02010609060101010101" pitchFamily="49" charset="-122"/>
                <a:ea typeface="楷体" panose="02010609060101010101" pitchFamily="49" charset="-122"/>
              </a:rPr>
              <a:t>村</a:t>
            </a:r>
            <a:r>
              <a:rPr lang="zh-CN" altLang="en-US" sz="2000" b="1" dirty="0" smtClean="0">
                <a:solidFill>
                  <a:srgbClr val="FF0000"/>
                </a:solidFill>
                <a:latin typeface="楷体" panose="02010609060101010101" pitchFamily="49" charset="-122"/>
                <a:ea typeface="楷体" panose="02010609060101010101" pitchFamily="49" charset="-122"/>
              </a:rPr>
              <a:t>级民主</a:t>
            </a:r>
            <a:r>
              <a:rPr lang="zh-CN" altLang="zh-CN" sz="2000" b="1" dirty="0" smtClean="0">
                <a:solidFill>
                  <a:srgbClr val="FF0000"/>
                </a:solidFill>
                <a:latin typeface="楷体" panose="02010609060101010101" pitchFamily="49" charset="-122"/>
                <a:ea typeface="楷体" panose="02010609060101010101" pitchFamily="49" charset="-122"/>
              </a:rPr>
              <a:t>评议</a:t>
            </a:r>
            <a:r>
              <a:rPr lang="zh-CN" altLang="zh-CN" sz="2000" b="1" dirty="0">
                <a:solidFill>
                  <a:srgbClr val="FF0000"/>
                </a:solidFill>
                <a:latin typeface="楷体" panose="02010609060101010101" pitchFamily="49" charset="-122"/>
                <a:ea typeface="楷体" panose="02010609060101010101" pitchFamily="49" charset="-122"/>
              </a:rPr>
              <a:t>认定</a:t>
            </a:r>
            <a:r>
              <a:rPr lang="zh-CN" altLang="zh-CN" sz="2000" b="1" dirty="0" smtClean="0">
                <a:solidFill>
                  <a:srgbClr val="FF0000"/>
                </a:solidFill>
                <a:latin typeface="楷体" panose="02010609060101010101" pitchFamily="49" charset="-122"/>
                <a:ea typeface="楷体" panose="02010609060101010101" pitchFamily="49" charset="-122"/>
              </a:rPr>
              <a:t>。</a:t>
            </a:r>
            <a:r>
              <a:rPr lang="en-US" altLang="zh-CN" sz="2400" b="1" dirty="0" smtClean="0">
                <a:solidFill>
                  <a:srgbClr val="FF0000"/>
                </a:solidFill>
                <a:latin typeface="楷体" panose="02010609060101010101" pitchFamily="49" charset="-122"/>
                <a:ea typeface="楷体" panose="02010609060101010101" pitchFamily="49" charset="-122"/>
              </a:rPr>
              <a:t>    </a:t>
            </a:r>
            <a:endParaRPr lang="zh-CN" altLang="zh-CN" sz="24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11559" y="1846332"/>
            <a:ext cx="2629673" cy="4524315"/>
          </a:xfrm>
          <a:prstGeom prst="rect">
            <a:avLst/>
          </a:prstGeom>
        </p:spPr>
        <p:txBody>
          <a:bodyPr wrap="square">
            <a:spAutoFit/>
          </a:bodyPr>
          <a:lstStyle/>
          <a:p>
            <a:r>
              <a:rPr lang="zh-CN" altLang="en-US" b="1" dirty="0" smtClean="0">
                <a:solidFill>
                  <a:srgbClr val="FF0000"/>
                </a:solidFill>
                <a:latin typeface="楷体" panose="02010609060101010101" pitchFamily="49" charset="-122"/>
                <a:ea typeface="楷体" panose="02010609060101010101" pitchFamily="49" charset="-122"/>
              </a:rPr>
              <a:t>    重庆</a:t>
            </a:r>
            <a:r>
              <a:rPr lang="zh-CN" altLang="zh-CN" b="1" dirty="0">
                <a:solidFill>
                  <a:srgbClr val="FF0000"/>
                </a:solidFill>
                <a:latin typeface="楷体" panose="02010609060101010101" pitchFamily="49" charset="-122"/>
                <a:ea typeface="楷体" panose="02010609060101010101" pitchFamily="49" charset="-122"/>
              </a:rPr>
              <a:t>识别认定</a:t>
            </a:r>
            <a:r>
              <a:rPr lang="zh-CN" altLang="en-US" b="1" dirty="0">
                <a:solidFill>
                  <a:srgbClr val="FF0000"/>
                </a:solidFill>
                <a:latin typeface="楷体" panose="02010609060101010101" pitchFamily="49" charset="-122"/>
                <a:ea typeface="楷体" panose="02010609060101010101" pitchFamily="49" charset="-122"/>
              </a:rPr>
              <a:t>监测对象采用“</a:t>
            </a:r>
            <a:r>
              <a:rPr lang="zh-CN" altLang="zh-CN" b="1" dirty="0" smtClean="0">
                <a:solidFill>
                  <a:srgbClr val="FF0000"/>
                </a:solidFill>
                <a:latin typeface="楷体" panose="02010609060101010101" pitchFamily="49" charset="-122"/>
                <a:ea typeface="楷体" panose="02010609060101010101" pitchFamily="49" charset="-122"/>
              </a:rPr>
              <a:t>五步</a:t>
            </a:r>
            <a:r>
              <a:rPr lang="zh-CN" altLang="en-US" b="1" dirty="0" smtClean="0">
                <a:solidFill>
                  <a:srgbClr val="FF0000"/>
                </a:solidFill>
                <a:latin typeface="楷体" panose="02010609060101010101" pitchFamily="49" charset="-122"/>
                <a:ea typeface="楷体" panose="02010609060101010101" pitchFamily="49" charset="-122"/>
              </a:rPr>
              <a:t>法”</a:t>
            </a:r>
            <a:r>
              <a:rPr lang="zh-CN" altLang="zh-CN" b="1" dirty="0" smtClean="0">
                <a:solidFill>
                  <a:srgbClr val="FF0000"/>
                </a:solidFill>
                <a:latin typeface="楷体" panose="02010609060101010101" pitchFamily="49" charset="-122"/>
                <a:ea typeface="楷体" panose="02010609060101010101" pitchFamily="49" charset="-122"/>
              </a:rPr>
              <a:t> </a:t>
            </a:r>
            <a:r>
              <a:rPr lang="zh-CN" altLang="en-US" b="1" dirty="0" smtClean="0">
                <a:solidFill>
                  <a:srgbClr val="FF0000"/>
                </a:solidFill>
                <a:latin typeface="楷体" panose="02010609060101010101" pitchFamily="49" charset="-122"/>
                <a:ea typeface="楷体" panose="02010609060101010101" pitchFamily="49" charset="-122"/>
              </a:rPr>
              <a:t>。</a:t>
            </a:r>
            <a:endParaRPr lang="en-US" altLang="zh-CN" b="1" dirty="0" smtClean="0">
              <a:solidFill>
                <a:srgbClr val="FF0000"/>
              </a:solidFill>
              <a:latin typeface="楷体" panose="02010609060101010101" pitchFamily="49" charset="-122"/>
              <a:ea typeface="楷体" panose="02010609060101010101" pitchFamily="49" charset="-122"/>
            </a:endParaRPr>
          </a:p>
          <a:p>
            <a:r>
              <a:rPr lang="en-US" altLang="zh-CN" b="1" dirty="0" smtClean="0">
                <a:solidFill>
                  <a:srgbClr val="FF0000"/>
                </a:solidFill>
                <a:latin typeface="楷体" panose="02010609060101010101" pitchFamily="49" charset="-122"/>
                <a:ea typeface="楷体" panose="02010609060101010101" pitchFamily="49" charset="-122"/>
              </a:rPr>
              <a:t>    </a:t>
            </a:r>
            <a:r>
              <a:rPr lang="zh-CN" altLang="zh-CN" b="1" dirty="0" smtClean="0">
                <a:solidFill>
                  <a:srgbClr val="FF0000"/>
                </a:solidFill>
                <a:latin typeface="楷体" panose="02010609060101010101" pitchFamily="49" charset="-122"/>
                <a:ea typeface="楷体" panose="02010609060101010101" pitchFamily="49" charset="-122"/>
              </a:rPr>
              <a:t>层层</a:t>
            </a:r>
            <a:r>
              <a:rPr lang="zh-CN" altLang="zh-CN" b="1" dirty="0">
                <a:solidFill>
                  <a:srgbClr val="FF0000"/>
                </a:solidFill>
                <a:latin typeface="楷体" panose="02010609060101010101" pitchFamily="49" charset="-122"/>
                <a:ea typeface="楷体" panose="02010609060101010101" pitchFamily="49" charset="-122"/>
              </a:rPr>
              <a:t>通过“</a:t>
            </a:r>
            <a:r>
              <a:rPr lang="zh-CN" altLang="en-US" b="1" dirty="0">
                <a:solidFill>
                  <a:srgbClr val="FF0000"/>
                </a:solidFill>
                <a:latin typeface="楷体" panose="02010609060101010101" pitchFamily="49" charset="-122"/>
                <a:ea typeface="楷体" panose="02010609060101010101" pitchFamily="49" charset="-122"/>
              </a:rPr>
              <a:t>全国防止返贫</a:t>
            </a:r>
            <a:r>
              <a:rPr lang="zh-CN" altLang="zh-CN" b="1" dirty="0">
                <a:solidFill>
                  <a:srgbClr val="FF0000"/>
                </a:solidFill>
                <a:latin typeface="楷体" panose="02010609060101010101" pitchFamily="49" charset="-122"/>
                <a:ea typeface="楷体" panose="02010609060101010101" pitchFamily="49" charset="-122"/>
              </a:rPr>
              <a:t>监测系统”</a:t>
            </a:r>
            <a:r>
              <a:rPr lang="zh-CN" altLang="en-US" b="1" dirty="0">
                <a:solidFill>
                  <a:srgbClr val="FF0000"/>
                </a:solidFill>
                <a:latin typeface="楷体" panose="02010609060101010101" pitchFamily="49" charset="-122"/>
                <a:ea typeface="楷体" panose="02010609060101010101" pitchFamily="49" charset="-122"/>
              </a:rPr>
              <a:t>采集</a:t>
            </a:r>
            <a:r>
              <a:rPr lang="zh-CN" altLang="en-US" b="1" dirty="0" smtClean="0">
                <a:solidFill>
                  <a:srgbClr val="FF0000"/>
                </a:solidFill>
                <a:latin typeface="楷体" panose="02010609060101010101" pitchFamily="49" charset="-122"/>
                <a:ea typeface="楷体" panose="02010609060101010101" pitchFamily="49" charset="-122"/>
              </a:rPr>
              <a:t>信息，录入系统时间县级以审批时间为准。</a:t>
            </a:r>
            <a:endParaRPr lang="en-US" altLang="zh-CN" b="1" dirty="0" smtClean="0">
              <a:solidFill>
                <a:srgbClr val="FF0000"/>
              </a:solidFill>
              <a:latin typeface="楷体" panose="02010609060101010101" pitchFamily="49" charset="-122"/>
              <a:ea typeface="楷体" panose="02010609060101010101" pitchFamily="49" charset="-122"/>
            </a:endParaRPr>
          </a:p>
          <a:p>
            <a:r>
              <a:rPr lang="en-US" altLang="zh-CN" b="1" dirty="0" smtClean="0">
                <a:solidFill>
                  <a:srgbClr val="FF0000"/>
                </a:solidFill>
                <a:latin typeface="楷体" panose="02010609060101010101" pitchFamily="49" charset="-122"/>
                <a:ea typeface="楷体" panose="02010609060101010101" pitchFamily="49" charset="-122"/>
              </a:rPr>
              <a:t>    </a:t>
            </a:r>
            <a:r>
              <a:rPr lang="zh-CN" altLang="en-US" b="1" dirty="0" smtClean="0">
                <a:solidFill>
                  <a:srgbClr val="FF0000"/>
                </a:solidFill>
                <a:latin typeface="楷体" panose="02010609060101010101" pitchFamily="49" charset="-122"/>
                <a:ea typeface="楷体" panose="02010609060101010101" pitchFamily="49" charset="-122"/>
              </a:rPr>
              <a:t>突发</a:t>
            </a:r>
            <a:r>
              <a:rPr lang="zh-CN" altLang="zh-CN" b="1" dirty="0" smtClean="0">
                <a:solidFill>
                  <a:srgbClr val="FF0000"/>
                </a:solidFill>
                <a:latin typeface="楷体" panose="02010609060101010101" pitchFamily="49" charset="-122"/>
                <a:ea typeface="楷体" panose="02010609060101010101" pitchFamily="49" charset="-122"/>
              </a:rPr>
              <a:t>重</a:t>
            </a:r>
            <a:r>
              <a:rPr lang="zh-CN" altLang="zh-CN" b="1" dirty="0">
                <a:solidFill>
                  <a:srgbClr val="FF0000"/>
                </a:solidFill>
                <a:latin typeface="楷体" panose="02010609060101010101" pitchFamily="49" charset="-122"/>
                <a:ea typeface="楷体" panose="02010609060101010101" pitchFamily="49" charset="-122"/>
              </a:rPr>
              <a:t>灾、重病、重大事故等特殊情况，原则上</a:t>
            </a:r>
            <a:r>
              <a:rPr lang="zh-CN" altLang="zh-CN" b="1" dirty="0" smtClean="0">
                <a:solidFill>
                  <a:srgbClr val="FF0000"/>
                </a:solidFill>
                <a:latin typeface="楷体" panose="02010609060101010101" pitchFamily="49" charset="-122"/>
                <a:ea typeface="楷体" panose="02010609060101010101" pitchFamily="49" charset="-122"/>
              </a:rPr>
              <a:t>可在</a:t>
            </a:r>
            <a:r>
              <a:rPr lang="zh-CN" altLang="zh-CN" b="1" dirty="0">
                <a:solidFill>
                  <a:srgbClr val="FF0000"/>
                </a:solidFill>
                <a:latin typeface="楷体" panose="02010609060101010101" pitchFamily="49" charset="-122"/>
                <a:ea typeface="楷体" panose="02010609060101010101" pitchFamily="49" charset="-122"/>
              </a:rPr>
              <a:t>标准不降的条件下简化程序，及时纳入</a:t>
            </a:r>
            <a:r>
              <a:rPr lang="zh-CN" altLang="zh-CN" b="1" dirty="0" smtClean="0">
                <a:solidFill>
                  <a:srgbClr val="FF0000"/>
                </a:solidFill>
                <a:latin typeface="楷体" panose="02010609060101010101" pitchFamily="49" charset="-122"/>
                <a:ea typeface="楷体" panose="02010609060101010101" pitchFamily="49" charset="-122"/>
              </a:rPr>
              <a:t>监测</a:t>
            </a:r>
            <a:r>
              <a:rPr lang="zh-CN" altLang="en-US" b="1" dirty="0" smtClean="0">
                <a:solidFill>
                  <a:srgbClr val="FF0000"/>
                </a:solidFill>
                <a:latin typeface="楷体" panose="02010609060101010101" pitchFamily="49" charset="-122"/>
                <a:ea typeface="楷体" panose="02010609060101010101" pitchFamily="49" charset="-122"/>
              </a:rPr>
              <a:t>帮扶</a:t>
            </a:r>
            <a:r>
              <a:rPr lang="zh-CN" altLang="zh-CN" b="1" dirty="0">
                <a:solidFill>
                  <a:srgbClr val="FF0000"/>
                </a:solidFill>
                <a:latin typeface="楷体" panose="02010609060101010101" pitchFamily="49" charset="-122"/>
                <a:ea typeface="楷体" panose="02010609060101010101" pitchFamily="49" charset="-122"/>
              </a:rPr>
              <a:t>范围</a:t>
            </a:r>
            <a:r>
              <a:rPr lang="zh-CN" altLang="zh-CN" b="1" dirty="0" smtClean="0">
                <a:solidFill>
                  <a:srgbClr val="FF0000"/>
                </a:solidFill>
                <a:latin typeface="楷体" panose="02010609060101010101" pitchFamily="49" charset="-122"/>
                <a:ea typeface="楷体" panose="02010609060101010101" pitchFamily="49" charset="-122"/>
              </a:rPr>
              <a:t>。</a:t>
            </a:r>
            <a:endParaRPr lang="en-US" altLang="zh-CN" b="1" dirty="0" smtClean="0">
              <a:solidFill>
                <a:srgbClr val="FF0000"/>
              </a:solidFill>
              <a:latin typeface="楷体" panose="02010609060101010101" pitchFamily="49" charset="-122"/>
              <a:ea typeface="楷体" panose="02010609060101010101" pitchFamily="49" charset="-122"/>
            </a:endParaRPr>
          </a:p>
          <a:p>
            <a:r>
              <a:rPr lang="en-US" altLang="zh-CN" b="1" dirty="0" smtClean="0">
                <a:solidFill>
                  <a:srgbClr val="FF0000"/>
                </a:solidFill>
                <a:latin typeface="楷体" panose="02010609060101010101" pitchFamily="49" charset="-122"/>
                <a:ea typeface="楷体" panose="02010609060101010101" pitchFamily="49" charset="-122"/>
              </a:rPr>
              <a:t>    </a:t>
            </a:r>
            <a:r>
              <a:rPr lang="zh-CN" altLang="en-US" b="1" dirty="0" smtClean="0">
                <a:solidFill>
                  <a:srgbClr val="FF0000"/>
                </a:solidFill>
                <a:latin typeface="楷体" panose="02010609060101010101" pitchFamily="49" charset="-122"/>
                <a:ea typeface="楷体" panose="02010609060101010101" pitchFamily="49" charset="-122"/>
              </a:rPr>
              <a:t>（</a:t>
            </a:r>
            <a:r>
              <a:rPr lang="en-US" altLang="zh-CN" b="1" dirty="0" smtClean="0">
                <a:solidFill>
                  <a:srgbClr val="FF0000"/>
                </a:solidFill>
                <a:latin typeface="楷体" panose="02010609060101010101" pitchFamily="49" charset="-122"/>
                <a:ea typeface="楷体" panose="02010609060101010101" pitchFamily="49" charset="-122"/>
              </a:rPr>
              <a:t>2021</a:t>
            </a:r>
            <a:r>
              <a:rPr lang="zh-CN" altLang="en-US" b="1" dirty="0" smtClean="0">
                <a:solidFill>
                  <a:srgbClr val="FF0000"/>
                </a:solidFill>
                <a:latin typeface="楷体" panose="02010609060101010101" pitchFamily="49" charset="-122"/>
                <a:ea typeface="楷体" panose="02010609060101010101" pitchFamily="49" charset="-122"/>
              </a:rPr>
              <a:t>年以来，</a:t>
            </a:r>
            <a:r>
              <a:rPr lang="zh-CN" altLang="zh-CN" b="1" dirty="0" smtClean="0">
                <a:solidFill>
                  <a:srgbClr val="FF0000"/>
                </a:solidFill>
                <a:latin typeface="楷体" panose="02010609060101010101" pitchFamily="49" charset="-122"/>
                <a:ea typeface="楷体" panose="02010609060101010101" pitchFamily="49" charset="-122"/>
              </a:rPr>
              <a:t>新</a:t>
            </a:r>
            <a:r>
              <a:rPr lang="zh-CN" altLang="zh-CN" b="1" dirty="0">
                <a:solidFill>
                  <a:srgbClr val="FF0000"/>
                </a:solidFill>
                <a:latin typeface="楷体" panose="02010609060101010101" pitchFamily="49" charset="-122"/>
                <a:ea typeface="楷体" panose="02010609060101010101" pitchFamily="49" charset="-122"/>
              </a:rPr>
              <a:t>识别监测对象增加</a:t>
            </a:r>
            <a:r>
              <a:rPr lang="zh-CN" altLang="en-US" b="1" dirty="0">
                <a:solidFill>
                  <a:srgbClr val="FF0000"/>
                </a:solidFill>
                <a:latin typeface="楷体" panose="02010609060101010101" pitchFamily="49" charset="-122"/>
                <a:ea typeface="楷体" panose="02010609060101010101" pitchFamily="49" charset="-122"/>
              </a:rPr>
              <a:t>了</a:t>
            </a:r>
            <a:r>
              <a:rPr lang="zh-CN" altLang="zh-CN" b="1" dirty="0">
                <a:solidFill>
                  <a:srgbClr val="FF0000"/>
                </a:solidFill>
                <a:latin typeface="楷体" panose="02010609060101010101" pitchFamily="49" charset="-122"/>
                <a:ea typeface="楷体" panose="02010609060101010101" pitchFamily="49" charset="-122"/>
              </a:rPr>
              <a:t>农户承诺授权</a:t>
            </a:r>
            <a:r>
              <a:rPr lang="zh-CN" altLang="en-US" b="1" dirty="0">
                <a:solidFill>
                  <a:srgbClr val="FF0000"/>
                </a:solidFill>
                <a:latin typeface="楷体" panose="02010609060101010101" pitchFamily="49" charset="-122"/>
                <a:ea typeface="楷体" panose="02010609060101010101" pitchFamily="49" charset="-122"/>
              </a:rPr>
              <a:t>查询、村级</a:t>
            </a:r>
            <a:r>
              <a:rPr lang="zh-CN" altLang="zh-CN" b="1" dirty="0">
                <a:solidFill>
                  <a:srgbClr val="FF0000"/>
                </a:solidFill>
                <a:latin typeface="楷体" panose="02010609060101010101" pitchFamily="49" charset="-122"/>
                <a:ea typeface="楷体" panose="02010609060101010101" pitchFamily="49" charset="-122"/>
              </a:rPr>
              <a:t>民主评议和公示</a:t>
            </a:r>
            <a:r>
              <a:rPr lang="zh-CN" altLang="en-US" b="1" dirty="0">
                <a:solidFill>
                  <a:srgbClr val="FF0000"/>
                </a:solidFill>
                <a:latin typeface="楷体" panose="02010609060101010101" pitchFamily="49" charset="-122"/>
                <a:ea typeface="楷体" panose="02010609060101010101" pitchFamily="49" charset="-122"/>
              </a:rPr>
              <a:t>三个</a:t>
            </a:r>
            <a:r>
              <a:rPr lang="zh-CN" altLang="zh-CN" b="1" dirty="0" smtClean="0">
                <a:solidFill>
                  <a:srgbClr val="FF0000"/>
                </a:solidFill>
                <a:latin typeface="楷体" panose="02010609060101010101" pitchFamily="49" charset="-122"/>
                <a:ea typeface="楷体" panose="02010609060101010101" pitchFamily="49" charset="-122"/>
              </a:rPr>
              <a:t>环节</a:t>
            </a:r>
            <a:r>
              <a:rPr lang="en-US" altLang="zh-CN" b="1" dirty="0" smtClean="0">
                <a:solidFill>
                  <a:srgbClr val="FF0000"/>
                </a:solidFill>
                <a:latin typeface="楷体" panose="02010609060101010101" pitchFamily="49" charset="-122"/>
                <a:ea typeface="楷体" panose="02010609060101010101" pitchFamily="49" charset="-122"/>
              </a:rPr>
              <a:t> </a:t>
            </a:r>
            <a:r>
              <a:rPr lang="zh-CN" altLang="en-US" b="1" dirty="0">
                <a:solidFill>
                  <a:srgbClr val="FF0000"/>
                </a:solidFill>
                <a:latin typeface="楷体" panose="02010609060101010101" pitchFamily="49" charset="-122"/>
                <a:ea typeface="楷体" panose="02010609060101010101" pitchFamily="49" charset="-122"/>
              </a:rPr>
              <a:t>）</a:t>
            </a:r>
            <a:r>
              <a:rPr lang="en-US" altLang="zh-CN" b="1" dirty="0" smtClean="0">
                <a:solidFill>
                  <a:srgbClr val="FF0000"/>
                </a:solidFill>
                <a:latin typeface="楷体" panose="02010609060101010101" pitchFamily="49" charset="-122"/>
                <a:ea typeface="楷体" panose="02010609060101010101" pitchFamily="49" charset="-122"/>
              </a:rPr>
              <a:t>       </a:t>
            </a:r>
            <a:endParaRPr lang="zh-CN" altLang="zh-CN" dirty="0"/>
          </a:p>
        </p:txBody>
      </p:sp>
      <p:graphicFrame>
        <p:nvGraphicFramePr>
          <p:cNvPr id="3" name="图示 2"/>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4" name="圆角矩形 4"/>
          <p:cNvSpPr/>
          <p:nvPr/>
        </p:nvSpPr>
        <p:spPr bwMode="auto">
          <a:xfrm>
            <a:off x="5116439" y="2103917"/>
            <a:ext cx="1399778" cy="870911"/>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lIns="49530" tIns="49530" rIns="49530" bIns="49530" spcCol="1270" anchor="ctr"/>
          <a:lstStyle/>
          <a:p>
            <a:pPr algn="ctr" defTabSz="577850">
              <a:lnSpc>
                <a:spcPct val="90000"/>
              </a:lnSpc>
              <a:spcAft>
                <a:spcPct val="35000"/>
              </a:spcAft>
              <a:defRPr/>
            </a:pPr>
            <a:r>
              <a:rPr lang="en-US" altLang="zh-CN" sz="2000" b="1" dirty="0">
                <a:latin typeface="微软雅黑" panose="020B0503020204020204" pitchFamily="34" charset="-122"/>
                <a:ea typeface="微软雅黑" panose="020B0503020204020204" pitchFamily="34" charset="-122"/>
              </a:rPr>
              <a:t> </a:t>
            </a:r>
            <a:r>
              <a:rPr lang="zh-CN" sz="1600" b="1" dirty="0">
                <a:latin typeface="微软雅黑" panose="020B0503020204020204" pitchFamily="34" charset="-122"/>
                <a:ea typeface="微软雅黑" panose="020B0503020204020204" pitchFamily="34" charset="-122"/>
              </a:rPr>
              <a:t>第一步</a:t>
            </a:r>
            <a:endParaRPr lang="en-US" altLang="zh-CN" sz="1600" b="1" dirty="0">
              <a:latin typeface="微软雅黑" panose="020B0503020204020204" pitchFamily="34" charset="-122"/>
              <a:ea typeface="微软雅黑" panose="020B0503020204020204" pitchFamily="34" charset="-122"/>
            </a:endParaRPr>
          </a:p>
          <a:p>
            <a:pPr algn="ctr" defTabSz="577850">
              <a:lnSpc>
                <a:spcPct val="90000"/>
              </a:lnSpc>
              <a:spcAft>
                <a:spcPct val="35000"/>
              </a:spcAft>
              <a:defRPr/>
            </a:pPr>
            <a:r>
              <a:rPr lang="zh-CN" altLang="en-US" sz="1600" dirty="0" smtClean="0">
                <a:latin typeface="微软雅黑" panose="020B0503020204020204" pitchFamily="34" charset="-122"/>
                <a:ea typeface="微软雅黑" panose="020B0503020204020204" pitchFamily="34" charset="-122"/>
              </a:rPr>
              <a:t> 农户</a:t>
            </a:r>
            <a:r>
              <a:rPr lang="zh-CN" altLang="en-US" sz="1600" dirty="0">
                <a:latin typeface="微软雅黑" panose="020B0503020204020204" pitchFamily="34" charset="-122"/>
                <a:ea typeface="微软雅黑" panose="020B0503020204020204" pitchFamily="34" charset="-122"/>
              </a:rPr>
              <a:t>申请</a:t>
            </a:r>
            <a:endParaRPr lang="zh-CN" sz="1600" dirty="0">
              <a:latin typeface="微软雅黑" panose="020B0503020204020204" pitchFamily="34" charset="-122"/>
              <a:ea typeface="微软雅黑" panose="020B0503020204020204" pitchFamily="34" charset="-122"/>
            </a:endParaRPr>
          </a:p>
        </p:txBody>
      </p:sp>
      <p:sp>
        <p:nvSpPr>
          <p:cNvPr id="5" name="圆角矩形 4"/>
          <p:cNvSpPr/>
          <p:nvPr/>
        </p:nvSpPr>
        <p:spPr bwMode="auto">
          <a:xfrm>
            <a:off x="7283043" y="3550893"/>
            <a:ext cx="1243872" cy="844074"/>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lIns="49530" tIns="49530" rIns="49530" bIns="49530" spcCol="1270" anchor="ctr"/>
          <a:lstStyle/>
          <a:p>
            <a:pPr algn="ctr" defTabSz="577850">
              <a:lnSpc>
                <a:spcPct val="90000"/>
              </a:lnSpc>
              <a:spcAft>
                <a:spcPct val="35000"/>
              </a:spcAft>
              <a:defRPr/>
            </a:pPr>
            <a:r>
              <a:rPr lang="en-US" altLang="zh-CN" sz="2000" b="1" dirty="0">
                <a:latin typeface="微软雅黑" panose="020B0503020204020204" pitchFamily="34" charset="-122"/>
                <a:ea typeface="微软雅黑" panose="020B0503020204020204" pitchFamily="34" charset="-122"/>
              </a:rPr>
              <a:t> </a:t>
            </a:r>
            <a:r>
              <a:rPr lang="zh-CN" sz="1600" b="1" dirty="0" smtClean="0">
                <a:latin typeface="微软雅黑" panose="020B0503020204020204" pitchFamily="34" charset="-122"/>
                <a:ea typeface="微软雅黑" panose="020B0503020204020204" pitchFamily="34" charset="-122"/>
              </a:rPr>
              <a:t>第</a:t>
            </a:r>
            <a:r>
              <a:rPr lang="zh-CN" altLang="en-US" sz="1600" b="1" dirty="0" smtClean="0">
                <a:latin typeface="微软雅黑" panose="020B0503020204020204" pitchFamily="34" charset="-122"/>
                <a:ea typeface="微软雅黑" panose="020B0503020204020204" pitchFamily="34" charset="-122"/>
              </a:rPr>
              <a:t>二</a:t>
            </a:r>
            <a:r>
              <a:rPr lang="zh-CN" sz="1600" b="1" dirty="0" smtClean="0">
                <a:latin typeface="微软雅黑" panose="020B0503020204020204" pitchFamily="34" charset="-122"/>
                <a:ea typeface="微软雅黑" panose="020B0503020204020204" pitchFamily="34" charset="-122"/>
              </a:rPr>
              <a:t>步</a:t>
            </a:r>
            <a:endParaRPr lang="en-US" altLang="zh-CN" sz="1600" b="1" dirty="0">
              <a:latin typeface="微软雅黑" panose="020B0503020204020204" pitchFamily="34" charset="-122"/>
              <a:ea typeface="微软雅黑" panose="020B0503020204020204" pitchFamily="34" charset="-122"/>
            </a:endParaRPr>
          </a:p>
          <a:p>
            <a:pPr algn="ctr" defTabSz="577850">
              <a:lnSpc>
                <a:spcPct val="90000"/>
              </a:lnSpc>
              <a:spcAft>
                <a:spcPct val="35000"/>
              </a:spcAft>
              <a:defRPr/>
            </a:pPr>
            <a:r>
              <a:rPr lang="zh-CN" altLang="en-US" sz="1600" dirty="0" smtClean="0">
                <a:latin typeface="微软雅黑" panose="020B0503020204020204" pitchFamily="34" charset="-122"/>
                <a:ea typeface="微软雅黑" panose="020B0503020204020204" pitchFamily="34" charset="-122"/>
              </a:rPr>
              <a:t>入户核查</a:t>
            </a:r>
            <a:endParaRPr lang="zh-CN" sz="1600" dirty="0">
              <a:latin typeface="微软雅黑" panose="020B0503020204020204" pitchFamily="34" charset="-122"/>
              <a:ea typeface="微软雅黑" panose="020B0503020204020204" pitchFamily="34" charset="-122"/>
            </a:endParaRPr>
          </a:p>
        </p:txBody>
      </p:sp>
      <p:sp>
        <p:nvSpPr>
          <p:cNvPr id="6" name="圆角矩形 4"/>
          <p:cNvSpPr/>
          <p:nvPr/>
        </p:nvSpPr>
        <p:spPr bwMode="auto">
          <a:xfrm>
            <a:off x="6516216" y="4846318"/>
            <a:ext cx="1368151" cy="971550"/>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lIns="49530" tIns="49530" rIns="49530" bIns="49530" spcCol="1270" anchor="ctr"/>
          <a:lstStyle/>
          <a:p>
            <a:pPr algn="ctr" defTabSz="577850">
              <a:lnSpc>
                <a:spcPct val="90000"/>
              </a:lnSpc>
              <a:spcAft>
                <a:spcPct val="35000"/>
              </a:spcAft>
              <a:defRPr/>
            </a:pPr>
            <a:r>
              <a:rPr lang="en-US" altLang="zh-CN" sz="2000" b="1" dirty="0">
                <a:latin typeface="微软雅黑" panose="020B0503020204020204" pitchFamily="34" charset="-122"/>
                <a:ea typeface="微软雅黑" panose="020B0503020204020204" pitchFamily="34" charset="-122"/>
              </a:rPr>
              <a:t> </a:t>
            </a:r>
            <a:r>
              <a:rPr lang="zh-CN" sz="1600" b="1" dirty="0" smtClean="0">
                <a:latin typeface="微软雅黑" panose="020B0503020204020204" pitchFamily="34" charset="-122"/>
                <a:ea typeface="微软雅黑" panose="020B0503020204020204" pitchFamily="34" charset="-122"/>
              </a:rPr>
              <a:t>第</a:t>
            </a:r>
            <a:r>
              <a:rPr lang="zh-CN" altLang="en-US" sz="1600" b="1" dirty="0" smtClean="0">
                <a:latin typeface="微软雅黑" panose="020B0503020204020204" pitchFamily="34" charset="-122"/>
                <a:ea typeface="微软雅黑" panose="020B0503020204020204" pitchFamily="34" charset="-122"/>
              </a:rPr>
              <a:t>三</a:t>
            </a:r>
            <a:r>
              <a:rPr lang="zh-CN" sz="1600" b="1" dirty="0" smtClean="0">
                <a:latin typeface="微软雅黑" panose="020B0503020204020204" pitchFamily="34" charset="-122"/>
                <a:ea typeface="微软雅黑" panose="020B0503020204020204" pitchFamily="34" charset="-122"/>
              </a:rPr>
              <a:t>步</a:t>
            </a:r>
            <a:endParaRPr lang="en-US" altLang="zh-CN" sz="1600" b="1" dirty="0">
              <a:latin typeface="微软雅黑" panose="020B0503020204020204" pitchFamily="34" charset="-122"/>
              <a:ea typeface="微软雅黑" panose="020B0503020204020204" pitchFamily="34" charset="-122"/>
            </a:endParaRPr>
          </a:p>
          <a:p>
            <a:pPr algn="ctr" defTabSz="577850">
              <a:lnSpc>
                <a:spcPct val="90000"/>
              </a:lnSpc>
              <a:spcAft>
                <a:spcPct val="35000"/>
              </a:spcAft>
              <a:defRPr/>
            </a:pPr>
            <a:r>
              <a:rPr lang="zh-CN" altLang="en-US" sz="1600" dirty="0">
                <a:latin typeface="微软雅黑" panose="020B0503020204020204" pitchFamily="34" charset="-122"/>
                <a:ea typeface="微软雅黑" panose="020B0503020204020204" pitchFamily="34" charset="-122"/>
              </a:rPr>
              <a:t>村级民主</a:t>
            </a:r>
            <a:r>
              <a:rPr lang="zh-CN" altLang="en-US" sz="1600" dirty="0" smtClean="0">
                <a:latin typeface="微软雅黑" panose="020B0503020204020204" pitchFamily="34" charset="-122"/>
                <a:ea typeface="微软雅黑" panose="020B0503020204020204" pitchFamily="34" charset="-122"/>
              </a:rPr>
              <a:t>评议</a:t>
            </a:r>
            <a:endParaRPr lang="en-US" altLang="zh-CN" sz="1600" dirty="0" smtClean="0">
              <a:latin typeface="微软雅黑" panose="020B0503020204020204" pitchFamily="34" charset="-122"/>
              <a:ea typeface="微软雅黑" panose="020B0503020204020204" pitchFamily="34" charset="-122"/>
            </a:endParaRPr>
          </a:p>
          <a:p>
            <a:pPr algn="ctr" defTabSz="577850">
              <a:lnSpc>
                <a:spcPct val="90000"/>
              </a:lnSpc>
              <a:spcAft>
                <a:spcPct val="35000"/>
              </a:spcAft>
              <a:defRPr/>
            </a:pPr>
            <a:r>
              <a:rPr lang="zh-CN" altLang="en-US" sz="1600" dirty="0" smtClean="0">
                <a:latin typeface="微软雅黑" panose="020B0503020204020204" pitchFamily="34" charset="-122"/>
                <a:ea typeface="微软雅黑" panose="020B0503020204020204" pitchFamily="34" charset="-122"/>
              </a:rPr>
              <a:t>（公</a:t>
            </a:r>
            <a:r>
              <a:rPr lang="zh-CN" altLang="en-US" sz="1600" dirty="0">
                <a:latin typeface="微软雅黑" panose="020B0503020204020204" pitchFamily="34" charset="-122"/>
                <a:ea typeface="微软雅黑" panose="020B0503020204020204" pitchFamily="34" charset="-122"/>
              </a:rPr>
              <a:t>示）</a:t>
            </a:r>
            <a:endParaRPr lang="zh-CN" sz="1600" dirty="0">
              <a:latin typeface="微软雅黑" panose="020B0503020204020204" pitchFamily="34" charset="-122"/>
              <a:ea typeface="微软雅黑" panose="020B0503020204020204" pitchFamily="34" charset="-122"/>
            </a:endParaRPr>
          </a:p>
        </p:txBody>
      </p:sp>
      <p:sp>
        <p:nvSpPr>
          <p:cNvPr id="7" name="圆角矩形 4"/>
          <p:cNvSpPr/>
          <p:nvPr/>
        </p:nvSpPr>
        <p:spPr bwMode="auto">
          <a:xfrm>
            <a:off x="3707904" y="4846319"/>
            <a:ext cx="1408534" cy="971549"/>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lIns="49530" tIns="49530" rIns="49530" bIns="49530" spcCol="1270" anchor="ctr"/>
          <a:lstStyle/>
          <a:p>
            <a:pPr algn="ctr" defTabSz="577850">
              <a:lnSpc>
                <a:spcPct val="90000"/>
              </a:lnSpc>
              <a:spcAft>
                <a:spcPct val="35000"/>
              </a:spcAft>
              <a:defRPr/>
            </a:pPr>
            <a:r>
              <a:rPr lang="en-US" altLang="zh-CN" sz="1600" b="1" dirty="0">
                <a:latin typeface="微软雅黑" panose="020B0503020204020204" pitchFamily="34" charset="-122"/>
                <a:ea typeface="微软雅黑" panose="020B0503020204020204" pitchFamily="34" charset="-122"/>
              </a:rPr>
              <a:t> </a:t>
            </a:r>
            <a:endParaRPr lang="en-US" altLang="zh-CN" sz="1600" b="1" dirty="0" smtClean="0">
              <a:latin typeface="微软雅黑" panose="020B0503020204020204" pitchFamily="34" charset="-122"/>
              <a:ea typeface="微软雅黑" panose="020B0503020204020204" pitchFamily="34" charset="-122"/>
            </a:endParaRPr>
          </a:p>
          <a:p>
            <a:pPr algn="ctr" defTabSz="577850">
              <a:lnSpc>
                <a:spcPct val="90000"/>
              </a:lnSpc>
              <a:spcAft>
                <a:spcPct val="35000"/>
              </a:spcAft>
              <a:defRPr/>
            </a:pPr>
            <a:r>
              <a:rPr lang="zh-CN" sz="1600" b="1" dirty="0" smtClean="0">
                <a:latin typeface="微软雅黑" panose="020B0503020204020204" pitchFamily="34" charset="-122"/>
                <a:ea typeface="微软雅黑" panose="020B0503020204020204" pitchFamily="34" charset="-122"/>
              </a:rPr>
              <a:t>第</a:t>
            </a:r>
            <a:r>
              <a:rPr lang="zh-CN" altLang="en-US" sz="1600" b="1" dirty="0" smtClean="0">
                <a:latin typeface="微软雅黑" panose="020B0503020204020204" pitchFamily="34" charset="-122"/>
                <a:ea typeface="微软雅黑" panose="020B0503020204020204" pitchFamily="34" charset="-122"/>
              </a:rPr>
              <a:t>四</a:t>
            </a:r>
            <a:r>
              <a:rPr lang="zh-CN" sz="1600" b="1" dirty="0" smtClean="0">
                <a:latin typeface="微软雅黑" panose="020B0503020204020204" pitchFamily="34" charset="-122"/>
                <a:ea typeface="微软雅黑" panose="020B0503020204020204" pitchFamily="34" charset="-122"/>
              </a:rPr>
              <a:t>步</a:t>
            </a:r>
            <a:endParaRPr lang="en-US" altLang="zh-CN" sz="1600" b="1" dirty="0">
              <a:latin typeface="微软雅黑" panose="020B0503020204020204" pitchFamily="34" charset="-122"/>
              <a:ea typeface="微软雅黑" panose="020B0503020204020204" pitchFamily="34" charset="-122"/>
            </a:endParaRPr>
          </a:p>
          <a:p>
            <a:pPr algn="ctr" defTabSz="577850">
              <a:lnSpc>
                <a:spcPct val="90000"/>
              </a:lnSpc>
              <a:spcAft>
                <a:spcPct val="35000"/>
              </a:spcAft>
              <a:defRPr/>
            </a:pPr>
            <a:r>
              <a:rPr lang="zh-CN" altLang="en-US" sz="1600" dirty="0" smtClean="0">
                <a:latin typeface="微软雅黑" panose="020B0503020204020204" pitchFamily="34" charset="-122"/>
                <a:ea typeface="微软雅黑" panose="020B0503020204020204" pitchFamily="34" charset="-122"/>
              </a:rPr>
              <a:t>乡镇联合审核</a:t>
            </a:r>
            <a:endParaRPr lang="zh-CN" altLang="en-US" sz="1600" dirty="0">
              <a:latin typeface="微软雅黑" panose="020B0503020204020204" pitchFamily="34" charset="-122"/>
              <a:ea typeface="微软雅黑" panose="020B0503020204020204" pitchFamily="34" charset="-122"/>
            </a:endParaRPr>
          </a:p>
          <a:p>
            <a:pPr algn="ctr" defTabSz="577850">
              <a:lnSpc>
                <a:spcPct val="90000"/>
              </a:lnSpc>
              <a:spcAft>
                <a:spcPct val="35000"/>
              </a:spcAft>
              <a:defRPr/>
            </a:pPr>
            <a:endParaRPr lang="zh-CN" sz="2000" dirty="0">
              <a:latin typeface="微软雅黑" panose="020B0503020204020204" pitchFamily="34" charset="-122"/>
              <a:ea typeface="微软雅黑" panose="020B0503020204020204" pitchFamily="34" charset="-122"/>
            </a:endParaRPr>
          </a:p>
        </p:txBody>
      </p:sp>
      <p:sp>
        <p:nvSpPr>
          <p:cNvPr id="8" name="圆角矩形 4"/>
          <p:cNvSpPr/>
          <p:nvPr/>
        </p:nvSpPr>
        <p:spPr bwMode="auto">
          <a:xfrm>
            <a:off x="3241233" y="3550893"/>
            <a:ext cx="1368152" cy="838062"/>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lIns="49530" tIns="49530" rIns="49530" bIns="49530" spcCol="1270" anchor="ctr"/>
          <a:lstStyle/>
          <a:p>
            <a:pPr algn="ctr" defTabSz="577850">
              <a:lnSpc>
                <a:spcPct val="90000"/>
              </a:lnSpc>
              <a:spcAft>
                <a:spcPct val="35000"/>
              </a:spcAft>
              <a:defRPr/>
            </a:pPr>
            <a:r>
              <a:rPr lang="en-US" altLang="zh-CN" sz="2000" b="1" dirty="0">
                <a:latin typeface="微软雅黑" panose="020B0503020204020204" pitchFamily="34" charset="-122"/>
                <a:ea typeface="微软雅黑" panose="020B0503020204020204" pitchFamily="34" charset="-122"/>
              </a:rPr>
              <a:t> </a:t>
            </a:r>
            <a:r>
              <a:rPr lang="zh-CN" sz="1600" b="1" dirty="0" smtClean="0">
                <a:latin typeface="微软雅黑" panose="020B0503020204020204" pitchFamily="34" charset="-122"/>
                <a:ea typeface="微软雅黑" panose="020B0503020204020204" pitchFamily="34" charset="-122"/>
              </a:rPr>
              <a:t>第</a:t>
            </a:r>
            <a:r>
              <a:rPr lang="zh-CN" altLang="en-US" sz="1600" b="1" dirty="0" smtClean="0">
                <a:latin typeface="微软雅黑" panose="020B0503020204020204" pitchFamily="34" charset="-122"/>
                <a:ea typeface="微软雅黑" panose="020B0503020204020204" pitchFamily="34" charset="-122"/>
              </a:rPr>
              <a:t>五</a:t>
            </a:r>
            <a:r>
              <a:rPr lang="zh-CN" sz="1600" b="1" dirty="0" smtClean="0">
                <a:latin typeface="微软雅黑" panose="020B0503020204020204" pitchFamily="34" charset="-122"/>
                <a:ea typeface="微软雅黑" panose="020B0503020204020204" pitchFamily="34" charset="-122"/>
              </a:rPr>
              <a:t>步</a:t>
            </a:r>
            <a:endParaRPr lang="en-US" altLang="zh-CN" sz="1600" b="1" dirty="0">
              <a:latin typeface="微软雅黑" panose="020B0503020204020204" pitchFamily="34" charset="-122"/>
              <a:ea typeface="微软雅黑" panose="020B0503020204020204" pitchFamily="34" charset="-122"/>
            </a:endParaRPr>
          </a:p>
          <a:p>
            <a:pPr algn="ctr" defTabSz="577850">
              <a:lnSpc>
                <a:spcPct val="90000"/>
              </a:lnSpc>
              <a:spcAft>
                <a:spcPct val="35000"/>
              </a:spcAft>
              <a:defRPr/>
            </a:pPr>
            <a:r>
              <a:rPr lang="zh-CN" altLang="en-US" sz="1600" dirty="0">
                <a:latin typeface="微软雅黑" panose="020B0503020204020204" pitchFamily="34" charset="-122"/>
                <a:ea typeface="微软雅黑" panose="020B0503020204020204" pitchFamily="34" charset="-122"/>
              </a:rPr>
              <a:t>县</a:t>
            </a:r>
            <a:r>
              <a:rPr lang="zh-CN" altLang="en-US" sz="1600" dirty="0" smtClean="0">
                <a:latin typeface="微软雅黑" panose="020B0503020204020204" pitchFamily="34" charset="-122"/>
                <a:ea typeface="微软雅黑" panose="020B0503020204020204" pitchFamily="34" charset="-122"/>
              </a:rPr>
              <a:t>级比对审定</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公告）</a:t>
            </a:r>
            <a:endParaRPr lang="zh-CN" altLang="en-US" sz="1600" dirty="0">
              <a:latin typeface="微软雅黑" panose="020B0503020204020204" pitchFamily="34" charset="-122"/>
              <a:ea typeface="微软雅黑" panose="020B0503020204020204" pitchFamily="34" charset="-122"/>
            </a:endParaRPr>
          </a:p>
        </p:txBody>
      </p:sp>
      <p:pic>
        <p:nvPicPr>
          <p:cNvPr id="9" name="Picture 18" descr="20-03"/>
          <p:cNvPicPr>
            <a:picLocks noChangeAspect="1" noChangeArrowheads="1"/>
          </p:cNvPicPr>
          <p:nvPr/>
        </p:nvPicPr>
        <p:blipFill>
          <a:blip r:embed="rId6" cstate="print">
            <a:duotone>
              <a:prstClr val="black"/>
              <a:schemeClr val="accent2">
                <a:tint val="45000"/>
                <a:satMod val="400000"/>
              </a:schemeClr>
            </a:duotone>
          </a:blip>
          <a:srcRect/>
          <a:stretch>
            <a:fillRect/>
          </a:stretch>
        </p:blipFill>
        <p:spPr bwMode="auto">
          <a:xfrm rot="16200000">
            <a:off x="5596388" y="3152793"/>
            <a:ext cx="576064" cy="220135"/>
          </a:xfrm>
          <a:prstGeom prst="rect">
            <a:avLst/>
          </a:prstGeom>
          <a:noFill/>
        </p:spPr>
      </p:pic>
      <p:pic>
        <p:nvPicPr>
          <p:cNvPr id="10" name="Picture 18" descr="20-03"/>
          <p:cNvPicPr>
            <a:picLocks noChangeAspect="1" noChangeArrowheads="1"/>
          </p:cNvPicPr>
          <p:nvPr/>
        </p:nvPicPr>
        <p:blipFill>
          <a:blip r:embed="rId6" cstate="print">
            <a:duotone>
              <a:prstClr val="black"/>
              <a:schemeClr val="accent2">
                <a:tint val="45000"/>
                <a:satMod val="400000"/>
              </a:schemeClr>
            </a:duotone>
          </a:blip>
          <a:srcRect/>
          <a:stretch>
            <a:fillRect/>
          </a:stretch>
        </p:blipFill>
        <p:spPr bwMode="auto">
          <a:xfrm rot="10800000">
            <a:off x="4594330" y="3928047"/>
            <a:ext cx="755196" cy="217847"/>
          </a:xfrm>
          <a:prstGeom prst="rect">
            <a:avLst/>
          </a:prstGeom>
          <a:noFill/>
        </p:spPr>
      </p:pic>
      <p:pic>
        <p:nvPicPr>
          <p:cNvPr id="11" name="Picture 18" descr="20-03"/>
          <p:cNvPicPr>
            <a:picLocks noChangeAspect="1" noChangeArrowheads="1"/>
          </p:cNvPicPr>
          <p:nvPr/>
        </p:nvPicPr>
        <p:blipFill>
          <a:blip r:embed="rId6" cstate="print">
            <a:duotone>
              <a:prstClr val="black"/>
              <a:schemeClr val="accent2">
                <a:tint val="45000"/>
                <a:satMod val="400000"/>
              </a:schemeClr>
            </a:duotone>
          </a:blip>
          <a:srcRect/>
          <a:stretch>
            <a:fillRect/>
          </a:stretch>
        </p:blipFill>
        <p:spPr bwMode="auto">
          <a:xfrm rot="8591214">
            <a:off x="4938056" y="4498533"/>
            <a:ext cx="822941" cy="217847"/>
          </a:xfrm>
          <a:prstGeom prst="rect">
            <a:avLst/>
          </a:prstGeom>
          <a:noFill/>
        </p:spPr>
      </p:pic>
      <p:pic>
        <p:nvPicPr>
          <p:cNvPr id="12" name="Picture 18" descr="20-03"/>
          <p:cNvPicPr>
            <a:picLocks noChangeAspect="1" noChangeArrowheads="1"/>
          </p:cNvPicPr>
          <p:nvPr/>
        </p:nvPicPr>
        <p:blipFill>
          <a:blip r:embed="rId6" cstate="print">
            <a:duotone>
              <a:prstClr val="black"/>
              <a:schemeClr val="accent2">
                <a:tint val="45000"/>
                <a:satMod val="400000"/>
              </a:schemeClr>
            </a:duotone>
          </a:blip>
          <a:srcRect/>
          <a:stretch>
            <a:fillRect/>
          </a:stretch>
        </p:blipFill>
        <p:spPr bwMode="auto">
          <a:xfrm>
            <a:off x="6516216" y="3903455"/>
            <a:ext cx="766827" cy="217847"/>
          </a:xfrm>
          <a:prstGeom prst="rect">
            <a:avLst/>
          </a:prstGeom>
          <a:noFill/>
        </p:spPr>
      </p:pic>
      <p:pic>
        <p:nvPicPr>
          <p:cNvPr id="13" name="Picture 18" descr="20-03"/>
          <p:cNvPicPr>
            <a:picLocks noChangeAspect="1" noChangeArrowheads="1"/>
          </p:cNvPicPr>
          <p:nvPr/>
        </p:nvPicPr>
        <p:blipFill>
          <a:blip r:embed="rId6" cstate="print">
            <a:duotone>
              <a:prstClr val="black"/>
              <a:schemeClr val="accent2">
                <a:tint val="45000"/>
                <a:satMod val="400000"/>
              </a:schemeClr>
            </a:duotone>
          </a:blip>
          <a:srcRect/>
          <a:stretch>
            <a:fillRect/>
          </a:stretch>
        </p:blipFill>
        <p:spPr bwMode="auto">
          <a:xfrm rot="1982412">
            <a:off x="6133946" y="4480074"/>
            <a:ext cx="919611" cy="217847"/>
          </a:xfrm>
          <a:prstGeom prst="rect">
            <a:avLst/>
          </a:prstGeom>
          <a:noFill/>
        </p:spPr>
      </p:pic>
      <p:sp>
        <p:nvSpPr>
          <p:cNvPr id="14" name="矩形 13"/>
          <p:cNvSpPr/>
          <p:nvPr/>
        </p:nvSpPr>
        <p:spPr>
          <a:xfrm>
            <a:off x="1494966" y="1237402"/>
            <a:ext cx="3492534" cy="584775"/>
          </a:xfrm>
          <a:prstGeom prst="rect">
            <a:avLst/>
          </a:prstGeom>
        </p:spPr>
        <p:txBody>
          <a:bodyPr wrap="square">
            <a:spAutoFit/>
          </a:bodyPr>
          <a:lstStyle/>
          <a:p>
            <a:pPr lvl="0"/>
            <a:r>
              <a:rPr lang="zh-CN" altLang="en-US" sz="3200" b="1" dirty="0">
                <a:solidFill>
                  <a:srgbClr val="FF0000"/>
                </a:solidFill>
                <a:latin typeface="华文行楷" panose="02010800040101010101" pitchFamily="2" charset="-122"/>
                <a:ea typeface="华文行楷" panose="02010800040101010101" pitchFamily="2" charset="-122"/>
              </a:rPr>
              <a:t>（六）识别程序</a:t>
            </a:r>
            <a:endParaRPr lang="en-US" altLang="zh-CN" sz="32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up)">
                                      <p:cBhvr>
                                        <p:cTn id="23" dur="500"/>
                                        <p:tgtEl>
                                          <p:spTgt spid="11"/>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right)">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988840"/>
            <a:ext cx="7704856" cy="3416320"/>
          </a:xfrm>
          <a:prstGeom prst="rect">
            <a:avLst/>
          </a:prstGeom>
        </p:spPr>
        <p:txBody>
          <a:bodyPr wrap="square">
            <a:spAutoFit/>
          </a:bodyPr>
          <a:lstStyle/>
          <a:p>
            <a:r>
              <a:rPr lang="en-US" altLang="zh-TW" sz="2000" b="1" dirty="0" smtClean="0">
                <a:solidFill>
                  <a:srgbClr val="FF0000"/>
                </a:solidFill>
                <a:latin typeface="楷体" panose="02010609060101010101" pitchFamily="49" charset="-122"/>
                <a:ea typeface="楷体" panose="02010609060101010101" pitchFamily="49" charset="-122"/>
              </a:rPr>
              <a:t>     </a:t>
            </a:r>
            <a:r>
              <a:rPr lang="zh-TW" altLang="zh-CN" sz="2400" b="1" dirty="0" smtClean="0">
                <a:solidFill>
                  <a:srgbClr val="FF0000"/>
                </a:solidFill>
                <a:latin typeface="楷体" panose="02010609060101010101" pitchFamily="49" charset="-122"/>
                <a:ea typeface="楷体" panose="02010609060101010101" pitchFamily="49" charset="-122"/>
              </a:rPr>
              <a:t>民主评议</a:t>
            </a:r>
            <a:r>
              <a:rPr lang="zh-CN" altLang="en-US" sz="2400" b="1" dirty="0" smtClean="0">
                <a:solidFill>
                  <a:srgbClr val="FF0000"/>
                </a:solidFill>
                <a:latin typeface="楷体" panose="02010609060101010101" pitchFamily="49" charset="-122"/>
                <a:ea typeface="楷体" panose="02010609060101010101" pitchFamily="49" charset="-122"/>
              </a:rPr>
              <a:t>，主要是</a:t>
            </a:r>
            <a:r>
              <a:rPr lang="zh-TW" altLang="zh-CN" sz="2400" b="1" dirty="0" smtClean="0">
                <a:solidFill>
                  <a:srgbClr val="FF0000"/>
                </a:solidFill>
                <a:latin typeface="楷体" panose="02010609060101010101" pitchFamily="49" charset="-122"/>
                <a:ea typeface="楷体" panose="02010609060101010101" pitchFamily="49" charset="-122"/>
              </a:rPr>
              <a:t>通过</a:t>
            </a:r>
            <a:r>
              <a:rPr lang="zh-TW" altLang="zh-CN" sz="2400" b="1" dirty="0">
                <a:solidFill>
                  <a:srgbClr val="FF0000"/>
                </a:solidFill>
                <a:latin typeface="楷体" panose="02010609060101010101" pitchFamily="49" charset="-122"/>
                <a:ea typeface="楷体" panose="02010609060101010101" pitchFamily="49" charset="-122"/>
              </a:rPr>
              <a:t>村民会议、村民代表会议、村</a:t>
            </a:r>
            <a:r>
              <a:rPr lang="zh-CN" altLang="zh-CN" sz="2400" b="1" dirty="0" smtClean="0">
                <a:solidFill>
                  <a:srgbClr val="FF0000"/>
                </a:solidFill>
                <a:latin typeface="楷体" panose="02010609060101010101" pitchFamily="49" charset="-122"/>
                <a:ea typeface="楷体" panose="02010609060101010101" pitchFamily="49" charset="-122"/>
              </a:rPr>
              <a:t>“两</a:t>
            </a:r>
            <a:r>
              <a:rPr lang="zh-TW" altLang="zh-CN" sz="2400" b="1" dirty="0" smtClean="0">
                <a:solidFill>
                  <a:srgbClr val="FF0000"/>
                </a:solidFill>
                <a:latin typeface="楷体" panose="02010609060101010101" pitchFamily="49" charset="-122"/>
                <a:ea typeface="楷体" panose="02010609060101010101" pitchFamily="49" charset="-122"/>
              </a:rPr>
              <a:t>委”扩大会议</a:t>
            </a:r>
            <a:r>
              <a:rPr lang="zh-TW" altLang="zh-CN" sz="2400" b="1" dirty="0">
                <a:solidFill>
                  <a:srgbClr val="FF0000"/>
                </a:solidFill>
                <a:latin typeface="楷体" panose="02010609060101010101" pitchFamily="49" charset="-122"/>
                <a:ea typeface="楷体" panose="02010609060101010101" pitchFamily="49" charset="-122"/>
              </a:rPr>
              <a:t>等方式</a:t>
            </a:r>
            <a:r>
              <a:rPr lang="zh-TW" altLang="zh-CN" sz="2400" b="1" dirty="0" smtClean="0">
                <a:solidFill>
                  <a:srgbClr val="FF0000"/>
                </a:solidFill>
                <a:latin typeface="楷体" panose="02010609060101010101" pitchFamily="49" charset="-122"/>
                <a:ea typeface="楷体" panose="02010609060101010101" pitchFamily="49" charset="-122"/>
              </a:rPr>
              <a:t>开展，</a:t>
            </a:r>
            <a:r>
              <a:rPr lang="zh-TW" altLang="zh-CN" sz="2400" b="1" dirty="0">
                <a:solidFill>
                  <a:srgbClr val="FF0000"/>
                </a:solidFill>
                <a:latin typeface="楷体" panose="02010609060101010101" pitchFamily="49" charset="-122"/>
                <a:ea typeface="楷体" panose="02010609060101010101" pitchFamily="49" charset="-122"/>
              </a:rPr>
              <a:t>确保过程结果公开</a:t>
            </a:r>
            <a:r>
              <a:rPr lang="zh-CN" altLang="en-US" sz="2400" b="1" dirty="0">
                <a:solidFill>
                  <a:srgbClr val="FF0000"/>
                </a:solidFill>
                <a:latin typeface="楷体" panose="02010609060101010101" pitchFamily="49" charset="-122"/>
                <a:ea typeface="楷体" panose="02010609060101010101" pitchFamily="49" charset="-122"/>
              </a:rPr>
              <a:t>公平</a:t>
            </a:r>
            <a:r>
              <a:rPr lang="zh-TW" altLang="zh-CN" sz="2400" b="1" dirty="0">
                <a:solidFill>
                  <a:srgbClr val="FF0000"/>
                </a:solidFill>
                <a:latin typeface="楷体" panose="02010609060101010101" pitchFamily="49" charset="-122"/>
                <a:ea typeface="楷体" panose="02010609060101010101" pitchFamily="49" charset="-122"/>
              </a:rPr>
              <a:t>公正。</a:t>
            </a:r>
            <a:endParaRPr lang="en-US" altLang="zh-TW" sz="2400" b="1" dirty="0">
              <a:solidFill>
                <a:srgbClr val="FF0000"/>
              </a:solidFill>
              <a:latin typeface="楷体" panose="02010609060101010101" pitchFamily="49" charset="-122"/>
              <a:ea typeface="楷体" panose="02010609060101010101" pitchFamily="49" charset="-122"/>
            </a:endParaRPr>
          </a:p>
          <a:p>
            <a:r>
              <a:rPr lang="en-US" altLang="zh-TW" sz="2400" b="1" dirty="0" smtClean="0">
                <a:solidFill>
                  <a:srgbClr val="FF0000"/>
                </a:solidFill>
                <a:latin typeface="楷体" panose="02010609060101010101" pitchFamily="49" charset="-122"/>
                <a:ea typeface="楷体" panose="02010609060101010101" pitchFamily="49" charset="-122"/>
              </a:rPr>
              <a:t>    </a:t>
            </a:r>
            <a:r>
              <a:rPr lang="zh-TW" altLang="zh-CN" sz="2400" b="1" dirty="0" smtClean="0">
                <a:solidFill>
                  <a:srgbClr val="FF0000"/>
                </a:solidFill>
                <a:latin typeface="楷体" panose="02010609060101010101" pitchFamily="49" charset="-122"/>
                <a:ea typeface="楷体" panose="02010609060101010101" pitchFamily="49" charset="-122"/>
              </a:rPr>
              <a:t>公示</a:t>
            </a:r>
            <a:r>
              <a:rPr lang="zh-CN" altLang="en-US" sz="2400" b="1" dirty="0" smtClean="0">
                <a:solidFill>
                  <a:srgbClr val="FF0000"/>
                </a:solidFill>
                <a:latin typeface="楷体" panose="02010609060101010101" pitchFamily="49" charset="-122"/>
                <a:ea typeface="楷体" panose="02010609060101010101" pitchFamily="49" charset="-122"/>
              </a:rPr>
              <a:t>，</a:t>
            </a:r>
            <a:r>
              <a:rPr lang="zh-TW" altLang="zh-CN" sz="2400" b="1" dirty="0" smtClean="0">
                <a:solidFill>
                  <a:srgbClr val="FF0000"/>
                </a:solidFill>
                <a:latin typeface="楷体" panose="02010609060101010101" pitchFamily="49" charset="-122"/>
                <a:ea typeface="楷体" panose="02010609060101010101" pitchFamily="49" charset="-122"/>
              </a:rPr>
              <a:t>原则上</a:t>
            </a:r>
            <a:r>
              <a:rPr lang="zh-TW" altLang="zh-CN" sz="2400" b="1" dirty="0">
                <a:solidFill>
                  <a:srgbClr val="FF0000"/>
                </a:solidFill>
                <a:latin typeface="楷体" panose="02010609060101010101" pitchFamily="49" charset="-122"/>
                <a:ea typeface="楷体" panose="02010609060101010101" pitchFamily="49" charset="-122"/>
              </a:rPr>
              <a:t>只在村内开展一</a:t>
            </a:r>
            <a:r>
              <a:rPr lang="zh-TW" altLang="zh-CN" sz="2400" b="1" dirty="0" smtClean="0">
                <a:solidFill>
                  <a:srgbClr val="FF0000"/>
                </a:solidFill>
                <a:latin typeface="楷体" panose="02010609060101010101" pitchFamily="49" charset="-122"/>
                <a:ea typeface="楷体" panose="02010609060101010101" pitchFamily="49" charset="-122"/>
              </a:rPr>
              <a:t>次</a:t>
            </a:r>
            <a:r>
              <a:rPr lang="zh-CN" altLang="en-US" sz="2400" b="1" dirty="0" smtClean="0">
                <a:solidFill>
                  <a:srgbClr val="FF0000"/>
                </a:solidFill>
                <a:latin typeface="楷体" panose="02010609060101010101" pitchFamily="49" charset="-122"/>
                <a:ea typeface="楷体" panose="02010609060101010101" pitchFamily="49" charset="-122"/>
              </a:rPr>
              <a:t>，时间不低于</a:t>
            </a:r>
            <a:r>
              <a:rPr lang="en-US" altLang="zh-CN" sz="2400" b="1" dirty="0" smtClean="0">
                <a:solidFill>
                  <a:srgbClr val="FF0000"/>
                </a:solidFill>
                <a:latin typeface="楷体" panose="02010609060101010101" pitchFamily="49" charset="-122"/>
                <a:ea typeface="楷体" panose="02010609060101010101" pitchFamily="49" charset="-122"/>
              </a:rPr>
              <a:t>5</a:t>
            </a:r>
            <a:r>
              <a:rPr lang="zh-CN" altLang="en-US" sz="2400" b="1" dirty="0" smtClean="0">
                <a:solidFill>
                  <a:srgbClr val="FF0000"/>
                </a:solidFill>
                <a:latin typeface="楷体" panose="02010609060101010101" pitchFamily="49" charset="-122"/>
                <a:ea typeface="楷体" panose="02010609060101010101" pitchFamily="49" charset="-122"/>
              </a:rPr>
              <a:t>天，县、乡不再重复公示。</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TW" sz="24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这次</a:t>
            </a:r>
            <a:r>
              <a:rPr lang="zh-CN" altLang="en-US" sz="2400" b="1" dirty="0">
                <a:solidFill>
                  <a:srgbClr val="FF0000"/>
                </a:solidFill>
                <a:latin typeface="楷体" panose="02010609060101010101" pitchFamily="49" charset="-122"/>
                <a:ea typeface="楷体" panose="02010609060101010101" pitchFamily="49" charset="-122"/>
              </a:rPr>
              <a:t>国家增加的公告环节，今后大家要落实</a:t>
            </a:r>
            <a:r>
              <a:rPr lang="zh-CN" altLang="en-US" sz="2400" b="1" dirty="0" smtClean="0">
                <a:solidFill>
                  <a:srgbClr val="FF0000"/>
                </a:solidFill>
                <a:latin typeface="楷体" panose="02010609060101010101" pitchFamily="49" charset="-122"/>
                <a:ea typeface="楷体" panose="02010609060101010101" pitchFamily="49" charset="-122"/>
              </a:rPr>
              <a:t>。</a:t>
            </a:r>
            <a:r>
              <a:rPr lang="zh-CN" altLang="en-US" sz="2400" b="1" dirty="0" smtClean="0">
                <a:solidFill>
                  <a:schemeClr val="accent5">
                    <a:lumMod val="25000"/>
                  </a:schemeClr>
                </a:solidFill>
                <a:latin typeface="楷体" panose="02010609060101010101" pitchFamily="49" charset="-122"/>
                <a:ea typeface="楷体" panose="02010609060101010101" pitchFamily="49" charset="-122"/>
              </a:rPr>
              <a:t>（</a:t>
            </a:r>
            <a:r>
              <a:rPr lang="en-US" altLang="zh-CN" sz="2400" b="1" dirty="0" smtClean="0">
                <a:solidFill>
                  <a:schemeClr val="accent5">
                    <a:lumMod val="25000"/>
                  </a:schemeClr>
                </a:solidFill>
                <a:latin typeface="楷体" panose="02010609060101010101" pitchFamily="49" charset="-122"/>
                <a:ea typeface="楷体" panose="02010609060101010101" pitchFamily="49" charset="-122"/>
              </a:rPr>
              <a:t>*</a:t>
            </a:r>
            <a:r>
              <a:rPr lang="zh-CN" altLang="en-US" sz="2400" b="1" dirty="0" smtClean="0">
                <a:solidFill>
                  <a:schemeClr val="accent5">
                    <a:lumMod val="25000"/>
                  </a:schemeClr>
                </a:solidFill>
                <a:latin typeface="楷体" panose="02010609060101010101" pitchFamily="49" charset="-122"/>
                <a:ea typeface="楷体" panose="02010609060101010101" pitchFamily="49" charset="-122"/>
              </a:rPr>
              <a:t>）</a:t>
            </a:r>
            <a:endParaRPr lang="en-US" altLang="zh-TW" sz="2400" b="1" dirty="0">
              <a:solidFill>
                <a:schemeClr val="accent5">
                  <a:lumMod val="25000"/>
                </a:schemeClr>
              </a:solidFill>
              <a:latin typeface="楷体" panose="02010609060101010101" pitchFamily="49" charset="-122"/>
              <a:ea typeface="楷体" panose="02010609060101010101" pitchFamily="49" charset="-122"/>
            </a:endParaRPr>
          </a:p>
          <a:p>
            <a:r>
              <a:rPr lang="en-US" altLang="zh-TW" sz="2400" b="1" dirty="0" smtClean="0">
                <a:solidFill>
                  <a:srgbClr val="FF0000"/>
                </a:solidFill>
                <a:latin typeface="楷体" panose="02010609060101010101" pitchFamily="49" charset="-122"/>
                <a:ea typeface="楷体" panose="02010609060101010101" pitchFamily="49" charset="-122"/>
              </a:rPr>
              <a:t>    </a:t>
            </a:r>
            <a:r>
              <a:rPr lang="zh-TW" altLang="zh-CN" sz="2400" b="1" dirty="0" smtClean="0">
                <a:solidFill>
                  <a:srgbClr val="FF0000"/>
                </a:solidFill>
                <a:latin typeface="楷体" panose="02010609060101010101" pitchFamily="49" charset="-122"/>
                <a:ea typeface="楷体" panose="02010609060101010101" pitchFamily="49" charset="-122"/>
              </a:rPr>
              <a:t>公</a:t>
            </a:r>
            <a:r>
              <a:rPr lang="zh-TW" altLang="zh-CN" sz="2400" b="1" dirty="0">
                <a:solidFill>
                  <a:srgbClr val="FF0000"/>
                </a:solidFill>
                <a:latin typeface="楷体" panose="02010609060101010101" pitchFamily="49" charset="-122"/>
                <a:ea typeface="楷体" panose="02010609060101010101" pitchFamily="49" charset="-122"/>
              </a:rPr>
              <a:t>示公告</a:t>
            </a:r>
            <a:r>
              <a:rPr lang="zh-TW" altLang="zh-CN" sz="2400" b="1" dirty="0" smtClean="0">
                <a:solidFill>
                  <a:srgbClr val="FF0000"/>
                </a:solidFill>
                <a:latin typeface="楷体" panose="02010609060101010101" pitchFamily="49" charset="-122"/>
                <a:ea typeface="楷体" panose="02010609060101010101" pitchFamily="49" charset="-122"/>
              </a:rPr>
              <a:t>中</a:t>
            </a:r>
            <a:r>
              <a:rPr lang="zh-CN" altLang="en-US" sz="2400" b="1" dirty="0" smtClean="0">
                <a:solidFill>
                  <a:srgbClr val="FF0000"/>
                </a:solidFill>
                <a:latin typeface="楷体" panose="02010609060101010101" pitchFamily="49" charset="-122"/>
                <a:ea typeface="楷体" panose="02010609060101010101" pitchFamily="49" charset="-122"/>
              </a:rPr>
              <a:t>要</a:t>
            </a:r>
            <a:r>
              <a:rPr lang="zh-TW" altLang="zh-CN" sz="2400" b="1" dirty="0">
                <a:solidFill>
                  <a:srgbClr val="FF0000"/>
                </a:solidFill>
                <a:latin typeface="楷体" panose="02010609060101010101" pitchFamily="49" charset="-122"/>
                <a:ea typeface="楷体" panose="02010609060101010101" pitchFamily="49" charset="-122"/>
              </a:rPr>
              <a:t>保护农户个人信息</a:t>
            </a:r>
            <a:r>
              <a:rPr lang="zh-TW" altLang="zh-CN" sz="2400" b="1" dirty="0" smtClean="0">
                <a:solidFill>
                  <a:srgbClr val="FF0000"/>
                </a:solidFill>
                <a:latin typeface="楷体" panose="02010609060101010101" pitchFamily="49" charset="-122"/>
                <a:ea typeface="楷体" panose="02010609060101010101" pitchFamily="49" charset="-122"/>
              </a:rPr>
              <a:t>隐私</a:t>
            </a:r>
            <a:r>
              <a:rPr lang="zh-CN" altLang="en-US" sz="2400" b="1" dirty="0" smtClean="0">
                <a:solidFill>
                  <a:srgbClr val="FF0000"/>
                </a:solidFill>
                <a:latin typeface="楷体" panose="02010609060101010101" pitchFamily="49" charset="-122"/>
                <a:ea typeface="楷体" panose="02010609060101010101" pitchFamily="49" charset="-122"/>
              </a:rPr>
              <a:t>，</a:t>
            </a:r>
            <a:r>
              <a:rPr lang="zh-TW" altLang="zh-CN" sz="2400" b="1" dirty="0" smtClean="0">
                <a:solidFill>
                  <a:srgbClr val="FF0000"/>
                </a:solidFill>
                <a:latin typeface="楷体" panose="02010609060101010101" pitchFamily="49" charset="-122"/>
                <a:ea typeface="楷体" panose="02010609060101010101" pitchFamily="49" charset="-122"/>
              </a:rPr>
              <a:t>农户</a:t>
            </a:r>
            <a:r>
              <a:rPr lang="zh-TW" altLang="zh-CN" sz="2400" b="1" dirty="0">
                <a:solidFill>
                  <a:srgbClr val="FF0000"/>
                </a:solidFill>
                <a:latin typeface="楷体" panose="02010609060101010101" pitchFamily="49" charset="-122"/>
                <a:ea typeface="楷体" panose="02010609060101010101" pitchFamily="49" charset="-122"/>
              </a:rPr>
              <a:t>身份证件号码、手机号、银行账号、 健康状况等敏感信息不得公开。</a:t>
            </a:r>
            <a:endParaRPr lang="en-US" altLang="zh-TW" sz="2400" b="1" dirty="0" smtClean="0">
              <a:solidFill>
                <a:srgbClr val="FF0000"/>
              </a:solidFill>
              <a:latin typeface="楷体" panose="02010609060101010101" pitchFamily="49" charset="-122"/>
              <a:ea typeface="楷体" panose="02010609060101010101" pitchFamily="49"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772816"/>
            <a:ext cx="7848872" cy="6217087"/>
          </a:xfrm>
          <a:prstGeom prst="rect">
            <a:avLst/>
          </a:prstGeom>
        </p:spPr>
        <p:txBody>
          <a:bodyPr wrap="square">
            <a:spAutoFit/>
          </a:bodyPr>
          <a:lstStyle/>
          <a:p>
            <a:pPr lvl="0"/>
            <a:r>
              <a:rPr lang="en-US" altLang="zh-TW" b="1" dirty="0" smtClean="0">
                <a:solidFill>
                  <a:srgbClr val="FF0000"/>
                </a:solidFill>
                <a:latin typeface="楷体" panose="02010609060101010101" pitchFamily="49" charset="-122"/>
                <a:ea typeface="楷体" panose="02010609060101010101" pitchFamily="49" charset="-122"/>
              </a:rPr>
              <a:t>    </a:t>
            </a:r>
            <a:endParaRPr lang="en-US" altLang="zh-TW" b="1" dirty="0" smtClean="0">
              <a:solidFill>
                <a:srgbClr val="FF0000"/>
              </a:solidFill>
              <a:latin typeface="楷体" panose="02010609060101010101" pitchFamily="49" charset="-122"/>
              <a:ea typeface="楷体" panose="02010609060101010101" pitchFamily="49" charset="-122"/>
            </a:endParaRPr>
          </a:p>
          <a:p>
            <a:pPr lvl="0"/>
            <a:r>
              <a:rPr lang="en-US" altLang="zh-TW" b="1" dirty="0">
                <a:solidFill>
                  <a:srgbClr val="FF0000"/>
                </a:solidFill>
                <a:latin typeface="楷体" panose="02010609060101010101" pitchFamily="49" charset="-122"/>
                <a:ea typeface="楷体" panose="02010609060101010101" pitchFamily="49" charset="-122"/>
              </a:rPr>
              <a:t> </a:t>
            </a:r>
            <a:r>
              <a:rPr lang="en-US" altLang="zh-TW" b="1" dirty="0" smtClean="0">
                <a:solidFill>
                  <a:srgbClr val="FF0000"/>
                </a:solidFill>
                <a:latin typeface="楷体" panose="02010609060101010101" pitchFamily="49" charset="-122"/>
                <a:ea typeface="楷体" panose="02010609060101010101" pitchFamily="49" charset="-122"/>
              </a:rPr>
              <a:t>   </a:t>
            </a:r>
            <a:r>
              <a:rPr lang="zh-CN" altLang="en-US" sz="2400" b="1" dirty="0">
                <a:solidFill>
                  <a:srgbClr val="FF0000"/>
                </a:solidFill>
                <a:latin typeface="华文行楷" panose="02010800040101010101" pitchFamily="2" charset="-122"/>
                <a:ea typeface="华文行楷" panose="02010800040101010101" pitchFamily="2" charset="-122"/>
              </a:rPr>
              <a:t>识别</a:t>
            </a:r>
            <a:r>
              <a:rPr lang="zh-TW" altLang="zh-CN" sz="2400" b="1" dirty="0">
                <a:solidFill>
                  <a:srgbClr val="FF0000"/>
                </a:solidFill>
                <a:latin typeface="华文行楷" panose="02010800040101010101" pitchFamily="2" charset="-122"/>
                <a:ea typeface="华文行楷" panose="02010800040101010101" pitchFamily="2" charset="-122"/>
              </a:rPr>
              <a:t>认定监测对象</a:t>
            </a:r>
            <a:r>
              <a:rPr lang="zh-CN" altLang="en-US" sz="2400" b="1" dirty="0" smtClean="0">
                <a:solidFill>
                  <a:srgbClr val="FF0000"/>
                </a:solidFill>
                <a:latin typeface="华文行楷" panose="02010800040101010101" pitchFamily="2" charset="-122"/>
                <a:ea typeface="华文行楷" panose="02010800040101010101" pitchFamily="2" charset="-122"/>
              </a:rPr>
              <a:t>要把握几个</a:t>
            </a:r>
            <a:r>
              <a:rPr lang="zh-TW" altLang="zh-CN" sz="2400" b="1" dirty="0" smtClean="0">
                <a:solidFill>
                  <a:srgbClr val="FF0000"/>
                </a:solidFill>
                <a:latin typeface="华文行楷" panose="02010800040101010101" pitchFamily="2" charset="-122"/>
                <a:ea typeface="华文行楷" panose="02010800040101010101" pitchFamily="2" charset="-122"/>
              </a:rPr>
              <a:t>时间</a:t>
            </a:r>
            <a:r>
              <a:rPr lang="zh-CN" altLang="en-US" sz="2400" b="1" dirty="0" smtClean="0">
                <a:solidFill>
                  <a:srgbClr val="FF0000"/>
                </a:solidFill>
                <a:latin typeface="华文行楷" panose="02010800040101010101" pitchFamily="2" charset="-122"/>
                <a:ea typeface="华文行楷" panose="02010800040101010101" pitchFamily="2" charset="-122"/>
              </a:rPr>
              <a:t>节点：</a:t>
            </a:r>
            <a:endParaRPr lang="zh-CN" altLang="zh-CN" sz="2400" b="1" dirty="0">
              <a:solidFill>
                <a:srgbClr val="FF0000"/>
              </a:solidFill>
              <a:latin typeface="华文行楷" panose="02010800040101010101" pitchFamily="2" charset="-122"/>
              <a:ea typeface="华文行楷" panose="02010800040101010101" pitchFamily="2" charset="-122"/>
            </a:endParaRPr>
          </a:p>
          <a:p>
            <a:r>
              <a:rPr lang="en-US" altLang="zh-TW" sz="2000" b="1"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FF0000"/>
                </a:solidFill>
                <a:latin typeface="楷体" panose="02010609060101010101" pitchFamily="49" charset="-122"/>
                <a:ea typeface="楷体" panose="02010609060101010101" pitchFamily="49" charset="-122"/>
              </a:rPr>
              <a:t>一是发现</a:t>
            </a:r>
            <a:r>
              <a:rPr lang="zh-CN" altLang="en-US" sz="2000" b="1" dirty="0">
                <a:solidFill>
                  <a:srgbClr val="FF0000"/>
                </a:solidFill>
                <a:latin typeface="楷体" panose="02010609060101010101" pitchFamily="49" charset="-122"/>
                <a:ea typeface="楷体" panose="02010609060101010101" pitchFamily="49" charset="-122"/>
              </a:rPr>
              <a:t>风险</a:t>
            </a:r>
            <a:r>
              <a:rPr lang="zh-CN" altLang="en-US" sz="2000" b="1" dirty="0" smtClean="0">
                <a:solidFill>
                  <a:srgbClr val="FF0000"/>
                </a:solidFill>
                <a:latin typeface="楷体" panose="02010609060101010101" pitchFamily="49" charset="-122"/>
                <a:ea typeface="楷体" panose="02010609060101010101" pitchFamily="49" charset="-122"/>
              </a:rPr>
              <a:t>线索至完成认定</a:t>
            </a:r>
            <a:r>
              <a:rPr lang="zh-TW" altLang="zh-CN" sz="2000" b="1" dirty="0">
                <a:solidFill>
                  <a:srgbClr val="FF0000"/>
                </a:solidFill>
                <a:latin typeface="楷体" panose="02010609060101010101" pitchFamily="49" charset="-122"/>
                <a:ea typeface="楷体" panose="02010609060101010101" pitchFamily="49" charset="-122"/>
              </a:rPr>
              <a:t>不超过</a:t>
            </a:r>
            <a:r>
              <a:rPr lang="zh-TW" altLang="zh-CN" sz="2000" b="1" dirty="0" smtClean="0">
                <a:solidFill>
                  <a:srgbClr val="FF0000"/>
                </a:solidFill>
                <a:latin typeface="楷体" panose="02010609060101010101" pitchFamily="49" charset="-122"/>
                <a:ea typeface="楷体" panose="02010609060101010101" pitchFamily="49" charset="-122"/>
              </a:rPr>
              <a:t>15天</a:t>
            </a:r>
            <a:r>
              <a:rPr lang="zh-CN" altLang="en-US" sz="2000" b="1" dirty="0" smtClean="0">
                <a:solidFill>
                  <a:srgbClr val="FF0000"/>
                </a:solidFill>
                <a:latin typeface="楷体" panose="02010609060101010101" pitchFamily="49" charset="-122"/>
                <a:ea typeface="楷体" panose="02010609060101010101" pitchFamily="49" charset="-122"/>
              </a:rPr>
              <a:t>。监测对象</a:t>
            </a:r>
            <a:r>
              <a:rPr lang="zh-TW" altLang="zh-CN" sz="2000" b="1" dirty="0" smtClean="0">
                <a:solidFill>
                  <a:srgbClr val="FF0000"/>
                </a:solidFill>
                <a:latin typeface="楷体" panose="02010609060101010101" pitchFamily="49" charset="-122"/>
                <a:ea typeface="楷体" panose="02010609060101010101" pitchFamily="49" charset="-122"/>
              </a:rPr>
              <a:t>认定</a:t>
            </a:r>
            <a:r>
              <a:rPr lang="zh-TW" altLang="zh-CN" sz="2000" b="1" dirty="0">
                <a:solidFill>
                  <a:srgbClr val="FF0000"/>
                </a:solidFill>
                <a:latin typeface="楷体" panose="02010609060101010101" pitchFamily="49" charset="-122"/>
                <a:ea typeface="楷体" panose="02010609060101010101" pitchFamily="49" charset="-122"/>
              </a:rPr>
              <a:t>工作要坚持应简尽简</a:t>
            </a:r>
            <a:r>
              <a:rPr lang="zh-TW" altLang="zh-CN" sz="2000" b="1" dirty="0" smtClean="0">
                <a:solidFill>
                  <a:srgbClr val="FF0000"/>
                </a:solidFill>
                <a:latin typeface="楷体" panose="02010609060101010101" pitchFamily="49" charset="-122"/>
                <a:ea typeface="楷体" panose="02010609060101010101" pitchFamily="49" charset="-122"/>
              </a:rPr>
              <a:t>，</a:t>
            </a:r>
            <a:r>
              <a:rPr lang="zh-CN" altLang="en-US" sz="2000" b="1" dirty="0" smtClean="0">
                <a:solidFill>
                  <a:srgbClr val="FF0000"/>
                </a:solidFill>
                <a:latin typeface="楷体" panose="02010609060101010101" pitchFamily="49" charset="-122"/>
                <a:ea typeface="楷体" panose="02010609060101010101" pitchFamily="49" charset="-122"/>
              </a:rPr>
              <a:t>公开公正，从农户申请、干部排查、部门预警</a:t>
            </a:r>
            <a:r>
              <a:rPr lang="zh-CN" altLang="en-US" sz="2000" b="1" dirty="0" smtClean="0">
                <a:solidFill>
                  <a:srgbClr val="002060"/>
                </a:solidFill>
                <a:latin typeface="楷体" panose="02010609060101010101" pitchFamily="49" charset="-122"/>
                <a:ea typeface="楷体" panose="02010609060101010101" pitchFamily="49" charset="-122"/>
              </a:rPr>
              <a:t>发现风险线索之日起</a:t>
            </a:r>
            <a:r>
              <a:rPr lang="zh-CN" altLang="en-US" sz="2000" b="1" dirty="0" smtClean="0">
                <a:solidFill>
                  <a:srgbClr val="FF0000"/>
                </a:solidFill>
                <a:latin typeface="楷体" panose="02010609060101010101" pitchFamily="49" charset="-122"/>
                <a:ea typeface="楷体" panose="02010609060101010101" pitchFamily="49" charset="-122"/>
              </a:rPr>
              <a:t>，到完成监测对象识别认定</a:t>
            </a:r>
            <a:r>
              <a:rPr lang="zh-TW" altLang="zh-CN" sz="2000" b="1" dirty="0" smtClean="0">
                <a:solidFill>
                  <a:srgbClr val="FF0000"/>
                </a:solidFill>
                <a:latin typeface="楷体" panose="02010609060101010101" pitchFamily="49" charset="-122"/>
                <a:ea typeface="楷体" panose="02010609060101010101" pitchFamily="49" charset="-122"/>
              </a:rPr>
              <a:t>，</a:t>
            </a:r>
            <a:r>
              <a:rPr lang="zh-TW" altLang="zh-CN" sz="2000" b="1" dirty="0">
                <a:solidFill>
                  <a:srgbClr val="FF0000"/>
                </a:solidFill>
                <a:latin typeface="楷体" panose="02010609060101010101" pitchFamily="49" charset="-122"/>
                <a:ea typeface="楷体" panose="02010609060101010101" pitchFamily="49" charset="-122"/>
              </a:rPr>
              <a:t>一般不超过</a:t>
            </a:r>
            <a:r>
              <a:rPr lang="zh-TW" altLang="zh-CN" sz="2000" b="1" dirty="0" smtClean="0">
                <a:solidFill>
                  <a:srgbClr val="FF0000"/>
                </a:solidFill>
                <a:latin typeface="楷体" panose="02010609060101010101" pitchFamily="49" charset="-122"/>
                <a:ea typeface="楷体" panose="02010609060101010101" pitchFamily="49" charset="-122"/>
              </a:rPr>
              <a:t>15天</a:t>
            </a:r>
            <a:r>
              <a:rPr lang="zh-CN" altLang="en-US" sz="2000" b="1" dirty="0" smtClean="0">
                <a:solidFill>
                  <a:srgbClr val="FF0000"/>
                </a:solidFill>
                <a:latin typeface="楷体" panose="02010609060101010101" pitchFamily="49" charset="-122"/>
                <a:ea typeface="楷体" panose="02010609060101010101" pitchFamily="49" charset="-122"/>
              </a:rPr>
              <a:t>。为了</a:t>
            </a:r>
            <a:r>
              <a:rPr lang="zh-TW" altLang="zh-CN" sz="2000" b="1" dirty="0" smtClean="0">
                <a:solidFill>
                  <a:srgbClr val="FF0000"/>
                </a:solidFill>
                <a:latin typeface="楷体" panose="02010609060101010101" pitchFamily="49" charset="-122"/>
                <a:ea typeface="楷体" panose="02010609060101010101" pitchFamily="49" charset="-122"/>
              </a:rPr>
              <a:t>提高工作效</a:t>
            </a:r>
            <a:r>
              <a:rPr lang="zh-CN" altLang="en-US" sz="2000" b="1" dirty="0" smtClean="0">
                <a:solidFill>
                  <a:srgbClr val="FF0000"/>
                </a:solidFill>
                <a:latin typeface="楷体" panose="02010609060101010101" pitchFamily="49" charset="-122"/>
                <a:ea typeface="楷体" panose="02010609060101010101" pitchFamily="49" charset="-122"/>
              </a:rPr>
              <a:t>率</a:t>
            </a:r>
            <a:r>
              <a:rPr lang="zh-TW" altLang="zh-CN" sz="2000" b="1" dirty="0" smtClean="0">
                <a:solidFill>
                  <a:srgbClr val="FF0000"/>
                </a:solidFill>
                <a:latin typeface="楷体" panose="02010609060101010101" pitchFamily="49" charset="-122"/>
                <a:ea typeface="楷体" panose="02010609060101010101" pitchFamily="49" charset="-122"/>
              </a:rPr>
              <a:t>，</a:t>
            </a:r>
            <a:r>
              <a:rPr lang="zh-TW" altLang="zh-CN" sz="2000" b="1" dirty="0">
                <a:solidFill>
                  <a:srgbClr val="FF0000"/>
                </a:solidFill>
                <a:latin typeface="楷体" panose="02010609060101010101" pitchFamily="49" charset="-122"/>
                <a:ea typeface="楷体" panose="02010609060101010101" pitchFamily="49" charset="-122"/>
              </a:rPr>
              <a:t>监测对象</a:t>
            </a:r>
            <a:r>
              <a:rPr lang="zh-TW" altLang="zh-CN" sz="2000" b="1" dirty="0" smtClean="0">
                <a:solidFill>
                  <a:srgbClr val="FF0000"/>
                </a:solidFill>
                <a:latin typeface="楷体" panose="02010609060101010101" pitchFamily="49" charset="-122"/>
                <a:ea typeface="楷体" panose="02010609060101010101" pitchFamily="49" charset="-122"/>
              </a:rPr>
              <a:t>认定</a:t>
            </a:r>
            <a:r>
              <a:rPr lang="zh-CN" altLang="en-US" sz="2000" b="1" dirty="0" smtClean="0">
                <a:solidFill>
                  <a:srgbClr val="FF0000"/>
                </a:solidFill>
                <a:latin typeface="楷体" panose="02010609060101010101" pitchFamily="49" charset="-122"/>
                <a:ea typeface="楷体" panose="02010609060101010101" pitchFamily="49" charset="-122"/>
              </a:rPr>
              <a:t>中，</a:t>
            </a:r>
            <a:r>
              <a:rPr lang="zh-TW" altLang="zh-CN" sz="2000" b="1" dirty="0" smtClean="0">
                <a:solidFill>
                  <a:srgbClr val="002060"/>
                </a:solidFill>
                <a:latin typeface="楷体" panose="02010609060101010101" pitchFamily="49" charset="-122"/>
                <a:ea typeface="楷体" panose="02010609060101010101" pitchFamily="49" charset="-122"/>
              </a:rPr>
              <a:t>信息</a:t>
            </a:r>
            <a:r>
              <a:rPr lang="zh-TW" altLang="zh-CN" sz="2000" b="1" dirty="0">
                <a:solidFill>
                  <a:srgbClr val="002060"/>
                </a:solidFill>
                <a:latin typeface="楷体" panose="02010609060101010101" pitchFamily="49" charset="-122"/>
                <a:ea typeface="楷体" panose="02010609060101010101" pitchFamily="49" charset="-122"/>
              </a:rPr>
              <a:t>比对</a:t>
            </a:r>
            <a:r>
              <a:rPr lang="zh-TW" altLang="zh-CN" sz="2000" b="1" dirty="0" smtClean="0">
                <a:solidFill>
                  <a:srgbClr val="002060"/>
                </a:solidFill>
                <a:latin typeface="楷体" panose="02010609060101010101" pitchFamily="49" charset="-122"/>
                <a:ea typeface="楷体" panose="02010609060101010101" pitchFamily="49" charset="-122"/>
              </a:rPr>
              <a:t>与</a:t>
            </a:r>
            <a:r>
              <a:rPr lang="zh-CN" altLang="en-US" sz="2000" b="1" dirty="0" smtClean="0">
                <a:solidFill>
                  <a:srgbClr val="002060"/>
                </a:solidFill>
                <a:latin typeface="楷体" panose="02010609060101010101" pitchFamily="49" charset="-122"/>
                <a:ea typeface="楷体" panose="02010609060101010101" pitchFamily="49" charset="-122"/>
              </a:rPr>
              <a:t>其它</a:t>
            </a:r>
            <a:r>
              <a:rPr lang="zh-TW" altLang="zh-CN" sz="2000" b="1" dirty="0" smtClean="0">
                <a:solidFill>
                  <a:srgbClr val="002060"/>
                </a:solidFill>
                <a:latin typeface="楷体" panose="02010609060101010101" pitchFamily="49" charset="-122"/>
                <a:ea typeface="楷体" panose="02010609060101010101" pitchFamily="49" charset="-122"/>
              </a:rPr>
              <a:t>识别</a:t>
            </a:r>
            <a:r>
              <a:rPr lang="zh-TW" altLang="zh-CN" sz="2000" b="1" dirty="0">
                <a:solidFill>
                  <a:srgbClr val="002060"/>
                </a:solidFill>
                <a:latin typeface="楷体" panose="02010609060101010101" pitchFamily="49" charset="-122"/>
                <a:ea typeface="楷体" panose="02010609060101010101" pitchFamily="49" charset="-122"/>
              </a:rPr>
              <a:t>程序同步</a:t>
            </a:r>
            <a:r>
              <a:rPr lang="zh-TW" altLang="zh-CN" sz="2000" b="1" dirty="0">
                <a:solidFill>
                  <a:srgbClr val="FF0000"/>
                </a:solidFill>
                <a:latin typeface="楷体" panose="02010609060101010101" pitchFamily="49" charset="-122"/>
                <a:ea typeface="楷体" panose="02010609060101010101" pitchFamily="49" charset="-122"/>
              </a:rPr>
              <a:t>进行，推动防止返贫监测和低收入人口</a:t>
            </a:r>
            <a:r>
              <a:rPr lang="zh-TW" altLang="zh-CN" sz="2000" b="1" dirty="0" smtClean="0">
                <a:solidFill>
                  <a:srgbClr val="FF0000"/>
                </a:solidFill>
                <a:latin typeface="楷体" panose="02010609060101010101" pitchFamily="49" charset="-122"/>
                <a:ea typeface="楷体" panose="02010609060101010101" pitchFamily="49" charset="-122"/>
              </a:rPr>
              <a:t>动态</a:t>
            </a:r>
            <a:r>
              <a:rPr lang="zh-TW" altLang="zh-CN" sz="2000" b="1" dirty="0">
                <a:solidFill>
                  <a:srgbClr val="FF0000"/>
                </a:solidFill>
                <a:latin typeface="楷体" panose="02010609060101010101" pitchFamily="49" charset="-122"/>
                <a:ea typeface="楷体" panose="02010609060101010101" pitchFamily="49" charset="-122"/>
              </a:rPr>
              <a:t>监测平台数据共享、比对结果共用，已开展过信息比对的低保对象等</a:t>
            </a:r>
            <a:r>
              <a:rPr lang="zh-TW" altLang="zh-CN" sz="2000" b="1" dirty="0" smtClean="0">
                <a:solidFill>
                  <a:srgbClr val="FF0000"/>
                </a:solidFill>
                <a:latin typeface="楷体" panose="02010609060101010101" pitchFamily="49" charset="-122"/>
                <a:ea typeface="楷体" panose="02010609060101010101" pitchFamily="49" charset="-122"/>
              </a:rPr>
              <a:t>，</a:t>
            </a:r>
            <a:r>
              <a:rPr lang="zh-CN" altLang="en-US" sz="2000" b="1" dirty="0" smtClean="0">
                <a:solidFill>
                  <a:srgbClr val="FF0000"/>
                </a:solidFill>
                <a:latin typeface="楷体" panose="02010609060101010101" pitchFamily="49" charset="-122"/>
                <a:ea typeface="楷体" panose="02010609060101010101" pitchFamily="49" charset="-122"/>
              </a:rPr>
              <a:t>可</a:t>
            </a:r>
            <a:r>
              <a:rPr lang="zh-TW" altLang="zh-CN" sz="2000" b="1" dirty="0" smtClean="0">
                <a:solidFill>
                  <a:srgbClr val="FF0000"/>
                </a:solidFill>
                <a:latin typeface="楷体" panose="02010609060101010101" pitchFamily="49" charset="-122"/>
                <a:ea typeface="楷体" panose="02010609060101010101" pitchFamily="49" charset="-122"/>
              </a:rPr>
              <a:t>不重复</a:t>
            </a:r>
            <a:r>
              <a:rPr lang="zh-TW" altLang="zh-CN" sz="2000" b="1" dirty="0">
                <a:solidFill>
                  <a:srgbClr val="FF0000"/>
                </a:solidFill>
                <a:latin typeface="楷体" panose="02010609060101010101" pitchFamily="49" charset="-122"/>
                <a:ea typeface="楷体" panose="02010609060101010101" pitchFamily="49" charset="-122"/>
              </a:rPr>
              <a:t>比对。</a:t>
            </a:r>
            <a:r>
              <a:rPr lang="zh-TW" altLang="zh-CN" sz="2000" b="1" dirty="0">
                <a:solidFill>
                  <a:srgbClr val="002060"/>
                </a:solidFill>
                <a:latin typeface="楷体" panose="02010609060101010101" pitchFamily="49" charset="-122"/>
                <a:ea typeface="楷体" panose="02010609060101010101" pitchFamily="49" charset="-122"/>
              </a:rPr>
              <a:t>制定帮扶措施计划可</a:t>
            </a:r>
            <a:r>
              <a:rPr lang="zh-TW" altLang="zh-CN" sz="2000" b="1" dirty="0" smtClean="0">
                <a:solidFill>
                  <a:srgbClr val="002060"/>
                </a:solidFill>
                <a:latin typeface="楷体" panose="02010609060101010101" pitchFamily="49" charset="-122"/>
                <a:ea typeface="楷体" panose="02010609060101010101" pitchFamily="49" charset="-122"/>
              </a:rPr>
              <a:t>与</a:t>
            </a:r>
            <a:r>
              <a:rPr lang="zh-CN" altLang="en-US" sz="2000" b="1" dirty="0" smtClean="0">
                <a:solidFill>
                  <a:srgbClr val="002060"/>
                </a:solidFill>
                <a:latin typeface="楷体" panose="02010609060101010101" pitchFamily="49" charset="-122"/>
                <a:ea typeface="楷体" panose="02010609060101010101" pitchFamily="49" charset="-122"/>
              </a:rPr>
              <a:t>其它识别程序</a:t>
            </a:r>
            <a:r>
              <a:rPr lang="zh-TW" altLang="zh-CN" sz="2000" b="1" dirty="0" smtClean="0">
                <a:solidFill>
                  <a:srgbClr val="002060"/>
                </a:solidFill>
                <a:latin typeface="楷体" panose="02010609060101010101" pitchFamily="49" charset="-122"/>
                <a:ea typeface="楷体" panose="02010609060101010101" pitchFamily="49" charset="-122"/>
              </a:rPr>
              <a:t>同步</a:t>
            </a:r>
            <a:r>
              <a:rPr lang="zh-TW" altLang="zh-CN" sz="2000" b="1" dirty="0">
                <a:solidFill>
                  <a:srgbClr val="FF0000"/>
                </a:solidFill>
                <a:latin typeface="楷体" panose="02010609060101010101" pitchFamily="49" charset="-122"/>
                <a:ea typeface="楷体" panose="02010609060101010101" pitchFamily="49" charset="-122"/>
              </a:rPr>
              <a:t>开展</a:t>
            </a:r>
            <a:r>
              <a:rPr lang="zh-TW" altLang="zh-CN" sz="2000" b="1" dirty="0" smtClean="0">
                <a:solidFill>
                  <a:srgbClr val="FF0000"/>
                </a:solidFill>
                <a:latin typeface="楷体" panose="02010609060101010101" pitchFamily="49" charset="-122"/>
                <a:ea typeface="楷体" panose="02010609060101010101" pitchFamily="49" charset="-122"/>
              </a:rPr>
              <a:t>。</a:t>
            </a:r>
            <a:endParaRPr lang="en-US" altLang="zh-TW" sz="2000" b="1" dirty="0" smtClean="0">
              <a:solidFill>
                <a:srgbClr val="FF0000"/>
              </a:solidFill>
              <a:latin typeface="楷体" panose="02010609060101010101" pitchFamily="49" charset="-122"/>
              <a:ea typeface="楷体" panose="02010609060101010101" pitchFamily="49" charset="-122"/>
            </a:endParaRPr>
          </a:p>
          <a:p>
            <a:r>
              <a:rPr lang="zh-CN" altLang="en-US" sz="2000" b="1" dirty="0" smtClean="0">
                <a:solidFill>
                  <a:srgbClr val="FF0000"/>
                </a:solidFill>
                <a:latin typeface="楷体" panose="02010609060101010101" pitchFamily="49" charset="-122"/>
                <a:ea typeface="楷体" panose="02010609060101010101" pitchFamily="49" charset="-122"/>
              </a:rPr>
              <a:t>    二是</a:t>
            </a:r>
            <a:r>
              <a:rPr lang="zh-TW" altLang="zh-CN" sz="2000" b="1" dirty="0" smtClean="0">
                <a:solidFill>
                  <a:srgbClr val="FF0000"/>
                </a:solidFill>
                <a:latin typeface="楷体" panose="02010609060101010101" pitchFamily="49" charset="-122"/>
                <a:ea typeface="楷体" panose="02010609060101010101" pitchFamily="49" charset="-122"/>
              </a:rPr>
              <a:t>村</a:t>
            </a:r>
            <a:r>
              <a:rPr lang="zh-TW" altLang="zh-CN" sz="2000" b="1" dirty="0">
                <a:solidFill>
                  <a:srgbClr val="FF0000"/>
                </a:solidFill>
                <a:latin typeface="楷体" panose="02010609060101010101" pitchFamily="49" charset="-122"/>
                <a:ea typeface="楷体" panose="02010609060101010101" pitchFamily="49" charset="-122"/>
              </a:rPr>
              <a:t>内公示不少于5天。</a:t>
            </a:r>
            <a:endParaRPr lang="zh-CN" altLang="zh-CN" sz="2000" b="1" dirty="0">
              <a:solidFill>
                <a:srgbClr val="FF0000"/>
              </a:solidFill>
              <a:latin typeface="楷体" panose="02010609060101010101" pitchFamily="49" charset="-122"/>
              <a:ea typeface="楷体" panose="02010609060101010101" pitchFamily="49" charset="-122"/>
            </a:endParaRPr>
          </a:p>
          <a:p>
            <a:pPr lvl="0"/>
            <a:r>
              <a:rPr lang="en-US" altLang="zh-TW" sz="2000" b="1"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FF0000"/>
                </a:solidFill>
                <a:latin typeface="楷体" panose="02010609060101010101" pitchFamily="49" charset="-122"/>
                <a:ea typeface="楷体" panose="02010609060101010101" pitchFamily="49" charset="-122"/>
              </a:rPr>
              <a:t>三是</a:t>
            </a:r>
            <a:r>
              <a:rPr lang="zh-TW" altLang="zh-CN" sz="2000" b="1" dirty="0" smtClean="0">
                <a:solidFill>
                  <a:srgbClr val="FF0000"/>
                </a:solidFill>
                <a:latin typeface="楷体" panose="02010609060101010101" pitchFamily="49" charset="-122"/>
                <a:ea typeface="楷体" panose="02010609060101010101" pitchFamily="49" charset="-122"/>
              </a:rPr>
              <a:t>监测</a:t>
            </a:r>
            <a:r>
              <a:rPr lang="zh-TW" altLang="zh-CN" sz="2000" b="1" dirty="0">
                <a:solidFill>
                  <a:srgbClr val="FF0000"/>
                </a:solidFill>
                <a:latin typeface="楷体" panose="02010609060101010101" pitchFamily="49" charset="-122"/>
                <a:ea typeface="楷体" panose="02010609060101010101" pitchFamily="49" charset="-122"/>
              </a:rPr>
              <a:t>对象系统录入的识别</a:t>
            </a:r>
            <a:r>
              <a:rPr lang="zh-TW" altLang="zh-CN" sz="2000" b="1" dirty="0" smtClean="0">
                <a:solidFill>
                  <a:srgbClr val="FF0000"/>
                </a:solidFill>
                <a:latin typeface="楷体" panose="02010609060101010101" pitchFamily="49" charset="-122"/>
                <a:ea typeface="楷体" panose="02010609060101010101" pitchFamily="49" charset="-122"/>
              </a:rPr>
              <a:t>时间</a:t>
            </a:r>
            <a:r>
              <a:rPr lang="zh-CN" altLang="en-US" sz="2000" b="1" dirty="0" smtClean="0">
                <a:solidFill>
                  <a:srgbClr val="FF0000"/>
                </a:solidFill>
                <a:latin typeface="楷体" panose="02010609060101010101" pitchFamily="49" charset="-122"/>
                <a:ea typeface="楷体" panose="02010609060101010101" pitchFamily="49" charset="-122"/>
              </a:rPr>
              <a:t>。</a:t>
            </a:r>
            <a:r>
              <a:rPr lang="zh-TW" altLang="zh-CN" sz="2000" b="1" dirty="0" smtClean="0">
                <a:solidFill>
                  <a:srgbClr val="FF0000"/>
                </a:solidFill>
                <a:latin typeface="楷体" panose="02010609060101010101" pitchFamily="49" charset="-122"/>
                <a:ea typeface="楷体" panose="02010609060101010101" pitchFamily="49" charset="-122"/>
              </a:rPr>
              <a:t>以</a:t>
            </a:r>
            <a:r>
              <a:rPr lang="zh-CN" altLang="en-US" sz="2000" b="1" dirty="0" smtClean="0">
                <a:solidFill>
                  <a:srgbClr val="FF0000"/>
                </a:solidFill>
                <a:latin typeface="楷体" panose="02010609060101010101" pitchFamily="49" charset="-122"/>
                <a:ea typeface="楷体" panose="02010609060101010101" pitchFamily="49" charset="-122"/>
              </a:rPr>
              <a:t>县级乡村振兴部门</a:t>
            </a:r>
            <a:r>
              <a:rPr lang="zh-TW" altLang="zh-CN" sz="2000" b="1" dirty="0" smtClean="0">
                <a:solidFill>
                  <a:srgbClr val="FF0000"/>
                </a:solidFill>
                <a:latin typeface="楷体" panose="02010609060101010101" pitchFamily="49" charset="-122"/>
                <a:ea typeface="楷体" panose="02010609060101010101" pitchFamily="49" charset="-122"/>
              </a:rPr>
              <a:t>审核</a:t>
            </a:r>
            <a:r>
              <a:rPr lang="zh-CN" altLang="en-US" sz="2000" b="1" dirty="0" smtClean="0">
                <a:solidFill>
                  <a:srgbClr val="FF0000"/>
                </a:solidFill>
                <a:latin typeface="楷体" panose="02010609060101010101" pitchFamily="49" charset="-122"/>
                <a:ea typeface="楷体" panose="02010609060101010101" pitchFamily="49" charset="-122"/>
              </a:rPr>
              <a:t>批准</a:t>
            </a:r>
            <a:r>
              <a:rPr lang="zh-TW" altLang="zh-CN" sz="2000" b="1" dirty="0" smtClean="0">
                <a:solidFill>
                  <a:srgbClr val="FF0000"/>
                </a:solidFill>
                <a:latin typeface="楷体" panose="02010609060101010101" pitchFamily="49" charset="-122"/>
                <a:ea typeface="楷体" panose="02010609060101010101" pitchFamily="49" charset="-122"/>
              </a:rPr>
              <a:t>时间</a:t>
            </a:r>
            <a:r>
              <a:rPr lang="zh-TW" altLang="zh-CN" sz="2000" b="1" dirty="0">
                <a:solidFill>
                  <a:srgbClr val="FF0000"/>
                </a:solidFill>
                <a:latin typeface="楷体" panose="02010609060101010101" pitchFamily="49" charset="-122"/>
                <a:ea typeface="楷体" panose="02010609060101010101" pitchFamily="49" charset="-122"/>
              </a:rPr>
              <a:t>为</a:t>
            </a:r>
            <a:r>
              <a:rPr lang="zh-TW" altLang="zh-CN" sz="2000" b="1" dirty="0" smtClean="0">
                <a:solidFill>
                  <a:srgbClr val="FF0000"/>
                </a:solidFill>
                <a:latin typeface="楷体" panose="02010609060101010101" pitchFamily="49" charset="-122"/>
                <a:ea typeface="楷体" panose="02010609060101010101" pitchFamily="49" charset="-122"/>
              </a:rPr>
              <a:t>准</a:t>
            </a:r>
            <a:r>
              <a:rPr lang="zh-CN" altLang="en-US" sz="2000" b="1" dirty="0" smtClean="0">
                <a:solidFill>
                  <a:srgbClr val="FF0000"/>
                </a:solidFill>
                <a:latin typeface="楷体" panose="02010609060101010101" pitchFamily="49" charset="-122"/>
                <a:ea typeface="楷体" panose="02010609060101010101" pitchFamily="49" charset="-122"/>
              </a:rPr>
              <a:t>，</a:t>
            </a:r>
            <a:r>
              <a:rPr lang="zh-TW" altLang="zh-CN" sz="2000" b="1" dirty="0" smtClean="0">
                <a:solidFill>
                  <a:srgbClr val="FF0000"/>
                </a:solidFill>
                <a:latin typeface="楷体" panose="02010609060101010101" pitchFamily="49" charset="-122"/>
                <a:ea typeface="楷体" panose="02010609060101010101" pitchFamily="49" charset="-122"/>
              </a:rPr>
              <a:t>以</a:t>
            </a:r>
            <a:r>
              <a:rPr lang="zh-TW" altLang="zh-CN" sz="2000" b="1" dirty="0">
                <a:solidFill>
                  <a:srgbClr val="FF0000"/>
                </a:solidFill>
                <a:latin typeface="楷体" panose="02010609060101010101" pitchFamily="49" charset="-122"/>
                <a:ea typeface="楷体" panose="02010609060101010101" pitchFamily="49" charset="-122"/>
              </a:rPr>
              <a:t>监测对象县级审核认定的复函</a:t>
            </a:r>
            <a:r>
              <a:rPr lang="zh-CN" altLang="zh-CN" sz="2000" b="1" dirty="0">
                <a:solidFill>
                  <a:srgbClr val="FF0000"/>
                </a:solidFill>
                <a:latin typeface="楷体" panose="02010609060101010101" pitchFamily="49" charset="-122"/>
                <a:ea typeface="楷体" panose="02010609060101010101" pitchFamily="49" charset="-122"/>
              </a:rPr>
              <a:t>、批复等</a:t>
            </a:r>
            <a:r>
              <a:rPr lang="zh-TW" altLang="zh-CN" sz="2000" b="1" dirty="0">
                <a:solidFill>
                  <a:srgbClr val="FF0000"/>
                </a:solidFill>
                <a:latin typeface="楷体" panose="02010609060101010101" pitchFamily="49" charset="-122"/>
                <a:ea typeface="楷体" panose="02010609060101010101" pitchFamily="49" charset="-122"/>
              </a:rPr>
              <a:t>文件时间</a:t>
            </a:r>
            <a:r>
              <a:rPr lang="zh-TW" altLang="zh-CN" sz="2000" b="1" dirty="0" smtClean="0">
                <a:solidFill>
                  <a:srgbClr val="FF0000"/>
                </a:solidFill>
                <a:latin typeface="楷体" panose="02010609060101010101" pitchFamily="49" charset="-122"/>
                <a:ea typeface="楷体" panose="02010609060101010101" pitchFamily="49" charset="-122"/>
              </a:rPr>
              <a:t>，</a:t>
            </a:r>
            <a:r>
              <a:rPr lang="zh-CN" altLang="en-US" sz="2000" b="1" dirty="0" smtClean="0">
                <a:solidFill>
                  <a:srgbClr val="FF0000"/>
                </a:solidFill>
                <a:latin typeface="楷体" panose="02010609060101010101" pitchFamily="49" charset="-122"/>
                <a:ea typeface="楷体" panose="02010609060101010101" pitchFamily="49" charset="-122"/>
              </a:rPr>
              <a:t>作为</a:t>
            </a:r>
            <a:r>
              <a:rPr lang="zh-TW" altLang="zh-CN" sz="2000" b="1" dirty="0" smtClean="0">
                <a:solidFill>
                  <a:srgbClr val="FF0000"/>
                </a:solidFill>
                <a:latin typeface="楷体" panose="02010609060101010101" pitchFamily="49" charset="-122"/>
                <a:ea typeface="楷体" panose="02010609060101010101" pitchFamily="49" charset="-122"/>
              </a:rPr>
              <a:t>为</a:t>
            </a:r>
            <a:r>
              <a:rPr lang="zh-TW" altLang="zh-CN" sz="2000" b="1" dirty="0">
                <a:solidFill>
                  <a:srgbClr val="FF0000"/>
                </a:solidFill>
                <a:latin typeface="楷体" panose="02010609060101010101" pitchFamily="49" charset="-122"/>
                <a:ea typeface="楷体" panose="02010609060101010101" pitchFamily="49" charset="-122"/>
              </a:rPr>
              <a:t>监测对象系统录入的识别时间。</a:t>
            </a:r>
            <a:endParaRPr lang="zh-CN" altLang="zh-CN" sz="2000" b="1" dirty="0">
              <a:solidFill>
                <a:srgbClr val="FF0000"/>
              </a:solidFill>
              <a:latin typeface="楷体" panose="02010609060101010101" pitchFamily="49" charset="-122"/>
              <a:ea typeface="楷体" panose="02010609060101010101" pitchFamily="49" charset="-122"/>
            </a:endParaRPr>
          </a:p>
          <a:p>
            <a:endParaRPr lang="zh-CN" altLang="zh-CN" sz="2400" b="1" dirty="0">
              <a:solidFill>
                <a:srgbClr val="FF0000"/>
              </a:solidFill>
              <a:latin typeface="楷体" panose="02010609060101010101" pitchFamily="49" charset="-122"/>
              <a:ea typeface="楷体" panose="02010609060101010101" pitchFamily="49" charset="-122"/>
            </a:endParaRPr>
          </a:p>
          <a:p>
            <a:endParaRPr lang="en-US" altLang="zh-TW" sz="2000" b="1" dirty="0">
              <a:solidFill>
                <a:srgbClr val="FF0000"/>
              </a:solidFill>
              <a:latin typeface="楷体" panose="02010609060101010101" pitchFamily="49" charset="-122"/>
              <a:ea typeface="楷体" panose="02010609060101010101" pitchFamily="49" charset="-122"/>
            </a:endParaRPr>
          </a:p>
          <a:p>
            <a:endParaRPr lang="en-US" altLang="zh-TW" sz="2400" dirty="0"/>
          </a:p>
          <a:p>
            <a:endParaRPr lang="zh-CN" altLang="zh-CN" sz="2400" dirty="0"/>
          </a:p>
          <a:p>
            <a:endParaRPr lang="en-US" altLang="zh-CN" sz="2000" b="1" dirty="0">
              <a:solidFill>
                <a:srgbClr val="FF0000"/>
              </a:solidFill>
            </a:endParaRPr>
          </a:p>
          <a:p>
            <a:r>
              <a:rPr lang="en-US" altLang="zh-CN" sz="2400" b="1" dirty="0" smtClean="0">
                <a:solidFill>
                  <a:srgbClr val="FF0000"/>
                </a:solidFill>
                <a:latin typeface="楷体" panose="02010609060101010101" pitchFamily="49" charset="-122"/>
                <a:ea typeface="楷体" panose="02010609060101010101" pitchFamily="49" charset="-122"/>
              </a:rPr>
              <a:t>    </a:t>
            </a:r>
            <a:endParaRPr lang="zh-CN" altLang="zh-CN" sz="24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6120" y="1916832"/>
            <a:ext cx="7920880" cy="4832092"/>
          </a:xfrm>
          <a:prstGeom prst="rect">
            <a:avLst/>
          </a:prstGeom>
        </p:spPr>
        <p:txBody>
          <a:bodyPr wrap="square">
            <a:spAutoFit/>
          </a:bodyPr>
          <a:lstStyle/>
          <a:p>
            <a:r>
              <a:rPr lang="en-US" altLang="zh-CN" sz="2000" b="1" dirty="0" smtClean="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1</a:t>
            </a:r>
            <a:r>
              <a:rPr lang="zh-CN" altLang="en-US" sz="2400" b="1" dirty="0" smtClean="0">
                <a:solidFill>
                  <a:srgbClr val="FF0000"/>
                </a:solidFill>
                <a:latin typeface="楷体" panose="02010609060101010101" pitchFamily="49" charset="-122"/>
                <a:ea typeface="楷体" panose="02010609060101010101" pitchFamily="49" charset="-122"/>
              </a:rPr>
              <a:t>、监测对象与易返贫致贫人口的区别是什么？</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TW" sz="2400" b="1" dirty="0">
                <a:solidFill>
                  <a:srgbClr val="FF0000"/>
                </a:solidFill>
                <a:latin typeface="楷体" panose="02010609060101010101" pitchFamily="49" charset="-122"/>
                <a:ea typeface="楷体" panose="02010609060101010101" pitchFamily="49" charset="-122"/>
              </a:rPr>
              <a:t> </a:t>
            </a:r>
            <a:r>
              <a:rPr lang="en-US" altLang="zh-TW" sz="2400" b="1" dirty="0" smtClean="0">
                <a:solidFill>
                  <a:srgbClr val="FF0000"/>
                </a:solidFill>
                <a:latin typeface="楷体" panose="02010609060101010101" pitchFamily="49" charset="-122"/>
                <a:ea typeface="楷体" panose="02010609060101010101" pitchFamily="49" charset="-122"/>
              </a:rPr>
              <a:t>   </a:t>
            </a:r>
            <a:r>
              <a:rPr lang="zh-TW" altLang="zh-CN" sz="2400" b="1" dirty="0" smtClean="0">
                <a:solidFill>
                  <a:srgbClr val="FF0000"/>
                </a:solidFill>
                <a:latin typeface="楷体" panose="02010609060101010101" pitchFamily="49" charset="-122"/>
                <a:ea typeface="楷体" panose="02010609060101010101" pitchFamily="49" charset="-122"/>
              </a:rPr>
              <a:t>易</a:t>
            </a:r>
            <a:r>
              <a:rPr lang="zh-TW" altLang="zh-CN" sz="2400" b="1" dirty="0">
                <a:solidFill>
                  <a:srgbClr val="FF0000"/>
                </a:solidFill>
                <a:latin typeface="楷体" panose="02010609060101010101" pitchFamily="49" charset="-122"/>
                <a:ea typeface="楷体" panose="02010609060101010101" pitchFamily="49" charset="-122"/>
              </a:rPr>
              <a:t>返贫致贫</a:t>
            </a:r>
            <a:r>
              <a:rPr lang="zh-TW" altLang="zh-CN" sz="2400" b="1" dirty="0" smtClean="0">
                <a:solidFill>
                  <a:srgbClr val="FF0000"/>
                </a:solidFill>
                <a:latin typeface="楷体" panose="02010609060101010101" pitchFamily="49" charset="-122"/>
                <a:ea typeface="楷体" panose="02010609060101010101" pitchFamily="49" charset="-122"/>
              </a:rPr>
              <a:t>人口</a:t>
            </a:r>
            <a:r>
              <a:rPr lang="zh-CN" altLang="en-US" sz="2400" b="1" dirty="0" smtClean="0">
                <a:solidFill>
                  <a:srgbClr val="FF0000"/>
                </a:solidFill>
                <a:latin typeface="楷体" panose="02010609060101010101" pitchFamily="49" charset="-122"/>
                <a:ea typeface="楷体" panose="02010609060101010101" pitchFamily="49" charset="-122"/>
              </a:rPr>
              <a:t>与</a:t>
            </a:r>
            <a:r>
              <a:rPr lang="zh-TW" altLang="zh-CN" sz="2400" b="1" dirty="0" smtClean="0">
                <a:solidFill>
                  <a:srgbClr val="FF0000"/>
                </a:solidFill>
                <a:latin typeface="楷体" panose="02010609060101010101" pitchFamily="49" charset="-122"/>
                <a:ea typeface="楷体" panose="02010609060101010101" pitchFamily="49" charset="-122"/>
              </a:rPr>
              <a:t>监测对象</a:t>
            </a:r>
            <a:r>
              <a:rPr lang="zh-CN" altLang="en-US" sz="2400" b="1" dirty="0" smtClean="0">
                <a:solidFill>
                  <a:srgbClr val="FF0000"/>
                </a:solidFill>
                <a:latin typeface="楷体" panose="02010609060101010101" pitchFamily="49" charset="-122"/>
                <a:ea typeface="楷体" panose="02010609060101010101" pitchFamily="49" charset="-122"/>
              </a:rPr>
              <a:t>是同一概念，没有区别。</a:t>
            </a:r>
            <a:r>
              <a:rPr lang="en-US" altLang="zh-TW" sz="2400" b="1" dirty="0" smtClean="0">
                <a:solidFill>
                  <a:srgbClr val="FF0000"/>
                </a:solidFill>
                <a:latin typeface="楷体" panose="02010609060101010101" pitchFamily="49" charset="-122"/>
                <a:ea typeface="楷体" panose="02010609060101010101" pitchFamily="49" charset="-122"/>
              </a:rPr>
              <a:t>    </a:t>
            </a:r>
            <a:endParaRPr lang="en-US" altLang="zh-TW"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2</a:t>
            </a:r>
            <a:r>
              <a:rPr lang="zh-CN" altLang="en-US" sz="2400" b="1" dirty="0" smtClean="0">
                <a:solidFill>
                  <a:srgbClr val="FF0000"/>
                </a:solidFill>
                <a:latin typeface="楷体" panose="02010609060101010101" pitchFamily="49" charset="-122"/>
                <a:ea typeface="楷体" panose="02010609060101010101" pitchFamily="49" charset="-122"/>
              </a:rPr>
              <a:t>、</a:t>
            </a:r>
            <a:r>
              <a:rPr lang="zh-TW" altLang="zh-CN" sz="2400" b="1" dirty="0" smtClean="0">
                <a:solidFill>
                  <a:srgbClr val="FF0000"/>
                </a:solidFill>
                <a:latin typeface="楷体" panose="02010609060101010101" pitchFamily="49" charset="-122"/>
                <a:ea typeface="楷体" panose="02010609060101010101" pitchFamily="49" charset="-122"/>
              </a:rPr>
              <a:t>监测</a:t>
            </a:r>
            <a:r>
              <a:rPr lang="zh-TW" altLang="zh-CN" sz="2400" b="1" dirty="0">
                <a:solidFill>
                  <a:srgbClr val="FF0000"/>
                </a:solidFill>
                <a:latin typeface="楷体" panose="02010609060101010101" pitchFamily="49" charset="-122"/>
                <a:ea typeface="楷体" panose="02010609060101010101" pitchFamily="49" charset="-122"/>
              </a:rPr>
              <a:t>对象与农村低收入</a:t>
            </a:r>
            <a:r>
              <a:rPr lang="zh-TW" altLang="zh-CN" sz="2400" b="1" dirty="0" smtClean="0">
                <a:solidFill>
                  <a:srgbClr val="FF0000"/>
                </a:solidFill>
                <a:latin typeface="楷体" panose="02010609060101010101" pitchFamily="49" charset="-122"/>
                <a:ea typeface="楷体" panose="02010609060101010101" pitchFamily="49" charset="-122"/>
              </a:rPr>
              <a:t>人口</a:t>
            </a:r>
            <a:r>
              <a:rPr lang="zh-CN" altLang="en-US" sz="2400" b="1" dirty="0" smtClean="0">
                <a:solidFill>
                  <a:srgbClr val="FF0000"/>
                </a:solidFill>
                <a:latin typeface="楷体" panose="02010609060101010101" pitchFamily="49" charset="-122"/>
                <a:ea typeface="楷体" panose="02010609060101010101" pitchFamily="49" charset="-122"/>
              </a:rPr>
              <a:t>是什么</a:t>
            </a:r>
            <a:r>
              <a:rPr lang="zh-TW" altLang="zh-CN" sz="2400" b="1" dirty="0" smtClean="0">
                <a:solidFill>
                  <a:srgbClr val="FF0000"/>
                </a:solidFill>
                <a:latin typeface="楷体" panose="02010609060101010101" pitchFamily="49" charset="-122"/>
                <a:ea typeface="楷体" panose="02010609060101010101" pitchFamily="49" charset="-122"/>
              </a:rPr>
              <a:t>关系</a:t>
            </a:r>
            <a:r>
              <a:rPr lang="zh-CN" altLang="en-US"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TW" sz="2400" b="1" dirty="0">
                <a:solidFill>
                  <a:srgbClr val="FF0000"/>
                </a:solidFill>
                <a:latin typeface="楷体" panose="02010609060101010101" pitchFamily="49" charset="-122"/>
                <a:ea typeface="楷体" panose="02010609060101010101" pitchFamily="49" charset="-122"/>
              </a:rPr>
              <a:t> </a:t>
            </a:r>
            <a:r>
              <a:rPr lang="en-US" altLang="zh-TW" sz="2400" b="1" dirty="0" smtClean="0">
                <a:solidFill>
                  <a:srgbClr val="FF0000"/>
                </a:solidFill>
                <a:latin typeface="楷体" panose="02010609060101010101" pitchFamily="49" charset="-122"/>
                <a:ea typeface="楷体" panose="02010609060101010101" pitchFamily="49" charset="-122"/>
              </a:rPr>
              <a:t>   </a:t>
            </a:r>
            <a:r>
              <a:rPr lang="zh-TW" altLang="zh-CN" sz="2400" b="1" dirty="0" smtClean="0">
                <a:solidFill>
                  <a:srgbClr val="FF0000"/>
                </a:solidFill>
                <a:latin typeface="楷体" panose="02010609060101010101" pitchFamily="49" charset="-122"/>
                <a:ea typeface="楷体" panose="02010609060101010101" pitchFamily="49" charset="-122"/>
              </a:rPr>
              <a:t>监测对象</a:t>
            </a:r>
            <a:r>
              <a:rPr lang="zh-CN" altLang="en-US" sz="2400" b="1" dirty="0" smtClean="0">
                <a:solidFill>
                  <a:srgbClr val="FF0000"/>
                </a:solidFill>
                <a:latin typeface="楷体" panose="02010609060101010101" pitchFamily="49" charset="-122"/>
                <a:ea typeface="楷体" panose="02010609060101010101" pitchFamily="49" charset="-122"/>
              </a:rPr>
              <a:t>是</a:t>
            </a:r>
            <a:r>
              <a:rPr lang="zh-TW" altLang="zh-CN" sz="2400" b="1" dirty="0">
                <a:solidFill>
                  <a:srgbClr val="FF0000"/>
                </a:solidFill>
                <a:latin typeface="楷体" panose="02010609060101010101" pitchFamily="49" charset="-122"/>
                <a:ea typeface="楷体" panose="02010609060101010101" pitchFamily="49" charset="-122"/>
              </a:rPr>
              <a:t>农村低收入</a:t>
            </a:r>
            <a:r>
              <a:rPr lang="zh-TW" altLang="zh-CN" sz="2400" b="1" dirty="0" smtClean="0">
                <a:solidFill>
                  <a:srgbClr val="FF0000"/>
                </a:solidFill>
                <a:latin typeface="楷体" panose="02010609060101010101" pitchFamily="49" charset="-122"/>
                <a:ea typeface="楷体" panose="02010609060101010101" pitchFamily="49" charset="-122"/>
              </a:rPr>
              <a:t>人口</a:t>
            </a:r>
            <a:r>
              <a:rPr lang="zh-CN" altLang="en-US" sz="2400" b="1" dirty="0" smtClean="0">
                <a:solidFill>
                  <a:srgbClr val="FF0000"/>
                </a:solidFill>
                <a:latin typeface="楷体" panose="02010609060101010101" pitchFamily="49" charset="-122"/>
                <a:ea typeface="楷体" panose="02010609060101010101" pitchFamily="49" charset="-122"/>
              </a:rPr>
              <a:t>的一部分。</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TW" sz="2400" b="1" dirty="0">
                <a:solidFill>
                  <a:srgbClr val="FF0000"/>
                </a:solidFill>
                <a:latin typeface="楷体" panose="02010609060101010101" pitchFamily="49" charset="-122"/>
                <a:ea typeface="楷体" panose="02010609060101010101" pitchFamily="49" charset="-122"/>
              </a:rPr>
              <a:t> </a:t>
            </a:r>
            <a:r>
              <a:rPr lang="en-US" altLang="zh-TW" sz="2400" b="1" dirty="0" smtClean="0">
                <a:solidFill>
                  <a:srgbClr val="FF0000"/>
                </a:solidFill>
                <a:latin typeface="楷体" panose="02010609060101010101" pitchFamily="49" charset="-122"/>
                <a:ea typeface="楷体" panose="02010609060101010101" pitchFamily="49" charset="-122"/>
              </a:rPr>
              <a:t>   </a:t>
            </a:r>
            <a:r>
              <a:rPr lang="zh-TW" altLang="zh-CN" sz="2400" b="1" dirty="0" smtClean="0">
                <a:solidFill>
                  <a:srgbClr val="FF0000"/>
                </a:solidFill>
                <a:latin typeface="楷体" panose="02010609060101010101" pitchFamily="49" charset="-122"/>
                <a:ea typeface="楷体" panose="02010609060101010101" pitchFamily="49" charset="-122"/>
              </a:rPr>
              <a:t>农村</a:t>
            </a:r>
            <a:r>
              <a:rPr lang="zh-TW" altLang="zh-CN" sz="2400" b="1" dirty="0">
                <a:solidFill>
                  <a:srgbClr val="FF0000"/>
                </a:solidFill>
                <a:latin typeface="楷体" panose="02010609060101010101" pitchFamily="49" charset="-122"/>
                <a:ea typeface="楷体" panose="02010609060101010101" pitchFamily="49" charset="-122"/>
              </a:rPr>
              <a:t>低收入</a:t>
            </a:r>
            <a:r>
              <a:rPr lang="zh-TW" altLang="zh-CN" sz="2400" b="1" dirty="0" smtClean="0">
                <a:solidFill>
                  <a:srgbClr val="FF0000"/>
                </a:solidFill>
                <a:latin typeface="楷体" panose="02010609060101010101" pitchFamily="49" charset="-122"/>
                <a:ea typeface="楷体" panose="02010609060101010101" pitchFamily="49" charset="-122"/>
              </a:rPr>
              <a:t>人口</a:t>
            </a:r>
            <a:r>
              <a:rPr lang="zh-CN" altLang="en-US" sz="2400" b="1" dirty="0" smtClean="0">
                <a:solidFill>
                  <a:srgbClr val="FF0000"/>
                </a:solidFill>
                <a:latin typeface="楷体" panose="02010609060101010101" pitchFamily="49" charset="-122"/>
                <a:ea typeface="楷体" panose="02010609060101010101" pitchFamily="49" charset="-122"/>
              </a:rPr>
              <a:t>还</a:t>
            </a:r>
            <a:r>
              <a:rPr lang="zh-TW" altLang="zh-CN" sz="2400" b="1" dirty="0" smtClean="0">
                <a:solidFill>
                  <a:srgbClr val="FF0000"/>
                </a:solidFill>
                <a:latin typeface="楷体" panose="02010609060101010101" pitchFamily="49" charset="-122"/>
                <a:ea typeface="楷体" panose="02010609060101010101" pitchFamily="49" charset="-122"/>
              </a:rPr>
              <a:t>包括农村</a:t>
            </a:r>
            <a:r>
              <a:rPr lang="zh-TW" altLang="zh-CN" sz="2400" b="1" dirty="0">
                <a:solidFill>
                  <a:srgbClr val="FF0000"/>
                </a:solidFill>
                <a:latin typeface="楷体" panose="02010609060101010101" pitchFamily="49" charset="-122"/>
                <a:ea typeface="楷体" panose="02010609060101010101" pitchFamily="49" charset="-122"/>
              </a:rPr>
              <a:t>低保对象、农村特困</a:t>
            </a:r>
            <a:r>
              <a:rPr lang="zh-TW" altLang="zh-CN" sz="2400" b="1" dirty="0" smtClean="0">
                <a:solidFill>
                  <a:srgbClr val="FF0000"/>
                </a:solidFill>
                <a:latin typeface="楷体" panose="02010609060101010101" pitchFamily="49" charset="-122"/>
                <a:ea typeface="楷体" panose="02010609060101010101" pitchFamily="49" charset="-122"/>
              </a:rPr>
              <a:t>人员</a:t>
            </a:r>
            <a:r>
              <a:rPr lang="zh-CN" altLang="en-US" sz="2400" b="1" dirty="0" smtClean="0">
                <a:solidFill>
                  <a:srgbClr val="FF0000"/>
                </a:solidFill>
                <a:latin typeface="楷体" panose="02010609060101010101" pitchFamily="49" charset="-122"/>
                <a:ea typeface="楷体" panose="02010609060101010101" pitchFamily="49" charset="-122"/>
              </a:rPr>
              <a:t>等</a:t>
            </a:r>
            <a:r>
              <a:rPr lang="zh-TW" altLang="zh-CN" sz="2400" b="1" dirty="0" smtClean="0">
                <a:solidFill>
                  <a:srgbClr val="FF0000"/>
                </a:solidFill>
                <a:latin typeface="楷体" panose="02010609060101010101" pitchFamily="49" charset="-122"/>
                <a:ea typeface="楷体" panose="02010609060101010101" pitchFamily="49" charset="-122"/>
              </a:rPr>
              <a:t>。</a:t>
            </a:r>
            <a:endParaRPr lang="en-US" altLang="zh-TW" sz="2400" b="1" dirty="0" smtClean="0">
              <a:solidFill>
                <a:srgbClr val="FF0000"/>
              </a:solidFill>
              <a:latin typeface="楷体" panose="02010609060101010101" pitchFamily="49" charset="-122"/>
              <a:ea typeface="楷体" panose="02010609060101010101" pitchFamily="49" charset="-122"/>
            </a:endParaRPr>
          </a:p>
          <a:p>
            <a:r>
              <a:rPr lang="en-US" altLang="zh-TW" sz="2400" b="1" dirty="0">
                <a:solidFill>
                  <a:srgbClr val="FF0000"/>
                </a:solidFill>
                <a:latin typeface="楷体" panose="02010609060101010101" pitchFamily="49" charset="-122"/>
                <a:ea typeface="楷体" panose="02010609060101010101" pitchFamily="49" charset="-122"/>
              </a:rPr>
              <a:t> </a:t>
            </a:r>
            <a:r>
              <a:rPr lang="en-US" altLang="zh-TW" sz="2400" b="1" dirty="0" smtClean="0">
                <a:solidFill>
                  <a:srgbClr val="FF0000"/>
                </a:solidFill>
                <a:latin typeface="楷体" panose="02010609060101010101" pitchFamily="49" charset="-122"/>
                <a:ea typeface="楷体" panose="02010609060101010101" pitchFamily="49" charset="-122"/>
              </a:rPr>
              <a:t>   </a:t>
            </a:r>
            <a:r>
              <a:rPr lang="zh-TW" altLang="zh-CN" sz="2400" b="1" dirty="0" smtClean="0">
                <a:solidFill>
                  <a:srgbClr val="FF0000"/>
                </a:solidFill>
                <a:latin typeface="楷体" panose="02010609060101010101" pitchFamily="49" charset="-122"/>
                <a:ea typeface="楷体" panose="02010609060101010101" pitchFamily="49" charset="-122"/>
              </a:rPr>
              <a:t>监测</a:t>
            </a:r>
            <a:r>
              <a:rPr lang="zh-TW" altLang="zh-CN" sz="2400" b="1" dirty="0">
                <a:solidFill>
                  <a:srgbClr val="FF0000"/>
                </a:solidFill>
                <a:latin typeface="楷体" panose="02010609060101010101" pitchFamily="49" charset="-122"/>
                <a:ea typeface="楷体" panose="02010609060101010101" pitchFamily="49" charset="-122"/>
              </a:rPr>
              <a:t>对象由乡村振兴部门认定；</a:t>
            </a:r>
            <a:r>
              <a:rPr lang="zh-CN" altLang="en-US" sz="2400" b="1" dirty="0">
                <a:solidFill>
                  <a:srgbClr val="FF0000"/>
                </a:solidFill>
                <a:latin typeface="楷体" panose="02010609060101010101" pitchFamily="49" charset="-122"/>
                <a:ea typeface="楷体" panose="02010609060101010101" pitchFamily="49" charset="-122"/>
              </a:rPr>
              <a:t>其他</a:t>
            </a:r>
            <a:r>
              <a:rPr lang="zh-TW" altLang="zh-CN" sz="2400" b="1" dirty="0">
                <a:solidFill>
                  <a:srgbClr val="FF0000"/>
                </a:solidFill>
                <a:latin typeface="楷体" panose="02010609060101010101" pitchFamily="49" charset="-122"/>
                <a:ea typeface="楷体" panose="02010609060101010101" pitchFamily="49" charset="-122"/>
              </a:rPr>
              <a:t>农村低收入人口由民政部门认定</a:t>
            </a:r>
            <a:r>
              <a:rPr lang="zh-CN" altLang="en-US"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TW" sz="2400" b="1" dirty="0">
                <a:solidFill>
                  <a:srgbClr val="FF0000"/>
                </a:solidFill>
                <a:latin typeface="楷体" panose="02010609060101010101" pitchFamily="49" charset="-122"/>
                <a:ea typeface="楷体" panose="02010609060101010101" pitchFamily="49" charset="-122"/>
              </a:rPr>
              <a:t> </a:t>
            </a:r>
            <a:r>
              <a:rPr lang="en-US" altLang="zh-TW" sz="2400" b="1" dirty="0" smtClean="0">
                <a:solidFill>
                  <a:srgbClr val="FF0000"/>
                </a:solidFill>
                <a:latin typeface="楷体" panose="02010609060101010101" pitchFamily="49" charset="-122"/>
                <a:ea typeface="楷体" panose="02010609060101010101" pitchFamily="49" charset="-122"/>
              </a:rPr>
              <a:t>   </a:t>
            </a:r>
            <a:r>
              <a:rPr lang="zh-TW" altLang="zh-CN" sz="2400" b="1" dirty="0" smtClean="0">
                <a:solidFill>
                  <a:srgbClr val="FF0000"/>
                </a:solidFill>
                <a:latin typeface="楷体" panose="02010609060101010101" pitchFamily="49" charset="-122"/>
                <a:ea typeface="楷体" panose="02010609060101010101" pitchFamily="49" charset="-122"/>
              </a:rPr>
              <a:t>农村</a:t>
            </a:r>
            <a:r>
              <a:rPr lang="zh-TW" altLang="zh-CN" sz="2400" b="1" dirty="0">
                <a:solidFill>
                  <a:srgbClr val="FF0000"/>
                </a:solidFill>
                <a:latin typeface="楷体" panose="02010609060101010101" pitchFamily="49" charset="-122"/>
                <a:ea typeface="楷体" panose="02010609060101010101" pitchFamily="49" charset="-122"/>
              </a:rPr>
              <a:t>低收入人口的帮扶政策适用于监测对象</a:t>
            </a:r>
            <a:r>
              <a:rPr lang="zh-TW" altLang="zh-CN" sz="2400" b="1" dirty="0" smtClean="0">
                <a:solidFill>
                  <a:srgbClr val="FF0000"/>
                </a:solidFill>
                <a:latin typeface="楷体" panose="02010609060101010101" pitchFamily="49" charset="-122"/>
                <a:ea typeface="楷体" panose="02010609060101010101" pitchFamily="49" charset="-122"/>
              </a:rPr>
              <a:t>。</a:t>
            </a:r>
            <a:endParaRPr lang="en-US" altLang="zh-TW" sz="2400" b="1" dirty="0" smtClean="0">
              <a:solidFill>
                <a:srgbClr val="FF0000"/>
              </a:solidFill>
              <a:latin typeface="楷体" panose="02010609060101010101" pitchFamily="49" charset="-122"/>
              <a:ea typeface="楷体" panose="02010609060101010101" pitchFamily="49" charset="-122"/>
            </a:endParaRPr>
          </a:p>
          <a:p>
            <a:pPr lvl="0"/>
            <a:r>
              <a:rPr lang="zh-CN" altLang="en-US" sz="2400" b="1" dirty="0" smtClean="0">
                <a:solidFill>
                  <a:srgbClr val="FF0000"/>
                </a:solidFill>
                <a:latin typeface="楷体" panose="02010609060101010101" pitchFamily="49" charset="-122"/>
                <a:ea typeface="楷体" panose="02010609060101010101" pitchFamily="49" charset="-122"/>
              </a:rPr>
              <a:t>    </a:t>
            </a:r>
            <a:endParaRPr lang="zh-CN" altLang="zh-CN" sz="2000" b="1" dirty="0">
              <a:solidFill>
                <a:srgbClr val="FF0000"/>
              </a:solidFill>
              <a:latin typeface="楷体" panose="02010609060101010101" pitchFamily="49" charset="-122"/>
              <a:ea typeface="楷体" panose="02010609060101010101" pitchFamily="49" charset="-122"/>
            </a:endParaRPr>
          </a:p>
          <a:p>
            <a:endParaRPr lang="en-US" altLang="zh-CN" sz="2400" b="1" dirty="0">
              <a:solidFill>
                <a:srgbClr val="FF0000"/>
              </a:solidFill>
              <a:latin typeface="楷体" panose="02010609060101010101" pitchFamily="49" charset="-122"/>
              <a:ea typeface="楷体" panose="02010609060101010101" pitchFamily="49" charset="-122"/>
            </a:endParaRPr>
          </a:p>
          <a:p>
            <a:endParaRPr lang="en-US" altLang="zh-CN" sz="20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259632" y="1186871"/>
            <a:ext cx="3057247" cy="584775"/>
          </a:xfrm>
          <a:prstGeom prst="rect">
            <a:avLst/>
          </a:prstGeom>
        </p:spPr>
        <p:txBody>
          <a:bodyPr wrap="none">
            <a:spAutoFit/>
          </a:bodyPr>
          <a:lstStyle/>
          <a:p>
            <a:pPr lvl="0"/>
            <a:r>
              <a:rPr lang="zh-CN" altLang="en-US" sz="3200" b="1" dirty="0" smtClean="0">
                <a:solidFill>
                  <a:srgbClr val="FF0000"/>
                </a:solidFill>
                <a:latin typeface="华文行楷" panose="02010800040101010101" pitchFamily="2" charset="-122"/>
                <a:ea typeface="华文行楷" panose="02010800040101010101" pitchFamily="2" charset="-122"/>
              </a:rPr>
              <a:t>（七）常见问题</a:t>
            </a:r>
            <a:endParaRPr lang="en-US" altLang="zh-CN" sz="32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844824"/>
            <a:ext cx="7920880" cy="4154984"/>
          </a:xfrm>
          <a:prstGeom prst="rect">
            <a:avLst/>
          </a:prstGeom>
        </p:spPr>
        <p:txBody>
          <a:bodyPr wrap="square">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3</a:t>
            </a:r>
            <a:r>
              <a:rPr lang="zh-CN" altLang="en-US" sz="2000" b="1" dirty="0" smtClean="0">
                <a:solidFill>
                  <a:srgbClr val="FF0000"/>
                </a:solidFill>
                <a:latin typeface="楷体" panose="02010609060101010101" pitchFamily="49" charset="-122"/>
                <a:ea typeface="楷体" panose="02010609060101010101" pitchFamily="49" charset="-122"/>
              </a:rPr>
              <a:t>、</a:t>
            </a:r>
            <a:r>
              <a:rPr lang="zh-TW" altLang="zh-CN" sz="2000" b="1" dirty="0" smtClean="0">
                <a:solidFill>
                  <a:srgbClr val="FF0000"/>
                </a:solidFill>
                <a:latin typeface="楷体" panose="02010609060101010101" pitchFamily="49" charset="-122"/>
                <a:ea typeface="楷体" panose="02010609060101010101" pitchFamily="49" charset="-122"/>
              </a:rPr>
              <a:t>监测</a:t>
            </a:r>
            <a:r>
              <a:rPr lang="zh-TW" altLang="zh-CN" sz="2000" b="1" dirty="0">
                <a:solidFill>
                  <a:srgbClr val="FF0000"/>
                </a:solidFill>
                <a:latin typeface="楷体" panose="02010609060101010101" pitchFamily="49" charset="-122"/>
                <a:ea typeface="楷体" panose="02010609060101010101" pitchFamily="49" charset="-122"/>
              </a:rPr>
              <a:t>对象与农村低保</a:t>
            </a:r>
            <a:r>
              <a:rPr lang="zh-CN" altLang="en-US" sz="2000" b="1" dirty="0">
                <a:solidFill>
                  <a:srgbClr val="FF0000"/>
                </a:solidFill>
                <a:latin typeface="楷体" panose="02010609060101010101" pitchFamily="49" charset="-122"/>
                <a:ea typeface="楷体" panose="02010609060101010101" pitchFamily="49" charset="-122"/>
              </a:rPr>
              <a:t>对象</a:t>
            </a:r>
            <a:r>
              <a:rPr lang="zh-TW" altLang="zh-CN" sz="2000" b="1" dirty="0" smtClean="0">
                <a:solidFill>
                  <a:srgbClr val="FF0000"/>
                </a:solidFill>
                <a:latin typeface="楷体" panose="02010609060101010101" pitchFamily="49" charset="-122"/>
                <a:ea typeface="楷体" panose="02010609060101010101" pitchFamily="49" charset="-122"/>
              </a:rPr>
              <a:t>的</a:t>
            </a:r>
            <a:r>
              <a:rPr lang="zh-CN" altLang="en-US" sz="2000" b="1" dirty="0" smtClean="0">
                <a:solidFill>
                  <a:srgbClr val="FF0000"/>
                </a:solidFill>
                <a:latin typeface="楷体" panose="02010609060101010101" pitchFamily="49" charset="-122"/>
                <a:ea typeface="楷体" panose="02010609060101010101" pitchFamily="49" charset="-122"/>
              </a:rPr>
              <a:t>联系与</a:t>
            </a:r>
            <a:r>
              <a:rPr lang="zh-TW" altLang="zh-CN" sz="2000" b="1" dirty="0" smtClean="0">
                <a:solidFill>
                  <a:srgbClr val="FF0000"/>
                </a:solidFill>
                <a:latin typeface="楷体" panose="02010609060101010101" pitchFamily="49" charset="-122"/>
                <a:ea typeface="楷体" panose="02010609060101010101" pitchFamily="49" charset="-122"/>
              </a:rPr>
              <a:t>区别</a:t>
            </a:r>
            <a:r>
              <a:rPr lang="zh-CN" altLang="en-US" sz="2000" b="1" dirty="0" smtClean="0">
                <a:solidFill>
                  <a:srgbClr val="FF0000"/>
                </a:solidFill>
                <a:latin typeface="楷体" panose="02010609060101010101" pitchFamily="49" charset="-122"/>
                <a:ea typeface="楷体" panose="02010609060101010101" pitchFamily="49" charset="-122"/>
              </a:rPr>
              <a:t>是什么？</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a:t>
            </a:r>
            <a:r>
              <a:rPr lang="zh-TW" altLang="zh-CN" sz="2000" b="1" dirty="0" smtClean="0">
                <a:solidFill>
                  <a:srgbClr val="FF0000"/>
                </a:solidFill>
                <a:latin typeface="楷体" panose="02010609060101010101" pitchFamily="49" charset="-122"/>
                <a:ea typeface="楷体" panose="02010609060101010101" pitchFamily="49" charset="-122"/>
              </a:rPr>
              <a:t>监测</a:t>
            </a:r>
            <a:r>
              <a:rPr lang="zh-TW" altLang="zh-CN" sz="2000" b="1" dirty="0">
                <a:solidFill>
                  <a:srgbClr val="FF0000"/>
                </a:solidFill>
                <a:latin typeface="楷体" panose="02010609060101010101" pitchFamily="49" charset="-122"/>
                <a:ea typeface="楷体" panose="02010609060101010101" pitchFamily="49" charset="-122"/>
              </a:rPr>
              <a:t>对象和农村低保</a:t>
            </a:r>
            <a:r>
              <a:rPr lang="zh-CN" altLang="en-US" sz="2000" b="1" dirty="0">
                <a:solidFill>
                  <a:srgbClr val="FF0000"/>
                </a:solidFill>
                <a:latin typeface="楷体" panose="02010609060101010101" pitchFamily="49" charset="-122"/>
                <a:ea typeface="楷体" panose="02010609060101010101" pitchFamily="49" charset="-122"/>
              </a:rPr>
              <a:t>对象</a:t>
            </a:r>
            <a:r>
              <a:rPr lang="zh-TW" altLang="zh-CN" sz="2000" b="1" dirty="0">
                <a:solidFill>
                  <a:srgbClr val="FF0000"/>
                </a:solidFill>
                <a:latin typeface="楷体" panose="02010609060101010101" pitchFamily="49" charset="-122"/>
                <a:ea typeface="楷体" panose="02010609060101010101" pitchFamily="49" charset="-122"/>
              </a:rPr>
              <a:t>都</a:t>
            </a:r>
            <a:r>
              <a:rPr lang="zh-CN" altLang="en-US" sz="2000" b="1" dirty="0">
                <a:solidFill>
                  <a:srgbClr val="FF0000"/>
                </a:solidFill>
                <a:latin typeface="楷体" panose="02010609060101010101" pitchFamily="49" charset="-122"/>
                <a:ea typeface="楷体" panose="02010609060101010101" pitchFamily="49" charset="-122"/>
              </a:rPr>
              <a:t>属于</a:t>
            </a:r>
            <a:r>
              <a:rPr lang="zh-TW" altLang="zh-CN" sz="2000" b="1" dirty="0">
                <a:solidFill>
                  <a:srgbClr val="FF0000"/>
                </a:solidFill>
                <a:latin typeface="楷体" panose="02010609060101010101" pitchFamily="49" charset="-122"/>
                <a:ea typeface="楷体" panose="02010609060101010101" pitchFamily="49" charset="-122"/>
              </a:rPr>
              <a:t>农村低收入人口</a:t>
            </a:r>
            <a:r>
              <a:rPr lang="zh-TW" altLang="zh-CN" sz="2000" b="1" dirty="0" smtClean="0">
                <a:solidFill>
                  <a:srgbClr val="FF0000"/>
                </a:solidFill>
                <a:latin typeface="楷体" panose="02010609060101010101" pitchFamily="49" charset="-122"/>
                <a:ea typeface="楷体" panose="02010609060101010101" pitchFamily="49" charset="-122"/>
              </a:rPr>
              <a:t>，</a:t>
            </a:r>
            <a:r>
              <a:rPr lang="zh-CN" altLang="en-US" sz="2000" b="1" dirty="0" smtClean="0">
                <a:solidFill>
                  <a:srgbClr val="FF0000"/>
                </a:solidFill>
                <a:latin typeface="楷体" panose="02010609060101010101" pitchFamily="49" charset="-122"/>
                <a:ea typeface="楷体" panose="02010609060101010101" pitchFamily="49" charset="-122"/>
              </a:rPr>
              <a:t>二者</a:t>
            </a:r>
            <a:r>
              <a:rPr lang="zh-TW" altLang="zh-CN" sz="2000" b="1" dirty="0" smtClean="0">
                <a:solidFill>
                  <a:srgbClr val="FF0000"/>
                </a:solidFill>
                <a:latin typeface="楷体" panose="02010609060101010101" pitchFamily="49" charset="-122"/>
                <a:ea typeface="楷体" panose="02010609060101010101" pitchFamily="49" charset="-122"/>
              </a:rPr>
              <a:t>有交叉但</a:t>
            </a:r>
            <a:r>
              <a:rPr lang="zh-TW" altLang="zh-CN" sz="2000" b="1" dirty="0">
                <a:solidFill>
                  <a:srgbClr val="FF0000"/>
                </a:solidFill>
                <a:latin typeface="楷体" panose="02010609060101010101" pitchFamily="49" charset="-122"/>
                <a:ea typeface="楷体" panose="02010609060101010101" pitchFamily="49" charset="-122"/>
              </a:rPr>
              <a:t>不完全重合</a:t>
            </a:r>
            <a:r>
              <a:rPr lang="zh-TW" altLang="zh-CN" sz="2000" b="1" dirty="0" smtClean="0">
                <a:solidFill>
                  <a:srgbClr val="FF0000"/>
                </a:solidFill>
                <a:latin typeface="楷体" panose="02010609060101010101" pitchFamily="49" charset="-122"/>
                <a:ea typeface="楷体" panose="02010609060101010101" pitchFamily="49" charset="-122"/>
              </a:rPr>
              <a:t>。</a:t>
            </a:r>
            <a:endParaRPr lang="en-US" altLang="zh-TW" sz="2000" b="1" dirty="0" smtClean="0">
              <a:solidFill>
                <a:srgbClr val="FF0000"/>
              </a:solidFill>
              <a:latin typeface="楷体" panose="02010609060101010101" pitchFamily="49" charset="-122"/>
              <a:ea typeface="楷体" panose="02010609060101010101" pitchFamily="49" charset="-122"/>
            </a:endParaRPr>
          </a:p>
          <a:p>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a:t>
            </a:r>
            <a:r>
              <a:rPr lang="zh-TW" altLang="zh-CN" sz="2000" b="1" dirty="0" smtClean="0">
                <a:solidFill>
                  <a:srgbClr val="FF0000"/>
                </a:solidFill>
                <a:latin typeface="楷体" panose="02010609060101010101" pitchFamily="49" charset="-122"/>
                <a:ea typeface="楷体" panose="02010609060101010101" pitchFamily="49" charset="-122"/>
              </a:rPr>
              <a:t>监测</a:t>
            </a:r>
            <a:r>
              <a:rPr lang="zh-TW" altLang="zh-CN" sz="2000" b="1" dirty="0">
                <a:solidFill>
                  <a:srgbClr val="FF0000"/>
                </a:solidFill>
                <a:latin typeface="楷体" panose="02010609060101010101" pitchFamily="49" charset="-122"/>
                <a:ea typeface="楷体" panose="02010609060101010101" pitchFamily="49" charset="-122"/>
              </a:rPr>
              <a:t>对象由乡村振兴部门</a:t>
            </a:r>
            <a:r>
              <a:rPr lang="zh-TW" altLang="zh-CN" sz="2000" b="1" dirty="0" smtClean="0">
                <a:solidFill>
                  <a:srgbClr val="FF0000"/>
                </a:solidFill>
                <a:latin typeface="楷体" panose="02010609060101010101" pitchFamily="49" charset="-122"/>
                <a:ea typeface="楷体" panose="02010609060101010101" pitchFamily="49" charset="-122"/>
              </a:rPr>
              <a:t>认定</a:t>
            </a:r>
            <a:r>
              <a:rPr lang="zh-CN" altLang="en-US" sz="2000" b="1" dirty="0" smtClean="0">
                <a:solidFill>
                  <a:srgbClr val="FF0000"/>
                </a:solidFill>
                <a:latin typeface="楷体" panose="02010609060101010101" pitchFamily="49" charset="-122"/>
                <a:ea typeface="楷体" panose="02010609060101010101" pitchFamily="49" charset="-122"/>
              </a:rPr>
              <a:t>，</a:t>
            </a:r>
            <a:r>
              <a:rPr lang="zh-TW" altLang="zh-CN" sz="2000" b="1" dirty="0" smtClean="0">
                <a:solidFill>
                  <a:srgbClr val="FF0000"/>
                </a:solidFill>
                <a:latin typeface="楷体" panose="02010609060101010101" pitchFamily="49" charset="-122"/>
                <a:ea typeface="楷体" panose="02010609060101010101" pitchFamily="49" charset="-122"/>
              </a:rPr>
              <a:t>农村</a:t>
            </a:r>
            <a:r>
              <a:rPr lang="zh-TW" altLang="zh-CN" sz="2000" b="1" dirty="0">
                <a:solidFill>
                  <a:srgbClr val="FF0000"/>
                </a:solidFill>
                <a:latin typeface="楷体" panose="02010609060101010101" pitchFamily="49" charset="-122"/>
                <a:ea typeface="楷体" panose="02010609060101010101" pitchFamily="49" charset="-122"/>
              </a:rPr>
              <a:t>低保</a:t>
            </a:r>
            <a:r>
              <a:rPr lang="zh-CN" altLang="en-US" sz="2000" b="1" dirty="0">
                <a:solidFill>
                  <a:srgbClr val="FF0000"/>
                </a:solidFill>
                <a:latin typeface="楷体" panose="02010609060101010101" pitchFamily="49" charset="-122"/>
                <a:ea typeface="楷体" panose="02010609060101010101" pitchFamily="49" charset="-122"/>
              </a:rPr>
              <a:t>对象</a:t>
            </a:r>
            <a:r>
              <a:rPr lang="zh-TW" altLang="zh-CN" sz="2000" b="1" dirty="0" smtClean="0">
                <a:solidFill>
                  <a:srgbClr val="FF0000"/>
                </a:solidFill>
                <a:latin typeface="楷体" panose="02010609060101010101" pitchFamily="49" charset="-122"/>
                <a:ea typeface="楷体" panose="02010609060101010101" pitchFamily="49" charset="-122"/>
              </a:rPr>
              <a:t>由民政部</a:t>
            </a:r>
            <a:r>
              <a:rPr lang="zh-TW" altLang="zh-CN" sz="2000" b="1" dirty="0">
                <a:solidFill>
                  <a:srgbClr val="FF0000"/>
                </a:solidFill>
                <a:latin typeface="楷体" panose="02010609060101010101" pitchFamily="49" charset="-122"/>
                <a:ea typeface="楷体" panose="02010609060101010101" pitchFamily="49" charset="-122"/>
              </a:rPr>
              <a:t>门</a:t>
            </a:r>
            <a:r>
              <a:rPr lang="zh-TW" altLang="zh-CN" sz="2000" b="1" dirty="0" smtClean="0">
                <a:solidFill>
                  <a:srgbClr val="FF0000"/>
                </a:solidFill>
                <a:latin typeface="楷体" panose="02010609060101010101" pitchFamily="49" charset="-122"/>
                <a:ea typeface="楷体" panose="02010609060101010101" pitchFamily="49" charset="-122"/>
              </a:rPr>
              <a:t>认定</a:t>
            </a:r>
            <a:r>
              <a:rPr lang="zh-CN" altLang="en-US"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a:t>
            </a:r>
            <a:r>
              <a:rPr lang="zh-TW" altLang="zh-CN" sz="2000" b="1" dirty="0" smtClean="0">
                <a:solidFill>
                  <a:srgbClr val="FF0000"/>
                </a:solidFill>
                <a:latin typeface="楷体" panose="02010609060101010101" pitchFamily="49" charset="-122"/>
                <a:ea typeface="楷体" panose="02010609060101010101" pitchFamily="49" charset="-122"/>
              </a:rPr>
              <a:t>从</a:t>
            </a:r>
            <a:r>
              <a:rPr lang="zh-TW" altLang="zh-CN" sz="2000" b="1" dirty="0">
                <a:solidFill>
                  <a:srgbClr val="FF0000"/>
                </a:solidFill>
                <a:latin typeface="楷体" panose="02010609060101010101" pitchFamily="49" charset="-122"/>
                <a:ea typeface="楷体" panose="02010609060101010101" pitchFamily="49" charset="-122"/>
              </a:rPr>
              <a:t>防止返贫监测帮扶</a:t>
            </a:r>
            <a:r>
              <a:rPr lang="zh-TW" altLang="zh-CN" sz="2000" b="1" dirty="0" smtClean="0">
                <a:solidFill>
                  <a:srgbClr val="FF0000"/>
                </a:solidFill>
                <a:latin typeface="楷体" panose="02010609060101010101" pitchFamily="49" charset="-122"/>
                <a:ea typeface="楷体" panose="02010609060101010101" pitchFamily="49" charset="-122"/>
              </a:rPr>
              <a:t>工作</a:t>
            </a:r>
            <a:r>
              <a:rPr lang="zh-CN" altLang="en-US" sz="2000" b="1" dirty="0" smtClean="0">
                <a:solidFill>
                  <a:srgbClr val="FF0000"/>
                </a:solidFill>
                <a:latin typeface="楷体" panose="02010609060101010101" pitchFamily="49" charset="-122"/>
                <a:ea typeface="楷体" panose="02010609060101010101" pitchFamily="49" charset="-122"/>
              </a:rPr>
              <a:t>角度</a:t>
            </a:r>
            <a:r>
              <a:rPr lang="zh-TW" altLang="zh-CN" sz="2000" b="1" dirty="0" smtClean="0">
                <a:solidFill>
                  <a:srgbClr val="FF0000"/>
                </a:solidFill>
                <a:latin typeface="楷体" panose="02010609060101010101" pitchFamily="49" charset="-122"/>
                <a:ea typeface="楷体" panose="02010609060101010101" pitchFamily="49" charset="-122"/>
              </a:rPr>
              <a:t>看</a:t>
            </a:r>
            <a:r>
              <a:rPr lang="zh-TW" altLang="zh-CN" sz="2000" b="1" dirty="0">
                <a:solidFill>
                  <a:srgbClr val="FF0000"/>
                </a:solidFill>
                <a:latin typeface="楷体" panose="02010609060101010101" pitchFamily="49" charset="-122"/>
                <a:ea typeface="楷体" panose="02010609060101010101" pitchFamily="49" charset="-122"/>
              </a:rPr>
              <a:t>，农村低保政策属于对</a:t>
            </a:r>
            <a:r>
              <a:rPr lang="zh-CN" altLang="en-US" sz="2000" b="1" dirty="0">
                <a:solidFill>
                  <a:srgbClr val="FF0000"/>
                </a:solidFill>
                <a:latin typeface="楷体" panose="02010609060101010101" pitchFamily="49" charset="-122"/>
                <a:ea typeface="楷体" panose="02010609060101010101" pitchFamily="49" charset="-122"/>
              </a:rPr>
              <a:t>符合相关规定的</a:t>
            </a:r>
            <a:r>
              <a:rPr lang="zh-TW" altLang="zh-CN" sz="2000" b="1" dirty="0">
                <a:solidFill>
                  <a:srgbClr val="FF0000"/>
                </a:solidFill>
                <a:latin typeface="楷体" panose="02010609060101010101" pitchFamily="49" charset="-122"/>
                <a:ea typeface="楷体" panose="02010609060101010101" pitchFamily="49" charset="-122"/>
              </a:rPr>
              <a:t>监测对象实施的一项兜底保障措施。</a:t>
            </a:r>
            <a:endParaRPr lang="en-US" altLang="zh-TW" sz="2000" b="1" dirty="0">
              <a:solidFill>
                <a:srgbClr val="FF0000"/>
              </a:solidFill>
              <a:latin typeface="楷体" panose="02010609060101010101" pitchFamily="49" charset="-122"/>
              <a:ea typeface="楷体" panose="02010609060101010101" pitchFamily="49" charset="-122"/>
            </a:endParaRPr>
          </a:p>
          <a:p>
            <a:r>
              <a:rPr lang="zh-CN" altLang="en-US" sz="2000" b="1" dirty="0" smtClean="0">
                <a:solidFill>
                  <a:srgbClr val="FF0000"/>
                </a:solidFill>
                <a:latin typeface="楷体" panose="02010609060101010101" pitchFamily="49" charset="-122"/>
                <a:ea typeface="楷体" panose="02010609060101010101" pitchFamily="49" charset="-122"/>
              </a:rPr>
              <a:t>    </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4</a:t>
            </a:r>
            <a:r>
              <a:rPr lang="zh-CN" altLang="en-US" sz="2000" b="1" dirty="0" smtClean="0">
                <a:solidFill>
                  <a:srgbClr val="FF0000"/>
                </a:solidFill>
                <a:latin typeface="楷体" panose="02010609060101010101" pitchFamily="49" charset="-122"/>
                <a:ea typeface="楷体" panose="02010609060101010101" pitchFamily="49" charset="-122"/>
              </a:rPr>
              <a:t>、农村</a:t>
            </a:r>
            <a:r>
              <a:rPr lang="zh-CN" altLang="en-US" sz="2000" b="1" dirty="0">
                <a:solidFill>
                  <a:srgbClr val="FF0000"/>
                </a:solidFill>
                <a:latin typeface="楷体" panose="02010609060101010101" pitchFamily="49" charset="-122"/>
                <a:ea typeface="楷体" panose="02010609060101010101" pitchFamily="49" charset="-122"/>
              </a:rPr>
              <a:t>低保边缘户与突发严重困难户的</a:t>
            </a:r>
            <a:r>
              <a:rPr lang="zh-CN" altLang="en-US" sz="2000" b="1" dirty="0" smtClean="0">
                <a:solidFill>
                  <a:srgbClr val="FF0000"/>
                </a:solidFill>
                <a:latin typeface="楷体" panose="02010609060101010101" pitchFamily="49" charset="-122"/>
                <a:ea typeface="楷体" panose="02010609060101010101" pitchFamily="49" charset="-122"/>
              </a:rPr>
              <a:t>区别是什么？</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FF0000"/>
                </a:solidFill>
                <a:latin typeface="楷体" panose="02010609060101010101" pitchFamily="49" charset="-122"/>
                <a:ea typeface="楷体" panose="02010609060101010101" pitchFamily="49" charset="-122"/>
              </a:rPr>
              <a:t>农村</a:t>
            </a:r>
            <a:r>
              <a:rPr lang="zh-CN" altLang="en-US" sz="2000" b="1" dirty="0">
                <a:solidFill>
                  <a:srgbClr val="FF0000"/>
                </a:solidFill>
                <a:latin typeface="楷体" panose="02010609060101010101" pitchFamily="49" charset="-122"/>
                <a:ea typeface="楷体" panose="02010609060101010101" pitchFamily="49" charset="-122"/>
              </a:rPr>
              <a:t>低保边缘户是民政部门识别的“超过低保标准，低于低保标准</a:t>
            </a:r>
            <a:r>
              <a:rPr lang="en-US" altLang="zh-CN" sz="2000" b="1" dirty="0">
                <a:solidFill>
                  <a:srgbClr val="FF0000"/>
                </a:solidFill>
                <a:latin typeface="楷体" panose="02010609060101010101" pitchFamily="49" charset="-122"/>
                <a:ea typeface="楷体" panose="02010609060101010101" pitchFamily="49" charset="-122"/>
              </a:rPr>
              <a:t>1.5</a:t>
            </a:r>
            <a:r>
              <a:rPr lang="zh-CN" altLang="en-US" sz="2000" b="1" dirty="0">
                <a:solidFill>
                  <a:srgbClr val="FF0000"/>
                </a:solidFill>
                <a:latin typeface="楷体" panose="02010609060101010101" pitchFamily="49" charset="-122"/>
                <a:ea typeface="楷体" panose="02010609060101010101" pitchFamily="49" charset="-122"/>
              </a:rPr>
              <a:t>倍的人群”，突发严重困难户是乡村振兴部门识别的部分监测对象</a:t>
            </a:r>
            <a:r>
              <a:rPr lang="zh-CN" altLang="en-US"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FF0000"/>
                </a:solidFill>
                <a:latin typeface="楷体" panose="02010609060101010101" pitchFamily="49" charset="-122"/>
                <a:ea typeface="楷体" panose="02010609060101010101" pitchFamily="49" charset="-122"/>
              </a:rPr>
              <a:t>前者</a:t>
            </a:r>
            <a:r>
              <a:rPr lang="zh-CN" altLang="en-US" sz="2000" b="1" dirty="0">
                <a:solidFill>
                  <a:srgbClr val="FF0000"/>
                </a:solidFill>
                <a:latin typeface="楷体" panose="02010609060101010101" pitchFamily="49" charset="-122"/>
                <a:ea typeface="楷体" panose="02010609060101010101" pitchFamily="49" charset="-122"/>
              </a:rPr>
              <a:t>主要考虑收入指标，后者重点</a:t>
            </a:r>
            <a:r>
              <a:rPr lang="zh-CN" altLang="en-US" sz="2000" b="1" dirty="0" smtClean="0">
                <a:solidFill>
                  <a:srgbClr val="FF0000"/>
                </a:solidFill>
                <a:latin typeface="楷体" panose="02010609060101010101" pitchFamily="49" charset="-122"/>
                <a:ea typeface="楷体" panose="02010609060101010101" pitchFamily="49" charset="-122"/>
              </a:rPr>
              <a:t>是考虑的是否有</a:t>
            </a:r>
            <a:r>
              <a:rPr lang="zh-CN" altLang="en-US" sz="2000" b="1" dirty="0">
                <a:solidFill>
                  <a:srgbClr val="FF0000"/>
                </a:solidFill>
                <a:latin typeface="楷体" panose="02010609060101010101" pitchFamily="49" charset="-122"/>
                <a:ea typeface="楷体" panose="02010609060101010101" pitchFamily="49" charset="-122"/>
              </a:rPr>
              <a:t>返贫致贫</a:t>
            </a:r>
            <a:r>
              <a:rPr lang="zh-CN" altLang="en-US" sz="2000" b="1" dirty="0" smtClean="0">
                <a:solidFill>
                  <a:srgbClr val="FF0000"/>
                </a:solidFill>
                <a:latin typeface="楷体" panose="02010609060101010101" pitchFamily="49" charset="-122"/>
                <a:ea typeface="楷体" panose="02010609060101010101" pitchFamily="49" charset="-122"/>
              </a:rPr>
              <a:t>风险。理论上</a:t>
            </a:r>
            <a:r>
              <a:rPr lang="zh-CN" altLang="en-US" sz="2000" b="1" dirty="0">
                <a:solidFill>
                  <a:srgbClr val="FF0000"/>
                </a:solidFill>
                <a:latin typeface="楷体" panose="02010609060101010101" pitchFamily="49" charset="-122"/>
                <a:ea typeface="楷体" panose="02010609060101010101" pitchFamily="49" charset="-122"/>
              </a:rPr>
              <a:t>讲，二者有交叉但不重合</a:t>
            </a:r>
            <a:r>
              <a:rPr lang="zh-CN" altLang="en-US" sz="2000" b="1" dirty="0" smtClean="0">
                <a:solidFill>
                  <a:srgbClr val="FF0000"/>
                </a:solidFill>
                <a:latin typeface="楷体" panose="02010609060101010101" pitchFamily="49" charset="-122"/>
                <a:ea typeface="楷体" panose="02010609060101010101" pitchFamily="49" charset="-122"/>
              </a:rPr>
              <a:t>。</a:t>
            </a:r>
            <a:endParaRPr lang="en-US" altLang="zh-CN" b="1" dirty="0">
              <a:solidFill>
                <a:srgbClr val="FF0000"/>
              </a:solidFill>
              <a:latin typeface="楷体" panose="02010609060101010101" pitchFamily="49" charset="-122"/>
              <a:ea typeface="楷体" panose="02010609060101010101" pitchFamily="49"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988840"/>
            <a:ext cx="7920880" cy="4308872"/>
          </a:xfrm>
          <a:prstGeom prst="rect">
            <a:avLst/>
          </a:prstGeom>
        </p:spPr>
        <p:txBody>
          <a:bodyPr wrap="square">
            <a:spAutoFit/>
          </a:bodyPr>
          <a:lstStyle/>
          <a:p>
            <a:r>
              <a:rPr lang="zh-CN" altLang="en-US" sz="2000" b="1" dirty="0" smtClean="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5</a:t>
            </a:r>
            <a:r>
              <a:rPr lang="zh-CN" altLang="en-US" sz="2000" b="1" dirty="0" smtClean="0">
                <a:solidFill>
                  <a:srgbClr val="FF0000"/>
                </a:solidFill>
                <a:latin typeface="楷体" panose="02010609060101010101" pitchFamily="49" charset="-122"/>
                <a:ea typeface="楷体" panose="02010609060101010101" pitchFamily="49" charset="-122"/>
              </a:rPr>
              <a:t>、</a:t>
            </a:r>
            <a:r>
              <a:rPr lang="zh-TW" altLang="zh-CN" sz="2000" b="1" dirty="0" smtClean="0">
                <a:solidFill>
                  <a:srgbClr val="FF0000"/>
                </a:solidFill>
                <a:latin typeface="楷体" panose="02010609060101010101" pitchFamily="49" charset="-122"/>
                <a:ea typeface="楷体" panose="02010609060101010101" pitchFamily="49" charset="-122"/>
              </a:rPr>
              <a:t>农村</a:t>
            </a:r>
            <a:r>
              <a:rPr lang="zh-TW" altLang="zh-CN" sz="2000" b="1" dirty="0">
                <a:solidFill>
                  <a:srgbClr val="FF0000"/>
                </a:solidFill>
                <a:latin typeface="楷体" panose="02010609060101010101" pitchFamily="49" charset="-122"/>
                <a:ea typeface="楷体" panose="02010609060101010101" pitchFamily="49" charset="-122"/>
              </a:rPr>
              <a:t>低保和特困人员是否</a:t>
            </a:r>
            <a:r>
              <a:rPr lang="zh-TW" altLang="zh-CN" sz="2000" b="1" dirty="0" smtClean="0">
                <a:solidFill>
                  <a:srgbClr val="FF0000"/>
                </a:solidFill>
                <a:latin typeface="楷体" panose="02010609060101010101" pitchFamily="49" charset="-122"/>
                <a:ea typeface="楷体" panose="02010609060101010101" pitchFamily="49" charset="-122"/>
              </a:rPr>
              <a:t>需要纳入</a:t>
            </a:r>
            <a:r>
              <a:rPr lang="zh-TW" altLang="zh-CN" sz="2000" b="1" dirty="0">
                <a:solidFill>
                  <a:srgbClr val="FF0000"/>
                </a:solidFill>
                <a:latin typeface="楷体" panose="02010609060101010101" pitchFamily="49" charset="-122"/>
                <a:ea typeface="楷体" panose="02010609060101010101" pitchFamily="49" charset="-122"/>
              </a:rPr>
              <a:t>防止返贫监测</a:t>
            </a:r>
            <a:r>
              <a:rPr lang="zh-TW" altLang="zh-CN" sz="2000" b="1" dirty="0" smtClean="0">
                <a:solidFill>
                  <a:srgbClr val="FF0000"/>
                </a:solidFill>
                <a:latin typeface="楷体" panose="02010609060101010101" pitchFamily="49" charset="-122"/>
                <a:ea typeface="楷体" panose="02010609060101010101" pitchFamily="49" charset="-122"/>
              </a:rPr>
              <a:t>范围</a:t>
            </a:r>
            <a:r>
              <a:rPr lang="zh-TW" altLang="zh-CN" sz="2000" b="1" dirty="0">
                <a:solidFill>
                  <a:srgbClr val="FF0000"/>
                </a:solidFill>
                <a:latin typeface="楷体" panose="02010609060101010101" pitchFamily="49" charset="-122"/>
                <a:ea typeface="楷体" panose="02010609060101010101" pitchFamily="49" charset="-122"/>
              </a:rPr>
              <a:t>？</a:t>
            </a:r>
            <a:endParaRPr lang="zh-CN" altLang="zh-CN" sz="2000" b="1" dirty="0">
              <a:solidFill>
                <a:srgbClr val="FF0000"/>
              </a:solidFill>
              <a:latin typeface="楷体" panose="02010609060101010101" pitchFamily="49" charset="-122"/>
              <a:ea typeface="楷体" panose="02010609060101010101" pitchFamily="49" charset="-122"/>
            </a:endParaRPr>
          </a:p>
          <a:p>
            <a:r>
              <a:rPr lang="en-US" altLang="zh-TW" sz="2000" b="1" dirty="0" smtClean="0">
                <a:solidFill>
                  <a:srgbClr val="FF0000"/>
                </a:solidFill>
                <a:latin typeface="楷体" panose="02010609060101010101" pitchFamily="49" charset="-122"/>
                <a:ea typeface="楷体" panose="02010609060101010101" pitchFamily="49" charset="-122"/>
              </a:rPr>
              <a:t>    </a:t>
            </a:r>
            <a:r>
              <a:rPr lang="zh-TW" altLang="zh-CN" sz="2000" b="1" dirty="0" smtClean="0">
                <a:solidFill>
                  <a:srgbClr val="FF0000"/>
                </a:solidFill>
                <a:latin typeface="楷体" panose="02010609060101010101" pitchFamily="49" charset="-122"/>
                <a:ea typeface="楷体" panose="02010609060101010101" pitchFamily="49" charset="-122"/>
              </a:rPr>
              <a:t>监测对象</a:t>
            </a:r>
            <a:r>
              <a:rPr lang="zh-CN" altLang="en-US" sz="2000" b="1" dirty="0">
                <a:solidFill>
                  <a:srgbClr val="FF0000"/>
                </a:solidFill>
                <a:latin typeface="楷体" panose="02010609060101010101" pitchFamily="49" charset="-122"/>
                <a:ea typeface="楷体" panose="02010609060101010101" pitchFamily="49" charset="-122"/>
              </a:rPr>
              <a:t>识别</a:t>
            </a:r>
            <a:r>
              <a:rPr lang="zh-TW" altLang="zh-CN" sz="2000" b="1" dirty="0" smtClean="0">
                <a:solidFill>
                  <a:srgbClr val="FF0000"/>
                </a:solidFill>
                <a:latin typeface="楷体" panose="02010609060101010101" pitchFamily="49" charset="-122"/>
                <a:ea typeface="楷体" panose="02010609060101010101" pitchFamily="49" charset="-122"/>
              </a:rPr>
              <a:t>不仅</a:t>
            </a:r>
            <a:r>
              <a:rPr lang="zh-TW" altLang="zh-CN" sz="2000" b="1" dirty="0">
                <a:solidFill>
                  <a:srgbClr val="FF0000"/>
                </a:solidFill>
                <a:latin typeface="楷体" panose="02010609060101010101" pitchFamily="49" charset="-122"/>
                <a:ea typeface="楷体" panose="02010609060101010101" pitchFamily="49" charset="-122"/>
              </a:rPr>
              <a:t>要看农户</a:t>
            </a:r>
            <a:r>
              <a:rPr lang="zh-TW" altLang="zh-CN" sz="2000" b="1" dirty="0" smtClean="0">
                <a:solidFill>
                  <a:srgbClr val="FF0000"/>
                </a:solidFill>
                <a:latin typeface="楷体" panose="02010609060101010101" pitchFamily="49" charset="-122"/>
                <a:ea typeface="楷体" panose="02010609060101010101" pitchFamily="49" charset="-122"/>
              </a:rPr>
              <a:t>收</a:t>
            </a:r>
            <a:r>
              <a:rPr lang="zh-CN" altLang="en-US" sz="2000" b="1" dirty="0" smtClean="0">
                <a:solidFill>
                  <a:srgbClr val="FF0000"/>
                </a:solidFill>
                <a:latin typeface="楷体" panose="02010609060101010101" pitchFamily="49" charset="-122"/>
                <a:ea typeface="楷体" panose="02010609060101010101" pitchFamily="49" charset="-122"/>
              </a:rPr>
              <a:t>支</a:t>
            </a:r>
            <a:r>
              <a:rPr lang="zh-TW" altLang="zh-CN" sz="2000" b="1" dirty="0" smtClean="0">
                <a:solidFill>
                  <a:srgbClr val="FF0000"/>
                </a:solidFill>
                <a:latin typeface="楷体" panose="02010609060101010101" pitchFamily="49" charset="-122"/>
                <a:ea typeface="楷体" panose="02010609060101010101" pitchFamily="49" charset="-122"/>
              </a:rPr>
              <a:t>状况</a:t>
            </a:r>
            <a:r>
              <a:rPr lang="zh-TW" altLang="zh-CN" sz="2000" b="1" dirty="0">
                <a:solidFill>
                  <a:srgbClr val="FF0000"/>
                </a:solidFill>
                <a:latin typeface="楷体" panose="02010609060101010101" pitchFamily="49" charset="-122"/>
                <a:ea typeface="楷体" panose="02010609060101010101" pitchFamily="49" charset="-122"/>
              </a:rPr>
              <a:t>，还要考虑农户</a:t>
            </a:r>
            <a:r>
              <a:rPr lang="zh-CN" altLang="zh-CN" sz="2000" b="1" dirty="0" smtClean="0">
                <a:solidFill>
                  <a:srgbClr val="FF0000"/>
                </a:solidFill>
                <a:latin typeface="楷体" panose="02010609060101010101" pitchFamily="49" charset="-122"/>
                <a:ea typeface="楷体" panose="02010609060101010101" pitchFamily="49" charset="-122"/>
              </a:rPr>
              <a:t>“三保</a:t>
            </a:r>
            <a:r>
              <a:rPr lang="zh-TW" altLang="zh-CN" sz="2000" b="1" dirty="0" smtClean="0">
                <a:solidFill>
                  <a:srgbClr val="FF0000"/>
                </a:solidFill>
                <a:latin typeface="楷体" panose="02010609060101010101" pitchFamily="49" charset="-122"/>
                <a:ea typeface="楷体" panose="02010609060101010101" pitchFamily="49" charset="-122"/>
              </a:rPr>
              <a:t>障”</a:t>
            </a:r>
            <a:r>
              <a:rPr lang="zh-TW" altLang="zh-CN" sz="2000" b="1" dirty="0">
                <a:solidFill>
                  <a:srgbClr val="FF0000"/>
                </a:solidFill>
                <a:latin typeface="楷体" panose="02010609060101010101" pitchFamily="49" charset="-122"/>
                <a:ea typeface="楷体" panose="02010609060101010101" pitchFamily="49" charset="-122"/>
              </a:rPr>
              <a:t>和饮水安全</a:t>
            </a:r>
            <a:r>
              <a:rPr lang="zh-TW" altLang="zh-CN" sz="2000" b="1" dirty="0" smtClean="0">
                <a:solidFill>
                  <a:srgbClr val="FF0000"/>
                </a:solidFill>
                <a:latin typeface="楷体" panose="02010609060101010101" pitchFamily="49" charset="-122"/>
                <a:ea typeface="楷体" panose="02010609060101010101" pitchFamily="49" charset="-122"/>
              </a:rPr>
              <a:t>状况</a:t>
            </a:r>
            <a:r>
              <a:rPr lang="zh-CN" altLang="en-US" sz="2000" b="1" dirty="0" smtClean="0">
                <a:solidFill>
                  <a:srgbClr val="FF0000"/>
                </a:solidFill>
                <a:latin typeface="楷体" panose="02010609060101010101" pitchFamily="49" charset="-122"/>
                <a:ea typeface="楷体" panose="02010609060101010101" pitchFamily="49" charset="-122"/>
              </a:rPr>
              <a:t>，关键看是否存在返贫致贫风险，符合条件的</a:t>
            </a:r>
            <a:r>
              <a:rPr lang="zh-TW" altLang="zh-CN" sz="2000" b="1" dirty="0">
                <a:solidFill>
                  <a:srgbClr val="FF0000"/>
                </a:solidFill>
                <a:latin typeface="楷体" panose="02010609060101010101" pitchFamily="49" charset="-122"/>
                <a:ea typeface="楷体" panose="02010609060101010101" pitchFamily="49" charset="-122"/>
              </a:rPr>
              <a:t>农村低保和特困</a:t>
            </a:r>
            <a:r>
              <a:rPr lang="zh-TW" altLang="zh-CN" sz="2000" b="1" dirty="0" smtClean="0">
                <a:solidFill>
                  <a:srgbClr val="FF0000"/>
                </a:solidFill>
                <a:latin typeface="楷体" panose="02010609060101010101" pitchFamily="49" charset="-122"/>
                <a:ea typeface="楷体" panose="02010609060101010101" pitchFamily="49" charset="-122"/>
              </a:rPr>
              <a:t>人员</a:t>
            </a:r>
            <a:r>
              <a:rPr lang="zh-CN" altLang="en-US" sz="2000" b="1" dirty="0" smtClean="0">
                <a:solidFill>
                  <a:srgbClr val="FF0000"/>
                </a:solidFill>
                <a:latin typeface="楷体" panose="02010609060101010101" pitchFamily="49" charset="-122"/>
                <a:ea typeface="楷体" panose="02010609060101010101" pitchFamily="49" charset="-122"/>
              </a:rPr>
              <a:t>可以纳入，不符合条件的不能纳入。</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FF0000"/>
                </a:solidFill>
                <a:latin typeface="楷体" panose="02010609060101010101" pitchFamily="49" charset="-122"/>
                <a:ea typeface="楷体" panose="02010609060101010101" pitchFamily="49" charset="-122"/>
              </a:rPr>
              <a:t>尤其</a:t>
            </a:r>
            <a:r>
              <a:rPr lang="zh-TW" altLang="zh-CN" sz="2000" b="1" dirty="0" smtClean="0">
                <a:solidFill>
                  <a:srgbClr val="FF0000"/>
                </a:solidFill>
                <a:latin typeface="楷体" panose="02010609060101010101" pitchFamily="49" charset="-122"/>
                <a:ea typeface="楷体" panose="02010609060101010101" pitchFamily="49" charset="-122"/>
              </a:rPr>
              <a:t>对</a:t>
            </a:r>
            <a:r>
              <a:rPr lang="zh-CN" altLang="en-US" sz="2000" b="1" u="sng" dirty="0" smtClean="0">
                <a:solidFill>
                  <a:srgbClr val="FF0000"/>
                </a:solidFill>
                <a:latin typeface="楷体" panose="02010609060101010101" pitchFamily="49" charset="-122"/>
                <a:ea typeface="楷体" panose="02010609060101010101" pitchFamily="49" charset="-122"/>
              </a:rPr>
              <a:t>新识别的</a:t>
            </a:r>
            <a:r>
              <a:rPr lang="zh-TW" altLang="zh-CN" sz="2000" b="1" dirty="0" smtClean="0">
                <a:solidFill>
                  <a:srgbClr val="FF0000"/>
                </a:solidFill>
                <a:latin typeface="楷体" panose="02010609060101010101" pitchFamily="49" charset="-122"/>
                <a:ea typeface="楷体" panose="02010609060101010101" pitchFamily="49" charset="-122"/>
              </a:rPr>
              <a:t>农村</a:t>
            </a:r>
            <a:r>
              <a:rPr lang="zh-TW" altLang="zh-CN" sz="2000" b="1" dirty="0">
                <a:solidFill>
                  <a:srgbClr val="FF0000"/>
                </a:solidFill>
                <a:latin typeface="楷体" panose="02010609060101010101" pitchFamily="49" charset="-122"/>
                <a:ea typeface="楷体" panose="02010609060101010101" pitchFamily="49" charset="-122"/>
              </a:rPr>
              <a:t>低保</a:t>
            </a:r>
            <a:r>
              <a:rPr lang="zh-TW" altLang="zh-CN" sz="2000" b="1" dirty="0" smtClean="0">
                <a:solidFill>
                  <a:srgbClr val="FF0000"/>
                </a:solidFill>
                <a:latin typeface="楷体" panose="02010609060101010101" pitchFamily="49" charset="-122"/>
                <a:ea typeface="楷体" panose="02010609060101010101" pitchFamily="49" charset="-122"/>
              </a:rPr>
              <a:t>和</a:t>
            </a:r>
            <a:r>
              <a:rPr lang="zh-CN" altLang="en-US" sz="2000" b="1" dirty="0" smtClean="0">
                <a:solidFill>
                  <a:srgbClr val="FF0000"/>
                </a:solidFill>
                <a:latin typeface="楷体" panose="02010609060101010101" pitchFamily="49" charset="-122"/>
                <a:ea typeface="楷体" panose="02010609060101010101" pitchFamily="49" charset="-122"/>
              </a:rPr>
              <a:t>分散供养</a:t>
            </a:r>
            <a:r>
              <a:rPr lang="zh-TW" altLang="zh-CN" sz="2000" b="1" dirty="0" smtClean="0">
                <a:solidFill>
                  <a:srgbClr val="FF0000"/>
                </a:solidFill>
                <a:latin typeface="楷体" panose="02010609060101010101" pitchFamily="49" charset="-122"/>
                <a:ea typeface="楷体" panose="02010609060101010101" pitchFamily="49" charset="-122"/>
              </a:rPr>
              <a:t>特困人员，</a:t>
            </a:r>
            <a:r>
              <a:rPr lang="zh-TW" altLang="zh-CN" sz="2000" b="1" dirty="0">
                <a:solidFill>
                  <a:srgbClr val="FF0000"/>
                </a:solidFill>
                <a:latin typeface="楷体" panose="02010609060101010101" pitchFamily="49" charset="-122"/>
                <a:ea typeface="楷体" panose="02010609060101010101" pitchFamily="49" charset="-122"/>
              </a:rPr>
              <a:t>要逐</a:t>
            </a:r>
            <a:r>
              <a:rPr lang="zh-TW" altLang="zh-CN" sz="2000" b="1" dirty="0" smtClean="0">
                <a:solidFill>
                  <a:srgbClr val="FF0000"/>
                </a:solidFill>
                <a:latin typeface="楷体" panose="02010609060101010101" pitchFamily="49" charset="-122"/>
                <a:ea typeface="楷体" panose="02010609060101010101" pitchFamily="49" charset="-122"/>
              </a:rPr>
              <a:t>户</a:t>
            </a:r>
            <a:r>
              <a:rPr lang="zh-CN" altLang="en-US" sz="2000" b="1" dirty="0" smtClean="0">
                <a:solidFill>
                  <a:srgbClr val="FF0000"/>
                </a:solidFill>
                <a:latin typeface="楷体" panose="02010609060101010101" pitchFamily="49" charset="-122"/>
                <a:ea typeface="楷体" panose="02010609060101010101" pitchFamily="49" charset="-122"/>
              </a:rPr>
              <a:t>逐项</a:t>
            </a:r>
            <a:r>
              <a:rPr lang="zh-TW" altLang="zh-CN" sz="2000" b="1" dirty="0" smtClean="0">
                <a:solidFill>
                  <a:srgbClr val="FF0000"/>
                </a:solidFill>
                <a:latin typeface="楷体" panose="02010609060101010101" pitchFamily="49" charset="-122"/>
                <a:ea typeface="楷体" panose="02010609060101010101" pitchFamily="49" charset="-122"/>
              </a:rPr>
              <a:t>甄别</a:t>
            </a:r>
            <a:r>
              <a:rPr lang="zh-TW" altLang="zh-CN" sz="2000" b="1" dirty="0">
                <a:solidFill>
                  <a:srgbClr val="FF0000"/>
                </a:solidFill>
                <a:latin typeface="楷体" panose="02010609060101010101" pitchFamily="49" charset="-122"/>
                <a:ea typeface="楷体" panose="02010609060101010101" pitchFamily="49" charset="-122"/>
              </a:rPr>
              <a:t>排</a:t>
            </a:r>
            <a:r>
              <a:rPr lang="zh-TW" altLang="zh-CN" sz="2000" b="1" dirty="0" smtClean="0">
                <a:solidFill>
                  <a:srgbClr val="FF0000"/>
                </a:solidFill>
                <a:latin typeface="楷体" panose="02010609060101010101" pitchFamily="49" charset="-122"/>
                <a:ea typeface="楷体" panose="02010609060101010101" pitchFamily="49" charset="-122"/>
              </a:rPr>
              <a:t>查</a:t>
            </a:r>
            <a:r>
              <a:rPr lang="zh-CN" altLang="en-US" sz="2000" b="1" dirty="0" smtClean="0">
                <a:solidFill>
                  <a:srgbClr val="FF0000"/>
                </a:solidFill>
                <a:latin typeface="楷体" panose="02010609060101010101" pitchFamily="49" charset="-122"/>
                <a:ea typeface="楷体" panose="02010609060101010101" pitchFamily="49" charset="-122"/>
              </a:rPr>
              <a:t>是否存在</a:t>
            </a:r>
            <a:r>
              <a:rPr lang="zh-TW" altLang="zh-CN" sz="2000" b="1" dirty="0" smtClean="0">
                <a:solidFill>
                  <a:srgbClr val="FF0000"/>
                </a:solidFill>
                <a:latin typeface="楷体" panose="02010609060101010101" pitchFamily="49" charset="-122"/>
                <a:ea typeface="楷体" panose="02010609060101010101" pitchFamily="49" charset="-122"/>
              </a:rPr>
              <a:t>返</a:t>
            </a:r>
            <a:r>
              <a:rPr lang="zh-TW" altLang="zh-CN" sz="2000" b="1" dirty="0">
                <a:solidFill>
                  <a:srgbClr val="FF0000"/>
                </a:solidFill>
                <a:latin typeface="楷体" panose="02010609060101010101" pitchFamily="49" charset="-122"/>
                <a:ea typeface="楷体" panose="02010609060101010101" pitchFamily="49" charset="-122"/>
              </a:rPr>
              <a:t>贫致</a:t>
            </a:r>
            <a:r>
              <a:rPr lang="zh-TW" altLang="zh-CN" sz="2000" b="1" dirty="0" smtClean="0">
                <a:solidFill>
                  <a:srgbClr val="FF0000"/>
                </a:solidFill>
                <a:latin typeface="楷体" panose="02010609060101010101" pitchFamily="49" charset="-122"/>
                <a:ea typeface="楷体" panose="02010609060101010101" pitchFamily="49" charset="-122"/>
              </a:rPr>
              <a:t>贫风险，</a:t>
            </a:r>
            <a:r>
              <a:rPr lang="zh-CN" altLang="en-US" sz="2000" b="1" dirty="0" smtClean="0">
                <a:solidFill>
                  <a:srgbClr val="FF0000"/>
                </a:solidFill>
                <a:latin typeface="楷体" panose="02010609060101010101" pitchFamily="49" charset="-122"/>
                <a:ea typeface="楷体" panose="02010609060101010101" pitchFamily="49" charset="-122"/>
              </a:rPr>
              <a:t>既不能漏识别监测对象，也不能简单的全部识别为监测</a:t>
            </a:r>
            <a:r>
              <a:rPr lang="zh-CN" altLang="en-US" sz="2000" b="1" dirty="0">
                <a:solidFill>
                  <a:srgbClr val="FF0000"/>
                </a:solidFill>
                <a:latin typeface="楷体" panose="02010609060101010101" pitchFamily="49" charset="-122"/>
                <a:ea typeface="楷体" panose="02010609060101010101" pitchFamily="49" charset="-122"/>
              </a:rPr>
              <a:t>对象</a:t>
            </a:r>
            <a:r>
              <a:rPr lang="zh-CN" altLang="en-US"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FF0000"/>
                </a:solidFill>
                <a:latin typeface="楷体" panose="02010609060101010101" pitchFamily="49" charset="-122"/>
                <a:ea typeface="楷体" panose="02010609060101010101" pitchFamily="49" charset="-122"/>
              </a:rPr>
              <a:t>既要</a:t>
            </a:r>
            <a:r>
              <a:rPr lang="zh-CN" altLang="en-US" sz="2000" b="1" dirty="0">
                <a:solidFill>
                  <a:srgbClr val="FF0000"/>
                </a:solidFill>
                <a:latin typeface="楷体" panose="02010609060101010101" pitchFamily="49" charset="-122"/>
                <a:ea typeface="楷体" panose="02010609060101010101" pitchFamily="49" charset="-122"/>
              </a:rPr>
              <a:t>确保对无能无劳的</a:t>
            </a:r>
            <a:r>
              <a:rPr lang="zh-CN" altLang="en-US" sz="2000" b="1" dirty="0" smtClean="0">
                <a:solidFill>
                  <a:srgbClr val="FF0000"/>
                </a:solidFill>
                <a:latin typeface="楷体" panose="02010609060101010101" pitchFamily="49" charset="-122"/>
                <a:ea typeface="楷体" panose="02010609060101010101" pitchFamily="49" charset="-122"/>
              </a:rPr>
              <a:t>监测对象落实兜底保障政策，做到“应兜尽兜”</a:t>
            </a:r>
            <a:r>
              <a:rPr lang="zh-CN" altLang="en-US" sz="2000" b="1" dirty="0">
                <a:solidFill>
                  <a:srgbClr val="FF0000"/>
                </a:solidFill>
                <a:latin typeface="楷体" panose="02010609060101010101" pitchFamily="49" charset="-122"/>
                <a:ea typeface="楷体" panose="02010609060101010101" pitchFamily="49" charset="-122"/>
              </a:rPr>
              <a:t>，又要</a:t>
            </a:r>
            <a:r>
              <a:rPr lang="zh-CN" altLang="en-US" sz="2000" b="1" dirty="0" smtClean="0">
                <a:solidFill>
                  <a:srgbClr val="FF0000"/>
                </a:solidFill>
                <a:latin typeface="楷体" panose="02010609060101010101" pitchFamily="49" charset="-122"/>
                <a:ea typeface="楷体" panose="02010609060101010101" pitchFamily="49" charset="-122"/>
              </a:rPr>
              <a:t>防止将有</a:t>
            </a:r>
            <a:r>
              <a:rPr lang="zh-CN" altLang="en-US" sz="2000" b="1" dirty="0">
                <a:solidFill>
                  <a:srgbClr val="FF0000"/>
                </a:solidFill>
                <a:latin typeface="楷体" panose="02010609060101010101" pitchFamily="49" charset="-122"/>
                <a:ea typeface="楷体" panose="02010609060101010101" pitchFamily="49" charset="-122"/>
              </a:rPr>
              <a:t>劳动能力的</a:t>
            </a:r>
            <a:r>
              <a:rPr lang="zh-CN" altLang="en-US" sz="2000" b="1" dirty="0" smtClean="0">
                <a:solidFill>
                  <a:srgbClr val="FF0000"/>
                </a:solidFill>
                <a:latin typeface="楷体" panose="02010609060101010101" pitchFamily="49" charset="-122"/>
                <a:ea typeface="楷体" panose="02010609060101010101" pitchFamily="49" charset="-122"/>
              </a:rPr>
              <a:t>监测对象通过</a:t>
            </a:r>
            <a:r>
              <a:rPr lang="zh-CN" altLang="en-US" sz="2000" b="1" dirty="0">
                <a:solidFill>
                  <a:srgbClr val="FF0000"/>
                </a:solidFill>
                <a:latin typeface="楷体" panose="02010609060101010101" pitchFamily="49" charset="-122"/>
                <a:ea typeface="楷体" panose="02010609060101010101" pitchFamily="49" charset="-122"/>
              </a:rPr>
              <a:t>低保等政策“一兜了之”</a:t>
            </a:r>
            <a:r>
              <a:rPr lang="zh-CN" altLang="en-US"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endParaRPr lang="en-US" altLang="zh-CN" b="1" dirty="0" smtClean="0">
              <a:solidFill>
                <a:srgbClr val="0070C0"/>
              </a:solidFill>
              <a:latin typeface="楷体" panose="02010609060101010101" pitchFamily="49" charset="-122"/>
              <a:ea typeface="楷体" panose="02010609060101010101" pitchFamily="49" charset="-122"/>
            </a:endParaRPr>
          </a:p>
          <a:p>
            <a:r>
              <a:rPr lang="en-US" altLang="zh-CN" b="1" dirty="0">
                <a:solidFill>
                  <a:srgbClr val="0070C0"/>
                </a:solidFill>
                <a:latin typeface="楷体" panose="02010609060101010101" pitchFamily="49" charset="-122"/>
                <a:ea typeface="楷体" panose="02010609060101010101" pitchFamily="49" charset="-122"/>
              </a:rPr>
              <a:t> </a:t>
            </a:r>
            <a:r>
              <a:rPr lang="en-US" altLang="zh-CN" b="1" dirty="0" smtClean="0">
                <a:solidFill>
                  <a:srgbClr val="0070C0"/>
                </a:solidFill>
                <a:latin typeface="楷体" panose="02010609060101010101" pitchFamily="49" charset="-122"/>
                <a:ea typeface="楷体" panose="02010609060101010101" pitchFamily="49" charset="-122"/>
              </a:rPr>
              <a:t>  </a:t>
            </a:r>
            <a:r>
              <a:rPr lang="zh-CN" altLang="en-US" b="1" dirty="0" smtClean="0">
                <a:solidFill>
                  <a:srgbClr val="0070C0"/>
                </a:solidFill>
                <a:latin typeface="楷体" panose="02010609060101010101" pitchFamily="49" charset="-122"/>
                <a:ea typeface="楷体" panose="02010609060101010101" pitchFamily="49" charset="-122"/>
              </a:rPr>
              <a:t>（注：</a:t>
            </a:r>
            <a:r>
              <a:rPr lang="en-US" altLang="zh-CN" b="1" dirty="0" smtClean="0">
                <a:solidFill>
                  <a:srgbClr val="0070C0"/>
                </a:solidFill>
                <a:latin typeface="楷体" panose="02010609060101010101" pitchFamily="49" charset="-122"/>
                <a:ea typeface="楷体" panose="02010609060101010101" pitchFamily="49" charset="-122"/>
              </a:rPr>
              <a:t>2021</a:t>
            </a:r>
            <a:r>
              <a:rPr lang="zh-CN" altLang="en-US" b="1" dirty="0" smtClean="0">
                <a:solidFill>
                  <a:srgbClr val="0070C0"/>
                </a:solidFill>
                <a:latin typeface="楷体" panose="02010609060101010101" pitchFamily="49" charset="-122"/>
                <a:ea typeface="楷体" panose="02010609060101010101" pitchFamily="49" charset="-122"/>
              </a:rPr>
              <a:t>年全市新增低保</a:t>
            </a:r>
            <a:r>
              <a:rPr lang="en-US" altLang="zh-CN" b="1" dirty="0" smtClean="0">
                <a:solidFill>
                  <a:srgbClr val="0070C0"/>
                </a:solidFill>
                <a:latin typeface="楷体" panose="02010609060101010101" pitchFamily="49" charset="-122"/>
                <a:ea typeface="楷体" panose="02010609060101010101" pitchFamily="49" charset="-122"/>
              </a:rPr>
              <a:t>3.9</a:t>
            </a:r>
            <a:r>
              <a:rPr lang="zh-CN" altLang="en-US" b="1" dirty="0" smtClean="0">
                <a:solidFill>
                  <a:srgbClr val="0070C0"/>
                </a:solidFill>
                <a:latin typeface="楷体" panose="02010609060101010101" pitchFamily="49" charset="-122"/>
                <a:ea typeface="楷体" panose="02010609060101010101" pitchFamily="49" charset="-122"/>
              </a:rPr>
              <a:t>万人，纳入监测范围的只有</a:t>
            </a:r>
            <a:r>
              <a:rPr lang="en-US" altLang="zh-CN" b="1" dirty="0" smtClean="0">
                <a:solidFill>
                  <a:srgbClr val="0070C0"/>
                </a:solidFill>
                <a:latin typeface="楷体" panose="02010609060101010101" pitchFamily="49" charset="-122"/>
                <a:ea typeface="楷体" panose="02010609060101010101" pitchFamily="49" charset="-122"/>
              </a:rPr>
              <a:t>1</a:t>
            </a:r>
            <a:r>
              <a:rPr lang="zh-CN" altLang="en-US" b="1" dirty="0" smtClean="0">
                <a:solidFill>
                  <a:srgbClr val="0070C0"/>
                </a:solidFill>
                <a:latin typeface="楷体" panose="02010609060101010101" pitchFamily="49" charset="-122"/>
                <a:ea typeface="楷体" panose="02010609060101010101" pitchFamily="49" charset="-122"/>
              </a:rPr>
              <a:t>万多人；全市现有农村低保</a:t>
            </a:r>
            <a:r>
              <a:rPr lang="en-US" altLang="zh-CN" b="1" dirty="0" smtClean="0">
                <a:solidFill>
                  <a:srgbClr val="0070C0"/>
                </a:solidFill>
                <a:latin typeface="楷体" panose="02010609060101010101" pitchFamily="49" charset="-122"/>
                <a:ea typeface="楷体" panose="02010609060101010101" pitchFamily="49" charset="-122"/>
              </a:rPr>
              <a:t>61</a:t>
            </a:r>
            <a:r>
              <a:rPr lang="zh-CN" altLang="en-US" b="1" dirty="0" smtClean="0">
                <a:solidFill>
                  <a:srgbClr val="0070C0"/>
                </a:solidFill>
                <a:latin typeface="楷体" panose="02010609060101010101" pitchFamily="49" charset="-122"/>
                <a:ea typeface="楷体" panose="02010609060101010101" pitchFamily="49" charset="-122"/>
              </a:rPr>
              <a:t>万多人，监测对象只有</a:t>
            </a:r>
            <a:r>
              <a:rPr lang="en-US" altLang="zh-CN" b="1" dirty="0" smtClean="0">
                <a:solidFill>
                  <a:srgbClr val="0070C0"/>
                </a:solidFill>
                <a:latin typeface="楷体" panose="02010609060101010101" pitchFamily="49" charset="-122"/>
                <a:ea typeface="楷体" panose="02010609060101010101" pitchFamily="49" charset="-122"/>
              </a:rPr>
              <a:t>7.8</a:t>
            </a:r>
            <a:r>
              <a:rPr lang="zh-CN" altLang="en-US" b="1" dirty="0" smtClean="0">
                <a:solidFill>
                  <a:srgbClr val="0070C0"/>
                </a:solidFill>
                <a:latin typeface="楷体" panose="02010609060101010101" pitchFamily="49" charset="-122"/>
                <a:ea typeface="楷体" panose="02010609060101010101" pitchFamily="49" charset="-122"/>
              </a:rPr>
              <a:t>万人，交叉只有</a:t>
            </a:r>
            <a:r>
              <a:rPr lang="en-US" altLang="zh-CN" b="1" dirty="0" smtClean="0">
                <a:solidFill>
                  <a:srgbClr val="0070C0"/>
                </a:solidFill>
                <a:latin typeface="楷体" panose="02010609060101010101" pitchFamily="49" charset="-122"/>
                <a:ea typeface="楷体" panose="02010609060101010101" pitchFamily="49" charset="-122"/>
              </a:rPr>
              <a:t>2.9</a:t>
            </a:r>
            <a:r>
              <a:rPr lang="zh-CN" altLang="en-US" b="1" dirty="0" smtClean="0">
                <a:solidFill>
                  <a:srgbClr val="0070C0"/>
                </a:solidFill>
                <a:latin typeface="楷体" panose="02010609060101010101" pitchFamily="49" charset="-122"/>
                <a:ea typeface="楷体" panose="02010609060101010101" pitchFamily="49" charset="-122"/>
              </a:rPr>
              <a:t>万人，且交叉的绝大多数是因病。脱贫户交叉都只有</a:t>
            </a:r>
            <a:r>
              <a:rPr lang="en-US" altLang="zh-CN" b="1" dirty="0" smtClean="0">
                <a:solidFill>
                  <a:srgbClr val="0070C0"/>
                </a:solidFill>
                <a:latin typeface="楷体" panose="02010609060101010101" pitchFamily="49" charset="-122"/>
                <a:ea typeface="楷体" panose="02010609060101010101" pitchFamily="49" charset="-122"/>
              </a:rPr>
              <a:t>21</a:t>
            </a:r>
            <a:r>
              <a:rPr lang="zh-CN" altLang="en-US" b="1" dirty="0" smtClean="0">
                <a:solidFill>
                  <a:srgbClr val="0070C0"/>
                </a:solidFill>
                <a:latin typeface="楷体" panose="02010609060101010101" pitchFamily="49" charset="-122"/>
                <a:ea typeface="楷体" panose="02010609060101010101" pitchFamily="49" charset="-122"/>
              </a:rPr>
              <a:t>万人）</a:t>
            </a:r>
            <a:r>
              <a:rPr lang="en-US" altLang="zh-CN" sz="2000" b="1" dirty="0" smtClean="0">
                <a:solidFill>
                  <a:srgbClr val="FF0000"/>
                </a:solidFill>
                <a:latin typeface="楷体" panose="02010609060101010101" pitchFamily="49" charset="-122"/>
                <a:ea typeface="楷体" panose="02010609060101010101" pitchFamily="49" charset="-122"/>
              </a:rPr>
              <a:t>       </a:t>
            </a:r>
            <a:endParaRPr lang="en-US" altLang="zh-CN" sz="20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988840"/>
            <a:ext cx="7920880" cy="3354765"/>
          </a:xfrm>
          <a:prstGeom prst="rect">
            <a:avLst/>
          </a:prstGeom>
        </p:spPr>
        <p:txBody>
          <a:bodyPr wrap="square">
            <a:spAutoFit/>
          </a:bodyPr>
          <a:lstStyle/>
          <a:p>
            <a:pPr lvl="0"/>
            <a:r>
              <a:rPr lang="en-US" altLang="zh-TW" sz="2000" b="1" dirty="0" smtClean="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6</a:t>
            </a:r>
            <a:r>
              <a:rPr lang="zh-CN" altLang="en-US" sz="2400" b="1" dirty="0" smtClean="0">
                <a:solidFill>
                  <a:srgbClr val="FF0000"/>
                </a:solidFill>
                <a:latin typeface="楷体" panose="02010609060101010101" pitchFamily="49" charset="-122"/>
                <a:ea typeface="楷体" panose="02010609060101010101" pitchFamily="49" charset="-122"/>
              </a:rPr>
              <a:t>、</a:t>
            </a:r>
            <a:r>
              <a:rPr lang="zh-TW" altLang="zh-CN" sz="2400" b="1" dirty="0" smtClean="0">
                <a:solidFill>
                  <a:srgbClr val="FF0000"/>
                </a:solidFill>
                <a:latin typeface="楷体" panose="02010609060101010101" pitchFamily="49" charset="-122"/>
                <a:ea typeface="楷体" panose="02010609060101010101" pitchFamily="49" charset="-122"/>
              </a:rPr>
              <a:t>人均纯收入</a:t>
            </a:r>
            <a:r>
              <a:rPr lang="zh-CN" altLang="en-US" sz="2400" b="1" dirty="0" smtClean="0">
                <a:solidFill>
                  <a:srgbClr val="FF0000"/>
                </a:solidFill>
                <a:latin typeface="楷体" panose="02010609060101010101" pitchFamily="49" charset="-122"/>
                <a:ea typeface="楷体" panose="02010609060101010101" pitchFamily="49" charset="-122"/>
              </a:rPr>
              <a:t>在当地</a:t>
            </a:r>
            <a:r>
              <a:rPr lang="zh-TW" altLang="zh-CN" sz="2400" b="1" dirty="0" smtClean="0">
                <a:solidFill>
                  <a:srgbClr val="FF0000"/>
                </a:solidFill>
                <a:latin typeface="楷体" panose="02010609060101010101" pitchFamily="49" charset="-122"/>
                <a:ea typeface="楷体" panose="02010609060101010101" pitchFamily="49" charset="-122"/>
              </a:rPr>
              <a:t>监测范围</a:t>
            </a:r>
            <a:r>
              <a:rPr lang="zh-CN" altLang="en-US" sz="2400" b="1" dirty="0" smtClean="0">
                <a:solidFill>
                  <a:srgbClr val="FF0000"/>
                </a:solidFill>
                <a:latin typeface="楷体" panose="02010609060101010101" pitchFamily="49" charset="-122"/>
                <a:ea typeface="楷体" panose="02010609060101010101" pitchFamily="49" charset="-122"/>
              </a:rPr>
              <a:t>内</a:t>
            </a:r>
            <a:r>
              <a:rPr lang="zh-TW" altLang="zh-CN" sz="2400" b="1" dirty="0" smtClean="0">
                <a:solidFill>
                  <a:srgbClr val="FF0000"/>
                </a:solidFill>
                <a:latin typeface="楷体" panose="02010609060101010101" pitchFamily="49" charset="-122"/>
                <a:ea typeface="楷体" panose="02010609060101010101" pitchFamily="49" charset="-122"/>
              </a:rPr>
              <a:t>的</a:t>
            </a:r>
            <a:r>
              <a:rPr lang="zh-CN" altLang="en-US" sz="2400" b="1" dirty="0" smtClean="0">
                <a:solidFill>
                  <a:srgbClr val="FF0000"/>
                </a:solidFill>
                <a:latin typeface="楷体" panose="02010609060101010101" pitchFamily="49" charset="-122"/>
                <a:ea typeface="楷体" panose="02010609060101010101" pitchFamily="49" charset="-122"/>
              </a:rPr>
              <a:t>农户（含</a:t>
            </a:r>
            <a:r>
              <a:rPr lang="zh-TW" altLang="zh-CN" sz="2400" b="1" dirty="0" smtClean="0">
                <a:solidFill>
                  <a:srgbClr val="FF0000"/>
                </a:solidFill>
                <a:latin typeface="楷体" panose="02010609060101010101" pitchFamily="49" charset="-122"/>
                <a:ea typeface="楷体" panose="02010609060101010101" pitchFamily="49" charset="-122"/>
              </a:rPr>
              <a:t>脱贫户</a:t>
            </a:r>
            <a:r>
              <a:rPr lang="zh-CN" altLang="en-US" sz="2400" b="1" dirty="0">
                <a:solidFill>
                  <a:srgbClr val="FF0000"/>
                </a:solidFill>
                <a:latin typeface="楷体" panose="02010609060101010101" pitchFamily="49" charset="-122"/>
                <a:ea typeface="楷体" panose="02010609060101010101" pitchFamily="49" charset="-122"/>
              </a:rPr>
              <a:t>）</a:t>
            </a:r>
            <a:r>
              <a:rPr lang="zh-TW" altLang="zh-CN" sz="2400" b="1" dirty="0" smtClean="0">
                <a:solidFill>
                  <a:srgbClr val="FF0000"/>
                </a:solidFill>
                <a:latin typeface="楷体" panose="02010609060101010101" pitchFamily="49" charset="-122"/>
                <a:ea typeface="楷体" panose="02010609060101010101" pitchFamily="49" charset="-122"/>
              </a:rPr>
              <a:t>是否</a:t>
            </a:r>
            <a:r>
              <a:rPr lang="zh-CN" altLang="en-US" sz="2400" b="1" dirty="0" smtClean="0">
                <a:solidFill>
                  <a:srgbClr val="FF0000"/>
                </a:solidFill>
                <a:latin typeface="楷体" panose="02010609060101010101" pitchFamily="49" charset="-122"/>
                <a:ea typeface="楷体" panose="02010609060101010101" pitchFamily="49" charset="-122"/>
              </a:rPr>
              <a:t>应</a:t>
            </a:r>
            <a:r>
              <a:rPr lang="zh-TW" altLang="zh-CN" sz="2400" b="1" dirty="0" smtClean="0">
                <a:solidFill>
                  <a:srgbClr val="FF0000"/>
                </a:solidFill>
                <a:latin typeface="楷体" panose="02010609060101010101" pitchFamily="49" charset="-122"/>
                <a:ea typeface="楷体" panose="02010609060101010101" pitchFamily="49" charset="-122"/>
              </a:rPr>
              <a:t>全部</a:t>
            </a:r>
            <a:r>
              <a:rPr lang="zh-CN" altLang="en-US" sz="2400" b="1" dirty="0" smtClean="0">
                <a:solidFill>
                  <a:srgbClr val="FF0000"/>
                </a:solidFill>
                <a:latin typeface="楷体" panose="02010609060101010101" pitchFamily="49" charset="-122"/>
                <a:ea typeface="楷体" panose="02010609060101010101" pitchFamily="49" charset="-122"/>
              </a:rPr>
              <a:t>识别为</a:t>
            </a:r>
            <a:r>
              <a:rPr lang="zh-TW" altLang="zh-CN" sz="2400" b="1" dirty="0" smtClean="0">
                <a:solidFill>
                  <a:srgbClr val="FF0000"/>
                </a:solidFill>
                <a:latin typeface="楷体" panose="02010609060101010101" pitchFamily="49" charset="-122"/>
                <a:ea typeface="楷体" panose="02010609060101010101" pitchFamily="49" charset="-122"/>
              </a:rPr>
              <a:t>监测</a:t>
            </a:r>
            <a:r>
              <a:rPr lang="zh-CN" altLang="en-US" sz="2400" b="1" dirty="0" smtClean="0">
                <a:solidFill>
                  <a:srgbClr val="FF0000"/>
                </a:solidFill>
                <a:latin typeface="楷体" panose="02010609060101010101" pitchFamily="49" charset="-122"/>
                <a:ea typeface="楷体" panose="02010609060101010101" pitchFamily="49" charset="-122"/>
              </a:rPr>
              <a:t>对象</a:t>
            </a:r>
            <a:r>
              <a:rPr lang="zh-TW" altLang="zh-CN" sz="2400" b="1" dirty="0" smtClean="0">
                <a:solidFill>
                  <a:srgbClr val="FF0000"/>
                </a:solidFill>
                <a:latin typeface="楷体" panose="02010609060101010101" pitchFamily="49" charset="-122"/>
                <a:ea typeface="楷体" panose="02010609060101010101" pitchFamily="49" charset="-122"/>
              </a:rPr>
              <a:t>？</a:t>
            </a:r>
            <a:endParaRPr lang="zh-CN" altLang="zh-CN" sz="2400" b="1" dirty="0">
              <a:solidFill>
                <a:srgbClr val="FF0000"/>
              </a:solidFill>
              <a:latin typeface="楷体" panose="02010609060101010101" pitchFamily="49" charset="-122"/>
              <a:ea typeface="楷体" panose="02010609060101010101" pitchFamily="49" charset="-122"/>
            </a:endParaRPr>
          </a:p>
          <a:p>
            <a:r>
              <a:rPr lang="en-US" altLang="zh-TW" sz="2400" b="1" dirty="0" smtClean="0">
                <a:solidFill>
                  <a:srgbClr val="FF0000"/>
                </a:solidFill>
                <a:latin typeface="楷体" panose="02010609060101010101" pitchFamily="49" charset="-122"/>
                <a:ea typeface="楷体" panose="02010609060101010101" pitchFamily="49" charset="-122"/>
              </a:rPr>
              <a:t>    </a:t>
            </a:r>
            <a:r>
              <a:rPr lang="zh-TW" altLang="zh-CN" sz="2400" b="1" dirty="0" smtClean="0">
                <a:solidFill>
                  <a:srgbClr val="FF0000"/>
                </a:solidFill>
                <a:latin typeface="楷体" panose="02010609060101010101" pitchFamily="49" charset="-122"/>
                <a:ea typeface="楷体" panose="02010609060101010101" pitchFamily="49" charset="-122"/>
              </a:rPr>
              <a:t>农户</a:t>
            </a:r>
            <a:r>
              <a:rPr lang="zh-CN" altLang="en-US" sz="2400" b="1" dirty="0" smtClean="0">
                <a:solidFill>
                  <a:srgbClr val="FF0000"/>
                </a:solidFill>
                <a:latin typeface="楷体" panose="02010609060101010101" pitchFamily="49" charset="-122"/>
                <a:ea typeface="楷体" panose="02010609060101010101" pitchFamily="49" charset="-122"/>
              </a:rPr>
              <a:t>（含脱贫户）</a:t>
            </a:r>
            <a:r>
              <a:rPr lang="zh-TW" altLang="zh-CN" sz="2400" b="1" dirty="0" smtClean="0">
                <a:solidFill>
                  <a:srgbClr val="FF0000"/>
                </a:solidFill>
                <a:latin typeface="楷体" panose="02010609060101010101" pitchFamily="49" charset="-122"/>
                <a:ea typeface="楷体" panose="02010609060101010101" pitchFamily="49" charset="-122"/>
              </a:rPr>
              <a:t>年</a:t>
            </a:r>
            <a:r>
              <a:rPr lang="zh-TW" altLang="zh-CN" sz="2400" b="1" dirty="0">
                <a:solidFill>
                  <a:srgbClr val="FF0000"/>
                </a:solidFill>
                <a:latin typeface="楷体" panose="02010609060101010101" pitchFamily="49" charset="-122"/>
                <a:ea typeface="楷体" panose="02010609060101010101" pitchFamily="49" charset="-122"/>
              </a:rPr>
              <a:t>人均</a:t>
            </a:r>
            <a:r>
              <a:rPr lang="zh-TW" altLang="zh-CN" sz="2400" b="1" dirty="0" smtClean="0">
                <a:solidFill>
                  <a:srgbClr val="FF0000"/>
                </a:solidFill>
                <a:latin typeface="楷体" panose="02010609060101010101" pitchFamily="49" charset="-122"/>
                <a:ea typeface="楷体" panose="02010609060101010101" pitchFamily="49" charset="-122"/>
              </a:rPr>
              <a:t>纯收入</a:t>
            </a:r>
            <a:r>
              <a:rPr lang="zh-CN" altLang="en-US" sz="2400" b="1" dirty="0" smtClean="0">
                <a:solidFill>
                  <a:srgbClr val="FF0000"/>
                </a:solidFill>
                <a:latin typeface="楷体" panose="02010609060101010101" pitchFamily="49" charset="-122"/>
                <a:ea typeface="楷体" panose="02010609060101010101" pitchFamily="49" charset="-122"/>
              </a:rPr>
              <a:t>在</a:t>
            </a:r>
            <a:r>
              <a:rPr lang="zh-TW" altLang="zh-CN" sz="2400" b="1" dirty="0" smtClean="0">
                <a:solidFill>
                  <a:srgbClr val="FF0000"/>
                </a:solidFill>
                <a:latin typeface="楷体" panose="02010609060101010101" pitchFamily="49" charset="-122"/>
                <a:ea typeface="楷体" panose="02010609060101010101" pitchFamily="49" charset="-122"/>
              </a:rPr>
              <a:t>当地</a:t>
            </a:r>
            <a:r>
              <a:rPr lang="zh-TW" altLang="zh-CN" sz="2400" b="1" dirty="0">
                <a:solidFill>
                  <a:srgbClr val="FF0000"/>
                </a:solidFill>
                <a:latin typeface="楷体" panose="02010609060101010101" pitchFamily="49" charset="-122"/>
                <a:ea typeface="楷体" panose="02010609060101010101" pitchFamily="49" charset="-122"/>
              </a:rPr>
              <a:t>监测</a:t>
            </a:r>
            <a:r>
              <a:rPr lang="zh-TW" altLang="zh-CN" sz="2400" b="1" dirty="0" smtClean="0">
                <a:solidFill>
                  <a:srgbClr val="FF0000"/>
                </a:solidFill>
                <a:latin typeface="楷体" panose="02010609060101010101" pitchFamily="49" charset="-122"/>
                <a:ea typeface="楷体" panose="02010609060101010101" pitchFamily="49" charset="-122"/>
              </a:rPr>
              <a:t>范围</a:t>
            </a:r>
            <a:r>
              <a:rPr lang="zh-CN" altLang="en-US" sz="2400" b="1" dirty="0" smtClean="0">
                <a:solidFill>
                  <a:srgbClr val="FF0000"/>
                </a:solidFill>
                <a:latin typeface="楷体" panose="02010609060101010101" pitchFamily="49" charset="-122"/>
                <a:ea typeface="楷体" panose="02010609060101010101" pitchFamily="49" charset="-122"/>
              </a:rPr>
              <a:t>内</a:t>
            </a:r>
            <a:r>
              <a:rPr lang="zh-TW" altLang="zh-CN" sz="2400" b="1" dirty="0" smtClean="0">
                <a:solidFill>
                  <a:srgbClr val="FF0000"/>
                </a:solidFill>
                <a:latin typeface="楷体" panose="02010609060101010101" pitchFamily="49" charset="-122"/>
                <a:ea typeface="楷体" panose="02010609060101010101" pitchFamily="49" charset="-122"/>
              </a:rPr>
              <a:t>是</a:t>
            </a:r>
            <a:r>
              <a:rPr lang="zh-CN" altLang="en-US" sz="2400" b="1" dirty="0" smtClean="0">
                <a:solidFill>
                  <a:srgbClr val="FF0000"/>
                </a:solidFill>
                <a:latin typeface="楷体" panose="02010609060101010101" pitchFamily="49" charset="-122"/>
                <a:ea typeface="楷体" panose="02010609060101010101" pitchFamily="49" charset="-122"/>
              </a:rPr>
              <a:t>识别</a:t>
            </a:r>
            <a:r>
              <a:rPr lang="zh-TW" altLang="zh-CN" sz="2400" b="1" dirty="0" smtClean="0">
                <a:solidFill>
                  <a:srgbClr val="FF0000"/>
                </a:solidFill>
                <a:latin typeface="楷体" panose="02010609060101010101" pitchFamily="49" charset="-122"/>
                <a:ea typeface="楷体" panose="02010609060101010101" pitchFamily="49" charset="-122"/>
              </a:rPr>
              <a:t>监测</a:t>
            </a:r>
            <a:r>
              <a:rPr lang="zh-TW" altLang="zh-CN" sz="2400" b="1" dirty="0">
                <a:solidFill>
                  <a:srgbClr val="FF0000"/>
                </a:solidFill>
                <a:latin typeface="楷体" panose="02010609060101010101" pitchFamily="49" charset="-122"/>
                <a:ea typeface="楷体" panose="02010609060101010101" pitchFamily="49" charset="-122"/>
              </a:rPr>
              <a:t>对象的</a:t>
            </a:r>
            <a:r>
              <a:rPr lang="zh-TW" altLang="zh-CN" sz="2400" b="1" dirty="0" smtClean="0">
                <a:solidFill>
                  <a:srgbClr val="FF0000"/>
                </a:solidFill>
                <a:latin typeface="楷体" panose="02010609060101010101" pitchFamily="49" charset="-122"/>
                <a:ea typeface="楷体" panose="02010609060101010101" pitchFamily="49" charset="-122"/>
              </a:rPr>
              <a:t>重要</a:t>
            </a:r>
            <a:r>
              <a:rPr lang="zh-TW" altLang="zh-CN" sz="2400" b="1" dirty="0">
                <a:solidFill>
                  <a:srgbClr val="FF0000"/>
                </a:solidFill>
                <a:latin typeface="楷体" panose="02010609060101010101" pitchFamily="49" charset="-122"/>
                <a:ea typeface="楷体" panose="02010609060101010101" pitchFamily="49" charset="-122"/>
              </a:rPr>
              <a:t>条件</a:t>
            </a:r>
            <a:r>
              <a:rPr lang="zh-TW" altLang="zh-CN" sz="2400" b="1" dirty="0" smtClean="0">
                <a:solidFill>
                  <a:srgbClr val="FF0000"/>
                </a:solidFill>
                <a:latin typeface="楷体" panose="02010609060101010101" pitchFamily="49" charset="-122"/>
                <a:ea typeface="楷体" panose="02010609060101010101" pitchFamily="49" charset="-122"/>
              </a:rPr>
              <a:t>之一</a:t>
            </a:r>
            <a:r>
              <a:rPr lang="zh-CN" altLang="en-US" sz="2400" b="1" dirty="0" smtClean="0">
                <a:solidFill>
                  <a:srgbClr val="FF0000"/>
                </a:solidFill>
                <a:latin typeface="楷体" panose="02010609060101010101" pitchFamily="49" charset="-122"/>
                <a:ea typeface="楷体" panose="02010609060101010101" pitchFamily="49" charset="-122"/>
              </a:rPr>
              <a:t>，</a:t>
            </a:r>
            <a:r>
              <a:rPr lang="zh-CN" altLang="en-US" sz="2400" b="1" dirty="0">
                <a:solidFill>
                  <a:srgbClr val="FF0000"/>
                </a:solidFill>
                <a:latin typeface="楷体" panose="02010609060101010101" pitchFamily="49" charset="-122"/>
                <a:ea typeface="楷体" panose="02010609060101010101" pitchFamily="49" charset="-122"/>
              </a:rPr>
              <a:t>但</a:t>
            </a:r>
            <a:r>
              <a:rPr lang="zh-CN" altLang="en-US" sz="2400" b="1" dirty="0" smtClean="0">
                <a:solidFill>
                  <a:srgbClr val="FF0000"/>
                </a:solidFill>
                <a:latin typeface="楷体" panose="02010609060101010101" pitchFamily="49" charset="-122"/>
                <a:ea typeface="楷体" panose="02010609060101010101" pitchFamily="49" charset="-122"/>
              </a:rPr>
              <a:t>不是唯一条件</a:t>
            </a:r>
            <a:r>
              <a:rPr lang="zh-TW" altLang="zh-CN" sz="2400" b="1" dirty="0" smtClean="0">
                <a:solidFill>
                  <a:srgbClr val="FF0000"/>
                </a:solidFill>
                <a:latin typeface="楷体" panose="02010609060101010101" pitchFamily="49" charset="-122"/>
                <a:ea typeface="楷体" panose="02010609060101010101" pitchFamily="49" charset="-122"/>
              </a:rPr>
              <a:t>。</a:t>
            </a:r>
            <a:endParaRPr lang="en-US" altLang="zh-TW" sz="2400" b="1" dirty="0" smtClean="0">
              <a:solidFill>
                <a:srgbClr val="FF0000"/>
              </a:solidFill>
              <a:latin typeface="楷体" panose="02010609060101010101" pitchFamily="49" charset="-122"/>
              <a:ea typeface="楷体" panose="02010609060101010101" pitchFamily="49" charset="-122"/>
            </a:endParaRPr>
          </a:p>
          <a:p>
            <a:r>
              <a:rPr lang="en-US" altLang="zh-TW" sz="2400" b="1" dirty="0">
                <a:solidFill>
                  <a:srgbClr val="FF0000"/>
                </a:solidFill>
                <a:latin typeface="楷体" panose="02010609060101010101" pitchFamily="49" charset="-122"/>
                <a:ea typeface="楷体" panose="02010609060101010101" pitchFamily="49" charset="-122"/>
              </a:rPr>
              <a:t> </a:t>
            </a:r>
            <a:r>
              <a:rPr lang="en-US" altLang="zh-TW" sz="2400" b="1" dirty="0" smtClean="0">
                <a:solidFill>
                  <a:srgbClr val="FF0000"/>
                </a:solidFill>
                <a:latin typeface="楷体" panose="02010609060101010101" pitchFamily="49" charset="-122"/>
                <a:ea typeface="楷体" panose="02010609060101010101" pitchFamily="49" charset="-122"/>
              </a:rPr>
              <a:t>   </a:t>
            </a:r>
            <a:r>
              <a:rPr lang="zh-TW" altLang="zh-CN" sz="2400" b="1" dirty="0" smtClean="0">
                <a:solidFill>
                  <a:srgbClr val="FF0000"/>
                </a:solidFill>
                <a:latin typeface="楷体" panose="02010609060101010101" pitchFamily="49" charset="-122"/>
                <a:ea typeface="楷体" panose="02010609060101010101" pitchFamily="49" charset="-122"/>
              </a:rPr>
              <a:t>一些</a:t>
            </a:r>
            <a:r>
              <a:rPr lang="zh-TW" altLang="zh-CN" sz="2400" b="1" dirty="0">
                <a:solidFill>
                  <a:srgbClr val="FF0000"/>
                </a:solidFill>
                <a:latin typeface="楷体" panose="02010609060101010101" pitchFamily="49" charset="-122"/>
                <a:ea typeface="楷体" panose="02010609060101010101" pitchFamily="49" charset="-122"/>
              </a:rPr>
              <a:t>农户</a:t>
            </a:r>
            <a:r>
              <a:rPr lang="zh-CN" altLang="en-US" sz="2400" b="1" dirty="0">
                <a:solidFill>
                  <a:srgbClr val="FF0000"/>
                </a:solidFill>
                <a:latin typeface="楷体" panose="02010609060101010101" pitchFamily="49" charset="-122"/>
                <a:ea typeface="楷体" panose="02010609060101010101" pitchFamily="49" charset="-122"/>
              </a:rPr>
              <a:t>（含脱贫户）</a:t>
            </a:r>
            <a:r>
              <a:rPr lang="zh-TW" altLang="zh-CN" sz="2400" b="1" dirty="0" smtClean="0">
                <a:solidFill>
                  <a:srgbClr val="FF0000"/>
                </a:solidFill>
                <a:latin typeface="楷体" panose="02010609060101010101" pitchFamily="49" charset="-122"/>
                <a:ea typeface="楷体" panose="02010609060101010101" pitchFamily="49" charset="-122"/>
              </a:rPr>
              <a:t>收入虽然</a:t>
            </a:r>
            <a:r>
              <a:rPr lang="zh-CN" altLang="en-US" sz="2400" b="1" dirty="0" smtClean="0">
                <a:solidFill>
                  <a:srgbClr val="FF0000"/>
                </a:solidFill>
                <a:latin typeface="楷体" panose="02010609060101010101" pitchFamily="49" charset="-122"/>
                <a:ea typeface="楷体" panose="02010609060101010101" pitchFamily="49" charset="-122"/>
              </a:rPr>
              <a:t>未超过</a:t>
            </a:r>
            <a:r>
              <a:rPr lang="zh-TW" altLang="zh-CN" sz="2400" b="1" dirty="0" smtClean="0">
                <a:solidFill>
                  <a:srgbClr val="FF0000"/>
                </a:solidFill>
                <a:latin typeface="楷体" panose="02010609060101010101" pitchFamily="49" charset="-122"/>
                <a:ea typeface="楷体" panose="02010609060101010101" pitchFamily="49" charset="-122"/>
              </a:rPr>
              <a:t>当地</a:t>
            </a:r>
            <a:r>
              <a:rPr lang="zh-TW" altLang="zh-CN" sz="2400" b="1" dirty="0">
                <a:solidFill>
                  <a:srgbClr val="FF0000"/>
                </a:solidFill>
                <a:latin typeface="楷体" panose="02010609060101010101" pitchFamily="49" charset="-122"/>
                <a:ea typeface="楷体" panose="02010609060101010101" pitchFamily="49" charset="-122"/>
              </a:rPr>
              <a:t>监测</a:t>
            </a:r>
            <a:r>
              <a:rPr lang="zh-TW" altLang="zh-CN" sz="2400" b="1" dirty="0" smtClean="0">
                <a:solidFill>
                  <a:srgbClr val="FF0000"/>
                </a:solidFill>
                <a:latin typeface="楷体" panose="02010609060101010101" pitchFamily="49" charset="-122"/>
                <a:ea typeface="楷体" panose="02010609060101010101" pitchFamily="49" charset="-122"/>
              </a:rPr>
              <a:t>范围</a:t>
            </a:r>
            <a:r>
              <a:rPr lang="zh-TW" altLang="zh-CN" sz="2400" b="1" dirty="0">
                <a:solidFill>
                  <a:srgbClr val="FF0000"/>
                </a:solidFill>
                <a:latin typeface="楷体" panose="02010609060101010101" pitchFamily="49" charset="-122"/>
                <a:ea typeface="楷体" panose="02010609060101010101" pitchFamily="49" charset="-122"/>
              </a:rPr>
              <a:t>，但</a:t>
            </a:r>
            <a:r>
              <a:rPr lang="zh-TW" altLang="zh-CN" sz="2400" b="1" dirty="0" smtClean="0">
                <a:solidFill>
                  <a:srgbClr val="FF0000"/>
                </a:solidFill>
                <a:latin typeface="楷体" panose="02010609060101010101" pitchFamily="49" charset="-122"/>
                <a:ea typeface="楷体" panose="02010609060101010101" pitchFamily="49" charset="-122"/>
              </a:rPr>
              <a:t>收入</a:t>
            </a:r>
            <a:r>
              <a:rPr lang="zh-CN" altLang="en-US" sz="2400" b="1" dirty="0" smtClean="0">
                <a:solidFill>
                  <a:srgbClr val="FF0000"/>
                </a:solidFill>
                <a:latin typeface="楷体" panose="02010609060101010101" pitchFamily="49" charset="-122"/>
                <a:ea typeface="楷体" panose="02010609060101010101" pitchFamily="49" charset="-122"/>
              </a:rPr>
              <a:t>持续</a:t>
            </a:r>
            <a:r>
              <a:rPr lang="zh-TW" altLang="zh-CN" sz="2400" b="1" dirty="0" smtClean="0">
                <a:solidFill>
                  <a:srgbClr val="FF0000"/>
                </a:solidFill>
                <a:latin typeface="楷体" panose="02010609060101010101" pitchFamily="49" charset="-122"/>
                <a:ea typeface="楷体" panose="02010609060101010101" pitchFamily="49" charset="-122"/>
              </a:rPr>
              <a:t>稳定，且</a:t>
            </a:r>
            <a:r>
              <a:rPr lang="zh-CN" altLang="zh-CN" sz="2400" b="1" dirty="0">
                <a:solidFill>
                  <a:srgbClr val="FF0000"/>
                </a:solidFill>
                <a:latin typeface="楷体" panose="02010609060101010101" pitchFamily="49" charset="-122"/>
                <a:ea typeface="楷体" panose="02010609060101010101" pitchFamily="49" charset="-122"/>
              </a:rPr>
              <a:t>“三</a:t>
            </a:r>
            <a:r>
              <a:rPr lang="zh-TW" altLang="zh-CN" sz="2400" b="1" dirty="0">
                <a:solidFill>
                  <a:srgbClr val="FF0000"/>
                </a:solidFill>
                <a:latin typeface="楷体" panose="02010609060101010101" pitchFamily="49" charset="-122"/>
                <a:ea typeface="楷体" panose="02010609060101010101" pitchFamily="49" charset="-122"/>
              </a:rPr>
              <a:t>保障”和饮水安全</a:t>
            </a:r>
            <a:r>
              <a:rPr lang="zh-TW" altLang="zh-CN" sz="2400" b="1" dirty="0" smtClean="0">
                <a:solidFill>
                  <a:srgbClr val="FF0000"/>
                </a:solidFill>
                <a:latin typeface="楷体" panose="02010609060101010101" pitchFamily="49" charset="-122"/>
                <a:ea typeface="楷体" panose="02010609060101010101" pitchFamily="49" charset="-122"/>
              </a:rPr>
              <a:t>没有</a:t>
            </a:r>
            <a:r>
              <a:rPr lang="zh-TW" altLang="zh-CN" sz="2400" b="1" dirty="0">
                <a:solidFill>
                  <a:srgbClr val="FF0000"/>
                </a:solidFill>
                <a:latin typeface="楷体" panose="02010609060101010101" pitchFamily="49" charset="-122"/>
                <a:ea typeface="楷体" panose="02010609060101010101" pitchFamily="49" charset="-122"/>
              </a:rPr>
              <a:t>问题，不</a:t>
            </a:r>
            <a:r>
              <a:rPr lang="zh-TW" altLang="zh-CN" sz="2400" b="1" dirty="0" smtClean="0">
                <a:solidFill>
                  <a:srgbClr val="FF0000"/>
                </a:solidFill>
                <a:latin typeface="楷体" panose="02010609060101010101" pitchFamily="49" charset="-122"/>
                <a:ea typeface="楷体" panose="02010609060101010101" pitchFamily="49" charset="-122"/>
              </a:rPr>
              <a:t>存在返</a:t>
            </a:r>
            <a:r>
              <a:rPr lang="zh-TW" altLang="zh-CN" sz="2400" b="1" dirty="0">
                <a:solidFill>
                  <a:srgbClr val="FF0000"/>
                </a:solidFill>
                <a:latin typeface="楷体" panose="02010609060101010101" pitchFamily="49" charset="-122"/>
                <a:ea typeface="楷体" panose="02010609060101010101" pitchFamily="49" charset="-122"/>
              </a:rPr>
              <a:t>贫致贫</a:t>
            </a:r>
            <a:r>
              <a:rPr lang="zh-TW" altLang="zh-CN" sz="2400" b="1" dirty="0" smtClean="0">
                <a:solidFill>
                  <a:srgbClr val="FF0000"/>
                </a:solidFill>
                <a:latin typeface="楷体" panose="02010609060101010101" pitchFamily="49" charset="-122"/>
                <a:ea typeface="楷体" panose="02010609060101010101" pitchFamily="49" charset="-122"/>
              </a:rPr>
              <a:t>风险，</a:t>
            </a:r>
            <a:r>
              <a:rPr lang="zh-TW" altLang="zh-CN" sz="2400" b="1" dirty="0">
                <a:solidFill>
                  <a:srgbClr val="FF0000"/>
                </a:solidFill>
                <a:latin typeface="楷体" panose="02010609060101010101" pitchFamily="49" charset="-122"/>
                <a:ea typeface="楷体" panose="02010609060101010101" pitchFamily="49" charset="-122"/>
              </a:rPr>
              <a:t>经过严格认定后，</a:t>
            </a:r>
            <a:r>
              <a:rPr lang="zh-TW" altLang="zh-CN" sz="2400" b="1" dirty="0" smtClean="0">
                <a:solidFill>
                  <a:srgbClr val="002060"/>
                </a:solidFill>
                <a:latin typeface="楷体" panose="02010609060101010101" pitchFamily="49" charset="-122"/>
                <a:ea typeface="楷体" panose="02010609060101010101" pitchFamily="49" charset="-122"/>
              </a:rPr>
              <a:t>可不</a:t>
            </a:r>
            <a:r>
              <a:rPr lang="zh-CN" altLang="en-US" sz="2400" b="1" dirty="0" smtClean="0">
                <a:solidFill>
                  <a:srgbClr val="002060"/>
                </a:solidFill>
                <a:latin typeface="楷体" panose="02010609060101010101" pitchFamily="49" charset="-122"/>
                <a:ea typeface="楷体" panose="02010609060101010101" pitchFamily="49" charset="-122"/>
              </a:rPr>
              <a:t>识别为</a:t>
            </a:r>
            <a:r>
              <a:rPr lang="zh-TW" altLang="zh-CN" sz="2400" b="1" dirty="0" smtClean="0">
                <a:solidFill>
                  <a:srgbClr val="002060"/>
                </a:solidFill>
                <a:latin typeface="楷体" panose="02010609060101010101" pitchFamily="49" charset="-122"/>
                <a:ea typeface="楷体" panose="02010609060101010101" pitchFamily="49" charset="-122"/>
              </a:rPr>
              <a:t>监测</a:t>
            </a:r>
            <a:r>
              <a:rPr lang="zh-TW" altLang="zh-CN" sz="2400" b="1" dirty="0">
                <a:solidFill>
                  <a:srgbClr val="002060"/>
                </a:solidFill>
                <a:latin typeface="楷体" panose="02010609060101010101" pitchFamily="49" charset="-122"/>
                <a:ea typeface="楷体" panose="02010609060101010101" pitchFamily="49" charset="-122"/>
              </a:rPr>
              <a:t>对象</a:t>
            </a:r>
            <a:r>
              <a:rPr lang="zh-TW" altLang="zh-CN" sz="2400" b="1" dirty="0">
                <a:solidFill>
                  <a:srgbClr val="FF0000"/>
                </a:solidFill>
                <a:latin typeface="楷体" panose="02010609060101010101" pitchFamily="49" charset="-122"/>
                <a:ea typeface="楷体" panose="02010609060101010101" pitchFamily="49" charset="-122"/>
              </a:rPr>
              <a:t>。</a:t>
            </a:r>
            <a:endParaRPr lang="zh-CN" altLang="zh-CN" sz="2400" b="1" dirty="0">
              <a:solidFill>
                <a:srgbClr val="FF0000"/>
              </a:solidFill>
              <a:latin typeface="楷体" panose="02010609060101010101" pitchFamily="49" charset="-122"/>
              <a:ea typeface="楷体" panose="02010609060101010101" pitchFamily="49" charset="-122"/>
            </a:endParaRPr>
          </a:p>
          <a:p>
            <a:pPr lvl="0"/>
            <a:r>
              <a:rPr lang="en-US" altLang="zh-CN" sz="2000" b="1" dirty="0" smtClean="0">
                <a:solidFill>
                  <a:srgbClr val="FF0000"/>
                </a:solidFill>
                <a:latin typeface="楷体" panose="02010609060101010101" pitchFamily="49" charset="-122"/>
                <a:ea typeface="楷体" panose="02010609060101010101" pitchFamily="49" charset="-122"/>
              </a:rPr>
              <a:t>    </a:t>
            </a:r>
            <a:endParaRPr lang="en-US" altLang="zh-CN" sz="20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988840"/>
            <a:ext cx="7920880" cy="4154984"/>
          </a:xfrm>
          <a:prstGeom prst="rect">
            <a:avLst/>
          </a:prstGeom>
        </p:spPr>
        <p:txBody>
          <a:bodyPr wrap="square">
            <a:spAutoFit/>
          </a:bodyPr>
          <a:lstStyle/>
          <a:p>
            <a:pPr lvl="0"/>
            <a:r>
              <a:rPr lang="zh-CN" altLang="en-US" sz="2000" b="1" dirty="0" smtClean="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7</a:t>
            </a:r>
            <a:r>
              <a:rPr lang="zh-CN" altLang="en-US" sz="2400" b="1" dirty="0" smtClean="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“三</a:t>
            </a:r>
            <a:r>
              <a:rPr lang="zh-TW" altLang="zh-CN" sz="2400" b="1" dirty="0" smtClean="0">
                <a:solidFill>
                  <a:srgbClr val="FF0000"/>
                </a:solidFill>
                <a:latin typeface="楷体" panose="02010609060101010101" pitchFamily="49" charset="-122"/>
                <a:ea typeface="楷体" panose="02010609060101010101" pitchFamily="49" charset="-122"/>
              </a:rPr>
              <a:t>保障”</a:t>
            </a:r>
            <a:r>
              <a:rPr lang="zh-TW" altLang="zh-CN" sz="2400" b="1" dirty="0">
                <a:solidFill>
                  <a:srgbClr val="FF0000"/>
                </a:solidFill>
                <a:latin typeface="楷体" panose="02010609060101010101" pitchFamily="49" charset="-122"/>
                <a:ea typeface="楷体" panose="02010609060101010101" pitchFamily="49" charset="-122"/>
              </a:rPr>
              <a:t>和饮水安全临时出现未保障到位的情形，</a:t>
            </a:r>
            <a:r>
              <a:rPr lang="zh-TW" altLang="zh-CN" sz="2400" b="1" dirty="0" smtClean="0">
                <a:solidFill>
                  <a:srgbClr val="FF0000"/>
                </a:solidFill>
                <a:latin typeface="楷体" panose="02010609060101010101" pitchFamily="49" charset="-122"/>
                <a:ea typeface="楷体" panose="02010609060101010101" pitchFamily="49" charset="-122"/>
              </a:rPr>
              <a:t>是否</a:t>
            </a:r>
            <a:r>
              <a:rPr lang="zh-TW" altLang="zh-CN" sz="2400" b="1" dirty="0">
                <a:solidFill>
                  <a:srgbClr val="FF0000"/>
                </a:solidFill>
                <a:latin typeface="楷体" panose="02010609060101010101" pitchFamily="49" charset="-122"/>
                <a:ea typeface="楷体" panose="02010609060101010101" pitchFamily="49" charset="-122"/>
              </a:rPr>
              <a:t>不管</a:t>
            </a:r>
            <a:r>
              <a:rPr lang="zh-TW" altLang="zh-CN" sz="2400" b="1" u="sng" dirty="0">
                <a:latin typeface="楷体" panose="02010609060101010101" pitchFamily="49" charset="-122"/>
                <a:ea typeface="楷体" panose="02010609060101010101" pitchFamily="49" charset="-122"/>
              </a:rPr>
              <a:t>人均纯收入</a:t>
            </a:r>
            <a:r>
              <a:rPr lang="zh-TW" altLang="zh-CN" sz="2400" b="1" dirty="0">
                <a:solidFill>
                  <a:srgbClr val="FF0000"/>
                </a:solidFill>
                <a:latin typeface="楷体" panose="02010609060101010101" pitchFamily="49" charset="-122"/>
                <a:ea typeface="楷体" panose="02010609060101010101" pitchFamily="49" charset="-122"/>
              </a:rPr>
              <a:t>情况，都必须纳入监测对象？</a:t>
            </a:r>
            <a:endParaRPr lang="zh-CN" altLang="zh-CN" sz="2400" b="1" dirty="0">
              <a:solidFill>
                <a:srgbClr val="FF0000"/>
              </a:solidFill>
              <a:latin typeface="楷体" panose="02010609060101010101" pitchFamily="49" charset="-122"/>
              <a:ea typeface="楷体" panose="02010609060101010101" pitchFamily="49" charset="-122"/>
            </a:endParaRPr>
          </a:p>
          <a:p>
            <a:r>
              <a:rPr lang="zh-CN" altLang="en-US" sz="2400" b="1" dirty="0" smtClean="0">
                <a:solidFill>
                  <a:srgbClr val="FF0000"/>
                </a:solidFill>
                <a:latin typeface="楷体" panose="02010609060101010101" pitchFamily="49" charset="-122"/>
                <a:ea typeface="楷体" panose="02010609060101010101" pitchFamily="49" charset="-122"/>
              </a:rPr>
              <a:t>    如果</a:t>
            </a:r>
            <a:r>
              <a:rPr lang="zh-TW" altLang="zh-CN" sz="2400" b="1" dirty="0" smtClean="0">
                <a:solidFill>
                  <a:srgbClr val="FF0000"/>
                </a:solidFill>
                <a:latin typeface="楷体" panose="02010609060101010101" pitchFamily="49" charset="-122"/>
                <a:ea typeface="楷体" panose="02010609060101010101" pitchFamily="49" charset="-122"/>
              </a:rPr>
              <a:t>人均</a:t>
            </a:r>
            <a:r>
              <a:rPr lang="zh-TW" altLang="zh-CN" sz="2400" b="1" dirty="0">
                <a:solidFill>
                  <a:srgbClr val="FF0000"/>
                </a:solidFill>
                <a:latin typeface="楷体" panose="02010609060101010101" pitchFamily="49" charset="-122"/>
                <a:ea typeface="楷体" panose="02010609060101010101" pitchFamily="49" charset="-122"/>
              </a:rPr>
              <a:t>纯收入</a:t>
            </a:r>
            <a:r>
              <a:rPr lang="zh-CN" altLang="en-US" sz="2400" b="1" dirty="0">
                <a:solidFill>
                  <a:srgbClr val="FF0000"/>
                </a:solidFill>
                <a:latin typeface="楷体" panose="02010609060101010101" pitchFamily="49" charset="-122"/>
                <a:ea typeface="楷体" panose="02010609060101010101" pitchFamily="49" charset="-122"/>
              </a:rPr>
              <a:t>在当地</a:t>
            </a:r>
            <a:r>
              <a:rPr lang="zh-TW" altLang="zh-CN" sz="2400" b="1" dirty="0">
                <a:solidFill>
                  <a:srgbClr val="FF0000"/>
                </a:solidFill>
                <a:latin typeface="楷体" panose="02010609060101010101" pitchFamily="49" charset="-122"/>
                <a:ea typeface="楷体" panose="02010609060101010101" pitchFamily="49" charset="-122"/>
              </a:rPr>
              <a:t>监测</a:t>
            </a:r>
            <a:r>
              <a:rPr lang="zh-TW" altLang="zh-CN" sz="2400" b="1" dirty="0" smtClean="0">
                <a:solidFill>
                  <a:srgbClr val="FF0000"/>
                </a:solidFill>
                <a:latin typeface="楷体" panose="02010609060101010101" pitchFamily="49" charset="-122"/>
                <a:ea typeface="楷体" panose="02010609060101010101" pitchFamily="49" charset="-122"/>
              </a:rPr>
              <a:t>范围</a:t>
            </a:r>
            <a:r>
              <a:rPr lang="zh-CN" altLang="en-US" sz="2400" b="1" dirty="0" smtClean="0">
                <a:solidFill>
                  <a:srgbClr val="FF0000"/>
                </a:solidFill>
                <a:latin typeface="楷体" panose="02010609060101010101" pitchFamily="49" charset="-122"/>
                <a:ea typeface="楷体" panose="02010609060101010101" pitchFamily="49" charset="-122"/>
              </a:rPr>
              <a:t>内</a:t>
            </a:r>
            <a:r>
              <a:rPr lang="zh-TW" altLang="zh-CN" sz="2400" b="1" dirty="0" smtClean="0">
                <a:solidFill>
                  <a:srgbClr val="FF0000"/>
                </a:solidFill>
                <a:latin typeface="楷体" panose="02010609060101010101" pitchFamily="49" charset="-122"/>
                <a:ea typeface="楷体" panose="02010609060101010101" pitchFamily="49" charset="-122"/>
              </a:rPr>
              <a:t>的</a:t>
            </a:r>
            <a:r>
              <a:rPr lang="zh-TW" altLang="zh-CN" sz="2400" b="1" dirty="0">
                <a:solidFill>
                  <a:srgbClr val="FF0000"/>
                </a:solidFill>
                <a:latin typeface="楷体" panose="02010609060101010101" pitchFamily="49" charset="-122"/>
                <a:ea typeface="楷体" panose="02010609060101010101" pitchFamily="49" charset="-122"/>
              </a:rPr>
              <a:t>农户</a:t>
            </a:r>
            <a:r>
              <a:rPr lang="zh-CN" altLang="en-US" sz="2400" b="1" dirty="0">
                <a:solidFill>
                  <a:srgbClr val="FF0000"/>
                </a:solidFill>
                <a:latin typeface="楷体" panose="02010609060101010101" pitchFamily="49" charset="-122"/>
                <a:ea typeface="楷体" panose="02010609060101010101" pitchFamily="49" charset="-122"/>
              </a:rPr>
              <a:t>（含脱贫户</a:t>
            </a:r>
            <a:r>
              <a:rPr lang="zh-CN" altLang="en-US" sz="2400" b="1" dirty="0" smtClean="0">
                <a:solidFill>
                  <a:srgbClr val="FF0000"/>
                </a:solidFill>
                <a:latin typeface="楷体" panose="02010609060101010101" pitchFamily="49" charset="-122"/>
                <a:ea typeface="楷体" panose="02010609060101010101" pitchFamily="49" charset="-122"/>
              </a:rPr>
              <a:t>），</a:t>
            </a:r>
            <a:r>
              <a:rPr lang="zh-CN" altLang="zh-CN" sz="2400" b="1" dirty="0">
                <a:solidFill>
                  <a:srgbClr val="FF0000"/>
                </a:solidFill>
                <a:latin typeface="楷体" panose="02010609060101010101" pitchFamily="49" charset="-122"/>
                <a:ea typeface="楷体" panose="02010609060101010101" pitchFamily="49" charset="-122"/>
              </a:rPr>
              <a:t>“三</a:t>
            </a:r>
            <a:r>
              <a:rPr lang="zh-TW" altLang="zh-CN" sz="2400" b="1" dirty="0">
                <a:solidFill>
                  <a:srgbClr val="FF0000"/>
                </a:solidFill>
                <a:latin typeface="楷体" panose="02010609060101010101" pitchFamily="49" charset="-122"/>
                <a:ea typeface="楷体" panose="02010609060101010101" pitchFamily="49" charset="-122"/>
              </a:rPr>
              <a:t>保障”和饮水</a:t>
            </a:r>
            <a:r>
              <a:rPr lang="zh-TW" altLang="zh-CN" sz="2400" b="1" dirty="0" smtClean="0">
                <a:solidFill>
                  <a:srgbClr val="FF0000"/>
                </a:solidFill>
                <a:latin typeface="楷体" panose="02010609060101010101" pitchFamily="49" charset="-122"/>
                <a:ea typeface="楷体" panose="02010609060101010101" pitchFamily="49" charset="-122"/>
              </a:rPr>
              <a:t>安全</a:t>
            </a:r>
            <a:r>
              <a:rPr lang="zh-CN" altLang="en-US" sz="2400" b="1" dirty="0" smtClean="0">
                <a:solidFill>
                  <a:srgbClr val="FF0000"/>
                </a:solidFill>
                <a:latin typeface="楷体" panose="02010609060101010101" pitchFamily="49" charset="-122"/>
                <a:ea typeface="楷体" panose="02010609060101010101" pitchFamily="49" charset="-122"/>
              </a:rPr>
              <a:t>方面临时</a:t>
            </a:r>
            <a:r>
              <a:rPr lang="zh-TW" altLang="zh-CN" sz="2400" b="1" dirty="0">
                <a:solidFill>
                  <a:srgbClr val="FF0000"/>
                </a:solidFill>
                <a:latin typeface="楷体" panose="02010609060101010101" pitchFamily="49" charset="-122"/>
                <a:ea typeface="楷体" panose="02010609060101010101" pitchFamily="49" charset="-122"/>
              </a:rPr>
              <a:t>出现未保障情</a:t>
            </a:r>
            <a:r>
              <a:rPr lang="zh-CN" altLang="en-US" sz="2400" b="1" dirty="0">
                <a:solidFill>
                  <a:srgbClr val="FF0000"/>
                </a:solidFill>
                <a:latin typeface="楷体" panose="02010609060101010101" pitchFamily="49" charset="-122"/>
                <a:ea typeface="楷体" panose="02010609060101010101" pitchFamily="49" charset="-122"/>
              </a:rPr>
              <a:t>形，</a:t>
            </a:r>
            <a:r>
              <a:rPr lang="zh-TW" altLang="zh-CN" sz="2400" b="1" dirty="0" smtClean="0">
                <a:solidFill>
                  <a:srgbClr val="FF0000"/>
                </a:solidFill>
                <a:latin typeface="楷体" panose="02010609060101010101" pitchFamily="49" charset="-122"/>
                <a:ea typeface="楷体" panose="02010609060101010101" pitchFamily="49" charset="-122"/>
              </a:rPr>
              <a:t>依靠</a:t>
            </a:r>
            <a:r>
              <a:rPr lang="zh-TW" altLang="zh-CN" sz="2400" b="1" dirty="0">
                <a:solidFill>
                  <a:srgbClr val="FF0000"/>
                </a:solidFill>
                <a:latin typeface="楷体" panose="02010609060101010101" pitchFamily="49" charset="-122"/>
                <a:ea typeface="楷体" panose="02010609060101010101" pitchFamily="49" charset="-122"/>
              </a:rPr>
              <a:t>自身</a:t>
            </a:r>
            <a:r>
              <a:rPr lang="zh-TW" altLang="zh-CN" sz="2400" b="1" dirty="0" smtClean="0">
                <a:solidFill>
                  <a:srgbClr val="FF0000"/>
                </a:solidFill>
                <a:latin typeface="楷体" panose="02010609060101010101" pitchFamily="49" charset="-122"/>
                <a:ea typeface="楷体" panose="02010609060101010101" pitchFamily="49" charset="-122"/>
              </a:rPr>
              <a:t>能力</a:t>
            </a:r>
            <a:r>
              <a:rPr lang="zh-TW" altLang="zh-CN" sz="2400" b="1" dirty="0">
                <a:solidFill>
                  <a:srgbClr val="FF0000"/>
                </a:solidFill>
                <a:latin typeface="楷体" panose="02010609060101010101" pitchFamily="49" charset="-122"/>
                <a:ea typeface="楷体" panose="02010609060101010101" pitchFamily="49" charset="-122"/>
              </a:rPr>
              <a:t>无法解决的</a:t>
            </a:r>
            <a:r>
              <a:rPr lang="zh-TW" altLang="zh-CN" sz="2400" b="1" dirty="0" smtClean="0">
                <a:solidFill>
                  <a:srgbClr val="FF0000"/>
                </a:solidFill>
                <a:latin typeface="楷体" panose="02010609060101010101" pitchFamily="49" charset="-122"/>
                <a:ea typeface="楷体" panose="02010609060101010101" pitchFamily="49" charset="-122"/>
              </a:rPr>
              <a:t>，必须</a:t>
            </a:r>
            <a:r>
              <a:rPr lang="zh-CN" altLang="en-US" sz="2400" b="1" dirty="0" smtClean="0">
                <a:solidFill>
                  <a:srgbClr val="FF0000"/>
                </a:solidFill>
                <a:latin typeface="楷体" panose="02010609060101010101" pitchFamily="49" charset="-122"/>
                <a:ea typeface="楷体" panose="02010609060101010101" pitchFamily="49" charset="-122"/>
              </a:rPr>
              <a:t>识别为</a:t>
            </a:r>
            <a:r>
              <a:rPr lang="zh-TW" altLang="zh-CN" sz="2400" b="1" dirty="0" smtClean="0">
                <a:solidFill>
                  <a:srgbClr val="FF0000"/>
                </a:solidFill>
                <a:latin typeface="楷体" panose="02010609060101010101" pitchFamily="49" charset="-122"/>
                <a:ea typeface="楷体" panose="02010609060101010101" pitchFamily="49" charset="-122"/>
              </a:rPr>
              <a:t>监测</a:t>
            </a:r>
            <a:r>
              <a:rPr lang="zh-TW" altLang="zh-CN" sz="2400" b="1" dirty="0">
                <a:solidFill>
                  <a:srgbClr val="FF0000"/>
                </a:solidFill>
                <a:latin typeface="楷体" panose="02010609060101010101" pitchFamily="49" charset="-122"/>
                <a:ea typeface="楷体" panose="02010609060101010101" pitchFamily="49" charset="-122"/>
              </a:rPr>
              <a:t>对象，第一时间落实帮扶措施</a:t>
            </a:r>
            <a:r>
              <a:rPr lang="zh-TW" altLang="zh-CN" sz="2400" b="1" dirty="0" smtClean="0">
                <a:solidFill>
                  <a:srgbClr val="FF0000"/>
                </a:solidFill>
                <a:latin typeface="楷体" panose="02010609060101010101" pitchFamily="49" charset="-122"/>
                <a:ea typeface="楷体" panose="02010609060101010101" pitchFamily="49" charset="-122"/>
              </a:rPr>
              <a:t>，确保</a:t>
            </a:r>
            <a:r>
              <a:rPr lang="zh-TW" altLang="zh-CN" sz="2400" b="1" dirty="0">
                <a:solidFill>
                  <a:srgbClr val="FF0000"/>
                </a:solidFill>
                <a:latin typeface="楷体" panose="02010609060101010101" pitchFamily="49" charset="-122"/>
                <a:ea typeface="楷体" panose="02010609060101010101" pitchFamily="49" charset="-122"/>
              </a:rPr>
              <a:t>尽快消除风险隐患</a:t>
            </a:r>
            <a:r>
              <a:rPr lang="zh-TW" altLang="zh-CN" sz="2400" b="1" dirty="0" smtClean="0">
                <a:solidFill>
                  <a:srgbClr val="FF0000"/>
                </a:solidFill>
                <a:latin typeface="楷体" panose="02010609060101010101" pitchFamily="49" charset="-122"/>
                <a:ea typeface="楷体" panose="02010609060101010101" pitchFamily="49" charset="-122"/>
              </a:rPr>
              <a:t>。</a:t>
            </a:r>
            <a:endParaRPr lang="en-US" altLang="zh-TW" sz="2400" b="1" dirty="0" smtClean="0">
              <a:solidFill>
                <a:srgbClr val="FF0000"/>
              </a:solidFill>
              <a:latin typeface="楷体" panose="02010609060101010101" pitchFamily="49" charset="-122"/>
              <a:ea typeface="楷体" panose="02010609060101010101" pitchFamily="49" charset="-122"/>
            </a:endParaRPr>
          </a:p>
          <a:p>
            <a:r>
              <a:rPr lang="en-US" altLang="zh-TW" sz="2400" b="1" dirty="0" smtClean="0">
                <a:solidFill>
                  <a:srgbClr val="FF0000"/>
                </a:solidFill>
                <a:latin typeface="楷体" panose="02010609060101010101" pitchFamily="49" charset="-122"/>
                <a:ea typeface="楷体" panose="02010609060101010101" pitchFamily="49" charset="-122"/>
              </a:rPr>
              <a:t>    </a:t>
            </a:r>
            <a:r>
              <a:rPr lang="zh-TW" altLang="zh-CN" sz="2400" b="1" dirty="0" smtClean="0">
                <a:solidFill>
                  <a:srgbClr val="FF0000"/>
                </a:solidFill>
                <a:latin typeface="楷体" panose="02010609060101010101" pitchFamily="49" charset="-122"/>
                <a:ea typeface="楷体" panose="02010609060101010101" pitchFamily="49" charset="-122"/>
              </a:rPr>
              <a:t>如果</a:t>
            </a:r>
            <a:r>
              <a:rPr lang="zh-TW" altLang="zh-CN" sz="2400" b="1" dirty="0">
                <a:solidFill>
                  <a:srgbClr val="FF0000"/>
                </a:solidFill>
                <a:latin typeface="楷体" panose="02010609060101010101" pitchFamily="49" charset="-122"/>
                <a:ea typeface="楷体" panose="02010609060101010101" pitchFamily="49" charset="-122"/>
              </a:rPr>
              <a:t>农户</a:t>
            </a:r>
            <a:r>
              <a:rPr lang="zh-TW" altLang="zh-CN" sz="2400" b="1" dirty="0" smtClean="0">
                <a:solidFill>
                  <a:srgbClr val="FF0000"/>
                </a:solidFill>
                <a:latin typeface="楷体" panose="02010609060101010101" pitchFamily="49" charset="-122"/>
                <a:ea typeface="楷体" panose="02010609060101010101" pitchFamily="49" charset="-122"/>
              </a:rPr>
              <a:t>收入</a:t>
            </a:r>
            <a:r>
              <a:rPr lang="zh-CN" altLang="en-US" sz="2400" b="1" dirty="0" smtClean="0">
                <a:solidFill>
                  <a:srgbClr val="FF0000"/>
                </a:solidFill>
                <a:latin typeface="楷体" panose="02010609060101010101" pitchFamily="49" charset="-122"/>
                <a:ea typeface="楷体" panose="02010609060101010101" pitchFamily="49" charset="-122"/>
              </a:rPr>
              <a:t>较</a:t>
            </a:r>
            <a:r>
              <a:rPr lang="zh-TW" altLang="zh-CN" sz="2400" b="1" dirty="0" smtClean="0">
                <a:solidFill>
                  <a:srgbClr val="FF0000"/>
                </a:solidFill>
                <a:latin typeface="楷体" panose="02010609060101010101" pitchFamily="49" charset="-122"/>
                <a:ea typeface="楷体" panose="02010609060101010101" pitchFamily="49" charset="-122"/>
              </a:rPr>
              <a:t>高</a:t>
            </a:r>
            <a:r>
              <a:rPr lang="zh-TW" altLang="zh-CN" sz="2400" b="1" dirty="0">
                <a:solidFill>
                  <a:srgbClr val="FF0000"/>
                </a:solidFill>
                <a:latin typeface="楷体" panose="02010609060101010101" pitchFamily="49" charset="-122"/>
                <a:ea typeface="楷体" panose="02010609060101010101" pitchFamily="49" charset="-122"/>
              </a:rPr>
              <a:t>，</a:t>
            </a:r>
            <a:r>
              <a:rPr lang="zh-TW" altLang="zh-CN" sz="2400" b="1" dirty="0" smtClean="0">
                <a:solidFill>
                  <a:srgbClr val="FF0000"/>
                </a:solidFill>
                <a:latin typeface="楷体" panose="02010609060101010101" pitchFamily="49" charset="-122"/>
                <a:ea typeface="楷体" panose="02010609060101010101" pitchFamily="49" charset="-122"/>
              </a:rPr>
              <a:t>扣除</a:t>
            </a:r>
            <a:r>
              <a:rPr lang="zh-CN" altLang="en-US" sz="2400" b="1" u="sng" dirty="0" smtClean="0">
                <a:solidFill>
                  <a:srgbClr val="FF0000"/>
                </a:solidFill>
                <a:latin typeface="楷体" panose="02010609060101010101" pitchFamily="49" charset="-122"/>
                <a:ea typeface="楷体" panose="02010609060101010101" pitchFamily="49" charset="-122"/>
              </a:rPr>
              <a:t>合规</a:t>
            </a:r>
            <a:r>
              <a:rPr lang="zh-TW" altLang="zh-CN" sz="2400" b="1" u="sng" dirty="0" smtClean="0">
                <a:solidFill>
                  <a:srgbClr val="FF0000"/>
                </a:solidFill>
                <a:latin typeface="楷体" panose="02010609060101010101" pitchFamily="49" charset="-122"/>
                <a:ea typeface="楷体" panose="02010609060101010101" pitchFamily="49" charset="-122"/>
              </a:rPr>
              <a:t>刚性支出</a:t>
            </a:r>
            <a:r>
              <a:rPr lang="zh-TW" altLang="zh-CN" sz="2400" b="1" dirty="0" smtClean="0">
                <a:solidFill>
                  <a:srgbClr val="FF0000"/>
                </a:solidFill>
                <a:latin typeface="楷体" panose="02010609060101010101" pitchFamily="49" charset="-122"/>
                <a:ea typeface="楷体" panose="02010609060101010101" pitchFamily="49" charset="-122"/>
              </a:rPr>
              <a:t>后</a:t>
            </a:r>
            <a:r>
              <a:rPr lang="zh-TW" altLang="zh-CN" sz="2400" b="1" dirty="0">
                <a:solidFill>
                  <a:srgbClr val="FF0000"/>
                </a:solidFill>
                <a:latin typeface="楷体" panose="02010609060101010101" pitchFamily="49" charset="-122"/>
                <a:ea typeface="楷体" panose="02010609060101010101" pitchFamily="49" charset="-122"/>
              </a:rPr>
              <a:t>家庭收入明显高于当地农村平均水平</a:t>
            </a:r>
            <a:r>
              <a:rPr lang="zh-TW" altLang="zh-CN" sz="2400" b="1" dirty="0" smtClean="0">
                <a:solidFill>
                  <a:srgbClr val="FF0000"/>
                </a:solidFill>
                <a:latin typeface="楷体" panose="02010609060101010101" pitchFamily="49" charset="-122"/>
                <a:ea typeface="楷体" panose="02010609060101010101" pitchFamily="49" charset="-122"/>
              </a:rPr>
              <a:t>，可以</a:t>
            </a:r>
            <a:r>
              <a:rPr lang="zh-TW" altLang="zh-CN" sz="2400" b="1" dirty="0">
                <a:solidFill>
                  <a:srgbClr val="FF0000"/>
                </a:solidFill>
                <a:latin typeface="楷体" panose="02010609060101010101" pitchFamily="49" charset="-122"/>
                <a:ea typeface="楷体" panose="02010609060101010101" pitchFamily="49" charset="-122"/>
              </a:rPr>
              <a:t>依靠自身能力</a:t>
            </a:r>
            <a:r>
              <a:rPr lang="zh-TW" altLang="zh-CN" sz="2400" b="1" dirty="0" smtClean="0">
                <a:solidFill>
                  <a:srgbClr val="FF0000"/>
                </a:solidFill>
                <a:latin typeface="楷体" panose="02010609060101010101" pitchFamily="49" charset="-122"/>
                <a:ea typeface="楷体" panose="02010609060101010101" pitchFamily="49" charset="-122"/>
              </a:rPr>
              <a:t>解决</a:t>
            </a:r>
            <a:r>
              <a:rPr lang="zh-CN" altLang="zh-CN" sz="2400" b="1" dirty="0" smtClean="0">
                <a:solidFill>
                  <a:srgbClr val="FF0000"/>
                </a:solidFill>
                <a:latin typeface="楷体" panose="02010609060101010101" pitchFamily="49" charset="-122"/>
                <a:ea typeface="楷体" panose="02010609060101010101" pitchFamily="49" charset="-122"/>
              </a:rPr>
              <a:t>“三</a:t>
            </a:r>
            <a:r>
              <a:rPr lang="zh-TW" altLang="zh-CN" sz="2400" b="1" dirty="0" smtClean="0">
                <a:solidFill>
                  <a:srgbClr val="FF0000"/>
                </a:solidFill>
                <a:latin typeface="楷体" panose="02010609060101010101" pitchFamily="49" charset="-122"/>
                <a:ea typeface="楷体" panose="02010609060101010101" pitchFamily="49" charset="-122"/>
              </a:rPr>
              <a:t>保障”</a:t>
            </a:r>
            <a:r>
              <a:rPr lang="zh-TW" altLang="zh-CN" sz="2400" b="1" dirty="0">
                <a:solidFill>
                  <a:srgbClr val="FF0000"/>
                </a:solidFill>
                <a:latin typeface="楷体" panose="02010609060101010101" pitchFamily="49" charset="-122"/>
                <a:ea typeface="楷体" panose="02010609060101010101" pitchFamily="49" charset="-122"/>
              </a:rPr>
              <a:t>和饮水</a:t>
            </a:r>
            <a:r>
              <a:rPr lang="zh-TW" altLang="zh-CN" sz="2400" b="1" dirty="0" smtClean="0">
                <a:solidFill>
                  <a:srgbClr val="FF0000"/>
                </a:solidFill>
                <a:latin typeface="楷体" panose="02010609060101010101" pitchFamily="49" charset="-122"/>
                <a:ea typeface="楷体" panose="02010609060101010101" pitchFamily="49" charset="-122"/>
              </a:rPr>
              <a:t>安全</a:t>
            </a:r>
            <a:r>
              <a:rPr lang="zh-CN" altLang="en-US" sz="2400" b="1" dirty="0" smtClean="0">
                <a:solidFill>
                  <a:srgbClr val="FF0000"/>
                </a:solidFill>
                <a:latin typeface="楷体" panose="02010609060101010101" pitchFamily="49" charset="-122"/>
                <a:ea typeface="楷体" panose="02010609060101010101" pitchFamily="49" charset="-122"/>
              </a:rPr>
              <a:t>方面临时出现的问题</a:t>
            </a:r>
            <a:r>
              <a:rPr lang="zh-TW" altLang="zh-CN" sz="2400" b="1" dirty="0" smtClean="0">
                <a:solidFill>
                  <a:srgbClr val="FF0000"/>
                </a:solidFill>
                <a:latin typeface="楷体" panose="02010609060101010101" pitchFamily="49" charset="-122"/>
                <a:ea typeface="楷体" panose="02010609060101010101" pitchFamily="49" charset="-122"/>
              </a:rPr>
              <a:t>，</a:t>
            </a:r>
            <a:r>
              <a:rPr lang="zh-CN" altLang="en-US" sz="2400" b="1" dirty="0" smtClean="0">
                <a:solidFill>
                  <a:srgbClr val="FF0000"/>
                </a:solidFill>
                <a:latin typeface="楷体" panose="02010609060101010101" pitchFamily="49" charset="-122"/>
                <a:ea typeface="楷体" panose="02010609060101010101" pitchFamily="49" charset="-122"/>
              </a:rPr>
              <a:t>不识别为</a:t>
            </a:r>
            <a:r>
              <a:rPr lang="zh-TW" altLang="zh-CN" sz="2400" b="1" dirty="0" smtClean="0">
                <a:solidFill>
                  <a:srgbClr val="FF0000"/>
                </a:solidFill>
                <a:latin typeface="楷体" panose="02010609060101010101" pitchFamily="49" charset="-122"/>
                <a:ea typeface="楷体" panose="02010609060101010101" pitchFamily="49" charset="-122"/>
              </a:rPr>
              <a:t>监测</a:t>
            </a:r>
            <a:r>
              <a:rPr lang="zh-TW" altLang="zh-CN" sz="2400" b="1" dirty="0">
                <a:solidFill>
                  <a:srgbClr val="FF0000"/>
                </a:solidFill>
                <a:latin typeface="楷体" panose="02010609060101010101" pitchFamily="49" charset="-122"/>
                <a:ea typeface="楷体" panose="02010609060101010101" pitchFamily="49" charset="-122"/>
              </a:rPr>
              <a:t>对象，但应持续跟踪关注，督促尽快解决</a:t>
            </a:r>
            <a:r>
              <a:rPr lang="zh-CN" altLang="zh-CN" sz="2400" b="1" dirty="0" smtClean="0">
                <a:solidFill>
                  <a:srgbClr val="FF0000"/>
                </a:solidFill>
                <a:latin typeface="楷体" panose="02010609060101010101" pitchFamily="49" charset="-122"/>
                <a:ea typeface="楷体" panose="02010609060101010101" pitchFamily="49" charset="-122"/>
              </a:rPr>
              <a:t>“三</a:t>
            </a:r>
            <a:r>
              <a:rPr lang="zh-TW" altLang="zh-CN" sz="2400" b="1" dirty="0" smtClean="0">
                <a:solidFill>
                  <a:srgbClr val="FF0000"/>
                </a:solidFill>
                <a:latin typeface="楷体" panose="02010609060101010101" pitchFamily="49" charset="-122"/>
                <a:ea typeface="楷体" panose="02010609060101010101" pitchFamily="49" charset="-122"/>
              </a:rPr>
              <a:t>保障”和</a:t>
            </a:r>
            <a:r>
              <a:rPr lang="zh-TW" altLang="zh-CN" sz="2400" b="1" dirty="0">
                <a:solidFill>
                  <a:srgbClr val="FF0000"/>
                </a:solidFill>
                <a:latin typeface="楷体" panose="02010609060101010101" pitchFamily="49" charset="-122"/>
                <a:ea typeface="楷体" panose="02010609060101010101" pitchFamily="49" charset="-122"/>
              </a:rPr>
              <a:t>饮水安全保障问题</a:t>
            </a:r>
            <a:r>
              <a:rPr lang="zh-TW" altLang="zh-CN" sz="2400" b="1" dirty="0" smtClean="0">
                <a:solidFill>
                  <a:srgbClr val="FF0000"/>
                </a:solidFill>
                <a:latin typeface="楷体" panose="02010609060101010101" pitchFamily="49" charset="-122"/>
                <a:ea typeface="楷体" panose="02010609060101010101" pitchFamily="49" charset="-122"/>
              </a:rPr>
              <a:t>。</a:t>
            </a:r>
            <a:endParaRPr lang="en-US" altLang="zh-CN" sz="20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988840"/>
            <a:ext cx="7920880" cy="4401205"/>
          </a:xfrm>
          <a:prstGeom prst="rect">
            <a:avLst/>
          </a:prstGeom>
        </p:spPr>
        <p:txBody>
          <a:bodyPr wrap="square">
            <a:spAutoFit/>
          </a:bodyPr>
          <a:lstStyle/>
          <a:p>
            <a:pPr lvl="0"/>
            <a:r>
              <a:rPr lang="en-US" altLang="zh-TW" sz="2000" b="1" dirty="0" smtClean="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8</a:t>
            </a:r>
            <a:r>
              <a:rPr lang="zh-CN" altLang="en-US" sz="2000" b="1" dirty="0" smtClean="0">
                <a:solidFill>
                  <a:srgbClr val="FF0000"/>
                </a:solidFill>
                <a:latin typeface="楷体" panose="02010609060101010101" pitchFamily="49" charset="-122"/>
                <a:ea typeface="楷体" panose="02010609060101010101" pitchFamily="49" charset="-122"/>
              </a:rPr>
              <a:t>、</a:t>
            </a:r>
            <a:r>
              <a:rPr lang="zh-CN" altLang="zh-CN" sz="2000" b="1" dirty="0" smtClean="0">
                <a:solidFill>
                  <a:srgbClr val="FF0000"/>
                </a:solidFill>
                <a:latin typeface="楷体" panose="02010609060101010101" pitchFamily="49" charset="-122"/>
                <a:ea typeface="楷体" panose="02010609060101010101" pitchFamily="49" charset="-122"/>
              </a:rPr>
              <a:t>“</a:t>
            </a:r>
            <a:r>
              <a:rPr lang="zh-CN" altLang="zh-CN" sz="2000" b="1" dirty="0">
                <a:solidFill>
                  <a:srgbClr val="FF0000"/>
                </a:solidFill>
                <a:latin typeface="楷体" panose="02010609060101010101" pitchFamily="49" charset="-122"/>
                <a:ea typeface="楷体" panose="02010609060101010101" pitchFamily="49" charset="-122"/>
              </a:rPr>
              <a:t>应纳</a:t>
            </a:r>
            <a:r>
              <a:rPr lang="zh-TW" altLang="zh-CN" sz="2000" b="1" dirty="0">
                <a:solidFill>
                  <a:srgbClr val="FF0000"/>
                </a:solidFill>
                <a:latin typeface="楷体" panose="02010609060101010101" pitchFamily="49" charset="-122"/>
                <a:ea typeface="楷体" panose="02010609060101010101" pitchFamily="49" charset="-122"/>
              </a:rPr>
              <a:t>未纳</a:t>
            </a:r>
            <a:r>
              <a:rPr lang="zh-TW" altLang="zh-CN" sz="2000" b="1" dirty="0" smtClean="0">
                <a:solidFill>
                  <a:srgbClr val="FF0000"/>
                </a:solidFill>
                <a:latin typeface="楷体" panose="02010609060101010101" pitchFamily="49" charset="-122"/>
                <a:ea typeface="楷体" panose="02010609060101010101" pitchFamily="49" charset="-122"/>
              </a:rPr>
              <a:t>”</a:t>
            </a:r>
            <a:r>
              <a:rPr lang="zh-CN" altLang="en-US" sz="2000" b="1" dirty="0" smtClean="0">
                <a:solidFill>
                  <a:srgbClr val="FF0000"/>
                </a:solidFill>
                <a:latin typeface="楷体" panose="02010609060101010101" pitchFamily="49" charset="-122"/>
                <a:ea typeface="楷体" panose="02010609060101010101" pitchFamily="49" charset="-122"/>
              </a:rPr>
              <a:t>和</a:t>
            </a:r>
            <a:r>
              <a:rPr lang="zh-CN" altLang="zh-CN" sz="2000" b="1" dirty="0" smtClean="0">
                <a:solidFill>
                  <a:srgbClr val="FF0000"/>
                </a:solidFill>
                <a:latin typeface="楷体" panose="02010609060101010101" pitchFamily="49" charset="-122"/>
                <a:ea typeface="楷体" panose="02010609060101010101" pitchFamily="49" charset="-122"/>
              </a:rPr>
              <a:t>“体外</a:t>
            </a:r>
            <a:r>
              <a:rPr lang="zh-TW" altLang="zh-CN" sz="2000" b="1" dirty="0" smtClean="0">
                <a:solidFill>
                  <a:srgbClr val="FF0000"/>
                </a:solidFill>
                <a:latin typeface="楷体" panose="02010609060101010101" pitchFamily="49" charset="-122"/>
                <a:ea typeface="楷体" panose="02010609060101010101" pitchFamily="49" charset="-122"/>
              </a:rPr>
              <a:t>循环”</a:t>
            </a:r>
            <a:r>
              <a:rPr lang="zh-CN" altLang="en-US" sz="2000" b="1" dirty="0" smtClean="0">
                <a:solidFill>
                  <a:srgbClr val="FF0000"/>
                </a:solidFill>
                <a:latin typeface="楷体" panose="02010609060101010101" pitchFamily="49" charset="-122"/>
                <a:ea typeface="楷体" panose="02010609060101010101" pitchFamily="49" charset="-122"/>
              </a:rPr>
              <a:t>的</a:t>
            </a:r>
            <a:r>
              <a:rPr lang="zh-TW" altLang="zh-CN" sz="2000" b="1" dirty="0" smtClean="0">
                <a:solidFill>
                  <a:srgbClr val="FF0000"/>
                </a:solidFill>
                <a:latin typeface="楷体" panose="02010609060101010101" pitchFamily="49" charset="-122"/>
                <a:ea typeface="楷体" panose="02010609060101010101" pitchFamily="49" charset="-122"/>
              </a:rPr>
              <a:t>区别</a:t>
            </a:r>
            <a:r>
              <a:rPr lang="zh-TW" altLang="zh-CN" sz="2000" b="1" dirty="0">
                <a:solidFill>
                  <a:srgbClr val="FF0000"/>
                </a:solidFill>
                <a:latin typeface="楷体" panose="02010609060101010101" pitchFamily="49" charset="-122"/>
                <a:ea typeface="楷体" panose="02010609060101010101" pitchFamily="49" charset="-122"/>
              </a:rPr>
              <a:t>与</a:t>
            </a:r>
            <a:r>
              <a:rPr lang="zh-TW" altLang="zh-CN" sz="2000" b="1" dirty="0" smtClean="0">
                <a:solidFill>
                  <a:srgbClr val="FF0000"/>
                </a:solidFill>
                <a:latin typeface="楷体" panose="02010609060101010101" pitchFamily="49" charset="-122"/>
                <a:ea typeface="楷体" panose="02010609060101010101" pitchFamily="49" charset="-122"/>
              </a:rPr>
              <a:t>联系</a:t>
            </a:r>
            <a:r>
              <a:rPr lang="zh-CN" altLang="en-US" sz="2000" b="1" dirty="0" smtClean="0">
                <a:solidFill>
                  <a:srgbClr val="FF0000"/>
                </a:solidFill>
                <a:latin typeface="楷体" panose="02010609060101010101" pitchFamily="49" charset="-122"/>
                <a:ea typeface="楷体" panose="02010609060101010101" pitchFamily="49" charset="-122"/>
              </a:rPr>
              <a:t>是什么？</a:t>
            </a:r>
            <a:endParaRPr lang="en-US" altLang="zh-CN" sz="2000" b="1" dirty="0" smtClean="0">
              <a:solidFill>
                <a:srgbClr val="FF0000"/>
              </a:solidFill>
              <a:latin typeface="楷体" panose="02010609060101010101" pitchFamily="49" charset="-122"/>
              <a:ea typeface="楷体" panose="02010609060101010101" pitchFamily="49" charset="-122"/>
            </a:endParaRPr>
          </a:p>
          <a:p>
            <a:pPr lvl="0"/>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zh-CN" sz="2000" b="1" dirty="0" smtClean="0">
                <a:solidFill>
                  <a:srgbClr val="FF0000"/>
                </a:solidFill>
                <a:latin typeface="楷体" panose="02010609060101010101" pitchFamily="49" charset="-122"/>
                <a:ea typeface="楷体" panose="02010609060101010101" pitchFamily="49" charset="-122"/>
              </a:rPr>
              <a:t>“应</a:t>
            </a:r>
            <a:r>
              <a:rPr lang="zh-CN" altLang="zh-CN" sz="2000" b="1" dirty="0">
                <a:solidFill>
                  <a:srgbClr val="FF0000"/>
                </a:solidFill>
                <a:latin typeface="楷体" panose="02010609060101010101" pitchFamily="49" charset="-122"/>
                <a:ea typeface="楷体" panose="02010609060101010101" pitchFamily="49" charset="-122"/>
              </a:rPr>
              <a:t>纳</a:t>
            </a:r>
            <a:r>
              <a:rPr lang="zh-TW" altLang="zh-CN" sz="2000" b="1" dirty="0">
                <a:solidFill>
                  <a:srgbClr val="FF0000"/>
                </a:solidFill>
                <a:latin typeface="楷体" panose="02010609060101010101" pitchFamily="49" charset="-122"/>
                <a:ea typeface="楷体" panose="02010609060101010101" pitchFamily="49" charset="-122"/>
              </a:rPr>
              <a:t>未纳”是</a:t>
            </a:r>
            <a:r>
              <a:rPr lang="zh-TW" altLang="zh-CN" sz="2000" b="1" dirty="0" smtClean="0">
                <a:solidFill>
                  <a:srgbClr val="FF0000"/>
                </a:solidFill>
                <a:latin typeface="楷体" panose="02010609060101010101" pitchFamily="49" charset="-122"/>
                <a:ea typeface="楷体" panose="02010609060101010101" pitchFamily="49" charset="-122"/>
              </a:rPr>
              <a:t>指</a:t>
            </a:r>
            <a:r>
              <a:rPr lang="zh-CN" altLang="en-US" sz="2000" b="1" dirty="0" smtClean="0">
                <a:solidFill>
                  <a:srgbClr val="FF0000"/>
                </a:solidFill>
                <a:latin typeface="楷体" panose="02010609060101010101" pitchFamily="49" charset="-122"/>
                <a:ea typeface="楷体" panose="02010609060101010101" pitchFamily="49" charset="-122"/>
              </a:rPr>
              <a:t>由于工作疏忽或政策执行不到位，导致未将存在返贫致贫风险的农户</a:t>
            </a:r>
            <a:r>
              <a:rPr lang="zh-TW" altLang="zh-CN" sz="2000" b="1" dirty="0" smtClean="0">
                <a:solidFill>
                  <a:srgbClr val="FF0000"/>
                </a:solidFill>
                <a:latin typeface="楷体" panose="02010609060101010101" pitchFamily="49" charset="-122"/>
                <a:ea typeface="楷体" panose="02010609060101010101" pitchFamily="49" charset="-122"/>
              </a:rPr>
              <a:t>及时</a:t>
            </a:r>
            <a:r>
              <a:rPr lang="zh-CN" altLang="en-US" sz="2000" b="1" dirty="0" smtClean="0">
                <a:solidFill>
                  <a:srgbClr val="FF0000"/>
                </a:solidFill>
                <a:latin typeface="楷体" panose="02010609060101010101" pitchFamily="49" charset="-122"/>
                <a:ea typeface="楷体" panose="02010609060101010101" pitchFamily="49" charset="-122"/>
              </a:rPr>
              <a:t>识别为</a:t>
            </a:r>
            <a:r>
              <a:rPr lang="zh-TW" altLang="zh-CN" sz="2000" b="1" dirty="0" smtClean="0">
                <a:solidFill>
                  <a:srgbClr val="FF0000"/>
                </a:solidFill>
                <a:latin typeface="楷体" panose="02010609060101010101" pitchFamily="49" charset="-122"/>
                <a:ea typeface="楷体" panose="02010609060101010101" pitchFamily="49" charset="-122"/>
              </a:rPr>
              <a:t>监测对象</a:t>
            </a:r>
            <a:r>
              <a:rPr lang="zh-CN" altLang="en-US" sz="2000" b="1" dirty="0" smtClean="0">
                <a:solidFill>
                  <a:srgbClr val="FF0000"/>
                </a:solidFill>
                <a:latin typeface="楷体" panose="02010609060101010101" pitchFamily="49" charset="-122"/>
                <a:ea typeface="楷体" panose="02010609060101010101" pitchFamily="49" charset="-122"/>
              </a:rPr>
              <a:t>，没有</a:t>
            </a:r>
            <a:r>
              <a:rPr lang="zh-TW" altLang="zh-CN" sz="2000" b="1" dirty="0" smtClean="0">
                <a:solidFill>
                  <a:srgbClr val="FF0000"/>
                </a:solidFill>
                <a:latin typeface="楷体" panose="02010609060101010101" pitchFamily="49" charset="-122"/>
                <a:ea typeface="楷体" panose="02010609060101010101" pitchFamily="49" charset="-122"/>
              </a:rPr>
              <a:t>录入</a:t>
            </a:r>
            <a:r>
              <a:rPr lang="zh-TW" altLang="zh-CN" sz="2000" b="1" dirty="0">
                <a:solidFill>
                  <a:srgbClr val="FF0000"/>
                </a:solidFill>
                <a:latin typeface="楷体" panose="02010609060101010101" pitchFamily="49" charset="-122"/>
                <a:ea typeface="楷体" panose="02010609060101010101" pitchFamily="49" charset="-122"/>
              </a:rPr>
              <a:t>全国防返贫监测</a:t>
            </a:r>
            <a:r>
              <a:rPr lang="zh-TW" altLang="zh-CN" sz="2000" b="1" dirty="0" smtClean="0">
                <a:solidFill>
                  <a:srgbClr val="FF0000"/>
                </a:solidFill>
                <a:latin typeface="楷体" panose="02010609060101010101" pitchFamily="49" charset="-122"/>
                <a:ea typeface="楷体" panose="02010609060101010101" pitchFamily="49" charset="-122"/>
              </a:rPr>
              <a:t>信息系统</a:t>
            </a:r>
            <a:r>
              <a:rPr lang="zh-CN" altLang="en-US" sz="2000" b="1" dirty="0" smtClean="0">
                <a:solidFill>
                  <a:srgbClr val="FF0000"/>
                </a:solidFill>
                <a:latin typeface="楷体" panose="02010609060101010101" pitchFamily="49" charset="-122"/>
                <a:ea typeface="楷体" panose="02010609060101010101" pitchFamily="49" charset="-122"/>
              </a:rPr>
              <a:t>，没有进行帮扶。</a:t>
            </a:r>
            <a:endParaRPr lang="en-US" altLang="zh-CN" sz="2000" b="1" dirty="0" smtClean="0">
              <a:solidFill>
                <a:srgbClr val="FF0000"/>
              </a:solidFill>
              <a:latin typeface="楷体" panose="02010609060101010101" pitchFamily="49" charset="-122"/>
              <a:ea typeface="楷体" panose="02010609060101010101" pitchFamily="49" charset="-122"/>
            </a:endParaRPr>
          </a:p>
          <a:p>
            <a:pPr lvl="0"/>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zh-CN" sz="2000" b="1" dirty="0" smtClean="0">
                <a:solidFill>
                  <a:srgbClr val="FF0000"/>
                </a:solidFill>
                <a:latin typeface="楷体" panose="02010609060101010101" pitchFamily="49" charset="-122"/>
                <a:ea typeface="楷体" panose="02010609060101010101" pitchFamily="49" charset="-122"/>
              </a:rPr>
              <a:t>“体外</a:t>
            </a:r>
            <a:r>
              <a:rPr lang="zh-TW" altLang="zh-CN" sz="2000" b="1" dirty="0" smtClean="0">
                <a:solidFill>
                  <a:srgbClr val="FF0000"/>
                </a:solidFill>
                <a:latin typeface="楷体" panose="02010609060101010101" pitchFamily="49" charset="-122"/>
                <a:ea typeface="楷体" panose="02010609060101010101" pitchFamily="49" charset="-122"/>
              </a:rPr>
              <a:t>循环”</a:t>
            </a:r>
            <a:r>
              <a:rPr lang="zh-TW" altLang="zh-CN" sz="2000" b="1" dirty="0">
                <a:solidFill>
                  <a:srgbClr val="FF0000"/>
                </a:solidFill>
                <a:latin typeface="楷体" panose="02010609060101010101" pitchFamily="49" charset="-122"/>
                <a:ea typeface="楷体" panose="02010609060101010101" pitchFamily="49" charset="-122"/>
              </a:rPr>
              <a:t>是</a:t>
            </a:r>
            <a:r>
              <a:rPr lang="zh-TW" altLang="zh-CN" sz="2000" b="1" dirty="0" smtClean="0">
                <a:solidFill>
                  <a:srgbClr val="FF0000"/>
                </a:solidFill>
                <a:latin typeface="楷体" panose="02010609060101010101" pitchFamily="49" charset="-122"/>
                <a:ea typeface="楷体" panose="02010609060101010101" pitchFamily="49" charset="-122"/>
              </a:rPr>
              <a:t>指</a:t>
            </a:r>
            <a:r>
              <a:rPr lang="zh-CN" altLang="en-US" sz="2000" b="1" dirty="0" smtClean="0">
                <a:solidFill>
                  <a:srgbClr val="FF0000"/>
                </a:solidFill>
                <a:latin typeface="楷体" panose="02010609060101010101" pitchFamily="49" charset="-122"/>
                <a:ea typeface="楷体" panose="02010609060101010101" pitchFamily="49" charset="-122"/>
              </a:rPr>
              <a:t>虽然发现了存在返贫致贫风险的</a:t>
            </a:r>
            <a:r>
              <a:rPr lang="zh-TW" altLang="zh-CN" sz="2000" b="1" dirty="0" smtClean="0">
                <a:solidFill>
                  <a:srgbClr val="FF0000"/>
                </a:solidFill>
                <a:latin typeface="楷体" panose="02010609060101010101" pitchFamily="49" charset="-122"/>
                <a:ea typeface="楷体" panose="02010609060101010101" pitchFamily="49" charset="-122"/>
              </a:rPr>
              <a:t>农户</a:t>
            </a:r>
            <a:r>
              <a:rPr lang="zh-CN" altLang="en-US" sz="2000" b="1" dirty="0" smtClean="0">
                <a:solidFill>
                  <a:srgbClr val="FF0000"/>
                </a:solidFill>
                <a:latin typeface="楷体" panose="02010609060101010101" pitchFamily="49" charset="-122"/>
                <a:ea typeface="楷体" panose="02010609060101010101" pitchFamily="49" charset="-122"/>
              </a:rPr>
              <a:t>，</a:t>
            </a:r>
            <a:r>
              <a:rPr lang="zh-TW" altLang="zh-CN" sz="2000" b="1" dirty="0" smtClean="0">
                <a:solidFill>
                  <a:srgbClr val="FF0000"/>
                </a:solidFill>
                <a:latin typeface="楷体" panose="02010609060101010101" pitchFamily="49" charset="-122"/>
                <a:ea typeface="楷体" panose="02010609060101010101" pitchFamily="49" charset="-122"/>
              </a:rPr>
              <a:t>但</a:t>
            </a:r>
            <a:r>
              <a:rPr lang="zh-CN" altLang="en-US" sz="2000" b="1" dirty="0" smtClean="0">
                <a:solidFill>
                  <a:srgbClr val="FF0000"/>
                </a:solidFill>
                <a:latin typeface="楷体" panose="02010609060101010101" pitchFamily="49" charset="-122"/>
                <a:ea typeface="楷体" panose="02010609060101010101" pitchFamily="49" charset="-122"/>
              </a:rPr>
              <a:t>没有</a:t>
            </a:r>
            <a:r>
              <a:rPr lang="zh-TW" altLang="zh-CN" sz="2000" b="1" dirty="0" smtClean="0">
                <a:solidFill>
                  <a:srgbClr val="FF0000"/>
                </a:solidFill>
                <a:latin typeface="楷体" panose="02010609060101010101" pitchFamily="49" charset="-122"/>
                <a:ea typeface="楷体" panose="02010609060101010101" pitchFamily="49" charset="-122"/>
              </a:rPr>
              <a:t>及时</a:t>
            </a:r>
            <a:r>
              <a:rPr lang="zh-CN" altLang="en-US" sz="2000" b="1" dirty="0" smtClean="0">
                <a:solidFill>
                  <a:srgbClr val="FF0000"/>
                </a:solidFill>
                <a:latin typeface="楷体" panose="02010609060101010101" pitchFamily="49" charset="-122"/>
                <a:ea typeface="楷体" panose="02010609060101010101" pitchFamily="49" charset="-122"/>
              </a:rPr>
              <a:t>识别为</a:t>
            </a:r>
            <a:r>
              <a:rPr lang="zh-TW" altLang="zh-CN" sz="2000" b="1" dirty="0" smtClean="0">
                <a:solidFill>
                  <a:srgbClr val="FF0000"/>
                </a:solidFill>
                <a:latin typeface="楷体" panose="02010609060101010101" pitchFamily="49" charset="-122"/>
                <a:ea typeface="楷体" panose="02010609060101010101" pitchFamily="49" charset="-122"/>
              </a:rPr>
              <a:t>监测</a:t>
            </a:r>
            <a:r>
              <a:rPr lang="zh-TW" altLang="zh-CN" sz="2000" b="1" dirty="0">
                <a:solidFill>
                  <a:srgbClr val="FF0000"/>
                </a:solidFill>
                <a:latin typeface="楷体" panose="02010609060101010101" pitchFamily="49" charset="-122"/>
                <a:ea typeface="楷体" panose="02010609060101010101" pitchFamily="49" charset="-122"/>
              </a:rPr>
              <a:t>对象</a:t>
            </a:r>
            <a:r>
              <a:rPr lang="zh-TW" altLang="zh-CN" sz="2000" b="1" dirty="0" smtClean="0">
                <a:solidFill>
                  <a:srgbClr val="FF0000"/>
                </a:solidFill>
                <a:latin typeface="楷体" panose="02010609060101010101" pitchFamily="49" charset="-122"/>
                <a:ea typeface="楷体" panose="02010609060101010101" pitchFamily="49" charset="-122"/>
              </a:rPr>
              <a:t>，</a:t>
            </a:r>
            <a:r>
              <a:rPr lang="zh-CN" altLang="en-US" sz="2000" b="1" dirty="0" smtClean="0">
                <a:solidFill>
                  <a:srgbClr val="FF0000"/>
                </a:solidFill>
                <a:latin typeface="楷体" panose="02010609060101010101" pitchFamily="49" charset="-122"/>
                <a:ea typeface="楷体" panose="02010609060101010101" pitchFamily="49" charset="-122"/>
              </a:rPr>
              <a:t>没有</a:t>
            </a:r>
            <a:r>
              <a:rPr lang="zh-TW" altLang="zh-CN" sz="2000" b="1" dirty="0" smtClean="0">
                <a:solidFill>
                  <a:srgbClr val="FF0000"/>
                </a:solidFill>
                <a:latin typeface="楷体" panose="02010609060101010101" pitchFamily="49" charset="-122"/>
                <a:ea typeface="楷体" panose="02010609060101010101" pitchFamily="49" charset="-122"/>
              </a:rPr>
              <a:t>录入</a:t>
            </a:r>
            <a:r>
              <a:rPr lang="zh-TW" altLang="zh-CN" sz="2000" b="1" dirty="0">
                <a:solidFill>
                  <a:srgbClr val="FF0000"/>
                </a:solidFill>
                <a:latin typeface="楷体" panose="02010609060101010101" pitchFamily="49" charset="-122"/>
                <a:ea typeface="楷体" panose="02010609060101010101" pitchFamily="49" charset="-122"/>
              </a:rPr>
              <a:t>全国 防返贫监测</a:t>
            </a:r>
            <a:r>
              <a:rPr lang="zh-TW" altLang="zh-CN" sz="2000" b="1" dirty="0" smtClean="0">
                <a:solidFill>
                  <a:srgbClr val="FF0000"/>
                </a:solidFill>
                <a:latin typeface="楷体" panose="02010609060101010101" pitchFamily="49" charset="-122"/>
                <a:ea typeface="楷体" panose="02010609060101010101" pitchFamily="49" charset="-122"/>
              </a:rPr>
              <a:t>信息系统</a:t>
            </a:r>
            <a:r>
              <a:rPr lang="zh-CN" altLang="en-US" sz="2000" b="1" dirty="0" smtClean="0">
                <a:solidFill>
                  <a:srgbClr val="FF0000"/>
                </a:solidFill>
                <a:latin typeface="楷体" panose="02010609060101010101" pitchFamily="49" charset="-122"/>
                <a:ea typeface="楷体" panose="02010609060101010101" pitchFamily="49" charset="-122"/>
              </a:rPr>
              <a:t>，而仅在防止返贫监测和帮扶机制外给予了</a:t>
            </a:r>
            <a:r>
              <a:rPr lang="zh-TW" altLang="zh-CN" sz="2000" b="1" dirty="0" smtClean="0">
                <a:solidFill>
                  <a:srgbClr val="FF0000"/>
                </a:solidFill>
                <a:latin typeface="楷体" panose="02010609060101010101" pitchFamily="49" charset="-122"/>
                <a:ea typeface="楷体" panose="02010609060101010101" pitchFamily="49" charset="-122"/>
              </a:rPr>
              <a:t>一定帮扶</a:t>
            </a:r>
            <a:r>
              <a:rPr lang="zh-CN" altLang="en-US" sz="2000" b="1" dirty="0" smtClean="0">
                <a:solidFill>
                  <a:srgbClr val="FF0000"/>
                </a:solidFill>
                <a:latin typeface="楷体" panose="02010609060101010101" pitchFamily="49" charset="-122"/>
                <a:ea typeface="楷体" panose="02010609060101010101" pitchFamily="49" charset="-122"/>
              </a:rPr>
              <a:t>。</a:t>
            </a:r>
            <a:endParaRPr lang="zh-CN" altLang="zh-CN" sz="2000" b="1" dirty="0">
              <a:solidFill>
                <a:srgbClr val="FF0000"/>
              </a:solidFill>
              <a:latin typeface="楷体" panose="02010609060101010101" pitchFamily="49" charset="-122"/>
              <a:ea typeface="楷体" panose="02010609060101010101" pitchFamily="49" charset="-122"/>
            </a:endParaRPr>
          </a:p>
          <a:p>
            <a:r>
              <a:rPr lang="en-US" altLang="zh-TW" sz="2000" b="1"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FF0000"/>
                </a:solidFill>
                <a:latin typeface="楷体" panose="02010609060101010101" pitchFamily="49" charset="-122"/>
                <a:ea typeface="楷体" panose="02010609060101010101" pitchFamily="49" charset="-122"/>
              </a:rPr>
              <a:t>二者共同点是都</a:t>
            </a:r>
            <a:r>
              <a:rPr lang="zh-TW" altLang="zh-CN" sz="2000" b="1" dirty="0" smtClean="0">
                <a:solidFill>
                  <a:srgbClr val="FF0000"/>
                </a:solidFill>
                <a:latin typeface="楷体" panose="02010609060101010101" pitchFamily="49" charset="-122"/>
                <a:ea typeface="楷体" panose="02010609060101010101" pitchFamily="49" charset="-122"/>
              </a:rPr>
              <a:t>没有</a:t>
            </a:r>
            <a:r>
              <a:rPr lang="zh-TW" altLang="zh-CN" sz="2000" b="1" dirty="0">
                <a:solidFill>
                  <a:srgbClr val="FF0000"/>
                </a:solidFill>
                <a:latin typeface="楷体" panose="02010609060101010101" pitchFamily="49" charset="-122"/>
                <a:ea typeface="楷体" panose="02010609060101010101" pitchFamily="49" charset="-122"/>
              </a:rPr>
              <a:t>将符合条件的农户纳入监测对象统一管理，都可能会因为帮扶不及时、不</a:t>
            </a:r>
            <a:r>
              <a:rPr lang="zh-TW" altLang="zh-CN" sz="2000" b="1" dirty="0" smtClean="0">
                <a:solidFill>
                  <a:srgbClr val="FF0000"/>
                </a:solidFill>
                <a:latin typeface="楷体" panose="02010609060101010101" pitchFamily="49" charset="-122"/>
                <a:ea typeface="楷体" panose="02010609060101010101" pitchFamily="49" charset="-122"/>
              </a:rPr>
              <a:t>到位</a:t>
            </a:r>
            <a:r>
              <a:rPr lang="zh-CN" altLang="en-US" sz="2000" b="1" dirty="0" smtClean="0">
                <a:solidFill>
                  <a:srgbClr val="FF0000"/>
                </a:solidFill>
                <a:latin typeface="楷体" panose="02010609060101010101" pitchFamily="49" charset="-122"/>
                <a:ea typeface="楷体" panose="02010609060101010101" pitchFamily="49" charset="-122"/>
              </a:rPr>
              <a:t>而</a:t>
            </a:r>
            <a:r>
              <a:rPr lang="zh-TW" altLang="zh-CN" sz="2000" b="1" dirty="0" smtClean="0">
                <a:solidFill>
                  <a:srgbClr val="FF0000"/>
                </a:solidFill>
                <a:latin typeface="楷体" panose="02010609060101010101" pitchFamily="49" charset="-122"/>
                <a:ea typeface="楷体" panose="02010609060101010101" pitchFamily="49" charset="-122"/>
              </a:rPr>
              <a:t>导致</a:t>
            </a:r>
            <a:r>
              <a:rPr lang="zh-TW" altLang="zh-CN" sz="2000" b="1" dirty="0">
                <a:solidFill>
                  <a:srgbClr val="FF0000"/>
                </a:solidFill>
                <a:latin typeface="楷体" panose="02010609060101010101" pitchFamily="49" charset="-122"/>
                <a:ea typeface="楷体" panose="02010609060101010101" pitchFamily="49" charset="-122"/>
              </a:rPr>
              <a:t>返贫致</a:t>
            </a:r>
            <a:r>
              <a:rPr lang="zh-TW" altLang="zh-CN" sz="2000" b="1" dirty="0" smtClean="0">
                <a:solidFill>
                  <a:srgbClr val="FF0000"/>
                </a:solidFill>
                <a:latin typeface="楷体" panose="02010609060101010101" pitchFamily="49" charset="-122"/>
                <a:ea typeface="楷体" panose="02010609060101010101" pitchFamily="49" charset="-122"/>
              </a:rPr>
              <a:t>贫</a:t>
            </a:r>
            <a:r>
              <a:rPr lang="zh-CN" altLang="en-US" sz="2000" b="1" dirty="0" smtClean="0">
                <a:solidFill>
                  <a:srgbClr val="FF0000"/>
                </a:solidFill>
                <a:latin typeface="楷体" panose="02010609060101010101" pitchFamily="49" charset="-122"/>
                <a:ea typeface="楷体" panose="02010609060101010101" pitchFamily="49" charset="-122"/>
              </a:rPr>
              <a:t>；二者的</a:t>
            </a:r>
            <a:r>
              <a:rPr lang="zh-TW" altLang="zh-CN" sz="2000" b="1" dirty="0" smtClean="0">
                <a:solidFill>
                  <a:srgbClr val="FF0000"/>
                </a:solidFill>
                <a:latin typeface="楷体" panose="02010609060101010101" pitchFamily="49" charset="-122"/>
                <a:ea typeface="楷体" panose="02010609060101010101" pitchFamily="49" charset="-122"/>
              </a:rPr>
              <a:t>区别</a:t>
            </a:r>
            <a:r>
              <a:rPr lang="zh-TW" altLang="zh-CN" sz="2000" b="1" dirty="0">
                <a:solidFill>
                  <a:srgbClr val="FF0000"/>
                </a:solidFill>
                <a:latin typeface="楷体" panose="02010609060101010101" pitchFamily="49" charset="-122"/>
                <a:ea typeface="楷体" panose="02010609060101010101" pitchFamily="49" charset="-122"/>
              </a:rPr>
              <a:t>在于</a:t>
            </a:r>
            <a:r>
              <a:rPr lang="zh-CN" altLang="zh-CN" sz="2000" b="1" dirty="0">
                <a:solidFill>
                  <a:srgbClr val="FF0000"/>
                </a:solidFill>
                <a:latin typeface="楷体" panose="02010609060101010101" pitchFamily="49" charset="-122"/>
                <a:ea typeface="楷体" panose="02010609060101010101" pitchFamily="49" charset="-122"/>
              </a:rPr>
              <a:t>“应纳</a:t>
            </a:r>
            <a:r>
              <a:rPr lang="zh-TW" altLang="zh-CN" sz="2000" b="1" dirty="0">
                <a:solidFill>
                  <a:srgbClr val="FF0000"/>
                </a:solidFill>
                <a:latin typeface="楷体" panose="02010609060101010101" pitchFamily="49" charset="-122"/>
                <a:ea typeface="楷体" panose="02010609060101010101" pitchFamily="49" charset="-122"/>
              </a:rPr>
              <a:t>未纳”的农户未享受帮扶措施，</a:t>
            </a:r>
            <a:r>
              <a:rPr lang="zh-CN" altLang="zh-CN" sz="2000" b="1" dirty="0">
                <a:solidFill>
                  <a:srgbClr val="FF0000"/>
                </a:solidFill>
                <a:latin typeface="楷体" panose="02010609060101010101" pitchFamily="49" charset="-122"/>
                <a:ea typeface="楷体" panose="02010609060101010101" pitchFamily="49" charset="-122"/>
              </a:rPr>
              <a:t>“体外</a:t>
            </a:r>
            <a:r>
              <a:rPr lang="zh-TW" altLang="zh-CN" sz="2000" b="1" dirty="0">
                <a:solidFill>
                  <a:srgbClr val="FF0000"/>
                </a:solidFill>
                <a:latin typeface="楷体" panose="02010609060101010101" pitchFamily="49" charset="-122"/>
                <a:ea typeface="楷体" panose="02010609060101010101" pitchFamily="49" charset="-122"/>
              </a:rPr>
              <a:t>循环”的农户享受了帮扶措施。</a:t>
            </a:r>
            <a:endParaRPr lang="en-US" altLang="zh-CN" sz="2000" b="1" dirty="0">
              <a:solidFill>
                <a:srgbClr val="FF0000"/>
              </a:solidFill>
              <a:latin typeface="楷体" panose="02010609060101010101" pitchFamily="49" charset="-122"/>
              <a:ea typeface="楷体" panose="02010609060101010101" pitchFamily="49" charset="-122"/>
            </a:endParaRPr>
          </a:p>
          <a:p>
            <a:r>
              <a:rPr lang="zh-CN" altLang="en-US" sz="2000" b="1" dirty="0" smtClean="0">
                <a:solidFill>
                  <a:srgbClr val="FF0000"/>
                </a:solidFill>
                <a:latin typeface="楷体" panose="02010609060101010101" pitchFamily="49" charset="-122"/>
                <a:ea typeface="楷体" panose="02010609060101010101" pitchFamily="49" charset="-122"/>
              </a:rPr>
              <a:t>    这两种现象都应作为</a:t>
            </a:r>
            <a:r>
              <a:rPr lang="zh-TW" altLang="zh-CN" sz="2000" b="1" dirty="0" smtClean="0">
                <a:solidFill>
                  <a:srgbClr val="FF0000"/>
                </a:solidFill>
                <a:latin typeface="楷体" panose="02010609060101010101" pitchFamily="49" charset="-122"/>
                <a:ea typeface="楷体" panose="02010609060101010101" pitchFamily="49" charset="-122"/>
              </a:rPr>
              <a:t>各</a:t>
            </a:r>
            <a:r>
              <a:rPr lang="zh-TW" altLang="zh-CN" sz="2000" b="1" dirty="0">
                <a:solidFill>
                  <a:srgbClr val="FF0000"/>
                </a:solidFill>
                <a:latin typeface="楷体" panose="02010609060101010101" pitchFamily="49" charset="-122"/>
                <a:ea typeface="楷体" panose="02010609060101010101" pitchFamily="49" charset="-122"/>
              </a:rPr>
              <a:t>类监督检查和巩固拓展脱贫攻坚成果后</a:t>
            </a:r>
            <a:r>
              <a:rPr lang="zh-TW" altLang="zh-CN" sz="2000" b="1" dirty="0" smtClean="0">
                <a:solidFill>
                  <a:srgbClr val="FF0000"/>
                </a:solidFill>
                <a:latin typeface="楷体" panose="02010609060101010101" pitchFamily="49" charset="-122"/>
                <a:ea typeface="楷体" panose="02010609060101010101" pitchFamily="49" charset="-122"/>
              </a:rPr>
              <a:t>评估重点</a:t>
            </a:r>
            <a:r>
              <a:rPr lang="zh-TW" altLang="zh-CN" sz="2000" b="1" dirty="0">
                <a:solidFill>
                  <a:srgbClr val="FF0000"/>
                </a:solidFill>
                <a:latin typeface="楷体" panose="02010609060101010101" pitchFamily="49" charset="-122"/>
                <a:ea typeface="楷体" panose="02010609060101010101" pitchFamily="49" charset="-122"/>
              </a:rPr>
              <a:t>关注</a:t>
            </a:r>
            <a:r>
              <a:rPr lang="zh-TW" altLang="zh-CN" sz="2000" b="1" dirty="0" smtClean="0">
                <a:solidFill>
                  <a:srgbClr val="FF0000"/>
                </a:solidFill>
                <a:latin typeface="楷体" panose="02010609060101010101" pitchFamily="49" charset="-122"/>
                <a:ea typeface="楷体" panose="02010609060101010101" pitchFamily="49" charset="-122"/>
              </a:rPr>
              <a:t>的</a:t>
            </a:r>
            <a:r>
              <a:rPr lang="zh-CN" altLang="en-US" sz="2000" b="1" dirty="0" smtClean="0">
                <a:solidFill>
                  <a:srgbClr val="FF0000"/>
                </a:solidFill>
                <a:latin typeface="楷体" panose="02010609060101010101" pitchFamily="49" charset="-122"/>
                <a:ea typeface="楷体" panose="02010609060101010101" pitchFamily="49" charset="-122"/>
              </a:rPr>
              <a:t>内容</a:t>
            </a:r>
            <a:r>
              <a:rPr lang="zh-TW" altLang="zh-CN" sz="2000" b="1" dirty="0" smtClean="0">
                <a:solidFill>
                  <a:srgbClr val="FF0000"/>
                </a:solidFill>
                <a:latin typeface="楷体" panose="02010609060101010101" pitchFamily="49" charset="-122"/>
                <a:ea typeface="楷体" panose="02010609060101010101" pitchFamily="49" charset="-122"/>
              </a:rPr>
              <a:t>。</a:t>
            </a:r>
            <a:endParaRPr lang="zh-CN" altLang="zh-CN" sz="2000" b="1" dirty="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a:t>
            </a:r>
            <a:endParaRPr lang="en-US" altLang="zh-CN" sz="20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
          <p:cNvGrpSpPr/>
          <p:nvPr/>
        </p:nvGrpSpPr>
        <p:grpSpPr bwMode="auto">
          <a:xfrm>
            <a:off x="899592" y="2891220"/>
            <a:ext cx="6984776" cy="652632"/>
            <a:chOff x="-2669763" y="1187253"/>
            <a:chExt cx="8292422" cy="1119944"/>
          </a:xfrm>
          <a:solidFill>
            <a:srgbClr val="FF0000"/>
          </a:solidFill>
        </p:grpSpPr>
        <p:sp>
          <p:nvSpPr>
            <p:cNvPr id="6" name="矩形 5"/>
            <p:cNvSpPr/>
            <p:nvPr/>
          </p:nvSpPr>
          <p:spPr>
            <a:xfrm>
              <a:off x="-134529" y="1300930"/>
              <a:ext cx="5028632" cy="881533"/>
            </a:xfrm>
            <a:prstGeom prst="rect">
              <a:avLst/>
            </a:prstGeom>
            <a:grpFill/>
            <a:ln>
              <a:solidFill>
                <a:schemeClr val="accent1"/>
              </a:solidFill>
            </a:ln>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a:lstStyle/>
            <a:p>
              <a:pPr>
                <a:defRPr/>
              </a:pPr>
              <a:endParaRPr lang="zh-CN" altLang="en-US" sz="3600" dirty="0"/>
            </a:p>
          </p:txBody>
        </p:sp>
        <p:sp>
          <p:nvSpPr>
            <p:cNvPr id="7" name="矩形 6"/>
            <p:cNvSpPr/>
            <p:nvPr/>
          </p:nvSpPr>
          <p:spPr>
            <a:xfrm>
              <a:off x="-2669763" y="1187253"/>
              <a:ext cx="8292422" cy="1119944"/>
            </a:xfrm>
            <a:prstGeom prst="rect">
              <a:avLst/>
            </a:prstGeom>
            <a:grpFill/>
          </p:spPr>
          <p:style>
            <a:lnRef idx="0">
              <a:scrgbClr r="0" g="0" b="0"/>
            </a:lnRef>
            <a:fillRef idx="0">
              <a:scrgbClr r="0" g="0" b="0"/>
            </a:fillRef>
            <a:effectRef idx="0">
              <a:scrgbClr r="0" g="0" b="0"/>
            </a:effectRef>
            <a:fontRef idx="minor">
              <a:schemeClr val="lt1"/>
            </a:fontRef>
          </p:style>
          <p:txBody>
            <a:bodyPr lIns="111760" tIns="111760" rIns="111760" bIns="111760" spcCol="1270" anchor="ctr"/>
            <a:lstStyle/>
            <a:p>
              <a:pPr algn="ctr" defTabSz="1955800">
                <a:lnSpc>
                  <a:spcPct val="90000"/>
                </a:lnSpc>
                <a:spcAft>
                  <a:spcPct val="35000"/>
                </a:spcAft>
                <a:defRPr/>
              </a:pPr>
              <a:r>
                <a:rPr lang="zh-CN" altLang="en-US" sz="2800" b="1" dirty="0">
                  <a:latin typeface="经典粗黑简" pitchFamily="49" charset="-122"/>
                  <a:ea typeface="经典粗黑简" pitchFamily="49" charset="-122"/>
                  <a:cs typeface="经典粗黑简" pitchFamily="49" charset="-122"/>
                </a:rPr>
                <a:t>一</a:t>
              </a:r>
              <a:r>
                <a:rPr lang="zh-CN" altLang="en-US" sz="2800" b="1" dirty="0" smtClean="0">
                  <a:latin typeface="经典粗黑简" pitchFamily="49" charset="-122"/>
                  <a:ea typeface="经典粗黑简" pitchFamily="49" charset="-122"/>
                  <a:cs typeface="经典粗黑简" pitchFamily="49" charset="-122"/>
                </a:rPr>
                <a:t>、防止返贫监测</a:t>
              </a:r>
              <a:r>
                <a:rPr lang="zh-CN" altLang="en-US" sz="2800" b="1" dirty="0">
                  <a:latin typeface="经典粗黑简" pitchFamily="49" charset="-122"/>
                  <a:ea typeface="经典粗黑简" pitchFamily="49" charset="-122"/>
                  <a:cs typeface="经典粗黑简" pitchFamily="49" charset="-122"/>
                </a:rPr>
                <a:t>和</a:t>
              </a:r>
              <a:r>
                <a:rPr lang="zh-CN" altLang="en-US" sz="2800" b="1" dirty="0" smtClean="0">
                  <a:latin typeface="经典粗黑简" pitchFamily="49" charset="-122"/>
                  <a:ea typeface="经典粗黑简" pitchFamily="49" charset="-122"/>
                  <a:cs typeface="经典粗黑简" pitchFamily="49" charset="-122"/>
                </a:rPr>
                <a:t>帮扶的工作背景</a:t>
              </a:r>
              <a:endParaRPr lang="zh-CN" altLang="en-US" sz="2800" b="1" dirty="0">
                <a:latin typeface="经典粗黑简" pitchFamily="49" charset="-122"/>
                <a:ea typeface="经典粗黑简" pitchFamily="49" charset="-122"/>
                <a:cs typeface="经典粗黑简" pitchFamily="49" charset="-122"/>
              </a:endParaRPr>
            </a:p>
          </p:txBody>
        </p:sp>
      </p:grpSp>
      <p:sp>
        <p:nvSpPr>
          <p:cNvPr id="9" name="矩形 8"/>
          <p:cNvSpPr/>
          <p:nvPr/>
        </p:nvSpPr>
        <p:spPr bwMode="auto">
          <a:xfrm>
            <a:off x="2771775" y="4365625"/>
            <a:ext cx="4764088" cy="803275"/>
          </a:xfrm>
          <a:prstGeom prst="rect">
            <a:avLst/>
          </a:prstGeom>
        </p:spPr>
        <p:style>
          <a:lnRef idx="0">
            <a:scrgbClr r="0" g="0" b="0"/>
          </a:lnRef>
          <a:fillRef idx="0">
            <a:scrgbClr r="0" g="0" b="0"/>
          </a:fillRef>
          <a:effectRef idx="0">
            <a:scrgbClr r="0" g="0" b="0"/>
          </a:effectRef>
          <a:fontRef idx="minor">
            <a:schemeClr val="lt1"/>
          </a:fontRef>
        </p:style>
        <p:txBody>
          <a:bodyPr lIns="111760" tIns="111760" rIns="111760" bIns="111760" spcCol="1270" anchor="ctr"/>
          <a:lstStyle/>
          <a:p>
            <a:pPr defTabSz="1955800">
              <a:lnSpc>
                <a:spcPct val="90000"/>
              </a:lnSpc>
              <a:spcAft>
                <a:spcPct val="35000"/>
              </a:spcAft>
              <a:defRPr/>
            </a:pPr>
            <a:endParaRPr lang="zh-CN" altLang="en-US" sz="3600" dirty="0">
              <a:latin typeface="经典粗黑简" pitchFamily="49" charset="-122"/>
              <a:ea typeface="经典粗黑简" pitchFamily="49" charset="-122"/>
              <a:cs typeface="经典粗黑简"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
          <p:cNvGrpSpPr/>
          <p:nvPr/>
        </p:nvGrpSpPr>
        <p:grpSpPr bwMode="auto">
          <a:xfrm>
            <a:off x="827584" y="2891220"/>
            <a:ext cx="7200799" cy="652632"/>
            <a:chOff x="-822026" y="1187253"/>
            <a:chExt cx="6073363" cy="1119944"/>
          </a:xfrm>
          <a:solidFill>
            <a:srgbClr val="FF0000"/>
          </a:solidFill>
        </p:grpSpPr>
        <p:sp>
          <p:nvSpPr>
            <p:cNvPr id="6" name="矩形 5"/>
            <p:cNvSpPr/>
            <p:nvPr/>
          </p:nvSpPr>
          <p:spPr>
            <a:xfrm>
              <a:off x="-134529" y="1300930"/>
              <a:ext cx="5028632" cy="881533"/>
            </a:xfrm>
            <a:prstGeom prst="rect">
              <a:avLst/>
            </a:prstGeom>
            <a:grpFill/>
            <a:ln>
              <a:solidFill>
                <a:schemeClr val="accent1"/>
              </a:solidFill>
            </a:ln>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a:lstStyle/>
            <a:p>
              <a:pPr>
                <a:defRPr/>
              </a:pPr>
              <a:endParaRPr lang="zh-CN" altLang="en-US" sz="3600" dirty="0"/>
            </a:p>
          </p:txBody>
        </p:sp>
        <p:sp>
          <p:nvSpPr>
            <p:cNvPr id="7" name="矩形 6"/>
            <p:cNvSpPr/>
            <p:nvPr/>
          </p:nvSpPr>
          <p:spPr>
            <a:xfrm>
              <a:off x="-822026" y="1187253"/>
              <a:ext cx="6073363" cy="1119944"/>
            </a:xfrm>
            <a:prstGeom prst="rect">
              <a:avLst/>
            </a:prstGeom>
            <a:grpFill/>
          </p:spPr>
          <p:style>
            <a:lnRef idx="0">
              <a:scrgbClr r="0" g="0" b="0"/>
            </a:lnRef>
            <a:fillRef idx="0">
              <a:scrgbClr r="0" g="0" b="0"/>
            </a:fillRef>
            <a:effectRef idx="0">
              <a:scrgbClr r="0" g="0" b="0"/>
            </a:effectRef>
            <a:fontRef idx="minor">
              <a:schemeClr val="lt1"/>
            </a:fontRef>
          </p:style>
          <p:txBody>
            <a:bodyPr lIns="111760" tIns="111760" rIns="111760" bIns="111760" spcCol="1270" anchor="ctr"/>
            <a:lstStyle/>
            <a:p>
              <a:pPr algn="ctr" defTabSz="1955800">
                <a:lnSpc>
                  <a:spcPct val="90000"/>
                </a:lnSpc>
                <a:spcAft>
                  <a:spcPct val="35000"/>
                </a:spcAft>
                <a:defRPr/>
              </a:pPr>
              <a:r>
                <a:rPr lang="zh-CN" altLang="en-US" sz="3200" b="1" dirty="0" smtClean="0">
                  <a:latin typeface="经典粗黑简" pitchFamily="49" charset="-122"/>
                  <a:ea typeface="经典粗黑简" pitchFamily="49" charset="-122"/>
                  <a:cs typeface="经典粗黑简" pitchFamily="49" charset="-122"/>
                </a:rPr>
                <a:t>三、防止返贫监测和帮扶的工作要求</a:t>
              </a:r>
              <a:endParaRPr lang="zh-CN" altLang="en-US" sz="3200" b="1" dirty="0">
                <a:latin typeface="经典粗黑简" pitchFamily="49" charset="-122"/>
                <a:ea typeface="经典粗黑简" pitchFamily="49" charset="-122"/>
                <a:cs typeface="经典粗黑简" pitchFamily="49" charset="-122"/>
              </a:endParaRPr>
            </a:p>
          </p:txBody>
        </p:sp>
      </p:grpSp>
      <p:sp>
        <p:nvSpPr>
          <p:cNvPr id="9" name="矩形 8"/>
          <p:cNvSpPr/>
          <p:nvPr/>
        </p:nvSpPr>
        <p:spPr bwMode="auto">
          <a:xfrm>
            <a:off x="2771775" y="4365625"/>
            <a:ext cx="4764088" cy="803275"/>
          </a:xfrm>
          <a:prstGeom prst="rect">
            <a:avLst/>
          </a:prstGeom>
        </p:spPr>
        <p:style>
          <a:lnRef idx="0">
            <a:scrgbClr r="0" g="0" b="0"/>
          </a:lnRef>
          <a:fillRef idx="0">
            <a:scrgbClr r="0" g="0" b="0"/>
          </a:fillRef>
          <a:effectRef idx="0">
            <a:scrgbClr r="0" g="0" b="0"/>
          </a:effectRef>
          <a:fontRef idx="minor">
            <a:schemeClr val="lt1"/>
          </a:fontRef>
        </p:style>
        <p:txBody>
          <a:bodyPr lIns="111760" tIns="111760" rIns="111760" bIns="111760" spcCol="1270" anchor="ctr"/>
          <a:lstStyle/>
          <a:p>
            <a:pPr defTabSz="1955800">
              <a:lnSpc>
                <a:spcPct val="90000"/>
              </a:lnSpc>
              <a:spcAft>
                <a:spcPct val="35000"/>
              </a:spcAft>
              <a:defRPr/>
            </a:pPr>
            <a:endParaRPr lang="zh-CN" altLang="en-US" sz="3600" dirty="0">
              <a:latin typeface="经典粗黑简" pitchFamily="49" charset="-122"/>
              <a:ea typeface="经典粗黑简" pitchFamily="49" charset="-122"/>
              <a:cs typeface="经典粗黑简"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259632" y="2465184"/>
            <a:ext cx="6048672" cy="2692007"/>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65566" y="1883410"/>
            <a:ext cx="7866874" cy="3170099"/>
          </a:xfrm>
          <a:prstGeom prst="rect">
            <a:avLst/>
          </a:prstGeom>
        </p:spPr>
        <p:txBody>
          <a:bodyPr wrap="square">
            <a:spAutoFit/>
          </a:bodyPr>
          <a:lstStyle/>
          <a:p>
            <a:r>
              <a:rPr lang="zh-CN" altLang="en-US" sz="3200" b="1" dirty="0" smtClean="0">
                <a:solidFill>
                  <a:srgbClr val="FF0000"/>
                </a:solidFill>
                <a:latin typeface="方正舒体_GBK" pitchFamily="65" charset="-122"/>
                <a:ea typeface="方正舒体_GBK" pitchFamily="65" charset="-122"/>
              </a:rPr>
              <a:t>                         总体要求</a:t>
            </a:r>
            <a:endParaRPr lang="en-US" altLang="zh-CN" sz="2800" b="1" dirty="0" smtClean="0">
              <a:solidFill>
                <a:srgbClr val="FF0000"/>
              </a:solidFill>
              <a:latin typeface="方正舒体_GBK" pitchFamily="65" charset="-122"/>
              <a:ea typeface="方正舒体_GBK" pitchFamily="65" charset="-122"/>
            </a:endParaRPr>
          </a:p>
          <a:p>
            <a:r>
              <a:rPr lang="zh-CN" altLang="en-US" sz="2000" b="1" dirty="0" smtClean="0">
                <a:solidFill>
                  <a:srgbClr val="FF0000"/>
                </a:solidFill>
                <a:latin typeface="楷体" panose="02010609060101010101" pitchFamily="49" charset="-122"/>
                <a:ea typeface="楷体" panose="02010609060101010101" pitchFamily="49" charset="-122"/>
              </a:rPr>
              <a:t>           </a:t>
            </a:r>
            <a:r>
              <a:rPr lang="en-US" altLang="zh-CN" sz="2800" b="1" dirty="0" smtClean="0">
                <a:solidFill>
                  <a:schemeClr val="bg1"/>
                </a:solidFill>
                <a:latin typeface="楷体" panose="02010609060101010101" pitchFamily="49" charset="-122"/>
                <a:ea typeface="楷体" panose="02010609060101010101" pitchFamily="49" charset="-122"/>
              </a:rPr>
              <a:t>           </a:t>
            </a:r>
            <a:endParaRPr lang="en-US" altLang="zh-CN" sz="2800" b="1" dirty="0">
              <a:solidFill>
                <a:schemeClr val="bg1"/>
              </a:solidFill>
              <a:latin typeface="楷体" panose="02010609060101010101" pitchFamily="49" charset="-122"/>
              <a:ea typeface="楷体" panose="02010609060101010101" pitchFamily="49" charset="-122"/>
            </a:endParaRPr>
          </a:p>
          <a:p>
            <a:r>
              <a:rPr lang="zh-CN" altLang="en-US" sz="2800" b="1" dirty="0" smtClean="0">
                <a:solidFill>
                  <a:schemeClr val="bg1"/>
                </a:solidFill>
                <a:latin typeface="楷体" panose="02010609060101010101" pitchFamily="49" charset="-122"/>
                <a:ea typeface="楷体" panose="02010609060101010101" pitchFamily="49" charset="-122"/>
              </a:rPr>
              <a:t>         及时</a:t>
            </a:r>
            <a:r>
              <a:rPr lang="zh-CN" altLang="zh-CN" sz="2800" b="1" dirty="0" smtClean="0">
                <a:solidFill>
                  <a:schemeClr val="bg1"/>
                </a:solidFill>
                <a:latin typeface="楷体" panose="02010609060101010101" pitchFamily="49" charset="-122"/>
                <a:ea typeface="楷体" panose="02010609060101010101" pitchFamily="49" charset="-122"/>
              </a:rPr>
              <a:t>发现</a:t>
            </a:r>
            <a:r>
              <a:rPr lang="en-US" altLang="zh-CN" sz="2800" b="1" dirty="0" smtClean="0">
                <a:solidFill>
                  <a:schemeClr val="bg1"/>
                </a:solidFill>
                <a:latin typeface="楷体" panose="02010609060101010101" pitchFamily="49" charset="-122"/>
                <a:ea typeface="楷体" panose="02010609060101010101" pitchFamily="49" charset="-122"/>
              </a:rPr>
              <a:t>   </a:t>
            </a:r>
            <a:r>
              <a:rPr lang="zh-CN" altLang="en-US" sz="2800" b="1" dirty="0" smtClean="0">
                <a:solidFill>
                  <a:schemeClr val="bg1"/>
                </a:solidFill>
                <a:latin typeface="楷体" panose="02010609060101010101" pitchFamily="49" charset="-122"/>
                <a:ea typeface="楷体" panose="02010609060101010101" pitchFamily="49" charset="-122"/>
              </a:rPr>
              <a:t>规范识别</a:t>
            </a:r>
            <a:endParaRPr lang="en-US" altLang="zh-CN" sz="2800" b="1" dirty="0" smtClean="0">
              <a:solidFill>
                <a:schemeClr val="bg1"/>
              </a:solidFill>
              <a:latin typeface="楷体" panose="02010609060101010101" pitchFamily="49" charset="-122"/>
              <a:ea typeface="楷体" panose="02010609060101010101" pitchFamily="49" charset="-122"/>
            </a:endParaRPr>
          </a:p>
          <a:p>
            <a:r>
              <a:rPr lang="en-US" altLang="zh-CN" sz="2800" b="1" dirty="0">
                <a:solidFill>
                  <a:schemeClr val="bg1"/>
                </a:solidFill>
                <a:latin typeface="楷体" panose="02010609060101010101" pitchFamily="49" charset="-122"/>
                <a:ea typeface="楷体" panose="02010609060101010101" pitchFamily="49" charset="-122"/>
              </a:rPr>
              <a:t> </a:t>
            </a:r>
            <a:r>
              <a:rPr lang="en-US" altLang="zh-CN" sz="2800" b="1" dirty="0" smtClean="0">
                <a:solidFill>
                  <a:schemeClr val="bg1"/>
                </a:solidFill>
                <a:latin typeface="楷体" panose="02010609060101010101" pitchFamily="49" charset="-122"/>
                <a:ea typeface="楷体" panose="02010609060101010101" pitchFamily="49" charset="-122"/>
              </a:rPr>
              <a:t>        </a:t>
            </a:r>
            <a:r>
              <a:rPr lang="zh-CN" altLang="en-US" sz="2800" b="1" dirty="0" smtClean="0">
                <a:solidFill>
                  <a:schemeClr val="bg1"/>
                </a:solidFill>
                <a:latin typeface="楷体" panose="02010609060101010101" pitchFamily="49" charset="-122"/>
                <a:ea typeface="楷体" panose="02010609060101010101" pitchFamily="49" charset="-122"/>
              </a:rPr>
              <a:t>网格管理</a:t>
            </a:r>
            <a:r>
              <a:rPr lang="en-US" altLang="zh-CN" sz="2800" b="1" dirty="0" smtClean="0">
                <a:solidFill>
                  <a:schemeClr val="bg1"/>
                </a:solidFill>
                <a:latin typeface="楷体" panose="02010609060101010101" pitchFamily="49" charset="-122"/>
                <a:ea typeface="楷体" panose="02010609060101010101" pitchFamily="49" charset="-122"/>
              </a:rPr>
              <a:t>   </a:t>
            </a:r>
            <a:r>
              <a:rPr lang="zh-CN" altLang="en-US" sz="2800" b="1" dirty="0" smtClean="0">
                <a:solidFill>
                  <a:schemeClr val="bg1"/>
                </a:solidFill>
                <a:latin typeface="楷体" panose="02010609060101010101" pitchFamily="49" charset="-122"/>
                <a:ea typeface="楷体" panose="02010609060101010101" pitchFamily="49" charset="-122"/>
              </a:rPr>
              <a:t>责任</a:t>
            </a:r>
            <a:r>
              <a:rPr lang="zh-CN" altLang="en-US" sz="2800" b="1" dirty="0">
                <a:solidFill>
                  <a:schemeClr val="bg1"/>
                </a:solidFill>
                <a:latin typeface="楷体" panose="02010609060101010101" pitchFamily="49" charset="-122"/>
                <a:ea typeface="楷体" panose="02010609060101010101" pitchFamily="49" charset="-122"/>
              </a:rPr>
              <a:t>到</a:t>
            </a:r>
            <a:r>
              <a:rPr lang="zh-CN" altLang="en-US" sz="2800" b="1" dirty="0" smtClean="0">
                <a:solidFill>
                  <a:schemeClr val="bg1"/>
                </a:solidFill>
                <a:latin typeface="楷体" panose="02010609060101010101" pitchFamily="49" charset="-122"/>
                <a:ea typeface="楷体" panose="02010609060101010101" pitchFamily="49" charset="-122"/>
              </a:rPr>
              <a:t>人</a:t>
            </a:r>
            <a:endParaRPr lang="en-US" altLang="zh-CN" sz="2800" b="1" dirty="0" smtClean="0">
              <a:solidFill>
                <a:schemeClr val="bg1"/>
              </a:solidFill>
              <a:latin typeface="楷体" panose="02010609060101010101" pitchFamily="49" charset="-122"/>
              <a:ea typeface="楷体" panose="02010609060101010101" pitchFamily="49" charset="-122"/>
            </a:endParaRPr>
          </a:p>
          <a:p>
            <a:r>
              <a:rPr lang="zh-CN" altLang="en-US" sz="2800" b="1" dirty="0" smtClean="0">
                <a:solidFill>
                  <a:schemeClr val="bg1"/>
                </a:solidFill>
                <a:latin typeface="楷体" panose="02010609060101010101" pitchFamily="49" charset="-122"/>
                <a:ea typeface="楷体" panose="02010609060101010101" pitchFamily="49" charset="-122"/>
              </a:rPr>
              <a:t>         快速响应   缺</a:t>
            </a:r>
            <a:r>
              <a:rPr lang="zh-CN" altLang="en-US" sz="2800" b="1" dirty="0">
                <a:solidFill>
                  <a:schemeClr val="bg1"/>
                </a:solidFill>
                <a:latin typeface="楷体" panose="02010609060101010101" pitchFamily="49" charset="-122"/>
                <a:ea typeface="楷体" panose="02010609060101010101" pitchFamily="49" charset="-122"/>
              </a:rPr>
              <a:t>啥补</a:t>
            </a:r>
            <a:r>
              <a:rPr lang="zh-CN" altLang="en-US" sz="2800" b="1" dirty="0" smtClean="0">
                <a:solidFill>
                  <a:schemeClr val="bg1"/>
                </a:solidFill>
                <a:latin typeface="楷体" panose="02010609060101010101" pitchFamily="49" charset="-122"/>
                <a:ea typeface="楷体" panose="02010609060101010101" pitchFamily="49" charset="-122"/>
              </a:rPr>
              <a:t>啥</a:t>
            </a:r>
            <a:endParaRPr lang="en-US" altLang="zh-CN" sz="2800" b="1" dirty="0" smtClean="0">
              <a:solidFill>
                <a:schemeClr val="bg1"/>
              </a:solidFill>
              <a:latin typeface="楷体" panose="02010609060101010101" pitchFamily="49" charset="-122"/>
              <a:ea typeface="楷体" panose="02010609060101010101" pitchFamily="49" charset="-122"/>
            </a:endParaRPr>
          </a:p>
          <a:p>
            <a:r>
              <a:rPr lang="zh-CN" altLang="en-US" sz="2800" b="1" dirty="0" smtClean="0">
                <a:solidFill>
                  <a:schemeClr val="bg1"/>
                </a:solidFill>
                <a:latin typeface="楷体" panose="02010609060101010101" pitchFamily="49" charset="-122"/>
                <a:ea typeface="楷体" panose="02010609060101010101" pitchFamily="49" charset="-122"/>
              </a:rPr>
              <a:t>         行业主管   </a:t>
            </a:r>
            <a:r>
              <a:rPr lang="zh-CN" altLang="zh-CN" sz="2800" b="1" dirty="0" smtClean="0">
                <a:solidFill>
                  <a:schemeClr val="bg1"/>
                </a:solidFill>
                <a:latin typeface="楷体" panose="02010609060101010101" pitchFamily="49" charset="-122"/>
                <a:ea typeface="楷体" panose="02010609060101010101" pitchFamily="49" charset="-122"/>
              </a:rPr>
              <a:t>联动处置</a:t>
            </a:r>
            <a:endParaRPr lang="en-US" altLang="zh-CN" sz="2800" b="1" dirty="0">
              <a:solidFill>
                <a:schemeClr val="bg1"/>
              </a:solidFill>
              <a:latin typeface="楷体" panose="02010609060101010101" pitchFamily="49" charset="-122"/>
              <a:ea typeface="楷体" panose="02010609060101010101" pitchFamily="49" charset="-122"/>
            </a:endParaRPr>
          </a:p>
          <a:p>
            <a:endParaRPr lang="en-US" altLang="zh-CN" sz="2800" b="1" dirty="0">
              <a:solidFill>
                <a:srgbClr val="FF0000"/>
              </a:solidFill>
              <a:latin typeface="楷体" panose="02010609060101010101" pitchFamily="49" charset="-122"/>
              <a:ea typeface="楷体" panose="02010609060101010101" pitchFamily="49" charset="-122"/>
            </a:endParaRPr>
          </a:p>
        </p:txBody>
      </p:sp>
      <p:sp>
        <p:nvSpPr>
          <p:cNvPr id="4" name="矩形 3"/>
          <p:cNvSpPr/>
          <p:nvPr/>
        </p:nvSpPr>
        <p:spPr>
          <a:xfrm>
            <a:off x="1475656" y="1268760"/>
            <a:ext cx="2723823" cy="369332"/>
          </a:xfrm>
          <a:prstGeom prst="rect">
            <a:avLst/>
          </a:prstGeom>
        </p:spPr>
        <p:txBody>
          <a:bodyPr wrap="none">
            <a:spAutoFit/>
          </a:bodyPr>
          <a:lstStyle/>
          <a:p>
            <a:pPr lvl="0"/>
            <a:r>
              <a:rPr lang="zh-CN" altLang="en-US" b="1" dirty="0" smtClean="0">
                <a:solidFill>
                  <a:srgbClr val="FF0000"/>
                </a:solidFill>
                <a:latin typeface="华文行楷" panose="02010800040101010101" pitchFamily="2" charset="-122"/>
                <a:ea typeface="华文行楷" panose="02010800040101010101" pitchFamily="2" charset="-122"/>
              </a:rPr>
              <a:t>早发现、早干预、早帮扶</a:t>
            </a:r>
            <a:endParaRPr lang="en-US" altLang="zh-CN"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13"/>
          <p:cNvGrpSpPr/>
          <p:nvPr/>
        </p:nvGrpSpPr>
        <p:grpSpPr bwMode="auto">
          <a:xfrm>
            <a:off x="4221803" y="2236021"/>
            <a:ext cx="2691310" cy="461665"/>
            <a:chOff x="4996309" y="1194629"/>
            <a:chExt cx="2929722" cy="673774"/>
          </a:xfrm>
          <a:solidFill>
            <a:schemeClr val="accent5">
              <a:lumMod val="25000"/>
            </a:schemeClr>
          </a:solidFill>
          <a:scene3d>
            <a:camera prst="orthographicFront">
              <a:rot lat="0" lon="0" rev="0"/>
            </a:camera>
            <a:lightRig rig="balanced" dir="t">
              <a:rot lat="0" lon="0" rev="8700000"/>
            </a:lightRig>
          </a:scene3d>
        </p:grpSpPr>
        <p:sp>
          <p:nvSpPr>
            <p:cNvPr id="48" name="Text Box 12"/>
            <p:cNvSpPr txBox="1">
              <a:spLocks noChangeArrowheads="1"/>
            </p:cNvSpPr>
            <p:nvPr/>
          </p:nvSpPr>
          <p:spPr bwMode="auto">
            <a:xfrm>
              <a:off x="4996311" y="1214422"/>
              <a:ext cx="1927016" cy="368352"/>
            </a:xfrm>
            <a:prstGeom prst="rect">
              <a:avLst/>
            </a:prstGeom>
            <a:grpFill/>
            <a:ln>
              <a:noFill/>
            </a:ln>
            <a:effectLst>
              <a:outerShdw blurRad="44450" dist="27940" dir="5400000" algn="ctr">
                <a:srgbClr val="000000">
                  <a:alpha val="32000"/>
                </a:srgbClr>
              </a:outerShdw>
            </a:effectLst>
            <a:scene3d>
              <a:camera prst="orthographicFront">
                <a:rot lat="0" lon="0" rev="0"/>
              </a:camera>
              <a:lightRig rig="threePt" dir="t">
                <a:rot lat="0" lon="0" rev="1200000"/>
              </a:lightRig>
            </a:scene3d>
            <a:sp3d>
              <a:bevelT w="190500" h="38100"/>
            </a:sp3d>
          </p:spPr>
          <p:style>
            <a:lnRef idx="0">
              <a:schemeClr val="accent5"/>
            </a:lnRef>
            <a:fillRef idx="3">
              <a:schemeClr val="accent5"/>
            </a:fillRef>
            <a:effectRef idx="3">
              <a:schemeClr val="accent5"/>
            </a:effectRef>
            <a:fontRef idx="minor">
              <a:schemeClr val="lt1"/>
            </a:fontRef>
          </p:style>
          <p:txBody>
            <a:bodyPr wrap="square">
              <a:spAutoFit/>
            </a:bodyPr>
            <a:lstStyle/>
            <a:p>
              <a:pPr>
                <a:defRPr/>
              </a:pPr>
              <a:endParaRPr lang="zh-CN" altLang="en-US" dirty="0"/>
            </a:p>
          </p:txBody>
        </p:sp>
        <p:sp>
          <p:nvSpPr>
            <p:cNvPr id="49" name="矩形 37"/>
            <p:cNvSpPr>
              <a:spLocks noChangeArrowheads="1"/>
            </p:cNvSpPr>
            <p:nvPr/>
          </p:nvSpPr>
          <p:spPr bwMode="auto">
            <a:xfrm>
              <a:off x="4996309" y="1194629"/>
              <a:ext cx="2929722" cy="673774"/>
            </a:xfrm>
            <a:prstGeom prst="rect">
              <a:avLst/>
            </a:prstGeom>
            <a:grpFill/>
            <a:ln w="9525">
              <a:noFill/>
              <a:miter lim="800000"/>
            </a:ln>
            <a:effectLst>
              <a:outerShdw blurRad="44450" dist="27940" dir="5400000" algn="ctr">
                <a:srgbClr val="000000">
                  <a:alpha val="32000"/>
                </a:srgbClr>
              </a:outerShdw>
            </a:effectLst>
            <a:sp3d>
              <a:bevelT w="190500" h="38100"/>
            </a:sp3d>
          </p:spPr>
          <p:txBody>
            <a:bodyPr wrap="square">
              <a:spAutoFit/>
            </a:bodyPr>
            <a:lstStyle/>
            <a:p>
              <a:r>
                <a:rPr lang="en-US" altLang="zh-CN" dirty="0">
                  <a:solidFill>
                    <a:schemeClr val="bg1"/>
                  </a:solidFill>
                </a:rPr>
                <a:t> </a:t>
              </a:r>
              <a:r>
                <a:rPr lang="zh-CN" altLang="en-US" sz="2400" dirty="0">
                  <a:solidFill>
                    <a:schemeClr val="bg1"/>
                  </a:solidFill>
                </a:rPr>
                <a:t>农户自主申请</a:t>
              </a:r>
              <a:endParaRPr lang="zh-CN" altLang="en-US" sz="2400" dirty="0">
                <a:solidFill>
                  <a:schemeClr val="bg1"/>
                </a:solidFill>
              </a:endParaRPr>
            </a:p>
          </p:txBody>
        </p:sp>
      </p:grpSp>
      <p:grpSp>
        <p:nvGrpSpPr>
          <p:cNvPr id="52" name="组合 13"/>
          <p:cNvGrpSpPr/>
          <p:nvPr/>
        </p:nvGrpSpPr>
        <p:grpSpPr bwMode="auto">
          <a:xfrm>
            <a:off x="4228241" y="3269761"/>
            <a:ext cx="2678434" cy="461665"/>
            <a:chOff x="4996311" y="1194628"/>
            <a:chExt cx="2355787" cy="449269"/>
          </a:xfrm>
          <a:solidFill>
            <a:schemeClr val="accent5">
              <a:lumMod val="25000"/>
            </a:schemeClr>
          </a:solidFill>
          <a:scene3d>
            <a:camera prst="orthographicFront">
              <a:rot lat="0" lon="0" rev="0"/>
            </a:camera>
            <a:lightRig rig="balanced" dir="t">
              <a:rot lat="0" lon="0" rev="8700000"/>
            </a:lightRig>
          </a:scene3d>
        </p:grpSpPr>
        <p:sp>
          <p:nvSpPr>
            <p:cNvPr id="53" name="Text Box 12"/>
            <p:cNvSpPr txBox="1">
              <a:spLocks noChangeArrowheads="1"/>
            </p:cNvSpPr>
            <p:nvPr/>
          </p:nvSpPr>
          <p:spPr bwMode="auto">
            <a:xfrm>
              <a:off x="4996311" y="1214422"/>
              <a:ext cx="1927016" cy="368352"/>
            </a:xfrm>
            <a:prstGeom prst="rect">
              <a:avLst/>
            </a:prstGeom>
            <a:grpFill/>
            <a:ln>
              <a:noFill/>
            </a:ln>
            <a:effectLst>
              <a:outerShdw blurRad="44450" dist="27940" dir="5400000" algn="ctr">
                <a:srgbClr val="000000">
                  <a:alpha val="32000"/>
                </a:srgbClr>
              </a:outerShdw>
            </a:effectLst>
            <a:scene3d>
              <a:camera prst="orthographicFront">
                <a:rot lat="0" lon="0" rev="0"/>
              </a:camera>
              <a:lightRig rig="threePt" dir="t">
                <a:rot lat="0" lon="0" rev="1200000"/>
              </a:lightRig>
            </a:scene3d>
            <a:sp3d>
              <a:bevelT w="190500" h="38100"/>
            </a:sp3d>
          </p:spPr>
          <p:style>
            <a:lnRef idx="0">
              <a:schemeClr val="accent5"/>
            </a:lnRef>
            <a:fillRef idx="3">
              <a:schemeClr val="accent5"/>
            </a:fillRef>
            <a:effectRef idx="3">
              <a:schemeClr val="accent5"/>
            </a:effectRef>
            <a:fontRef idx="minor">
              <a:schemeClr val="lt1"/>
            </a:fontRef>
          </p:style>
          <p:txBody>
            <a:bodyPr wrap="square">
              <a:spAutoFit/>
            </a:bodyPr>
            <a:lstStyle/>
            <a:p>
              <a:pPr>
                <a:defRPr/>
              </a:pPr>
              <a:endParaRPr lang="zh-CN" altLang="en-US" dirty="0"/>
            </a:p>
          </p:txBody>
        </p:sp>
        <p:sp>
          <p:nvSpPr>
            <p:cNvPr id="54" name="矩形 37"/>
            <p:cNvSpPr>
              <a:spLocks noChangeArrowheads="1"/>
            </p:cNvSpPr>
            <p:nvPr/>
          </p:nvSpPr>
          <p:spPr bwMode="auto">
            <a:xfrm>
              <a:off x="4996311" y="1194628"/>
              <a:ext cx="2355787" cy="449269"/>
            </a:xfrm>
            <a:prstGeom prst="rect">
              <a:avLst/>
            </a:prstGeom>
            <a:grpFill/>
            <a:ln w="9525">
              <a:noFill/>
              <a:miter lim="800000"/>
            </a:ln>
            <a:effectLst>
              <a:outerShdw blurRad="44450" dist="27940" dir="5400000" algn="ctr">
                <a:srgbClr val="000000">
                  <a:alpha val="32000"/>
                </a:srgbClr>
              </a:outerShdw>
            </a:effectLst>
            <a:sp3d>
              <a:bevelT w="190500" h="38100"/>
            </a:sp3d>
          </p:spPr>
          <p:txBody>
            <a:bodyPr wrap="square">
              <a:spAutoFit/>
            </a:bodyPr>
            <a:lstStyle/>
            <a:p>
              <a:r>
                <a:rPr lang="en-US" altLang="zh-CN" dirty="0">
                  <a:solidFill>
                    <a:schemeClr val="bg1"/>
                  </a:solidFill>
                </a:rPr>
                <a:t> </a:t>
              </a:r>
              <a:r>
                <a:rPr lang="zh-CN" altLang="en-US" sz="2400" dirty="0">
                  <a:solidFill>
                    <a:schemeClr val="bg1"/>
                  </a:solidFill>
                </a:rPr>
                <a:t>干部走访排查</a:t>
              </a:r>
              <a:endParaRPr lang="zh-CN" altLang="en-US" sz="2400" dirty="0">
                <a:solidFill>
                  <a:schemeClr val="bg1"/>
                </a:solidFill>
              </a:endParaRPr>
            </a:p>
          </p:txBody>
        </p:sp>
      </p:grpSp>
      <p:grpSp>
        <p:nvGrpSpPr>
          <p:cNvPr id="55" name="组合 13"/>
          <p:cNvGrpSpPr/>
          <p:nvPr/>
        </p:nvGrpSpPr>
        <p:grpSpPr bwMode="auto">
          <a:xfrm>
            <a:off x="4276641" y="4307825"/>
            <a:ext cx="2629145" cy="461665"/>
            <a:chOff x="4996311" y="1194628"/>
            <a:chExt cx="2355787" cy="449269"/>
          </a:xfrm>
          <a:solidFill>
            <a:schemeClr val="accent5">
              <a:lumMod val="25000"/>
            </a:schemeClr>
          </a:solidFill>
          <a:scene3d>
            <a:camera prst="orthographicFront">
              <a:rot lat="0" lon="0" rev="0"/>
            </a:camera>
            <a:lightRig rig="balanced" dir="t">
              <a:rot lat="0" lon="0" rev="8700000"/>
            </a:lightRig>
          </a:scene3d>
        </p:grpSpPr>
        <p:sp>
          <p:nvSpPr>
            <p:cNvPr id="56" name="Text Box 12"/>
            <p:cNvSpPr txBox="1">
              <a:spLocks noChangeArrowheads="1"/>
            </p:cNvSpPr>
            <p:nvPr/>
          </p:nvSpPr>
          <p:spPr bwMode="auto">
            <a:xfrm>
              <a:off x="4996311" y="1214422"/>
              <a:ext cx="1927016" cy="368352"/>
            </a:xfrm>
            <a:prstGeom prst="rect">
              <a:avLst/>
            </a:prstGeom>
            <a:grpFill/>
            <a:ln>
              <a:noFill/>
            </a:ln>
            <a:effectLst>
              <a:outerShdw blurRad="44450" dist="27940" dir="5400000" algn="ctr">
                <a:srgbClr val="000000">
                  <a:alpha val="32000"/>
                </a:srgbClr>
              </a:outerShdw>
            </a:effectLst>
            <a:scene3d>
              <a:camera prst="orthographicFront">
                <a:rot lat="0" lon="0" rev="0"/>
              </a:camera>
              <a:lightRig rig="threePt" dir="t">
                <a:rot lat="0" lon="0" rev="1200000"/>
              </a:lightRig>
            </a:scene3d>
            <a:sp3d>
              <a:bevelT w="190500" h="38100"/>
            </a:sp3d>
          </p:spPr>
          <p:style>
            <a:lnRef idx="0">
              <a:schemeClr val="accent5"/>
            </a:lnRef>
            <a:fillRef idx="3">
              <a:schemeClr val="accent5"/>
            </a:fillRef>
            <a:effectRef idx="3">
              <a:schemeClr val="accent5"/>
            </a:effectRef>
            <a:fontRef idx="minor">
              <a:schemeClr val="lt1"/>
            </a:fontRef>
          </p:style>
          <p:txBody>
            <a:bodyPr wrap="square">
              <a:spAutoFit/>
            </a:bodyPr>
            <a:lstStyle/>
            <a:p>
              <a:pPr>
                <a:defRPr/>
              </a:pPr>
              <a:endParaRPr lang="zh-CN" altLang="en-US" dirty="0"/>
            </a:p>
          </p:txBody>
        </p:sp>
        <p:sp>
          <p:nvSpPr>
            <p:cNvPr id="57" name="矩形 37"/>
            <p:cNvSpPr>
              <a:spLocks noChangeArrowheads="1"/>
            </p:cNvSpPr>
            <p:nvPr/>
          </p:nvSpPr>
          <p:spPr bwMode="auto">
            <a:xfrm>
              <a:off x="4996311" y="1194628"/>
              <a:ext cx="2355787" cy="449269"/>
            </a:xfrm>
            <a:prstGeom prst="rect">
              <a:avLst/>
            </a:prstGeom>
            <a:grpFill/>
            <a:ln w="9525">
              <a:noFill/>
              <a:miter lim="800000"/>
            </a:ln>
            <a:effectLst>
              <a:outerShdw blurRad="44450" dist="27940" dir="5400000" algn="ctr">
                <a:srgbClr val="000000">
                  <a:alpha val="32000"/>
                </a:srgbClr>
              </a:outerShdw>
            </a:effectLst>
            <a:sp3d>
              <a:bevelT w="190500" h="38100"/>
            </a:sp3d>
          </p:spPr>
          <p:txBody>
            <a:bodyPr wrap="square">
              <a:spAutoFit/>
            </a:bodyPr>
            <a:lstStyle/>
            <a:p>
              <a:r>
                <a:rPr lang="en-US" altLang="zh-CN" dirty="0">
                  <a:solidFill>
                    <a:schemeClr val="bg1"/>
                  </a:solidFill>
                </a:rPr>
                <a:t>  </a:t>
              </a:r>
              <a:r>
                <a:rPr lang="zh-CN" altLang="en-US" sz="2400" dirty="0">
                  <a:solidFill>
                    <a:schemeClr val="bg1"/>
                  </a:solidFill>
                </a:rPr>
                <a:t>部门筛查预警</a:t>
              </a:r>
              <a:endParaRPr lang="zh-CN" altLang="en-US" sz="2400" dirty="0">
                <a:solidFill>
                  <a:schemeClr val="bg1"/>
                </a:solidFill>
              </a:endParaRPr>
            </a:p>
          </p:txBody>
        </p:sp>
      </p:grpSp>
      <p:grpSp>
        <p:nvGrpSpPr>
          <p:cNvPr id="58" name="组合 13"/>
          <p:cNvGrpSpPr/>
          <p:nvPr/>
        </p:nvGrpSpPr>
        <p:grpSpPr bwMode="auto">
          <a:xfrm>
            <a:off x="4283968" y="5311587"/>
            <a:ext cx="2643712" cy="461665"/>
            <a:chOff x="4996311" y="1194628"/>
            <a:chExt cx="2355787" cy="449269"/>
          </a:xfrm>
          <a:solidFill>
            <a:schemeClr val="accent5">
              <a:lumMod val="25000"/>
            </a:schemeClr>
          </a:solidFill>
          <a:scene3d>
            <a:camera prst="orthographicFront">
              <a:rot lat="0" lon="0" rev="0"/>
            </a:camera>
            <a:lightRig rig="balanced" dir="t">
              <a:rot lat="0" lon="0" rev="8700000"/>
            </a:lightRig>
          </a:scene3d>
        </p:grpSpPr>
        <p:sp>
          <p:nvSpPr>
            <p:cNvPr id="59" name="Text Box 12"/>
            <p:cNvSpPr txBox="1">
              <a:spLocks noChangeArrowheads="1"/>
            </p:cNvSpPr>
            <p:nvPr/>
          </p:nvSpPr>
          <p:spPr bwMode="auto">
            <a:xfrm>
              <a:off x="4996311" y="1214422"/>
              <a:ext cx="1927016" cy="368352"/>
            </a:xfrm>
            <a:prstGeom prst="rect">
              <a:avLst/>
            </a:prstGeom>
            <a:grpFill/>
            <a:ln>
              <a:noFill/>
            </a:ln>
            <a:effectLst>
              <a:outerShdw blurRad="44450" dist="27940" dir="5400000" algn="ctr">
                <a:srgbClr val="000000">
                  <a:alpha val="32000"/>
                </a:srgbClr>
              </a:outerShdw>
            </a:effectLst>
            <a:scene3d>
              <a:camera prst="orthographicFront">
                <a:rot lat="0" lon="0" rev="0"/>
              </a:camera>
              <a:lightRig rig="threePt" dir="t">
                <a:rot lat="0" lon="0" rev="1200000"/>
              </a:lightRig>
            </a:scene3d>
            <a:sp3d>
              <a:bevelT w="190500" h="38100"/>
            </a:sp3d>
          </p:spPr>
          <p:style>
            <a:lnRef idx="0">
              <a:schemeClr val="accent5"/>
            </a:lnRef>
            <a:fillRef idx="3">
              <a:schemeClr val="accent5"/>
            </a:fillRef>
            <a:effectRef idx="3">
              <a:schemeClr val="accent5"/>
            </a:effectRef>
            <a:fontRef idx="minor">
              <a:schemeClr val="lt1"/>
            </a:fontRef>
          </p:style>
          <p:txBody>
            <a:bodyPr wrap="square">
              <a:spAutoFit/>
            </a:bodyPr>
            <a:lstStyle/>
            <a:p>
              <a:pPr>
                <a:defRPr/>
              </a:pPr>
              <a:endParaRPr lang="zh-CN" altLang="en-US" dirty="0"/>
            </a:p>
          </p:txBody>
        </p:sp>
        <p:sp>
          <p:nvSpPr>
            <p:cNvPr id="60" name="矩形 37"/>
            <p:cNvSpPr>
              <a:spLocks noChangeArrowheads="1"/>
            </p:cNvSpPr>
            <p:nvPr/>
          </p:nvSpPr>
          <p:spPr bwMode="auto">
            <a:xfrm>
              <a:off x="4996311" y="1194628"/>
              <a:ext cx="2355787" cy="449269"/>
            </a:xfrm>
            <a:prstGeom prst="rect">
              <a:avLst/>
            </a:prstGeom>
            <a:grpFill/>
            <a:ln w="9525">
              <a:noFill/>
              <a:miter lim="800000"/>
            </a:ln>
            <a:effectLst>
              <a:outerShdw blurRad="44450" dist="27940" dir="5400000" algn="ctr">
                <a:srgbClr val="000000">
                  <a:alpha val="32000"/>
                </a:srgbClr>
              </a:outerShdw>
            </a:effectLst>
            <a:sp3d>
              <a:bevelT w="190500" h="38100"/>
            </a:sp3d>
          </p:spPr>
          <p:txBody>
            <a:bodyPr wrap="square">
              <a:spAutoFit/>
            </a:bodyPr>
            <a:lstStyle/>
            <a:p>
              <a:r>
                <a:rPr lang="en-US" altLang="zh-CN" dirty="0">
                  <a:solidFill>
                    <a:schemeClr val="bg1"/>
                  </a:solidFill>
                </a:rPr>
                <a:t>  </a:t>
              </a:r>
              <a:r>
                <a:rPr lang="zh-CN" altLang="en-US" sz="2400" dirty="0">
                  <a:solidFill>
                    <a:schemeClr val="bg1"/>
                  </a:solidFill>
                </a:rPr>
                <a:t>媒体反馈曝光</a:t>
              </a:r>
              <a:endParaRPr lang="zh-CN" altLang="en-US" sz="2400" dirty="0">
                <a:solidFill>
                  <a:schemeClr val="bg1"/>
                </a:solidFill>
              </a:endParaRPr>
            </a:p>
          </p:txBody>
        </p:sp>
      </p:grpSp>
      <p:sp>
        <p:nvSpPr>
          <p:cNvPr id="62" name="右大括号 61"/>
          <p:cNvSpPr/>
          <p:nvPr/>
        </p:nvSpPr>
        <p:spPr>
          <a:xfrm rot="10800000">
            <a:off x="3325324" y="2466850"/>
            <a:ext cx="779476" cy="3306402"/>
          </a:xfrm>
          <a:prstGeom prst="rightBrace">
            <a:avLst>
              <a:gd name="adj1" fmla="val 74119"/>
              <a:gd name="adj2" fmla="val 50850"/>
            </a:avLst>
          </a:prstGeom>
          <a:ln w="50800"/>
        </p:spPr>
        <p:style>
          <a:lnRef idx="1">
            <a:schemeClr val="accent1"/>
          </a:lnRef>
          <a:fillRef idx="0">
            <a:schemeClr val="accent1"/>
          </a:fillRef>
          <a:effectRef idx="0">
            <a:schemeClr val="accent1"/>
          </a:effectRef>
          <a:fontRef idx="minor">
            <a:schemeClr val="tx1"/>
          </a:fontRef>
        </p:style>
        <p:txBody>
          <a:bodyPr anchor="ctr"/>
          <a:lstStyle/>
          <a:p>
            <a:pPr algn="ctr" eaLnBrk="0" hangingPunct="0">
              <a:defRPr/>
            </a:pPr>
            <a:endParaRPr lang="zh-CN" altLang="en-US"/>
          </a:p>
        </p:txBody>
      </p:sp>
      <p:sp>
        <p:nvSpPr>
          <p:cNvPr id="63" name="矩形 37"/>
          <p:cNvSpPr>
            <a:spLocks noChangeArrowheads="1"/>
          </p:cNvSpPr>
          <p:nvPr/>
        </p:nvSpPr>
        <p:spPr bwMode="auto">
          <a:xfrm>
            <a:off x="1638336" y="3701176"/>
            <a:ext cx="1546831" cy="646331"/>
          </a:xfrm>
          <a:prstGeom prst="rect">
            <a:avLst/>
          </a:prstGeom>
          <a:solidFill>
            <a:schemeClr val="accent5">
              <a:lumMod val="2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en-US" altLang="zh-CN" dirty="0">
                <a:solidFill>
                  <a:schemeClr val="bg1"/>
                </a:solidFill>
              </a:rPr>
              <a:t>  </a:t>
            </a:r>
            <a:endParaRPr lang="zh-CN" altLang="en-US" sz="3600" dirty="0">
              <a:solidFill>
                <a:schemeClr val="bg1"/>
              </a:solidFill>
            </a:endParaRPr>
          </a:p>
        </p:txBody>
      </p:sp>
      <p:sp>
        <p:nvSpPr>
          <p:cNvPr id="64" name="矩形 63"/>
          <p:cNvSpPr/>
          <p:nvPr/>
        </p:nvSpPr>
        <p:spPr>
          <a:xfrm>
            <a:off x="1650656" y="3793508"/>
            <a:ext cx="1491556" cy="461665"/>
          </a:xfrm>
          <a:prstGeom prst="rect">
            <a:avLst/>
          </a:prstGeom>
        </p:spPr>
        <p:txBody>
          <a:bodyPr wrap="square">
            <a:spAutoFit/>
          </a:bodyPr>
          <a:lstStyle/>
          <a:p>
            <a:pPr lvl="0" algn="ctr"/>
            <a:r>
              <a:rPr lang="zh-CN" altLang="en-US" sz="2400" dirty="0">
                <a:solidFill>
                  <a:schemeClr val="bg1"/>
                </a:solidFill>
                <a:latin typeface="华文行楷" panose="02010800040101010101" pitchFamily="2" charset="-122"/>
                <a:ea typeface="华文行楷" panose="02010800040101010101" pitchFamily="2" charset="-122"/>
              </a:rPr>
              <a:t>发现渠道</a:t>
            </a:r>
            <a:endParaRPr lang="zh-CN" altLang="en-US" sz="2400" dirty="0">
              <a:solidFill>
                <a:schemeClr val="bg1"/>
              </a:solidFill>
              <a:latin typeface="华文行楷" panose="02010800040101010101" pitchFamily="2" charset="-122"/>
              <a:ea typeface="华文行楷" panose="02010800040101010101" pitchFamily="2" charset="-122"/>
            </a:endParaRPr>
          </a:p>
        </p:txBody>
      </p:sp>
      <p:sp>
        <p:nvSpPr>
          <p:cNvPr id="17" name="矩形 16"/>
          <p:cNvSpPr/>
          <p:nvPr/>
        </p:nvSpPr>
        <p:spPr>
          <a:xfrm>
            <a:off x="1428728" y="1142984"/>
            <a:ext cx="3416320" cy="523220"/>
          </a:xfrm>
          <a:prstGeom prst="rect">
            <a:avLst/>
          </a:prstGeom>
        </p:spPr>
        <p:txBody>
          <a:bodyPr wrap="none">
            <a:spAutoFit/>
          </a:bodyPr>
          <a:lstStyle/>
          <a:p>
            <a:r>
              <a:rPr lang="zh-CN" altLang="en-US" sz="2800" b="1" dirty="0" smtClean="0">
                <a:solidFill>
                  <a:srgbClr val="FF0000"/>
                </a:solidFill>
                <a:latin typeface="华文行楷" panose="02010800040101010101" pitchFamily="2" charset="-122"/>
                <a:ea typeface="华文行楷" panose="02010800040101010101" pitchFamily="2" charset="-122"/>
              </a:rPr>
              <a:t>（一）畅通发现渠道</a:t>
            </a:r>
            <a:endParaRPr lang="zh-CN" altLang="en-US" sz="2800" b="1" dirty="0" smtClean="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844824"/>
            <a:ext cx="7848872" cy="4401205"/>
          </a:xfrm>
          <a:prstGeom prst="rect">
            <a:avLst/>
          </a:prstGeom>
        </p:spPr>
        <p:txBody>
          <a:bodyPr wrap="square">
            <a:spAutoFit/>
          </a:bodyPr>
          <a:lstStyle/>
          <a:p>
            <a:r>
              <a:rPr lang="zh-CN" altLang="en-US" sz="2000" b="1" dirty="0" smtClean="0">
                <a:solidFill>
                  <a:srgbClr val="FF0000"/>
                </a:solidFill>
                <a:latin typeface="楷体" panose="02010609060101010101" pitchFamily="49" charset="-122"/>
                <a:ea typeface="楷体" panose="02010609060101010101" pitchFamily="49" charset="-122"/>
              </a:rPr>
              <a:t>    一是畅通群众自主申报渠道。强化政策宣传，设置线上线下服务窗口。</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FF0000"/>
                </a:solidFill>
                <a:latin typeface="楷体" panose="02010609060101010101" pitchFamily="49" charset="-122"/>
                <a:ea typeface="楷体" panose="02010609060101010101" pitchFamily="49" charset="-122"/>
              </a:rPr>
              <a:t>二是</a:t>
            </a:r>
            <a:r>
              <a:rPr lang="zh-CN" altLang="zh-CN" sz="2000" b="1" dirty="0">
                <a:solidFill>
                  <a:srgbClr val="FF0000"/>
                </a:solidFill>
                <a:latin typeface="楷体" panose="02010609060101010101" pitchFamily="49" charset="-122"/>
                <a:ea typeface="楷体" panose="02010609060101010101" pitchFamily="49" charset="-122"/>
              </a:rPr>
              <a:t>坚持</a:t>
            </a:r>
            <a:r>
              <a:rPr lang="zh-CN" altLang="en-US" sz="2000" b="1" dirty="0">
                <a:solidFill>
                  <a:srgbClr val="FF0000"/>
                </a:solidFill>
                <a:latin typeface="楷体" panose="02010609060101010101" pitchFamily="49" charset="-122"/>
                <a:ea typeface="楷体" panose="02010609060101010101" pitchFamily="49" charset="-122"/>
              </a:rPr>
              <a:t>干部</a:t>
            </a:r>
            <a:r>
              <a:rPr lang="zh-CN" altLang="zh-CN" sz="2000" b="1" dirty="0">
                <a:solidFill>
                  <a:srgbClr val="FF0000"/>
                </a:solidFill>
                <a:latin typeface="楷体" panose="02010609060101010101" pitchFamily="49" charset="-122"/>
                <a:ea typeface="楷体" panose="02010609060101010101" pitchFamily="49" charset="-122"/>
              </a:rPr>
              <a:t>集中排查和网格</a:t>
            </a:r>
            <a:r>
              <a:rPr lang="zh-CN" altLang="en-US" sz="2000" b="1" dirty="0">
                <a:solidFill>
                  <a:srgbClr val="FF0000"/>
                </a:solidFill>
                <a:latin typeface="楷体" panose="02010609060101010101" pitchFamily="49" charset="-122"/>
                <a:ea typeface="楷体" panose="02010609060101010101" pitchFamily="49" charset="-122"/>
              </a:rPr>
              <a:t>常态化</a:t>
            </a:r>
            <a:r>
              <a:rPr lang="zh-CN" altLang="zh-CN" sz="2000" b="1" dirty="0">
                <a:solidFill>
                  <a:srgbClr val="FF0000"/>
                </a:solidFill>
                <a:latin typeface="楷体" panose="02010609060101010101" pitchFamily="49" charset="-122"/>
                <a:ea typeface="楷体" panose="02010609060101010101" pitchFamily="49" charset="-122"/>
              </a:rPr>
              <a:t>监测相</a:t>
            </a:r>
            <a:r>
              <a:rPr lang="zh-CN" altLang="zh-CN" sz="2000" b="1" dirty="0" smtClean="0">
                <a:solidFill>
                  <a:srgbClr val="FF0000"/>
                </a:solidFill>
                <a:latin typeface="楷体" panose="02010609060101010101" pitchFamily="49" charset="-122"/>
                <a:ea typeface="楷体" panose="02010609060101010101" pitchFamily="49" charset="-122"/>
              </a:rPr>
              <a:t>结合</a:t>
            </a:r>
            <a:r>
              <a:rPr lang="zh-CN" altLang="en-US" sz="2000" b="1" dirty="0" smtClean="0">
                <a:solidFill>
                  <a:srgbClr val="FF0000"/>
                </a:solidFill>
                <a:latin typeface="楷体" panose="02010609060101010101" pitchFamily="49" charset="-122"/>
                <a:ea typeface="楷体" panose="02010609060101010101" pitchFamily="49" charset="-122"/>
              </a:rPr>
              <a:t>。做到集中排</a:t>
            </a:r>
            <a:r>
              <a:rPr lang="zh-CN" altLang="en-US" sz="2000" b="1" dirty="0">
                <a:solidFill>
                  <a:srgbClr val="FF0000"/>
                </a:solidFill>
                <a:latin typeface="楷体" panose="02010609060101010101" pitchFamily="49" charset="-122"/>
                <a:ea typeface="楷体" panose="02010609060101010101" pitchFamily="49" charset="-122"/>
              </a:rPr>
              <a:t>查不漏</a:t>
            </a:r>
            <a:r>
              <a:rPr lang="zh-CN" altLang="en-US" sz="2000" b="1" dirty="0" smtClean="0">
                <a:solidFill>
                  <a:srgbClr val="FF0000"/>
                </a:solidFill>
                <a:latin typeface="楷体" panose="02010609060101010101" pitchFamily="49" charset="-122"/>
                <a:ea typeface="楷体" panose="02010609060101010101" pitchFamily="49" charset="-122"/>
              </a:rPr>
              <a:t>户，</a:t>
            </a:r>
            <a:r>
              <a:rPr lang="zh-CN" altLang="zh-CN" sz="2000" b="1" dirty="0">
                <a:solidFill>
                  <a:srgbClr val="FF0000"/>
                </a:solidFill>
                <a:latin typeface="楷体" panose="02010609060101010101" pitchFamily="49" charset="-122"/>
                <a:ea typeface="楷体" panose="02010609060101010101" pitchFamily="49" charset="-122"/>
              </a:rPr>
              <a:t>网格化监测</a:t>
            </a:r>
            <a:r>
              <a:rPr lang="zh-CN" altLang="en-US" sz="2000" b="1" dirty="0">
                <a:solidFill>
                  <a:srgbClr val="FF0000"/>
                </a:solidFill>
                <a:latin typeface="楷体" panose="02010609060101010101" pitchFamily="49" charset="-122"/>
                <a:ea typeface="楷体" panose="02010609060101010101" pitchFamily="49" charset="-122"/>
              </a:rPr>
              <a:t>成常态</a:t>
            </a:r>
            <a:r>
              <a:rPr lang="zh-CN" altLang="en-US"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zh-CN" altLang="en-US" sz="2000" b="1" dirty="0" smtClean="0">
                <a:solidFill>
                  <a:srgbClr val="FF0000"/>
                </a:solidFill>
                <a:latin typeface="楷体" panose="02010609060101010101" pitchFamily="49" charset="-122"/>
                <a:ea typeface="楷体" panose="02010609060101010101" pitchFamily="49" charset="-122"/>
              </a:rPr>
              <a:t>    三是</a:t>
            </a:r>
            <a:r>
              <a:rPr lang="zh-CN" altLang="zh-CN" sz="2000" b="1" dirty="0">
                <a:solidFill>
                  <a:srgbClr val="FF0000"/>
                </a:solidFill>
                <a:latin typeface="楷体" panose="02010609060101010101" pitchFamily="49" charset="-122"/>
                <a:ea typeface="楷体" panose="02010609060101010101" pitchFamily="49" charset="-122"/>
              </a:rPr>
              <a:t>部门</a:t>
            </a:r>
            <a:r>
              <a:rPr lang="zh-CN" altLang="en-US" sz="2000" b="1" dirty="0">
                <a:solidFill>
                  <a:srgbClr val="FF0000"/>
                </a:solidFill>
                <a:latin typeface="楷体" panose="02010609060101010101" pitchFamily="49" charset="-122"/>
                <a:ea typeface="楷体" panose="02010609060101010101" pitchFamily="49" charset="-122"/>
              </a:rPr>
              <a:t>联动筛查</a:t>
            </a:r>
            <a:r>
              <a:rPr lang="zh-CN" altLang="zh-CN" sz="2000" b="1" dirty="0">
                <a:solidFill>
                  <a:srgbClr val="FF0000"/>
                </a:solidFill>
                <a:latin typeface="楷体" panose="02010609060101010101" pitchFamily="49" charset="-122"/>
                <a:ea typeface="楷体" panose="02010609060101010101" pitchFamily="49" charset="-122"/>
              </a:rPr>
              <a:t>预警</a:t>
            </a:r>
            <a:r>
              <a:rPr lang="zh-CN" altLang="en-US" sz="2000" b="1" dirty="0">
                <a:solidFill>
                  <a:srgbClr val="FF0000"/>
                </a:solidFill>
                <a:latin typeface="楷体" panose="02010609060101010101" pitchFamily="49" charset="-122"/>
                <a:ea typeface="楷体" panose="02010609060101010101" pitchFamily="49" charset="-122"/>
              </a:rPr>
              <a:t>。</a:t>
            </a:r>
            <a:r>
              <a:rPr lang="zh-CN" altLang="zh-CN" sz="2000" b="1" dirty="0">
                <a:solidFill>
                  <a:srgbClr val="FF0000"/>
                </a:solidFill>
                <a:latin typeface="楷体" panose="02010609060101010101" pitchFamily="49" charset="-122"/>
                <a:ea typeface="楷体" panose="02010609060101010101" pitchFamily="49" charset="-122"/>
              </a:rPr>
              <a:t>市、区县乡村振兴部门牵头，主要依托“重庆防止返贫大数据监测平台”，</a:t>
            </a:r>
            <a:r>
              <a:rPr lang="zh-CN" altLang="en-US" sz="2000" b="1" dirty="0">
                <a:solidFill>
                  <a:srgbClr val="FF0000"/>
                </a:solidFill>
                <a:latin typeface="楷体" panose="02010609060101010101" pitchFamily="49" charset="-122"/>
                <a:ea typeface="楷体" panose="02010609060101010101" pitchFamily="49" charset="-122"/>
              </a:rPr>
              <a:t>按</a:t>
            </a:r>
            <a:r>
              <a:rPr lang="zh-CN" altLang="zh-CN" sz="2000" b="1" dirty="0">
                <a:solidFill>
                  <a:srgbClr val="FF0000"/>
                </a:solidFill>
                <a:latin typeface="楷体" panose="02010609060101010101" pitchFamily="49" charset="-122"/>
                <a:ea typeface="楷体" panose="02010609060101010101" pitchFamily="49" charset="-122"/>
              </a:rPr>
              <a:t>月与</a:t>
            </a:r>
            <a:r>
              <a:rPr lang="zh-CN" altLang="en-US" sz="2000" b="1" dirty="0">
                <a:solidFill>
                  <a:srgbClr val="FF0000"/>
                </a:solidFill>
                <a:latin typeface="楷体" panose="02010609060101010101" pitchFamily="49" charset="-122"/>
                <a:ea typeface="楷体" panose="02010609060101010101" pitchFamily="49" charset="-122"/>
              </a:rPr>
              <a:t>医疗、</a:t>
            </a:r>
            <a:r>
              <a:rPr lang="zh-CN" altLang="zh-CN" sz="2000" b="1" dirty="0">
                <a:solidFill>
                  <a:srgbClr val="FF0000"/>
                </a:solidFill>
                <a:latin typeface="楷体" panose="02010609060101010101" pitchFamily="49" charset="-122"/>
                <a:ea typeface="楷体" panose="02010609060101010101" pitchFamily="49" charset="-122"/>
              </a:rPr>
              <a:t>教育、民政</a:t>
            </a:r>
            <a:r>
              <a:rPr lang="zh-CN" altLang="en-US" sz="2000" b="1" dirty="0">
                <a:solidFill>
                  <a:srgbClr val="FF0000"/>
                </a:solidFill>
                <a:latin typeface="楷体" panose="02010609060101010101" pitchFamily="49" charset="-122"/>
                <a:ea typeface="楷体" panose="02010609060101010101" pitchFamily="49" charset="-122"/>
              </a:rPr>
              <a:t>、</a:t>
            </a:r>
            <a:r>
              <a:rPr lang="zh-CN" altLang="zh-CN" sz="2000" b="1" dirty="0">
                <a:solidFill>
                  <a:srgbClr val="FF0000"/>
                </a:solidFill>
                <a:latin typeface="楷体" panose="02010609060101010101" pitchFamily="49" charset="-122"/>
                <a:ea typeface="楷体" panose="02010609060101010101" pitchFamily="49" charset="-122"/>
              </a:rPr>
              <a:t>残联等</a:t>
            </a:r>
            <a:r>
              <a:rPr lang="zh-CN" altLang="en-US" sz="2000" b="1" dirty="0">
                <a:solidFill>
                  <a:srgbClr val="FF0000"/>
                </a:solidFill>
                <a:latin typeface="楷体" panose="02010609060101010101" pitchFamily="49" charset="-122"/>
                <a:ea typeface="楷体" panose="02010609060101010101" pitchFamily="49" charset="-122"/>
              </a:rPr>
              <a:t>行业</a:t>
            </a:r>
            <a:r>
              <a:rPr lang="zh-CN" altLang="zh-CN" sz="2000" b="1" dirty="0">
                <a:solidFill>
                  <a:srgbClr val="FF0000"/>
                </a:solidFill>
                <a:latin typeface="楷体" panose="02010609060101010101" pitchFamily="49" charset="-122"/>
                <a:ea typeface="楷体" panose="02010609060101010101" pitchFamily="49" charset="-122"/>
              </a:rPr>
              <a:t>部门开展数据比对，重点比对农户在医疗、教育、住房、饮水、残疾、产业就业、意外事故等方面的数据信息，筛查预警线索反馈基层核实</a:t>
            </a:r>
            <a:r>
              <a:rPr lang="zh-CN" altLang="en-US" sz="2000" b="1" dirty="0">
                <a:solidFill>
                  <a:srgbClr val="FF0000"/>
                </a:solidFill>
                <a:latin typeface="楷体" panose="02010609060101010101" pitchFamily="49" charset="-122"/>
                <a:ea typeface="楷体" panose="02010609060101010101" pitchFamily="49" charset="-122"/>
              </a:rPr>
              <a:t>，确保</a:t>
            </a:r>
            <a:r>
              <a:rPr lang="zh-CN" altLang="zh-CN" sz="2000" b="1" dirty="0">
                <a:solidFill>
                  <a:srgbClr val="FF0000"/>
                </a:solidFill>
                <a:latin typeface="楷体" panose="02010609060101010101" pitchFamily="49" charset="-122"/>
                <a:ea typeface="楷体" panose="02010609060101010101" pitchFamily="49" charset="-122"/>
              </a:rPr>
              <a:t>及时纳入监测帮扶</a:t>
            </a:r>
            <a:r>
              <a:rPr lang="zh-CN" altLang="zh-CN"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FF0000"/>
                </a:solidFill>
                <a:latin typeface="楷体" panose="02010609060101010101" pitchFamily="49" charset="-122"/>
                <a:ea typeface="楷体" panose="02010609060101010101" pitchFamily="49" charset="-122"/>
              </a:rPr>
              <a:t>四是</a:t>
            </a:r>
            <a:r>
              <a:rPr lang="zh-CN" altLang="zh-CN" sz="2000" b="1" dirty="0">
                <a:solidFill>
                  <a:srgbClr val="FF0000"/>
                </a:solidFill>
                <a:latin typeface="楷体" panose="02010609060101010101" pitchFamily="49" charset="-122"/>
                <a:ea typeface="楷体" panose="02010609060101010101" pitchFamily="49" charset="-122"/>
              </a:rPr>
              <a:t>建立村（社区）干部“吹哨人”</a:t>
            </a:r>
            <a:r>
              <a:rPr lang="zh-CN" altLang="zh-CN" sz="2000" b="1" dirty="0" smtClean="0">
                <a:solidFill>
                  <a:srgbClr val="FF0000"/>
                </a:solidFill>
                <a:latin typeface="楷体" panose="02010609060101010101" pitchFamily="49" charset="-122"/>
                <a:ea typeface="楷体" panose="02010609060101010101" pitchFamily="49" charset="-122"/>
              </a:rPr>
              <a:t>机制</a:t>
            </a:r>
            <a:r>
              <a:rPr lang="zh-CN" altLang="en-US" sz="2000" b="1" dirty="0" smtClean="0">
                <a:solidFill>
                  <a:srgbClr val="FF0000"/>
                </a:solidFill>
                <a:latin typeface="楷体" panose="02010609060101010101" pitchFamily="49" charset="-122"/>
                <a:ea typeface="楷体" panose="02010609060101010101" pitchFamily="49" charset="-122"/>
              </a:rPr>
              <a:t>。</a:t>
            </a:r>
            <a:r>
              <a:rPr lang="zh-CN" altLang="zh-CN" sz="2000" b="1" dirty="0">
                <a:solidFill>
                  <a:srgbClr val="FF0000"/>
                </a:solidFill>
                <a:latin typeface="楷体" panose="02010609060101010101" pitchFamily="49" charset="-122"/>
                <a:ea typeface="楷体" panose="02010609060101010101" pitchFamily="49" charset="-122"/>
              </a:rPr>
              <a:t>结合群众反映</a:t>
            </a:r>
            <a:r>
              <a:rPr lang="zh-CN" altLang="zh-CN" sz="2000" b="1" dirty="0" smtClean="0">
                <a:solidFill>
                  <a:srgbClr val="FF0000"/>
                </a:solidFill>
                <a:latin typeface="楷体" panose="02010609060101010101" pitchFamily="49" charset="-122"/>
                <a:ea typeface="楷体" panose="02010609060101010101" pitchFamily="49" charset="-122"/>
              </a:rPr>
              <a:t>、</a:t>
            </a:r>
            <a:r>
              <a:rPr lang="zh-CN" altLang="en-US" sz="2000" b="1" dirty="0" smtClean="0">
                <a:solidFill>
                  <a:srgbClr val="FF0000"/>
                </a:solidFill>
                <a:latin typeface="楷体" panose="02010609060101010101" pitchFamily="49" charset="-122"/>
                <a:ea typeface="楷体" panose="02010609060101010101" pitchFamily="49" charset="-122"/>
              </a:rPr>
              <a:t>媒体曝光、</a:t>
            </a:r>
            <a:r>
              <a:rPr lang="zh-CN" altLang="zh-CN" sz="2000" b="1" dirty="0" smtClean="0">
                <a:solidFill>
                  <a:srgbClr val="FF0000"/>
                </a:solidFill>
                <a:latin typeface="楷体" panose="02010609060101010101" pitchFamily="49" charset="-122"/>
                <a:ea typeface="楷体" panose="02010609060101010101" pitchFamily="49" charset="-122"/>
              </a:rPr>
              <a:t>各级</a:t>
            </a:r>
            <a:r>
              <a:rPr lang="zh-CN" altLang="en-US" sz="2000" b="1" dirty="0" smtClean="0">
                <a:solidFill>
                  <a:srgbClr val="FF0000"/>
                </a:solidFill>
                <a:latin typeface="楷体" panose="02010609060101010101" pitchFamily="49" charset="-122"/>
                <a:ea typeface="楷体" panose="02010609060101010101" pitchFamily="49" charset="-122"/>
              </a:rPr>
              <a:t>各部门</a:t>
            </a:r>
            <a:r>
              <a:rPr lang="zh-CN" altLang="zh-CN" sz="2000" b="1" dirty="0">
                <a:solidFill>
                  <a:srgbClr val="FF0000"/>
                </a:solidFill>
                <a:latin typeface="楷体" panose="02010609060101010101" pitchFamily="49" charset="-122"/>
                <a:ea typeface="楷体" panose="02010609060101010101" pitchFamily="49" charset="-122"/>
              </a:rPr>
              <a:t>比对</a:t>
            </a:r>
            <a:r>
              <a:rPr lang="zh-CN" altLang="zh-CN" sz="2000" b="1" dirty="0" smtClean="0">
                <a:solidFill>
                  <a:srgbClr val="FF0000"/>
                </a:solidFill>
                <a:latin typeface="楷体" panose="02010609060101010101" pitchFamily="49" charset="-122"/>
                <a:ea typeface="楷体" panose="02010609060101010101" pitchFamily="49" charset="-122"/>
              </a:rPr>
              <a:t>反馈</a:t>
            </a:r>
            <a:r>
              <a:rPr lang="zh-CN" altLang="en-US" sz="2000" b="1" dirty="0" smtClean="0">
                <a:solidFill>
                  <a:srgbClr val="FF0000"/>
                </a:solidFill>
                <a:latin typeface="楷体" panose="02010609060101010101" pitchFamily="49" charset="-122"/>
                <a:ea typeface="楷体" panose="02010609060101010101" pitchFamily="49" charset="-122"/>
              </a:rPr>
              <a:t>的</a:t>
            </a:r>
            <a:r>
              <a:rPr lang="zh-CN" altLang="zh-CN" sz="2000" b="1" dirty="0" smtClean="0">
                <a:solidFill>
                  <a:srgbClr val="FF0000"/>
                </a:solidFill>
                <a:latin typeface="楷体" panose="02010609060101010101" pitchFamily="49" charset="-122"/>
                <a:ea typeface="楷体" panose="02010609060101010101" pitchFamily="49" charset="-122"/>
              </a:rPr>
              <a:t>预警线索</a:t>
            </a:r>
            <a:r>
              <a:rPr lang="zh-CN" altLang="zh-CN" sz="2000" b="1" dirty="0">
                <a:solidFill>
                  <a:srgbClr val="FF0000"/>
                </a:solidFill>
                <a:latin typeface="楷体" panose="02010609060101010101" pitchFamily="49" charset="-122"/>
                <a:ea typeface="楷体" panose="02010609060101010101" pitchFamily="49" charset="-122"/>
              </a:rPr>
              <a:t>，</a:t>
            </a:r>
            <a:r>
              <a:rPr lang="zh-CN" altLang="zh-CN" sz="2000" b="1" dirty="0" smtClean="0">
                <a:solidFill>
                  <a:srgbClr val="FF0000"/>
                </a:solidFill>
                <a:latin typeface="楷体" panose="02010609060101010101" pitchFamily="49" charset="-122"/>
                <a:ea typeface="楷体" panose="02010609060101010101" pitchFamily="49" charset="-122"/>
              </a:rPr>
              <a:t>由</a:t>
            </a:r>
            <a:r>
              <a:rPr lang="zh-CN" altLang="zh-CN" sz="2000" b="1" dirty="0">
                <a:solidFill>
                  <a:srgbClr val="FF0000"/>
                </a:solidFill>
                <a:latin typeface="楷体" panose="02010609060101010101" pitchFamily="49" charset="-122"/>
                <a:ea typeface="楷体" panose="02010609060101010101" pitchFamily="49" charset="-122"/>
              </a:rPr>
              <a:t>乡镇（街道）组织）</a:t>
            </a:r>
            <a:r>
              <a:rPr lang="zh-CN" altLang="en-US" sz="2000" b="1" dirty="0">
                <a:solidFill>
                  <a:srgbClr val="FF0000"/>
                </a:solidFill>
                <a:latin typeface="楷体" panose="02010609060101010101" pitchFamily="49" charset="-122"/>
                <a:ea typeface="楷体" panose="02010609060101010101" pitchFamily="49" charset="-122"/>
              </a:rPr>
              <a:t>驻村</a:t>
            </a:r>
            <a:r>
              <a:rPr lang="zh-CN" altLang="zh-CN" sz="2000" b="1" dirty="0">
                <a:solidFill>
                  <a:srgbClr val="FF0000"/>
                </a:solidFill>
                <a:latin typeface="楷体" panose="02010609060101010101" pitchFamily="49" charset="-122"/>
                <a:ea typeface="楷体" panose="02010609060101010101" pitchFamily="49" charset="-122"/>
              </a:rPr>
              <a:t>干部、第一书记、村</a:t>
            </a:r>
            <a:r>
              <a:rPr lang="zh-CN" altLang="en-US" sz="2000" b="1" dirty="0">
                <a:solidFill>
                  <a:srgbClr val="FF0000"/>
                </a:solidFill>
                <a:latin typeface="楷体" panose="02010609060101010101" pitchFamily="49" charset="-122"/>
                <a:ea typeface="楷体" panose="02010609060101010101" pitchFamily="49" charset="-122"/>
              </a:rPr>
              <a:t>社干部、信息员、党员和群众代表</a:t>
            </a:r>
            <a:r>
              <a:rPr lang="zh-CN" altLang="zh-CN" sz="2000" b="1" dirty="0" smtClean="0">
                <a:solidFill>
                  <a:srgbClr val="FF0000"/>
                </a:solidFill>
                <a:latin typeface="楷体" panose="02010609060101010101" pitchFamily="49" charset="-122"/>
                <a:ea typeface="楷体" panose="02010609060101010101" pitchFamily="49" charset="-122"/>
              </a:rPr>
              <a:t>等</a:t>
            </a:r>
            <a:r>
              <a:rPr lang="zh-CN" altLang="en-US" sz="2000" b="1" dirty="0" smtClean="0">
                <a:solidFill>
                  <a:srgbClr val="FF0000"/>
                </a:solidFill>
                <a:latin typeface="楷体" panose="02010609060101010101" pitchFamily="49" charset="-122"/>
                <a:ea typeface="楷体" panose="02010609060101010101" pitchFamily="49" charset="-122"/>
              </a:rPr>
              <a:t>组织定期研判，做到</a:t>
            </a:r>
            <a:r>
              <a:rPr lang="zh-CN" altLang="zh-CN" sz="2000" b="1" dirty="0" smtClean="0">
                <a:solidFill>
                  <a:srgbClr val="FF0000"/>
                </a:solidFill>
                <a:latin typeface="楷体" panose="02010609060101010101" pitchFamily="49" charset="-122"/>
                <a:ea typeface="楷体" panose="02010609060101010101" pitchFamily="49" charset="-122"/>
              </a:rPr>
              <a:t>靶</a:t>
            </a:r>
            <a:r>
              <a:rPr lang="zh-CN" altLang="zh-CN" sz="2000" b="1" dirty="0">
                <a:solidFill>
                  <a:srgbClr val="FF0000"/>
                </a:solidFill>
                <a:latin typeface="楷体" panose="02010609060101010101" pitchFamily="49" charset="-122"/>
                <a:ea typeface="楷体" panose="02010609060101010101" pitchFamily="49" charset="-122"/>
              </a:rPr>
              <a:t>向</a:t>
            </a:r>
            <a:r>
              <a:rPr lang="zh-CN" altLang="zh-CN" sz="2000" b="1" dirty="0" smtClean="0">
                <a:solidFill>
                  <a:srgbClr val="FF0000"/>
                </a:solidFill>
                <a:latin typeface="楷体" panose="02010609060101010101" pitchFamily="49" charset="-122"/>
                <a:ea typeface="楷体" panose="02010609060101010101" pitchFamily="49" charset="-122"/>
              </a:rPr>
              <a:t>入户</a:t>
            </a:r>
            <a:r>
              <a:rPr lang="zh-CN" altLang="en-US" sz="2000" b="1" dirty="0" smtClean="0">
                <a:solidFill>
                  <a:srgbClr val="FF0000"/>
                </a:solidFill>
                <a:latin typeface="楷体" panose="02010609060101010101" pitchFamily="49" charset="-122"/>
                <a:ea typeface="楷体" panose="02010609060101010101" pitchFamily="49" charset="-122"/>
              </a:rPr>
              <a:t>核</a:t>
            </a:r>
            <a:r>
              <a:rPr lang="zh-CN" altLang="zh-CN" sz="2000" b="1" dirty="0" smtClean="0">
                <a:solidFill>
                  <a:srgbClr val="FF0000"/>
                </a:solidFill>
                <a:latin typeface="楷体" panose="02010609060101010101" pitchFamily="49" charset="-122"/>
                <a:ea typeface="楷体" panose="02010609060101010101" pitchFamily="49" charset="-122"/>
              </a:rPr>
              <a:t>查及时。</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zh-CN" altLang="en-US" sz="2000" b="1" dirty="0" smtClean="0">
                <a:solidFill>
                  <a:srgbClr val="FF0000"/>
                </a:solidFill>
                <a:latin typeface="楷体" panose="02010609060101010101" pitchFamily="49" charset="-122"/>
                <a:ea typeface="楷体" panose="02010609060101010101" pitchFamily="49" charset="-122"/>
              </a:rPr>
              <a:t>    </a:t>
            </a:r>
            <a:endParaRPr lang="en-US" altLang="zh-CN" sz="20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635896" y="1824050"/>
            <a:ext cx="4680520" cy="4680520"/>
          </a:xfrm>
          <a:prstGeom prst="round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11560" y="1819377"/>
            <a:ext cx="2739642" cy="4678204"/>
          </a:xfrm>
          <a:prstGeom prst="rect">
            <a:avLst/>
          </a:prstGeom>
        </p:spPr>
        <p:txBody>
          <a:bodyPr wrap="square">
            <a:spAutoFit/>
          </a:bodyPr>
          <a:lstStyle/>
          <a:p>
            <a:r>
              <a:rPr lang="en-US" altLang="zh-CN" b="1" dirty="0" smtClean="0">
                <a:solidFill>
                  <a:srgbClr val="FF0000"/>
                </a:solidFill>
                <a:latin typeface="楷体" panose="02010609060101010101" pitchFamily="49" charset="-122"/>
                <a:ea typeface="楷体" panose="02010609060101010101" pitchFamily="49" charset="-122"/>
              </a:rPr>
              <a:t>   </a:t>
            </a:r>
            <a:r>
              <a:rPr lang="zh-CN" altLang="zh-CN" sz="1400" b="1" dirty="0" smtClean="0">
                <a:solidFill>
                  <a:srgbClr val="FF0000"/>
                </a:solidFill>
                <a:latin typeface="楷体" panose="02010609060101010101" pitchFamily="49" charset="-122"/>
                <a:ea typeface="楷体" panose="02010609060101010101" pitchFamily="49" charset="-122"/>
              </a:rPr>
              <a:t>（</a:t>
            </a:r>
            <a:r>
              <a:rPr lang="zh-CN" altLang="zh-CN" sz="1400" b="1" dirty="0">
                <a:solidFill>
                  <a:srgbClr val="FF0000"/>
                </a:solidFill>
                <a:latin typeface="楷体" panose="02010609060101010101" pitchFamily="49" charset="-122"/>
                <a:ea typeface="楷体" panose="02010609060101010101" pitchFamily="49" charset="-122"/>
              </a:rPr>
              <a:t>一</a:t>
            </a:r>
            <a:r>
              <a:rPr lang="zh-CN" altLang="zh-CN" sz="1400" b="1" dirty="0" smtClean="0">
                <a:solidFill>
                  <a:srgbClr val="FF0000"/>
                </a:solidFill>
                <a:latin typeface="楷体" panose="02010609060101010101" pitchFamily="49" charset="-122"/>
                <a:ea typeface="楷体" panose="02010609060101010101" pitchFamily="49" charset="-122"/>
              </a:rPr>
              <a:t>）</a:t>
            </a:r>
            <a:r>
              <a:rPr lang="zh-CN" altLang="en-US" sz="1400" b="1" dirty="0" smtClean="0">
                <a:solidFill>
                  <a:srgbClr val="FF0000"/>
                </a:solidFill>
                <a:latin typeface="楷体" panose="02010609060101010101" pitchFamily="49" charset="-122"/>
                <a:ea typeface="楷体" panose="02010609060101010101" pitchFamily="49" charset="-122"/>
              </a:rPr>
              <a:t>线下申请</a:t>
            </a:r>
            <a:endParaRPr lang="en-US" altLang="zh-CN" sz="1400" b="1" dirty="0" smtClean="0">
              <a:solidFill>
                <a:srgbClr val="FF0000"/>
              </a:solidFill>
              <a:latin typeface="楷体" panose="02010609060101010101" pitchFamily="49" charset="-122"/>
              <a:ea typeface="楷体" panose="02010609060101010101" pitchFamily="49" charset="-122"/>
            </a:endParaRPr>
          </a:p>
          <a:p>
            <a:r>
              <a:rPr lang="en-US" altLang="zh-CN" sz="1400" b="1" dirty="0" smtClean="0">
                <a:solidFill>
                  <a:srgbClr val="FF0000"/>
                </a:solidFill>
                <a:latin typeface="楷体" panose="02010609060101010101" pitchFamily="49" charset="-122"/>
                <a:ea typeface="楷体" panose="02010609060101010101" pitchFamily="49" charset="-122"/>
              </a:rPr>
              <a:t>    </a:t>
            </a:r>
            <a:r>
              <a:rPr lang="zh-CN" altLang="en-US" sz="1400" b="1" dirty="0" smtClean="0">
                <a:solidFill>
                  <a:srgbClr val="FF0000"/>
                </a:solidFill>
                <a:latin typeface="楷体" panose="02010609060101010101" pitchFamily="49" charset="-122"/>
                <a:ea typeface="楷体" panose="02010609060101010101" pitchFamily="49" charset="-122"/>
              </a:rPr>
              <a:t>村（居委）设立申报窗口，明确人员</a:t>
            </a:r>
            <a:r>
              <a:rPr lang="zh-CN" altLang="en-US" sz="1400" b="1" dirty="0">
                <a:solidFill>
                  <a:srgbClr val="FF0000"/>
                </a:solidFill>
                <a:latin typeface="楷体" panose="02010609060101010101" pitchFamily="49" charset="-122"/>
                <a:ea typeface="楷体" panose="02010609060101010101" pitchFamily="49" charset="-122"/>
              </a:rPr>
              <a:t>负责办理。</a:t>
            </a:r>
            <a:endParaRPr lang="en-US" altLang="zh-CN" sz="1400" b="1" dirty="0" smtClean="0">
              <a:solidFill>
                <a:srgbClr val="FF0000"/>
              </a:solidFill>
              <a:latin typeface="楷体" panose="02010609060101010101" pitchFamily="49" charset="-122"/>
              <a:ea typeface="楷体" panose="02010609060101010101" pitchFamily="49" charset="-122"/>
            </a:endParaRPr>
          </a:p>
          <a:p>
            <a:r>
              <a:rPr lang="en-US" altLang="zh-CN" sz="1400" b="1" dirty="0">
                <a:solidFill>
                  <a:srgbClr val="FF0000"/>
                </a:solidFill>
                <a:latin typeface="楷体" panose="02010609060101010101" pitchFamily="49" charset="-122"/>
                <a:ea typeface="楷体" panose="02010609060101010101" pitchFamily="49" charset="-122"/>
              </a:rPr>
              <a:t> </a:t>
            </a:r>
            <a:r>
              <a:rPr lang="en-US" altLang="zh-CN" sz="1400" b="1" dirty="0" smtClean="0">
                <a:solidFill>
                  <a:srgbClr val="FF0000"/>
                </a:solidFill>
                <a:latin typeface="楷体" panose="02010609060101010101" pitchFamily="49" charset="-122"/>
                <a:ea typeface="楷体" panose="02010609060101010101" pitchFamily="49" charset="-122"/>
              </a:rPr>
              <a:t>  </a:t>
            </a:r>
            <a:r>
              <a:rPr lang="zh-CN" altLang="en-US" sz="1400" b="1" dirty="0" smtClean="0">
                <a:solidFill>
                  <a:srgbClr val="FF0000"/>
                </a:solidFill>
                <a:latin typeface="楷体" panose="02010609060101010101" pitchFamily="49" charset="-122"/>
                <a:ea typeface="楷体" panose="02010609060101010101" pitchFamily="49" charset="-122"/>
              </a:rPr>
              <a:t>（二）线上申请</a:t>
            </a:r>
            <a:endParaRPr lang="en-US" altLang="zh-CN" sz="1400" b="1" dirty="0" smtClean="0">
              <a:solidFill>
                <a:srgbClr val="FF0000"/>
              </a:solidFill>
              <a:latin typeface="楷体" panose="02010609060101010101" pitchFamily="49" charset="-122"/>
              <a:ea typeface="楷体" panose="02010609060101010101" pitchFamily="49" charset="-122"/>
            </a:endParaRPr>
          </a:p>
          <a:p>
            <a:r>
              <a:rPr lang="en-US" altLang="zh-CN" sz="1400" b="1" dirty="0">
                <a:solidFill>
                  <a:srgbClr val="FF0000"/>
                </a:solidFill>
                <a:latin typeface="楷体" panose="02010609060101010101" pitchFamily="49" charset="-122"/>
                <a:ea typeface="楷体" panose="02010609060101010101" pitchFamily="49" charset="-122"/>
              </a:rPr>
              <a:t> </a:t>
            </a:r>
            <a:r>
              <a:rPr lang="en-US" altLang="zh-CN" sz="1400" b="1" dirty="0" smtClean="0">
                <a:solidFill>
                  <a:srgbClr val="FF0000"/>
                </a:solidFill>
                <a:latin typeface="楷体" panose="02010609060101010101" pitchFamily="49" charset="-122"/>
                <a:ea typeface="楷体" panose="02010609060101010101" pitchFamily="49" charset="-122"/>
              </a:rPr>
              <a:t> </a:t>
            </a:r>
            <a:r>
              <a:rPr lang="zh-CN" altLang="zh-CN" sz="1400" b="1" dirty="0" smtClean="0">
                <a:solidFill>
                  <a:srgbClr val="FF0000"/>
                </a:solidFill>
                <a:latin typeface="楷体" panose="02010609060101010101" pitchFamily="49" charset="-122"/>
                <a:ea typeface="楷体" panose="02010609060101010101" pitchFamily="49" charset="-122"/>
              </a:rPr>
              <a:t>（</a:t>
            </a:r>
            <a:r>
              <a:rPr lang="en-US" altLang="zh-CN" sz="1400" b="1" dirty="0">
                <a:solidFill>
                  <a:srgbClr val="FF0000"/>
                </a:solidFill>
                <a:latin typeface="楷体" panose="02010609060101010101" pitchFamily="49" charset="-122"/>
                <a:ea typeface="楷体" panose="02010609060101010101" pitchFamily="49" charset="-122"/>
              </a:rPr>
              <a:t>1</a:t>
            </a:r>
            <a:r>
              <a:rPr lang="zh-CN" altLang="zh-CN" sz="1400" b="1" dirty="0">
                <a:solidFill>
                  <a:srgbClr val="FF0000"/>
                </a:solidFill>
                <a:latin typeface="楷体" panose="02010609060101010101" pitchFamily="49" charset="-122"/>
                <a:ea typeface="楷体" panose="02010609060101010101" pitchFamily="49" charset="-122"/>
              </a:rPr>
              <a:t>）关注微信公众号“重庆乡村振兴”</a:t>
            </a:r>
            <a:r>
              <a:rPr lang="zh-CN" altLang="zh-CN" sz="1400" b="1" dirty="0" smtClean="0">
                <a:solidFill>
                  <a:srgbClr val="FF0000"/>
                </a:solidFill>
                <a:latin typeface="楷体" panose="02010609060101010101" pitchFamily="49" charset="-122"/>
                <a:ea typeface="楷体" panose="02010609060101010101" pitchFamily="49" charset="-122"/>
              </a:rPr>
              <a:t>—互动</a:t>
            </a:r>
            <a:r>
              <a:rPr lang="zh-CN" altLang="zh-CN" sz="1400" b="1" dirty="0">
                <a:solidFill>
                  <a:srgbClr val="FF0000"/>
                </a:solidFill>
                <a:latin typeface="楷体" panose="02010609060101010101" pitchFamily="49" charset="-122"/>
                <a:ea typeface="楷体" panose="02010609060101010101" pitchFamily="49" charset="-122"/>
              </a:rPr>
              <a:t>交流</a:t>
            </a:r>
            <a:r>
              <a:rPr lang="zh-CN" altLang="zh-CN" sz="1400" b="1" dirty="0" smtClean="0">
                <a:solidFill>
                  <a:srgbClr val="FF0000"/>
                </a:solidFill>
                <a:latin typeface="楷体" panose="02010609060101010101" pitchFamily="49" charset="-122"/>
                <a:ea typeface="楷体" panose="02010609060101010101" pitchFamily="49" charset="-122"/>
              </a:rPr>
              <a:t>—监测</a:t>
            </a:r>
            <a:r>
              <a:rPr lang="zh-CN" altLang="zh-CN" sz="1400" b="1" dirty="0">
                <a:solidFill>
                  <a:srgbClr val="FF0000"/>
                </a:solidFill>
                <a:latin typeface="楷体" panose="02010609060101010101" pitchFamily="49" charset="-122"/>
                <a:ea typeface="楷体" panose="02010609060101010101" pitchFamily="49" charset="-122"/>
              </a:rPr>
              <a:t>户申请；</a:t>
            </a:r>
            <a:endParaRPr lang="zh-CN" altLang="zh-CN" sz="1400" b="1" dirty="0">
              <a:solidFill>
                <a:srgbClr val="FF0000"/>
              </a:solidFill>
              <a:latin typeface="楷体" panose="02010609060101010101" pitchFamily="49" charset="-122"/>
              <a:ea typeface="楷体" panose="02010609060101010101" pitchFamily="49" charset="-122"/>
            </a:endParaRPr>
          </a:p>
          <a:p>
            <a:r>
              <a:rPr lang="zh-CN" altLang="en-US" sz="1400" b="1" dirty="0" smtClean="0">
                <a:solidFill>
                  <a:srgbClr val="FF0000"/>
                </a:solidFill>
                <a:latin typeface="楷体" panose="02010609060101010101" pitchFamily="49" charset="-122"/>
                <a:ea typeface="楷体" panose="02010609060101010101" pitchFamily="49" charset="-122"/>
              </a:rPr>
              <a:t>  （</a:t>
            </a:r>
            <a:r>
              <a:rPr lang="en-US" altLang="zh-CN" sz="1400" b="1" dirty="0" smtClean="0">
                <a:solidFill>
                  <a:srgbClr val="FF0000"/>
                </a:solidFill>
                <a:latin typeface="楷体" panose="02010609060101010101" pitchFamily="49" charset="-122"/>
                <a:ea typeface="楷体" panose="02010609060101010101" pitchFamily="49" charset="-122"/>
              </a:rPr>
              <a:t>2</a:t>
            </a:r>
            <a:r>
              <a:rPr lang="zh-CN" altLang="en-US" sz="1400" b="1" dirty="0" smtClean="0">
                <a:solidFill>
                  <a:srgbClr val="FF0000"/>
                </a:solidFill>
                <a:latin typeface="楷体" panose="02010609060101010101" pitchFamily="49" charset="-122"/>
                <a:ea typeface="楷体" panose="02010609060101010101" pitchFamily="49" charset="-122"/>
              </a:rPr>
              <a:t>）</a:t>
            </a:r>
            <a:r>
              <a:rPr lang="zh-CN" altLang="zh-CN" sz="1400" b="1" dirty="0" smtClean="0">
                <a:solidFill>
                  <a:srgbClr val="FF0000"/>
                </a:solidFill>
                <a:latin typeface="楷体" panose="02010609060101010101" pitchFamily="49" charset="-122"/>
                <a:ea typeface="楷体" panose="02010609060101010101" pitchFamily="49" charset="-122"/>
              </a:rPr>
              <a:t>关注</a:t>
            </a:r>
            <a:r>
              <a:rPr lang="zh-CN" altLang="zh-CN" sz="1400" b="1" dirty="0">
                <a:solidFill>
                  <a:srgbClr val="FF0000"/>
                </a:solidFill>
                <a:latin typeface="楷体" panose="02010609060101010101" pitchFamily="49" charset="-122"/>
                <a:ea typeface="楷体" panose="02010609060101010101" pitchFamily="49" charset="-122"/>
              </a:rPr>
              <a:t>微信公众号“我家在重庆”—我的需求—监测对象申请；</a:t>
            </a:r>
            <a:endParaRPr lang="zh-CN" altLang="zh-CN" sz="1400" b="1" dirty="0">
              <a:solidFill>
                <a:srgbClr val="FF0000"/>
              </a:solidFill>
              <a:latin typeface="楷体" panose="02010609060101010101" pitchFamily="49" charset="-122"/>
              <a:ea typeface="楷体" panose="02010609060101010101" pitchFamily="49" charset="-122"/>
            </a:endParaRPr>
          </a:p>
          <a:p>
            <a:r>
              <a:rPr lang="en-US" altLang="zh-CN" sz="1400" b="1" dirty="0" smtClean="0">
                <a:solidFill>
                  <a:srgbClr val="FF0000"/>
                </a:solidFill>
                <a:latin typeface="楷体" panose="02010609060101010101" pitchFamily="49" charset="-122"/>
                <a:ea typeface="楷体" panose="02010609060101010101" pitchFamily="49" charset="-122"/>
              </a:rPr>
              <a:t>  </a:t>
            </a:r>
            <a:r>
              <a:rPr lang="zh-CN" altLang="zh-CN" sz="1400" b="1" dirty="0" smtClean="0">
                <a:solidFill>
                  <a:srgbClr val="FF0000"/>
                </a:solidFill>
                <a:latin typeface="楷体" panose="02010609060101010101" pitchFamily="49" charset="-122"/>
                <a:ea typeface="楷体" panose="02010609060101010101" pitchFamily="49" charset="-122"/>
              </a:rPr>
              <a:t>（</a:t>
            </a:r>
            <a:r>
              <a:rPr lang="en-US" altLang="zh-CN" sz="1400" b="1" dirty="0" smtClean="0">
                <a:solidFill>
                  <a:srgbClr val="FF0000"/>
                </a:solidFill>
                <a:latin typeface="楷体" panose="02010609060101010101" pitchFamily="49" charset="-122"/>
                <a:ea typeface="楷体" panose="02010609060101010101" pitchFamily="49" charset="-122"/>
              </a:rPr>
              <a:t>3</a:t>
            </a:r>
            <a:r>
              <a:rPr lang="zh-CN" altLang="zh-CN" sz="1400" b="1" dirty="0" smtClean="0">
                <a:solidFill>
                  <a:srgbClr val="FF0000"/>
                </a:solidFill>
                <a:latin typeface="楷体" panose="02010609060101010101" pitchFamily="49" charset="-122"/>
                <a:ea typeface="楷体" panose="02010609060101010101" pitchFamily="49" charset="-122"/>
              </a:rPr>
              <a:t>）渝</a:t>
            </a:r>
            <a:r>
              <a:rPr lang="zh-CN" altLang="zh-CN" sz="1400" b="1" dirty="0">
                <a:solidFill>
                  <a:srgbClr val="FF0000"/>
                </a:solidFill>
                <a:latin typeface="楷体" panose="02010609060101010101" pitchFamily="49" charset="-122"/>
                <a:ea typeface="楷体" panose="02010609060101010101" pitchFamily="49" charset="-122"/>
              </a:rPr>
              <a:t>防贫</a:t>
            </a:r>
            <a:r>
              <a:rPr lang="en-US" altLang="zh-CN" sz="1400" b="1" dirty="0" smtClean="0">
                <a:solidFill>
                  <a:srgbClr val="FF0000"/>
                </a:solidFill>
                <a:latin typeface="楷体" panose="02010609060101010101" pitchFamily="49" charset="-122"/>
                <a:ea typeface="楷体" panose="02010609060101010101" pitchFamily="49" charset="-122"/>
              </a:rPr>
              <a:t>APP</a:t>
            </a:r>
            <a:r>
              <a:rPr lang="zh-CN" altLang="zh-CN" sz="1400" b="1" dirty="0" smtClean="0">
                <a:solidFill>
                  <a:srgbClr val="FF0000"/>
                </a:solidFill>
                <a:latin typeface="楷体" panose="02010609060101010101" pitchFamily="49" charset="-122"/>
                <a:ea typeface="楷体" panose="02010609060101010101" pitchFamily="49" charset="-122"/>
              </a:rPr>
              <a:t>—首页—便民</a:t>
            </a:r>
            <a:r>
              <a:rPr lang="zh-CN" altLang="zh-CN" sz="1400" b="1" dirty="0">
                <a:solidFill>
                  <a:srgbClr val="FF0000"/>
                </a:solidFill>
                <a:latin typeface="楷体" panose="02010609060101010101" pitchFamily="49" charset="-122"/>
                <a:ea typeface="楷体" panose="02010609060101010101" pitchFamily="49" charset="-122"/>
              </a:rPr>
              <a:t>通道</a:t>
            </a:r>
            <a:r>
              <a:rPr lang="zh-CN" altLang="zh-CN" sz="1400" b="1" dirty="0" smtClean="0">
                <a:solidFill>
                  <a:srgbClr val="FF0000"/>
                </a:solidFill>
                <a:latin typeface="楷体" panose="02010609060101010101" pitchFamily="49" charset="-122"/>
                <a:ea typeface="楷体" panose="02010609060101010101" pitchFamily="49" charset="-122"/>
              </a:rPr>
              <a:t>—监测</a:t>
            </a:r>
            <a:r>
              <a:rPr lang="zh-CN" altLang="zh-CN" sz="1400" b="1" dirty="0">
                <a:solidFill>
                  <a:srgbClr val="FF0000"/>
                </a:solidFill>
                <a:latin typeface="楷体" panose="02010609060101010101" pitchFamily="49" charset="-122"/>
                <a:ea typeface="楷体" panose="02010609060101010101" pitchFamily="49" charset="-122"/>
              </a:rPr>
              <a:t>对象申请；</a:t>
            </a:r>
            <a:endParaRPr lang="zh-CN" altLang="zh-CN" sz="1400" b="1" dirty="0">
              <a:solidFill>
                <a:srgbClr val="FF0000"/>
              </a:solidFill>
              <a:latin typeface="楷体" panose="02010609060101010101" pitchFamily="49" charset="-122"/>
              <a:ea typeface="楷体" panose="02010609060101010101" pitchFamily="49" charset="-122"/>
            </a:endParaRPr>
          </a:p>
          <a:p>
            <a:r>
              <a:rPr lang="en-US" altLang="zh-CN" sz="1400" b="1" dirty="0" smtClean="0">
                <a:solidFill>
                  <a:srgbClr val="FF0000"/>
                </a:solidFill>
                <a:latin typeface="楷体" panose="02010609060101010101" pitchFamily="49" charset="-122"/>
                <a:ea typeface="楷体" panose="02010609060101010101" pitchFamily="49" charset="-122"/>
              </a:rPr>
              <a:t>  </a:t>
            </a:r>
            <a:r>
              <a:rPr lang="zh-CN" altLang="zh-CN" sz="1400" b="1" dirty="0" smtClean="0">
                <a:solidFill>
                  <a:srgbClr val="FF0000"/>
                </a:solidFill>
                <a:latin typeface="楷体" panose="02010609060101010101" pitchFamily="49" charset="-122"/>
                <a:ea typeface="楷体" panose="02010609060101010101" pitchFamily="49" charset="-122"/>
              </a:rPr>
              <a:t>（</a:t>
            </a:r>
            <a:r>
              <a:rPr lang="en-US" altLang="zh-CN" sz="1400" b="1" dirty="0" smtClean="0">
                <a:solidFill>
                  <a:srgbClr val="FF0000"/>
                </a:solidFill>
                <a:latin typeface="楷体" panose="02010609060101010101" pitchFamily="49" charset="-122"/>
                <a:ea typeface="楷体" panose="02010609060101010101" pitchFamily="49" charset="-122"/>
              </a:rPr>
              <a:t>4</a:t>
            </a:r>
            <a:r>
              <a:rPr lang="zh-CN" altLang="zh-CN" sz="1400" b="1" dirty="0" smtClean="0">
                <a:solidFill>
                  <a:srgbClr val="FF0000"/>
                </a:solidFill>
                <a:latin typeface="楷体" panose="02010609060101010101" pitchFamily="49" charset="-122"/>
                <a:ea typeface="楷体" panose="02010609060101010101" pitchFamily="49" charset="-122"/>
              </a:rPr>
              <a:t>）重庆市</a:t>
            </a:r>
            <a:r>
              <a:rPr lang="zh-CN" altLang="zh-CN" sz="1400" b="1" dirty="0">
                <a:solidFill>
                  <a:srgbClr val="FF0000"/>
                </a:solidFill>
                <a:latin typeface="楷体" panose="02010609060101010101" pitchFamily="49" charset="-122"/>
                <a:ea typeface="楷体" panose="02010609060101010101" pitchFamily="49" charset="-122"/>
              </a:rPr>
              <a:t>乡村</a:t>
            </a:r>
            <a:r>
              <a:rPr lang="zh-CN" altLang="zh-CN" sz="1400" b="1" dirty="0" smtClean="0">
                <a:solidFill>
                  <a:srgbClr val="FF0000"/>
                </a:solidFill>
                <a:latin typeface="楷体" panose="02010609060101010101" pitchFamily="49" charset="-122"/>
                <a:ea typeface="楷体" panose="02010609060101010101" pitchFamily="49" charset="-122"/>
              </a:rPr>
              <a:t>振兴局官</a:t>
            </a:r>
            <a:r>
              <a:rPr lang="zh-CN" altLang="zh-CN" sz="1400" b="1" dirty="0">
                <a:solidFill>
                  <a:srgbClr val="FF0000"/>
                </a:solidFill>
                <a:latin typeface="楷体" panose="02010609060101010101" pitchFamily="49" charset="-122"/>
                <a:ea typeface="楷体" panose="02010609060101010101" pitchFamily="49" charset="-122"/>
              </a:rPr>
              <a:t>网</a:t>
            </a:r>
            <a:r>
              <a:rPr lang="zh-CN" altLang="zh-CN" sz="1400" b="1" dirty="0" smtClean="0">
                <a:solidFill>
                  <a:srgbClr val="FF0000"/>
                </a:solidFill>
                <a:latin typeface="楷体" panose="02010609060101010101" pitchFamily="49" charset="-122"/>
                <a:ea typeface="楷体" panose="02010609060101010101" pitchFamily="49" charset="-122"/>
              </a:rPr>
              <a:t>—首页—在线</a:t>
            </a:r>
            <a:r>
              <a:rPr lang="zh-CN" altLang="zh-CN" sz="1400" b="1" dirty="0">
                <a:solidFill>
                  <a:srgbClr val="FF0000"/>
                </a:solidFill>
                <a:latin typeface="楷体" panose="02010609060101010101" pitchFamily="49" charset="-122"/>
                <a:ea typeface="楷体" panose="02010609060101010101" pitchFamily="49" charset="-122"/>
              </a:rPr>
              <a:t>服务</a:t>
            </a:r>
            <a:r>
              <a:rPr lang="zh-CN" altLang="zh-CN" sz="1400" b="1" dirty="0" smtClean="0">
                <a:solidFill>
                  <a:srgbClr val="FF0000"/>
                </a:solidFill>
                <a:latin typeface="楷体" panose="02010609060101010101" pitchFamily="49" charset="-122"/>
                <a:ea typeface="楷体" panose="02010609060101010101" pitchFamily="49" charset="-122"/>
              </a:rPr>
              <a:t>—监测</a:t>
            </a:r>
            <a:r>
              <a:rPr lang="zh-CN" altLang="zh-CN" sz="1400" b="1" dirty="0">
                <a:solidFill>
                  <a:srgbClr val="FF0000"/>
                </a:solidFill>
                <a:latin typeface="楷体" panose="02010609060101010101" pitchFamily="49" charset="-122"/>
                <a:ea typeface="楷体" panose="02010609060101010101" pitchFamily="49" charset="-122"/>
              </a:rPr>
              <a:t>户申请；</a:t>
            </a:r>
            <a:endParaRPr lang="zh-CN" altLang="zh-CN" sz="1400" b="1" dirty="0">
              <a:solidFill>
                <a:srgbClr val="FF0000"/>
              </a:solidFill>
              <a:latin typeface="楷体" panose="02010609060101010101" pitchFamily="49" charset="-122"/>
              <a:ea typeface="楷体" panose="02010609060101010101" pitchFamily="49" charset="-122"/>
            </a:endParaRPr>
          </a:p>
          <a:p>
            <a:r>
              <a:rPr lang="zh-CN" altLang="en-US" sz="1400" b="1" dirty="0" smtClean="0">
                <a:solidFill>
                  <a:srgbClr val="FF0000"/>
                </a:solidFill>
                <a:latin typeface="楷体" panose="02010609060101010101" pitchFamily="49" charset="-122"/>
                <a:ea typeface="楷体" panose="02010609060101010101" pitchFamily="49" charset="-122"/>
              </a:rPr>
              <a:t>（</a:t>
            </a:r>
            <a:r>
              <a:rPr lang="en-US" altLang="zh-CN" sz="1400" b="1" dirty="0" smtClean="0">
                <a:solidFill>
                  <a:srgbClr val="FF0000"/>
                </a:solidFill>
                <a:latin typeface="楷体" panose="02010609060101010101" pitchFamily="49" charset="-122"/>
                <a:ea typeface="楷体" panose="02010609060101010101" pitchFamily="49" charset="-122"/>
              </a:rPr>
              <a:t>5</a:t>
            </a:r>
            <a:r>
              <a:rPr lang="zh-CN" altLang="en-US" sz="1400" b="1" dirty="0" smtClean="0">
                <a:solidFill>
                  <a:srgbClr val="FF0000"/>
                </a:solidFill>
                <a:latin typeface="楷体" panose="02010609060101010101" pitchFamily="49" charset="-122"/>
                <a:ea typeface="楷体" panose="02010609060101010101" pitchFamily="49" charset="-122"/>
              </a:rPr>
              <a:t>）</a:t>
            </a:r>
            <a:r>
              <a:rPr lang="zh-CN" altLang="zh-CN" sz="1400" b="1" dirty="0" smtClean="0">
                <a:solidFill>
                  <a:srgbClr val="FF0000"/>
                </a:solidFill>
                <a:latin typeface="楷体" panose="02010609060101010101" pitchFamily="49" charset="-122"/>
                <a:ea typeface="楷体" panose="02010609060101010101" pitchFamily="49" charset="-122"/>
              </a:rPr>
              <a:t>重庆</a:t>
            </a:r>
            <a:r>
              <a:rPr lang="zh-CN" altLang="zh-CN" sz="1400" b="1" dirty="0">
                <a:solidFill>
                  <a:srgbClr val="FF0000"/>
                </a:solidFill>
                <a:latin typeface="楷体" panose="02010609060101010101" pitchFamily="49" charset="-122"/>
                <a:ea typeface="楷体" panose="02010609060101010101" pitchFamily="49" charset="-122"/>
              </a:rPr>
              <a:t>防止返贫大数据监测</a:t>
            </a:r>
            <a:r>
              <a:rPr lang="zh-CN" altLang="zh-CN" sz="1400" b="1" dirty="0" smtClean="0">
                <a:solidFill>
                  <a:srgbClr val="FF0000"/>
                </a:solidFill>
                <a:latin typeface="楷体" panose="02010609060101010101" pitchFamily="49" charset="-122"/>
                <a:ea typeface="楷体" panose="02010609060101010101" pitchFamily="49" charset="-122"/>
              </a:rPr>
              <a:t>平台</a:t>
            </a:r>
            <a:r>
              <a:rPr lang="en-US" altLang="zh-CN" sz="1400" b="1" dirty="0" smtClean="0">
                <a:solidFill>
                  <a:srgbClr val="FF0000"/>
                </a:solidFill>
                <a:latin typeface="楷体" panose="02010609060101010101" pitchFamily="49" charset="-122"/>
                <a:ea typeface="楷体" panose="02010609060101010101" pitchFamily="49" charset="-122"/>
              </a:rPr>
              <a:t>—</a:t>
            </a:r>
            <a:r>
              <a:rPr lang="zh-CN" altLang="zh-CN" sz="1400" b="1" dirty="0" smtClean="0">
                <a:solidFill>
                  <a:srgbClr val="FF0000"/>
                </a:solidFill>
                <a:latin typeface="楷体" panose="02010609060101010101" pitchFamily="49" charset="-122"/>
                <a:ea typeface="楷体" panose="02010609060101010101" pitchFamily="49" charset="-122"/>
              </a:rPr>
              <a:t>业务</a:t>
            </a:r>
            <a:r>
              <a:rPr lang="zh-CN" altLang="zh-CN" sz="1400" b="1" dirty="0">
                <a:solidFill>
                  <a:srgbClr val="FF0000"/>
                </a:solidFill>
                <a:latin typeface="楷体" panose="02010609060101010101" pitchFamily="49" charset="-122"/>
                <a:ea typeface="楷体" panose="02010609060101010101" pitchFamily="49" charset="-122"/>
              </a:rPr>
              <a:t>工作</a:t>
            </a:r>
            <a:r>
              <a:rPr lang="zh-CN" altLang="zh-CN" sz="1400" b="1" dirty="0" smtClean="0">
                <a:solidFill>
                  <a:srgbClr val="FF0000"/>
                </a:solidFill>
                <a:latin typeface="楷体" panose="02010609060101010101" pitchFamily="49" charset="-122"/>
                <a:ea typeface="楷体" panose="02010609060101010101" pitchFamily="49" charset="-122"/>
              </a:rPr>
              <a:t>—防止</a:t>
            </a:r>
            <a:r>
              <a:rPr lang="zh-CN" altLang="zh-CN" sz="1400" b="1" dirty="0">
                <a:solidFill>
                  <a:srgbClr val="FF0000"/>
                </a:solidFill>
                <a:latin typeface="楷体" panose="02010609060101010101" pitchFamily="49" charset="-122"/>
                <a:ea typeface="楷体" panose="02010609060101010101" pitchFamily="49" charset="-122"/>
              </a:rPr>
              <a:t>返贫监测</a:t>
            </a:r>
            <a:r>
              <a:rPr lang="zh-CN" altLang="zh-CN" sz="1400" b="1" dirty="0" smtClean="0">
                <a:solidFill>
                  <a:srgbClr val="FF0000"/>
                </a:solidFill>
                <a:latin typeface="楷体" panose="02010609060101010101" pitchFamily="49" charset="-122"/>
                <a:ea typeface="楷体" panose="02010609060101010101" pitchFamily="49" charset="-122"/>
              </a:rPr>
              <a:t>—监测</a:t>
            </a:r>
            <a:r>
              <a:rPr lang="zh-CN" altLang="zh-CN" sz="1400" b="1" dirty="0">
                <a:solidFill>
                  <a:srgbClr val="FF0000"/>
                </a:solidFill>
                <a:latin typeface="楷体" panose="02010609060101010101" pitchFamily="49" charset="-122"/>
                <a:ea typeface="楷体" panose="02010609060101010101" pitchFamily="49" charset="-122"/>
              </a:rPr>
              <a:t>对象新识别——监测对象</a:t>
            </a:r>
            <a:r>
              <a:rPr lang="zh-CN" altLang="zh-CN" sz="1400" b="1" dirty="0" smtClean="0">
                <a:solidFill>
                  <a:srgbClr val="FF0000"/>
                </a:solidFill>
                <a:latin typeface="楷体" panose="02010609060101010101" pitchFamily="49" charset="-122"/>
                <a:ea typeface="楷体" panose="02010609060101010101" pitchFamily="49" charset="-122"/>
              </a:rPr>
              <a:t>申请</a:t>
            </a:r>
            <a:r>
              <a:rPr lang="zh-CN" altLang="en-US" sz="1400" b="1" dirty="0" smtClean="0">
                <a:solidFill>
                  <a:srgbClr val="FF0000"/>
                </a:solidFill>
                <a:latin typeface="楷体" panose="02010609060101010101" pitchFamily="49" charset="-122"/>
                <a:ea typeface="楷体" panose="02010609060101010101" pitchFamily="49" charset="-122"/>
              </a:rPr>
              <a:t>。（</a:t>
            </a:r>
            <a:r>
              <a:rPr lang="zh-CN" altLang="zh-CN" sz="1400" b="1" dirty="0">
                <a:solidFill>
                  <a:srgbClr val="FF0000"/>
                </a:solidFill>
                <a:latin typeface="楷体" panose="02010609060101010101" pitchFamily="49" charset="-122"/>
                <a:ea typeface="楷体" panose="02010609060101010101" pitchFamily="49" charset="-122"/>
              </a:rPr>
              <a:t>乡村振兴系统内</a:t>
            </a:r>
            <a:r>
              <a:rPr lang="zh-CN" altLang="zh-CN" sz="1400" b="1" dirty="0" smtClean="0">
                <a:solidFill>
                  <a:srgbClr val="FF0000"/>
                </a:solidFill>
                <a:latin typeface="楷体" panose="02010609060101010101" pitchFamily="49" charset="-122"/>
                <a:ea typeface="楷体" panose="02010609060101010101" pitchFamily="49" charset="-122"/>
              </a:rPr>
              <a:t>干部代为申请</a:t>
            </a:r>
            <a:r>
              <a:rPr lang="zh-CN" altLang="en-US" sz="1400" b="1" dirty="0" smtClean="0">
                <a:solidFill>
                  <a:srgbClr val="FF0000"/>
                </a:solidFill>
                <a:latin typeface="楷体" panose="02010609060101010101" pitchFamily="49" charset="-122"/>
                <a:ea typeface="楷体" panose="02010609060101010101" pitchFamily="49" charset="-122"/>
              </a:rPr>
              <a:t>）</a:t>
            </a:r>
            <a:endParaRPr lang="zh-CN" altLang="zh-CN" sz="1400" b="1" dirty="0">
              <a:solidFill>
                <a:srgbClr val="FF0000"/>
              </a:solidFill>
              <a:latin typeface="楷体" panose="02010609060101010101" pitchFamily="49" charset="-122"/>
              <a:ea typeface="楷体" panose="02010609060101010101" pitchFamily="49" charset="-122"/>
            </a:endParaRPr>
          </a:p>
          <a:p>
            <a:r>
              <a:rPr lang="en-US" altLang="zh-CN" sz="1400" b="1" dirty="0" smtClean="0">
                <a:solidFill>
                  <a:srgbClr val="FF0000"/>
                </a:solidFill>
                <a:latin typeface="楷体" panose="02010609060101010101" pitchFamily="49" charset="-122"/>
                <a:ea typeface="楷体" panose="02010609060101010101" pitchFamily="49" charset="-122"/>
              </a:rPr>
              <a:t> </a:t>
            </a:r>
            <a:endParaRPr lang="zh-CN" altLang="zh-CN" sz="1400" dirty="0"/>
          </a:p>
        </p:txBody>
      </p:sp>
      <p:graphicFrame>
        <p:nvGraphicFramePr>
          <p:cNvPr id="3" name="图示 2"/>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pic>
        <p:nvPicPr>
          <p:cNvPr id="1027" name="Picture 3" descr="C:\Users\yls\AppData\Local\Temp\WeChat Files\69130a04dde3067bad884d908a86db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23928" y="2006382"/>
            <a:ext cx="1989411" cy="430419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48164" y="2006382"/>
            <a:ext cx="2043360" cy="4288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6"/>
          <p:cNvSpPr/>
          <p:nvPr/>
        </p:nvSpPr>
        <p:spPr>
          <a:xfrm>
            <a:off x="1643042" y="1071546"/>
            <a:ext cx="3416320" cy="523220"/>
          </a:xfrm>
          <a:prstGeom prst="rect">
            <a:avLst/>
          </a:prstGeom>
        </p:spPr>
        <p:txBody>
          <a:bodyPr wrap="none">
            <a:spAutoFit/>
          </a:bodyPr>
          <a:lstStyle/>
          <a:p>
            <a:r>
              <a:rPr lang="zh-CN" altLang="en-US" sz="2800" b="1" dirty="0" smtClean="0">
                <a:solidFill>
                  <a:srgbClr val="FF0000"/>
                </a:solidFill>
                <a:latin typeface="华文行楷" panose="02010800040101010101" pitchFamily="2" charset="-122"/>
                <a:ea typeface="华文行楷" panose="02010800040101010101" pitchFamily="2" charset="-122"/>
              </a:rPr>
              <a:t>（二）明确申报方式</a:t>
            </a:r>
            <a:endParaRPr lang="zh-CN" alt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844824"/>
            <a:ext cx="7848872" cy="3477875"/>
          </a:xfrm>
          <a:prstGeom prst="rect">
            <a:avLst/>
          </a:prstGeom>
        </p:spPr>
        <p:txBody>
          <a:bodyPr wrap="square">
            <a:spAutoFit/>
          </a:bodyPr>
          <a:lstStyle/>
          <a:p>
            <a:r>
              <a:rPr lang="en-US" altLang="zh-CN" sz="2000" b="1" dirty="0" smtClean="0">
                <a:solidFill>
                  <a:srgbClr val="FF0000"/>
                </a:solidFill>
                <a:latin typeface="楷体" panose="02010609060101010101" pitchFamily="49" charset="-122"/>
                <a:ea typeface="楷体" panose="02010609060101010101" pitchFamily="49" charset="-122"/>
              </a:rPr>
              <a:t>    </a:t>
            </a:r>
            <a:endParaRPr lang="en-US" altLang="zh-CN" sz="2000" b="1" dirty="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zh-CN" sz="2000" b="1" dirty="0" smtClean="0">
                <a:solidFill>
                  <a:srgbClr val="FF0000"/>
                </a:solidFill>
                <a:latin typeface="楷体" panose="02010609060101010101" pitchFamily="49" charset="-122"/>
                <a:ea typeface="楷体" panose="02010609060101010101" pitchFamily="49" charset="-122"/>
              </a:rPr>
              <a:t>对风险</a:t>
            </a:r>
            <a:r>
              <a:rPr lang="zh-CN" altLang="zh-CN" sz="2000" b="1" dirty="0">
                <a:solidFill>
                  <a:srgbClr val="FF0000"/>
                </a:solidFill>
                <a:latin typeface="楷体" panose="02010609060101010101" pitchFamily="49" charset="-122"/>
                <a:ea typeface="楷体" panose="02010609060101010101" pitchFamily="49" charset="-122"/>
              </a:rPr>
              <a:t>未</a:t>
            </a:r>
            <a:r>
              <a:rPr lang="zh-CN" altLang="zh-CN" sz="2000" b="1" dirty="0" smtClean="0">
                <a:solidFill>
                  <a:srgbClr val="FF0000"/>
                </a:solidFill>
                <a:latin typeface="楷体" panose="02010609060101010101" pitchFamily="49" charset="-122"/>
                <a:ea typeface="楷体" panose="02010609060101010101" pitchFamily="49" charset="-122"/>
              </a:rPr>
              <a:t>消除</a:t>
            </a:r>
            <a:r>
              <a:rPr lang="zh-CN" altLang="en-US" sz="2000" b="1" dirty="0" smtClean="0">
                <a:solidFill>
                  <a:srgbClr val="FF0000"/>
                </a:solidFill>
                <a:latin typeface="楷体" panose="02010609060101010101" pitchFamily="49" charset="-122"/>
                <a:ea typeface="楷体" panose="02010609060101010101" pitchFamily="49" charset="-122"/>
              </a:rPr>
              <a:t>（含</a:t>
            </a:r>
            <a:r>
              <a:rPr lang="zh-CN" altLang="zh-CN" sz="2000" b="1" dirty="0">
                <a:solidFill>
                  <a:srgbClr val="FF0000"/>
                </a:solidFill>
                <a:latin typeface="楷体" panose="02010609060101010101" pitchFamily="49" charset="-122"/>
                <a:ea typeface="楷体" panose="02010609060101010101" pitchFamily="49" charset="-122"/>
              </a:rPr>
              <a:t>新识别</a:t>
            </a:r>
            <a:r>
              <a:rPr lang="zh-CN" altLang="en-US" sz="2000" b="1" dirty="0" smtClean="0">
                <a:solidFill>
                  <a:srgbClr val="FF0000"/>
                </a:solidFill>
                <a:latin typeface="楷体" panose="02010609060101010101" pitchFamily="49" charset="-122"/>
                <a:ea typeface="楷体" panose="02010609060101010101" pitchFamily="49" charset="-122"/>
              </a:rPr>
              <a:t>）</a:t>
            </a:r>
            <a:r>
              <a:rPr lang="zh-CN" altLang="zh-CN" sz="2000" b="1" dirty="0" smtClean="0">
                <a:solidFill>
                  <a:srgbClr val="FF0000"/>
                </a:solidFill>
                <a:latin typeface="楷体" panose="02010609060101010101" pitchFamily="49" charset="-122"/>
                <a:ea typeface="楷体" panose="02010609060101010101" pitchFamily="49" charset="-122"/>
              </a:rPr>
              <a:t>的</a:t>
            </a:r>
            <a:r>
              <a:rPr lang="zh-CN" altLang="zh-CN" sz="2000" b="1" dirty="0">
                <a:solidFill>
                  <a:srgbClr val="FF0000"/>
                </a:solidFill>
                <a:latin typeface="楷体" panose="02010609060101010101" pitchFamily="49" charset="-122"/>
                <a:ea typeface="楷体" panose="02010609060101010101" pitchFamily="49" charset="-122"/>
              </a:rPr>
              <a:t>监测户，至少安排</a:t>
            </a:r>
            <a:r>
              <a:rPr lang="en-US" altLang="zh-CN" sz="2000" b="1" dirty="0">
                <a:solidFill>
                  <a:srgbClr val="FF0000"/>
                </a:solidFill>
                <a:latin typeface="楷体" panose="02010609060101010101" pitchFamily="49" charset="-122"/>
                <a:ea typeface="楷体" panose="02010609060101010101" pitchFamily="49" charset="-122"/>
              </a:rPr>
              <a:t>1</a:t>
            </a:r>
            <a:r>
              <a:rPr lang="zh-CN" altLang="zh-CN" sz="2000" b="1" dirty="0">
                <a:solidFill>
                  <a:srgbClr val="FF0000"/>
                </a:solidFill>
                <a:latin typeface="楷体" panose="02010609060101010101" pitchFamily="49" charset="-122"/>
                <a:ea typeface="楷体" panose="02010609060101010101" pitchFamily="49" charset="-122"/>
              </a:rPr>
              <a:t>名</a:t>
            </a:r>
            <a:r>
              <a:rPr lang="zh-CN" altLang="zh-CN" sz="2000" b="1" dirty="0" smtClean="0">
                <a:solidFill>
                  <a:srgbClr val="FF0000"/>
                </a:solidFill>
                <a:latin typeface="楷体" panose="02010609060101010101" pitchFamily="49" charset="-122"/>
                <a:ea typeface="楷体" panose="02010609060101010101" pitchFamily="49" charset="-122"/>
              </a:rPr>
              <a:t>乡镇</a:t>
            </a:r>
            <a:r>
              <a:rPr lang="zh-CN" altLang="en-US" sz="2000" b="1" dirty="0" smtClean="0">
                <a:solidFill>
                  <a:srgbClr val="FF0000"/>
                </a:solidFill>
                <a:latin typeface="楷体" panose="02010609060101010101" pitchFamily="49" charset="-122"/>
                <a:ea typeface="楷体" panose="02010609060101010101" pitchFamily="49" charset="-122"/>
              </a:rPr>
              <a:t>及其以上的干部（主要是乡镇</a:t>
            </a:r>
            <a:r>
              <a:rPr lang="zh-CN" altLang="zh-CN" sz="2000" b="1" dirty="0">
                <a:solidFill>
                  <a:srgbClr val="FF0000"/>
                </a:solidFill>
                <a:latin typeface="楷体" panose="02010609060101010101" pitchFamily="49" charset="-122"/>
                <a:ea typeface="楷体" panose="02010609060101010101" pitchFamily="49" charset="-122"/>
              </a:rPr>
              <a:t>干部、驻村干部</a:t>
            </a:r>
            <a:r>
              <a:rPr lang="zh-CN" altLang="en-US" sz="2000" b="1" dirty="0" smtClean="0">
                <a:solidFill>
                  <a:srgbClr val="FF0000"/>
                </a:solidFill>
                <a:latin typeface="楷体" panose="02010609060101010101" pitchFamily="49" charset="-122"/>
                <a:ea typeface="楷体" panose="02010609060101010101" pitchFamily="49" charset="-122"/>
              </a:rPr>
              <a:t>）</a:t>
            </a:r>
            <a:r>
              <a:rPr lang="zh-CN" altLang="zh-CN" sz="2000" b="1" dirty="0" smtClean="0">
                <a:solidFill>
                  <a:srgbClr val="FF0000"/>
                </a:solidFill>
                <a:latin typeface="楷体" panose="02010609060101010101" pitchFamily="49" charset="-122"/>
                <a:ea typeface="楷体" panose="02010609060101010101" pitchFamily="49" charset="-122"/>
              </a:rPr>
              <a:t>作为</a:t>
            </a:r>
            <a:r>
              <a:rPr lang="zh-CN" altLang="zh-CN" sz="2000" b="1" dirty="0">
                <a:solidFill>
                  <a:srgbClr val="FF0000"/>
                </a:solidFill>
                <a:latin typeface="楷体" panose="02010609060101010101" pitchFamily="49" charset="-122"/>
                <a:ea typeface="楷体" panose="02010609060101010101" pitchFamily="49" charset="-122"/>
              </a:rPr>
              <a:t>监测帮扶联系人</a:t>
            </a:r>
            <a:r>
              <a:rPr lang="zh-CN" altLang="zh-CN"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zh-CN" sz="2000" b="1" dirty="0" smtClean="0">
                <a:solidFill>
                  <a:srgbClr val="FF0000"/>
                </a:solidFill>
                <a:latin typeface="楷体" panose="02010609060101010101" pitchFamily="49" charset="-122"/>
                <a:ea typeface="楷体" panose="02010609060101010101" pitchFamily="49" charset="-122"/>
              </a:rPr>
              <a:t>监测</a:t>
            </a:r>
            <a:r>
              <a:rPr lang="zh-CN" altLang="zh-CN" sz="2000" b="1" dirty="0">
                <a:solidFill>
                  <a:srgbClr val="FF0000"/>
                </a:solidFill>
                <a:latin typeface="楷体" panose="02010609060101010101" pitchFamily="49" charset="-122"/>
                <a:ea typeface="楷体" panose="02010609060101010101" pitchFamily="49" charset="-122"/>
              </a:rPr>
              <a:t>对象风险消除前，监测帮扶联系人入户走访原则上每月不少于</a:t>
            </a:r>
            <a:r>
              <a:rPr lang="en-US" altLang="zh-CN" sz="2000" b="1" dirty="0">
                <a:solidFill>
                  <a:srgbClr val="FF0000"/>
                </a:solidFill>
                <a:latin typeface="楷体" panose="02010609060101010101" pitchFamily="49" charset="-122"/>
                <a:ea typeface="楷体" panose="02010609060101010101" pitchFamily="49" charset="-122"/>
              </a:rPr>
              <a:t>1</a:t>
            </a:r>
            <a:r>
              <a:rPr lang="zh-CN" altLang="zh-CN" sz="2000" b="1" dirty="0">
                <a:solidFill>
                  <a:srgbClr val="FF0000"/>
                </a:solidFill>
                <a:latin typeface="楷体" panose="02010609060101010101" pitchFamily="49" charset="-122"/>
                <a:ea typeface="楷体" panose="02010609060101010101" pitchFamily="49" charset="-122"/>
              </a:rPr>
              <a:t>次，确因客观原因无法实地走访的可采用电话、微信</a:t>
            </a:r>
            <a:r>
              <a:rPr lang="zh-CN" altLang="en-US" sz="2000" b="1" dirty="0">
                <a:solidFill>
                  <a:srgbClr val="FF0000"/>
                </a:solidFill>
                <a:latin typeface="楷体" panose="02010609060101010101" pitchFamily="49" charset="-122"/>
                <a:ea typeface="楷体" panose="02010609060101010101" pitchFamily="49" charset="-122"/>
              </a:rPr>
              <a:t>、</a:t>
            </a:r>
            <a:r>
              <a:rPr lang="en-US" altLang="zh-CN" sz="2000" b="1" dirty="0">
                <a:solidFill>
                  <a:srgbClr val="FF0000"/>
                </a:solidFill>
                <a:latin typeface="楷体" panose="02010609060101010101" pitchFamily="49" charset="-122"/>
                <a:ea typeface="楷体" panose="02010609060101010101" pitchFamily="49" charset="-122"/>
              </a:rPr>
              <a:t>QQ</a:t>
            </a:r>
            <a:r>
              <a:rPr lang="zh-CN" altLang="zh-CN" sz="2000" b="1" dirty="0">
                <a:solidFill>
                  <a:srgbClr val="FF0000"/>
                </a:solidFill>
                <a:latin typeface="楷体" panose="02010609060101010101" pitchFamily="49" charset="-122"/>
                <a:ea typeface="楷体" panose="02010609060101010101" pitchFamily="49" charset="-122"/>
              </a:rPr>
              <a:t>等方式</a:t>
            </a:r>
            <a:r>
              <a:rPr lang="zh-CN" altLang="en-US" sz="2000" b="1" dirty="0">
                <a:solidFill>
                  <a:srgbClr val="FF0000"/>
                </a:solidFill>
                <a:latin typeface="楷体" panose="02010609060101010101" pitchFamily="49" charset="-122"/>
                <a:ea typeface="楷体" panose="02010609060101010101" pitchFamily="49" charset="-122"/>
              </a:rPr>
              <a:t>取得联系</a:t>
            </a:r>
            <a:r>
              <a:rPr lang="zh-CN" altLang="en-US"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zh-CN" sz="2000" b="1" dirty="0" smtClean="0">
                <a:solidFill>
                  <a:srgbClr val="FF0000"/>
                </a:solidFill>
                <a:latin typeface="楷体" panose="02010609060101010101" pitchFamily="49" charset="-122"/>
                <a:ea typeface="楷体" panose="02010609060101010101" pitchFamily="49" charset="-122"/>
              </a:rPr>
              <a:t>村</a:t>
            </a:r>
            <a:r>
              <a:rPr lang="zh-CN" altLang="zh-CN" sz="2000" b="1" dirty="0">
                <a:solidFill>
                  <a:srgbClr val="FF0000"/>
                </a:solidFill>
                <a:latin typeface="楷体" panose="02010609060101010101" pitchFamily="49" charset="-122"/>
                <a:ea typeface="楷体" panose="02010609060101010101" pitchFamily="49" charset="-122"/>
              </a:rPr>
              <a:t>（社区）支“两委”干部、驻</a:t>
            </a:r>
            <a:r>
              <a:rPr lang="zh-CN" altLang="zh-CN" sz="2000" b="1" dirty="0" smtClean="0">
                <a:solidFill>
                  <a:srgbClr val="FF0000"/>
                </a:solidFill>
                <a:latin typeface="楷体" panose="02010609060101010101" pitchFamily="49" charset="-122"/>
                <a:ea typeface="楷体" panose="02010609060101010101" pitchFamily="49" charset="-122"/>
              </a:rPr>
              <a:t>村</a:t>
            </a:r>
            <a:r>
              <a:rPr lang="zh-CN" altLang="en-US" sz="2000" b="1" dirty="0" smtClean="0">
                <a:solidFill>
                  <a:srgbClr val="FF0000"/>
                </a:solidFill>
                <a:latin typeface="楷体" panose="02010609060101010101" pitchFamily="49" charset="-122"/>
                <a:ea typeface="楷体" panose="02010609060101010101" pitchFamily="49" charset="-122"/>
              </a:rPr>
              <a:t>干部</a:t>
            </a:r>
            <a:r>
              <a:rPr lang="zh-CN" altLang="zh-CN" sz="2000" b="1" dirty="0" smtClean="0">
                <a:solidFill>
                  <a:srgbClr val="FF0000"/>
                </a:solidFill>
                <a:latin typeface="楷体" panose="02010609060101010101" pitchFamily="49" charset="-122"/>
                <a:ea typeface="楷体" panose="02010609060101010101" pitchFamily="49" charset="-122"/>
              </a:rPr>
              <a:t>对</a:t>
            </a:r>
            <a:r>
              <a:rPr lang="zh-CN" altLang="zh-CN" sz="2000" b="1" dirty="0">
                <a:solidFill>
                  <a:srgbClr val="FF0000"/>
                </a:solidFill>
                <a:latin typeface="楷体" panose="02010609060101010101" pitchFamily="49" charset="-122"/>
                <a:ea typeface="楷体" panose="02010609060101010101" pitchFamily="49" charset="-122"/>
              </a:rPr>
              <a:t>本村未消除风险的监测对象，</a:t>
            </a:r>
            <a:r>
              <a:rPr lang="zh-CN" altLang="zh-CN" sz="2000" b="1" dirty="0" smtClean="0">
                <a:solidFill>
                  <a:srgbClr val="FF0000"/>
                </a:solidFill>
                <a:latin typeface="楷体" panose="02010609060101010101" pitchFamily="49" charset="-122"/>
                <a:ea typeface="楷体" panose="02010609060101010101" pitchFamily="49" charset="-122"/>
              </a:rPr>
              <a:t>至少</a:t>
            </a:r>
            <a:r>
              <a:rPr lang="zh-CN" altLang="zh-CN" sz="2000" b="1" dirty="0">
                <a:solidFill>
                  <a:srgbClr val="FF0000"/>
                </a:solidFill>
                <a:latin typeface="楷体" panose="02010609060101010101" pitchFamily="49" charset="-122"/>
                <a:ea typeface="楷体" panose="02010609060101010101" pitchFamily="49" charset="-122"/>
              </a:rPr>
              <a:t>每季度开展一次</a:t>
            </a:r>
            <a:r>
              <a:rPr lang="zh-CN" altLang="zh-CN" sz="2000" b="1" dirty="0" smtClean="0">
                <a:solidFill>
                  <a:srgbClr val="FF0000"/>
                </a:solidFill>
                <a:latin typeface="楷体" panose="02010609060101010101" pitchFamily="49" charset="-122"/>
                <a:ea typeface="楷体" panose="02010609060101010101" pitchFamily="49" charset="-122"/>
              </a:rPr>
              <a:t>风险研</a:t>
            </a:r>
            <a:r>
              <a:rPr lang="zh-CN" altLang="zh-CN" sz="2000" b="1" dirty="0">
                <a:solidFill>
                  <a:srgbClr val="FF0000"/>
                </a:solidFill>
                <a:latin typeface="楷体" panose="02010609060101010101" pitchFamily="49" charset="-122"/>
                <a:ea typeface="楷体" panose="02010609060101010101" pitchFamily="49" charset="-122"/>
              </a:rPr>
              <a:t>判，优化完善</a:t>
            </a:r>
            <a:r>
              <a:rPr lang="zh-CN" altLang="zh-CN" sz="2000" b="1" dirty="0" smtClean="0">
                <a:solidFill>
                  <a:srgbClr val="FF0000"/>
                </a:solidFill>
                <a:latin typeface="楷体" panose="02010609060101010101" pitchFamily="49" charset="-122"/>
                <a:ea typeface="楷体" panose="02010609060101010101" pitchFamily="49" charset="-122"/>
              </a:rPr>
              <a:t>帮扶方案</a:t>
            </a:r>
            <a:r>
              <a:rPr lang="zh-CN" altLang="zh-CN" sz="2000" b="1" dirty="0">
                <a:solidFill>
                  <a:srgbClr val="FF0000"/>
                </a:solidFill>
                <a:latin typeface="楷体" panose="02010609060101010101" pitchFamily="49" charset="-122"/>
                <a:ea typeface="楷体" panose="02010609060101010101" pitchFamily="49" charset="-122"/>
              </a:rPr>
              <a:t>。</a:t>
            </a:r>
            <a:endParaRPr lang="en-US" altLang="zh-CN" sz="2000" b="1" dirty="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zh-CN" sz="2000" b="1" dirty="0" smtClean="0">
                <a:solidFill>
                  <a:srgbClr val="FF0000"/>
                </a:solidFill>
                <a:latin typeface="楷体" panose="02010609060101010101" pitchFamily="49" charset="-122"/>
                <a:ea typeface="楷体" panose="02010609060101010101" pitchFamily="49" charset="-122"/>
              </a:rPr>
              <a:t>按照</a:t>
            </a:r>
            <a:r>
              <a:rPr lang="zh-CN" altLang="zh-CN" sz="2000" b="1" dirty="0">
                <a:solidFill>
                  <a:srgbClr val="FF0000"/>
                </a:solidFill>
                <a:latin typeface="楷体" panose="02010609060101010101" pitchFamily="49" charset="-122"/>
                <a:ea typeface="楷体" panose="02010609060101010101" pitchFamily="49" charset="-122"/>
              </a:rPr>
              <a:t>“应纳尽纳、应扶尽扶、应消尽消”原则，在常态</a:t>
            </a:r>
            <a:r>
              <a:rPr lang="zh-CN" altLang="zh-CN" sz="2000" b="1" dirty="0" smtClean="0">
                <a:solidFill>
                  <a:srgbClr val="FF0000"/>
                </a:solidFill>
                <a:latin typeface="楷体" panose="02010609060101010101" pitchFamily="49" charset="-122"/>
                <a:ea typeface="楷体" panose="02010609060101010101" pitchFamily="49" charset="-122"/>
              </a:rPr>
              <a:t>化</a:t>
            </a:r>
            <a:r>
              <a:rPr lang="zh-CN" altLang="en-US" sz="2000" b="1" dirty="0" smtClean="0">
                <a:solidFill>
                  <a:srgbClr val="FF0000"/>
                </a:solidFill>
                <a:latin typeface="楷体" panose="02010609060101010101" pitchFamily="49" charset="-122"/>
                <a:ea typeface="楷体" panose="02010609060101010101" pitchFamily="49" charset="-122"/>
              </a:rPr>
              <a:t>动态</a:t>
            </a:r>
            <a:r>
              <a:rPr lang="zh-CN" altLang="zh-CN" sz="2000" b="1" dirty="0" smtClean="0">
                <a:solidFill>
                  <a:srgbClr val="FF0000"/>
                </a:solidFill>
                <a:latin typeface="楷体" panose="02010609060101010101" pitchFamily="49" charset="-122"/>
                <a:ea typeface="楷体" panose="02010609060101010101" pitchFamily="49" charset="-122"/>
              </a:rPr>
              <a:t>管理</a:t>
            </a:r>
            <a:r>
              <a:rPr lang="zh-CN" altLang="zh-CN" sz="2000" b="1" dirty="0">
                <a:solidFill>
                  <a:srgbClr val="FF0000"/>
                </a:solidFill>
                <a:latin typeface="楷体" panose="02010609060101010101" pitchFamily="49" charset="-122"/>
                <a:ea typeface="楷体" panose="02010609060101010101" pitchFamily="49" charset="-122"/>
              </a:rPr>
              <a:t>基础</a:t>
            </a:r>
            <a:r>
              <a:rPr lang="zh-CN" altLang="zh-CN" sz="2000" b="1" dirty="0" smtClean="0">
                <a:solidFill>
                  <a:srgbClr val="FF0000"/>
                </a:solidFill>
                <a:latin typeface="楷体" panose="02010609060101010101" pitchFamily="49" charset="-122"/>
                <a:ea typeface="楷体" panose="02010609060101010101" pitchFamily="49" charset="-122"/>
              </a:rPr>
              <a:t>上，</a:t>
            </a:r>
            <a:r>
              <a:rPr lang="zh-CN" altLang="zh-CN" sz="2000" b="1" dirty="0">
                <a:solidFill>
                  <a:srgbClr val="FF0000"/>
                </a:solidFill>
                <a:latin typeface="楷体" panose="02010609060101010101" pitchFamily="49" charset="-122"/>
                <a:ea typeface="楷体" panose="02010609060101010101" pitchFamily="49" charset="-122"/>
              </a:rPr>
              <a:t>全市每年集中开展一</a:t>
            </a:r>
            <a:r>
              <a:rPr lang="zh-CN" altLang="zh-CN" sz="2000" b="1" dirty="0" smtClean="0">
                <a:solidFill>
                  <a:srgbClr val="FF0000"/>
                </a:solidFill>
                <a:latin typeface="楷体" panose="02010609060101010101" pitchFamily="49" charset="-122"/>
                <a:ea typeface="楷体" panose="02010609060101010101" pitchFamily="49" charset="-122"/>
              </a:rPr>
              <a:t>次监测对象</a:t>
            </a:r>
            <a:r>
              <a:rPr lang="zh-CN" altLang="en-US" sz="2000" b="1" dirty="0">
                <a:solidFill>
                  <a:srgbClr val="FF0000"/>
                </a:solidFill>
                <a:latin typeface="楷体" panose="02010609060101010101" pitchFamily="49" charset="-122"/>
                <a:ea typeface="楷体" panose="02010609060101010101" pitchFamily="49" charset="-122"/>
              </a:rPr>
              <a:t>年度</a:t>
            </a:r>
            <a:r>
              <a:rPr lang="zh-CN" altLang="zh-CN" sz="2000" b="1" dirty="0" smtClean="0">
                <a:solidFill>
                  <a:srgbClr val="FF0000"/>
                </a:solidFill>
                <a:latin typeface="楷体" panose="02010609060101010101" pitchFamily="49" charset="-122"/>
                <a:ea typeface="楷体" panose="02010609060101010101" pitchFamily="49" charset="-122"/>
              </a:rPr>
              <a:t>动态</a:t>
            </a:r>
            <a:r>
              <a:rPr lang="zh-CN" altLang="zh-CN" sz="2000" b="1" dirty="0">
                <a:solidFill>
                  <a:srgbClr val="FF0000"/>
                </a:solidFill>
                <a:latin typeface="楷体" panose="02010609060101010101" pitchFamily="49" charset="-122"/>
                <a:ea typeface="楷体" panose="02010609060101010101" pitchFamily="49" charset="-122"/>
              </a:rPr>
              <a:t>管理</a:t>
            </a:r>
            <a:r>
              <a:rPr lang="zh-CN" altLang="zh-CN" sz="2000" b="1" dirty="0" smtClean="0">
                <a:solidFill>
                  <a:srgbClr val="FF0000"/>
                </a:solidFill>
                <a:latin typeface="楷体" panose="02010609060101010101" pitchFamily="49" charset="-122"/>
                <a:ea typeface="楷体" panose="02010609060101010101" pitchFamily="49" charset="-122"/>
              </a:rPr>
              <a:t>工作</a:t>
            </a:r>
            <a:r>
              <a:rPr lang="zh-CN" altLang="en-US"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zh-CN" altLang="en-US" sz="2000" b="1" dirty="0" smtClean="0">
                <a:solidFill>
                  <a:srgbClr val="FF0000"/>
                </a:solidFill>
                <a:latin typeface="楷体" panose="02010609060101010101" pitchFamily="49" charset="-122"/>
                <a:ea typeface="楷体" panose="02010609060101010101" pitchFamily="49" charset="-122"/>
              </a:rPr>
              <a:t>    </a:t>
            </a:r>
            <a:endParaRPr lang="en-US" altLang="zh-CN" sz="20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403648" y="1124744"/>
            <a:ext cx="3416320" cy="523220"/>
          </a:xfrm>
          <a:prstGeom prst="rect">
            <a:avLst/>
          </a:prstGeom>
        </p:spPr>
        <p:txBody>
          <a:bodyPr wrap="none">
            <a:spAutoFit/>
          </a:bodyPr>
          <a:lstStyle/>
          <a:p>
            <a:r>
              <a:rPr lang="zh-CN" altLang="en-US" sz="2800" b="1" dirty="0" smtClean="0">
                <a:solidFill>
                  <a:srgbClr val="FF0000"/>
                </a:solidFill>
                <a:latin typeface="华文行楷" panose="02010800040101010101" pitchFamily="2" charset="-122"/>
                <a:ea typeface="华文行楷" panose="02010800040101010101" pitchFamily="2" charset="-122"/>
              </a:rPr>
              <a:t>（三）落实责任到人</a:t>
            </a:r>
            <a:endParaRPr lang="zh-CN" altLang="en-US"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844824"/>
            <a:ext cx="7848872" cy="2985433"/>
          </a:xfrm>
          <a:prstGeom prst="rect">
            <a:avLst/>
          </a:prstGeom>
        </p:spPr>
        <p:txBody>
          <a:bodyPr wrap="square">
            <a:spAutoFit/>
          </a:bodyPr>
          <a:lstStyle/>
          <a:p>
            <a:r>
              <a:rPr lang="zh-CN" altLang="en-US" sz="2400" b="1" dirty="0" smtClean="0">
                <a:solidFill>
                  <a:srgbClr val="FF0000"/>
                </a:solidFill>
                <a:latin typeface="方正舒体" panose="02010601030101010101" pitchFamily="2" charset="-122"/>
                <a:ea typeface="方正舒体" panose="02010601030101010101" pitchFamily="2" charset="-122"/>
              </a:rPr>
              <a:t>      弄清</a:t>
            </a:r>
            <a:r>
              <a:rPr lang="en-US" altLang="zh-CN" sz="2400" b="1" dirty="0" smtClean="0">
                <a:solidFill>
                  <a:srgbClr val="FF0000"/>
                </a:solidFill>
                <a:latin typeface="方正舒体" panose="02010601030101010101" pitchFamily="2" charset="-122"/>
                <a:ea typeface="方正舒体" panose="02010601030101010101" pitchFamily="2" charset="-122"/>
              </a:rPr>
              <a:t>6</a:t>
            </a:r>
            <a:r>
              <a:rPr lang="zh-CN" altLang="en-US" sz="2400" b="1" dirty="0" smtClean="0">
                <a:solidFill>
                  <a:srgbClr val="FF0000"/>
                </a:solidFill>
                <a:latin typeface="方正舒体" panose="02010601030101010101" pitchFamily="2" charset="-122"/>
                <a:ea typeface="方正舒体" panose="02010601030101010101" pitchFamily="2" charset="-122"/>
              </a:rPr>
              <a:t>个问题：</a:t>
            </a:r>
            <a:endParaRPr lang="en-US" altLang="zh-CN" sz="2400" b="1" dirty="0">
              <a:solidFill>
                <a:srgbClr val="FF0000"/>
              </a:solidFill>
              <a:latin typeface="方正舒体" panose="02010601030101010101" pitchFamily="2" charset="-122"/>
              <a:ea typeface="方正舒体" panose="02010601030101010101" pitchFamily="2"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1</a:t>
            </a:r>
            <a:r>
              <a:rPr lang="zh-CN" altLang="en-US" sz="2400" b="1" dirty="0" smtClean="0">
                <a:solidFill>
                  <a:srgbClr val="FF0000"/>
                </a:solidFill>
                <a:latin typeface="楷体" panose="02010609060101010101" pitchFamily="49" charset="-122"/>
                <a:ea typeface="楷体" panose="02010609060101010101" pitchFamily="49" charset="-122"/>
              </a:rPr>
              <a:t>、什么叫快速响应？</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TW" sz="2400" b="1" dirty="0" smtClean="0">
                <a:solidFill>
                  <a:srgbClr val="FF0000"/>
                </a:solidFill>
                <a:latin typeface="楷体" panose="02010609060101010101" pitchFamily="49" charset="-122"/>
                <a:ea typeface="楷体" panose="02010609060101010101" pitchFamily="49" charset="-122"/>
              </a:rPr>
              <a:t>    </a:t>
            </a:r>
            <a:r>
              <a:rPr lang="zh-TW" altLang="zh-CN" sz="2400" b="1" dirty="0" smtClean="0">
                <a:solidFill>
                  <a:srgbClr val="FF0000"/>
                </a:solidFill>
                <a:latin typeface="楷体" panose="02010609060101010101" pitchFamily="49" charset="-122"/>
                <a:ea typeface="楷体" panose="02010609060101010101" pitchFamily="49" charset="-122"/>
              </a:rPr>
              <a:t>对新</a:t>
            </a:r>
            <a:r>
              <a:rPr lang="zh-CN" altLang="en-US" sz="2400" b="1" dirty="0" smtClean="0">
                <a:solidFill>
                  <a:srgbClr val="FF0000"/>
                </a:solidFill>
                <a:latin typeface="楷体" panose="02010609060101010101" pitchFamily="49" charset="-122"/>
                <a:ea typeface="楷体" panose="02010609060101010101" pitchFamily="49" charset="-122"/>
              </a:rPr>
              <a:t>识别</a:t>
            </a:r>
            <a:r>
              <a:rPr lang="zh-TW" altLang="zh-CN" sz="2400" b="1" dirty="0" smtClean="0">
                <a:solidFill>
                  <a:srgbClr val="FF0000"/>
                </a:solidFill>
                <a:latin typeface="楷体" panose="02010609060101010101" pitchFamily="49" charset="-122"/>
                <a:ea typeface="楷体" panose="02010609060101010101" pitchFamily="49" charset="-122"/>
              </a:rPr>
              <a:t>的监测对象，</a:t>
            </a:r>
            <a:r>
              <a:rPr lang="zh-CN" altLang="en-US" sz="2400" b="1" dirty="0" smtClean="0">
                <a:solidFill>
                  <a:srgbClr val="FF0000"/>
                </a:solidFill>
                <a:latin typeface="楷体" panose="02010609060101010101" pitchFamily="49" charset="-122"/>
                <a:ea typeface="楷体" panose="02010609060101010101" pitchFamily="49" charset="-122"/>
              </a:rPr>
              <a:t>村级</a:t>
            </a:r>
            <a:r>
              <a:rPr lang="zh-TW" altLang="zh-CN" sz="2400" b="1" dirty="0" smtClean="0">
                <a:solidFill>
                  <a:srgbClr val="FF0000"/>
                </a:solidFill>
                <a:latin typeface="楷体" panose="02010609060101010101" pitchFamily="49" charset="-122"/>
                <a:ea typeface="楷体" panose="02010609060101010101" pitchFamily="49" charset="-122"/>
              </a:rPr>
              <a:t>要根据返贫致贫风险</a:t>
            </a:r>
            <a:r>
              <a:rPr lang="zh-CN" altLang="en-US" sz="2400" b="1" dirty="0" smtClean="0">
                <a:solidFill>
                  <a:srgbClr val="FF0000"/>
                </a:solidFill>
                <a:latin typeface="楷体" panose="02010609060101010101" pitchFamily="49" charset="-122"/>
                <a:ea typeface="楷体" panose="02010609060101010101" pitchFamily="49" charset="-122"/>
              </a:rPr>
              <a:t>，原则上在</a:t>
            </a:r>
            <a:r>
              <a:rPr lang="zh-TW" altLang="zh-CN" sz="2400" b="1" dirty="0" smtClean="0">
                <a:solidFill>
                  <a:srgbClr val="FF0000"/>
                </a:solidFill>
                <a:latin typeface="楷体" panose="02010609060101010101" pitchFamily="49" charset="-122"/>
                <a:ea typeface="楷体" panose="02010609060101010101" pitchFamily="49" charset="-122"/>
              </a:rPr>
              <a:t>10天内</a:t>
            </a:r>
            <a:r>
              <a:rPr lang="zh-CN" altLang="en-US" sz="2400" b="1" dirty="0" smtClean="0">
                <a:solidFill>
                  <a:srgbClr val="FF0000"/>
                </a:solidFill>
                <a:latin typeface="楷体" panose="02010609060101010101" pitchFamily="49" charset="-122"/>
                <a:ea typeface="楷体" panose="02010609060101010101" pitchFamily="49" charset="-122"/>
              </a:rPr>
              <a:t>完成</a:t>
            </a:r>
            <a:r>
              <a:rPr lang="zh-TW" altLang="zh-CN" sz="2400" b="1" dirty="0" smtClean="0">
                <a:solidFill>
                  <a:srgbClr val="FF0000"/>
                </a:solidFill>
                <a:latin typeface="楷体" panose="02010609060101010101" pitchFamily="49" charset="-122"/>
                <a:ea typeface="楷体" panose="02010609060101010101" pitchFamily="49" charset="-122"/>
              </a:rPr>
              <a:t>帮扶计划制定</a:t>
            </a:r>
            <a:r>
              <a:rPr lang="zh-CN" altLang="en-US" sz="2400" b="1" dirty="0" smtClean="0">
                <a:solidFill>
                  <a:srgbClr val="FF0000"/>
                </a:solidFill>
                <a:latin typeface="楷体" panose="02010609060101010101" pitchFamily="49" charset="-122"/>
                <a:ea typeface="楷体" panose="02010609060101010101" pitchFamily="49" charset="-122"/>
              </a:rPr>
              <a:t>和</a:t>
            </a:r>
            <a:r>
              <a:rPr lang="zh-TW" altLang="zh-CN" sz="2400" b="1" dirty="0" smtClean="0">
                <a:solidFill>
                  <a:srgbClr val="FF0000"/>
                </a:solidFill>
                <a:latin typeface="楷体" panose="02010609060101010101" pitchFamily="49" charset="-122"/>
                <a:ea typeface="楷体" panose="02010609060101010101" pitchFamily="49" charset="-122"/>
              </a:rPr>
              <a:t>帮扶措施</a:t>
            </a:r>
            <a:r>
              <a:rPr lang="zh-TW" altLang="zh-CN" sz="2400" b="1" dirty="0" smtClean="0">
                <a:latin typeface="楷体" panose="02010609060101010101" pitchFamily="49" charset="-122"/>
                <a:ea typeface="楷体" panose="02010609060101010101" pitchFamily="49" charset="-122"/>
              </a:rPr>
              <a:t>申报</a:t>
            </a:r>
            <a:r>
              <a:rPr lang="zh-TW" altLang="zh-CN" sz="2400" b="1" dirty="0" smtClean="0">
                <a:solidFill>
                  <a:srgbClr val="FF0000"/>
                </a:solidFill>
                <a:latin typeface="楷体" panose="02010609060101010101" pitchFamily="49" charset="-122"/>
                <a:ea typeface="楷体" panose="02010609060101010101" pitchFamily="49" charset="-122"/>
              </a:rPr>
              <a:t>。同时</a:t>
            </a:r>
            <a:r>
              <a:rPr lang="zh-CN" altLang="en-US" sz="2400" b="1" dirty="0" smtClean="0">
                <a:latin typeface="楷体" panose="02010609060101010101" pitchFamily="49" charset="-122"/>
                <a:ea typeface="楷体" panose="02010609060101010101" pitchFamily="49" charset="-122"/>
              </a:rPr>
              <a:t>县级乡村振兴部门</a:t>
            </a:r>
            <a:r>
              <a:rPr lang="zh-TW" altLang="zh-CN" sz="2400" b="1" dirty="0" smtClean="0">
                <a:solidFill>
                  <a:srgbClr val="FF0000"/>
                </a:solidFill>
                <a:latin typeface="楷体" panose="02010609060101010101" pitchFamily="49" charset="-122"/>
                <a:ea typeface="楷体" panose="02010609060101010101" pitchFamily="49" charset="-122"/>
              </a:rPr>
              <a:t>要</a:t>
            </a:r>
            <a:r>
              <a:rPr lang="zh-CN" altLang="en-US" sz="2400" b="1" dirty="0" smtClean="0">
                <a:solidFill>
                  <a:srgbClr val="FF0000"/>
                </a:solidFill>
                <a:latin typeface="楷体" panose="02010609060101010101" pitchFamily="49" charset="-122"/>
                <a:ea typeface="楷体" panose="02010609060101010101" pitchFamily="49" charset="-122"/>
              </a:rPr>
              <a:t>跟踪</a:t>
            </a:r>
            <a:r>
              <a:rPr lang="zh-TW" altLang="zh-CN" sz="2400" b="1" dirty="0" smtClean="0">
                <a:solidFill>
                  <a:srgbClr val="FF0000"/>
                </a:solidFill>
                <a:latin typeface="楷体" panose="02010609060101010101" pitchFamily="49" charset="-122"/>
                <a:ea typeface="楷体" panose="02010609060101010101" pitchFamily="49" charset="-122"/>
              </a:rPr>
              <a:t>督促</a:t>
            </a:r>
            <a:r>
              <a:rPr lang="zh-CN" altLang="en-US" sz="2400" b="1" dirty="0" smtClean="0">
                <a:solidFill>
                  <a:srgbClr val="FF0000"/>
                </a:solidFill>
                <a:latin typeface="楷体" panose="02010609060101010101" pitchFamily="49" charset="-122"/>
                <a:ea typeface="楷体" panose="02010609060101010101" pitchFamily="49" charset="-122"/>
              </a:rPr>
              <a:t>相关</a:t>
            </a:r>
            <a:r>
              <a:rPr lang="zh-TW" altLang="zh-CN" sz="2400" b="1" dirty="0" smtClean="0">
                <a:solidFill>
                  <a:srgbClr val="FF0000"/>
                </a:solidFill>
                <a:latin typeface="楷体" panose="02010609060101010101" pitchFamily="49" charset="-122"/>
                <a:ea typeface="楷体" panose="02010609060101010101" pitchFamily="49" charset="-122"/>
              </a:rPr>
              <a:t>行业部门尽快将帮扶措施落实到位。</a:t>
            </a:r>
            <a:endParaRPr lang="zh-CN" altLang="zh-CN" sz="2400" b="1" dirty="0" smtClean="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a:t>
            </a:r>
            <a:endParaRPr lang="zh-CN" altLang="zh-CN" sz="2000" b="1" dirty="0" smtClean="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871260" y="1196752"/>
            <a:ext cx="4493538" cy="523220"/>
          </a:xfrm>
          <a:prstGeom prst="rect">
            <a:avLst/>
          </a:prstGeom>
        </p:spPr>
        <p:txBody>
          <a:bodyPr wrap="none">
            <a:spAutoFit/>
          </a:bodyPr>
          <a:lstStyle/>
          <a:p>
            <a:r>
              <a:rPr lang="zh-CN" altLang="en-US" sz="2800" b="1" dirty="0" smtClean="0">
                <a:solidFill>
                  <a:srgbClr val="FF0000"/>
                </a:solidFill>
                <a:latin typeface="华文行楷" panose="02010800040101010101" pitchFamily="2" charset="-122"/>
                <a:ea typeface="华文行楷" panose="02010800040101010101" pitchFamily="2" charset="-122"/>
              </a:rPr>
              <a:t>（四）快速响应，精准帮扶</a:t>
            </a:r>
            <a:endParaRPr lang="zh-CN" altLang="en-US"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844824"/>
            <a:ext cx="7848872" cy="4154984"/>
          </a:xfrm>
          <a:prstGeom prst="rect">
            <a:avLst/>
          </a:prstGeom>
        </p:spPr>
        <p:txBody>
          <a:bodyPr wrap="square">
            <a:spAutoFit/>
          </a:bodyPr>
          <a:lstStyle/>
          <a:p>
            <a:r>
              <a:rPr lang="en-US" altLang="zh-CN" sz="2400" b="1" dirty="0" smtClean="0">
                <a:solidFill>
                  <a:srgbClr val="FF0000"/>
                </a:solidFill>
                <a:latin typeface="楷体" panose="02010609060101010101" pitchFamily="49" charset="-122"/>
                <a:ea typeface="楷体" panose="02010609060101010101" pitchFamily="49" charset="-122"/>
              </a:rPr>
              <a:t>    2</a:t>
            </a:r>
            <a:r>
              <a:rPr lang="zh-CN" altLang="en-US" sz="2400" b="1" dirty="0" smtClean="0">
                <a:solidFill>
                  <a:srgbClr val="FF0000"/>
                </a:solidFill>
                <a:latin typeface="楷体" panose="02010609060101010101" pitchFamily="49" charset="-122"/>
                <a:ea typeface="楷体" panose="02010609060101010101" pitchFamily="49" charset="-122"/>
              </a:rPr>
              <a:t>、怎样算</a:t>
            </a:r>
            <a:r>
              <a:rPr lang="zh-CN" altLang="zh-CN" sz="2400" b="1" dirty="0" smtClean="0">
                <a:solidFill>
                  <a:srgbClr val="FF0000"/>
                </a:solidFill>
                <a:latin typeface="楷体" panose="02010609060101010101" pitchFamily="49" charset="-122"/>
                <a:ea typeface="楷体" panose="02010609060101010101" pitchFamily="49" charset="-122"/>
              </a:rPr>
              <a:t>精准</a:t>
            </a:r>
            <a:r>
              <a:rPr lang="zh-CN" altLang="en-US" sz="2400" b="1" dirty="0" smtClean="0">
                <a:solidFill>
                  <a:srgbClr val="FF0000"/>
                </a:solidFill>
                <a:latin typeface="楷体" panose="02010609060101010101" pitchFamily="49" charset="-122"/>
                <a:ea typeface="楷体" panose="02010609060101010101" pitchFamily="49" charset="-122"/>
              </a:rPr>
              <a:t>帮扶？</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a:solidFill>
                  <a:srgbClr val="FF0000"/>
                </a:solidFill>
                <a:latin typeface="楷体" panose="02010609060101010101" pitchFamily="49" charset="-122"/>
                <a:ea typeface="楷体" panose="02010609060101010101" pitchFamily="49" charset="-122"/>
              </a:rPr>
              <a:t>对风险单一的，实施单项措施，防止陷入福利陷阱；</a:t>
            </a:r>
            <a:endParaRPr lang="en-US" altLang="zh-CN" sz="2400" b="1" dirty="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zh-CN" altLang="zh-CN" sz="2400" b="1" dirty="0">
                <a:solidFill>
                  <a:srgbClr val="FF0000"/>
                </a:solidFill>
                <a:latin typeface="楷体" panose="02010609060101010101" pitchFamily="49" charset="-122"/>
                <a:ea typeface="楷体" panose="02010609060101010101" pitchFamily="49" charset="-122"/>
              </a:rPr>
              <a:t>对风险复杂多样的，因户施策落实综合性帮扶；</a:t>
            </a:r>
            <a:endParaRPr lang="en-US" altLang="zh-CN" sz="2400" b="1" dirty="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zh-CN" altLang="zh-CN" sz="2400" b="1" dirty="0">
                <a:solidFill>
                  <a:srgbClr val="FF0000"/>
                </a:solidFill>
                <a:latin typeface="楷体" panose="02010609060101010101" pitchFamily="49" charset="-122"/>
                <a:ea typeface="楷体" panose="02010609060101010101" pitchFamily="49" charset="-122"/>
              </a:rPr>
              <a:t>对有劳动能力的</a:t>
            </a:r>
            <a:r>
              <a:rPr lang="zh-CN" altLang="zh-CN" sz="2400" b="1" dirty="0" smtClean="0">
                <a:solidFill>
                  <a:srgbClr val="FF0000"/>
                </a:solidFill>
                <a:latin typeface="楷体" panose="02010609060101010101" pitchFamily="49" charset="-122"/>
                <a:ea typeface="楷体" panose="02010609060101010101" pitchFamily="49" charset="-122"/>
              </a:rPr>
              <a:t>，</a:t>
            </a:r>
            <a:r>
              <a:rPr lang="zh-CN" altLang="en-US" sz="2400" b="1" dirty="0" smtClean="0">
                <a:solidFill>
                  <a:srgbClr val="FF0000"/>
                </a:solidFill>
                <a:latin typeface="楷体" panose="02010609060101010101" pitchFamily="49" charset="-122"/>
                <a:ea typeface="楷体" panose="02010609060101010101" pitchFamily="49" charset="-122"/>
              </a:rPr>
              <a:t>落实</a:t>
            </a:r>
            <a:r>
              <a:rPr lang="zh-TW" altLang="zh-CN" sz="2400" b="1" dirty="0" smtClean="0">
                <a:solidFill>
                  <a:srgbClr val="FF0000"/>
                </a:solidFill>
                <a:latin typeface="楷体" panose="02010609060101010101" pitchFamily="49" charset="-122"/>
                <a:ea typeface="楷体" panose="02010609060101010101" pitchFamily="49" charset="-122"/>
              </a:rPr>
              <a:t>开发式</a:t>
            </a:r>
            <a:r>
              <a:rPr lang="zh-TW" altLang="zh-CN" sz="2400" b="1" dirty="0">
                <a:solidFill>
                  <a:srgbClr val="FF0000"/>
                </a:solidFill>
                <a:latin typeface="楷体" panose="02010609060101010101" pitchFamily="49" charset="-122"/>
                <a:ea typeface="楷体" panose="02010609060101010101" pitchFamily="49" charset="-122"/>
              </a:rPr>
              <a:t>帮扶措施，帮助他们用自己的双手勤劳致富</a:t>
            </a:r>
            <a:r>
              <a:rPr lang="zh-TW" altLang="zh-CN" sz="2400" b="1" dirty="0" smtClean="0">
                <a:solidFill>
                  <a:srgbClr val="FF0000"/>
                </a:solidFill>
                <a:latin typeface="楷体" panose="02010609060101010101" pitchFamily="49" charset="-122"/>
                <a:ea typeface="楷体" panose="02010609060101010101" pitchFamily="49" charset="-122"/>
              </a:rPr>
              <a:t>，不能</a:t>
            </a:r>
            <a:r>
              <a:rPr lang="zh-TW" altLang="zh-CN" sz="2400" b="1" dirty="0">
                <a:solidFill>
                  <a:srgbClr val="FF0000"/>
                </a:solidFill>
                <a:latin typeface="楷体" panose="02010609060101010101" pitchFamily="49" charset="-122"/>
                <a:ea typeface="楷体" panose="02010609060101010101" pitchFamily="49" charset="-122"/>
              </a:rPr>
              <a:t>靠发钱养人，政策养懒汉</a:t>
            </a:r>
            <a:r>
              <a:rPr lang="zh-TW" altLang="zh-CN" sz="2400" b="1" dirty="0" smtClean="0">
                <a:solidFill>
                  <a:srgbClr val="FF0000"/>
                </a:solidFill>
                <a:latin typeface="楷体" panose="02010609060101010101" pitchFamily="49" charset="-122"/>
                <a:ea typeface="楷体" panose="02010609060101010101" pitchFamily="49" charset="-122"/>
              </a:rPr>
              <a:t>。</a:t>
            </a:r>
            <a:endParaRPr lang="en-US" altLang="zh-CN" sz="2400" b="1" dirty="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对</a:t>
            </a:r>
            <a:r>
              <a:rPr lang="zh-CN" altLang="en-US" sz="2400" b="1" dirty="0" smtClean="0">
                <a:solidFill>
                  <a:srgbClr val="FF0000"/>
                </a:solidFill>
                <a:latin typeface="楷体" panose="02010609060101010101" pitchFamily="49" charset="-122"/>
                <a:ea typeface="楷体" panose="02010609060101010101" pitchFamily="49" charset="-122"/>
              </a:rPr>
              <a:t>整户</a:t>
            </a:r>
            <a:r>
              <a:rPr lang="zh-CN" altLang="zh-CN" sz="2400" b="1" dirty="0" smtClean="0">
                <a:solidFill>
                  <a:srgbClr val="FF0000"/>
                </a:solidFill>
                <a:latin typeface="楷体" panose="02010609060101010101" pitchFamily="49" charset="-122"/>
                <a:ea typeface="楷体" panose="02010609060101010101" pitchFamily="49" charset="-122"/>
              </a:rPr>
              <a:t>无能</a:t>
            </a:r>
            <a:r>
              <a:rPr lang="zh-CN" altLang="en-US" sz="2400" b="1" dirty="0" smtClean="0">
                <a:solidFill>
                  <a:srgbClr val="FF0000"/>
                </a:solidFill>
                <a:latin typeface="楷体" panose="02010609060101010101" pitchFamily="49" charset="-122"/>
                <a:ea typeface="楷体" panose="02010609060101010101" pitchFamily="49" charset="-122"/>
              </a:rPr>
              <a:t>无</a:t>
            </a:r>
            <a:r>
              <a:rPr lang="zh-CN" altLang="zh-CN" sz="2400" b="1" dirty="0" smtClean="0">
                <a:solidFill>
                  <a:srgbClr val="FF0000"/>
                </a:solidFill>
                <a:latin typeface="楷体" panose="02010609060101010101" pitchFamily="49" charset="-122"/>
                <a:ea typeface="楷体" panose="02010609060101010101" pitchFamily="49" charset="-122"/>
              </a:rPr>
              <a:t>劳或</a:t>
            </a:r>
            <a:r>
              <a:rPr lang="zh-CN" altLang="zh-CN" sz="2400" b="1" dirty="0">
                <a:solidFill>
                  <a:srgbClr val="FF0000"/>
                </a:solidFill>
                <a:latin typeface="楷体" panose="02010609060101010101" pitchFamily="49" charset="-122"/>
                <a:ea typeface="楷体" panose="02010609060101010101" pitchFamily="49" charset="-122"/>
              </a:rPr>
              <a:t>部分丧失劳动能力且无法通过产业就业获得稳定收入的，纳入农村低保或特困人员救助供养范围</a:t>
            </a:r>
            <a:r>
              <a:rPr lang="zh-CN" altLang="zh-CN" sz="2400" b="1" dirty="0" smtClean="0">
                <a:solidFill>
                  <a:srgbClr val="FF0000"/>
                </a:solidFill>
                <a:latin typeface="楷体" panose="02010609060101010101" pitchFamily="49" charset="-122"/>
                <a:ea typeface="楷体" panose="02010609060101010101" pitchFamily="49" charset="-122"/>
              </a:rPr>
              <a:t>，</a:t>
            </a:r>
            <a:r>
              <a:rPr lang="zh-CN" altLang="en-US" sz="2400" b="1" dirty="0">
                <a:solidFill>
                  <a:srgbClr val="FF0000"/>
                </a:solidFill>
                <a:latin typeface="楷体" panose="02010609060101010101" pitchFamily="49" charset="-122"/>
                <a:ea typeface="楷体" panose="02010609060101010101" pitchFamily="49" charset="-122"/>
              </a:rPr>
              <a:t>落实兜底保障措施</a:t>
            </a:r>
            <a:r>
              <a:rPr lang="zh-CN" altLang="en-US" sz="2400" b="1" dirty="0" smtClean="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002060"/>
                </a:solidFill>
                <a:latin typeface="楷体" panose="02010609060101010101" pitchFamily="49" charset="-122"/>
                <a:ea typeface="楷体" panose="02010609060101010101" pitchFamily="49" charset="-122"/>
              </a:rPr>
              <a:t>暂</a:t>
            </a:r>
            <a:r>
              <a:rPr lang="zh-CN" altLang="zh-CN" sz="2400" b="1" dirty="0">
                <a:solidFill>
                  <a:srgbClr val="002060"/>
                </a:solidFill>
                <a:latin typeface="楷体" panose="02010609060101010101" pitchFamily="49" charset="-122"/>
                <a:ea typeface="楷体" panose="02010609060101010101" pitchFamily="49" charset="-122"/>
              </a:rPr>
              <a:t>不消除风险，长期跟踪</a:t>
            </a:r>
            <a:r>
              <a:rPr lang="zh-CN" altLang="zh-CN" sz="2400" b="1" dirty="0" smtClean="0">
                <a:solidFill>
                  <a:srgbClr val="002060"/>
                </a:solidFill>
                <a:latin typeface="楷体" panose="02010609060101010101" pitchFamily="49" charset="-122"/>
                <a:ea typeface="楷体" panose="02010609060101010101" pitchFamily="49" charset="-122"/>
              </a:rPr>
              <a:t>监测并</a:t>
            </a:r>
            <a:r>
              <a:rPr lang="zh-CN" altLang="zh-CN" sz="2400" b="1" dirty="0">
                <a:solidFill>
                  <a:srgbClr val="002060"/>
                </a:solidFill>
                <a:latin typeface="楷体" panose="02010609060101010101" pitchFamily="49" charset="-122"/>
                <a:ea typeface="楷体" panose="02010609060101010101" pitchFamily="49" charset="-122"/>
              </a:rPr>
              <a:t>落实针对性帮扶措施</a:t>
            </a:r>
            <a:r>
              <a:rPr lang="zh-CN" altLang="zh-CN" sz="2400" b="1" dirty="0" smtClean="0">
                <a:solidFill>
                  <a:srgbClr val="002060"/>
                </a:solidFill>
                <a:latin typeface="楷体" panose="02010609060101010101" pitchFamily="49" charset="-122"/>
                <a:ea typeface="楷体" panose="02010609060101010101" pitchFamily="49" charset="-122"/>
              </a:rPr>
              <a:t>。</a:t>
            </a:r>
            <a:endParaRPr lang="en-US" altLang="zh-CN" sz="2400" b="1" dirty="0">
              <a:solidFill>
                <a:srgbClr val="00206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zh-CN" altLang="zh-CN" sz="2400" b="1" dirty="0">
                <a:solidFill>
                  <a:srgbClr val="FF0000"/>
                </a:solidFill>
                <a:latin typeface="楷体" panose="02010609060101010101" pitchFamily="49" charset="-122"/>
                <a:ea typeface="楷体" panose="02010609060101010101" pitchFamily="49" charset="-122"/>
              </a:rPr>
              <a:t>对内生动力不足的，持续扶志扶智，激发内生动力，增强发展能力</a:t>
            </a:r>
            <a:r>
              <a:rPr lang="zh-CN" altLang="zh-CN" sz="2400" b="1" dirty="0" smtClean="0">
                <a:solidFill>
                  <a:srgbClr val="FF0000"/>
                </a:solidFill>
                <a:latin typeface="楷体" panose="02010609060101010101" pitchFamily="49" charset="-122"/>
                <a:ea typeface="楷体" panose="02010609060101010101" pitchFamily="49" charset="-122"/>
              </a:rPr>
              <a:t>。</a:t>
            </a:r>
            <a:r>
              <a:rPr lang="zh-CN" altLang="en-US" sz="2400" b="1" dirty="0" smtClean="0">
                <a:solidFill>
                  <a:srgbClr val="FF0000"/>
                </a:solidFill>
                <a:latin typeface="楷体" panose="02010609060101010101" pitchFamily="49" charset="-122"/>
                <a:ea typeface="楷体" panose="02010609060101010101" pitchFamily="49" charset="-122"/>
              </a:rPr>
              <a:t>    </a:t>
            </a:r>
            <a:endParaRPr lang="zh-CN" altLang="zh-CN" sz="2400" b="1" dirty="0" smtClean="0">
              <a:solidFill>
                <a:srgbClr val="FF0000"/>
              </a:solidFill>
              <a:latin typeface="楷体" panose="02010609060101010101" pitchFamily="49" charset="-122"/>
              <a:ea typeface="楷体" panose="02010609060101010101" pitchFamily="49"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844824"/>
            <a:ext cx="7848872" cy="4093428"/>
          </a:xfrm>
          <a:prstGeom prst="rect">
            <a:avLst/>
          </a:prstGeom>
        </p:spPr>
        <p:txBody>
          <a:bodyPr wrap="square">
            <a:spAutoFit/>
          </a:bodyPr>
          <a:lstStyle/>
          <a:p>
            <a:pPr lvl="0"/>
            <a:r>
              <a:rPr lang="en-US" altLang="zh-TW" sz="2400" b="1" dirty="0">
                <a:solidFill>
                  <a:srgbClr val="FF0000"/>
                </a:solidFill>
                <a:latin typeface="楷体" panose="02010609060101010101" pitchFamily="49" charset="-122"/>
                <a:ea typeface="楷体" panose="02010609060101010101" pitchFamily="49" charset="-122"/>
              </a:rPr>
              <a:t> </a:t>
            </a:r>
            <a:r>
              <a:rPr lang="en-US" altLang="zh-TW" sz="2400" b="1" dirty="0" smtClean="0">
                <a:solidFill>
                  <a:srgbClr val="FF0000"/>
                </a:solidFill>
                <a:latin typeface="楷体" panose="02010609060101010101" pitchFamily="49" charset="-122"/>
                <a:ea typeface="楷体" panose="02010609060101010101" pitchFamily="49" charset="-122"/>
              </a:rPr>
              <a:t>   3</a:t>
            </a:r>
            <a:r>
              <a:rPr lang="zh-CN" altLang="en-US" sz="2400" b="1" dirty="0" smtClean="0">
                <a:solidFill>
                  <a:srgbClr val="FF0000"/>
                </a:solidFill>
                <a:latin typeface="楷体" panose="02010609060101010101" pitchFamily="49" charset="-122"/>
                <a:ea typeface="楷体" panose="02010609060101010101" pitchFamily="49" charset="-122"/>
              </a:rPr>
              <a:t>、所有</a:t>
            </a:r>
            <a:r>
              <a:rPr lang="zh-TW" altLang="zh-CN" sz="2400" b="1" dirty="0" smtClean="0">
                <a:solidFill>
                  <a:srgbClr val="FF0000"/>
                </a:solidFill>
                <a:latin typeface="楷体" panose="02010609060101010101" pitchFamily="49" charset="-122"/>
                <a:ea typeface="楷体" panose="02010609060101010101" pitchFamily="49" charset="-122"/>
              </a:rPr>
              <a:t>监测对象</a:t>
            </a:r>
            <a:r>
              <a:rPr lang="zh-CN" altLang="en-US" sz="2400" b="1" dirty="0" smtClean="0">
                <a:solidFill>
                  <a:srgbClr val="FF0000"/>
                </a:solidFill>
                <a:latin typeface="楷体" panose="02010609060101010101" pitchFamily="49" charset="-122"/>
                <a:ea typeface="楷体" panose="02010609060101010101" pitchFamily="49" charset="-122"/>
              </a:rPr>
              <a:t>都</a:t>
            </a:r>
            <a:r>
              <a:rPr lang="zh-TW" altLang="zh-CN" sz="2400" b="1" dirty="0" smtClean="0">
                <a:solidFill>
                  <a:srgbClr val="FF0000"/>
                </a:solidFill>
                <a:latin typeface="楷体" panose="02010609060101010101" pitchFamily="49" charset="-122"/>
                <a:ea typeface="楷体" panose="02010609060101010101" pitchFamily="49" charset="-122"/>
              </a:rPr>
              <a:t>要</a:t>
            </a:r>
            <a:r>
              <a:rPr lang="zh-CN" altLang="en-US" sz="2400" b="1" dirty="0" smtClean="0">
                <a:solidFill>
                  <a:srgbClr val="FF0000"/>
                </a:solidFill>
                <a:latin typeface="楷体" panose="02010609060101010101" pitchFamily="49" charset="-122"/>
                <a:ea typeface="楷体" panose="02010609060101010101" pitchFamily="49" charset="-122"/>
              </a:rPr>
              <a:t>实施</a:t>
            </a:r>
            <a:r>
              <a:rPr lang="zh-TW" altLang="zh-CN" sz="2400" b="1" dirty="0" smtClean="0">
                <a:solidFill>
                  <a:srgbClr val="FF0000"/>
                </a:solidFill>
                <a:latin typeface="楷体" panose="02010609060101010101" pitchFamily="49" charset="-122"/>
                <a:ea typeface="楷体" panose="02010609060101010101" pitchFamily="49" charset="-122"/>
              </a:rPr>
              <a:t>帮扶</a:t>
            </a:r>
            <a:r>
              <a:rPr lang="zh-CN" altLang="en-US" sz="2400" b="1" dirty="0" smtClean="0">
                <a:solidFill>
                  <a:srgbClr val="FF0000"/>
                </a:solidFill>
                <a:latin typeface="楷体" panose="02010609060101010101" pitchFamily="49" charset="-122"/>
                <a:ea typeface="楷体" panose="02010609060101010101" pitchFamily="49" charset="-122"/>
              </a:rPr>
              <a:t>吗</a:t>
            </a:r>
            <a:r>
              <a:rPr lang="zh-TW" altLang="zh-CN" sz="2400" b="1" dirty="0" smtClean="0">
                <a:solidFill>
                  <a:srgbClr val="FF0000"/>
                </a:solidFill>
                <a:latin typeface="楷体" panose="02010609060101010101" pitchFamily="49" charset="-122"/>
                <a:ea typeface="楷体" panose="02010609060101010101" pitchFamily="49" charset="-122"/>
              </a:rPr>
              <a:t>？</a:t>
            </a:r>
            <a:endParaRPr lang="zh-CN" altLang="zh-CN" sz="2400" b="1" dirty="0">
              <a:solidFill>
                <a:srgbClr val="FF0000"/>
              </a:solidFill>
              <a:latin typeface="楷体" panose="02010609060101010101" pitchFamily="49" charset="-122"/>
              <a:ea typeface="楷体" panose="02010609060101010101" pitchFamily="49" charset="-122"/>
            </a:endParaRPr>
          </a:p>
          <a:p>
            <a:r>
              <a:rPr lang="en-US" altLang="zh-TW" sz="2400" b="1" dirty="0" smtClean="0">
                <a:solidFill>
                  <a:srgbClr val="FF0000"/>
                </a:solidFill>
                <a:latin typeface="楷体" panose="02010609060101010101" pitchFamily="49" charset="-122"/>
                <a:ea typeface="楷体" panose="02010609060101010101" pitchFamily="49" charset="-122"/>
              </a:rPr>
              <a:t>    </a:t>
            </a:r>
            <a:r>
              <a:rPr lang="zh-TW" altLang="zh-CN" sz="2400" b="1" dirty="0" smtClean="0">
                <a:solidFill>
                  <a:srgbClr val="FF0000"/>
                </a:solidFill>
                <a:latin typeface="楷体" panose="02010609060101010101" pitchFamily="49" charset="-122"/>
                <a:ea typeface="楷体" panose="02010609060101010101" pitchFamily="49" charset="-122"/>
              </a:rPr>
              <a:t>未</a:t>
            </a:r>
            <a:r>
              <a:rPr lang="zh-TW" altLang="zh-CN" sz="2400" b="1" dirty="0">
                <a:solidFill>
                  <a:srgbClr val="FF0000"/>
                </a:solidFill>
                <a:latin typeface="楷体" panose="02010609060101010101" pitchFamily="49" charset="-122"/>
                <a:ea typeface="楷体" panose="02010609060101010101" pitchFamily="49" charset="-122"/>
              </a:rPr>
              <a:t>消除风险的监测对象要持续监测</a:t>
            </a:r>
            <a:r>
              <a:rPr lang="zh-TW" altLang="zh-CN" sz="2400" b="1" dirty="0" smtClean="0">
                <a:solidFill>
                  <a:srgbClr val="FF0000"/>
                </a:solidFill>
                <a:latin typeface="楷体" panose="02010609060101010101" pitchFamily="49" charset="-122"/>
                <a:ea typeface="楷体" panose="02010609060101010101" pitchFamily="49" charset="-122"/>
              </a:rPr>
              <a:t>帮扶</a:t>
            </a:r>
            <a:r>
              <a:rPr lang="zh-CN" altLang="en-US"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已</a:t>
            </a:r>
            <a:r>
              <a:rPr lang="zh-CN" altLang="en-US" sz="2400" b="1" dirty="0">
                <a:solidFill>
                  <a:srgbClr val="FF0000"/>
                </a:solidFill>
                <a:latin typeface="楷体" panose="02010609060101010101" pitchFamily="49" charset="-122"/>
                <a:ea typeface="楷体" panose="02010609060101010101" pitchFamily="49" charset="-122"/>
              </a:rPr>
              <a:t>稳定</a:t>
            </a:r>
            <a:r>
              <a:rPr lang="zh-CN" altLang="en-US" sz="2400" b="1" dirty="0" smtClean="0">
                <a:solidFill>
                  <a:srgbClr val="FF0000"/>
                </a:solidFill>
                <a:latin typeface="楷体" panose="02010609060101010101" pitchFamily="49" charset="-122"/>
                <a:ea typeface="楷体" panose="02010609060101010101" pitchFamily="49" charset="-122"/>
              </a:rPr>
              <a:t>消除返贫致贫风险</a:t>
            </a:r>
            <a:r>
              <a:rPr lang="zh-CN" altLang="en-US" sz="2400" b="1" dirty="0">
                <a:solidFill>
                  <a:srgbClr val="FF0000"/>
                </a:solidFill>
                <a:latin typeface="楷体" panose="02010609060101010101" pitchFamily="49" charset="-122"/>
                <a:ea typeface="楷体" panose="02010609060101010101" pitchFamily="49" charset="-122"/>
              </a:rPr>
              <a:t>的监测对象，不再按</a:t>
            </a:r>
            <a:r>
              <a:rPr lang="zh-CN" altLang="en-US" sz="2400" b="1" dirty="0" smtClean="0">
                <a:solidFill>
                  <a:srgbClr val="FF0000"/>
                </a:solidFill>
                <a:latin typeface="楷体" panose="02010609060101010101" pitchFamily="49" charset="-122"/>
                <a:ea typeface="楷体" panose="02010609060101010101" pitchFamily="49" charset="-122"/>
              </a:rPr>
              <a:t>“监测对象”的帮扶要求进行</a:t>
            </a:r>
            <a:r>
              <a:rPr lang="zh-CN" altLang="en-US" sz="2400" b="1" dirty="0">
                <a:solidFill>
                  <a:srgbClr val="FF0000"/>
                </a:solidFill>
                <a:latin typeface="楷体" panose="02010609060101010101" pitchFamily="49" charset="-122"/>
                <a:ea typeface="楷体" panose="02010609060101010101" pitchFamily="49" charset="-122"/>
              </a:rPr>
              <a:t>帮扶，但要在常态化监测预警排查中持续</a:t>
            </a:r>
            <a:r>
              <a:rPr lang="zh-CN" altLang="en-US" sz="2400" b="1" dirty="0" smtClean="0">
                <a:solidFill>
                  <a:srgbClr val="FF0000"/>
                </a:solidFill>
                <a:latin typeface="楷体" panose="02010609060101010101" pitchFamily="49" charset="-122"/>
                <a:ea typeface="楷体" panose="02010609060101010101" pitchFamily="49" charset="-122"/>
              </a:rPr>
              <a:t>关注，有的政策还可以延续。</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zh-CN" altLang="en-US" sz="2400" b="1" dirty="0" smtClean="0">
                <a:solidFill>
                  <a:srgbClr val="FF0000"/>
                </a:solidFill>
                <a:latin typeface="方正舒体" panose="02010601030101010101" pitchFamily="2" charset="-122"/>
                <a:ea typeface="方正舒体" panose="02010601030101010101" pitchFamily="2" charset="-122"/>
              </a:rPr>
              <a:t>        哪些政策</a:t>
            </a:r>
            <a:r>
              <a:rPr lang="zh-CN" altLang="en-US" sz="2400" b="1" dirty="0">
                <a:solidFill>
                  <a:srgbClr val="FF0000"/>
                </a:solidFill>
                <a:latin typeface="方正舒体" panose="02010601030101010101" pitchFamily="2" charset="-122"/>
                <a:ea typeface="方正舒体" panose="02010601030101010101" pitchFamily="2" charset="-122"/>
              </a:rPr>
              <a:t>可以</a:t>
            </a:r>
            <a:r>
              <a:rPr lang="zh-CN" altLang="en-US" sz="2400" b="1" dirty="0" smtClean="0">
                <a:solidFill>
                  <a:srgbClr val="FF0000"/>
                </a:solidFill>
                <a:latin typeface="方正舒体" panose="02010601030101010101" pitchFamily="2" charset="-122"/>
                <a:ea typeface="方正舒体" panose="02010601030101010101" pitchFamily="2" charset="-122"/>
              </a:rPr>
              <a:t>延续？延续期限有多长？</a:t>
            </a:r>
            <a:endParaRPr lang="en-US" altLang="zh-CN" sz="2400" b="1" dirty="0" smtClean="0">
              <a:solidFill>
                <a:srgbClr val="FF0000"/>
              </a:solidFill>
              <a:latin typeface="方正舒体" panose="02010601030101010101" pitchFamily="2" charset="-122"/>
              <a:ea typeface="方正舒体" panose="02010601030101010101" pitchFamily="2" charset="-122"/>
            </a:endParaRPr>
          </a:p>
          <a:p>
            <a:r>
              <a:rPr lang="en-US" altLang="zh-TW" sz="2400" b="1" dirty="0" smtClean="0">
                <a:solidFill>
                  <a:srgbClr val="FF0000"/>
                </a:solidFill>
                <a:latin typeface="楷体" panose="02010609060101010101" pitchFamily="49" charset="-122"/>
                <a:ea typeface="楷体" panose="02010609060101010101" pitchFamily="49" charset="-122"/>
              </a:rPr>
              <a:t>    </a:t>
            </a:r>
            <a:r>
              <a:rPr lang="zh-TW" altLang="zh-CN" sz="2400" b="1" dirty="0" smtClean="0">
                <a:solidFill>
                  <a:srgbClr val="FF0000"/>
                </a:solidFill>
                <a:latin typeface="楷体" panose="02010609060101010101" pitchFamily="49" charset="-122"/>
                <a:ea typeface="楷体" panose="02010609060101010101" pitchFamily="49" charset="-122"/>
              </a:rPr>
              <a:t>监测对象</a:t>
            </a:r>
            <a:r>
              <a:rPr lang="zh-CN" altLang="en-US" sz="2400" b="1" dirty="0" smtClean="0">
                <a:solidFill>
                  <a:srgbClr val="FF0000"/>
                </a:solidFill>
                <a:latin typeface="楷体" panose="02010609060101010101" pitchFamily="49" charset="-122"/>
                <a:ea typeface="楷体" panose="02010609060101010101" pitchFamily="49" charset="-122"/>
              </a:rPr>
              <a:t>标注“风险消除”后，需要延续的政策主要是存在一定“时间周期”的帮扶措施，如</a:t>
            </a:r>
            <a:r>
              <a:rPr lang="zh-CN" altLang="en-US" sz="2400" b="1" dirty="0">
                <a:solidFill>
                  <a:srgbClr val="FF0000"/>
                </a:solidFill>
                <a:latin typeface="楷体" panose="02010609060101010101" pitchFamily="49" charset="-122"/>
                <a:ea typeface="楷体" panose="02010609060101010101" pitchFamily="49" charset="-122"/>
              </a:rPr>
              <a:t>小额</a:t>
            </a:r>
            <a:r>
              <a:rPr lang="zh-CN" altLang="en-US" sz="2400" b="1" dirty="0" smtClean="0">
                <a:solidFill>
                  <a:srgbClr val="FF0000"/>
                </a:solidFill>
                <a:latin typeface="楷体" panose="02010609060101010101" pitchFamily="49" charset="-122"/>
                <a:ea typeface="楷体" panose="02010609060101010101" pitchFamily="49" charset="-122"/>
              </a:rPr>
              <a:t>信贷应持续至合同到期，公益</a:t>
            </a:r>
            <a:r>
              <a:rPr lang="zh-CN" altLang="en-US" sz="2400" b="1" dirty="0">
                <a:solidFill>
                  <a:srgbClr val="FF0000"/>
                </a:solidFill>
                <a:latin typeface="楷体" panose="02010609060101010101" pitchFamily="49" charset="-122"/>
                <a:ea typeface="楷体" panose="02010609060101010101" pitchFamily="49" charset="-122"/>
              </a:rPr>
              <a:t>岗位应持续</a:t>
            </a:r>
            <a:r>
              <a:rPr lang="zh-CN" altLang="en-US" sz="2400" b="1" dirty="0" smtClean="0">
                <a:solidFill>
                  <a:srgbClr val="FF0000"/>
                </a:solidFill>
                <a:latin typeface="楷体" panose="02010609060101010101" pitchFamily="49" charset="-122"/>
                <a:ea typeface="楷体" panose="02010609060101010101" pitchFamily="49" charset="-122"/>
              </a:rPr>
              <a:t>至协议到期，教育</a:t>
            </a:r>
            <a:r>
              <a:rPr lang="zh-CN" altLang="en-US" sz="2400" b="1" dirty="0">
                <a:solidFill>
                  <a:srgbClr val="FF0000"/>
                </a:solidFill>
                <a:latin typeface="楷体" panose="02010609060101010101" pitchFamily="49" charset="-122"/>
                <a:ea typeface="楷体" panose="02010609060101010101" pitchFamily="49" charset="-122"/>
              </a:rPr>
              <a:t>帮扶和雨露计划应持续</a:t>
            </a:r>
            <a:r>
              <a:rPr lang="zh-CN" altLang="en-US" sz="2400" b="1" dirty="0" smtClean="0">
                <a:solidFill>
                  <a:srgbClr val="FF0000"/>
                </a:solidFill>
                <a:latin typeface="楷体" panose="02010609060101010101" pitchFamily="49" charset="-122"/>
                <a:ea typeface="楷体" panose="02010609060101010101" pitchFamily="49" charset="-122"/>
              </a:rPr>
              <a:t>至完成当前学段等。</a:t>
            </a:r>
            <a:endParaRPr lang="en-US" altLang="zh-CN" sz="2400" b="1" dirty="0" smtClean="0">
              <a:solidFill>
                <a:srgbClr val="FF0000"/>
              </a:solidFill>
              <a:latin typeface="楷体" panose="02010609060101010101" pitchFamily="49" charset="-122"/>
              <a:ea typeface="楷体" panose="02010609060101010101" pitchFamily="49" charset="-122"/>
            </a:endParaRPr>
          </a:p>
          <a:p>
            <a:pPr lvl="0"/>
            <a:r>
              <a:rPr lang="en-US" altLang="zh-TW" sz="2000" b="1" dirty="0" smtClean="0">
                <a:solidFill>
                  <a:srgbClr val="FF0000"/>
                </a:solidFill>
                <a:latin typeface="楷体" panose="02010609060101010101" pitchFamily="49" charset="-122"/>
                <a:ea typeface="楷体" panose="02010609060101010101" pitchFamily="49" charset="-122"/>
              </a:rPr>
              <a:t>    </a:t>
            </a:r>
            <a:endParaRPr lang="zh-CN" altLang="zh-CN" sz="2400" b="1" dirty="0" smtClean="0">
              <a:solidFill>
                <a:srgbClr val="FF0000"/>
              </a:solidFill>
              <a:latin typeface="楷体" panose="02010609060101010101" pitchFamily="49" charset="-122"/>
              <a:ea typeface="楷体" panose="02010609060101010101" pitchFamily="49"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2060848"/>
            <a:ext cx="7848872" cy="4093428"/>
          </a:xfrm>
          <a:prstGeom prst="rect">
            <a:avLst/>
          </a:prstGeom>
        </p:spPr>
        <p:txBody>
          <a:bodyPr wrap="square">
            <a:spAutoFit/>
          </a:bodyPr>
          <a:lstStyle/>
          <a:p>
            <a:pPr lvl="0"/>
            <a:r>
              <a:rPr lang="en-US" altLang="zh-TW" sz="2000" b="1" dirty="0" smtClean="0">
                <a:solidFill>
                  <a:srgbClr val="FF0000"/>
                </a:solidFill>
                <a:latin typeface="楷体" panose="02010609060101010101" pitchFamily="49" charset="-122"/>
                <a:ea typeface="楷体" panose="02010609060101010101" pitchFamily="49" charset="-122"/>
              </a:rPr>
              <a:t>    4</a:t>
            </a:r>
            <a:r>
              <a:rPr lang="zh-CN" altLang="en-US" sz="2000" b="1" dirty="0">
                <a:solidFill>
                  <a:srgbClr val="FF0000"/>
                </a:solidFill>
                <a:latin typeface="楷体" panose="02010609060101010101" pitchFamily="49" charset="-122"/>
                <a:ea typeface="楷体" panose="02010609060101010101" pitchFamily="49" charset="-122"/>
              </a:rPr>
              <a:t>、脱贫不稳定</a:t>
            </a:r>
            <a:r>
              <a:rPr lang="zh-CN" altLang="en-US" sz="2000" b="1" dirty="0" smtClean="0">
                <a:solidFill>
                  <a:srgbClr val="FF0000"/>
                </a:solidFill>
                <a:latin typeface="楷体" panose="02010609060101010101" pitchFamily="49" charset="-122"/>
                <a:ea typeface="楷体" panose="02010609060101010101" pitchFamily="49" charset="-122"/>
              </a:rPr>
              <a:t>户</a:t>
            </a:r>
            <a:r>
              <a:rPr lang="zh-TW" altLang="zh-CN" sz="2000" b="1" dirty="0">
                <a:solidFill>
                  <a:srgbClr val="FF0000"/>
                </a:solidFill>
                <a:latin typeface="楷体" panose="02010609060101010101" pitchFamily="49" charset="-122"/>
                <a:ea typeface="楷体" panose="02010609060101010101" pitchFamily="49" charset="-122"/>
              </a:rPr>
              <a:t>风险消除</a:t>
            </a:r>
            <a:r>
              <a:rPr lang="zh-CN" altLang="en-US" sz="2000" b="1" dirty="0" smtClean="0">
                <a:solidFill>
                  <a:srgbClr val="FF0000"/>
                </a:solidFill>
                <a:latin typeface="楷体" panose="02010609060101010101" pitchFamily="49" charset="-122"/>
                <a:ea typeface="楷体" panose="02010609060101010101" pitchFamily="49" charset="-122"/>
              </a:rPr>
              <a:t>后</a:t>
            </a:r>
            <a:r>
              <a:rPr lang="zh-CN" altLang="en-US" sz="2000" b="1" dirty="0">
                <a:solidFill>
                  <a:srgbClr val="FF0000"/>
                </a:solidFill>
                <a:latin typeface="楷体" panose="02010609060101010101" pitchFamily="49" charset="-122"/>
                <a:ea typeface="楷体" panose="02010609060101010101" pitchFamily="49" charset="-122"/>
              </a:rPr>
              <a:t>能</a:t>
            </a:r>
            <a:r>
              <a:rPr lang="zh-TW" altLang="zh-CN" sz="2000" b="1" dirty="0">
                <a:solidFill>
                  <a:srgbClr val="FF0000"/>
                </a:solidFill>
                <a:latin typeface="楷体" panose="02010609060101010101" pitchFamily="49" charset="-122"/>
                <a:ea typeface="楷体" panose="02010609060101010101" pitchFamily="49" charset="-122"/>
              </a:rPr>
              <a:t>否</a:t>
            </a:r>
            <a:r>
              <a:rPr lang="zh-CN" altLang="en-US" sz="2000" b="1" dirty="0">
                <a:solidFill>
                  <a:srgbClr val="FF0000"/>
                </a:solidFill>
                <a:latin typeface="楷体" panose="02010609060101010101" pitchFamily="49" charset="-122"/>
                <a:ea typeface="楷体" panose="02010609060101010101" pitchFamily="49" charset="-122"/>
              </a:rPr>
              <a:t>继续</a:t>
            </a:r>
            <a:r>
              <a:rPr lang="zh-TW" altLang="zh-CN" sz="2000" b="1" dirty="0">
                <a:solidFill>
                  <a:srgbClr val="FF0000"/>
                </a:solidFill>
                <a:latin typeface="楷体" panose="02010609060101010101" pitchFamily="49" charset="-122"/>
                <a:ea typeface="楷体" panose="02010609060101010101" pitchFamily="49" charset="-122"/>
              </a:rPr>
              <a:t>享受</a:t>
            </a:r>
            <a:r>
              <a:rPr lang="zh-CN" altLang="en-US" sz="2000" b="1" dirty="0">
                <a:solidFill>
                  <a:srgbClr val="FF0000"/>
                </a:solidFill>
                <a:latin typeface="楷体" panose="02010609060101010101" pitchFamily="49" charset="-122"/>
                <a:ea typeface="楷体" panose="02010609060101010101" pitchFamily="49" charset="-122"/>
              </a:rPr>
              <a:t>帮扶</a:t>
            </a:r>
            <a:r>
              <a:rPr lang="zh-TW" altLang="zh-CN" sz="2000" b="1" dirty="0">
                <a:solidFill>
                  <a:srgbClr val="FF0000"/>
                </a:solidFill>
                <a:latin typeface="楷体" panose="02010609060101010101" pitchFamily="49" charset="-122"/>
                <a:ea typeface="楷体" panose="02010609060101010101" pitchFamily="49" charset="-122"/>
              </a:rPr>
              <a:t>政策？</a:t>
            </a:r>
            <a:endParaRPr lang="zh-CN" altLang="zh-CN" sz="2000" b="1" dirty="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zh-CN" altLang="zh-CN" sz="2000" b="1" dirty="0">
                <a:solidFill>
                  <a:srgbClr val="FF0000"/>
                </a:solidFill>
                <a:latin typeface="楷体" panose="02010609060101010101" pitchFamily="49" charset="-122"/>
                <a:ea typeface="楷体" panose="02010609060101010101" pitchFamily="49" charset="-122"/>
              </a:rPr>
              <a:t>“四个</a:t>
            </a:r>
            <a:r>
              <a:rPr lang="zh-TW" altLang="zh-CN" sz="2000" b="1" dirty="0">
                <a:solidFill>
                  <a:srgbClr val="FF0000"/>
                </a:solidFill>
                <a:latin typeface="楷体" panose="02010609060101010101" pitchFamily="49" charset="-122"/>
                <a:ea typeface="楷体" panose="02010609060101010101" pitchFamily="49" charset="-122"/>
              </a:rPr>
              <a:t>不摘”是过渡期内巩固拓展脱贫攻坚成果的工作要求，有关帮扶政策适用脱贫地区和脱贫人口。</a:t>
            </a:r>
            <a:r>
              <a:rPr lang="zh-CN" altLang="en-US" sz="2000" b="1" dirty="0">
                <a:solidFill>
                  <a:srgbClr val="FF0000"/>
                </a:solidFill>
                <a:latin typeface="楷体" panose="02010609060101010101" pitchFamily="49" charset="-122"/>
                <a:ea typeface="楷体" panose="02010609060101010101" pitchFamily="49" charset="-122"/>
              </a:rPr>
              <a:t>脱贫不稳定户</a:t>
            </a:r>
            <a:r>
              <a:rPr lang="zh-TW" altLang="zh-CN" sz="2000" b="1" dirty="0">
                <a:solidFill>
                  <a:srgbClr val="FF0000"/>
                </a:solidFill>
                <a:latin typeface="楷体" panose="02010609060101010101" pitchFamily="49" charset="-122"/>
                <a:ea typeface="楷体" panose="02010609060101010101" pitchFamily="49" charset="-122"/>
              </a:rPr>
              <a:t>即使消除了返贫风险，也要落实</a:t>
            </a:r>
            <a:r>
              <a:rPr lang="zh-CN" altLang="zh-CN" sz="2000" b="1" dirty="0">
                <a:solidFill>
                  <a:srgbClr val="FF0000"/>
                </a:solidFill>
                <a:latin typeface="楷体" panose="02010609060101010101" pitchFamily="49" charset="-122"/>
                <a:ea typeface="楷体" panose="02010609060101010101" pitchFamily="49" charset="-122"/>
              </a:rPr>
              <a:t>“四个</a:t>
            </a:r>
            <a:r>
              <a:rPr lang="zh-TW" altLang="zh-CN" sz="2000" b="1" dirty="0">
                <a:solidFill>
                  <a:srgbClr val="FF0000"/>
                </a:solidFill>
                <a:latin typeface="楷体" panose="02010609060101010101" pitchFamily="49" charset="-122"/>
                <a:ea typeface="楷体" panose="02010609060101010101" pitchFamily="49" charset="-122"/>
              </a:rPr>
              <a:t>不摘”的要求，</a:t>
            </a:r>
            <a:r>
              <a:rPr lang="zh-CN" altLang="en-US" sz="2000" b="1" dirty="0">
                <a:solidFill>
                  <a:srgbClr val="FF0000"/>
                </a:solidFill>
                <a:latin typeface="楷体" panose="02010609060101010101" pitchFamily="49" charset="-122"/>
                <a:ea typeface="楷体" panose="02010609060101010101" pitchFamily="49" charset="-122"/>
              </a:rPr>
              <a:t>继续</a:t>
            </a:r>
            <a:r>
              <a:rPr lang="zh-TW" altLang="zh-CN" sz="2000" b="1" dirty="0">
                <a:solidFill>
                  <a:srgbClr val="FF0000"/>
                </a:solidFill>
                <a:latin typeface="楷体" panose="02010609060101010101" pitchFamily="49" charset="-122"/>
                <a:ea typeface="楷体" panose="02010609060101010101" pitchFamily="49" charset="-122"/>
              </a:rPr>
              <a:t>享受脱贫人口的相关帮扶政策</a:t>
            </a:r>
            <a:r>
              <a:rPr lang="zh-TW" altLang="zh-CN" sz="2000" b="1" dirty="0" smtClean="0">
                <a:solidFill>
                  <a:srgbClr val="FF0000"/>
                </a:solidFill>
                <a:latin typeface="楷体" panose="02010609060101010101" pitchFamily="49" charset="-122"/>
                <a:ea typeface="楷体" panose="02010609060101010101" pitchFamily="49" charset="-122"/>
              </a:rPr>
              <a:t>。</a:t>
            </a:r>
            <a:endParaRPr lang="en-US" altLang="zh-TW" sz="2000" b="1" dirty="0" smtClean="0">
              <a:solidFill>
                <a:srgbClr val="FF0000"/>
              </a:solidFill>
              <a:latin typeface="楷体" panose="02010609060101010101" pitchFamily="49" charset="-122"/>
              <a:ea typeface="楷体" panose="02010609060101010101" pitchFamily="49" charset="-122"/>
            </a:endParaRPr>
          </a:p>
          <a:p>
            <a:pPr lvl="0"/>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a:t>
            </a:r>
            <a:endParaRPr lang="en-US" altLang="zh-TW" sz="2000" b="1" dirty="0" smtClean="0">
              <a:solidFill>
                <a:srgbClr val="FF0000"/>
              </a:solidFill>
              <a:latin typeface="楷体" panose="02010609060101010101" pitchFamily="49" charset="-122"/>
              <a:ea typeface="楷体" panose="02010609060101010101" pitchFamily="49" charset="-122"/>
            </a:endParaRPr>
          </a:p>
          <a:p>
            <a:pPr lvl="0"/>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5</a:t>
            </a:r>
            <a:r>
              <a:rPr lang="zh-CN" altLang="en-US" sz="2000" b="1" dirty="0">
                <a:solidFill>
                  <a:srgbClr val="FF0000"/>
                </a:solidFill>
                <a:latin typeface="楷体" panose="02010609060101010101" pitchFamily="49" charset="-122"/>
                <a:ea typeface="楷体" panose="02010609060101010101" pitchFamily="49" charset="-122"/>
              </a:rPr>
              <a:t>、</a:t>
            </a:r>
            <a:r>
              <a:rPr lang="zh-TW" altLang="zh-CN" sz="2000" b="1" dirty="0">
                <a:solidFill>
                  <a:srgbClr val="FF0000"/>
                </a:solidFill>
                <a:latin typeface="楷体" panose="02010609060101010101" pitchFamily="49" charset="-122"/>
                <a:ea typeface="楷体" panose="02010609060101010101" pitchFamily="49" charset="-122"/>
              </a:rPr>
              <a:t>单一风险监测对象能否享受多项帮扶措施？</a:t>
            </a:r>
            <a:endParaRPr lang="zh-CN" altLang="zh-CN" sz="2000" b="1" dirty="0">
              <a:solidFill>
                <a:srgbClr val="FF0000"/>
              </a:solidFill>
              <a:latin typeface="楷体" panose="02010609060101010101" pitchFamily="49" charset="-122"/>
              <a:ea typeface="楷体" panose="02010609060101010101" pitchFamily="49" charset="-122"/>
            </a:endParaRPr>
          </a:p>
          <a:p>
            <a:pPr lvl="0"/>
            <a:r>
              <a:rPr lang="zh-CN" altLang="en-US" sz="2000" b="1" dirty="0" smtClean="0">
                <a:solidFill>
                  <a:srgbClr val="FF0000"/>
                </a:solidFill>
                <a:latin typeface="楷体" panose="02010609060101010101" pitchFamily="49" charset="-122"/>
                <a:ea typeface="楷体" panose="02010609060101010101" pitchFamily="49" charset="-122"/>
              </a:rPr>
              <a:t>    对于</a:t>
            </a:r>
            <a:r>
              <a:rPr lang="zh-CN" altLang="en-US" sz="2000" b="1" dirty="0">
                <a:solidFill>
                  <a:srgbClr val="FF0000"/>
                </a:solidFill>
                <a:latin typeface="楷体" panose="02010609060101010101" pitchFamily="49" charset="-122"/>
                <a:ea typeface="楷体" panose="02010609060101010101" pitchFamily="49" charset="-122"/>
              </a:rPr>
              <a:t>义务教育、住房安全、饮水安全等方面存在</a:t>
            </a:r>
            <a:r>
              <a:rPr lang="zh-CN" altLang="en-US" sz="2000" b="1" dirty="0" smtClean="0">
                <a:solidFill>
                  <a:srgbClr val="FF0000"/>
                </a:solidFill>
                <a:latin typeface="楷体" panose="02010609060101010101" pitchFamily="49" charset="-122"/>
                <a:ea typeface="楷体" panose="02010609060101010101" pitchFamily="49" charset="-122"/>
              </a:rPr>
              <a:t>问题</a:t>
            </a:r>
            <a:r>
              <a:rPr lang="zh-TW" altLang="zh-CN" sz="2000" b="1" dirty="0" smtClean="0">
                <a:solidFill>
                  <a:srgbClr val="FF0000"/>
                </a:solidFill>
                <a:latin typeface="楷体" panose="02010609060101010101" pitchFamily="49" charset="-122"/>
                <a:ea typeface="楷体" panose="02010609060101010101" pitchFamily="49" charset="-122"/>
              </a:rPr>
              <a:t>导致</a:t>
            </a:r>
            <a:r>
              <a:rPr lang="zh-TW" altLang="zh-CN" sz="2000" b="1" dirty="0">
                <a:solidFill>
                  <a:srgbClr val="FF0000"/>
                </a:solidFill>
                <a:latin typeface="楷体" panose="02010609060101010101" pitchFamily="49" charset="-122"/>
                <a:ea typeface="楷体" panose="02010609060101010101" pitchFamily="49" charset="-122"/>
              </a:rPr>
              <a:t>单一返贫致贫风险</a:t>
            </a:r>
            <a:r>
              <a:rPr lang="zh-CN" altLang="en-US" sz="2000" b="1" dirty="0">
                <a:solidFill>
                  <a:srgbClr val="FF0000"/>
                </a:solidFill>
                <a:latin typeface="楷体" panose="02010609060101010101" pitchFamily="49" charset="-122"/>
                <a:ea typeface="楷体" panose="02010609060101010101" pitchFamily="49" charset="-122"/>
              </a:rPr>
              <a:t>的</a:t>
            </a:r>
            <a:r>
              <a:rPr lang="zh-TW" altLang="zh-CN" sz="2000" b="1" dirty="0">
                <a:solidFill>
                  <a:srgbClr val="FF0000"/>
                </a:solidFill>
                <a:latin typeface="楷体" panose="02010609060101010101" pitchFamily="49" charset="-122"/>
                <a:ea typeface="楷体" panose="02010609060101010101" pitchFamily="49" charset="-122"/>
              </a:rPr>
              <a:t>，要</a:t>
            </a:r>
            <a:r>
              <a:rPr lang="zh-CN" altLang="en-US" sz="2000" b="1" dirty="0">
                <a:solidFill>
                  <a:srgbClr val="FF0000"/>
                </a:solidFill>
                <a:latin typeface="楷体" panose="02010609060101010101" pitchFamily="49" charset="-122"/>
                <a:ea typeface="楷体" panose="02010609060101010101" pitchFamily="49" charset="-122"/>
              </a:rPr>
              <a:t>及时</a:t>
            </a:r>
            <a:r>
              <a:rPr lang="zh-TW" altLang="zh-CN" sz="2000" b="1" dirty="0">
                <a:solidFill>
                  <a:srgbClr val="FF0000"/>
                </a:solidFill>
                <a:latin typeface="楷体" panose="02010609060101010101" pitchFamily="49" charset="-122"/>
                <a:ea typeface="楷体" panose="02010609060101010101" pitchFamily="49" charset="-122"/>
              </a:rPr>
              <a:t>落实针对性</a:t>
            </a:r>
            <a:r>
              <a:rPr lang="zh-CN" altLang="en-US" sz="2000" b="1" dirty="0">
                <a:solidFill>
                  <a:srgbClr val="FF0000"/>
                </a:solidFill>
                <a:latin typeface="楷体" panose="02010609060101010101" pitchFamily="49" charset="-122"/>
                <a:ea typeface="楷体" panose="02010609060101010101" pitchFamily="49" charset="-122"/>
              </a:rPr>
              <a:t>单项</a:t>
            </a:r>
            <a:r>
              <a:rPr lang="zh-TW" altLang="zh-CN" sz="2000" b="1" dirty="0">
                <a:solidFill>
                  <a:srgbClr val="FF0000"/>
                </a:solidFill>
                <a:latin typeface="楷体" panose="02010609060101010101" pitchFamily="49" charset="-122"/>
                <a:ea typeface="楷体" panose="02010609060101010101" pitchFamily="49" charset="-122"/>
              </a:rPr>
              <a:t>帮扶</a:t>
            </a:r>
            <a:r>
              <a:rPr lang="zh-CN" altLang="en-US" sz="2000" b="1" dirty="0">
                <a:solidFill>
                  <a:srgbClr val="FF0000"/>
                </a:solidFill>
                <a:latin typeface="楷体" panose="02010609060101010101" pitchFamily="49" charset="-122"/>
                <a:ea typeface="楷体" panose="02010609060101010101" pitchFamily="49" charset="-122"/>
              </a:rPr>
              <a:t>措施</a:t>
            </a:r>
            <a:r>
              <a:rPr lang="zh-TW" altLang="zh-CN" sz="2000" b="1" dirty="0">
                <a:solidFill>
                  <a:srgbClr val="FF0000"/>
                </a:solidFill>
                <a:latin typeface="楷体" panose="02010609060101010101" pitchFamily="49" charset="-122"/>
                <a:ea typeface="楷体" panose="02010609060101010101" pitchFamily="49" charset="-122"/>
              </a:rPr>
              <a:t>，</a:t>
            </a:r>
            <a:r>
              <a:rPr lang="zh-CN" altLang="en-US" sz="2000" b="1" dirty="0">
                <a:solidFill>
                  <a:srgbClr val="FF0000"/>
                </a:solidFill>
                <a:latin typeface="楷体" panose="02010609060101010101" pitchFamily="49" charset="-122"/>
                <a:ea typeface="楷体" panose="02010609060101010101" pitchFamily="49" charset="-122"/>
              </a:rPr>
              <a:t>尽快解决问题，消除风险。对于其他</a:t>
            </a:r>
            <a:r>
              <a:rPr lang="zh-TW" altLang="zh-CN" sz="2000" b="1" dirty="0">
                <a:solidFill>
                  <a:srgbClr val="FF0000"/>
                </a:solidFill>
                <a:latin typeface="楷体" panose="02010609060101010101" pitchFamily="49" charset="-122"/>
                <a:ea typeface="楷体" panose="02010609060101010101" pitchFamily="49" charset="-122"/>
              </a:rPr>
              <a:t>返贫致贫风险</a:t>
            </a:r>
            <a:r>
              <a:rPr lang="zh-CN" altLang="en-US" sz="2000" b="1" dirty="0">
                <a:solidFill>
                  <a:srgbClr val="FF0000"/>
                </a:solidFill>
                <a:latin typeface="楷体" panose="02010609060101010101" pitchFamily="49" charset="-122"/>
                <a:ea typeface="楷体" panose="02010609060101010101" pitchFamily="49" charset="-122"/>
              </a:rPr>
              <a:t>复杂的（如，因病、收入），要精准分析判断</a:t>
            </a:r>
            <a:r>
              <a:rPr lang="zh-TW" altLang="zh-CN" sz="2000" b="1" dirty="0">
                <a:solidFill>
                  <a:srgbClr val="FF0000"/>
                </a:solidFill>
                <a:latin typeface="楷体" panose="02010609060101010101" pitchFamily="49" charset="-122"/>
                <a:ea typeface="楷体" panose="02010609060101010101" pitchFamily="49" charset="-122"/>
              </a:rPr>
              <a:t>风险类型</a:t>
            </a:r>
            <a:r>
              <a:rPr lang="zh-CN" altLang="en-US" sz="2000" b="1" dirty="0">
                <a:solidFill>
                  <a:srgbClr val="FF0000"/>
                </a:solidFill>
                <a:latin typeface="楷体" panose="02010609060101010101" pitchFamily="49" charset="-122"/>
                <a:ea typeface="楷体" panose="02010609060101010101" pitchFamily="49" charset="-122"/>
              </a:rPr>
              <a:t>，结合</a:t>
            </a:r>
            <a:r>
              <a:rPr lang="zh-TW" altLang="zh-CN" sz="2000" b="1" dirty="0">
                <a:solidFill>
                  <a:srgbClr val="FF0000"/>
                </a:solidFill>
                <a:latin typeface="楷体" panose="02010609060101010101" pitchFamily="49" charset="-122"/>
                <a:ea typeface="楷体" panose="02010609060101010101" pitchFamily="49" charset="-122"/>
              </a:rPr>
              <a:t>风险类型</a:t>
            </a:r>
            <a:r>
              <a:rPr lang="zh-CN" altLang="en-US" sz="2000" b="1" dirty="0">
                <a:solidFill>
                  <a:srgbClr val="FF0000"/>
                </a:solidFill>
                <a:latin typeface="楷体" panose="02010609060101010101" pitchFamily="49" charset="-122"/>
                <a:ea typeface="楷体" panose="02010609060101010101" pitchFamily="49" charset="-122"/>
              </a:rPr>
              <a:t>和发展需求因人因户落实综合性</a:t>
            </a:r>
            <a:r>
              <a:rPr lang="zh-TW" altLang="zh-CN" sz="2000" b="1" dirty="0">
                <a:solidFill>
                  <a:srgbClr val="FF0000"/>
                </a:solidFill>
                <a:latin typeface="楷体" panose="02010609060101010101" pitchFamily="49" charset="-122"/>
                <a:ea typeface="楷体" panose="02010609060101010101" pitchFamily="49" charset="-122"/>
              </a:rPr>
              <a:t>帮扶措施</a:t>
            </a:r>
            <a:r>
              <a:rPr lang="zh-CN" altLang="en-US" sz="2000" b="1" dirty="0">
                <a:solidFill>
                  <a:srgbClr val="FF0000"/>
                </a:solidFill>
                <a:latin typeface="楷体" panose="02010609060101010101" pitchFamily="49" charset="-122"/>
                <a:ea typeface="楷体" panose="02010609060101010101" pitchFamily="49" charset="-122"/>
              </a:rPr>
              <a:t>，化解并消除风险，做到管用够用。</a:t>
            </a:r>
            <a:endParaRPr lang="en-US" altLang="zh-CN" sz="2000" b="1" dirty="0">
              <a:solidFill>
                <a:srgbClr val="FF0000"/>
              </a:solidFill>
              <a:latin typeface="楷体" panose="02010609060101010101" pitchFamily="49" charset="-122"/>
              <a:ea typeface="楷体" panose="02010609060101010101" pitchFamily="49" charset="-122"/>
            </a:endParaRPr>
          </a:p>
          <a:p>
            <a:pPr lvl="0"/>
            <a:r>
              <a:rPr lang="en-US" altLang="zh-TW" sz="2000" b="1" dirty="0" smtClean="0">
                <a:solidFill>
                  <a:srgbClr val="FF0000"/>
                </a:solidFill>
                <a:latin typeface="楷体" panose="02010609060101010101" pitchFamily="49" charset="-122"/>
                <a:ea typeface="楷体" panose="02010609060101010101" pitchFamily="49" charset="-122"/>
              </a:rPr>
              <a:t>    </a:t>
            </a:r>
            <a:endParaRPr lang="zh-CN" altLang="zh-CN" sz="2400" b="1" dirty="0" smtClean="0">
              <a:solidFill>
                <a:srgbClr val="FF0000"/>
              </a:solidFill>
              <a:latin typeface="楷体" panose="02010609060101010101" pitchFamily="49" charset="-122"/>
              <a:ea typeface="楷体" panose="02010609060101010101" pitchFamily="49"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27584" y="1772816"/>
            <a:ext cx="7776864" cy="3662541"/>
          </a:xfrm>
          <a:prstGeom prst="rect">
            <a:avLst/>
          </a:prstGeom>
        </p:spPr>
        <p:txBody>
          <a:bodyPr wrap="square">
            <a:spAutoFit/>
          </a:bodyPr>
          <a:lstStyle/>
          <a:p>
            <a:r>
              <a:rPr lang="en-US" altLang="zh-CN" sz="2400" b="1" dirty="0" smtClean="0">
                <a:solidFill>
                  <a:srgbClr val="FF0000"/>
                </a:solidFill>
                <a:latin typeface="楷体" panose="02010609060101010101" pitchFamily="49" charset="-122"/>
                <a:ea typeface="楷体" panose="02010609060101010101" pitchFamily="49" charset="-122"/>
              </a:rPr>
              <a:t>    35</a:t>
            </a:r>
            <a:r>
              <a:rPr lang="zh-CN" altLang="en-US" sz="2400" b="1" dirty="0" smtClean="0">
                <a:solidFill>
                  <a:srgbClr val="FF0000"/>
                </a:solidFill>
                <a:latin typeface="楷体" panose="02010609060101010101" pitchFamily="49" charset="-122"/>
                <a:ea typeface="楷体" panose="02010609060101010101" pitchFamily="49" charset="-122"/>
              </a:rPr>
              <a:t>年扶贫   （</a:t>
            </a:r>
            <a:r>
              <a:rPr lang="en-US" altLang="zh-CN" sz="2400" b="1" dirty="0" smtClean="0">
                <a:solidFill>
                  <a:srgbClr val="FF0000"/>
                </a:solidFill>
                <a:latin typeface="楷体" panose="02010609060101010101" pitchFamily="49" charset="-122"/>
                <a:ea typeface="楷体" panose="02010609060101010101" pitchFamily="49" charset="-122"/>
              </a:rPr>
              <a:t>1986-2020</a:t>
            </a:r>
            <a:r>
              <a:rPr lang="zh-CN" altLang="en-US" sz="2400" b="1" dirty="0" smtClean="0">
                <a:solidFill>
                  <a:srgbClr val="FF0000"/>
                </a:solidFill>
                <a:latin typeface="楷体" panose="02010609060101010101" pitchFamily="49" charset="-122"/>
                <a:ea typeface="楷体" panose="02010609060101010101" pitchFamily="49" charset="-122"/>
              </a:rPr>
              <a:t>年）</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8</a:t>
            </a:r>
            <a:r>
              <a:rPr lang="zh-CN" altLang="en-US" sz="2400" b="1" dirty="0" smtClean="0">
                <a:solidFill>
                  <a:srgbClr val="FF0000"/>
                </a:solidFill>
                <a:latin typeface="楷体" panose="02010609060101010101" pitchFamily="49" charset="-122"/>
                <a:ea typeface="楷体" panose="02010609060101010101" pitchFamily="49" charset="-122"/>
              </a:rPr>
              <a:t>年精准扶贫（</a:t>
            </a:r>
            <a:r>
              <a:rPr lang="en-US" altLang="zh-CN" sz="2400" b="1" dirty="0" smtClean="0">
                <a:solidFill>
                  <a:srgbClr val="FF0000"/>
                </a:solidFill>
                <a:latin typeface="楷体" panose="02010609060101010101" pitchFamily="49" charset="-122"/>
                <a:ea typeface="楷体" panose="02010609060101010101" pitchFamily="49" charset="-122"/>
              </a:rPr>
              <a:t>2013-2020</a:t>
            </a:r>
            <a:r>
              <a:rPr lang="zh-CN" altLang="en-US" sz="2400" b="1" dirty="0" smtClean="0">
                <a:solidFill>
                  <a:srgbClr val="FF0000"/>
                </a:solidFill>
                <a:latin typeface="楷体" panose="02010609060101010101" pitchFamily="49" charset="-122"/>
                <a:ea typeface="楷体" panose="02010609060101010101" pitchFamily="49" charset="-122"/>
              </a:rPr>
              <a:t>年）中国消除了绝对贫困</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5</a:t>
            </a:r>
            <a:r>
              <a:rPr lang="zh-CN" altLang="en-US" sz="2400" b="1" dirty="0" smtClean="0">
                <a:solidFill>
                  <a:srgbClr val="FF0000"/>
                </a:solidFill>
                <a:latin typeface="楷体" panose="02010609060101010101" pitchFamily="49" charset="-122"/>
                <a:ea typeface="楷体" panose="02010609060101010101" pitchFamily="49" charset="-122"/>
              </a:rPr>
              <a:t>年脱贫攻坚（</a:t>
            </a:r>
            <a:r>
              <a:rPr lang="en-US" altLang="zh-CN" sz="2400" b="1" dirty="0" smtClean="0">
                <a:solidFill>
                  <a:srgbClr val="FF0000"/>
                </a:solidFill>
                <a:latin typeface="楷体" panose="02010609060101010101" pitchFamily="49" charset="-122"/>
                <a:ea typeface="楷体" panose="02010609060101010101" pitchFamily="49" charset="-122"/>
              </a:rPr>
              <a:t>2016-2020</a:t>
            </a:r>
            <a:r>
              <a:rPr lang="zh-CN" altLang="en-US" sz="2400" b="1" dirty="0">
                <a:solidFill>
                  <a:srgbClr val="FF0000"/>
                </a:solidFill>
                <a:latin typeface="楷体" panose="02010609060101010101" pitchFamily="49" charset="-122"/>
                <a:ea typeface="楷体" panose="02010609060101010101" pitchFamily="49" charset="-122"/>
              </a:rPr>
              <a:t>年</a:t>
            </a:r>
            <a:r>
              <a:rPr lang="zh-CN" altLang="en-US"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2021</a:t>
            </a:r>
            <a:r>
              <a:rPr lang="zh-CN" altLang="en-US" sz="2000" b="1" dirty="0">
                <a:solidFill>
                  <a:srgbClr val="FF0000"/>
                </a:solidFill>
                <a:latin typeface="楷体" panose="02010609060101010101" pitchFamily="49" charset="-122"/>
                <a:ea typeface="楷体" panose="02010609060101010101" pitchFamily="49" charset="-122"/>
              </a:rPr>
              <a:t>年</a:t>
            </a:r>
            <a:r>
              <a:rPr lang="en-US" altLang="zh-CN" sz="2000" b="1" dirty="0">
                <a:solidFill>
                  <a:srgbClr val="FF0000"/>
                </a:solidFill>
                <a:latin typeface="楷体" panose="02010609060101010101" pitchFamily="49" charset="-122"/>
                <a:ea typeface="楷体" panose="02010609060101010101" pitchFamily="49" charset="-122"/>
              </a:rPr>
              <a:t>2</a:t>
            </a:r>
            <a:r>
              <a:rPr lang="zh-CN" altLang="en-US" sz="2000" b="1" dirty="0">
                <a:solidFill>
                  <a:srgbClr val="FF0000"/>
                </a:solidFill>
                <a:latin typeface="楷体" panose="02010609060101010101" pitchFamily="49" charset="-122"/>
                <a:ea typeface="楷体" panose="02010609060101010101" pitchFamily="49" charset="-122"/>
              </a:rPr>
              <a:t>月</a:t>
            </a:r>
            <a:r>
              <a:rPr lang="en-US" altLang="zh-CN" sz="2000" b="1" dirty="0">
                <a:solidFill>
                  <a:srgbClr val="FF0000"/>
                </a:solidFill>
                <a:latin typeface="楷体" panose="02010609060101010101" pitchFamily="49" charset="-122"/>
                <a:ea typeface="楷体" panose="02010609060101010101" pitchFamily="49" charset="-122"/>
              </a:rPr>
              <a:t>25</a:t>
            </a:r>
            <a:r>
              <a:rPr lang="zh-CN" altLang="en-US" sz="2000" b="1" dirty="0">
                <a:solidFill>
                  <a:srgbClr val="FF0000"/>
                </a:solidFill>
                <a:latin typeface="楷体" panose="02010609060101010101" pitchFamily="49" charset="-122"/>
                <a:ea typeface="楷体" panose="02010609060101010101" pitchFamily="49" charset="-122"/>
              </a:rPr>
              <a:t>日</a:t>
            </a:r>
            <a:r>
              <a:rPr lang="zh-CN" altLang="en-US" sz="2000" b="1" dirty="0" smtClean="0">
                <a:solidFill>
                  <a:srgbClr val="FF0000"/>
                </a:solidFill>
                <a:latin typeface="楷体" panose="02010609060101010101" pitchFamily="49" charset="-122"/>
                <a:ea typeface="楷体" panose="02010609060101010101" pitchFamily="49" charset="-122"/>
              </a:rPr>
              <a:t>，在</a:t>
            </a:r>
            <a:r>
              <a:rPr lang="zh-CN" altLang="en-US" sz="2000" b="1" dirty="0">
                <a:solidFill>
                  <a:srgbClr val="FF0000"/>
                </a:solidFill>
                <a:latin typeface="楷体" panose="02010609060101010101" pitchFamily="49" charset="-122"/>
                <a:ea typeface="楷体" panose="02010609060101010101" pitchFamily="49" charset="-122"/>
              </a:rPr>
              <a:t>全国</a:t>
            </a:r>
            <a:r>
              <a:rPr lang="zh-CN" altLang="zh-CN" sz="2000" b="1" dirty="0">
                <a:solidFill>
                  <a:srgbClr val="FF0000"/>
                </a:solidFill>
                <a:latin typeface="楷体" panose="02010609060101010101" pitchFamily="49" charset="-122"/>
                <a:ea typeface="楷体" panose="02010609060101010101" pitchFamily="49" charset="-122"/>
              </a:rPr>
              <a:t>脱贫攻坚</a:t>
            </a:r>
            <a:r>
              <a:rPr lang="zh-CN" altLang="en-US" sz="2000" b="1" dirty="0">
                <a:solidFill>
                  <a:srgbClr val="FF0000"/>
                </a:solidFill>
                <a:latin typeface="楷体" panose="02010609060101010101" pitchFamily="49" charset="-122"/>
                <a:ea typeface="楷体" panose="02010609060101010101" pitchFamily="49" charset="-122"/>
              </a:rPr>
              <a:t>总结表彰大会</a:t>
            </a:r>
            <a:r>
              <a:rPr lang="zh-CN" altLang="en-US" sz="2000" b="1" dirty="0" smtClean="0">
                <a:solidFill>
                  <a:srgbClr val="FF0000"/>
                </a:solidFill>
                <a:latin typeface="楷体" panose="02010609060101010101" pitchFamily="49" charset="-122"/>
                <a:ea typeface="楷体" panose="02010609060101010101" pitchFamily="49" charset="-122"/>
              </a:rPr>
              <a:t>上：习</a:t>
            </a:r>
            <a:r>
              <a:rPr lang="zh-CN" altLang="en-US" sz="2000" b="1" dirty="0">
                <a:solidFill>
                  <a:srgbClr val="FF0000"/>
                </a:solidFill>
                <a:latin typeface="楷体" panose="02010609060101010101" pitchFamily="49" charset="-122"/>
                <a:ea typeface="楷体" panose="02010609060101010101" pitchFamily="49" charset="-122"/>
              </a:rPr>
              <a:t>近平总书记</a:t>
            </a:r>
            <a:r>
              <a:rPr lang="zh-CN" altLang="en-US" sz="2000" b="1" dirty="0" smtClean="0">
                <a:solidFill>
                  <a:srgbClr val="FF0000"/>
                </a:solidFill>
                <a:latin typeface="楷体" panose="02010609060101010101" pitchFamily="49" charset="-122"/>
                <a:ea typeface="楷体" panose="02010609060101010101" pitchFamily="49" charset="-122"/>
              </a:rPr>
              <a:t>庄严</a:t>
            </a:r>
            <a:r>
              <a:rPr lang="zh-CN" altLang="en-US" sz="2000" b="1" dirty="0">
                <a:solidFill>
                  <a:srgbClr val="FF0000"/>
                </a:solidFill>
                <a:latin typeface="楷体" panose="02010609060101010101" pitchFamily="49" charset="-122"/>
                <a:ea typeface="楷体" panose="02010609060101010101" pitchFamily="49" charset="-122"/>
              </a:rPr>
              <a:t>宣告“我国脱贫攻坚战取得了全面胜利，现行标准下</a:t>
            </a:r>
            <a:r>
              <a:rPr lang="en-US" altLang="zh-CN" sz="2000" b="1" dirty="0">
                <a:solidFill>
                  <a:srgbClr val="FF0000"/>
                </a:solidFill>
                <a:latin typeface="楷体" panose="02010609060101010101" pitchFamily="49" charset="-122"/>
                <a:ea typeface="楷体" panose="02010609060101010101" pitchFamily="49" charset="-122"/>
              </a:rPr>
              <a:t>9899</a:t>
            </a:r>
            <a:r>
              <a:rPr lang="zh-CN" altLang="en-US" sz="2000" b="1" dirty="0">
                <a:solidFill>
                  <a:srgbClr val="FF0000"/>
                </a:solidFill>
                <a:latin typeface="楷体" panose="02010609060101010101" pitchFamily="49" charset="-122"/>
                <a:ea typeface="楷体" panose="02010609060101010101" pitchFamily="49" charset="-122"/>
              </a:rPr>
              <a:t>万农村贫困人口全部脱贫，</a:t>
            </a:r>
            <a:r>
              <a:rPr lang="en-US" altLang="zh-CN" sz="2000" b="1" dirty="0">
                <a:solidFill>
                  <a:srgbClr val="FF0000"/>
                </a:solidFill>
                <a:latin typeface="楷体" panose="02010609060101010101" pitchFamily="49" charset="-122"/>
                <a:ea typeface="楷体" panose="02010609060101010101" pitchFamily="49" charset="-122"/>
              </a:rPr>
              <a:t>832</a:t>
            </a:r>
            <a:r>
              <a:rPr lang="zh-CN" altLang="en-US" sz="2000" b="1" dirty="0">
                <a:solidFill>
                  <a:srgbClr val="FF0000"/>
                </a:solidFill>
                <a:latin typeface="楷体" panose="02010609060101010101" pitchFamily="49" charset="-122"/>
                <a:ea typeface="楷体" panose="02010609060101010101" pitchFamily="49" charset="-122"/>
              </a:rPr>
              <a:t>个贫困县全部摘帽，</a:t>
            </a:r>
            <a:r>
              <a:rPr lang="en-US" altLang="zh-CN" sz="2000" b="1" dirty="0">
                <a:solidFill>
                  <a:srgbClr val="FF0000"/>
                </a:solidFill>
                <a:latin typeface="楷体" panose="02010609060101010101" pitchFamily="49" charset="-122"/>
                <a:ea typeface="楷体" panose="02010609060101010101" pitchFamily="49" charset="-122"/>
              </a:rPr>
              <a:t>12.8</a:t>
            </a:r>
            <a:r>
              <a:rPr lang="zh-CN" altLang="en-US" sz="2000" b="1" dirty="0">
                <a:solidFill>
                  <a:srgbClr val="FF0000"/>
                </a:solidFill>
                <a:latin typeface="楷体" panose="02010609060101010101" pitchFamily="49" charset="-122"/>
                <a:ea typeface="楷体" panose="02010609060101010101" pitchFamily="49" charset="-122"/>
              </a:rPr>
              <a:t>万个贫困村全部出列，区域性整体贫困得到解决，</a:t>
            </a:r>
            <a:r>
              <a:rPr lang="zh-CN" altLang="en-US" sz="2000" b="1" dirty="0">
                <a:solidFill>
                  <a:srgbClr val="002060"/>
                </a:solidFill>
                <a:latin typeface="楷体" panose="02010609060101010101" pitchFamily="49" charset="-122"/>
                <a:ea typeface="楷体" panose="02010609060101010101" pitchFamily="49" charset="-122"/>
              </a:rPr>
              <a:t>完成了消除绝对贫困的艰巨任务</a:t>
            </a:r>
            <a:r>
              <a:rPr lang="zh-CN" altLang="en-US" sz="2000" b="1" dirty="0">
                <a:solidFill>
                  <a:srgbClr val="FF0000"/>
                </a:solidFill>
                <a:latin typeface="楷体" panose="02010609060101010101" pitchFamily="49" charset="-122"/>
                <a:ea typeface="楷体" panose="02010609060101010101" pitchFamily="49" charset="-122"/>
              </a:rPr>
              <a:t>”。我国提前</a:t>
            </a:r>
            <a:r>
              <a:rPr lang="en-US" altLang="zh-CN" sz="2000" b="1" dirty="0">
                <a:solidFill>
                  <a:srgbClr val="FF0000"/>
                </a:solidFill>
                <a:latin typeface="楷体" panose="02010609060101010101" pitchFamily="49" charset="-122"/>
                <a:ea typeface="楷体" panose="02010609060101010101" pitchFamily="49" charset="-122"/>
              </a:rPr>
              <a:t>10</a:t>
            </a:r>
            <a:r>
              <a:rPr lang="zh-CN" altLang="en-US" sz="2000" b="1" dirty="0">
                <a:solidFill>
                  <a:srgbClr val="FF0000"/>
                </a:solidFill>
                <a:latin typeface="楷体" panose="02010609060101010101" pitchFamily="49" charset="-122"/>
                <a:ea typeface="楷体" panose="02010609060101010101" pitchFamily="49" charset="-122"/>
              </a:rPr>
              <a:t>年实现</a:t>
            </a:r>
            <a:r>
              <a:rPr lang="en-US" altLang="zh-CN" sz="2000" b="1" dirty="0">
                <a:solidFill>
                  <a:srgbClr val="FF0000"/>
                </a:solidFill>
                <a:latin typeface="楷体" panose="02010609060101010101" pitchFamily="49" charset="-122"/>
                <a:ea typeface="楷体" panose="02010609060101010101" pitchFamily="49" charset="-122"/>
              </a:rPr>
              <a:t>《</a:t>
            </a:r>
            <a:r>
              <a:rPr lang="zh-CN" altLang="en-US" sz="2000" b="1" dirty="0">
                <a:solidFill>
                  <a:srgbClr val="FF0000"/>
                </a:solidFill>
                <a:latin typeface="楷体" panose="02010609060101010101" pitchFamily="49" charset="-122"/>
                <a:ea typeface="楷体" panose="02010609060101010101" pitchFamily="49" charset="-122"/>
              </a:rPr>
              <a:t>联合国</a:t>
            </a:r>
            <a:r>
              <a:rPr lang="en-US" altLang="zh-CN" sz="2000" b="1" dirty="0">
                <a:solidFill>
                  <a:srgbClr val="FF0000"/>
                </a:solidFill>
                <a:latin typeface="楷体" panose="02010609060101010101" pitchFamily="49" charset="-122"/>
                <a:ea typeface="楷体" panose="02010609060101010101" pitchFamily="49" charset="-122"/>
              </a:rPr>
              <a:t>2030</a:t>
            </a:r>
            <a:r>
              <a:rPr lang="zh-CN" altLang="en-US" sz="2000" b="1" dirty="0">
                <a:solidFill>
                  <a:srgbClr val="FF0000"/>
                </a:solidFill>
                <a:latin typeface="楷体" panose="02010609060101010101" pitchFamily="49" charset="-122"/>
                <a:ea typeface="楷体" panose="02010609060101010101" pitchFamily="49" charset="-122"/>
              </a:rPr>
              <a:t>年可持续发展议程</a:t>
            </a:r>
            <a:r>
              <a:rPr lang="en-US" altLang="zh-CN" sz="2000" b="1" dirty="0">
                <a:solidFill>
                  <a:srgbClr val="FF0000"/>
                </a:solidFill>
                <a:latin typeface="楷体" panose="02010609060101010101" pitchFamily="49" charset="-122"/>
                <a:ea typeface="楷体" panose="02010609060101010101" pitchFamily="49" charset="-122"/>
              </a:rPr>
              <a:t>》</a:t>
            </a:r>
            <a:r>
              <a:rPr lang="zh-CN" altLang="en-US" sz="2000" b="1" dirty="0">
                <a:solidFill>
                  <a:srgbClr val="FF0000"/>
                </a:solidFill>
                <a:latin typeface="楷体" panose="02010609060101010101" pitchFamily="49" charset="-122"/>
                <a:ea typeface="楷体" panose="02010609060101010101" pitchFamily="49" charset="-122"/>
              </a:rPr>
              <a:t>减贫目标</a:t>
            </a:r>
            <a:r>
              <a:rPr lang="zh-CN" altLang="en-US" sz="2000" b="1" dirty="0" smtClean="0">
                <a:solidFill>
                  <a:srgbClr val="FF0000"/>
                </a:solidFill>
                <a:latin typeface="楷体" panose="02010609060101010101" pitchFamily="49" charset="-122"/>
                <a:ea typeface="楷体" panose="02010609060101010101" pitchFamily="49" charset="-122"/>
              </a:rPr>
              <a:t>。还强调，</a:t>
            </a:r>
            <a:r>
              <a:rPr lang="zh-CN" altLang="zh-CN" sz="2000" b="1" dirty="0" smtClean="0">
                <a:solidFill>
                  <a:srgbClr val="FF0000"/>
                </a:solidFill>
                <a:latin typeface="楷体" panose="02010609060101010101" pitchFamily="49" charset="-122"/>
                <a:ea typeface="楷体" panose="02010609060101010101" pitchFamily="49" charset="-122"/>
              </a:rPr>
              <a:t>坚决</a:t>
            </a:r>
            <a:r>
              <a:rPr lang="zh-CN" altLang="zh-CN" sz="2000" b="1" dirty="0">
                <a:solidFill>
                  <a:srgbClr val="FF0000"/>
                </a:solidFill>
                <a:latin typeface="楷体" panose="02010609060101010101" pitchFamily="49" charset="-122"/>
                <a:ea typeface="楷体" panose="02010609060101010101" pitchFamily="49" charset="-122"/>
              </a:rPr>
              <a:t>守住不发生规模性返贫的</a:t>
            </a:r>
            <a:r>
              <a:rPr lang="zh-CN" altLang="zh-CN" sz="2000" b="1" dirty="0" smtClean="0">
                <a:solidFill>
                  <a:srgbClr val="FF0000"/>
                </a:solidFill>
                <a:latin typeface="楷体" panose="02010609060101010101" pitchFamily="49" charset="-122"/>
                <a:ea typeface="楷体" panose="02010609060101010101" pitchFamily="49" charset="-122"/>
              </a:rPr>
              <a:t>底线</a:t>
            </a:r>
            <a:r>
              <a:rPr lang="zh-CN" altLang="en-US"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en-US" sz="1400" b="1" dirty="0" smtClean="0">
                <a:solidFill>
                  <a:srgbClr val="0070C0"/>
                </a:solidFill>
                <a:latin typeface="楷体" panose="02010609060101010101" pitchFamily="49" charset="-122"/>
                <a:ea typeface="楷体" panose="02010609060101010101" pitchFamily="49" charset="-122"/>
              </a:rPr>
              <a:t>（注：</a:t>
            </a:r>
            <a:r>
              <a:rPr lang="en-US" altLang="zh-CN" sz="1400" b="1" dirty="0" smtClean="0">
                <a:solidFill>
                  <a:srgbClr val="0070C0"/>
                </a:solidFill>
                <a:latin typeface="楷体" panose="02010609060101010101" pitchFamily="49" charset="-122"/>
                <a:ea typeface="楷体" panose="02010609060101010101" pitchFamily="49" charset="-122"/>
              </a:rPr>
              <a:t>2015</a:t>
            </a:r>
            <a:r>
              <a:rPr lang="zh-CN" altLang="en-US" sz="1400" b="1" dirty="0" smtClean="0">
                <a:solidFill>
                  <a:srgbClr val="0070C0"/>
                </a:solidFill>
                <a:latin typeface="楷体" panose="02010609060101010101" pitchFamily="49" charset="-122"/>
                <a:ea typeface="楷体" panose="02010609060101010101" pitchFamily="49" charset="-122"/>
              </a:rPr>
              <a:t>年以来，就防止返贫问题，习近平总书记先后做了</a:t>
            </a:r>
            <a:r>
              <a:rPr lang="en-US" altLang="zh-CN" sz="1400" b="1" dirty="0" smtClean="0">
                <a:solidFill>
                  <a:srgbClr val="0070C0"/>
                </a:solidFill>
                <a:latin typeface="楷体" panose="02010609060101010101" pitchFamily="49" charset="-122"/>
                <a:ea typeface="楷体" panose="02010609060101010101" pitchFamily="49" charset="-122"/>
              </a:rPr>
              <a:t>10</a:t>
            </a:r>
            <a:r>
              <a:rPr lang="zh-CN" altLang="en-US" sz="1400" b="1" dirty="0" smtClean="0">
                <a:solidFill>
                  <a:srgbClr val="0070C0"/>
                </a:solidFill>
                <a:latin typeface="楷体" panose="02010609060101010101" pitchFamily="49" charset="-122"/>
                <a:ea typeface="楷体" panose="02010609060101010101" pitchFamily="49" charset="-122"/>
              </a:rPr>
              <a:t>多次重要指示批示）</a:t>
            </a:r>
            <a:r>
              <a:rPr lang="en-US" altLang="zh-CN" b="1" dirty="0">
                <a:solidFill>
                  <a:srgbClr val="FF0000"/>
                </a:solidFill>
                <a:latin typeface="楷体" panose="02010609060101010101" pitchFamily="49" charset="-122"/>
                <a:ea typeface="楷体" panose="02010609060101010101" pitchFamily="49" charset="-122"/>
              </a:rPr>
              <a:t> </a:t>
            </a:r>
            <a:endParaRPr lang="en-US" altLang="zh-CN" b="1" dirty="0" smtClean="0">
              <a:solidFill>
                <a:srgbClr val="FF0000"/>
              </a:solidFill>
              <a:latin typeface="楷体" panose="02010609060101010101" pitchFamily="49" charset="-122"/>
              <a:ea typeface="楷体" panose="02010609060101010101" pitchFamily="49" charset="-122"/>
            </a:endParaRPr>
          </a:p>
          <a:p>
            <a:r>
              <a:rPr lang="en-US" altLang="zh-CN" b="1" dirty="0">
                <a:solidFill>
                  <a:srgbClr val="FF0000"/>
                </a:solidFill>
                <a:latin typeface="楷体" panose="02010609060101010101" pitchFamily="49" charset="-122"/>
                <a:ea typeface="楷体" panose="02010609060101010101" pitchFamily="49" charset="-122"/>
              </a:rPr>
              <a:t> </a:t>
            </a:r>
            <a:r>
              <a:rPr lang="en-US" altLang="zh-CN" b="1" dirty="0" smtClean="0">
                <a:solidFill>
                  <a:srgbClr val="FF0000"/>
                </a:solidFill>
                <a:latin typeface="楷体" panose="02010609060101010101" pitchFamily="49" charset="-122"/>
                <a:ea typeface="楷体" panose="02010609060101010101" pitchFamily="49" charset="-122"/>
              </a:rPr>
              <a:t>   </a:t>
            </a:r>
            <a:endParaRPr lang="en-US" altLang="zh-CN" sz="2000" b="1" dirty="0">
              <a:solidFill>
                <a:srgbClr val="0070C0"/>
              </a:solidFill>
              <a:latin typeface="楷体" panose="02010609060101010101" pitchFamily="49" charset="-122"/>
              <a:ea typeface="楷体" panose="02010609060101010101" pitchFamily="49" charset="-122"/>
            </a:endParaRPr>
          </a:p>
        </p:txBody>
      </p:sp>
      <p:sp>
        <p:nvSpPr>
          <p:cNvPr id="3" name="矩形 2"/>
          <p:cNvSpPr/>
          <p:nvPr/>
        </p:nvSpPr>
        <p:spPr>
          <a:xfrm>
            <a:off x="1666855" y="1153352"/>
            <a:ext cx="4392488" cy="461665"/>
          </a:xfrm>
          <a:prstGeom prst="rect">
            <a:avLst/>
          </a:prstGeom>
        </p:spPr>
        <p:txBody>
          <a:bodyPr wrap="square">
            <a:spAutoFit/>
          </a:bodyPr>
          <a:lstStyle/>
          <a:p>
            <a:r>
              <a:rPr lang="en-US" altLang="zh-CN" sz="2400" b="1" dirty="0">
                <a:solidFill>
                  <a:srgbClr val="FF0000"/>
                </a:solidFill>
                <a:latin typeface="楷体" panose="02010609060101010101" pitchFamily="49" charset="-122"/>
                <a:ea typeface="楷体" panose="02010609060101010101" pitchFamily="49" charset="-122"/>
              </a:rPr>
              <a:t> </a:t>
            </a:r>
            <a:endParaRPr lang="zh-CN" altLang="en-US" sz="3200" spc="50" dirty="0">
              <a:ln w="11430"/>
              <a:solidFill>
                <a:srgbClr val="FF0000"/>
              </a:solidFill>
              <a:effectLst>
                <a:outerShdw blurRad="76200" dist="50800" dir="5400000" algn="tl" rotWithShape="0">
                  <a:srgbClr val="000000">
                    <a:alpha val="65000"/>
                  </a:srgbClr>
                </a:outerShdw>
              </a:effectLst>
              <a:latin typeface="方正舒体" panose="02010601030101010101" pitchFamily="2" charset="-122"/>
              <a:ea typeface="方正舒体" panose="02010601030101010101" pitchFamily="2"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844824"/>
            <a:ext cx="7848872" cy="461665"/>
          </a:xfrm>
          <a:prstGeom prst="rect">
            <a:avLst/>
          </a:prstGeom>
        </p:spPr>
        <p:txBody>
          <a:bodyPr wrap="square">
            <a:spAutoFit/>
          </a:bodyPr>
          <a:lstStyle/>
          <a:p>
            <a:pPr lvl="0"/>
            <a:r>
              <a:rPr lang="en-US" altLang="zh-TW" sz="2400" b="1" dirty="0" smtClean="0">
                <a:solidFill>
                  <a:srgbClr val="FF0000"/>
                </a:solidFill>
                <a:latin typeface="楷体" panose="02010609060101010101" pitchFamily="49" charset="-122"/>
                <a:ea typeface="楷体" panose="02010609060101010101" pitchFamily="49" charset="-122"/>
              </a:rPr>
              <a:t>    </a:t>
            </a:r>
            <a:endParaRPr lang="zh-CN" altLang="zh-CN" sz="20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827584" y="2132856"/>
            <a:ext cx="7704856" cy="1938992"/>
          </a:xfrm>
          <a:prstGeom prst="rect">
            <a:avLst/>
          </a:prstGeom>
        </p:spPr>
        <p:txBody>
          <a:bodyPr wrap="square">
            <a:spAutoFit/>
          </a:bodyPr>
          <a:lstStyle/>
          <a:p>
            <a:pPr lvl="0"/>
            <a:r>
              <a:rPr lang="en-US" altLang="zh-TW" sz="2400" b="1" dirty="0" smtClean="0">
                <a:solidFill>
                  <a:srgbClr val="FF0000"/>
                </a:solidFill>
                <a:latin typeface="楷体" panose="02010609060101010101" pitchFamily="49" charset="-122"/>
                <a:ea typeface="楷体" panose="02010609060101010101" pitchFamily="49" charset="-122"/>
              </a:rPr>
              <a:t>    6</a:t>
            </a:r>
            <a:r>
              <a:rPr lang="zh-CN" altLang="en-US" sz="2400" b="1" dirty="0">
                <a:solidFill>
                  <a:srgbClr val="FF0000"/>
                </a:solidFill>
                <a:latin typeface="楷体" panose="02010609060101010101" pitchFamily="49" charset="-122"/>
                <a:ea typeface="楷体" panose="02010609060101010101" pitchFamily="49" charset="-122"/>
              </a:rPr>
              <a:t>、</a:t>
            </a:r>
            <a:r>
              <a:rPr lang="zh-TW" altLang="zh-CN" sz="2400" b="1" dirty="0">
                <a:solidFill>
                  <a:srgbClr val="FF0000"/>
                </a:solidFill>
                <a:latin typeface="楷体" panose="02010609060101010101" pitchFamily="49" charset="-122"/>
                <a:ea typeface="楷体" panose="02010609060101010101" pitchFamily="49" charset="-122"/>
              </a:rPr>
              <a:t>对突发返贫致贫风险的能否先帮扶后纳入监测？</a:t>
            </a:r>
            <a:endParaRPr lang="zh-CN" altLang="zh-CN" sz="2400" b="1" dirty="0">
              <a:solidFill>
                <a:srgbClr val="FF0000"/>
              </a:solidFill>
              <a:latin typeface="楷体" panose="02010609060101010101" pitchFamily="49" charset="-122"/>
              <a:ea typeface="楷体" panose="02010609060101010101" pitchFamily="49" charset="-122"/>
            </a:endParaRPr>
          </a:p>
          <a:p>
            <a:r>
              <a:rPr lang="en-US" altLang="zh-TW" sz="2400" b="1" dirty="0">
                <a:solidFill>
                  <a:srgbClr val="FF0000"/>
                </a:solidFill>
                <a:latin typeface="楷体" panose="02010609060101010101" pitchFamily="49" charset="-122"/>
                <a:ea typeface="楷体" panose="02010609060101010101" pitchFamily="49" charset="-122"/>
              </a:rPr>
              <a:t>    </a:t>
            </a:r>
            <a:r>
              <a:rPr lang="zh-TW" altLang="zh-CN" sz="2400" b="1" dirty="0">
                <a:solidFill>
                  <a:srgbClr val="FF0000"/>
                </a:solidFill>
                <a:latin typeface="楷体" panose="02010609060101010101" pitchFamily="49" charset="-122"/>
                <a:ea typeface="楷体" panose="02010609060101010101" pitchFamily="49" charset="-122"/>
              </a:rPr>
              <a:t>对因灾</a:t>
            </a:r>
            <a:r>
              <a:rPr lang="zh-CN" altLang="en-US" sz="2400" b="1" dirty="0">
                <a:solidFill>
                  <a:srgbClr val="FF0000"/>
                </a:solidFill>
                <a:latin typeface="楷体" panose="02010609060101010101" pitchFamily="49" charset="-122"/>
                <a:ea typeface="楷体" panose="02010609060101010101" pitchFamily="49" charset="-122"/>
              </a:rPr>
              <a:t>、因病、</a:t>
            </a:r>
            <a:r>
              <a:rPr lang="zh-TW" altLang="zh-CN" sz="2400" b="1" dirty="0">
                <a:solidFill>
                  <a:srgbClr val="FF0000"/>
                </a:solidFill>
                <a:latin typeface="楷体" panose="02010609060101010101" pitchFamily="49" charset="-122"/>
                <a:ea typeface="楷体" panose="02010609060101010101" pitchFamily="49" charset="-122"/>
              </a:rPr>
              <a:t>因意外事故等</a:t>
            </a:r>
            <a:r>
              <a:rPr lang="zh-CN" altLang="en-US" sz="2400" b="1" dirty="0">
                <a:solidFill>
                  <a:srgbClr val="FF0000"/>
                </a:solidFill>
                <a:latin typeface="楷体" panose="02010609060101010101" pitchFamily="49" charset="-122"/>
                <a:ea typeface="楷体" panose="02010609060101010101" pitchFamily="49" charset="-122"/>
              </a:rPr>
              <a:t>突然</a:t>
            </a:r>
            <a:r>
              <a:rPr lang="zh-TW" altLang="zh-CN" sz="2400" b="1" dirty="0">
                <a:solidFill>
                  <a:srgbClr val="FF0000"/>
                </a:solidFill>
                <a:latin typeface="楷体" panose="02010609060101010101" pitchFamily="49" charset="-122"/>
                <a:ea typeface="楷体" panose="02010609060101010101" pitchFamily="49" charset="-122"/>
              </a:rPr>
              <a:t>导致返贫致贫风险，生活陷入严重困难的，可通过</a:t>
            </a:r>
            <a:r>
              <a:rPr lang="zh-CN" altLang="zh-CN" sz="2400" b="1" dirty="0">
                <a:solidFill>
                  <a:srgbClr val="FF0000"/>
                </a:solidFill>
                <a:latin typeface="楷体" panose="02010609060101010101" pitchFamily="49" charset="-122"/>
                <a:ea typeface="楷体" panose="02010609060101010101" pitchFamily="49" charset="-122"/>
              </a:rPr>
              <a:t>“绿色</a:t>
            </a:r>
            <a:r>
              <a:rPr lang="zh-TW" altLang="zh-CN" sz="2400" b="1" dirty="0">
                <a:solidFill>
                  <a:srgbClr val="FF0000"/>
                </a:solidFill>
                <a:latin typeface="楷体" panose="02010609060101010101" pitchFamily="49" charset="-122"/>
                <a:ea typeface="楷体" panose="02010609060101010101" pitchFamily="49" charset="-122"/>
              </a:rPr>
              <a:t>通道”先行救助并落实帮扶，后履行有关程序，并录入全国防返贫监测信息系统, 确保做到早发现、早干预、早帮扶。</a:t>
            </a:r>
            <a:endParaRPr lang="en-US" altLang="zh-CN" sz="24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772939"/>
            <a:ext cx="7848872" cy="4462760"/>
          </a:xfrm>
          <a:prstGeom prst="rect">
            <a:avLst/>
          </a:prstGeom>
        </p:spPr>
        <p:txBody>
          <a:bodyPr wrap="square">
            <a:spAutoFit/>
          </a:bodyPr>
          <a:lstStyle/>
          <a:p>
            <a:endParaRPr lang="en-US" altLang="zh-CN" sz="2000" dirty="0">
              <a:solidFill>
                <a:srgbClr val="FF0000"/>
              </a:solidFill>
              <a:latin typeface="楷体" panose="02010609060101010101" pitchFamily="49" charset="-122"/>
              <a:ea typeface="楷体" panose="02010609060101010101" pitchFamily="49" charset="-122"/>
            </a:endParaRPr>
          </a:p>
          <a:p>
            <a:pPr lvl="0"/>
            <a:r>
              <a:rPr lang="en-US" altLang="zh-TW" sz="2000" b="1" dirty="0" smtClean="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1</a:t>
            </a:r>
            <a:r>
              <a:rPr lang="zh-CN" altLang="en-US" sz="2400" b="1" dirty="0" smtClean="0">
                <a:solidFill>
                  <a:srgbClr val="FF0000"/>
                </a:solidFill>
                <a:latin typeface="楷体" panose="02010609060101010101" pitchFamily="49" charset="-122"/>
                <a:ea typeface="楷体" panose="02010609060101010101" pitchFamily="49" charset="-122"/>
              </a:rPr>
              <a:t>、</a:t>
            </a:r>
            <a:r>
              <a:rPr lang="zh-TW" altLang="zh-CN" sz="2400" b="1" dirty="0" smtClean="0">
                <a:solidFill>
                  <a:srgbClr val="FF0000"/>
                </a:solidFill>
                <a:latin typeface="楷体" panose="02010609060101010101" pitchFamily="49" charset="-122"/>
                <a:ea typeface="楷体" panose="02010609060101010101" pitchFamily="49" charset="-122"/>
              </a:rPr>
              <a:t>监测对象</a:t>
            </a:r>
            <a:r>
              <a:rPr lang="zh-CN" altLang="en-US" sz="2400" b="1" dirty="0" smtClean="0">
                <a:solidFill>
                  <a:srgbClr val="FF0000"/>
                </a:solidFill>
                <a:latin typeface="楷体" panose="02010609060101010101" pitchFamily="49" charset="-122"/>
                <a:ea typeface="楷体" panose="02010609060101010101" pitchFamily="49" charset="-122"/>
              </a:rPr>
              <a:t>标注“</a:t>
            </a:r>
            <a:r>
              <a:rPr lang="zh-TW" altLang="zh-CN" sz="2400" b="1" dirty="0" smtClean="0">
                <a:solidFill>
                  <a:srgbClr val="FF0000"/>
                </a:solidFill>
                <a:latin typeface="楷体" panose="02010609060101010101" pitchFamily="49" charset="-122"/>
                <a:ea typeface="楷体" panose="02010609060101010101" pitchFamily="49" charset="-122"/>
              </a:rPr>
              <a:t>风险消除</a:t>
            </a:r>
            <a:r>
              <a:rPr lang="zh-CN" altLang="en-US" sz="2400" b="1" dirty="0">
                <a:solidFill>
                  <a:srgbClr val="FF0000"/>
                </a:solidFill>
                <a:latin typeface="楷体" panose="02010609060101010101" pitchFamily="49" charset="-122"/>
                <a:ea typeface="楷体" panose="02010609060101010101" pitchFamily="49" charset="-122"/>
              </a:rPr>
              <a:t>”应该</a:t>
            </a:r>
            <a:r>
              <a:rPr lang="zh-CN" altLang="en-US" sz="2400" b="1" dirty="0" smtClean="0">
                <a:solidFill>
                  <a:srgbClr val="FF0000"/>
                </a:solidFill>
                <a:latin typeface="楷体" panose="02010609060101010101" pitchFamily="49" charset="-122"/>
                <a:ea typeface="楷体" panose="02010609060101010101" pitchFamily="49" charset="-122"/>
              </a:rPr>
              <a:t>具备的</a:t>
            </a:r>
            <a:r>
              <a:rPr lang="zh-TW" altLang="zh-CN" sz="2400" b="1" dirty="0" smtClean="0">
                <a:solidFill>
                  <a:srgbClr val="FF0000"/>
                </a:solidFill>
                <a:latin typeface="楷体" panose="02010609060101010101" pitchFamily="49" charset="-122"/>
                <a:ea typeface="楷体" panose="02010609060101010101" pitchFamily="49" charset="-122"/>
              </a:rPr>
              <a:t>条件</a:t>
            </a:r>
            <a:endParaRPr lang="zh-CN" altLang="zh-CN" sz="2400" b="1" dirty="0">
              <a:solidFill>
                <a:srgbClr val="FF0000"/>
              </a:solidFill>
              <a:latin typeface="楷体" panose="02010609060101010101" pitchFamily="49" charset="-122"/>
              <a:ea typeface="楷体" panose="02010609060101010101" pitchFamily="49" charset="-122"/>
            </a:endParaRPr>
          </a:p>
          <a:p>
            <a:r>
              <a:rPr lang="en-US" altLang="zh-TW" sz="2400" b="1" dirty="0" smtClean="0">
                <a:solidFill>
                  <a:srgbClr val="FF0000"/>
                </a:solidFill>
                <a:latin typeface="楷体" panose="02010609060101010101" pitchFamily="49" charset="-122"/>
                <a:ea typeface="楷体" panose="02010609060101010101" pitchFamily="49" charset="-122"/>
              </a:rPr>
              <a:t>    </a:t>
            </a:r>
            <a:r>
              <a:rPr lang="zh-TW" altLang="zh-CN" sz="2400" b="1" dirty="0" smtClean="0">
                <a:solidFill>
                  <a:srgbClr val="FF0000"/>
                </a:solidFill>
                <a:latin typeface="楷体" panose="02010609060101010101" pitchFamily="49" charset="-122"/>
                <a:ea typeface="楷体" panose="02010609060101010101" pitchFamily="49" charset="-122"/>
              </a:rPr>
              <a:t>收入</a:t>
            </a:r>
            <a:r>
              <a:rPr lang="zh-CN" altLang="en-US" sz="2400" b="1" dirty="0" smtClean="0">
                <a:solidFill>
                  <a:srgbClr val="FF0000"/>
                </a:solidFill>
                <a:latin typeface="楷体" panose="02010609060101010101" pitchFamily="49" charset="-122"/>
                <a:ea typeface="楷体" panose="02010609060101010101" pitchFamily="49" charset="-122"/>
              </a:rPr>
              <a:t>持续</a:t>
            </a:r>
            <a:r>
              <a:rPr lang="zh-TW" altLang="zh-CN" sz="2400" b="1" dirty="0" smtClean="0">
                <a:solidFill>
                  <a:srgbClr val="FF0000"/>
                </a:solidFill>
                <a:latin typeface="楷体" panose="02010609060101010101" pitchFamily="49" charset="-122"/>
                <a:ea typeface="楷体" panose="02010609060101010101" pitchFamily="49" charset="-122"/>
              </a:rPr>
              <a:t>稳定、</a:t>
            </a:r>
            <a:r>
              <a:rPr lang="zh-CN" altLang="zh-CN" sz="2400" b="1" dirty="0" smtClean="0">
                <a:solidFill>
                  <a:srgbClr val="FF0000"/>
                </a:solidFill>
                <a:latin typeface="楷体" panose="02010609060101010101" pitchFamily="49" charset="-122"/>
                <a:ea typeface="楷体" panose="02010609060101010101" pitchFamily="49" charset="-122"/>
              </a:rPr>
              <a:t>“</a:t>
            </a:r>
            <a:r>
              <a:rPr lang="zh-TW" altLang="zh-CN" sz="2400" b="1" dirty="0" smtClean="0">
                <a:solidFill>
                  <a:srgbClr val="FF0000"/>
                </a:solidFill>
                <a:latin typeface="楷体" panose="02010609060101010101" pitchFamily="49" charset="-122"/>
                <a:ea typeface="楷体" panose="02010609060101010101" pitchFamily="49" charset="-122"/>
              </a:rPr>
              <a:t>三保障”</a:t>
            </a:r>
            <a:r>
              <a:rPr lang="zh-TW" altLang="zh-CN" sz="2400" b="1" dirty="0">
                <a:solidFill>
                  <a:srgbClr val="FF0000"/>
                </a:solidFill>
                <a:latin typeface="楷体" panose="02010609060101010101" pitchFamily="49" charset="-122"/>
                <a:ea typeface="楷体" panose="02010609060101010101" pitchFamily="49" charset="-122"/>
              </a:rPr>
              <a:t>及饮水安全持续</a:t>
            </a:r>
            <a:r>
              <a:rPr lang="zh-TW" altLang="zh-CN" sz="2400" b="1" dirty="0" smtClean="0">
                <a:solidFill>
                  <a:srgbClr val="FF0000"/>
                </a:solidFill>
                <a:latin typeface="楷体" panose="02010609060101010101" pitchFamily="49" charset="-122"/>
                <a:ea typeface="楷体" panose="02010609060101010101" pitchFamily="49" charset="-122"/>
              </a:rPr>
              <a:t>巩固</a:t>
            </a:r>
            <a:r>
              <a:rPr lang="zh-TW" altLang="zh-CN" sz="2400" b="1" dirty="0">
                <a:solidFill>
                  <a:srgbClr val="FF0000"/>
                </a:solidFill>
                <a:latin typeface="楷体" panose="02010609060101010101" pitchFamily="49" charset="-122"/>
                <a:ea typeface="楷体" panose="02010609060101010101" pitchFamily="49" charset="-122"/>
              </a:rPr>
              <a:t>、</a:t>
            </a:r>
            <a:r>
              <a:rPr lang="zh-TW" altLang="zh-CN" sz="2400" b="1" dirty="0" smtClean="0">
                <a:solidFill>
                  <a:srgbClr val="FF0000"/>
                </a:solidFill>
                <a:latin typeface="楷体" panose="02010609060101010101" pitchFamily="49" charset="-122"/>
                <a:ea typeface="楷体" panose="02010609060101010101" pitchFamily="49" charset="-122"/>
              </a:rPr>
              <a:t>返贫</a:t>
            </a:r>
            <a:r>
              <a:rPr lang="zh-TW" altLang="zh-CN" sz="2400" b="1" dirty="0">
                <a:solidFill>
                  <a:srgbClr val="FF0000"/>
                </a:solidFill>
                <a:latin typeface="楷体" panose="02010609060101010101" pitchFamily="49" charset="-122"/>
                <a:ea typeface="楷体" panose="02010609060101010101" pitchFamily="49" charset="-122"/>
              </a:rPr>
              <a:t>致贫风险已经稳定消除的监测对象，或返贫致贫风险自然</a:t>
            </a:r>
            <a:r>
              <a:rPr lang="zh-TW" altLang="zh-CN" sz="2400" b="1" dirty="0" smtClean="0">
                <a:solidFill>
                  <a:srgbClr val="FF0000"/>
                </a:solidFill>
                <a:latin typeface="楷体" panose="02010609060101010101" pitchFamily="49" charset="-122"/>
                <a:ea typeface="楷体" panose="02010609060101010101" pitchFamily="49" charset="-122"/>
              </a:rPr>
              <a:t>消失的</a:t>
            </a:r>
            <a:r>
              <a:rPr lang="zh-TW" altLang="zh-CN" sz="2400" b="1" dirty="0">
                <a:solidFill>
                  <a:srgbClr val="FF0000"/>
                </a:solidFill>
                <a:latin typeface="楷体" panose="02010609060101010101" pitchFamily="49" charset="-122"/>
                <a:ea typeface="楷体" panose="02010609060101010101" pitchFamily="49" charset="-122"/>
              </a:rPr>
              <a:t>，按程序标注风险消除</a:t>
            </a:r>
            <a:r>
              <a:rPr lang="zh-TW" altLang="zh-CN" sz="2400" b="1" dirty="0" smtClean="0">
                <a:solidFill>
                  <a:srgbClr val="FF0000"/>
                </a:solidFill>
                <a:latin typeface="楷体" panose="02010609060101010101" pitchFamily="49" charset="-122"/>
                <a:ea typeface="楷体" panose="02010609060101010101" pitchFamily="49" charset="-122"/>
              </a:rPr>
              <a:t>。</a:t>
            </a:r>
            <a:endParaRPr lang="en-US" altLang="zh-TW" sz="2400" b="1" dirty="0" smtClean="0">
              <a:solidFill>
                <a:srgbClr val="FF0000"/>
              </a:solidFill>
              <a:latin typeface="楷体" panose="02010609060101010101" pitchFamily="49" charset="-122"/>
              <a:ea typeface="楷体" panose="02010609060101010101" pitchFamily="49" charset="-122"/>
            </a:endParaRPr>
          </a:p>
          <a:p>
            <a:r>
              <a:rPr lang="zh-CN" altLang="en-US" sz="2400" b="1" dirty="0" smtClean="0">
                <a:solidFill>
                  <a:srgbClr val="FF0000"/>
                </a:solidFill>
                <a:latin typeface="楷体" panose="02010609060101010101" pitchFamily="49" charset="-122"/>
                <a:ea typeface="楷体" panose="02010609060101010101" pitchFamily="49" charset="-122"/>
              </a:rPr>
              <a:t>    标注“风险消除”必须坚持实事求是的原则，不</a:t>
            </a:r>
            <a:r>
              <a:rPr lang="zh-CN" altLang="en-US" sz="2400" b="1" dirty="0">
                <a:solidFill>
                  <a:srgbClr val="FF0000"/>
                </a:solidFill>
                <a:latin typeface="楷体" panose="02010609060101010101" pitchFamily="49" charset="-122"/>
                <a:ea typeface="楷体" panose="02010609060101010101" pitchFamily="49" charset="-122"/>
              </a:rPr>
              <a:t>以时间计，而用效果评，</a:t>
            </a:r>
            <a:r>
              <a:rPr lang="zh-TW" altLang="zh-CN" sz="2400" b="1" dirty="0">
                <a:solidFill>
                  <a:srgbClr val="FF0000"/>
                </a:solidFill>
                <a:latin typeface="楷体" panose="02010609060101010101" pitchFamily="49" charset="-122"/>
                <a:ea typeface="楷体" panose="02010609060101010101" pitchFamily="49" charset="-122"/>
              </a:rPr>
              <a:t>不设置风险消除比例要求</a:t>
            </a:r>
            <a:r>
              <a:rPr lang="zh-CN" altLang="en-US" sz="2400" b="1" dirty="0">
                <a:solidFill>
                  <a:srgbClr val="FF0000"/>
                </a:solidFill>
                <a:latin typeface="楷体" panose="02010609060101010101" pitchFamily="49" charset="-122"/>
                <a:ea typeface="楷体" panose="02010609060101010101" pitchFamily="49" charset="-122"/>
              </a:rPr>
              <a:t>，因此，“风险消除率”</a:t>
            </a:r>
            <a:r>
              <a:rPr lang="zh-CN" altLang="en-US" sz="2400" b="1" dirty="0" smtClean="0">
                <a:solidFill>
                  <a:srgbClr val="FF0000"/>
                </a:solidFill>
                <a:latin typeface="楷体" panose="02010609060101010101" pitchFamily="49" charset="-122"/>
                <a:ea typeface="楷体" panose="02010609060101010101" pitchFamily="49" charset="-122"/>
              </a:rPr>
              <a:t>不是考核</a:t>
            </a:r>
            <a:r>
              <a:rPr lang="zh-CN" altLang="en-US" sz="2400" b="1" dirty="0">
                <a:solidFill>
                  <a:srgbClr val="FF0000"/>
                </a:solidFill>
                <a:latin typeface="楷体" panose="02010609060101010101" pitchFamily="49" charset="-122"/>
                <a:ea typeface="楷体" panose="02010609060101010101" pitchFamily="49" charset="-122"/>
              </a:rPr>
              <a:t>评估指标</a:t>
            </a:r>
            <a:r>
              <a:rPr lang="zh-CN" altLang="en-US" sz="2400" b="1" dirty="0" smtClean="0">
                <a:solidFill>
                  <a:srgbClr val="FF0000"/>
                </a:solidFill>
                <a:latin typeface="楷体" panose="02010609060101010101" pitchFamily="49" charset="-122"/>
                <a:ea typeface="楷体" panose="02010609060101010101" pitchFamily="49" charset="-122"/>
              </a:rPr>
              <a:t>。</a:t>
            </a:r>
            <a:endParaRPr lang="en-US" altLang="zh-TW" sz="2400" b="1" dirty="0" smtClean="0">
              <a:solidFill>
                <a:srgbClr val="FF0000"/>
              </a:solidFill>
              <a:latin typeface="楷体" panose="02010609060101010101" pitchFamily="49" charset="-122"/>
              <a:ea typeface="楷体" panose="02010609060101010101" pitchFamily="49" charset="-122"/>
            </a:endParaRPr>
          </a:p>
          <a:p>
            <a:pPr lvl="0"/>
            <a:r>
              <a:rPr lang="en-US" altLang="zh-TW" sz="2400" b="1" dirty="0" smtClean="0">
                <a:solidFill>
                  <a:srgbClr val="FF0000"/>
                </a:solidFill>
                <a:latin typeface="楷体" panose="02010609060101010101" pitchFamily="49" charset="-122"/>
                <a:ea typeface="楷体" panose="02010609060101010101" pitchFamily="49" charset="-122"/>
              </a:rPr>
              <a:t>    2</a:t>
            </a:r>
            <a:r>
              <a:rPr lang="zh-CN" altLang="en-US" sz="2400" b="1" dirty="0" smtClean="0">
                <a:solidFill>
                  <a:srgbClr val="FF0000"/>
                </a:solidFill>
                <a:latin typeface="楷体" panose="02010609060101010101" pitchFamily="49" charset="-122"/>
                <a:ea typeface="楷体" panose="02010609060101010101" pitchFamily="49" charset="-122"/>
              </a:rPr>
              <a:t>、</a:t>
            </a:r>
            <a:r>
              <a:rPr lang="zh-CN" altLang="en-US" sz="2400" b="1" dirty="0">
                <a:solidFill>
                  <a:srgbClr val="FF0000"/>
                </a:solidFill>
                <a:latin typeface="楷体" panose="02010609060101010101" pitchFamily="49" charset="-122"/>
                <a:ea typeface="楷体" panose="02010609060101010101" pitchFamily="49" charset="-122"/>
              </a:rPr>
              <a:t>监测对象标注“</a:t>
            </a:r>
            <a:r>
              <a:rPr lang="zh-CN" altLang="zh-CN" sz="2400" b="1" dirty="0">
                <a:solidFill>
                  <a:srgbClr val="FF0000"/>
                </a:solidFill>
                <a:latin typeface="楷体" panose="02010609060101010101" pitchFamily="49" charset="-122"/>
                <a:ea typeface="楷体" panose="02010609060101010101" pitchFamily="49" charset="-122"/>
              </a:rPr>
              <a:t>风险消除</a:t>
            </a:r>
            <a:r>
              <a:rPr lang="zh-CN" altLang="en-US" sz="2400" b="1" dirty="0">
                <a:solidFill>
                  <a:srgbClr val="FF0000"/>
                </a:solidFill>
                <a:latin typeface="楷体" panose="02010609060101010101" pitchFamily="49" charset="-122"/>
                <a:ea typeface="楷体" panose="02010609060101010101" pitchFamily="49" charset="-122"/>
              </a:rPr>
              <a:t>”应</a:t>
            </a:r>
            <a:r>
              <a:rPr lang="zh-CN" altLang="en-US" sz="2400" b="1" dirty="0" smtClean="0">
                <a:solidFill>
                  <a:srgbClr val="FF0000"/>
                </a:solidFill>
                <a:latin typeface="楷体" panose="02010609060101010101" pitchFamily="49" charset="-122"/>
                <a:ea typeface="楷体" panose="02010609060101010101" pitchFamily="49" charset="-122"/>
              </a:rPr>
              <a:t>履行的程序</a:t>
            </a:r>
            <a:endParaRPr lang="en-US" altLang="zh-CN" sz="2400" b="1" dirty="0">
              <a:solidFill>
                <a:srgbClr val="FF0000"/>
              </a:solidFill>
              <a:latin typeface="楷体" panose="02010609060101010101" pitchFamily="49" charset="-122"/>
              <a:ea typeface="楷体" panose="02010609060101010101" pitchFamily="49" charset="-122"/>
            </a:endParaRPr>
          </a:p>
          <a:p>
            <a:pPr lvl="0"/>
            <a:r>
              <a:rPr lang="zh-CN" altLang="en-US" sz="2400" b="1" dirty="0">
                <a:solidFill>
                  <a:srgbClr val="FF0000"/>
                </a:solidFill>
                <a:latin typeface="楷体" panose="02010609060101010101" pitchFamily="49" charset="-122"/>
                <a:ea typeface="楷体" panose="02010609060101010101" pitchFamily="49" charset="-122"/>
              </a:rPr>
              <a:t>    监测对象标注“</a:t>
            </a:r>
            <a:r>
              <a:rPr lang="zh-CN" altLang="zh-CN" sz="2400" b="1" dirty="0">
                <a:solidFill>
                  <a:srgbClr val="FF0000"/>
                </a:solidFill>
                <a:latin typeface="楷体" panose="02010609060101010101" pitchFamily="49" charset="-122"/>
                <a:ea typeface="楷体" panose="02010609060101010101" pitchFamily="49" charset="-122"/>
              </a:rPr>
              <a:t>风险消除</a:t>
            </a:r>
            <a:r>
              <a:rPr lang="zh-CN" altLang="en-US" sz="2400" b="1" dirty="0">
                <a:solidFill>
                  <a:srgbClr val="FF0000"/>
                </a:solidFill>
                <a:latin typeface="楷体" panose="02010609060101010101" pitchFamily="49" charset="-122"/>
                <a:ea typeface="楷体" panose="02010609060101010101" pitchFamily="49" charset="-122"/>
              </a:rPr>
              <a:t>”程序包括</a:t>
            </a:r>
            <a:r>
              <a:rPr lang="zh-CN" altLang="zh-CN" sz="2400" b="1" dirty="0">
                <a:solidFill>
                  <a:srgbClr val="FF0000"/>
                </a:solidFill>
                <a:latin typeface="楷体" panose="02010609060101010101" pitchFamily="49" charset="-122"/>
                <a:ea typeface="楷体" panose="02010609060101010101" pitchFamily="49" charset="-122"/>
              </a:rPr>
              <a:t>入户核实、村级评议</a:t>
            </a:r>
            <a:r>
              <a:rPr lang="zh-CN" altLang="en-US" sz="2400" b="1" dirty="0">
                <a:solidFill>
                  <a:srgbClr val="FF0000"/>
                </a:solidFill>
                <a:latin typeface="楷体" panose="02010609060101010101" pitchFamily="49" charset="-122"/>
                <a:ea typeface="楷体" panose="02010609060101010101" pitchFamily="49" charset="-122"/>
              </a:rPr>
              <a:t>和</a:t>
            </a:r>
            <a:r>
              <a:rPr lang="zh-CN" altLang="zh-CN" sz="2400" b="1" dirty="0">
                <a:solidFill>
                  <a:srgbClr val="FF0000"/>
                </a:solidFill>
                <a:latin typeface="楷体" panose="02010609060101010101" pitchFamily="49" charset="-122"/>
                <a:ea typeface="楷体" panose="02010609060101010101" pitchFamily="49" charset="-122"/>
              </a:rPr>
              <a:t>公示</a:t>
            </a:r>
            <a:r>
              <a:rPr lang="zh-CN" altLang="en-US" sz="2400" b="1" dirty="0">
                <a:solidFill>
                  <a:srgbClr val="FF0000"/>
                </a:solidFill>
                <a:latin typeface="楷体" panose="02010609060101010101" pitchFamily="49" charset="-122"/>
                <a:ea typeface="楷体" panose="02010609060101010101" pitchFamily="49" charset="-122"/>
              </a:rPr>
              <a:t>、县级</a:t>
            </a:r>
            <a:r>
              <a:rPr lang="zh-CN" altLang="en-US" sz="2400" b="1" dirty="0" smtClean="0">
                <a:solidFill>
                  <a:srgbClr val="FF0000"/>
                </a:solidFill>
                <a:latin typeface="楷体" panose="02010609060101010101" pitchFamily="49" charset="-122"/>
                <a:ea typeface="楷体" panose="02010609060101010101" pitchFamily="49" charset="-122"/>
              </a:rPr>
              <a:t>部门</a:t>
            </a:r>
            <a:r>
              <a:rPr lang="zh-CN" altLang="en-US" sz="2400" b="1" dirty="0" smtClean="0">
                <a:latin typeface="楷体" panose="02010609060101010101" pitchFamily="49" charset="-122"/>
                <a:ea typeface="楷体" panose="02010609060101010101" pitchFamily="49" charset="-122"/>
              </a:rPr>
              <a:t>（乡村振兴部门）</a:t>
            </a:r>
            <a:r>
              <a:rPr lang="zh-CN" altLang="zh-CN" sz="2400" b="1" dirty="0" smtClean="0">
                <a:solidFill>
                  <a:srgbClr val="FF0000"/>
                </a:solidFill>
                <a:latin typeface="楷体" panose="02010609060101010101" pitchFamily="49" charset="-122"/>
                <a:ea typeface="楷体" panose="02010609060101010101" pitchFamily="49" charset="-122"/>
              </a:rPr>
              <a:t>审核</a:t>
            </a:r>
            <a:r>
              <a:rPr lang="zh-CN" altLang="en-US" sz="2400" b="1" dirty="0" smtClean="0">
                <a:solidFill>
                  <a:srgbClr val="FF0000"/>
                </a:solidFill>
                <a:latin typeface="楷体" panose="02010609060101010101" pitchFamily="49" charset="-122"/>
                <a:ea typeface="楷体" panose="02010609060101010101" pitchFamily="49" charset="-122"/>
              </a:rPr>
              <a:t>批准和</a:t>
            </a:r>
            <a:r>
              <a:rPr lang="zh-CN" altLang="en-US" sz="2400" b="1" dirty="0" smtClean="0">
                <a:latin typeface="楷体" panose="02010609060101010101" pitchFamily="49" charset="-122"/>
                <a:ea typeface="楷体" panose="02010609060101010101" pitchFamily="49" charset="-122"/>
              </a:rPr>
              <a:t>公告</a:t>
            </a:r>
            <a:r>
              <a:rPr lang="zh-CN" altLang="en-US" sz="2400" b="1" dirty="0" smtClean="0">
                <a:solidFill>
                  <a:srgbClr val="FF0000"/>
                </a:solidFill>
                <a:latin typeface="楷体" panose="02010609060101010101" pitchFamily="49" charset="-122"/>
                <a:ea typeface="楷体" panose="02010609060101010101" pitchFamily="49" charset="-122"/>
              </a:rPr>
              <a:t>等</a:t>
            </a:r>
            <a:r>
              <a:rPr lang="zh-CN" altLang="en-US" sz="2400" b="1" dirty="0">
                <a:solidFill>
                  <a:srgbClr val="FF0000"/>
                </a:solidFill>
                <a:latin typeface="楷体" panose="02010609060101010101" pitchFamily="49" charset="-122"/>
                <a:ea typeface="楷体" panose="02010609060101010101" pitchFamily="49" charset="-122"/>
              </a:rPr>
              <a:t>环节</a:t>
            </a:r>
            <a:r>
              <a:rPr lang="zh-CN" altLang="en-US" sz="2400" b="1" dirty="0" smtClean="0">
                <a:solidFill>
                  <a:srgbClr val="FF0000"/>
                </a:solidFill>
                <a:latin typeface="楷体" panose="02010609060101010101" pitchFamily="49" charset="-122"/>
                <a:ea typeface="楷体" panose="02010609060101010101" pitchFamily="49" charset="-122"/>
              </a:rPr>
              <a:t>。</a:t>
            </a:r>
            <a:r>
              <a:rPr lang="en-US" altLang="zh-TW" sz="2400" b="1" dirty="0" smtClean="0">
                <a:solidFill>
                  <a:srgbClr val="FF0000"/>
                </a:solidFill>
                <a:latin typeface="楷体" panose="02010609060101010101" pitchFamily="49" charset="-122"/>
                <a:ea typeface="楷体" panose="02010609060101010101" pitchFamily="49" charset="-122"/>
              </a:rPr>
              <a:t>    </a:t>
            </a:r>
            <a:endParaRPr lang="en-US" altLang="zh-CN" sz="20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
        <p:nvSpPr>
          <p:cNvPr id="5" name="矩形 4"/>
          <p:cNvSpPr/>
          <p:nvPr/>
        </p:nvSpPr>
        <p:spPr>
          <a:xfrm>
            <a:off x="1547664" y="1138685"/>
            <a:ext cx="2698175" cy="523220"/>
          </a:xfrm>
          <a:prstGeom prst="rect">
            <a:avLst/>
          </a:prstGeom>
        </p:spPr>
        <p:txBody>
          <a:bodyPr wrap="none">
            <a:spAutoFit/>
          </a:bodyPr>
          <a:lstStyle/>
          <a:p>
            <a:r>
              <a:rPr lang="zh-CN" altLang="en-US" sz="2800" b="1" dirty="0" smtClean="0">
                <a:solidFill>
                  <a:srgbClr val="FF0000"/>
                </a:solidFill>
                <a:latin typeface="华文行楷" panose="02010800040101010101" pitchFamily="2" charset="-122"/>
                <a:ea typeface="华文行楷" panose="02010800040101010101" pitchFamily="2" charset="-122"/>
              </a:rPr>
              <a:t>（五）风险消除</a:t>
            </a:r>
            <a:endParaRPr lang="zh-CN" altLang="en-US"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771945"/>
            <a:ext cx="7776864" cy="4893647"/>
          </a:xfrm>
          <a:prstGeom prst="rect">
            <a:avLst/>
          </a:prstGeom>
        </p:spPr>
        <p:txBody>
          <a:bodyPr wrap="square">
            <a:spAutoFit/>
          </a:bodyPr>
          <a:lstStyle/>
          <a:p>
            <a:pPr lvl="0"/>
            <a:r>
              <a:rPr lang="en-US" altLang="zh-TW" sz="2000" b="1" dirty="0" smtClean="0">
                <a:solidFill>
                  <a:srgbClr val="FF0000"/>
                </a:solidFill>
                <a:latin typeface="楷体" panose="02010609060101010101" pitchFamily="49" charset="-122"/>
                <a:ea typeface="楷体" panose="02010609060101010101" pitchFamily="49" charset="-122"/>
              </a:rPr>
              <a:t>     </a:t>
            </a:r>
            <a:r>
              <a:rPr lang="en-US" altLang="zh-TW" sz="2400" b="1" dirty="0">
                <a:solidFill>
                  <a:srgbClr val="FF0000"/>
                </a:solidFill>
                <a:latin typeface="楷体" panose="02010609060101010101" pitchFamily="49" charset="-122"/>
                <a:ea typeface="楷体" panose="02010609060101010101" pitchFamily="49" charset="-122"/>
              </a:rPr>
              <a:t>3</a:t>
            </a:r>
            <a:r>
              <a:rPr lang="zh-CN" altLang="en-US" sz="2400" b="1" dirty="0">
                <a:solidFill>
                  <a:srgbClr val="FF0000"/>
                </a:solidFill>
                <a:latin typeface="楷体" panose="02010609060101010101" pitchFamily="49" charset="-122"/>
                <a:ea typeface="楷体" panose="02010609060101010101" pitchFamily="49" charset="-122"/>
              </a:rPr>
              <a:t>、</a:t>
            </a:r>
            <a:r>
              <a:rPr lang="zh-TW" altLang="zh-CN" sz="2400" b="1" dirty="0">
                <a:solidFill>
                  <a:srgbClr val="FF0000"/>
                </a:solidFill>
                <a:latin typeface="楷体" panose="02010609060101010101" pitchFamily="49" charset="-122"/>
                <a:ea typeface="楷体" panose="02010609060101010101" pitchFamily="49" charset="-122"/>
              </a:rPr>
              <a:t>收入持续稳定</a:t>
            </a:r>
            <a:r>
              <a:rPr lang="zh-CN" altLang="en-US" sz="2400" b="1" dirty="0" smtClean="0">
                <a:solidFill>
                  <a:srgbClr val="FF0000"/>
                </a:solidFill>
                <a:latin typeface="楷体" panose="02010609060101010101" pitchFamily="49" charset="-122"/>
                <a:ea typeface="楷体" panose="02010609060101010101" pitchFamily="49" charset="-122"/>
              </a:rPr>
              <a:t>的含义</a:t>
            </a:r>
            <a:endParaRPr lang="zh-CN" altLang="zh-CN" sz="2400" b="1" dirty="0">
              <a:solidFill>
                <a:srgbClr val="FF0000"/>
              </a:solidFill>
              <a:latin typeface="楷体" panose="02010609060101010101" pitchFamily="49" charset="-122"/>
              <a:ea typeface="楷体" panose="02010609060101010101" pitchFamily="49" charset="-122"/>
            </a:endParaRPr>
          </a:p>
          <a:p>
            <a:pPr lvl="0"/>
            <a:r>
              <a:rPr lang="en-US" altLang="zh-TW" sz="2400" b="1" dirty="0">
                <a:solidFill>
                  <a:srgbClr val="FF0000"/>
                </a:solidFill>
                <a:latin typeface="楷体" panose="02010609060101010101" pitchFamily="49" charset="-122"/>
                <a:ea typeface="楷体" panose="02010609060101010101" pitchFamily="49" charset="-122"/>
              </a:rPr>
              <a:t>    </a:t>
            </a:r>
            <a:r>
              <a:rPr lang="zh-CN" altLang="en-US" sz="2400" b="1" dirty="0">
                <a:solidFill>
                  <a:srgbClr val="FF0000"/>
                </a:solidFill>
                <a:latin typeface="楷体" panose="02010609060101010101" pitchFamily="49" charset="-122"/>
                <a:ea typeface="楷体" panose="02010609060101010101" pitchFamily="49" charset="-122"/>
              </a:rPr>
              <a:t>过渡期内，</a:t>
            </a:r>
            <a:r>
              <a:rPr lang="zh-TW" altLang="zh-CN" sz="2400" b="1" dirty="0">
                <a:solidFill>
                  <a:srgbClr val="FF0000"/>
                </a:solidFill>
                <a:latin typeface="楷体" panose="02010609060101010101" pitchFamily="49" charset="-122"/>
                <a:ea typeface="楷体" panose="02010609060101010101" pitchFamily="49" charset="-122"/>
              </a:rPr>
              <a:t>除风险自然消除外，</a:t>
            </a:r>
            <a:r>
              <a:rPr lang="zh-CN" altLang="en-US" sz="2400" b="1" dirty="0">
                <a:solidFill>
                  <a:srgbClr val="FF0000"/>
                </a:solidFill>
                <a:latin typeface="楷体" panose="02010609060101010101" pitchFamily="49" charset="-122"/>
                <a:ea typeface="楷体" panose="02010609060101010101" pitchFamily="49" charset="-122"/>
              </a:rPr>
              <a:t>监测对象的收入持续稳定超过当年监测范围</a:t>
            </a:r>
            <a:r>
              <a:rPr lang="zh-CN" altLang="zh-CN" sz="2400" b="1" dirty="0">
                <a:solidFill>
                  <a:srgbClr val="FF0000"/>
                </a:solidFill>
                <a:latin typeface="楷体" panose="02010609060101010101" pitchFamily="49" charset="-122"/>
                <a:ea typeface="楷体" panose="02010609060101010101" pitchFamily="49" charset="-122"/>
              </a:rPr>
              <a:t>原则上</a:t>
            </a:r>
            <a:r>
              <a:rPr lang="zh-CN" altLang="en-US" sz="2400" b="1" dirty="0">
                <a:solidFill>
                  <a:srgbClr val="FF0000"/>
                </a:solidFill>
                <a:latin typeface="楷体" panose="02010609060101010101" pitchFamily="49" charset="-122"/>
                <a:ea typeface="楷体" panose="02010609060101010101" pitchFamily="49" charset="-122"/>
              </a:rPr>
              <a:t>不少于</a:t>
            </a:r>
            <a:r>
              <a:rPr lang="zh-CN" altLang="zh-CN" sz="2400" b="1" dirty="0">
                <a:solidFill>
                  <a:srgbClr val="FF0000"/>
                </a:solidFill>
                <a:latin typeface="楷体" panose="02010609060101010101" pitchFamily="49" charset="-122"/>
                <a:ea typeface="楷体" panose="02010609060101010101" pitchFamily="49" charset="-122"/>
              </a:rPr>
              <a:t>半年</a:t>
            </a:r>
            <a:r>
              <a:rPr lang="zh-CN" altLang="en-US" sz="2400" b="1" dirty="0">
                <a:solidFill>
                  <a:srgbClr val="FF0000"/>
                </a:solidFill>
                <a:latin typeface="楷体" panose="02010609060101010101" pitchFamily="49" charset="-122"/>
                <a:ea typeface="楷体" panose="02010609060101010101" pitchFamily="49" charset="-122"/>
              </a:rPr>
              <a:t>，</a:t>
            </a:r>
            <a:r>
              <a:rPr lang="zh-CN" altLang="zh-CN" sz="2400" b="1" dirty="0">
                <a:solidFill>
                  <a:srgbClr val="FF0000"/>
                </a:solidFill>
                <a:latin typeface="楷体" panose="02010609060101010101" pitchFamily="49" charset="-122"/>
                <a:ea typeface="楷体" panose="02010609060101010101" pitchFamily="49" charset="-122"/>
              </a:rPr>
              <a:t>才能标注“消除风险”。</a:t>
            </a:r>
            <a:r>
              <a:rPr lang="en-US" altLang="zh-TW" sz="2400" b="1" dirty="0">
                <a:solidFill>
                  <a:srgbClr val="FF0000"/>
                </a:solidFill>
                <a:latin typeface="楷体" panose="02010609060101010101" pitchFamily="49" charset="-122"/>
                <a:ea typeface="楷体" panose="02010609060101010101" pitchFamily="49" charset="-122"/>
              </a:rPr>
              <a:t>    </a:t>
            </a:r>
            <a:endParaRPr lang="en-US" altLang="zh-CN" sz="2400" b="1" dirty="0">
              <a:solidFill>
                <a:srgbClr val="FF0000"/>
              </a:solidFill>
              <a:latin typeface="楷体" panose="02010609060101010101" pitchFamily="49" charset="-122"/>
              <a:ea typeface="楷体" panose="02010609060101010101" pitchFamily="49" charset="-122"/>
            </a:endParaRPr>
          </a:p>
          <a:p>
            <a:r>
              <a:rPr lang="en-US" altLang="zh-TW" sz="2400" b="1" dirty="0" smtClean="0">
                <a:solidFill>
                  <a:srgbClr val="FF0000"/>
                </a:solidFill>
                <a:latin typeface="楷体" panose="02010609060101010101" pitchFamily="49" charset="-122"/>
                <a:ea typeface="楷体" panose="02010609060101010101" pitchFamily="49" charset="-122"/>
              </a:rPr>
              <a:t>    4</a:t>
            </a:r>
            <a:r>
              <a:rPr lang="zh-CN" altLang="en-US" sz="2400" b="1" dirty="0" smtClean="0">
                <a:solidFill>
                  <a:srgbClr val="FF0000"/>
                </a:solidFill>
                <a:latin typeface="楷体" panose="02010609060101010101" pitchFamily="49" charset="-122"/>
                <a:ea typeface="楷体" panose="02010609060101010101" pitchFamily="49" charset="-122"/>
              </a:rPr>
              <a:t>、</a:t>
            </a:r>
            <a:r>
              <a:rPr lang="zh-TW" altLang="zh-CN" sz="2400" b="1" dirty="0">
                <a:solidFill>
                  <a:srgbClr val="FF0000"/>
                </a:solidFill>
                <a:latin typeface="楷体" panose="02010609060101010101" pitchFamily="49" charset="-122"/>
                <a:ea typeface="楷体" panose="02010609060101010101" pitchFamily="49" charset="-122"/>
              </a:rPr>
              <a:t>监测</a:t>
            </a:r>
            <a:r>
              <a:rPr lang="zh-TW" altLang="zh-CN" sz="2400" b="1" dirty="0" smtClean="0">
                <a:solidFill>
                  <a:srgbClr val="FF0000"/>
                </a:solidFill>
                <a:latin typeface="楷体" panose="02010609060101010101" pitchFamily="49" charset="-122"/>
                <a:ea typeface="楷体" panose="02010609060101010101" pitchFamily="49" charset="-122"/>
              </a:rPr>
              <a:t>对象</a:t>
            </a:r>
            <a:r>
              <a:rPr lang="zh-CN" altLang="en-US" sz="2400" b="1" dirty="0" smtClean="0">
                <a:solidFill>
                  <a:srgbClr val="FF0000"/>
                </a:solidFill>
                <a:latin typeface="楷体" panose="02010609060101010101" pitchFamily="49" charset="-122"/>
                <a:ea typeface="楷体" panose="02010609060101010101" pitchFamily="49" charset="-122"/>
              </a:rPr>
              <a:t>标注“</a:t>
            </a:r>
            <a:r>
              <a:rPr lang="zh-TW" altLang="zh-CN" sz="2400" b="1" dirty="0">
                <a:solidFill>
                  <a:srgbClr val="FF0000"/>
                </a:solidFill>
                <a:latin typeface="楷体" panose="02010609060101010101" pitchFamily="49" charset="-122"/>
                <a:ea typeface="楷体" panose="02010609060101010101" pitchFamily="49" charset="-122"/>
              </a:rPr>
              <a:t>消除风险</a:t>
            </a:r>
            <a:r>
              <a:rPr lang="zh-CN" altLang="en-US" sz="2400" b="1" dirty="0" smtClean="0">
                <a:solidFill>
                  <a:srgbClr val="FF0000"/>
                </a:solidFill>
                <a:latin typeface="楷体" panose="02010609060101010101" pitchFamily="49" charset="-122"/>
                <a:ea typeface="楷体" panose="02010609060101010101" pitchFamily="49" charset="-122"/>
              </a:rPr>
              <a:t>”后的</a:t>
            </a:r>
            <a:r>
              <a:rPr lang="zh-TW" altLang="zh-CN" sz="2400" b="1" dirty="0" smtClean="0">
                <a:solidFill>
                  <a:srgbClr val="FF0000"/>
                </a:solidFill>
                <a:latin typeface="楷体" panose="02010609060101010101" pitchFamily="49" charset="-122"/>
                <a:ea typeface="楷体" panose="02010609060101010101" pitchFamily="49" charset="-122"/>
              </a:rPr>
              <a:t>信息</a:t>
            </a:r>
            <a:r>
              <a:rPr lang="zh-CN" altLang="en-US" sz="2400" b="1" dirty="0" smtClean="0">
                <a:solidFill>
                  <a:srgbClr val="FF0000"/>
                </a:solidFill>
                <a:latin typeface="楷体" panose="02010609060101010101" pitchFamily="49" charset="-122"/>
                <a:ea typeface="楷体" panose="02010609060101010101" pitchFamily="49" charset="-122"/>
              </a:rPr>
              <a:t>更新管理</a:t>
            </a:r>
            <a:endParaRPr lang="zh-CN" altLang="zh-CN" sz="2400" b="1" dirty="0">
              <a:solidFill>
                <a:srgbClr val="FF0000"/>
              </a:solidFill>
              <a:latin typeface="楷体" panose="02010609060101010101" pitchFamily="49" charset="-122"/>
              <a:ea typeface="楷体" panose="02010609060101010101" pitchFamily="49" charset="-122"/>
            </a:endParaRPr>
          </a:p>
          <a:p>
            <a:r>
              <a:rPr lang="en-US" altLang="zh-TW" sz="2400" b="1" dirty="0" smtClean="0">
                <a:solidFill>
                  <a:srgbClr val="FF0000"/>
                </a:solidFill>
                <a:latin typeface="楷体" panose="02010609060101010101" pitchFamily="49" charset="-122"/>
                <a:ea typeface="楷体" panose="02010609060101010101" pitchFamily="49" charset="-122"/>
              </a:rPr>
              <a:t>    </a:t>
            </a:r>
            <a:r>
              <a:rPr lang="zh-TW" altLang="zh-CN" sz="2400" b="1" dirty="0" smtClean="0">
                <a:solidFill>
                  <a:srgbClr val="FF0000"/>
                </a:solidFill>
                <a:latin typeface="楷体" panose="02010609060101010101" pitchFamily="49" charset="-122"/>
                <a:ea typeface="楷体" panose="02010609060101010101" pitchFamily="49" charset="-122"/>
              </a:rPr>
              <a:t>监测</a:t>
            </a:r>
            <a:r>
              <a:rPr lang="zh-TW" altLang="zh-CN" sz="2400" b="1" dirty="0">
                <a:solidFill>
                  <a:srgbClr val="FF0000"/>
                </a:solidFill>
                <a:latin typeface="楷体" panose="02010609060101010101" pitchFamily="49" charset="-122"/>
                <a:ea typeface="楷体" panose="02010609060101010101" pitchFamily="49" charset="-122"/>
              </a:rPr>
              <a:t>对象标注风险消除后，称为</a:t>
            </a:r>
            <a:r>
              <a:rPr lang="zh-CN" altLang="zh-CN" sz="2400" b="1" dirty="0">
                <a:solidFill>
                  <a:srgbClr val="FF0000"/>
                </a:solidFill>
                <a:latin typeface="楷体" panose="02010609060101010101" pitchFamily="49" charset="-122"/>
                <a:ea typeface="楷体" panose="02010609060101010101" pitchFamily="49" charset="-122"/>
              </a:rPr>
              <a:t>“已消</a:t>
            </a:r>
            <a:r>
              <a:rPr lang="zh-TW" altLang="zh-CN" sz="2400" b="1" dirty="0">
                <a:solidFill>
                  <a:srgbClr val="FF0000"/>
                </a:solidFill>
                <a:latin typeface="楷体" panose="02010609060101010101" pitchFamily="49" charset="-122"/>
                <a:ea typeface="楷体" panose="02010609060101010101" pitchFamily="49" charset="-122"/>
              </a:rPr>
              <a:t>除风险的监测对象”，</a:t>
            </a:r>
            <a:r>
              <a:rPr lang="zh-TW" altLang="zh-CN" sz="2400" b="1" dirty="0" smtClean="0">
                <a:solidFill>
                  <a:srgbClr val="FF0000"/>
                </a:solidFill>
                <a:latin typeface="楷体" panose="02010609060101010101" pitchFamily="49" charset="-122"/>
                <a:ea typeface="楷体" panose="02010609060101010101" pitchFamily="49" charset="-122"/>
              </a:rPr>
              <a:t>基础</a:t>
            </a:r>
            <a:r>
              <a:rPr lang="zh-TW" altLang="zh-CN" sz="2400" b="1" dirty="0">
                <a:solidFill>
                  <a:srgbClr val="FF0000"/>
                </a:solidFill>
                <a:latin typeface="楷体" panose="02010609060101010101" pitchFamily="49" charset="-122"/>
                <a:ea typeface="楷体" panose="02010609060101010101" pitchFamily="49" charset="-122"/>
              </a:rPr>
              <a:t>信息仍需保留在全国防返</a:t>
            </a:r>
            <a:r>
              <a:rPr lang="zh-TW" altLang="zh-CN" sz="2400" b="1" dirty="0" smtClean="0">
                <a:solidFill>
                  <a:srgbClr val="FF0000"/>
                </a:solidFill>
                <a:latin typeface="楷体" panose="02010609060101010101" pitchFamily="49" charset="-122"/>
                <a:ea typeface="楷体" panose="02010609060101010101" pitchFamily="49" charset="-122"/>
              </a:rPr>
              <a:t>贫监测</a:t>
            </a:r>
            <a:r>
              <a:rPr lang="zh-TW" altLang="zh-CN" sz="2400" b="1" dirty="0">
                <a:solidFill>
                  <a:srgbClr val="FF0000"/>
                </a:solidFill>
                <a:latin typeface="楷体" panose="02010609060101010101" pitchFamily="49" charset="-122"/>
                <a:ea typeface="楷体" panose="02010609060101010101" pitchFamily="49" charset="-122"/>
              </a:rPr>
              <a:t>信息系统</a:t>
            </a:r>
            <a:r>
              <a:rPr lang="zh-TW" altLang="zh-CN" sz="2400" b="1" dirty="0" smtClean="0">
                <a:solidFill>
                  <a:srgbClr val="FF0000"/>
                </a:solidFill>
                <a:latin typeface="楷体" panose="02010609060101010101" pitchFamily="49" charset="-122"/>
                <a:ea typeface="楷体" panose="02010609060101010101" pitchFamily="49" charset="-122"/>
              </a:rPr>
              <a:t>中</a:t>
            </a:r>
            <a:r>
              <a:rPr lang="zh-CN" altLang="en-US"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TW" sz="2400" b="1" dirty="0">
                <a:solidFill>
                  <a:srgbClr val="FF0000"/>
                </a:solidFill>
                <a:latin typeface="楷体" panose="02010609060101010101" pitchFamily="49" charset="-122"/>
                <a:ea typeface="楷体" panose="02010609060101010101" pitchFamily="49" charset="-122"/>
              </a:rPr>
              <a:t> </a:t>
            </a:r>
            <a:r>
              <a:rPr lang="en-US" altLang="zh-TW" sz="2400" b="1" dirty="0" smtClean="0">
                <a:solidFill>
                  <a:srgbClr val="FF0000"/>
                </a:solidFill>
                <a:latin typeface="楷体" panose="02010609060101010101" pitchFamily="49" charset="-122"/>
                <a:ea typeface="楷体" panose="02010609060101010101" pitchFamily="49" charset="-122"/>
              </a:rPr>
              <a:t>   </a:t>
            </a:r>
            <a:r>
              <a:rPr lang="zh-TW" altLang="zh-CN" sz="2400" b="1" dirty="0" smtClean="0">
                <a:solidFill>
                  <a:srgbClr val="FF0000"/>
                </a:solidFill>
                <a:latin typeface="楷体" panose="02010609060101010101" pitchFamily="49" charset="-122"/>
                <a:ea typeface="楷体" panose="02010609060101010101" pitchFamily="49" charset="-122"/>
              </a:rPr>
              <a:t>如果消除</a:t>
            </a:r>
            <a:r>
              <a:rPr lang="zh-TW" altLang="zh-CN" sz="2400" b="1" dirty="0">
                <a:solidFill>
                  <a:srgbClr val="FF0000"/>
                </a:solidFill>
                <a:latin typeface="楷体" panose="02010609060101010101" pitchFamily="49" charset="-122"/>
                <a:ea typeface="楷体" panose="02010609060101010101" pitchFamily="49" charset="-122"/>
              </a:rPr>
              <a:t>风险后又出现</a:t>
            </a:r>
            <a:r>
              <a:rPr lang="zh-CN" altLang="en-US" sz="2400" b="1" dirty="0">
                <a:solidFill>
                  <a:srgbClr val="FF0000"/>
                </a:solidFill>
                <a:latin typeface="楷体" panose="02010609060101010101" pitchFamily="49" charset="-122"/>
                <a:ea typeface="楷体" panose="02010609060101010101" pitchFamily="49" charset="-122"/>
              </a:rPr>
              <a:t>新的</a:t>
            </a:r>
            <a:r>
              <a:rPr lang="zh-TW" altLang="zh-CN" sz="2400" b="1" dirty="0">
                <a:solidFill>
                  <a:srgbClr val="FF0000"/>
                </a:solidFill>
                <a:latin typeface="楷体" panose="02010609060101010101" pitchFamily="49" charset="-122"/>
                <a:ea typeface="楷体" panose="02010609060101010101" pitchFamily="49" charset="-122"/>
              </a:rPr>
              <a:t>致贫返贫风险，应按程序重新识别</a:t>
            </a:r>
            <a:r>
              <a:rPr lang="zh-CN" altLang="en-US" sz="2400" b="1" dirty="0">
                <a:solidFill>
                  <a:srgbClr val="FF0000"/>
                </a:solidFill>
                <a:latin typeface="楷体" panose="02010609060101010101" pitchFamily="49" charset="-122"/>
                <a:ea typeface="楷体" panose="02010609060101010101" pitchFamily="49" charset="-122"/>
              </a:rPr>
              <a:t>为</a:t>
            </a:r>
            <a:r>
              <a:rPr lang="zh-TW" altLang="zh-CN" sz="2400" b="1" dirty="0">
                <a:solidFill>
                  <a:srgbClr val="FF0000"/>
                </a:solidFill>
                <a:latin typeface="楷体" panose="02010609060101010101" pitchFamily="49" charset="-122"/>
                <a:ea typeface="楷体" panose="02010609060101010101" pitchFamily="49" charset="-122"/>
              </a:rPr>
              <a:t>监测对象</a:t>
            </a:r>
            <a:r>
              <a:rPr lang="zh-CN" altLang="en-US" sz="2400" b="1" dirty="0">
                <a:solidFill>
                  <a:srgbClr val="FF0000"/>
                </a:solidFill>
                <a:latin typeface="楷体" panose="02010609060101010101" pitchFamily="49" charset="-122"/>
                <a:ea typeface="楷体" panose="02010609060101010101" pitchFamily="49" charset="-122"/>
              </a:rPr>
              <a:t>，并及时落实帮扶措施</a:t>
            </a:r>
            <a:r>
              <a:rPr lang="zh-CN" altLang="en-US"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TW" sz="2400" b="1" dirty="0">
                <a:solidFill>
                  <a:srgbClr val="FF0000"/>
                </a:solidFill>
                <a:latin typeface="楷体" panose="02010609060101010101" pitchFamily="49" charset="-122"/>
                <a:ea typeface="楷体" panose="02010609060101010101" pitchFamily="49" charset="-122"/>
              </a:rPr>
              <a:t> </a:t>
            </a:r>
            <a:r>
              <a:rPr lang="en-US" altLang="zh-TW" sz="2400" b="1" dirty="0" smtClean="0">
                <a:solidFill>
                  <a:srgbClr val="FF0000"/>
                </a:solidFill>
                <a:latin typeface="楷体" panose="02010609060101010101" pitchFamily="49" charset="-122"/>
                <a:ea typeface="楷体" panose="02010609060101010101" pitchFamily="49" charset="-122"/>
              </a:rPr>
              <a:t>   </a:t>
            </a:r>
            <a:r>
              <a:rPr lang="zh-TW" altLang="zh-CN" sz="2400" b="1" dirty="0" smtClean="0">
                <a:solidFill>
                  <a:srgbClr val="FF0000"/>
                </a:solidFill>
                <a:latin typeface="楷体" panose="02010609060101010101" pitchFamily="49" charset="-122"/>
                <a:ea typeface="楷体" panose="02010609060101010101" pitchFamily="49" charset="-122"/>
              </a:rPr>
              <a:t>过渡期内</a:t>
            </a:r>
            <a:r>
              <a:rPr lang="zh-CN" altLang="en-US" sz="2400" b="1" dirty="0" smtClean="0">
                <a:solidFill>
                  <a:srgbClr val="FF0000"/>
                </a:solidFill>
                <a:latin typeface="楷体" panose="02010609060101010101" pitchFamily="49" charset="-122"/>
                <a:ea typeface="楷体" panose="02010609060101010101" pitchFamily="49" charset="-122"/>
              </a:rPr>
              <a:t>，结合脱贫人口年度动态管理，</a:t>
            </a:r>
            <a:r>
              <a:rPr lang="zh-CN" altLang="zh-CN" sz="2400" b="1" dirty="0">
                <a:solidFill>
                  <a:srgbClr val="FF0000"/>
                </a:solidFill>
                <a:latin typeface="楷体" panose="02010609060101010101" pitchFamily="49" charset="-122"/>
                <a:ea typeface="楷体" panose="02010609060101010101" pitchFamily="49" charset="-122"/>
              </a:rPr>
              <a:t>已消</a:t>
            </a:r>
            <a:r>
              <a:rPr lang="zh-TW" altLang="zh-CN" sz="2400" b="1" dirty="0">
                <a:solidFill>
                  <a:srgbClr val="FF0000"/>
                </a:solidFill>
                <a:latin typeface="楷体" panose="02010609060101010101" pitchFamily="49" charset="-122"/>
                <a:ea typeface="楷体" panose="02010609060101010101" pitchFamily="49" charset="-122"/>
              </a:rPr>
              <a:t>除风险的监测</a:t>
            </a:r>
            <a:r>
              <a:rPr lang="zh-TW" altLang="zh-CN" sz="2400" b="1" dirty="0" smtClean="0">
                <a:solidFill>
                  <a:srgbClr val="FF0000"/>
                </a:solidFill>
                <a:latin typeface="楷体" panose="02010609060101010101" pitchFamily="49" charset="-122"/>
                <a:ea typeface="楷体" panose="02010609060101010101" pitchFamily="49" charset="-122"/>
              </a:rPr>
              <a:t>对象</a:t>
            </a:r>
            <a:r>
              <a:rPr lang="zh-CN" altLang="en-US" sz="2400" b="1" dirty="0" smtClean="0">
                <a:solidFill>
                  <a:srgbClr val="FF0000"/>
                </a:solidFill>
                <a:latin typeface="楷体" panose="02010609060101010101" pitchFamily="49" charset="-122"/>
                <a:ea typeface="楷体" panose="02010609060101010101" pitchFamily="49" charset="-122"/>
              </a:rPr>
              <a:t>同样需要</a:t>
            </a:r>
            <a:r>
              <a:rPr lang="zh-TW" altLang="zh-CN" sz="2400" b="1" dirty="0" smtClean="0">
                <a:solidFill>
                  <a:srgbClr val="FF0000"/>
                </a:solidFill>
                <a:latin typeface="楷体" panose="02010609060101010101" pitchFamily="49" charset="-122"/>
                <a:ea typeface="楷体" panose="02010609060101010101" pitchFamily="49" charset="-122"/>
              </a:rPr>
              <a:t>更新</a:t>
            </a:r>
            <a:r>
              <a:rPr lang="zh-CN" altLang="en-US" sz="2400" b="1" dirty="0" smtClean="0">
                <a:solidFill>
                  <a:srgbClr val="FF0000"/>
                </a:solidFill>
                <a:latin typeface="楷体" panose="02010609060101010101" pitchFamily="49" charset="-122"/>
                <a:ea typeface="楷体" panose="02010609060101010101" pitchFamily="49" charset="-122"/>
              </a:rPr>
              <a:t>年度基础</a:t>
            </a:r>
            <a:r>
              <a:rPr lang="zh-TW" altLang="zh-CN" sz="2400" b="1" dirty="0" smtClean="0">
                <a:solidFill>
                  <a:srgbClr val="FF0000"/>
                </a:solidFill>
                <a:latin typeface="楷体" panose="02010609060101010101" pitchFamily="49" charset="-122"/>
                <a:ea typeface="楷体" panose="02010609060101010101" pitchFamily="49" charset="-122"/>
              </a:rPr>
              <a:t>信息。</a:t>
            </a:r>
            <a:endParaRPr lang="en-US" altLang="zh-TW" sz="2400" b="1" dirty="0" smtClean="0">
              <a:solidFill>
                <a:srgbClr val="FF0000"/>
              </a:solidFill>
              <a:latin typeface="楷体" panose="02010609060101010101" pitchFamily="49" charset="-122"/>
              <a:ea typeface="楷体" panose="02010609060101010101" pitchFamily="49" charset="-122"/>
            </a:endParaRPr>
          </a:p>
          <a:p>
            <a:r>
              <a:rPr lang="en-US" altLang="zh-TW" sz="2400" b="1" dirty="0">
                <a:solidFill>
                  <a:srgbClr val="FF0000"/>
                </a:solidFill>
                <a:latin typeface="楷体" panose="02010609060101010101" pitchFamily="49" charset="-122"/>
                <a:ea typeface="楷体" panose="02010609060101010101" pitchFamily="49" charset="-122"/>
              </a:rPr>
              <a:t> </a:t>
            </a:r>
            <a:r>
              <a:rPr lang="en-US" altLang="zh-TW" sz="2400" b="1" dirty="0" smtClean="0">
                <a:solidFill>
                  <a:srgbClr val="FF0000"/>
                </a:solidFill>
                <a:latin typeface="楷体" panose="02010609060101010101" pitchFamily="49" charset="-122"/>
                <a:ea typeface="楷体" panose="02010609060101010101" pitchFamily="49" charset="-122"/>
              </a:rPr>
              <a:t>   </a:t>
            </a:r>
            <a:endParaRPr lang="zh-CN" altLang="zh-CN" sz="24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772939"/>
            <a:ext cx="7848872" cy="4770537"/>
          </a:xfrm>
          <a:prstGeom prst="rect">
            <a:avLst/>
          </a:prstGeom>
        </p:spPr>
        <p:txBody>
          <a:bodyPr wrap="square">
            <a:spAutoFit/>
          </a:bodyPr>
          <a:lstStyle/>
          <a:p>
            <a:pPr lvl="0"/>
            <a:r>
              <a:rPr lang="en-US" altLang="zh-TW" b="1" dirty="0" smtClean="0">
                <a:solidFill>
                  <a:srgbClr val="FF0000"/>
                </a:solidFill>
                <a:latin typeface="楷体" panose="02010609060101010101" pitchFamily="49" charset="-122"/>
                <a:ea typeface="楷体" panose="02010609060101010101" pitchFamily="49" charset="-122"/>
              </a:rPr>
              <a:t>     5</a:t>
            </a:r>
            <a:r>
              <a:rPr lang="zh-CN" altLang="en-US" b="1" dirty="0" smtClean="0">
                <a:solidFill>
                  <a:srgbClr val="FF0000"/>
                </a:solidFill>
                <a:latin typeface="楷体" panose="02010609060101010101" pitchFamily="49" charset="-122"/>
                <a:ea typeface="楷体" panose="02010609060101010101" pitchFamily="49" charset="-122"/>
              </a:rPr>
              <a:t>、</a:t>
            </a:r>
            <a:r>
              <a:rPr lang="zh-TW" altLang="zh-CN" sz="2000" b="1" dirty="0" smtClean="0">
                <a:solidFill>
                  <a:srgbClr val="FF0000"/>
                </a:solidFill>
                <a:latin typeface="楷体" panose="02010609060101010101" pitchFamily="49" charset="-122"/>
                <a:ea typeface="楷体" panose="02010609060101010101" pitchFamily="49" charset="-122"/>
              </a:rPr>
              <a:t>动态</a:t>
            </a:r>
            <a:r>
              <a:rPr lang="zh-TW" altLang="zh-CN" sz="2000" b="1" dirty="0">
                <a:solidFill>
                  <a:srgbClr val="FF0000"/>
                </a:solidFill>
                <a:latin typeface="楷体" panose="02010609060101010101" pitchFamily="49" charset="-122"/>
                <a:ea typeface="楷体" panose="02010609060101010101" pitchFamily="49" charset="-122"/>
              </a:rPr>
              <a:t>清</a:t>
            </a:r>
            <a:r>
              <a:rPr lang="zh-TW" altLang="zh-CN" sz="2000" b="1" dirty="0" smtClean="0">
                <a:solidFill>
                  <a:srgbClr val="FF0000"/>
                </a:solidFill>
                <a:latin typeface="楷体" panose="02010609060101010101" pitchFamily="49" charset="-122"/>
                <a:ea typeface="楷体" panose="02010609060101010101" pitchFamily="49" charset="-122"/>
              </a:rPr>
              <a:t>零</a:t>
            </a:r>
            <a:r>
              <a:rPr lang="zh-CN" altLang="en-US" sz="2000" b="1" dirty="0" smtClean="0">
                <a:solidFill>
                  <a:srgbClr val="FF0000"/>
                </a:solidFill>
                <a:latin typeface="楷体" panose="02010609060101010101" pitchFamily="49" charset="-122"/>
                <a:ea typeface="楷体" panose="02010609060101010101" pitchFamily="49" charset="-122"/>
              </a:rPr>
              <a:t>的含义</a:t>
            </a:r>
            <a:endParaRPr lang="en-US" altLang="zh-TW" sz="2000" b="1" dirty="0" smtClean="0">
              <a:solidFill>
                <a:srgbClr val="FF0000"/>
              </a:solidFill>
              <a:latin typeface="楷体" panose="02010609060101010101" pitchFamily="49" charset="-122"/>
              <a:ea typeface="楷体" panose="02010609060101010101" pitchFamily="49" charset="-122"/>
            </a:endParaRPr>
          </a:p>
          <a:p>
            <a:pPr lvl="0"/>
            <a:r>
              <a:rPr lang="en-US" altLang="zh-TW" sz="2000" b="1" dirty="0" smtClean="0">
                <a:solidFill>
                  <a:srgbClr val="FF0000"/>
                </a:solidFill>
                <a:latin typeface="楷体" panose="02010609060101010101" pitchFamily="49" charset="-122"/>
                <a:ea typeface="楷体" panose="02010609060101010101" pitchFamily="49" charset="-122"/>
              </a:rPr>
              <a:t>    </a:t>
            </a:r>
            <a:r>
              <a:rPr lang="zh-TW" altLang="zh-CN" sz="2000" b="1" dirty="0" smtClean="0">
                <a:solidFill>
                  <a:srgbClr val="FF0000"/>
                </a:solidFill>
                <a:latin typeface="楷体" panose="02010609060101010101" pitchFamily="49" charset="-122"/>
                <a:ea typeface="楷体" panose="02010609060101010101" pitchFamily="49" charset="-122"/>
              </a:rPr>
              <a:t>动态</a:t>
            </a:r>
            <a:r>
              <a:rPr lang="zh-TW" altLang="zh-CN" sz="2000" b="1" dirty="0">
                <a:solidFill>
                  <a:srgbClr val="FF0000"/>
                </a:solidFill>
                <a:latin typeface="楷体" panose="02010609060101010101" pitchFamily="49" charset="-122"/>
                <a:ea typeface="楷体" panose="02010609060101010101" pitchFamily="49" charset="-122"/>
              </a:rPr>
              <a:t>清零是指要落实防止返贫监测帮扶机制，确保</a:t>
            </a:r>
            <a:r>
              <a:rPr lang="zh-TW" altLang="zh-CN" sz="2000" b="1" u="sng" dirty="0">
                <a:solidFill>
                  <a:srgbClr val="FF0000"/>
                </a:solidFill>
                <a:latin typeface="楷体" panose="02010609060101010101" pitchFamily="49" charset="-122"/>
                <a:ea typeface="楷体" panose="02010609060101010101" pitchFamily="49" charset="-122"/>
              </a:rPr>
              <a:t>返贫和</a:t>
            </a:r>
            <a:r>
              <a:rPr lang="zh-TW" altLang="zh-CN" sz="2000" b="1" u="sng" dirty="0" smtClean="0">
                <a:solidFill>
                  <a:srgbClr val="FF0000"/>
                </a:solidFill>
                <a:latin typeface="楷体" panose="02010609060101010101" pitchFamily="49" charset="-122"/>
                <a:ea typeface="楷体" panose="02010609060101010101" pitchFamily="49" charset="-122"/>
              </a:rPr>
              <a:t>新</a:t>
            </a:r>
            <a:r>
              <a:rPr lang="zh-TW" altLang="zh-CN" sz="2000" b="1" u="sng" dirty="0">
                <a:solidFill>
                  <a:srgbClr val="FF0000"/>
                </a:solidFill>
                <a:latin typeface="楷体" panose="02010609060101010101" pitchFamily="49" charset="-122"/>
                <a:ea typeface="楷体" panose="02010609060101010101" pitchFamily="49" charset="-122"/>
              </a:rPr>
              <a:t>致贫</a:t>
            </a:r>
            <a:r>
              <a:rPr lang="zh-TW" altLang="zh-CN" sz="2000" b="1" u="sng" dirty="0" smtClean="0">
                <a:solidFill>
                  <a:srgbClr val="FF0000"/>
                </a:solidFill>
                <a:latin typeface="楷体" panose="02010609060101010101" pitchFamily="49" charset="-122"/>
                <a:ea typeface="楷体" panose="02010609060101010101" pitchFamily="49" charset="-122"/>
              </a:rPr>
              <a:t>的人口</a:t>
            </a:r>
            <a:r>
              <a:rPr lang="zh-TW" altLang="zh-CN" sz="2000" b="1" dirty="0">
                <a:solidFill>
                  <a:srgbClr val="FF0000"/>
                </a:solidFill>
                <a:latin typeface="楷体" panose="02010609060101010101" pitchFamily="49" charset="-122"/>
                <a:ea typeface="楷体" panose="02010609060101010101" pitchFamily="49" charset="-122"/>
              </a:rPr>
              <a:t>动态清</a:t>
            </a:r>
            <a:r>
              <a:rPr lang="zh-TW" altLang="zh-CN" sz="2000" b="1" dirty="0" smtClean="0">
                <a:solidFill>
                  <a:srgbClr val="FF0000"/>
                </a:solidFill>
                <a:latin typeface="楷体" panose="02010609060101010101" pitchFamily="49" charset="-122"/>
                <a:ea typeface="楷体" panose="02010609060101010101" pitchFamily="49" charset="-122"/>
              </a:rPr>
              <a:t>零</a:t>
            </a:r>
            <a:r>
              <a:rPr lang="zh-CN" altLang="en-US" sz="2000" b="1" dirty="0" smtClean="0">
                <a:latin typeface="楷体" panose="02010609060101010101" pitchFamily="49" charset="-122"/>
                <a:ea typeface="楷体" panose="02010609060101010101" pitchFamily="49" charset="-122"/>
              </a:rPr>
              <a:t>（不是监测对象清零）</a:t>
            </a:r>
            <a:r>
              <a:rPr lang="zh-TW" altLang="zh-CN" sz="2000" b="1" dirty="0" smtClean="0">
                <a:solidFill>
                  <a:srgbClr val="FF0000"/>
                </a:solidFill>
                <a:latin typeface="楷体" panose="02010609060101010101" pitchFamily="49" charset="-122"/>
                <a:ea typeface="楷体" panose="02010609060101010101" pitchFamily="49" charset="-122"/>
              </a:rPr>
              <a:t>。</a:t>
            </a:r>
            <a:endParaRPr lang="en-US" altLang="zh-TW" sz="2000" b="1" dirty="0" smtClean="0">
              <a:solidFill>
                <a:srgbClr val="FF0000"/>
              </a:solidFill>
              <a:latin typeface="楷体" panose="02010609060101010101" pitchFamily="49" charset="-122"/>
              <a:ea typeface="楷体" panose="02010609060101010101" pitchFamily="49" charset="-122"/>
            </a:endParaRPr>
          </a:p>
          <a:p>
            <a:r>
              <a:rPr lang="en-US" altLang="zh-TW" sz="2000" b="1" dirty="0" smtClean="0">
                <a:solidFill>
                  <a:srgbClr val="FF0000"/>
                </a:solidFill>
                <a:latin typeface="楷体" panose="02010609060101010101" pitchFamily="49" charset="-122"/>
                <a:ea typeface="楷体" panose="02010609060101010101" pitchFamily="49" charset="-122"/>
              </a:rPr>
              <a:t>    </a:t>
            </a:r>
            <a:r>
              <a:rPr lang="zh-TW" altLang="zh-CN" sz="2000" b="1" dirty="0" smtClean="0">
                <a:solidFill>
                  <a:srgbClr val="FF0000"/>
                </a:solidFill>
                <a:latin typeface="楷体" panose="02010609060101010101" pitchFamily="49" charset="-122"/>
                <a:ea typeface="楷体" panose="02010609060101010101" pitchFamily="49" charset="-122"/>
              </a:rPr>
              <a:t>要</a:t>
            </a:r>
            <a:r>
              <a:rPr lang="zh-CN" altLang="en-US" sz="2000" b="1" dirty="0" smtClean="0">
                <a:solidFill>
                  <a:srgbClr val="FF0000"/>
                </a:solidFill>
                <a:latin typeface="楷体" panose="02010609060101010101" pitchFamily="49" charset="-122"/>
                <a:ea typeface="楷体" panose="02010609060101010101" pitchFamily="49" charset="-122"/>
              </a:rPr>
              <a:t>求是</a:t>
            </a:r>
            <a:r>
              <a:rPr lang="zh-TW" altLang="zh-CN" sz="2000" b="1" dirty="0" smtClean="0">
                <a:solidFill>
                  <a:srgbClr val="FF0000"/>
                </a:solidFill>
                <a:latin typeface="楷体" panose="02010609060101010101" pitchFamily="49" charset="-122"/>
                <a:ea typeface="楷体" panose="02010609060101010101" pitchFamily="49" charset="-122"/>
              </a:rPr>
              <a:t>强化日常</a:t>
            </a:r>
            <a:r>
              <a:rPr lang="zh-TW" altLang="zh-CN" sz="2000" b="1" dirty="0">
                <a:solidFill>
                  <a:srgbClr val="FF0000"/>
                </a:solidFill>
                <a:latin typeface="楷体" panose="02010609060101010101" pitchFamily="49" charset="-122"/>
                <a:ea typeface="楷体" panose="02010609060101010101" pitchFamily="49" charset="-122"/>
              </a:rPr>
              <a:t>管理，常态化开展监测帮扶工作，对存在返贫致贫风险的</a:t>
            </a:r>
            <a:r>
              <a:rPr lang="zh-TW" altLang="zh-CN" sz="2000" b="1" dirty="0" smtClean="0">
                <a:solidFill>
                  <a:srgbClr val="FF0000"/>
                </a:solidFill>
                <a:latin typeface="楷体" panose="02010609060101010101" pitchFamily="49" charset="-122"/>
                <a:ea typeface="楷体" panose="02010609060101010101" pitchFamily="49" charset="-122"/>
              </a:rPr>
              <a:t>农户做到</a:t>
            </a:r>
            <a:r>
              <a:rPr lang="zh-TW" altLang="zh-CN" sz="2000" b="1" dirty="0">
                <a:solidFill>
                  <a:srgbClr val="FF0000"/>
                </a:solidFill>
                <a:latin typeface="楷体" panose="02010609060101010101" pitchFamily="49" charset="-122"/>
                <a:ea typeface="楷体" panose="02010609060101010101" pitchFamily="49" charset="-122"/>
              </a:rPr>
              <a:t>发现一</a:t>
            </a:r>
            <a:r>
              <a:rPr lang="zh-TW" altLang="zh-CN" sz="2000" b="1" dirty="0" smtClean="0">
                <a:solidFill>
                  <a:srgbClr val="FF0000"/>
                </a:solidFill>
                <a:latin typeface="楷体" panose="02010609060101010101" pitchFamily="49" charset="-122"/>
                <a:ea typeface="楷体" panose="02010609060101010101" pitchFamily="49" charset="-122"/>
              </a:rPr>
              <a:t>户</a:t>
            </a:r>
            <a:r>
              <a:rPr lang="zh-CN" altLang="en-US" sz="2000" b="1" dirty="0" smtClean="0">
                <a:solidFill>
                  <a:srgbClr val="FF0000"/>
                </a:solidFill>
                <a:latin typeface="楷体" panose="02010609060101010101" pitchFamily="49" charset="-122"/>
                <a:ea typeface="楷体" panose="02010609060101010101" pitchFamily="49" charset="-122"/>
              </a:rPr>
              <a:t>识别</a:t>
            </a:r>
            <a:r>
              <a:rPr lang="zh-TW" altLang="zh-CN" sz="2000" b="1" dirty="0" smtClean="0">
                <a:solidFill>
                  <a:srgbClr val="FF0000"/>
                </a:solidFill>
                <a:latin typeface="楷体" panose="02010609060101010101" pitchFamily="49" charset="-122"/>
                <a:ea typeface="楷体" panose="02010609060101010101" pitchFamily="49" charset="-122"/>
              </a:rPr>
              <a:t>一</a:t>
            </a:r>
            <a:r>
              <a:rPr lang="zh-TW" altLang="zh-CN" sz="2000" b="1" dirty="0">
                <a:solidFill>
                  <a:srgbClr val="FF0000"/>
                </a:solidFill>
                <a:latin typeface="楷体" panose="02010609060101010101" pitchFamily="49" charset="-122"/>
                <a:ea typeface="楷体" panose="02010609060101010101" pitchFamily="49" charset="-122"/>
              </a:rPr>
              <a:t>户，及时落实帮扶</a:t>
            </a:r>
            <a:r>
              <a:rPr lang="zh-TW" altLang="zh-CN" sz="2000" b="1" dirty="0" smtClean="0">
                <a:solidFill>
                  <a:srgbClr val="FF0000"/>
                </a:solidFill>
                <a:latin typeface="楷体" panose="02010609060101010101" pitchFamily="49" charset="-122"/>
                <a:ea typeface="楷体" panose="02010609060101010101" pitchFamily="49" charset="-122"/>
              </a:rPr>
              <a:t>措施</a:t>
            </a:r>
            <a:r>
              <a:rPr lang="zh-CN" altLang="en-US" sz="2000" b="1" dirty="0" smtClean="0">
                <a:solidFill>
                  <a:srgbClr val="FF0000"/>
                </a:solidFill>
                <a:latin typeface="楷体" panose="02010609060101010101" pitchFamily="49" charset="-122"/>
                <a:ea typeface="楷体" panose="02010609060101010101" pitchFamily="49" charset="-122"/>
              </a:rPr>
              <a:t>，尽快消除风险。</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FF0000"/>
                </a:solidFill>
                <a:latin typeface="楷体" panose="02010609060101010101" pitchFamily="49" charset="-122"/>
                <a:ea typeface="楷体" panose="02010609060101010101" pitchFamily="49" charset="-122"/>
              </a:rPr>
              <a:t>对于人均纯</a:t>
            </a:r>
            <a:r>
              <a:rPr lang="zh-TW" altLang="zh-CN" sz="2000" b="1" dirty="0" smtClean="0">
                <a:solidFill>
                  <a:srgbClr val="FF0000"/>
                </a:solidFill>
                <a:latin typeface="楷体" panose="02010609060101010101" pitchFamily="49" charset="-122"/>
                <a:ea typeface="楷体" panose="02010609060101010101" pitchFamily="49" charset="-122"/>
              </a:rPr>
              <a:t>收入</a:t>
            </a:r>
            <a:r>
              <a:rPr lang="zh-TW" altLang="zh-CN" sz="2000" b="1" dirty="0">
                <a:solidFill>
                  <a:srgbClr val="FF0000"/>
                </a:solidFill>
                <a:latin typeface="楷体" panose="02010609060101010101" pitchFamily="49" charset="-122"/>
                <a:ea typeface="楷体" panose="02010609060101010101" pitchFamily="49" charset="-122"/>
              </a:rPr>
              <a:t>低于</a:t>
            </a:r>
            <a:r>
              <a:rPr lang="zh-TW" altLang="zh-CN" sz="2000" b="1" dirty="0" smtClean="0">
                <a:solidFill>
                  <a:srgbClr val="FF0000"/>
                </a:solidFill>
                <a:latin typeface="楷体" panose="02010609060101010101" pitchFamily="49" charset="-122"/>
                <a:ea typeface="楷体" panose="02010609060101010101" pitchFamily="49" charset="-122"/>
              </a:rPr>
              <a:t>脱贫攻坚</a:t>
            </a:r>
            <a:r>
              <a:rPr lang="zh-TW" altLang="zh-CN" sz="2000" b="1" dirty="0">
                <a:solidFill>
                  <a:srgbClr val="FF0000"/>
                </a:solidFill>
                <a:latin typeface="楷体" panose="02010609060101010101" pitchFamily="49" charset="-122"/>
                <a:ea typeface="楷体" panose="02010609060101010101" pitchFamily="49" charset="-122"/>
              </a:rPr>
              <a:t>期扶贫</a:t>
            </a:r>
            <a:r>
              <a:rPr lang="zh-TW" altLang="zh-CN" sz="2000" b="1" dirty="0" smtClean="0">
                <a:solidFill>
                  <a:srgbClr val="FF0000"/>
                </a:solidFill>
                <a:latin typeface="楷体" panose="02010609060101010101" pitchFamily="49" charset="-122"/>
                <a:ea typeface="楷体" panose="02010609060101010101" pitchFamily="49" charset="-122"/>
              </a:rPr>
              <a:t>标准的</a:t>
            </a:r>
            <a:r>
              <a:rPr lang="zh-CN" altLang="en-US" sz="2000" b="1" dirty="0" smtClean="0">
                <a:solidFill>
                  <a:srgbClr val="FF0000"/>
                </a:solidFill>
                <a:latin typeface="楷体" panose="02010609060101010101" pitchFamily="49" charset="-122"/>
                <a:ea typeface="楷体" panose="02010609060101010101" pitchFamily="49" charset="-122"/>
              </a:rPr>
              <a:t>、</a:t>
            </a:r>
            <a:r>
              <a:rPr lang="zh-TW" altLang="zh-CN" sz="2000" b="1" dirty="0" smtClean="0">
                <a:solidFill>
                  <a:srgbClr val="FF0000"/>
                </a:solidFill>
                <a:latin typeface="楷体" panose="02010609060101010101" pitchFamily="49" charset="-122"/>
                <a:ea typeface="楷体" panose="02010609060101010101" pitchFamily="49" charset="-122"/>
              </a:rPr>
              <a:t>对</a:t>
            </a:r>
            <a:r>
              <a:rPr lang="zh-TW" altLang="zh-CN" sz="2000" b="1" dirty="0">
                <a:solidFill>
                  <a:srgbClr val="FF0000"/>
                </a:solidFill>
                <a:latin typeface="楷体" panose="02010609060101010101" pitchFamily="49" charset="-122"/>
                <a:ea typeface="楷体" panose="02010609060101010101" pitchFamily="49" charset="-122"/>
              </a:rPr>
              <a:t>存在</a:t>
            </a:r>
            <a:r>
              <a:rPr lang="zh-CN" altLang="zh-CN" sz="2000" b="1" dirty="0">
                <a:solidFill>
                  <a:srgbClr val="FF0000"/>
                </a:solidFill>
                <a:latin typeface="楷体" panose="02010609060101010101" pitchFamily="49" charset="-122"/>
                <a:ea typeface="楷体" panose="02010609060101010101" pitchFamily="49" charset="-122"/>
              </a:rPr>
              <a:t>“三</a:t>
            </a:r>
            <a:r>
              <a:rPr lang="zh-TW" altLang="zh-CN" sz="2000" b="1" dirty="0">
                <a:solidFill>
                  <a:srgbClr val="FF0000"/>
                </a:solidFill>
                <a:latin typeface="楷体" panose="02010609060101010101" pitchFamily="49" charset="-122"/>
                <a:ea typeface="楷体" panose="02010609060101010101" pitchFamily="49" charset="-122"/>
              </a:rPr>
              <a:t>保障”和饮水</a:t>
            </a:r>
            <a:r>
              <a:rPr lang="zh-TW" altLang="zh-CN" sz="2000" b="1" dirty="0" smtClean="0">
                <a:solidFill>
                  <a:srgbClr val="FF0000"/>
                </a:solidFill>
                <a:latin typeface="楷体" panose="02010609060101010101" pitchFamily="49" charset="-122"/>
                <a:ea typeface="楷体" panose="02010609060101010101" pitchFamily="49" charset="-122"/>
              </a:rPr>
              <a:t>安全</a:t>
            </a:r>
            <a:r>
              <a:rPr lang="zh-CN" altLang="en-US" sz="2000" b="1" dirty="0" smtClean="0">
                <a:solidFill>
                  <a:srgbClr val="FF0000"/>
                </a:solidFill>
                <a:latin typeface="楷体" panose="02010609060101010101" pitchFamily="49" charset="-122"/>
                <a:ea typeface="楷体" panose="02010609060101010101" pitchFamily="49" charset="-122"/>
              </a:rPr>
              <a:t>问题</a:t>
            </a:r>
            <a:r>
              <a:rPr lang="zh-TW" altLang="zh-CN" sz="2000" b="1" dirty="0" smtClean="0">
                <a:solidFill>
                  <a:srgbClr val="FF0000"/>
                </a:solidFill>
                <a:latin typeface="楷体" panose="02010609060101010101" pitchFamily="49" charset="-122"/>
                <a:ea typeface="楷体" panose="02010609060101010101" pitchFamily="49" charset="-122"/>
              </a:rPr>
              <a:t>的要</a:t>
            </a:r>
            <a:r>
              <a:rPr lang="zh-TW" altLang="zh-CN" sz="2000" b="1" dirty="0">
                <a:solidFill>
                  <a:srgbClr val="FF0000"/>
                </a:solidFill>
                <a:latin typeface="楷体" panose="02010609060101010101" pitchFamily="49" charset="-122"/>
                <a:ea typeface="楷体" panose="02010609060101010101" pitchFamily="49" charset="-122"/>
              </a:rPr>
              <a:t>第</a:t>
            </a:r>
            <a:r>
              <a:rPr lang="zh-TW" altLang="zh-CN" sz="2000" b="1" dirty="0" smtClean="0">
                <a:solidFill>
                  <a:srgbClr val="FF0000"/>
                </a:solidFill>
                <a:latin typeface="楷体" panose="02010609060101010101" pitchFamily="49" charset="-122"/>
                <a:ea typeface="楷体" panose="02010609060101010101" pitchFamily="49" charset="-122"/>
              </a:rPr>
              <a:t>一时间</a:t>
            </a:r>
            <a:r>
              <a:rPr lang="zh-CN" altLang="en-US" sz="2000" b="1" dirty="0" smtClean="0">
                <a:solidFill>
                  <a:srgbClr val="FF0000"/>
                </a:solidFill>
                <a:latin typeface="楷体" panose="02010609060101010101" pitchFamily="49" charset="-122"/>
                <a:ea typeface="楷体" panose="02010609060101010101" pitchFamily="49" charset="-122"/>
              </a:rPr>
              <a:t>排除</a:t>
            </a:r>
            <a:r>
              <a:rPr lang="zh-TW" altLang="zh-CN" sz="2000" b="1" dirty="0" smtClean="0">
                <a:solidFill>
                  <a:srgbClr val="FF0000"/>
                </a:solidFill>
                <a:latin typeface="楷体" panose="02010609060101010101" pitchFamily="49" charset="-122"/>
                <a:ea typeface="楷体" panose="02010609060101010101" pitchFamily="49" charset="-122"/>
              </a:rPr>
              <a:t>，实现动态</a:t>
            </a:r>
            <a:r>
              <a:rPr lang="zh-TW" altLang="zh-CN" sz="2000" b="1" dirty="0">
                <a:solidFill>
                  <a:srgbClr val="FF0000"/>
                </a:solidFill>
                <a:latin typeface="楷体" panose="02010609060101010101" pitchFamily="49" charset="-122"/>
                <a:ea typeface="楷体" panose="02010609060101010101" pitchFamily="49" charset="-122"/>
              </a:rPr>
              <a:t>清零</a:t>
            </a:r>
            <a:r>
              <a:rPr lang="zh-TW" altLang="zh-CN" sz="2000" b="1" dirty="0" smtClean="0">
                <a:solidFill>
                  <a:srgbClr val="FF0000"/>
                </a:solidFill>
                <a:latin typeface="楷体" panose="02010609060101010101" pitchFamily="49" charset="-122"/>
                <a:ea typeface="楷体" panose="02010609060101010101" pitchFamily="49" charset="-122"/>
              </a:rPr>
              <a:t>。</a:t>
            </a:r>
            <a:r>
              <a:rPr lang="zh-CN" altLang="en-US" sz="2000" b="1" dirty="0" smtClean="0">
                <a:solidFill>
                  <a:srgbClr val="002060"/>
                </a:solidFill>
                <a:latin typeface="楷体" panose="02010609060101010101" pitchFamily="49" charset="-122"/>
                <a:ea typeface="楷体" panose="02010609060101010101" pitchFamily="49" charset="-122"/>
              </a:rPr>
              <a:t>（</a:t>
            </a:r>
            <a:r>
              <a:rPr lang="en-US" altLang="zh-CN" sz="2000" b="1" dirty="0" smtClean="0">
                <a:solidFill>
                  <a:srgbClr val="002060"/>
                </a:solidFill>
                <a:latin typeface="楷体" panose="02010609060101010101" pitchFamily="49" charset="-122"/>
                <a:ea typeface="楷体" panose="02010609060101010101" pitchFamily="49" charset="-122"/>
              </a:rPr>
              <a:t>**</a:t>
            </a:r>
            <a:r>
              <a:rPr lang="zh-CN" altLang="en-US" sz="2000" b="1" dirty="0" smtClean="0">
                <a:solidFill>
                  <a:srgbClr val="002060"/>
                </a:solidFill>
                <a:latin typeface="楷体" panose="02010609060101010101" pitchFamily="49" charset="-122"/>
                <a:ea typeface="楷体" panose="02010609060101010101" pitchFamily="49" charset="-122"/>
              </a:rPr>
              <a:t>）</a:t>
            </a:r>
            <a:endParaRPr lang="en-US" altLang="zh-TW" sz="2000" b="1" dirty="0" smtClean="0">
              <a:solidFill>
                <a:srgbClr val="00206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FF0000"/>
                </a:solidFill>
                <a:latin typeface="楷体" panose="02010609060101010101" pitchFamily="49" charset="-122"/>
                <a:ea typeface="楷体" panose="02010609060101010101" pitchFamily="49" charset="-122"/>
              </a:rPr>
              <a:t>要防止突击识别和突击消除风险等行为发生。</a:t>
            </a:r>
            <a:endParaRPr lang="en-US" altLang="zh-CN" sz="2000" b="1" dirty="0" smtClean="0">
              <a:solidFill>
                <a:srgbClr val="FF0000"/>
              </a:solidFill>
              <a:latin typeface="楷体" panose="02010609060101010101" pitchFamily="49" charset="-122"/>
              <a:ea typeface="楷体" panose="02010609060101010101" pitchFamily="49" charset="-122"/>
            </a:endParaRPr>
          </a:p>
          <a:p>
            <a:pPr lvl="0"/>
            <a:r>
              <a:rPr lang="en-US" altLang="zh-TW" sz="2000" b="1" dirty="0" smtClean="0">
                <a:solidFill>
                  <a:srgbClr val="FF0000"/>
                </a:solidFill>
                <a:latin typeface="楷体" panose="02010609060101010101" pitchFamily="49" charset="-122"/>
                <a:ea typeface="楷体" panose="02010609060101010101" pitchFamily="49" charset="-122"/>
              </a:rPr>
              <a:t>    </a:t>
            </a:r>
            <a:endParaRPr lang="en-US" altLang="zh-TW" sz="2000" b="1" dirty="0" smtClean="0">
              <a:solidFill>
                <a:srgbClr val="FF0000"/>
              </a:solidFill>
              <a:latin typeface="楷体" panose="02010609060101010101" pitchFamily="49" charset="-122"/>
              <a:ea typeface="楷体" panose="02010609060101010101" pitchFamily="49" charset="-122"/>
            </a:endParaRPr>
          </a:p>
          <a:p>
            <a:pPr lvl="0"/>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6</a:t>
            </a:r>
            <a:r>
              <a:rPr lang="zh-CN" altLang="en-US" sz="2000" b="1" dirty="0">
                <a:solidFill>
                  <a:srgbClr val="FF0000"/>
                </a:solidFill>
                <a:latin typeface="楷体" panose="02010609060101010101" pitchFamily="49" charset="-122"/>
                <a:ea typeface="楷体" panose="02010609060101010101" pitchFamily="49" charset="-122"/>
              </a:rPr>
              <a:t>、</a:t>
            </a:r>
            <a:r>
              <a:rPr lang="zh-TW" altLang="zh-CN" sz="2000" b="1" dirty="0">
                <a:solidFill>
                  <a:srgbClr val="FF0000"/>
                </a:solidFill>
                <a:latin typeface="楷体" panose="02010609060101010101" pitchFamily="49" charset="-122"/>
                <a:ea typeface="楷体" panose="02010609060101010101" pitchFamily="49" charset="-122"/>
              </a:rPr>
              <a:t>农户返贫致贫</a:t>
            </a:r>
            <a:r>
              <a:rPr lang="zh-CN" altLang="en-US" sz="2000" b="1" dirty="0">
                <a:solidFill>
                  <a:srgbClr val="FF0000"/>
                </a:solidFill>
                <a:latin typeface="楷体" panose="02010609060101010101" pitchFamily="49" charset="-122"/>
                <a:ea typeface="楷体" panose="02010609060101010101" pitchFamily="49" charset="-122"/>
              </a:rPr>
              <a:t>含义</a:t>
            </a:r>
            <a:endParaRPr lang="zh-CN" altLang="zh-CN" sz="2000" b="1" dirty="0">
              <a:solidFill>
                <a:srgbClr val="FF0000"/>
              </a:solidFill>
              <a:latin typeface="楷体" panose="02010609060101010101" pitchFamily="49" charset="-122"/>
              <a:ea typeface="楷体" panose="02010609060101010101" pitchFamily="49" charset="-122"/>
            </a:endParaRPr>
          </a:p>
          <a:p>
            <a:r>
              <a:rPr lang="en-US" altLang="zh-TW" sz="2000" b="1" dirty="0">
                <a:solidFill>
                  <a:srgbClr val="FF0000"/>
                </a:solidFill>
                <a:latin typeface="楷体" panose="02010609060101010101" pitchFamily="49" charset="-122"/>
                <a:ea typeface="楷体" panose="02010609060101010101" pitchFamily="49" charset="-122"/>
              </a:rPr>
              <a:t>    </a:t>
            </a:r>
            <a:r>
              <a:rPr lang="zh-TW" altLang="zh-CN" sz="2000" b="1" dirty="0">
                <a:solidFill>
                  <a:srgbClr val="FF0000"/>
                </a:solidFill>
                <a:latin typeface="楷体" panose="02010609060101010101" pitchFamily="49" charset="-122"/>
                <a:ea typeface="楷体" panose="02010609060101010101" pitchFamily="49" charset="-122"/>
              </a:rPr>
              <a:t>农户收入低于脱贫攻坚期扶贫标准（2010年2300元不变价），</a:t>
            </a:r>
            <a:r>
              <a:rPr lang="zh-CN" altLang="zh-CN" sz="2000" b="1" dirty="0">
                <a:solidFill>
                  <a:srgbClr val="FF0000"/>
                </a:solidFill>
                <a:latin typeface="楷体" panose="02010609060101010101" pitchFamily="49" charset="-122"/>
                <a:ea typeface="楷体" panose="02010609060101010101" pitchFamily="49" charset="-122"/>
              </a:rPr>
              <a:t>“三</a:t>
            </a:r>
            <a:r>
              <a:rPr lang="zh-TW" altLang="zh-CN" sz="2000" b="1" dirty="0">
                <a:solidFill>
                  <a:srgbClr val="FF0000"/>
                </a:solidFill>
                <a:latin typeface="楷体" panose="02010609060101010101" pitchFamily="49" charset="-122"/>
                <a:ea typeface="楷体" panose="02010609060101010101" pitchFamily="49" charset="-122"/>
              </a:rPr>
              <a:t>保障”和饮水安全出现问题，视为发生了返贫致贫。</a:t>
            </a:r>
            <a:endParaRPr lang="zh-CN" altLang="zh-CN" sz="2000" b="1" dirty="0">
              <a:solidFill>
                <a:srgbClr val="FF0000"/>
              </a:solidFill>
              <a:latin typeface="楷体" panose="02010609060101010101" pitchFamily="49" charset="-122"/>
              <a:ea typeface="楷体" panose="02010609060101010101" pitchFamily="49" charset="-122"/>
            </a:endParaRPr>
          </a:p>
          <a:p>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TW" sz="2000" b="1" dirty="0" smtClean="0">
                <a:solidFill>
                  <a:srgbClr val="FF0000"/>
                </a:solidFill>
                <a:latin typeface="楷体" panose="02010609060101010101" pitchFamily="49" charset="-122"/>
                <a:ea typeface="楷体" panose="02010609060101010101" pitchFamily="49" charset="-122"/>
              </a:rPr>
              <a:t>    </a:t>
            </a:r>
            <a:endParaRPr lang="en-US" altLang="zh-CN" sz="20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27584" y="1844824"/>
            <a:ext cx="7704856" cy="4708981"/>
          </a:xfrm>
          <a:prstGeom prst="rect">
            <a:avLst/>
          </a:prstGeom>
        </p:spPr>
        <p:txBody>
          <a:bodyPr wrap="square">
            <a:spAutoFit/>
          </a:bodyPr>
          <a:lstStyle/>
          <a:p>
            <a:pPr lvl="0"/>
            <a:r>
              <a:rPr lang="en-US" altLang="zh-CN" sz="2000" b="1" dirty="0" smtClean="0">
                <a:solidFill>
                  <a:srgbClr val="FF0000"/>
                </a:solidFill>
                <a:latin typeface="楷体" panose="02010609060101010101" pitchFamily="49" charset="-122"/>
                <a:ea typeface="楷体" panose="02010609060101010101" pitchFamily="49" charset="-122"/>
              </a:rPr>
              <a:t>        </a:t>
            </a:r>
            <a:endParaRPr lang="en-US" altLang="zh-CN" sz="2000" b="1" dirty="0" smtClean="0">
              <a:solidFill>
                <a:srgbClr val="FF0000"/>
              </a:solidFill>
              <a:latin typeface="楷体" panose="02010609060101010101" pitchFamily="49" charset="-122"/>
              <a:ea typeface="楷体" panose="02010609060101010101" pitchFamily="49" charset="-122"/>
            </a:endParaRPr>
          </a:p>
          <a:p>
            <a:pPr lvl="0"/>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7</a:t>
            </a:r>
            <a:r>
              <a:rPr lang="zh-CN" altLang="en-US" sz="2000" b="1" dirty="0" smtClean="0">
                <a:solidFill>
                  <a:srgbClr val="FF0000"/>
                </a:solidFill>
                <a:latin typeface="楷体" panose="02010609060101010101" pitchFamily="49" charset="-122"/>
                <a:ea typeface="楷体" panose="02010609060101010101" pitchFamily="49" charset="-122"/>
              </a:rPr>
              <a:t>、正确</a:t>
            </a:r>
            <a:r>
              <a:rPr lang="zh-TW" altLang="zh-CN" sz="2000" b="1" dirty="0" smtClean="0">
                <a:solidFill>
                  <a:srgbClr val="FF0000"/>
                </a:solidFill>
                <a:latin typeface="楷体" panose="02010609060101010101" pitchFamily="49" charset="-122"/>
                <a:ea typeface="楷体" panose="02010609060101010101" pitchFamily="49" charset="-122"/>
              </a:rPr>
              <a:t>理解</a:t>
            </a:r>
            <a:r>
              <a:rPr lang="zh-CN" altLang="en-US" sz="2000" b="1" dirty="0" smtClean="0">
                <a:solidFill>
                  <a:srgbClr val="FF0000"/>
                </a:solidFill>
                <a:latin typeface="楷体" panose="02010609060101010101" pitchFamily="49" charset="-122"/>
                <a:ea typeface="楷体" panose="02010609060101010101" pitchFamily="49" charset="-122"/>
              </a:rPr>
              <a:t>行政</a:t>
            </a:r>
            <a:r>
              <a:rPr lang="zh-TW" altLang="zh-CN" sz="2000" b="1" dirty="0" smtClean="0">
                <a:solidFill>
                  <a:srgbClr val="FF0000"/>
                </a:solidFill>
                <a:latin typeface="楷体" panose="02010609060101010101" pitchFamily="49" charset="-122"/>
                <a:ea typeface="楷体" panose="02010609060101010101" pitchFamily="49" charset="-122"/>
              </a:rPr>
              <a:t>村未消除风险监测对象占当地农村户籍人口的比例超过3%的问题</a:t>
            </a:r>
            <a:endParaRPr lang="zh-CN" altLang="zh-CN" sz="2000" b="1" dirty="0" smtClean="0">
              <a:solidFill>
                <a:srgbClr val="FF0000"/>
              </a:solidFill>
              <a:latin typeface="楷体" panose="02010609060101010101" pitchFamily="49" charset="-122"/>
              <a:ea typeface="楷体" panose="02010609060101010101" pitchFamily="49" charset="-122"/>
            </a:endParaRPr>
          </a:p>
          <a:p>
            <a:r>
              <a:rPr lang="en-US" altLang="zh-TW" sz="2000" b="1" dirty="0" smtClean="0">
                <a:solidFill>
                  <a:srgbClr val="FF0000"/>
                </a:solidFill>
                <a:latin typeface="楷体" panose="02010609060101010101" pitchFamily="49" charset="-122"/>
                <a:ea typeface="楷体" panose="02010609060101010101" pitchFamily="49" charset="-122"/>
              </a:rPr>
              <a:t>    </a:t>
            </a:r>
            <a:r>
              <a:rPr lang="zh-TW" altLang="zh-CN" sz="2000" b="1" dirty="0" smtClean="0">
                <a:solidFill>
                  <a:srgbClr val="FF0000"/>
                </a:solidFill>
                <a:latin typeface="楷体" panose="02010609060101010101" pitchFamily="49" charset="-122"/>
                <a:ea typeface="楷体" panose="02010609060101010101" pitchFamily="49" charset="-122"/>
              </a:rPr>
              <a:t>脱贫攻坚期内，贫困县、贫困村脱贫的标准是贫困发生率中部低于2%、西部低于3%。</a:t>
            </a:r>
            <a:endParaRPr lang="en-US" altLang="zh-TW" sz="2000" b="1" dirty="0" smtClean="0">
              <a:solidFill>
                <a:srgbClr val="FF0000"/>
              </a:solidFill>
              <a:latin typeface="楷体" panose="02010609060101010101" pitchFamily="49" charset="-122"/>
              <a:ea typeface="楷体" panose="02010609060101010101" pitchFamily="49" charset="-122"/>
            </a:endParaRPr>
          </a:p>
          <a:p>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a:t>
            </a:r>
            <a:r>
              <a:rPr lang="zh-TW" altLang="zh-CN" sz="2000" b="1" dirty="0" smtClean="0">
                <a:solidFill>
                  <a:srgbClr val="FF0000"/>
                </a:solidFill>
                <a:latin typeface="楷体" panose="02010609060101010101" pitchFamily="49" charset="-122"/>
                <a:ea typeface="楷体" panose="02010609060101010101" pitchFamily="49" charset="-122"/>
              </a:rPr>
              <a:t>一些</a:t>
            </a:r>
            <a:r>
              <a:rPr lang="zh-CN" altLang="en-US" sz="2000" b="1" dirty="0" smtClean="0">
                <a:solidFill>
                  <a:srgbClr val="FF0000"/>
                </a:solidFill>
                <a:latin typeface="楷体" panose="02010609060101010101" pitchFamily="49" charset="-122"/>
                <a:ea typeface="楷体" panose="02010609060101010101" pitchFamily="49" charset="-122"/>
              </a:rPr>
              <a:t>行政</a:t>
            </a:r>
            <a:r>
              <a:rPr lang="zh-TW" altLang="zh-CN" sz="2000" b="1" dirty="0" smtClean="0">
                <a:solidFill>
                  <a:srgbClr val="FF0000"/>
                </a:solidFill>
                <a:latin typeface="楷体" panose="02010609060101010101" pitchFamily="49" charset="-122"/>
                <a:ea typeface="楷体" panose="02010609060101010101" pitchFamily="49" charset="-122"/>
              </a:rPr>
              <a:t>村未消除风险监测对象占当地农村人口比例较高，说明这些地方防止返贫监测帮扶任务重，可能存在规模性返贫隐患。</a:t>
            </a:r>
            <a:r>
              <a:rPr lang="en-US" altLang="zh-TW" sz="2000" b="1" dirty="0" smtClean="0">
                <a:solidFill>
                  <a:srgbClr val="FF0000"/>
                </a:solidFill>
                <a:latin typeface="楷体" panose="02010609060101010101" pitchFamily="49" charset="-122"/>
                <a:ea typeface="楷体" panose="02010609060101010101" pitchFamily="49" charset="-122"/>
              </a:rPr>
              <a:t>    </a:t>
            </a:r>
            <a:r>
              <a:rPr lang="zh-TW" altLang="zh-CN" sz="2000" b="1" dirty="0" smtClean="0">
                <a:solidFill>
                  <a:srgbClr val="FF0000"/>
                </a:solidFill>
                <a:latin typeface="楷体" panose="02010609060101010101" pitchFamily="49" charset="-122"/>
                <a:ea typeface="楷体" panose="02010609060101010101" pitchFamily="49" charset="-122"/>
              </a:rPr>
              <a:t>对</a:t>
            </a:r>
            <a:r>
              <a:rPr lang="zh-CN" altLang="en-US" sz="2000" b="1" dirty="0" smtClean="0">
                <a:solidFill>
                  <a:srgbClr val="FF0000"/>
                </a:solidFill>
                <a:latin typeface="楷体" panose="02010609060101010101" pitchFamily="49" charset="-122"/>
                <a:ea typeface="楷体" panose="02010609060101010101" pitchFamily="49" charset="-122"/>
              </a:rPr>
              <a:t>这些村</a:t>
            </a:r>
            <a:r>
              <a:rPr lang="zh-TW" altLang="zh-CN" sz="2000" b="1" dirty="0" smtClean="0">
                <a:solidFill>
                  <a:srgbClr val="FF0000"/>
                </a:solidFill>
                <a:latin typeface="楷体" panose="02010609060101010101" pitchFamily="49" charset="-122"/>
                <a:ea typeface="楷体" panose="02010609060101010101" pitchFamily="49" charset="-122"/>
              </a:rPr>
              <a:t>要加强跟踪监测，建立工作台账，确保全</a:t>
            </a:r>
            <a:r>
              <a:rPr lang="zh-CN" altLang="en-US" sz="2000" b="1" dirty="0" smtClean="0">
                <a:solidFill>
                  <a:srgbClr val="FF0000"/>
                </a:solidFill>
                <a:latin typeface="楷体" panose="02010609060101010101" pitchFamily="49" charset="-122"/>
                <a:ea typeface="楷体" panose="02010609060101010101" pitchFamily="49" charset="-122"/>
              </a:rPr>
              <a:t>面精准</a:t>
            </a:r>
            <a:r>
              <a:rPr lang="zh-TW" altLang="zh-CN" sz="2000" b="1" dirty="0" smtClean="0">
                <a:solidFill>
                  <a:srgbClr val="FF0000"/>
                </a:solidFill>
                <a:latin typeface="楷体" panose="02010609060101010101" pitchFamily="49" charset="-122"/>
                <a:ea typeface="楷体" panose="02010609060101010101" pitchFamily="49" charset="-122"/>
              </a:rPr>
              <a:t>落实帮扶措施，及时消除返贫致贫风险，</a:t>
            </a:r>
            <a:r>
              <a:rPr lang="zh-CN" altLang="en-US" sz="2000" b="1" dirty="0" smtClean="0">
                <a:solidFill>
                  <a:srgbClr val="FF0000"/>
                </a:solidFill>
                <a:latin typeface="楷体" panose="02010609060101010101" pitchFamily="49" charset="-122"/>
                <a:ea typeface="楷体" panose="02010609060101010101" pitchFamily="49" charset="-122"/>
              </a:rPr>
              <a:t>常态化</a:t>
            </a:r>
            <a:r>
              <a:rPr lang="zh-TW" altLang="zh-CN" sz="2000" b="1" dirty="0" smtClean="0">
                <a:solidFill>
                  <a:srgbClr val="FF0000"/>
                </a:solidFill>
                <a:latin typeface="楷体" panose="02010609060101010101" pitchFamily="49" charset="-122"/>
                <a:ea typeface="楷体" panose="02010609060101010101" pitchFamily="49" charset="-122"/>
              </a:rPr>
              <a:t>排查预警规模性返贫风险，坚决守住不发生规模性返贫的底线。</a:t>
            </a:r>
            <a:endParaRPr lang="en-US" altLang="zh-TW" sz="2000" b="1" dirty="0" smtClean="0">
              <a:solidFill>
                <a:srgbClr val="FF0000"/>
              </a:solidFill>
              <a:latin typeface="楷体" panose="02010609060101010101" pitchFamily="49" charset="-122"/>
              <a:ea typeface="楷体" panose="02010609060101010101" pitchFamily="49" charset="-122"/>
            </a:endParaRPr>
          </a:p>
          <a:p>
            <a:pPr lvl="0"/>
            <a:r>
              <a:rPr lang="zh-CN" altLang="en-US" sz="2000" b="1" dirty="0">
                <a:solidFill>
                  <a:srgbClr val="0070C0"/>
                </a:solidFill>
                <a:latin typeface="楷体" panose="02010609060101010101" pitchFamily="49" charset="-122"/>
                <a:ea typeface="楷体" panose="02010609060101010101" pitchFamily="49" charset="-122"/>
              </a:rPr>
              <a:t>注：年初系统显示，全市有</a:t>
            </a:r>
            <a:r>
              <a:rPr lang="en-US" altLang="zh-CN" sz="2000" b="1" dirty="0">
                <a:solidFill>
                  <a:srgbClr val="0070C0"/>
                </a:solidFill>
                <a:latin typeface="楷体" panose="02010609060101010101" pitchFamily="49" charset="-122"/>
                <a:ea typeface="楷体" panose="02010609060101010101" pitchFamily="49" charset="-122"/>
              </a:rPr>
              <a:t>7</a:t>
            </a:r>
            <a:r>
              <a:rPr lang="zh-CN" altLang="en-US" sz="2000" b="1" dirty="0">
                <a:solidFill>
                  <a:srgbClr val="0070C0"/>
                </a:solidFill>
                <a:latin typeface="楷体" panose="02010609060101010101" pitchFamily="49" charset="-122"/>
                <a:ea typeface="楷体" panose="02010609060101010101" pitchFamily="49" charset="-122"/>
              </a:rPr>
              <a:t>个村，其中，</a:t>
            </a:r>
            <a:r>
              <a:rPr lang="zh-CN" altLang="zh-CN" sz="2000" b="1" dirty="0">
                <a:solidFill>
                  <a:srgbClr val="0070C0"/>
                </a:solidFill>
                <a:latin typeface="楷体" panose="02010609060101010101" pitchFamily="49" charset="-122"/>
                <a:ea typeface="楷体" panose="02010609060101010101" pitchFamily="49" charset="-122"/>
              </a:rPr>
              <a:t>巫溪县</a:t>
            </a:r>
            <a:r>
              <a:rPr lang="en-US" altLang="zh-CN" sz="2000" b="1" dirty="0">
                <a:solidFill>
                  <a:srgbClr val="0070C0"/>
                </a:solidFill>
                <a:latin typeface="楷体" panose="02010609060101010101" pitchFamily="49" charset="-122"/>
                <a:ea typeface="楷体" panose="02010609060101010101" pitchFamily="49" charset="-122"/>
              </a:rPr>
              <a:t>1</a:t>
            </a:r>
            <a:r>
              <a:rPr lang="zh-CN" altLang="en-US" sz="2000" b="1" dirty="0">
                <a:solidFill>
                  <a:srgbClr val="0070C0"/>
                </a:solidFill>
                <a:latin typeface="楷体" panose="02010609060101010101" pitchFamily="49" charset="-122"/>
                <a:ea typeface="楷体" panose="02010609060101010101" pitchFamily="49" charset="-122"/>
              </a:rPr>
              <a:t>个（</a:t>
            </a:r>
            <a:r>
              <a:rPr lang="zh-CN" altLang="zh-CN" sz="2000" b="1" dirty="0">
                <a:solidFill>
                  <a:srgbClr val="0070C0"/>
                </a:solidFill>
                <a:latin typeface="楷体" panose="02010609060101010101" pitchFamily="49" charset="-122"/>
                <a:ea typeface="楷体" panose="02010609060101010101" pitchFamily="49" charset="-122"/>
              </a:rPr>
              <a:t>生基村</a:t>
            </a:r>
            <a:r>
              <a:rPr lang="zh-CN" altLang="en-US" sz="2000" b="1" dirty="0">
                <a:solidFill>
                  <a:srgbClr val="0070C0"/>
                </a:solidFill>
                <a:latin typeface="楷体" panose="02010609060101010101" pitchFamily="49" charset="-122"/>
                <a:ea typeface="楷体" panose="02010609060101010101" pitchFamily="49" charset="-122"/>
              </a:rPr>
              <a:t>）、</a:t>
            </a:r>
            <a:r>
              <a:rPr lang="zh-CN" altLang="zh-CN" sz="2000" b="1" dirty="0">
                <a:solidFill>
                  <a:srgbClr val="0070C0"/>
                </a:solidFill>
                <a:latin typeface="楷体" panose="02010609060101010101" pitchFamily="49" charset="-122"/>
                <a:ea typeface="楷体" panose="02010609060101010101" pitchFamily="49" charset="-122"/>
              </a:rPr>
              <a:t>彭水</a:t>
            </a:r>
            <a:r>
              <a:rPr lang="en-US" altLang="zh-CN" sz="2000" b="1" dirty="0">
                <a:solidFill>
                  <a:srgbClr val="0070C0"/>
                </a:solidFill>
                <a:latin typeface="楷体" panose="02010609060101010101" pitchFamily="49" charset="-122"/>
                <a:ea typeface="楷体" panose="02010609060101010101" pitchFamily="49" charset="-122"/>
              </a:rPr>
              <a:t>1</a:t>
            </a:r>
            <a:r>
              <a:rPr lang="zh-CN" altLang="en-US" sz="2000" b="1" dirty="0">
                <a:solidFill>
                  <a:srgbClr val="0070C0"/>
                </a:solidFill>
                <a:latin typeface="楷体" panose="02010609060101010101" pitchFamily="49" charset="-122"/>
                <a:ea typeface="楷体" panose="02010609060101010101" pitchFamily="49" charset="-122"/>
              </a:rPr>
              <a:t>个（</a:t>
            </a:r>
            <a:r>
              <a:rPr lang="zh-CN" altLang="zh-CN" sz="2000" b="1" dirty="0">
                <a:solidFill>
                  <a:srgbClr val="0070C0"/>
                </a:solidFill>
                <a:latin typeface="楷体" panose="02010609060101010101" pitchFamily="49" charset="-122"/>
                <a:ea typeface="楷体" panose="02010609060101010101" pitchFamily="49" charset="-122"/>
              </a:rPr>
              <a:t>铜鼓村</a:t>
            </a:r>
            <a:r>
              <a:rPr lang="zh-CN" altLang="en-US" sz="2000" b="1" dirty="0">
                <a:solidFill>
                  <a:srgbClr val="0070C0"/>
                </a:solidFill>
                <a:latin typeface="楷体" panose="02010609060101010101" pitchFamily="49" charset="-122"/>
                <a:ea typeface="楷体" panose="02010609060101010101" pitchFamily="49" charset="-122"/>
              </a:rPr>
              <a:t>）、</a:t>
            </a:r>
            <a:r>
              <a:rPr lang="zh-CN" altLang="zh-CN" sz="2000" b="1" dirty="0">
                <a:solidFill>
                  <a:srgbClr val="0070C0"/>
                </a:solidFill>
                <a:latin typeface="楷体" panose="02010609060101010101" pitchFamily="49" charset="-122"/>
                <a:ea typeface="楷体" panose="02010609060101010101" pitchFamily="49" charset="-122"/>
              </a:rPr>
              <a:t>城口</a:t>
            </a:r>
            <a:r>
              <a:rPr lang="en-US" altLang="zh-CN" sz="2000" b="1" dirty="0">
                <a:solidFill>
                  <a:srgbClr val="0070C0"/>
                </a:solidFill>
                <a:latin typeface="楷体" panose="02010609060101010101" pitchFamily="49" charset="-122"/>
                <a:ea typeface="楷体" panose="02010609060101010101" pitchFamily="49" charset="-122"/>
              </a:rPr>
              <a:t>3</a:t>
            </a:r>
            <a:r>
              <a:rPr lang="zh-CN" altLang="en-US" sz="2000" b="1" dirty="0">
                <a:solidFill>
                  <a:srgbClr val="0070C0"/>
                </a:solidFill>
                <a:latin typeface="楷体" panose="02010609060101010101" pitchFamily="49" charset="-122"/>
                <a:ea typeface="楷体" panose="02010609060101010101" pitchFamily="49" charset="-122"/>
              </a:rPr>
              <a:t>个（</a:t>
            </a:r>
            <a:r>
              <a:rPr lang="zh-CN" altLang="zh-CN" sz="2000" b="1" dirty="0">
                <a:solidFill>
                  <a:srgbClr val="0070C0"/>
                </a:solidFill>
                <a:latin typeface="楷体" panose="02010609060101010101" pitchFamily="49" charset="-122"/>
                <a:ea typeface="楷体" panose="02010609060101010101" pitchFamily="49" charset="-122"/>
              </a:rPr>
              <a:t>永红村、复兴村</a:t>
            </a:r>
            <a:r>
              <a:rPr lang="zh-CN" altLang="en-US" sz="2000" b="1" dirty="0">
                <a:solidFill>
                  <a:srgbClr val="0070C0"/>
                </a:solidFill>
                <a:latin typeface="楷体" panose="02010609060101010101" pitchFamily="49" charset="-122"/>
                <a:ea typeface="楷体" panose="02010609060101010101" pitchFamily="49" charset="-122"/>
              </a:rPr>
              <a:t>、</a:t>
            </a:r>
            <a:r>
              <a:rPr lang="zh-CN" altLang="zh-CN" sz="2000" b="1" dirty="0">
                <a:solidFill>
                  <a:srgbClr val="0070C0"/>
                </a:solidFill>
                <a:latin typeface="楷体" panose="02010609060101010101" pitchFamily="49" charset="-122"/>
                <a:ea typeface="楷体" panose="02010609060101010101" pitchFamily="49" charset="-122"/>
              </a:rPr>
              <a:t>阳河村</a:t>
            </a:r>
            <a:r>
              <a:rPr lang="zh-CN" altLang="en-US" sz="2000" b="1" dirty="0">
                <a:solidFill>
                  <a:srgbClr val="0070C0"/>
                </a:solidFill>
                <a:latin typeface="楷体" panose="02010609060101010101" pitchFamily="49" charset="-122"/>
                <a:ea typeface="楷体" panose="02010609060101010101" pitchFamily="49" charset="-122"/>
              </a:rPr>
              <a:t>）、</a:t>
            </a:r>
            <a:r>
              <a:rPr lang="zh-CN" altLang="zh-CN" sz="2000" b="1" dirty="0">
                <a:solidFill>
                  <a:srgbClr val="0070C0"/>
                </a:solidFill>
                <a:latin typeface="楷体" panose="02010609060101010101" pitchFamily="49" charset="-122"/>
                <a:ea typeface="楷体" panose="02010609060101010101" pitchFamily="49" charset="-122"/>
              </a:rPr>
              <a:t>酉阳</a:t>
            </a:r>
            <a:r>
              <a:rPr lang="en-US" altLang="zh-CN" sz="2000" b="1" dirty="0">
                <a:solidFill>
                  <a:srgbClr val="0070C0"/>
                </a:solidFill>
                <a:latin typeface="楷体" panose="02010609060101010101" pitchFamily="49" charset="-122"/>
                <a:ea typeface="楷体" panose="02010609060101010101" pitchFamily="49" charset="-122"/>
              </a:rPr>
              <a:t>2</a:t>
            </a:r>
            <a:r>
              <a:rPr lang="zh-CN" altLang="en-US" sz="2000" b="1" dirty="0">
                <a:solidFill>
                  <a:srgbClr val="0070C0"/>
                </a:solidFill>
                <a:latin typeface="楷体" panose="02010609060101010101" pitchFamily="49" charset="-122"/>
                <a:ea typeface="楷体" panose="02010609060101010101" pitchFamily="49" charset="-122"/>
              </a:rPr>
              <a:t>个（</a:t>
            </a:r>
            <a:r>
              <a:rPr lang="zh-CN" altLang="zh-CN" sz="2000" b="1" dirty="0">
                <a:solidFill>
                  <a:srgbClr val="0070C0"/>
                </a:solidFill>
                <a:latin typeface="楷体" panose="02010609060101010101" pitchFamily="49" charset="-122"/>
                <a:ea typeface="楷体" panose="02010609060101010101" pitchFamily="49" charset="-122"/>
              </a:rPr>
              <a:t>长田村</a:t>
            </a:r>
            <a:r>
              <a:rPr lang="zh-CN" altLang="en-US" sz="2000" b="1" dirty="0">
                <a:solidFill>
                  <a:srgbClr val="0070C0"/>
                </a:solidFill>
                <a:latin typeface="楷体" panose="02010609060101010101" pitchFamily="49" charset="-122"/>
                <a:ea typeface="楷体" panose="02010609060101010101" pitchFamily="49" charset="-122"/>
              </a:rPr>
              <a:t>、</a:t>
            </a:r>
            <a:r>
              <a:rPr lang="zh-CN" altLang="zh-CN" sz="2000" b="1" dirty="0">
                <a:solidFill>
                  <a:srgbClr val="0070C0"/>
                </a:solidFill>
                <a:latin typeface="楷体" panose="02010609060101010101" pitchFamily="49" charset="-122"/>
                <a:ea typeface="楷体" panose="02010609060101010101" pitchFamily="49" charset="-122"/>
              </a:rPr>
              <a:t>旧堰村</a:t>
            </a:r>
            <a:r>
              <a:rPr lang="zh-CN" altLang="en-US" sz="2000" b="1" dirty="0">
                <a:solidFill>
                  <a:srgbClr val="0070C0"/>
                </a:solidFill>
                <a:latin typeface="楷体" panose="02010609060101010101" pitchFamily="49" charset="-122"/>
                <a:ea typeface="楷体" panose="02010609060101010101" pitchFamily="49" charset="-122"/>
              </a:rPr>
              <a:t>），经核实，均为病人多、人口基数小。</a:t>
            </a:r>
            <a:endParaRPr lang="en-US" altLang="zh-TW" sz="2000" b="1" dirty="0">
              <a:solidFill>
                <a:srgbClr val="0070C0"/>
              </a:solidFill>
              <a:latin typeface="楷体" panose="02010609060101010101" pitchFamily="49" charset="-122"/>
              <a:ea typeface="楷体" panose="02010609060101010101" pitchFamily="49" charset="-122"/>
            </a:endParaRPr>
          </a:p>
          <a:p>
            <a:endParaRPr lang="en-US" altLang="zh-TW" sz="2000" b="1" dirty="0" smtClean="0">
              <a:solidFill>
                <a:srgbClr val="FF0000"/>
              </a:solidFill>
              <a:latin typeface="楷体" panose="02010609060101010101" pitchFamily="49" charset="-122"/>
              <a:ea typeface="楷体" panose="02010609060101010101" pitchFamily="49" charset="-122"/>
            </a:endParaRPr>
          </a:p>
          <a:p>
            <a:r>
              <a:rPr lang="en-US" altLang="zh-TW" sz="2000" b="1" dirty="0" smtClean="0">
                <a:solidFill>
                  <a:srgbClr val="FF0000"/>
                </a:solidFill>
                <a:latin typeface="楷体" panose="02010609060101010101" pitchFamily="49" charset="-122"/>
                <a:ea typeface="楷体" panose="02010609060101010101" pitchFamily="49" charset="-122"/>
              </a:rPr>
              <a:t>    </a:t>
            </a:r>
            <a:endParaRPr lang="en-US" altLang="zh-TW" sz="20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771945"/>
            <a:ext cx="7776864" cy="4216539"/>
          </a:xfrm>
          <a:prstGeom prst="rect">
            <a:avLst/>
          </a:prstGeom>
        </p:spPr>
        <p:txBody>
          <a:bodyPr wrap="square">
            <a:spAutoFit/>
          </a:bodyPr>
          <a:lstStyle/>
          <a:p>
            <a:pPr lvl="1"/>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a:t>
            </a:r>
            <a:r>
              <a:rPr lang="en-US" altLang="zh-TW" sz="2800" b="1" dirty="0" smtClean="0">
                <a:solidFill>
                  <a:srgbClr val="FF0000"/>
                </a:solidFill>
                <a:latin typeface="楷体" panose="02010609060101010101" pitchFamily="49" charset="-122"/>
                <a:ea typeface="楷体" panose="02010609060101010101" pitchFamily="49" charset="-122"/>
              </a:rPr>
              <a:t>8</a:t>
            </a:r>
            <a:r>
              <a:rPr lang="zh-CN" altLang="en-US" sz="2800" b="1" dirty="0" smtClean="0">
                <a:solidFill>
                  <a:srgbClr val="FF0000"/>
                </a:solidFill>
                <a:latin typeface="楷体" panose="02010609060101010101" pitchFamily="49" charset="-122"/>
                <a:ea typeface="楷体" panose="02010609060101010101" pitchFamily="49" charset="-122"/>
              </a:rPr>
              <a:t>、</a:t>
            </a:r>
            <a:r>
              <a:rPr lang="zh-CN" altLang="zh-CN" sz="2400" b="1" dirty="0">
                <a:solidFill>
                  <a:srgbClr val="FF0000"/>
                </a:solidFill>
                <a:latin typeface="楷体" panose="02010609060101010101" pitchFamily="49" charset="-122"/>
                <a:ea typeface="楷体" panose="02010609060101010101" pitchFamily="49" charset="-122"/>
              </a:rPr>
              <a:t>风险消除不稳定的主要</a:t>
            </a:r>
            <a:r>
              <a:rPr lang="zh-CN" altLang="zh-CN" sz="2400" b="1" dirty="0" smtClean="0">
                <a:solidFill>
                  <a:srgbClr val="FF0000"/>
                </a:solidFill>
                <a:latin typeface="楷体" panose="02010609060101010101" pitchFamily="49" charset="-122"/>
                <a:ea typeface="楷体" panose="02010609060101010101" pitchFamily="49" charset="-122"/>
              </a:rPr>
              <a:t>类型</a:t>
            </a:r>
            <a:endParaRPr lang="zh-CN" altLang="zh-CN" sz="2400" b="1" dirty="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a:t>
            </a:r>
            <a:r>
              <a:rPr lang="en-US" altLang="zh-CN" sz="2400" b="1" dirty="0">
                <a:solidFill>
                  <a:srgbClr val="FF0000"/>
                </a:solidFill>
                <a:latin typeface="楷体" panose="02010609060101010101" pitchFamily="49" charset="-122"/>
                <a:ea typeface="楷体" panose="02010609060101010101" pitchFamily="49" charset="-122"/>
              </a:rPr>
              <a:t>1</a:t>
            </a:r>
            <a:r>
              <a:rPr lang="zh-CN" altLang="zh-CN" sz="2400" b="1" dirty="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监测</a:t>
            </a:r>
            <a:r>
              <a:rPr lang="zh-CN" altLang="en-US" sz="2400" b="1" dirty="0" smtClean="0">
                <a:solidFill>
                  <a:srgbClr val="FF0000"/>
                </a:solidFill>
                <a:latin typeface="楷体" panose="02010609060101010101" pitchFamily="49" charset="-122"/>
                <a:ea typeface="楷体" panose="02010609060101010101" pitchFamily="49" charset="-122"/>
              </a:rPr>
              <a:t>户</a:t>
            </a:r>
            <a:r>
              <a:rPr lang="zh-CN" altLang="zh-CN" sz="2400" b="1" dirty="0" smtClean="0">
                <a:solidFill>
                  <a:srgbClr val="FF0000"/>
                </a:solidFill>
                <a:latin typeface="楷体" panose="02010609060101010101" pitchFamily="49" charset="-122"/>
                <a:ea typeface="楷体" panose="02010609060101010101" pitchFamily="49" charset="-122"/>
              </a:rPr>
              <a:t>整</a:t>
            </a:r>
            <a:r>
              <a:rPr lang="zh-CN" altLang="zh-CN" sz="2400" b="1" dirty="0">
                <a:solidFill>
                  <a:srgbClr val="FF0000"/>
                </a:solidFill>
                <a:latin typeface="楷体" panose="02010609060101010101" pitchFamily="49" charset="-122"/>
                <a:ea typeface="楷体" panose="02010609060101010101" pitchFamily="49" charset="-122"/>
              </a:rPr>
              <a:t>户无劳动能力；</a:t>
            </a:r>
            <a:endParaRPr lang="zh-CN" altLang="zh-CN" sz="2400" b="1" dirty="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a:t>
            </a:r>
            <a:r>
              <a:rPr lang="en-US" altLang="zh-CN" sz="2400" b="1" dirty="0">
                <a:solidFill>
                  <a:srgbClr val="FF0000"/>
                </a:solidFill>
                <a:latin typeface="楷体" panose="02010609060101010101" pitchFamily="49" charset="-122"/>
                <a:ea typeface="楷体" panose="02010609060101010101" pitchFamily="49" charset="-122"/>
              </a:rPr>
              <a:t>2</a:t>
            </a:r>
            <a:r>
              <a:rPr lang="zh-CN" altLang="zh-CN" sz="2400" b="1" dirty="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监测</a:t>
            </a:r>
            <a:r>
              <a:rPr lang="zh-CN" altLang="en-US" sz="2400" b="1" dirty="0" smtClean="0">
                <a:solidFill>
                  <a:srgbClr val="FF0000"/>
                </a:solidFill>
                <a:latin typeface="楷体" panose="02010609060101010101" pitchFamily="49" charset="-122"/>
                <a:ea typeface="楷体" panose="02010609060101010101" pitchFamily="49" charset="-122"/>
              </a:rPr>
              <a:t>户</a:t>
            </a:r>
            <a:r>
              <a:rPr lang="zh-CN" altLang="zh-CN" sz="2400" b="1" dirty="0" smtClean="0">
                <a:solidFill>
                  <a:srgbClr val="FF0000"/>
                </a:solidFill>
                <a:latin typeface="楷体" panose="02010609060101010101" pitchFamily="49" charset="-122"/>
                <a:ea typeface="楷体" panose="02010609060101010101" pitchFamily="49" charset="-122"/>
              </a:rPr>
              <a:t>整</a:t>
            </a:r>
            <a:r>
              <a:rPr lang="zh-CN" altLang="zh-CN" sz="2400" b="1" dirty="0">
                <a:solidFill>
                  <a:srgbClr val="FF0000"/>
                </a:solidFill>
                <a:latin typeface="楷体" panose="02010609060101010101" pitchFamily="49" charset="-122"/>
                <a:ea typeface="楷体" panose="02010609060101010101" pitchFamily="49" charset="-122"/>
              </a:rPr>
              <a:t>户为丧失（无）或弱半劳动力的持证残疾人；</a:t>
            </a:r>
            <a:endParaRPr lang="zh-CN" altLang="zh-CN" sz="2400" b="1" dirty="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a:t>
            </a:r>
            <a:r>
              <a:rPr lang="en-US" altLang="zh-CN" sz="2400" b="1" dirty="0">
                <a:solidFill>
                  <a:srgbClr val="FF0000"/>
                </a:solidFill>
                <a:latin typeface="楷体" panose="02010609060101010101" pitchFamily="49" charset="-122"/>
                <a:ea typeface="楷体" panose="02010609060101010101" pitchFamily="49" charset="-122"/>
              </a:rPr>
              <a:t>3</a:t>
            </a:r>
            <a:r>
              <a:rPr lang="zh-CN" altLang="zh-CN" sz="2400" b="1" dirty="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监测</a:t>
            </a:r>
            <a:r>
              <a:rPr lang="zh-CN" altLang="en-US" sz="2400" b="1" dirty="0" smtClean="0">
                <a:solidFill>
                  <a:srgbClr val="FF0000"/>
                </a:solidFill>
                <a:latin typeface="楷体" panose="02010609060101010101" pitchFamily="49" charset="-122"/>
                <a:ea typeface="楷体" panose="02010609060101010101" pitchFamily="49" charset="-122"/>
              </a:rPr>
              <a:t>户</a:t>
            </a:r>
            <a:r>
              <a:rPr lang="zh-CN" altLang="zh-CN" sz="2400" b="1" dirty="0" smtClean="0">
                <a:solidFill>
                  <a:srgbClr val="FF0000"/>
                </a:solidFill>
                <a:latin typeface="楷体" panose="02010609060101010101" pitchFamily="49" charset="-122"/>
                <a:ea typeface="楷体" panose="02010609060101010101" pitchFamily="49" charset="-122"/>
              </a:rPr>
              <a:t>有</a:t>
            </a:r>
            <a:r>
              <a:rPr lang="en-US" altLang="zh-CN" sz="2400" b="1" dirty="0" smtClean="0">
                <a:solidFill>
                  <a:srgbClr val="FF0000"/>
                </a:solidFill>
                <a:latin typeface="楷体" panose="02010609060101010101" pitchFamily="49" charset="-122"/>
                <a:ea typeface="楷体" panose="02010609060101010101" pitchFamily="49" charset="-122"/>
              </a:rPr>
              <a:t> </a:t>
            </a:r>
            <a:r>
              <a:rPr lang="en-US" altLang="zh-CN" sz="2400" b="1" dirty="0">
                <a:solidFill>
                  <a:srgbClr val="FF0000"/>
                </a:solidFill>
                <a:latin typeface="楷体" panose="02010609060101010101" pitchFamily="49" charset="-122"/>
                <a:ea typeface="楷体" panose="02010609060101010101" pitchFamily="49" charset="-122"/>
              </a:rPr>
              <a:t>4 </a:t>
            </a:r>
            <a:r>
              <a:rPr lang="zh-CN" altLang="zh-CN" sz="2400" b="1" dirty="0">
                <a:solidFill>
                  <a:srgbClr val="FF0000"/>
                </a:solidFill>
                <a:latin typeface="楷体" panose="02010609060101010101" pitchFamily="49" charset="-122"/>
                <a:ea typeface="楷体" panose="02010609060101010101" pitchFamily="49" charset="-122"/>
              </a:rPr>
              <a:t>个及以上学龄前儿童和义务教育在校生子女；</a:t>
            </a:r>
            <a:endParaRPr lang="zh-CN" altLang="zh-CN" sz="2400" b="1" dirty="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a:t>
            </a:r>
            <a:r>
              <a:rPr lang="en-US" altLang="zh-CN" sz="2400" b="1" dirty="0">
                <a:solidFill>
                  <a:srgbClr val="FF0000"/>
                </a:solidFill>
                <a:latin typeface="楷体" panose="02010609060101010101" pitchFamily="49" charset="-122"/>
                <a:ea typeface="楷体" panose="02010609060101010101" pitchFamily="49" charset="-122"/>
              </a:rPr>
              <a:t>4</a:t>
            </a:r>
            <a:r>
              <a:rPr lang="zh-CN" altLang="zh-CN" sz="2400" b="1" dirty="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监测</a:t>
            </a:r>
            <a:r>
              <a:rPr lang="zh-CN" altLang="en-US" sz="2400" b="1" dirty="0" smtClean="0">
                <a:solidFill>
                  <a:srgbClr val="FF0000"/>
                </a:solidFill>
                <a:latin typeface="楷体" panose="02010609060101010101" pitchFamily="49" charset="-122"/>
                <a:ea typeface="楷体" panose="02010609060101010101" pitchFamily="49" charset="-122"/>
              </a:rPr>
              <a:t>户</a:t>
            </a:r>
            <a:r>
              <a:rPr lang="zh-CN" altLang="zh-CN" sz="2400" b="1" dirty="0" smtClean="0">
                <a:solidFill>
                  <a:srgbClr val="FF0000"/>
                </a:solidFill>
                <a:latin typeface="楷体" panose="02010609060101010101" pitchFamily="49" charset="-122"/>
                <a:ea typeface="楷体" panose="02010609060101010101" pitchFamily="49" charset="-122"/>
              </a:rPr>
              <a:t>一半</a:t>
            </a:r>
            <a:r>
              <a:rPr lang="zh-CN" altLang="zh-CN" sz="2400" b="1" dirty="0">
                <a:solidFill>
                  <a:srgbClr val="FF0000"/>
                </a:solidFill>
                <a:latin typeface="楷体" panose="02010609060101010101" pitchFamily="49" charset="-122"/>
                <a:ea typeface="楷体" panose="02010609060101010101" pitchFamily="49" charset="-122"/>
              </a:rPr>
              <a:t>及</a:t>
            </a:r>
            <a:r>
              <a:rPr lang="zh-CN" altLang="zh-CN" sz="2400" b="1" dirty="0" smtClean="0">
                <a:solidFill>
                  <a:srgbClr val="FF0000"/>
                </a:solidFill>
                <a:latin typeface="楷体" panose="02010609060101010101" pitchFamily="49" charset="-122"/>
                <a:ea typeface="楷体" panose="02010609060101010101" pitchFamily="49" charset="-122"/>
              </a:rPr>
              <a:t>以上</a:t>
            </a:r>
            <a:r>
              <a:rPr lang="zh-CN" altLang="en-US" sz="2400" b="1" dirty="0" smtClean="0">
                <a:solidFill>
                  <a:srgbClr val="FF0000"/>
                </a:solidFill>
                <a:latin typeface="楷体" panose="02010609060101010101" pitchFamily="49" charset="-122"/>
                <a:ea typeface="楷体" panose="02010609060101010101" pitchFamily="49" charset="-122"/>
              </a:rPr>
              <a:t>家庭</a:t>
            </a:r>
            <a:r>
              <a:rPr lang="zh-CN" altLang="zh-CN" sz="2400" b="1" dirty="0" smtClean="0">
                <a:solidFill>
                  <a:srgbClr val="FF0000"/>
                </a:solidFill>
                <a:latin typeface="楷体" panose="02010609060101010101" pitchFamily="49" charset="-122"/>
                <a:ea typeface="楷体" panose="02010609060101010101" pitchFamily="49" charset="-122"/>
              </a:rPr>
              <a:t>成员</a:t>
            </a:r>
            <a:r>
              <a:rPr lang="zh-CN" altLang="zh-CN" sz="2400" b="1" dirty="0">
                <a:solidFill>
                  <a:srgbClr val="FF0000"/>
                </a:solidFill>
                <a:latin typeface="楷体" panose="02010609060101010101" pitchFamily="49" charset="-122"/>
                <a:ea typeface="楷体" panose="02010609060101010101" pitchFamily="49" charset="-122"/>
              </a:rPr>
              <a:t>患病。</a:t>
            </a:r>
            <a:endParaRPr lang="zh-CN" altLang="zh-CN" sz="2400" b="1" dirty="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a:t>
            </a:r>
            <a:r>
              <a:rPr lang="en-US" altLang="zh-CN" sz="2400" b="1" dirty="0">
                <a:solidFill>
                  <a:srgbClr val="FF0000"/>
                </a:solidFill>
                <a:latin typeface="楷体" panose="02010609060101010101" pitchFamily="49" charset="-122"/>
                <a:ea typeface="楷体" panose="02010609060101010101" pitchFamily="49" charset="-122"/>
              </a:rPr>
              <a:t>5</a:t>
            </a:r>
            <a:r>
              <a:rPr lang="zh-CN" altLang="zh-CN" sz="2400" b="1" dirty="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监测</a:t>
            </a:r>
            <a:r>
              <a:rPr lang="zh-CN" altLang="en-US" sz="2400" b="1" dirty="0" smtClean="0">
                <a:solidFill>
                  <a:srgbClr val="FF0000"/>
                </a:solidFill>
                <a:latin typeface="楷体" panose="02010609060101010101" pitchFamily="49" charset="-122"/>
                <a:ea typeface="楷体" panose="02010609060101010101" pitchFamily="49" charset="-122"/>
              </a:rPr>
              <a:t>户</a:t>
            </a:r>
            <a:r>
              <a:rPr lang="zh-CN" altLang="zh-CN" sz="2400" b="1" dirty="0" smtClean="0">
                <a:solidFill>
                  <a:srgbClr val="FF0000"/>
                </a:solidFill>
                <a:latin typeface="楷体" panose="02010609060101010101" pitchFamily="49" charset="-122"/>
                <a:ea typeface="楷体" panose="02010609060101010101" pitchFamily="49" charset="-122"/>
              </a:rPr>
              <a:t>至少</a:t>
            </a:r>
            <a:r>
              <a:rPr lang="zh-CN" altLang="zh-CN" sz="2400" b="1" dirty="0">
                <a:solidFill>
                  <a:srgbClr val="FF0000"/>
                </a:solidFill>
                <a:latin typeface="楷体" panose="02010609060101010101" pitchFamily="49" charset="-122"/>
                <a:ea typeface="楷体" panose="02010609060101010101" pitchFamily="49" charset="-122"/>
              </a:rPr>
              <a:t>有</a:t>
            </a:r>
            <a:r>
              <a:rPr lang="en-US" altLang="zh-CN" sz="2400" b="1" dirty="0">
                <a:solidFill>
                  <a:srgbClr val="FF0000"/>
                </a:solidFill>
                <a:latin typeface="楷体" panose="02010609060101010101" pitchFamily="49" charset="-122"/>
                <a:ea typeface="楷体" panose="02010609060101010101" pitchFamily="49" charset="-122"/>
              </a:rPr>
              <a:t> 1 </a:t>
            </a:r>
            <a:r>
              <a:rPr lang="zh-CN" altLang="zh-CN" sz="2400" b="1" dirty="0">
                <a:solidFill>
                  <a:srgbClr val="FF0000"/>
                </a:solidFill>
                <a:latin typeface="楷体" panose="02010609060101010101" pitchFamily="49" charset="-122"/>
                <a:ea typeface="楷体" panose="02010609060101010101" pitchFamily="49" charset="-122"/>
              </a:rPr>
              <a:t>名非义务教育阶段</a:t>
            </a:r>
            <a:r>
              <a:rPr lang="zh-CN" altLang="zh-CN" sz="2400" b="1" dirty="0" smtClean="0">
                <a:solidFill>
                  <a:srgbClr val="FF0000"/>
                </a:solidFill>
                <a:latin typeface="楷体" panose="02010609060101010101" pitchFamily="49" charset="-122"/>
                <a:ea typeface="楷体" panose="02010609060101010101" pitchFamily="49" charset="-122"/>
              </a:rPr>
              <a:t>在校生</a:t>
            </a:r>
            <a:r>
              <a:rPr lang="zh-CN" altLang="en-US" sz="2400" b="1" dirty="0" smtClean="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且</a:t>
            </a:r>
            <a:r>
              <a:rPr lang="zh-CN" altLang="zh-CN" sz="2400" b="1" dirty="0">
                <a:solidFill>
                  <a:srgbClr val="FF0000"/>
                </a:solidFill>
                <a:latin typeface="楷体" panose="02010609060101010101" pitchFamily="49" charset="-122"/>
                <a:ea typeface="楷体" panose="02010609060101010101" pitchFamily="49" charset="-122"/>
              </a:rPr>
              <a:t>人均纯收入低于</a:t>
            </a:r>
            <a:r>
              <a:rPr lang="en-US" altLang="zh-CN" sz="2400" b="1" dirty="0">
                <a:solidFill>
                  <a:srgbClr val="FF0000"/>
                </a:solidFill>
                <a:latin typeface="楷体" panose="02010609060101010101" pitchFamily="49" charset="-122"/>
                <a:ea typeface="楷体" panose="02010609060101010101" pitchFamily="49" charset="-122"/>
              </a:rPr>
              <a:t> 2 </a:t>
            </a:r>
            <a:r>
              <a:rPr lang="zh-CN" altLang="zh-CN" sz="2400" b="1" dirty="0">
                <a:solidFill>
                  <a:srgbClr val="FF0000"/>
                </a:solidFill>
                <a:latin typeface="楷体" panose="02010609060101010101" pitchFamily="49" charset="-122"/>
                <a:ea typeface="楷体" panose="02010609060101010101" pitchFamily="49" charset="-122"/>
              </a:rPr>
              <a:t>万</a:t>
            </a:r>
            <a:r>
              <a:rPr lang="zh-CN" altLang="zh-CN" sz="2400" b="1" dirty="0" smtClean="0">
                <a:solidFill>
                  <a:srgbClr val="FF0000"/>
                </a:solidFill>
                <a:latin typeface="楷体" panose="02010609060101010101" pitchFamily="49" charset="-122"/>
                <a:ea typeface="楷体" panose="02010609060101010101" pitchFamily="49" charset="-122"/>
              </a:rPr>
              <a:t>元</a:t>
            </a:r>
            <a:r>
              <a:rPr lang="zh-CN" altLang="en-US" sz="2400" b="1" dirty="0" smtClean="0">
                <a:solidFill>
                  <a:srgbClr val="FF0000"/>
                </a:solidFill>
                <a:latin typeface="楷体" panose="02010609060101010101" pitchFamily="49" charset="-122"/>
                <a:ea typeface="楷体" panose="02010609060101010101" pitchFamily="49" charset="-122"/>
              </a:rPr>
              <a:t>，尤其是家庭人口较少的；</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a:t>
            </a:r>
            <a:r>
              <a:rPr lang="en-US" altLang="zh-CN" sz="2400" b="1" dirty="0">
                <a:solidFill>
                  <a:srgbClr val="FF0000"/>
                </a:solidFill>
                <a:latin typeface="楷体" panose="02010609060101010101" pitchFamily="49" charset="-122"/>
                <a:ea typeface="楷体" panose="02010609060101010101" pitchFamily="49" charset="-122"/>
              </a:rPr>
              <a:t>6</a:t>
            </a:r>
            <a:r>
              <a:rPr lang="zh-CN" altLang="zh-CN" sz="2400" b="1" dirty="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监测</a:t>
            </a:r>
            <a:r>
              <a:rPr lang="zh-CN" altLang="en-US" sz="2400" b="1" dirty="0" smtClean="0">
                <a:solidFill>
                  <a:srgbClr val="FF0000"/>
                </a:solidFill>
                <a:latin typeface="楷体" panose="02010609060101010101" pitchFamily="49" charset="-122"/>
                <a:ea typeface="楷体" panose="02010609060101010101" pitchFamily="49" charset="-122"/>
              </a:rPr>
              <a:t>户</a:t>
            </a:r>
            <a:r>
              <a:rPr lang="zh-CN" altLang="zh-CN" sz="2400" b="1" dirty="0" smtClean="0">
                <a:solidFill>
                  <a:srgbClr val="FF0000"/>
                </a:solidFill>
                <a:latin typeface="楷体" panose="02010609060101010101" pitchFamily="49" charset="-122"/>
                <a:ea typeface="楷体" panose="02010609060101010101" pitchFamily="49" charset="-122"/>
              </a:rPr>
              <a:t>整</a:t>
            </a:r>
            <a:r>
              <a:rPr lang="zh-CN" altLang="zh-CN" sz="2400" b="1" dirty="0">
                <a:solidFill>
                  <a:srgbClr val="FF0000"/>
                </a:solidFill>
                <a:latin typeface="楷体" panose="02010609060101010101" pitchFamily="49" charset="-122"/>
                <a:ea typeface="楷体" panose="02010609060101010101" pitchFamily="49" charset="-122"/>
              </a:rPr>
              <a:t>户为</a:t>
            </a:r>
            <a:r>
              <a:rPr lang="en-US" altLang="zh-CN" sz="2400" b="1" dirty="0">
                <a:solidFill>
                  <a:srgbClr val="FF0000"/>
                </a:solidFill>
                <a:latin typeface="楷体" panose="02010609060101010101" pitchFamily="49" charset="-122"/>
                <a:ea typeface="楷体" panose="02010609060101010101" pitchFamily="49" charset="-122"/>
              </a:rPr>
              <a:t> 60 </a:t>
            </a:r>
            <a:r>
              <a:rPr lang="zh-CN" altLang="zh-CN" sz="2400" b="1" dirty="0">
                <a:solidFill>
                  <a:srgbClr val="FF0000"/>
                </a:solidFill>
                <a:latin typeface="楷体" panose="02010609060101010101" pitchFamily="49" charset="-122"/>
                <a:ea typeface="楷体" panose="02010609060101010101" pitchFamily="49" charset="-122"/>
              </a:rPr>
              <a:t>岁以上无劳动能力或</a:t>
            </a:r>
            <a:r>
              <a:rPr lang="en-US" altLang="zh-CN" sz="2400" b="1" dirty="0">
                <a:solidFill>
                  <a:srgbClr val="FF0000"/>
                </a:solidFill>
                <a:latin typeface="楷体" panose="02010609060101010101" pitchFamily="49" charset="-122"/>
                <a:ea typeface="楷体" panose="02010609060101010101" pitchFamily="49" charset="-122"/>
              </a:rPr>
              <a:t> 16 </a:t>
            </a:r>
            <a:r>
              <a:rPr lang="zh-CN" altLang="zh-CN" sz="2400" b="1" dirty="0">
                <a:solidFill>
                  <a:srgbClr val="FF0000"/>
                </a:solidFill>
                <a:latin typeface="楷体" panose="02010609060101010101" pitchFamily="49" charset="-122"/>
                <a:ea typeface="楷体" panose="02010609060101010101" pitchFamily="49" charset="-122"/>
              </a:rPr>
              <a:t>岁以下成员</a:t>
            </a:r>
            <a:r>
              <a:rPr lang="zh-CN" altLang="zh-CN" sz="2400" b="1" dirty="0" smtClean="0">
                <a:solidFill>
                  <a:srgbClr val="FF0000"/>
                </a:solidFill>
                <a:latin typeface="楷体" panose="02010609060101010101" pitchFamily="49" charset="-122"/>
                <a:ea typeface="楷体" panose="02010609060101010101" pitchFamily="49" charset="-122"/>
              </a:rPr>
              <a:t>。</a:t>
            </a:r>
            <a:r>
              <a:rPr lang="en-US" altLang="zh-TW" sz="2400" b="1" dirty="0" smtClean="0">
                <a:solidFill>
                  <a:srgbClr val="FF0000"/>
                </a:solidFill>
                <a:latin typeface="楷体" panose="02010609060101010101" pitchFamily="49" charset="-122"/>
                <a:ea typeface="楷体" panose="02010609060101010101" pitchFamily="49" charset="-122"/>
              </a:rPr>
              <a:t>    </a:t>
            </a:r>
            <a:endParaRPr lang="zh-CN" altLang="zh-CN" sz="24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771945"/>
            <a:ext cx="7776864" cy="3477875"/>
          </a:xfrm>
          <a:prstGeom prst="rect">
            <a:avLst/>
          </a:prstGeom>
        </p:spPr>
        <p:txBody>
          <a:bodyPr wrap="square">
            <a:spAutoFit/>
          </a:bodyPr>
          <a:lstStyle/>
          <a:p>
            <a:pPr lvl="1"/>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a:t>
            </a:r>
            <a:r>
              <a:rPr lang="en-US" altLang="zh-TW" sz="2800" b="1" dirty="0" smtClean="0">
                <a:solidFill>
                  <a:srgbClr val="FF0000"/>
                </a:solidFill>
                <a:latin typeface="楷体" panose="02010609060101010101" pitchFamily="49" charset="-122"/>
                <a:ea typeface="楷体" panose="02010609060101010101" pitchFamily="49" charset="-122"/>
              </a:rPr>
              <a:t>9</a:t>
            </a:r>
            <a:r>
              <a:rPr lang="zh-CN" altLang="en-US" sz="2800" b="1" dirty="0" smtClean="0">
                <a:solidFill>
                  <a:srgbClr val="FF0000"/>
                </a:solidFill>
                <a:latin typeface="楷体" panose="02010609060101010101" pitchFamily="49" charset="-122"/>
                <a:ea typeface="楷体" panose="02010609060101010101" pitchFamily="49" charset="-122"/>
              </a:rPr>
              <a:t>、</a:t>
            </a:r>
            <a:r>
              <a:rPr lang="zh-CN" altLang="zh-CN" sz="2400" b="1" dirty="0">
                <a:solidFill>
                  <a:srgbClr val="FF0000"/>
                </a:solidFill>
                <a:latin typeface="楷体" panose="02010609060101010101" pitchFamily="49" charset="-122"/>
                <a:ea typeface="楷体" panose="02010609060101010101" pitchFamily="49" charset="-122"/>
              </a:rPr>
              <a:t>规模性返贫重点区域包括哪些？</a:t>
            </a:r>
            <a:endParaRPr lang="zh-CN" altLang="zh-CN" sz="2400" b="1" dirty="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规模性</a:t>
            </a:r>
            <a:r>
              <a:rPr lang="zh-CN" altLang="zh-CN" sz="2400" b="1" dirty="0">
                <a:solidFill>
                  <a:srgbClr val="FF0000"/>
                </a:solidFill>
                <a:latin typeface="楷体" panose="02010609060101010101" pitchFamily="49" charset="-122"/>
                <a:ea typeface="楷体" panose="02010609060101010101" pitchFamily="49" charset="-122"/>
              </a:rPr>
              <a:t>返</a:t>
            </a:r>
            <a:r>
              <a:rPr lang="zh-CN" altLang="zh-CN" sz="2400" b="1" dirty="0" smtClean="0">
                <a:solidFill>
                  <a:srgbClr val="FF0000"/>
                </a:solidFill>
                <a:latin typeface="楷体" panose="02010609060101010101" pitchFamily="49" charset="-122"/>
                <a:ea typeface="楷体" panose="02010609060101010101" pitchFamily="49" charset="-122"/>
              </a:rPr>
              <a:t>贫</a:t>
            </a:r>
            <a:r>
              <a:rPr lang="zh-CN" altLang="en-US" sz="2400" b="1" dirty="0" smtClean="0">
                <a:solidFill>
                  <a:srgbClr val="FF0000"/>
                </a:solidFill>
                <a:latin typeface="楷体" panose="02010609060101010101" pitchFamily="49" charset="-122"/>
                <a:ea typeface="楷体" panose="02010609060101010101" pitchFamily="49" charset="-122"/>
              </a:rPr>
              <a:t>的</a:t>
            </a:r>
            <a:r>
              <a:rPr lang="zh-CN" altLang="zh-CN" sz="2400" b="1" dirty="0" smtClean="0">
                <a:solidFill>
                  <a:srgbClr val="FF0000"/>
                </a:solidFill>
                <a:latin typeface="楷体" panose="02010609060101010101" pitchFamily="49" charset="-122"/>
                <a:ea typeface="楷体" panose="02010609060101010101" pitchFamily="49" charset="-122"/>
              </a:rPr>
              <a:t>重点区域</a:t>
            </a:r>
            <a:r>
              <a:rPr lang="zh-CN" altLang="en-US" sz="2400" b="1" dirty="0" smtClean="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具有水</a:t>
            </a:r>
            <a:r>
              <a:rPr lang="zh-CN" altLang="en-US" sz="2400" b="1" dirty="0" smtClean="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旱</a:t>
            </a:r>
            <a:r>
              <a:rPr lang="zh-CN" altLang="en-US" sz="2400" b="1" dirty="0" smtClean="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地质</a:t>
            </a:r>
            <a:r>
              <a:rPr lang="zh-CN" altLang="zh-CN" sz="2400" b="1" dirty="0">
                <a:solidFill>
                  <a:srgbClr val="FF0000"/>
                </a:solidFill>
                <a:latin typeface="楷体" panose="02010609060101010101" pitchFamily="49" charset="-122"/>
                <a:ea typeface="楷体" panose="02010609060101010101" pitchFamily="49" charset="-122"/>
              </a:rPr>
              <a:t>等</a:t>
            </a:r>
            <a:r>
              <a:rPr lang="zh-CN" altLang="zh-CN" sz="2400" b="1" dirty="0" smtClean="0">
                <a:solidFill>
                  <a:srgbClr val="FF0000"/>
                </a:solidFill>
                <a:latin typeface="楷体" panose="02010609060101010101" pitchFamily="49" charset="-122"/>
                <a:ea typeface="楷体" panose="02010609060101010101" pitchFamily="49" charset="-122"/>
              </a:rPr>
              <a:t>灾害及</a:t>
            </a:r>
            <a:r>
              <a:rPr lang="zh-CN" altLang="zh-CN" sz="2400" b="1" dirty="0">
                <a:solidFill>
                  <a:srgbClr val="FF0000"/>
                </a:solidFill>
                <a:latin typeface="楷体" panose="02010609060101010101" pitchFamily="49" charset="-122"/>
                <a:ea typeface="楷体" panose="02010609060101010101" pitchFamily="49" charset="-122"/>
              </a:rPr>
              <a:t>疫情等各类重大突发公共事件</a:t>
            </a:r>
            <a:r>
              <a:rPr lang="zh-CN" altLang="zh-CN" sz="2400" b="1" dirty="0" smtClean="0">
                <a:solidFill>
                  <a:srgbClr val="FF0000"/>
                </a:solidFill>
                <a:latin typeface="楷体" panose="02010609060101010101" pitchFamily="49" charset="-122"/>
                <a:ea typeface="楷体" panose="02010609060101010101" pitchFamily="49" charset="-122"/>
              </a:rPr>
              <a:t>影响</a:t>
            </a:r>
            <a:r>
              <a:rPr lang="zh-CN" altLang="en-US" sz="2400" b="1" dirty="0" smtClean="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大宗</a:t>
            </a:r>
            <a:r>
              <a:rPr lang="zh-CN" altLang="zh-CN" sz="2400" b="1" dirty="0">
                <a:solidFill>
                  <a:srgbClr val="FF0000"/>
                </a:solidFill>
                <a:latin typeface="楷体" panose="02010609060101010101" pitchFamily="49" charset="-122"/>
                <a:ea typeface="楷体" panose="02010609060101010101" pitchFamily="49" charset="-122"/>
              </a:rPr>
              <a:t>农副产品价格持续大幅</a:t>
            </a:r>
            <a:r>
              <a:rPr lang="zh-CN" altLang="zh-CN" sz="2400" b="1" dirty="0" smtClean="0">
                <a:solidFill>
                  <a:srgbClr val="FF0000"/>
                </a:solidFill>
                <a:latin typeface="楷体" panose="02010609060101010101" pitchFamily="49" charset="-122"/>
                <a:ea typeface="楷体" panose="02010609060101010101" pitchFamily="49" charset="-122"/>
              </a:rPr>
              <a:t>下跌</a:t>
            </a:r>
            <a:r>
              <a:rPr lang="zh-CN" altLang="en-US" sz="2400" b="1" dirty="0" smtClean="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农村</a:t>
            </a:r>
            <a:r>
              <a:rPr lang="zh-CN" altLang="zh-CN" sz="2400" b="1" dirty="0">
                <a:solidFill>
                  <a:srgbClr val="FF0000"/>
                </a:solidFill>
                <a:latin typeface="楷体" panose="02010609060101010101" pitchFamily="49" charset="-122"/>
                <a:ea typeface="楷体" panose="02010609060101010101" pitchFamily="49" charset="-122"/>
              </a:rPr>
              <a:t>劳动力失业明显</a:t>
            </a:r>
            <a:r>
              <a:rPr lang="zh-CN" altLang="zh-CN" sz="2400" b="1" dirty="0" smtClean="0">
                <a:solidFill>
                  <a:srgbClr val="FF0000"/>
                </a:solidFill>
                <a:latin typeface="楷体" panose="02010609060101010101" pitchFamily="49" charset="-122"/>
                <a:ea typeface="楷体" panose="02010609060101010101" pitchFamily="49" charset="-122"/>
              </a:rPr>
              <a:t>增多</a:t>
            </a:r>
            <a:r>
              <a:rPr lang="zh-CN" altLang="en-US" sz="2400" b="1" dirty="0" smtClean="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乡村</a:t>
            </a:r>
            <a:r>
              <a:rPr lang="zh-CN" altLang="zh-CN" sz="2400" b="1" dirty="0">
                <a:solidFill>
                  <a:srgbClr val="FF0000"/>
                </a:solidFill>
                <a:latin typeface="楷体" panose="02010609060101010101" pitchFamily="49" charset="-122"/>
                <a:ea typeface="楷体" panose="02010609060101010101" pitchFamily="49" charset="-122"/>
              </a:rPr>
              <a:t>产业项目</a:t>
            </a:r>
            <a:r>
              <a:rPr lang="zh-CN" altLang="zh-CN" sz="2400" b="1" dirty="0" smtClean="0">
                <a:solidFill>
                  <a:srgbClr val="FF0000"/>
                </a:solidFill>
                <a:latin typeface="楷体" panose="02010609060101010101" pitchFamily="49" charset="-122"/>
                <a:ea typeface="楷体" panose="02010609060101010101" pitchFamily="49" charset="-122"/>
              </a:rPr>
              <a:t>失败</a:t>
            </a:r>
            <a:r>
              <a:rPr lang="zh-CN" altLang="en-US" sz="2400" b="1" dirty="0" smtClean="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大中型</a:t>
            </a:r>
            <a:r>
              <a:rPr lang="zh-CN" altLang="zh-CN" sz="2400" b="1" dirty="0">
                <a:solidFill>
                  <a:srgbClr val="FF0000"/>
                </a:solidFill>
                <a:latin typeface="楷体" panose="02010609060101010101" pitchFamily="49" charset="-122"/>
                <a:ea typeface="楷体" panose="02010609060101010101" pitchFamily="49" charset="-122"/>
              </a:rPr>
              <a:t>易地扶贫搬迁集中安置点搬迁人口就业等方面风险隐患的地区</a:t>
            </a:r>
            <a:r>
              <a:rPr lang="zh-CN" altLang="zh-CN"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重点关注</a:t>
            </a:r>
            <a:r>
              <a:rPr lang="zh-CN" altLang="zh-CN" sz="2400" b="1" dirty="0" smtClean="0">
                <a:solidFill>
                  <a:srgbClr val="FF0000"/>
                </a:solidFill>
                <a:latin typeface="楷体" panose="02010609060101010101" pitchFamily="49" charset="-122"/>
                <a:ea typeface="楷体" panose="02010609060101010101" pitchFamily="49" charset="-122"/>
              </a:rPr>
              <a:t>国家</a:t>
            </a:r>
            <a:r>
              <a:rPr lang="zh-CN" altLang="zh-CN" sz="2400" b="1" dirty="0">
                <a:solidFill>
                  <a:srgbClr val="FF0000"/>
                </a:solidFill>
                <a:latin typeface="楷体" panose="02010609060101010101" pitchFamily="49" charset="-122"/>
                <a:ea typeface="楷体" panose="02010609060101010101" pitchFamily="49" charset="-122"/>
              </a:rPr>
              <a:t>和省级乡村振兴重点帮扶县、易地扶贫搬迁集中安置区、未消除风险监测对象占比较高的乡镇和行政村。</a:t>
            </a:r>
            <a:endParaRPr lang="zh-CN" altLang="zh-CN" sz="24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
          <p:cNvGrpSpPr/>
          <p:nvPr/>
        </p:nvGrpSpPr>
        <p:grpSpPr bwMode="auto">
          <a:xfrm>
            <a:off x="827584" y="2891220"/>
            <a:ext cx="7200799" cy="652632"/>
            <a:chOff x="-822026" y="1187253"/>
            <a:chExt cx="6073363" cy="1119944"/>
          </a:xfrm>
          <a:solidFill>
            <a:srgbClr val="FF0000"/>
          </a:solidFill>
        </p:grpSpPr>
        <p:sp>
          <p:nvSpPr>
            <p:cNvPr id="6" name="矩形 5"/>
            <p:cNvSpPr/>
            <p:nvPr/>
          </p:nvSpPr>
          <p:spPr>
            <a:xfrm>
              <a:off x="-134529" y="1300930"/>
              <a:ext cx="5028632" cy="881533"/>
            </a:xfrm>
            <a:prstGeom prst="rect">
              <a:avLst/>
            </a:prstGeom>
            <a:grpFill/>
            <a:ln>
              <a:solidFill>
                <a:schemeClr val="accent1"/>
              </a:solidFill>
            </a:ln>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a:lstStyle/>
            <a:p>
              <a:pPr>
                <a:defRPr/>
              </a:pPr>
              <a:endParaRPr lang="zh-CN" altLang="en-US" sz="3600" dirty="0"/>
            </a:p>
          </p:txBody>
        </p:sp>
        <p:sp>
          <p:nvSpPr>
            <p:cNvPr id="7" name="矩形 6"/>
            <p:cNvSpPr/>
            <p:nvPr/>
          </p:nvSpPr>
          <p:spPr>
            <a:xfrm>
              <a:off x="-822026" y="1187253"/>
              <a:ext cx="6073363" cy="1119944"/>
            </a:xfrm>
            <a:prstGeom prst="rect">
              <a:avLst/>
            </a:prstGeom>
            <a:grpFill/>
          </p:spPr>
          <p:style>
            <a:lnRef idx="0">
              <a:scrgbClr r="0" g="0" b="0"/>
            </a:lnRef>
            <a:fillRef idx="0">
              <a:scrgbClr r="0" g="0" b="0"/>
            </a:fillRef>
            <a:effectRef idx="0">
              <a:scrgbClr r="0" g="0" b="0"/>
            </a:effectRef>
            <a:fontRef idx="minor">
              <a:schemeClr val="lt1"/>
            </a:fontRef>
          </p:style>
          <p:txBody>
            <a:bodyPr lIns="111760" tIns="111760" rIns="111760" bIns="111760" spcCol="1270" anchor="ctr"/>
            <a:lstStyle/>
            <a:p>
              <a:pPr algn="ctr" defTabSz="1955800">
                <a:lnSpc>
                  <a:spcPct val="90000"/>
                </a:lnSpc>
                <a:spcAft>
                  <a:spcPct val="35000"/>
                </a:spcAft>
                <a:defRPr/>
              </a:pPr>
              <a:r>
                <a:rPr lang="zh-CN" altLang="en-US" sz="3200" b="1" dirty="0" smtClean="0">
                  <a:latin typeface="经典粗黑简" pitchFamily="49" charset="-122"/>
                  <a:ea typeface="经典粗黑简" pitchFamily="49" charset="-122"/>
                  <a:cs typeface="经典粗黑简" pitchFamily="49" charset="-122"/>
                </a:rPr>
                <a:t>四、“大走访大排查大整改”相关情况</a:t>
              </a:r>
              <a:endParaRPr lang="zh-CN" altLang="en-US" sz="3200" b="1" dirty="0">
                <a:latin typeface="经典粗黑简" pitchFamily="49" charset="-122"/>
                <a:ea typeface="经典粗黑简" pitchFamily="49" charset="-122"/>
                <a:cs typeface="经典粗黑简" pitchFamily="49" charset="-122"/>
              </a:endParaRPr>
            </a:p>
          </p:txBody>
        </p:sp>
      </p:grpSp>
      <p:sp>
        <p:nvSpPr>
          <p:cNvPr id="9" name="矩形 8"/>
          <p:cNvSpPr/>
          <p:nvPr/>
        </p:nvSpPr>
        <p:spPr bwMode="auto">
          <a:xfrm>
            <a:off x="2771775" y="4365625"/>
            <a:ext cx="4764088" cy="803275"/>
          </a:xfrm>
          <a:prstGeom prst="rect">
            <a:avLst/>
          </a:prstGeom>
        </p:spPr>
        <p:style>
          <a:lnRef idx="0">
            <a:scrgbClr r="0" g="0" b="0"/>
          </a:lnRef>
          <a:fillRef idx="0">
            <a:scrgbClr r="0" g="0" b="0"/>
          </a:fillRef>
          <a:effectRef idx="0">
            <a:scrgbClr r="0" g="0" b="0"/>
          </a:effectRef>
          <a:fontRef idx="minor">
            <a:schemeClr val="lt1"/>
          </a:fontRef>
        </p:style>
        <p:txBody>
          <a:bodyPr lIns="111760" tIns="111760" rIns="111760" bIns="111760" spcCol="1270" anchor="ctr"/>
          <a:lstStyle/>
          <a:p>
            <a:pPr defTabSz="1955800">
              <a:lnSpc>
                <a:spcPct val="90000"/>
              </a:lnSpc>
              <a:spcAft>
                <a:spcPct val="35000"/>
              </a:spcAft>
              <a:defRPr/>
            </a:pPr>
            <a:endParaRPr lang="zh-CN" altLang="en-US" sz="3600" dirty="0">
              <a:latin typeface="经典粗黑简" pitchFamily="49" charset="-122"/>
              <a:ea typeface="经典粗黑简" pitchFamily="49" charset="-122"/>
              <a:cs typeface="经典粗黑简"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771945"/>
            <a:ext cx="7776864" cy="3477875"/>
          </a:xfrm>
          <a:prstGeom prst="rect">
            <a:avLst/>
          </a:prstGeom>
        </p:spPr>
        <p:txBody>
          <a:bodyPr wrap="square">
            <a:spAutoFit/>
          </a:bodyPr>
          <a:lstStyle/>
          <a:p>
            <a:r>
              <a:rPr lang="en-US" altLang="zh-TW" sz="2000" b="1" dirty="0">
                <a:solidFill>
                  <a:srgbClr val="FF0000"/>
                </a:solidFill>
                <a:latin typeface="楷体" panose="02010609060101010101" pitchFamily="49" charset="-122"/>
                <a:ea typeface="楷体" panose="02010609060101010101" pitchFamily="49" charset="-122"/>
              </a:rPr>
              <a:t> </a:t>
            </a:r>
            <a:endParaRPr lang="en-US" altLang="zh-TW"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FF0000"/>
                </a:solidFill>
                <a:latin typeface="楷体" panose="02010609060101010101" pitchFamily="49" charset="-122"/>
                <a:ea typeface="楷体" panose="02010609060101010101" pitchFamily="49" charset="-122"/>
              </a:rPr>
              <a:t>（一）工作背景</a:t>
            </a:r>
            <a:r>
              <a:rPr lang="en-US" altLang="zh-TW" sz="2000" b="1" dirty="0" smtClean="0">
                <a:solidFill>
                  <a:srgbClr val="FF0000"/>
                </a:solidFill>
                <a:latin typeface="楷体" panose="02010609060101010101" pitchFamily="49" charset="-122"/>
                <a:ea typeface="楷体" panose="02010609060101010101" pitchFamily="49" charset="-122"/>
              </a:rPr>
              <a:t> </a:t>
            </a:r>
            <a:endParaRPr lang="en-US" altLang="zh-TW" sz="2000" b="1" dirty="0" smtClean="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1</a:t>
            </a:r>
            <a:r>
              <a:rPr lang="zh-CN" altLang="en-US" sz="2000" b="1" dirty="0" smtClean="0">
                <a:solidFill>
                  <a:srgbClr val="FF0000"/>
                </a:solidFill>
                <a:latin typeface="楷体" panose="02010609060101010101" pitchFamily="49" charset="-122"/>
                <a:ea typeface="楷体" panose="02010609060101010101" pitchFamily="49" charset="-122"/>
              </a:rPr>
              <a:t>、</a:t>
            </a:r>
            <a:r>
              <a:rPr lang="zh-CN" altLang="zh-CN" sz="2000" b="1" dirty="0" smtClean="0">
                <a:solidFill>
                  <a:srgbClr val="FF0000"/>
                </a:solidFill>
                <a:latin typeface="楷体" panose="02010609060101010101" pitchFamily="49" charset="-122"/>
                <a:ea typeface="楷体" panose="02010609060101010101" pitchFamily="49" charset="-122"/>
              </a:rPr>
              <a:t>深入</a:t>
            </a:r>
            <a:r>
              <a:rPr lang="zh-CN" altLang="zh-CN" sz="2000" b="1" dirty="0">
                <a:solidFill>
                  <a:srgbClr val="FF0000"/>
                </a:solidFill>
                <a:latin typeface="楷体" panose="02010609060101010101" pitchFamily="49" charset="-122"/>
                <a:ea typeface="楷体" panose="02010609060101010101" pitchFamily="49" charset="-122"/>
              </a:rPr>
              <a:t>贯彻落实习近平总书记系列重要讲话和中央农村工作会议、全国巩固拓展脱贫攻坚成果同乡村振兴有效衔接暨乡村振兴重点帮扶县工作推进会、全国乡村振兴局长会议</a:t>
            </a:r>
            <a:r>
              <a:rPr lang="zh-CN" altLang="zh-CN" sz="2000" b="1" dirty="0" smtClean="0">
                <a:solidFill>
                  <a:srgbClr val="FF0000"/>
                </a:solidFill>
                <a:latin typeface="楷体" panose="02010609060101010101" pitchFamily="49" charset="-122"/>
                <a:ea typeface="楷体" panose="02010609060101010101" pitchFamily="49" charset="-122"/>
              </a:rPr>
              <a:t>精神</a:t>
            </a:r>
            <a:r>
              <a:rPr lang="zh-CN" altLang="en-US"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2</a:t>
            </a:r>
            <a:r>
              <a:rPr lang="zh-CN" altLang="en-US" sz="2000" b="1" dirty="0" smtClean="0">
                <a:solidFill>
                  <a:srgbClr val="FF0000"/>
                </a:solidFill>
                <a:latin typeface="楷体" panose="02010609060101010101" pitchFamily="49" charset="-122"/>
                <a:ea typeface="楷体" panose="02010609060101010101" pitchFamily="49" charset="-122"/>
              </a:rPr>
              <a:t>、</a:t>
            </a:r>
            <a:r>
              <a:rPr lang="zh-CN" altLang="zh-CN" sz="2000" b="1" dirty="0" smtClean="0">
                <a:solidFill>
                  <a:srgbClr val="FF0000"/>
                </a:solidFill>
                <a:latin typeface="楷体" panose="02010609060101010101" pitchFamily="49" charset="-122"/>
                <a:ea typeface="楷体" panose="02010609060101010101" pitchFamily="49" charset="-122"/>
              </a:rPr>
              <a:t>坚决</a:t>
            </a:r>
            <a:r>
              <a:rPr lang="zh-CN" altLang="zh-CN" sz="2000" b="1" dirty="0">
                <a:solidFill>
                  <a:srgbClr val="FF0000"/>
                </a:solidFill>
                <a:latin typeface="楷体" panose="02010609060101010101" pitchFamily="49" charset="-122"/>
                <a:ea typeface="楷体" panose="02010609060101010101" pitchFamily="49" charset="-122"/>
              </a:rPr>
              <a:t>守住不发生规模性返贫的</a:t>
            </a:r>
            <a:r>
              <a:rPr lang="zh-CN" altLang="zh-CN" sz="2000" b="1" dirty="0" smtClean="0">
                <a:solidFill>
                  <a:srgbClr val="FF0000"/>
                </a:solidFill>
                <a:latin typeface="楷体" panose="02010609060101010101" pitchFamily="49" charset="-122"/>
                <a:ea typeface="楷体" panose="02010609060101010101" pitchFamily="49" charset="-122"/>
              </a:rPr>
              <a:t>底线</a:t>
            </a:r>
            <a:r>
              <a:rPr lang="zh-CN" altLang="en-US"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3</a:t>
            </a:r>
            <a:r>
              <a:rPr lang="zh-CN" altLang="en-US" sz="2000" b="1" dirty="0" smtClean="0">
                <a:solidFill>
                  <a:srgbClr val="FF0000"/>
                </a:solidFill>
                <a:latin typeface="楷体" panose="02010609060101010101" pitchFamily="49" charset="-122"/>
                <a:ea typeface="楷体" panose="02010609060101010101" pitchFamily="49" charset="-122"/>
              </a:rPr>
              <a:t>、</a:t>
            </a:r>
            <a:r>
              <a:rPr lang="zh-CN" altLang="zh-CN" sz="2000" b="1" dirty="0" smtClean="0">
                <a:solidFill>
                  <a:srgbClr val="FF0000"/>
                </a:solidFill>
                <a:latin typeface="楷体" panose="02010609060101010101" pitchFamily="49" charset="-122"/>
                <a:ea typeface="楷体" panose="02010609060101010101" pitchFamily="49" charset="-122"/>
              </a:rPr>
              <a:t>结合</a:t>
            </a:r>
            <a:r>
              <a:rPr lang="en-US" altLang="zh-CN" sz="2000" b="1" dirty="0">
                <a:solidFill>
                  <a:srgbClr val="FF0000"/>
                </a:solidFill>
                <a:latin typeface="楷体" panose="02010609060101010101" pitchFamily="49" charset="-122"/>
                <a:ea typeface="楷体" panose="02010609060101010101" pitchFamily="49" charset="-122"/>
              </a:rPr>
              <a:t>2021</a:t>
            </a:r>
            <a:r>
              <a:rPr lang="zh-CN" altLang="zh-CN" sz="2000" b="1" dirty="0">
                <a:solidFill>
                  <a:srgbClr val="FF0000"/>
                </a:solidFill>
                <a:latin typeface="楷体" panose="02010609060101010101" pitchFamily="49" charset="-122"/>
                <a:ea typeface="楷体" panose="02010609060101010101" pitchFamily="49" charset="-122"/>
              </a:rPr>
              <a:t>年度巩固拓展脱贫攻坚成果同乡村振兴有效衔接考核评估</a:t>
            </a:r>
            <a:r>
              <a:rPr lang="zh-CN" altLang="zh-CN" sz="2000" b="1" dirty="0" smtClean="0">
                <a:solidFill>
                  <a:srgbClr val="FF0000"/>
                </a:solidFill>
                <a:latin typeface="楷体" panose="02010609060101010101" pitchFamily="49" charset="-122"/>
                <a:ea typeface="楷体" panose="02010609060101010101" pitchFamily="49" charset="-122"/>
              </a:rPr>
              <a:t>以及</a:t>
            </a:r>
            <a:r>
              <a:rPr lang="zh-CN" altLang="en-US" sz="2000" b="1" dirty="0" smtClean="0">
                <a:solidFill>
                  <a:srgbClr val="FF0000"/>
                </a:solidFill>
                <a:latin typeface="楷体" panose="02010609060101010101" pitchFamily="49" charset="-122"/>
                <a:ea typeface="楷体" panose="02010609060101010101" pitchFamily="49" charset="-122"/>
              </a:rPr>
              <a:t>各类</a:t>
            </a:r>
            <a:r>
              <a:rPr lang="zh-CN" altLang="zh-CN" sz="2000" b="1" dirty="0" smtClean="0">
                <a:solidFill>
                  <a:srgbClr val="FF0000"/>
                </a:solidFill>
                <a:latin typeface="楷体" panose="02010609060101010101" pitchFamily="49" charset="-122"/>
                <a:ea typeface="楷体" panose="02010609060101010101" pitchFamily="49" charset="-122"/>
              </a:rPr>
              <a:t>督</a:t>
            </a:r>
            <a:r>
              <a:rPr lang="zh-CN" altLang="zh-CN" sz="2000" b="1" dirty="0">
                <a:solidFill>
                  <a:srgbClr val="FF0000"/>
                </a:solidFill>
                <a:latin typeface="楷体" panose="02010609060101010101" pitchFamily="49" charset="-122"/>
                <a:ea typeface="楷体" panose="02010609060101010101" pitchFamily="49" charset="-122"/>
              </a:rPr>
              <a:t>查等发现问题</a:t>
            </a:r>
            <a:r>
              <a:rPr lang="zh-CN" altLang="zh-CN" sz="2000" b="1" dirty="0" smtClean="0">
                <a:solidFill>
                  <a:srgbClr val="FF0000"/>
                </a:solidFill>
                <a:latin typeface="楷体" panose="02010609060101010101" pitchFamily="49" charset="-122"/>
                <a:ea typeface="楷体" panose="02010609060101010101" pitchFamily="49" charset="-122"/>
              </a:rPr>
              <a:t>整改</a:t>
            </a:r>
            <a:r>
              <a:rPr lang="zh-CN" altLang="en-US"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4</a:t>
            </a:r>
            <a:r>
              <a:rPr lang="zh-CN" altLang="en-US" sz="2000" b="1" dirty="0" smtClean="0">
                <a:solidFill>
                  <a:srgbClr val="FF0000"/>
                </a:solidFill>
                <a:latin typeface="楷体" panose="02010609060101010101" pitchFamily="49" charset="-122"/>
                <a:ea typeface="楷体" panose="02010609060101010101" pitchFamily="49" charset="-122"/>
              </a:rPr>
              <a:t>、</a:t>
            </a:r>
            <a:r>
              <a:rPr lang="zh-CN" altLang="zh-CN" sz="2000" b="1" dirty="0" smtClean="0">
                <a:solidFill>
                  <a:srgbClr val="FF0000"/>
                </a:solidFill>
                <a:latin typeface="楷体" panose="02010609060101010101" pitchFamily="49" charset="-122"/>
                <a:ea typeface="楷体" panose="02010609060101010101" pitchFamily="49" charset="-122"/>
              </a:rPr>
              <a:t>依据</a:t>
            </a:r>
            <a:r>
              <a:rPr lang="zh-CN" altLang="zh-CN" sz="2000" b="1" dirty="0">
                <a:solidFill>
                  <a:srgbClr val="FF0000"/>
                </a:solidFill>
                <a:latin typeface="楷体" panose="02010609060101010101" pitchFamily="49" charset="-122"/>
                <a:ea typeface="楷体" panose="02010609060101010101" pitchFamily="49" charset="-122"/>
              </a:rPr>
              <a:t>国家乡村振兴局《关于印发</a:t>
            </a:r>
            <a:r>
              <a:rPr lang="en-US" altLang="zh-CN" sz="2000" b="1" dirty="0">
                <a:solidFill>
                  <a:srgbClr val="FF0000"/>
                </a:solidFill>
                <a:latin typeface="楷体" panose="02010609060101010101" pitchFamily="49" charset="-122"/>
                <a:ea typeface="楷体" panose="02010609060101010101" pitchFamily="49" charset="-122"/>
              </a:rPr>
              <a:t>&lt;2022</a:t>
            </a:r>
            <a:r>
              <a:rPr lang="zh-CN" altLang="zh-CN" sz="2000" b="1" dirty="0">
                <a:solidFill>
                  <a:srgbClr val="FF0000"/>
                </a:solidFill>
                <a:latin typeface="楷体" panose="02010609060101010101" pitchFamily="49" charset="-122"/>
                <a:ea typeface="楷体" panose="02010609060101010101" pitchFamily="49" charset="-122"/>
              </a:rPr>
              <a:t>年防止返贫监测帮扶集中排查的工作方案</a:t>
            </a:r>
            <a:r>
              <a:rPr lang="en-US" altLang="zh-CN" sz="2000" b="1" dirty="0">
                <a:solidFill>
                  <a:srgbClr val="FF0000"/>
                </a:solidFill>
                <a:latin typeface="楷体" panose="02010609060101010101" pitchFamily="49" charset="-122"/>
                <a:ea typeface="楷体" panose="02010609060101010101" pitchFamily="49" charset="-122"/>
              </a:rPr>
              <a:t>&gt;</a:t>
            </a:r>
            <a:r>
              <a:rPr lang="zh-CN" altLang="zh-CN" sz="2000" b="1" dirty="0">
                <a:solidFill>
                  <a:srgbClr val="FF0000"/>
                </a:solidFill>
                <a:latin typeface="楷体" panose="02010609060101010101" pitchFamily="49" charset="-122"/>
                <a:ea typeface="楷体" panose="02010609060101010101" pitchFamily="49" charset="-122"/>
              </a:rPr>
              <a:t>（简称《国家排查方案》）的通知》（国乡振司发〔</a:t>
            </a:r>
            <a:r>
              <a:rPr lang="en-US" altLang="zh-CN" sz="2000" b="1" dirty="0">
                <a:solidFill>
                  <a:srgbClr val="FF0000"/>
                </a:solidFill>
                <a:latin typeface="楷体" panose="02010609060101010101" pitchFamily="49" charset="-122"/>
                <a:ea typeface="楷体" panose="02010609060101010101" pitchFamily="49" charset="-122"/>
              </a:rPr>
              <a:t>2022</a:t>
            </a:r>
            <a:r>
              <a:rPr lang="zh-CN" altLang="zh-CN" sz="2000" b="1" dirty="0">
                <a:solidFill>
                  <a:srgbClr val="FF0000"/>
                </a:solidFill>
                <a:latin typeface="楷体" panose="02010609060101010101" pitchFamily="49" charset="-122"/>
                <a:ea typeface="楷体" panose="02010609060101010101" pitchFamily="49" charset="-122"/>
              </a:rPr>
              <a:t>〕</a:t>
            </a:r>
            <a:r>
              <a:rPr lang="en-US" altLang="zh-CN" sz="2000" b="1" dirty="0">
                <a:solidFill>
                  <a:srgbClr val="FF0000"/>
                </a:solidFill>
                <a:latin typeface="楷体" panose="02010609060101010101" pitchFamily="49" charset="-122"/>
                <a:ea typeface="楷体" panose="02010609060101010101" pitchFamily="49" charset="-122"/>
              </a:rPr>
              <a:t>5</a:t>
            </a:r>
            <a:r>
              <a:rPr lang="zh-CN" altLang="zh-CN" sz="2000" b="1" dirty="0">
                <a:solidFill>
                  <a:srgbClr val="FF0000"/>
                </a:solidFill>
                <a:latin typeface="楷体" panose="02010609060101010101" pitchFamily="49" charset="-122"/>
                <a:ea typeface="楷体" panose="02010609060101010101" pitchFamily="49" charset="-122"/>
              </a:rPr>
              <a:t>号），</a:t>
            </a:r>
            <a:r>
              <a:rPr lang="zh-CN" altLang="zh-CN" sz="2000" b="1" dirty="0" smtClean="0">
                <a:solidFill>
                  <a:srgbClr val="FF0000"/>
                </a:solidFill>
                <a:latin typeface="楷体" panose="02010609060101010101" pitchFamily="49" charset="-122"/>
                <a:ea typeface="楷体" panose="02010609060101010101" pitchFamily="49" charset="-122"/>
              </a:rPr>
              <a:t>制定</a:t>
            </a:r>
            <a:r>
              <a:rPr lang="zh-CN" altLang="en-US" sz="2000" b="1" dirty="0" smtClean="0">
                <a:solidFill>
                  <a:srgbClr val="FF0000"/>
                </a:solidFill>
                <a:latin typeface="楷体" panose="02010609060101010101" pitchFamily="49" charset="-122"/>
                <a:ea typeface="楷体" panose="02010609060101010101" pitchFamily="49" charset="-122"/>
              </a:rPr>
              <a:t>本市工作</a:t>
            </a:r>
            <a:r>
              <a:rPr lang="zh-CN" altLang="zh-CN" sz="2000" b="1" dirty="0" smtClean="0">
                <a:solidFill>
                  <a:srgbClr val="FF0000"/>
                </a:solidFill>
                <a:latin typeface="楷体" panose="02010609060101010101" pitchFamily="49" charset="-122"/>
                <a:ea typeface="楷体" panose="02010609060101010101" pitchFamily="49" charset="-122"/>
              </a:rPr>
              <a:t>方案。</a:t>
            </a:r>
            <a:endParaRPr lang="zh-CN" altLang="zh-CN" sz="20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771945"/>
            <a:ext cx="7776864" cy="3231654"/>
          </a:xfrm>
          <a:prstGeom prst="rect">
            <a:avLst/>
          </a:prstGeom>
        </p:spPr>
        <p:txBody>
          <a:bodyPr wrap="square">
            <a:spAutoFit/>
          </a:bodyPr>
          <a:lstStyle/>
          <a:p>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a:t>
            </a:r>
            <a:endParaRPr lang="en-US" altLang="zh-TW" sz="2000" b="1" dirty="0" smtClean="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FF0000"/>
                </a:solidFill>
                <a:latin typeface="楷体" panose="02010609060101010101" pitchFamily="49" charset="-122"/>
                <a:ea typeface="楷体" panose="02010609060101010101" pitchFamily="49" charset="-122"/>
              </a:rPr>
              <a:t>（二）</a:t>
            </a:r>
            <a:r>
              <a:rPr lang="zh-CN" altLang="zh-CN" sz="2000" b="1" dirty="0" smtClean="0">
                <a:solidFill>
                  <a:srgbClr val="FF0000"/>
                </a:solidFill>
                <a:latin typeface="楷体" panose="02010609060101010101" pitchFamily="49" charset="-122"/>
                <a:ea typeface="楷体" panose="02010609060101010101" pitchFamily="49" charset="-122"/>
              </a:rPr>
              <a:t>总体</a:t>
            </a:r>
            <a:r>
              <a:rPr lang="zh-CN" altLang="zh-CN" sz="2000" b="1" dirty="0">
                <a:solidFill>
                  <a:srgbClr val="FF0000"/>
                </a:solidFill>
                <a:latin typeface="楷体" panose="02010609060101010101" pitchFamily="49" charset="-122"/>
                <a:ea typeface="楷体" panose="02010609060101010101" pitchFamily="49" charset="-122"/>
              </a:rPr>
              <a:t>要求</a:t>
            </a:r>
            <a:endParaRPr lang="zh-CN" altLang="zh-CN" sz="2000" b="1" dirty="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1</a:t>
            </a:r>
            <a:r>
              <a:rPr lang="zh-CN" altLang="en-US" sz="2000" b="1" dirty="0" smtClean="0">
                <a:solidFill>
                  <a:srgbClr val="FF0000"/>
                </a:solidFill>
                <a:latin typeface="楷体" panose="02010609060101010101" pitchFamily="49" charset="-122"/>
                <a:ea typeface="楷体" panose="02010609060101010101" pitchFamily="49" charset="-122"/>
              </a:rPr>
              <a:t>、</a:t>
            </a:r>
            <a:r>
              <a:rPr lang="zh-CN" altLang="zh-CN" sz="2000" b="1" dirty="0" smtClean="0">
                <a:solidFill>
                  <a:srgbClr val="FF0000"/>
                </a:solidFill>
                <a:latin typeface="楷体" panose="02010609060101010101" pitchFamily="49" charset="-122"/>
                <a:ea typeface="楷体" panose="02010609060101010101" pitchFamily="49" charset="-122"/>
              </a:rPr>
              <a:t>围绕</a:t>
            </a:r>
            <a:r>
              <a:rPr lang="zh-CN" altLang="zh-CN" sz="2000" b="1" dirty="0">
                <a:solidFill>
                  <a:srgbClr val="FF0000"/>
                </a:solidFill>
                <a:latin typeface="楷体" panose="02010609060101010101" pitchFamily="49" charset="-122"/>
                <a:ea typeface="楷体" panose="02010609060101010101" pitchFamily="49" charset="-122"/>
              </a:rPr>
              <a:t>巩固拓展脱贫攻坚</a:t>
            </a:r>
            <a:r>
              <a:rPr lang="zh-CN" altLang="zh-CN" sz="2000" b="1" dirty="0" smtClean="0">
                <a:solidFill>
                  <a:srgbClr val="FF0000"/>
                </a:solidFill>
                <a:latin typeface="楷体" panose="02010609060101010101" pitchFamily="49" charset="-122"/>
                <a:ea typeface="楷体" panose="02010609060101010101" pitchFamily="49" charset="-122"/>
              </a:rPr>
              <a:t>成果</a:t>
            </a:r>
            <a:r>
              <a:rPr lang="zh-CN" altLang="en-US" sz="2000" b="1" dirty="0" smtClean="0">
                <a:solidFill>
                  <a:srgbClr val="FF0000"/>
                </a:solidFill>
                <a:latin typeface="楷体" panose="02010609060101010101" pitchFamily="49" charset="-122"/>
                <a:ea typeface="楷体" panose="02010609060101010101" pitchFamily="49" charset="-122"/>
              </a:rPr>
              <a:t>全方位排查；</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2</a:t>
            </a:r>
            <a:r>
              <a:rPr lang="zh-CN" altLang="en-US" sz="2000" b="1" dirty="0" smtClean="0">
                <a:solidFill>
                  <a:srgbClr val="FF0000"/>
                </a:solidFill>
                <a:latin typeface="楷体" panose="02010609060101010101" pitchFamily="49" charset="-122"/>
                <a:ea typeface="楷体" panose="02010609060101010101" pitchFamily="49" charset="-122"/>
              </a:rPr>
              <a:t>、</a:t>
            </a:r>
            <a:r>
              <a:rPr lang="zh-CN" altLang="zh-CN" sz="2000" b="1" dirty="0" smtClean="0">
                <a:solidFill>
                  <a:srgbClr val="FF0000"/>
                </a:solidFill>
                <a:latin typeface="楷体" panose="02010609060101010101" pitchFamily="49" charset="-122"/>
                <a:ea typeface="楷体" panose="02010609060101010101" pitchFamily="49" charset="-122"/>
              </a:rPr>
              <a:t>聚焦</a:t>
            </a:r>
            <a:r>
              <a:rPr lang="en-US" altLang="zh-CN" sz="2000" b="1" dirty="0">
                <a:solidFill>
                  <a:srgbClr val="FF0000"/>
                </a:solidFill>
                <a:latin typeface="楷体" panose="02010609060101010101" pitchFamily="49" charset="-122"/>
                <a:ea typeface="楷体" panose="02010609060101010101" pitchFamily="49" charset="-122"/>
              </a:rPr>
              <a:t>6</a:t>
            </a:r>
            <a:r>
              <a:rPr lang="zh-CN" altLang="en-US" sz="2000" b="1" dirty="0">
                <a:solidFill>
                  <a:srgbClr val="FF0000"/>
                </a:solidFill>
                <a:latin typeface="楷体" panose="02010609060101010101" pitchFamily="49" charset="-122"/>
                <a:ea typeface="楷体" panose="02010609060101010101" pitchFamily="49" charset="-122"/>
              </a:rPr>
              <a:t>个</a:t>
            </a:r>
            <a:r>
              <a:rPr lang="zh-CN" altLang="zh-CN" sz="2000" b="1" dirty="0" smtClean="0">
                <a:solidFill>
                  <a:srgbClr val="FF0000"/>
                </a:solidFill>
                <a:latin typeface="楷体" panose="02010609060101010101" pitchFamily="49" charset="-122"/>
                <a:ea typeface="楷体" panose="02010609060101010101" pitchFamily="49" charset="-122"/>
              </a:rPr>
              <a:t>重点</a:t>
            </a:r>
            <a:r>
              <a:rPr lang="zh-CN" altLang="en-US" sz="2000" b="1" dirty="0" smtClean="0">
                <a:solidFill>
                  <a:srgbClr val="FF0000"/>
                </a:solidFill>
                <a:latin typeface="楷体" panose="02010609060101010101" pitchFamily="49" charset="-122"/>
                <a:ea typeface="楷体" panose="02010609060101010101" pitchFamily="49" charset="-122"/>
              </a:rPr>
              <a:t>：精准监测帮扶、</a:t>
            </a:r>
            <a:r>
              <a:rPr lang="zh-CN" altLang="zh-CN" sz="2000" b="1" dirty="0" smtClean="0">
                <a:solidFill>
                  <a:srgbClr val="FF0000"/>
                </a:solidFill>
                <a:latin typeface="楷体" panose="02010609060101010101" pitchFamily="49" charset="-122"/>
                <a:ea typeface="楷体" panose="02010609060101010101" pitchFamily="49" charset="-122"/>
              </a:rPr>
              <a:t>“</a:t>
            </a:r>
            <a:r>
              <a:rPr lang="zh-CN" altLang="zh-CN" sz="2000" b="1" dirty="0">
                <a:solidFill>
                  <a:srgbClr val="FF0000"/>
                </a:solidFill>
                <a:latin typeface="楷体" panose="02010609060101010101" pitchFamily="49" charset="-122"/>
                <a:ea typeface="楷体" panose="02010609060101010101" pitchFamily="49" charset="-122"/>
              </a:rPr>
              <a:t>两不愁三保障</a:t>
            </a:r>
            <a:r>
              <a:rPr lang="zh-CN" altLang="zh-CN" sz="2000" b="1" dirty="0" smtClean="0">
                <a:solidFill>
                  <a:srgbClr val="FF0000"/>
                </a:solidFill>
                <a:latin typeface="楷体" panose="02010609060101010101" pitchFamily="49" charset="-122"/>
                <a:ea typeface="楷体" panose="02010609060101010101" pitchFamily="49" charset="-122"/>
              </a:rPr>
              <a:t>”</a:t>
            </a:r>
            <a:r>
              <a:rPr lang="zh-CN" altLang="en-US" sz="2000" b="1" dirty="0" smtClean="0">
                <a:solidFill>
                  <a:srgbClr val="FF0000"/>
                </a:solidFill>
                <a:latin typeface="楷体" panose="02010609060101010101" pitchFamily="49" charset="-122"/>
                <a:ea typeface="楷体" panose="02010609060101010101" pitchFamily="49" charset="-122"/>
              </a:rPr>
              <a:t>及饮水安全</a:t>
            </a:r>
            <a:r>
              <a:rPr lang="zh-CN" altLang="zh-CN" sz="2000" b="1" dirty="0" smtClean="0">
                <a:solidFill>
                  <a:srgbClr val="FF0000"/>
                </a:solidFill>
                <a:latin typeface="楷体" panose="02010609060101010101" pitchFamily="49" charset="-122"/>
                <a:ea typeface="楷体" panose="02010609060101010101" pitchFamily="49" charset="-122"/>
              </a:rPr>
              <a:t>巩固提升</a:t>
            </a:r>
            <a:r>
              <a:rPr lang="zh-CN" altLang="en-US" sz="2000" b="1" dirty="0" smtClean="0">
                <a:solidFill>
                  <a:srgbClr val="FF0000"/>
                </a:solidFill>
                <a:latin typeface="楷体" panose="02010609060101010101" pitchFamily="49" charset="-122"/>
                <a:ea typeface="楷体" panose="02010609060101010101" pitchFamily="49" charset="-122"/>
              </a:rPr>
              <a:t>、</a:t>
            </a:r>
            <a:r>
              <a:rPr lang="zh-CN" altLang="zh-CN" sz="2000" b="1" dirty="0" smtClean="0">
                <a:solidFill>
                  <a:srgbClr val="FF0000"/>
                </a:solidFill>
                <a:latin typeface="楷体" panose="02010609060101010101" pitchFamily="49" charset="-122"/>
                <a:ea typeface="楷体" panose="02010609060101010101" pitchFamily="49" charset="-122"/>
              </a:rPr>
              <a:t>产业</a:t>
            </a:r>
            <a:r>
              <a:rPr lang="zh-CN" altLang="zh-CN" sz="2000" b="1" dirty="0">
                <a:solidFill>
                  <a:srgbClr val="FF0000"/>
                </a:solidFill>
                <a:latin typeface="楷体" panose="02010609060101010101" pitchFamily="49" charset="-122"/>
                <a:ea typeface="楷体" panose="02010609060101010101" pitchFamily="49" charset="-122"/>
              </a:rPr>
              <a:t>帮扶、稳岗就业、厕所革命、考核发现问题</a:t>
            </a:r>
            <a:r>
              <a:rPr lang="zh-CN" altLang="zh-CN" sz="2000" b="1" dirty="0" smtClean="0">
                <a:solidFill>
                  <a:srgbClr val="FF0000"/>
                </a:solidFill>
                <a:latin typeface="楷体" panose="02010609060101010101" pitchFamily="49" charset="-122"/>
                <a:ea typeface="楷体" panose="02010609060101010101" pitchFamily="49" charset="-122"/>
              </a:rPr>
              <a:t>整改</a:t>
            </a:r>
            <a:r>
              <a:rPr lang="zh-CN" altLang="en-US"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3</a:t>
            </a:r>
            <a:r>
              <a:rPr lang="zh-CN" altLang="en-US" sz="2000" b="1" dirty="0" smtClean="0">
                <a:solidFill>
                  <a:srgbClr val="FF0000"/>
                </a:solidFill>
                <a:latin typeface="楷体" panose="02010609060101010101" pitchFamily="49" charset="-122"/>
                <a:ea typeface="楷体" panose="02010609060101010101" pitchFamily="49" charset="-122"/>
              </a:rPr>
              <a:t>、</a:t>
            </a:r>
            <a:r>
              <a:rPr lang="zh-CN" altLang="zh-CN" sz="2000" b="1" dirty="0" smtClean="0">
                <a:solidFill>
                  <a:srgbClr val="FF0000"/>
                </a:solidFill>
                <a:latin typeface="楷体" panose="02010609060101010101" pitchFamily="49" charset="-122"/>
                <a:ea typeface="楷体" panose="02010609060101010101" pitchFamily="49" charset="-122"/>
              </a:rPr>
              <a:t>持续强化</a:t>
            </a:r>
            <a:r>
              <a:rPr lang="zh-CN" altLang="en-US" sz="2000" b="1" dirty="0" smtClean="0">
                <a:solidFill>
                  <a:srgbClr val="FF0000"/>
                </a:solidFill>
                <a:latin typeface="楷体" panose="02010609060101010101" pitchFamily="49" charset="-122"/>
                <a:ea typeface="楷体" panose="02010609060101010101" pitchFamily="49" charset="-122"/>
              </a:rPr>
              <a:t>三个落实：</a:t>
            </a:r>
            <a:r>
              <a:rPr lang="zh-CN" altLang="zh-CN" sz="2000" b="1" dirty="0" smtClean="0">
                <a:solidFill>
                  <a:srgbClr val="FF0000"/>
                </a:solidFill>
                <a:latin typeface="楷体" panose="02010609060101010101" pitchFamily="49" charset="-122"/>
                <a:ea typeface="楷体" panose="02010609060101010101" pitchFamily="49" charset="-122"/>
              </a:rPr>
              <a:t>责任</a:t>
            </a:r>
            <a:r>
              <a:rPr lang="zh-CN" altLang="zh-CN" sz="2000" b="1" dirty="0">
                <a:solidFill>
                  <a:srgbClr val="FF0000"/>
                </a:solidFill>
                <a:latin typeface="楷体" panose="02010609060101010101" pitchFamily="49" charset="-122"/>
                <a:ea typeface="楷体" panose="02010609060101010101" pitchFamily="49" charset="-122"/>
              </a:rPr>
              <a:t>落实、政策落实、工作</a:t>
            </a:r>
            <a:r>
              <a:rPr lang="zh-CN" altLang="zh-CN" sz="2000" b="1" dirty="0" smtClean="0">
                <a:solidFill>
                  <a:srgbClr val="FF0000"/>
                </a:solidFill>
                <a:latin typeface="楷体" panose="02010609060101010101" pitchFamily="49" charset="-122"/>
                <a:ea typeface="楷体" panose="02010609060101010101" pitchFamily="49" charset="-122"/>
              </a:rPr>
              <a:t>落实</a:t>
            </a:r>
            <a:r>
              <a:rPr lang="zh-CN" altLang="en-US"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4</a:t>
            </a:r>
            <a:r>
              <a:rPr lang="zh-CN" altLang="en-US" sz="2000" b="1" dirty="0" smtClean="0">
                <a:solidFill>
                  <a:srgbClr val="FF0000"/>
                </a:solidFill>
                <a:latin typeface="楷体" panose="02010609060101010101" pitchFamily="49" charset="-122"/>
                <a:ea typeface="楷体" panose="02010609060101010101" pitchFamily="49" charset="-122"/>
              </a:rPr>
              <a:t>、</a:t>
            </a:r>
            <a:r>
              <a:rPr lang="zh-CN" altLang="zh-CN" sz="2000" b="1" dirty="0" smtClean="0">
                <a:solidFill>
                  <a:srgbClr val="FF0000"/>
                </a:solidFill>
                <a:latin typeface="楷体" panose="02010609060101010101" pitchFamily="49" charset="-122"/>
                <a:ea typeface="楷体" panose="02010609060101010101" pitchFamily="49" charset="-122"/>
              </a:rPr>
              <a:t>坚决</a:t>
            </a:r>
            <a:r>
              <a:rPr lang="zh-CN" altLang="zh-CN" sz="2000" b="1" dirty="0">
                <a:solidFill>
                  <a:srgbClr val="FF0000"/>
                </a:solidFill>
                <a:latin typeface="楷体" panose="02010609060101010101" pitchFamily="49" charset="-122"/>
                <a:ea typeface="楷体" panose="02010609060101010101" pitchFamily="49" charset="-122"/>
              </a:rPr>
              <a:t>守住守好不发生规模性返贫底线，为实现巩固拓展脱贫攻坚成果同乡村振兴有效衔接进一步奠定坚实基础。</a:t>
            </a:r>
            <a:endParaRPr lang="zh-CN" altLang="zh-CN" sz="2000" b="1" dirty="0">
              <a:solidFill>
                <a:srgbClr val="FF0000"/>
              </a:solidFill>
              <a:latin typeface="楷体" panose="02010609060101010101" pitchFamily="49" charset="-122"/>
              <a:ea typeface="楷体" panose="02010609060101010101" pitchFamily="49" charset="-122"/>
            </a:endParaRPr>
          </a:p>
          <a:p>
            <a:endParaRPr lang="zh-CN" altLang="zh-CN" sz="24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27584" y="1988840"/>
            <a:ext cx="7776864" cy="4154984"/>
          </a:xfrm>
          <a:prstGeom prst="rect">
            <a:avLst/>
          </a:prstGeom>
        </p:spPr>
        <p:txBody>
          <a:bodyPr wrap="square">
            <a:spAutoFit/>
          </a:bodyPr>
          <a:lstStyle/>
          <a:p>
            <a:r>
              <a:rPr lang="zh-CN" altLang="en-US" b="1" dirty="0" smtClean="0">
                <a:solidFill>
                  <a:srgbClr val="FF0000"/>
                </a:solidFill>
                <a:latin typeface="楷体" panose="02010609060101010101" pitchFamily="49" charset="-122"/>
                <a:ea typeface="楷体" panose="02010609060101010101" pitchFamily="49" charset="-122"/>
              </a:rPr>
              <a:t>    </a:t>
            </a:r>
            <a:r>
              <a:rPr lang="zh-CN" altLang="en-US" sz="2400" spc="50" dirty="0">
                <a:ln w="11430"/>
                <a:solidFill>
                  <a:srgbClr val="FF0000"/>
                </a:solidFill>
                <a:effectLst>
                  <a:outerShdw blurRad="76200" dist="50800" dir="5400000" algn="tl" rotWithShape="0">
                    <a:srgbClr val="000000">
                      <a:alpha val="65000"/>
                    </a:srgbClr>
                  </a:outerShdw>
                </a:effectLst>
                <a:latin typeface="方正舒体" panose="02010601030101010101" pitchFamily="2" charset="-122"/>
                <a:ea typeface="方正舒体" panose="02010601030101010101" pitchFamily="2" charset="-122"/>
              </a:rPr>
              <a:t> </a:t>
            </a:r>
            <a:r>
              <a:rPr lang="en-US" altLang="zh-CN" sz="2400" b="1" dirty="0" smtClean="0">
                <a:solidFill>
                  <a:srgbClr val="FF0000"/>
                </a:solidFill>
                <a:latin typeface="楷体" panose="02010609060101010101" pitchFamily="49" charset="-122"/>
                <a:ea typeface="楷体" panose="02010609060101010101" pitchFamily="49" charset="-122"/>
              </a:rPr>
              <a:t>2020</a:t>
            </a:r>
            <a:r>
              <a:rPr lang="zh-CN" altLang="en-US" sz="2400" b="1" dirty="0">
                <a:solidFill>
                  <a:srgbClr val="FF0000"/>
                </a:solidFill>
                <a:latin typeface="楷体" panose="02010609060101010101" pitchFamily="49" charset="-122"/>
                <a:ea typeface="楷体" panose="02010609060101010101" pitchFamily="49" charset="-122"/>
              </a:rPr>
              <a:t>年</a:t>
            </a:r>
            <a:r>
              <a:rPr lang="en-US" altLang="zh-CN" sz="2400" b="1" dirty="0">
                <a:solidFill>
                  <a:srgbClr val="FF0000"/>
                </a:solidFill>
                <a:latin typeface="楷体" panose="02010609060101010101" pitchFamily="49" charset="-122"/>
                <a:ea typeface="楷体" panose="02010609060101010101" pitchFamily="49" charset="-122"/>
              </a:rPr>
              <a:t>12</a:t>
            </a:r>
            <a:r>
              <a:rPr lang="zh-CN" altLang="en-US" sz="2400" b="1" dirty="0">
                <a:solidFill>
                  <a:srgbClr val="FF0000"/>
                </a:solidFill>
                <a:latin typeface="楷体" panose="02010609060101010101" pitchFamily="49" charset="-122"/>
                <a:ea typeface="楷体" panose="02010609060101010101" pitchFamily="49" charset="-122"/>
              </a:rPr>
              <a:t>月</a:t>
            </a:r>
            <a:r>
              <a:rPr lang="en-US" altLang="zh-CN" sz="2400" b="1" dirty="0">
                <a:solidFill>
                  <a:srgbClr val="FF0000"/>
                </a:solidFill>
                <a:latin typeface="楷体" panose="02010609060101010101" pitchFamily="49" charset="-122"/>
                <a:ea typeface="楷体" panose="02010609060101010101" pitchFamily="49" charset="-122"/>
              </a:rPr>
              <a:t>16</a:t>
            </a:r>
            <a:r>
              <a:rPr lang="zh-CN" altLang="en-US" sz="2400" b="1" dirty="0">
                <a:solidFill>
                  <a:srgbClr val="FF0000"/>
                </a:solidFill>
                <a:latin typeface="楷体" panose="02010609060101010101" pitchFamily="49" charset="-122"/>
                <a:ea typeface="楷体" panose="02010609060101010101" pitchFamily="49" charset="-122"/>
              </a:rPr>
              <a:t>日，</a:t>
            </a:r>
            <a:r>
              <a:rPr lang="zh-CN" altLang="en-US" sz="2400" b="1" dirty="0" smtClean="0">
                <a:solidFill>
                  <a:srgbClr val="FF0000"/>
                </a:solidFill>
                <a:latin typeface="楷体" panose="02010609060101010101" pitchFamily="49" charset="-122"/>
                <a:ea typeface="楷体" panose="02010609060101010101" pitchFamily="49" charset="-122"/>
              </a:rPr>
              <a:t>中共中央  国务院</a:t>
            </a:r>
            <a:r>
              <a:rPr lang="zh-CN" altLang="en-US" sz="2400" b="1" dirty="0">
                <a:solidFill>
                  <a:srgbClr val="FF0000"/>
                </a:solidFill>
                <a:latin typeface="楷体" panose="02010609060101010101" pitchFamily="49" charset="-122"/>
                <a:ea typeface="楷体" panose="02010609060101010101" pitchFamily="49" charset="-122"/>
              </a:rPr>
              <a:t>出台了</a:t>
            </a:r>
            <a:r>
              <a:rPr lang="en-US" altLang="zh-CN" sz="2400" b="1" dirty="0">
                <a:solidFill>
                  <a:srgbClr val="FF0000"/>
                </a:solidFill>
                <a:latin typeface="楷体" panose="02010609060101010101" pitchFamily="49" charset="-122"/>
                <a:ea typeface="楷体" panose="02010609060101010101" pitchFamily="49" charset="-122"/>
              </a:rPr>
              <a:t>《</a:t>
            </a:r>
            <a:r>
              <a:rPr lang="zh-CN" altLang="en-US" sz="2400" b="1" dirty="0">
                <a:solidFill>
                  <a:srgbClr val="FF0000"/>
                </a:solidFill>
                <a:latin typeface="楷体" panose="02010609060101010101" pitchFamily="49" charset="-122"/>
                <a:ea typeface="楷体" panose="02010609060101010101" pitchFamily="49" charset="-122"/>
              </a:rPr>
              <a:t>关于实现巩固拓展脱贫攻坚成果同乡村振兴有效衔接的意见</a:t>
            </a:r>
            <a:r>
              <a:rPr lang="en-US" altLang="zh-CN" sz="2400" b="1" dirty="0">
                <a:solidFill>
                  <a:srgbClr val="FF0000"/>
                </a:solidFill>
                <a:latin typeface="楷体" panose="02010609060101010101" pitchFamily="49" charset="-122"/>
                <a:ea typeface="楷体" panose="02010609060101010101" pitchFamily="49" charset="-122"/>
              </a:rPr>
              <a:t>》</a:t>
            </a:r>
            <a:r>
              <a:rPr lang="zh-CN" altLang="en-US" sz="2400" b="1" dirty="0">
                <a:solidFill>
                  <a:srgbClr val="FF0000"/>
                </a:solidFill>
                <a:latin typeface="楷体" panose="02010609060101010101" pitchFamily="49" charset="-122"/>
                <a:ea typeface="楷体" panose="02010609060101010101" pitchFamily="49" charset="-122"/>
              </a:rPr>
              <a:t>（中发</a:t>
            </a:r>
            <a:r>
              <a:rPr lang="en-US" altLang="zh-CN" sz="2400" b="1" dirty="0">
                <a:solidFill>
                  <a:srgbClr val="FF0000"/>
                </a:solidFill>
                <a:latin typeface="楷体" panose="02010609060101010101" pitchFamily="49" charset="-122"/>
                <a:ea typeface="楷体" panose="02010609060101010101" pitchFamily="49" charset="-122"/>
              </a:rPr>
              <a:t>【2020】30</a:t>
            </a:r>
            <a:r>
              <a:rPr lang="zh-CN" altLang="en-US" sz="2400" b="1" dirty="0">
                <a:solidFill>
                  <a:srgbClr val="FF0000"/>
                </a:solidFill>
                <a:latin typeface="楷体" panose="02010609060101010101" pitchFamily="49" charset="-122"/>
                <a:ea typeface="楷体" panose="02010609060101010101" pitchFamily="49" charset="-122"/>
              </a:rPr>
              <a:t>号</a:t>
            </a:r>
            <a:r>
              <a:rPr lang="zh-CN" altLang="en-US"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文件明确：打赢脱贫攻坚战、全面建成小康社会后，要在</a:t>
            </a:r>
            <a:r>
              <a:rPr lang="zh-CN" altLang="en-US" sz="2400" b="1" dirty="0">
                <a:solidFill>
                  <a:srgbClr val="FF0000"/>
                </a:solidFill>
                <a:latin typeface="楷体" panose="02010609060101010101" pitchFamily="49" charset="-122"/>
                <a:ea typeface="楷体" panose="02010609060101010101" pitchFamily="49" charset="-122"/>
              </a:rPr>
              <a:t>巩固拓展脱贫攻坚</a:t>
            </a:r>
            <a:r>
              <a:rPr lang="zh-CN" altLang="en-US" sz="2400" b="1" dirty="0" smtClean="0">
                <a:solidFill>
                  <a:srgbClr val="FF0000"/>
                </a:solidFill>
                <a:latin typeface="楷体" panose="02010609060101010101" pitchFamily="49" charset="-122"/>
                <a:ea typeface="楷体" panose="02010609060101010101" pitchFamily="49" charset="-122"/>
              </a:rPr>
              <a:t>成果的基础上，做好乡村振兴这篇大文章，实现</a:t>
            </a:r>
            <a:r>
              <a:rPr lang="zh-CN" altLang="en-US" sz="2400" b="1" dirty="0">
                <a:solidFill>
                  <a:srgbClr val="FF0000"/>
                </a:solidFill>
                <a:latin typeface="楷体" panose="02010609060101010101" pitchFamily="49" charset="-122"/>
                <a:ea typeface="楷体" panose="02010609060101010101" pitchFamily="49" charset="-122"/>
              </a:rPr>
              <a:t>巩固拓展脱贫攻坚成果同乡村振兴有效</a:t>
            </a:r>
            <a:r>
              <a:rPr lang="zh-CN" altLang="en-US" sz="2400" b="1" dirty="0" smtClean="0">
                <a:solidFill>
                  <a:srgbClr val="FF0000"/>
                </a:solidFill>
                <a:latin typeface="楷体" panose="02010609060101010101" pitchFamily="49" charset="-122"/>
                <a:ea typeface="楷体" panose="02010609060101010101" pitchFamily="49" charset="-122"/>
              </a:rPr>
              <a:t>衔接。（</a:t>
            </a:r>
            <a:r>
              <a:rPr lang="zh-CN" altLang="en-US" sz="2400" b="1" dirty="0" smtClean="0">
                <a:solidFill>
                  <a:srgbClr val="002060"/>
                </a:solidFill>
                <a:latin typeface="楷体" panose="02010609060101010101" pitchFamily="49" charset="-122"/>
                <a:ea typeface="楷体" panose="02010609060101010101" pitchFamily="49" charset="-122"/>
              </a:rPr>
              <a:t>注：提出了三大任务</a:t>
            </a:r>
            <a:r>
              <a:rPr lang="zh-CN" altLang="en-US"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u="sng" dirty="0">
                <a:solidFill>
                  <a:srgbClr val="FF0000"/>
                </a:solidFill>
                <a:latin typeface="楷体" panose="02010609060101010101" pitchFamily="49" charset="-122"/>
                <a:ea typeface="楷体" panose="02010609060101010101" pitchFamily="49" charset="-122"/>
              </a:rPr>
              <a:t> </a:t>
            </a:r>
            <a:r>
              <a:rPr lang="en-US" altLang="zh-CN" sz="2400" b="1" u="sng" dirty="0" smtClean="0">
                <a:solidFill>
                  <a:srgbClr val="FF0000"/>
                </a:solidFill>
                <a:latin typeface="楷体" panose="02010609060101010101" pitchFamily="49" charset="-122"/>
                <a:ea typeface="楷体" panose="02010609060101010101" pitchFamily="49" charset="-122"/>
              </a:rPr>
              <a:t>   </a:t>
            </a:r>
            <a:endParaRPr lang="en-US" altLang="zh-CN" sz="2400" b="1" u="sng" dirty="0" smtClean="0">
              <a:solidFill>
                <a:srgbClr val="FF0000"/>
              </a:solidFill>
              <a:latin typeface="楷体" panose="02010609060101010101" pitchFamily="49" charset="-122"/>
              <a:ea typeface="楷体" panose="02010609060101010101" pitchFamily="49" charset="-122"/>
            </a:endParaRPr>
          </a:p>
          <a:p>
            <a:r>
              <a:rPr lang="en-US" altLang="zh-CN" sz="2400" b="1" u="sng" dirty="0">
                <a:solidFill>
                  <a:srgbClr val="FF0000"/>
                </a:solidFill>
                <a:latin typeface="楷体" panose="02010609060101010101" pitchFamily="49" charset="-122"/>
                <a:ea typeface="楷体" panose="02010609060101010101" pitchFamily="49" charset="-122"/>
              </a:rPr>
              <a:t> </a:t>
            </a:r>
            <a:r>
              <a:rPr lang="en-US" altLang="zh-CN" sz="2400" b="1" u="sng" dirty="0" smtClean="0">
                <a:solidFill>
                  <a:srgbClr val="FF0000"/>
                </a:solidFill>
                <a:latin typeface="楷体" panose="02010609060101010101" pitchFamily="49" charset="-122"/>
                <a:ea typeface="楷体" panose="02010609060101010101" pitchFamily="49" charset="-122"/>
              </a:rPr>
              <a:t>   </a:t>
            </a:r>
            <a:r>
              <a:rPr lang="zh-CN" altLang="en-US" sz="2400" b="1" u="sng" dirty="0">
                <a:solidFill>
                  <a:srgbClr val="FF0000"/>
                </a:solidFill>
                <a:latin typeface="楷体" panose="02010609060101010101" pitchFamily="49" charset="-122"/>
                <a:ea typeface="楷体" panose="02010609060101010101" pitchFamily="49" charset="-122"/>
              </a:rPr>
              <a:t>同时，要求</a:t>
            </a:r>
            <a:r>
              <a:rPr lang="zh-CN" altLang="en-US" sz="2400" b="1" u="sng" dirty="0" smtClean="0">
                <a:solidFill>
                  <a:srgbClr val="002060"/>
                </a:solidFill>
                <a:latin typeface="楷体" panose="02010609060101010101" pitchFamily="49" charset="-122"/>
                <a:ea typeface="楷体" panose="02010609060101010101" pitchFamily="49" charset="-122"/>
              </a:rPr>
              <a:t>设置</a:t>
            </a:r>
            <a:r>
              <a:rPr lang="en-US" altLang="zh-CN" sz="2400" b="1" u="sng" dirty="0" smtClean="0">
                <a:solidFill>
                  <a:srgbClr val="002060"/>
                </a:solidFill>
                <a:latin typeface="楷体" panose="02010609060101010101" pitchFamily="49" charset="-122"/>
                <a:ea typeface="楷体" panose="02010609060101010101" pitchFamily="49" charset="-122"/>
              </a:rPr>
              <a:t>5</a:t>
            </a:r>
            <a:r>
              <a:rPr lang="zh-CN" altLang="en-US" sz="2400" b="1" u="sng" dirty="0">
                <a:solidFill>
                  <a:srgbClr val="002060"/>
                </a:solidFill>
                <a:latin typeface="楷体" panose="02010609060101010101" pitchFamily="49" charset="-122"/>
                <a:ea typeface="楷体" panose="02010609060101010101" pitchFamily="49" charset="-122"/>
              </a:rPr>
              <a:t>年</a:t>
            </a:r>
            <a:r>
              <a:rPr lang="zh-CN" altLang="en-US" sz="2400" b="1" u="sng" dirty="0" smtClean="0">
                <a:solidFill>
                  <a:srgbClr val="002060"/>
                </a:solidFill>
                <a:latin typeface="楷体" panose="02010609060101010101" pitchFamily="49" charset="-122"/>
                <a:ea typeface="楷体" panose="02010609060101010101" pitchFamily="49" charset="-122"/>
              </a:rPr>
              <a:t>过渡期，要求</a:t>
            </a:r>
            <a:r>
              <a:rPr lang="zh-CN" altLang="en-US" sz="2400" b="1" u="sng" dirty="0">
                <a:solidFill>
                  <a:srgbClr val="002060"/>
                </a:solidFill>
                <a:latin typeface="楷体" panose="02010609060101010101" pitchFamily="49" charset="-122"/>
                <a:ea typeface="楷体" panose="02010609060101010101" pitchFamily="49" charset="-122"/>
              </a:rPr>
              <a:t>有效衔接期间在指导思想上要将巩固拓展脱贫攻坚成果放在突出位置。</a:t>
            </a:r>
            <a:endParaRPr lang="en-US" altLang="zh-CN" sz="2400" b="1" u="sng" dirty="0">
              <a:solidFill>
                <a:srgbClr val="002060"/>
              </a:solidFill>
              <a:latin typeface="楷体" panose="02010609060101010101" pitchFamily="49" charset="-122"/>
              <a:ea typeface="楷体" panose="02010609060101010101" pitchFamily="49" charset="-122"/>
            </a:endParaRPr>
          </a:p>
          <a:p>
            <a:r>
              <a:rPr lang="en-US" altLang="zh-CN" sz="2400" spc="50" dirty="0" smtClean="0">
                <a:ln w="11430"/>
                <a:solidFill>
                  <a:srgbClr val="FF0000"/>
                </a:solidFill>
                <a:effectLst>
                  <a:outerShdw blurRad="76200" dist="50800" dir="5400000" algn="tl" rotWithShape="0">
                    <a:srgbClr val="000000">
                      <a:alpha val="65000"/>
                    </a:srgbClr>
                  </a:outerShdw>
                </a:effectLst>
                <a:latin typeface="方正舒体" panose="02010601030101010101" pitchFamily="2" charset="-122"/>
                <a:ea typeface="方正舒体" panose="02010601030101010101" pitchFamily="2" charset="-122"/>
              </a:rPr>
              <a:t>       </a:t>
            </a:r>
            <a:endParaRPr lang="en-US" altLang="zh-CN" sz="2400" spc="50" dirty="0" smtClean="0">
              <a:ln w="11430"/>
              <a:solidFill>
                <a:srgbClr val="FF0000"/>
              </a:solidFill>
              <a:effectLst>
                <a:outerShdw blurRad="76200" dist="50800" dir="5400000" algn="tl" rotWithShape="0">
                  <a:srgbClr val="000000">
                    <a:alpha val="65000"/>
                  </a:srgbClr>
                </a:outerShdw>
              </a:effectLst>
              <a:latin typeface="方正舒体" panose="02010601030101010101" pitchFamily="2" charset="-122"/>
              <a:ea typeface="方正舒体" panose="02010601030101010101" pitchFamily="2" charset="-122"/>
            </a:endParaRPr>
          </a:p>
        </p:txBody>
      </p:sp>
      <p:sp>
        <p:nvSpPr>
          <p:cNvPr id="3" name="矩形 2"/>
          <p:cNvSpPr/>
          <p:nvPr/>
        </p:nvSpPr>
        <p:spPr>
          <a:xfrm>
            <a:off x="1666855" y="1153352"/>
            <a:ext cx="4392488" cy="461665"/>
          </a:xfrm>
          <a:prstGeom prst="rect">
            <a:avLst/>
          </a:prstGeom>
        </p:spPr>
        <p:txBody>
          <a:bodyPr wrap="square">
            <a:spAutoFit/>
          </a:bodyPr>
          <a:lstStyle/>
          <a:p>
            <a:r>
              <a:rPr lang="en-US" altLang="zh-CN" sz="2400" b="1" dirty="0">
                <a:solidFill>
                  <a:srgbClr val="FF0000"/>
                </a:solidFill>
                <a:latin typeface="楷体" panose="02010609060101010101" pitchFamily="49" charset="-122"/>
                <a:ea typeface="楷体" panose="02010609060101010101" pitchFamily="49" charset="-122"/>
              </a:rPr>
              <a:t> </a:t>
            </a:r>
            <a:endParaRPr lang="zh-CN" altLang="en-US" sz="3200" spc="50" dirty="0">
              <a:ln w="11430"/>
              <a:solidFill>
                <a:srgbClr val="FF0000"/>
              </a:solidFill>
              <a:effectLst>
                <a:outerShdw blurRad="76200" dist="50800" dir="5400000" algn="tl" rotWithShape="0">
                  <a:srgbClr val="000000">
                    <a:alpha val="65000"/>
                  </a:srgbClr>
                </a:outerShdw>
              </a:effectLst>
              <a:latin typeface="方正舒体" panose="02010601030101010101" pitchFamily="2" charset="-122"/>
              <a:ea typeface="方正舒体" panose="02010601030101010101" pitchFamily="2" charset="-122"/>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771945"/>
            <a:ext cx="7776864" cy="4555093"/>
          </a:xfrm>
          <a:prstGeom prst="rect">
            <a:avLst/>
          </a:prstGeom>
        </p:spPr>
        <p:txBody>
          <a:bodyPr wrap="square">
            <a:spAutoFit/>
          </a:bodyPr>
          <a:lstStyle/>
          <a:p>
            <a:r>
              <a:rPr lang="zh-CN" altLang="en-US" sz="2000" b="1" dirty="0" smtClean="0">
                <a:solidFill>
                  <a:srgbClr val="FF0000"/>
                </a:solidFill>
                <a:latin typeface="楷体" panose="02010609060101010101" pitchFamily="49" charset="-122"/>
                <a:ea typeface="楷体" panose="02010609060101010101" pitchFamily="49" charset="-122"/>
              </a:rPr>
              <a:t>    </a:t>
            </a:r>
            <a:r>
              <a:rPr lang="zh-CN" altLang="en-US" b="1" dirty="0" smtClean="0">
                <a:solidFill>
                  <a:srgbClr val="FF0000"/>
                </a:solidFill>
                <a:latin typeface="楷体" panose="02010609060101010101" pitchFamily="49" charset="-122"/>
                <a:ea typeface="楷体" panose="02010609060101010101" pitchFamily="49" charset="-122"/>
              </a:rPr>
              <a:t>（三）</a:t>
            </a:r>
            <a:r>
              <a:rPr lang="zh-CN" altLang="zh-CN" b="1" dirty="0" smtClean="0">
                <a:solidFill>
                  <a:srgbClr val="FF0000"/>
                </a:solidFill>
                <a:latin typeface="楷体" panose="02010609060101010101" pitchFamily="49" charset="-122"/>
                <a:ea typeface="楷体" panose="02010609060101010101" pitchFamily="49" charset="-122"/>
              </a:rPr>
              <a:t>时间</a:t>
            </a:r>
            <a:r>
              <a:rPr lang="zh-CN" altLang="zh-CN" b="1" dirty="0">
                <a:solidFill>
                  <a:srgbClr val="FF0000"/>
                </a:solidFill>
                <a:latin typeface="楷体" panose="02010609060101010101" pitchFamily="49" charset="-122"/>
                <a:ea typeface="楷体" panose="02010609060101010101" pitchFamily="49" charset="-122"/>
              </a:rPr>
              <a:t>安排</a:t>
            </a:r>
            <a:endParaRPr lang="zh-CN" altLang="zh-CN" b="1" dirty="0">
              <a:solidFill>
                <a:srgbClr val="FF0000"/>
              </a:solidFill>
              <a:latin typeface="楷体" panose="02010609060101010101" pitchFamily="49" charset="-122"/>
              <a:ea typeface="楷体" panose="02010609060101010101" pitchFamily="49" charset="-122"/>
            </a:endParaRPr>
          </a:p>
          <a:p>
            <a:r>
              <a:rPr lang="en-US" altLang="zh-CN" b="1" dirty="0" smtClean="0">
                <a:solidFill>
                  <a:srgbClr val="FF0000"/>
                </a:solidFill>
                <a:latin typeface="楷体" panose="02010609060101010101" pitchFamily="49" charset="-122"/>
                <a:ea typeface="楷体" panose="02010609060101010101" pitchFamily="49" charset="-122"/>
              </a:rPr>
              <a:t>    2022</a:t>
            </a:r>
            <a:r>
              <a:rPr lang="zh-CN" altLang="zh-CN" b="1" dirty="0">
                <a:solidFill>
                  <a:srgbClr val="FF0000"/>
                </a:solidFill>
                <a:latin typeface="楷体" panose="02010609060101010101" pitchFamily="49" charset="-122"/>
                <a:ea typeface="楷体" panose="02010609060101010101" pitchFamily="49" charset="-122"/>
              </a:rPr>
              <a:t>年</a:t>
            </a:r>
            <a:r>
              <a:rPr lang="en-US" altLang="zh-CN" b="1" dirty="0">
                <a:solidFill>
                  <a:srgbClr val="FF0000"/>
                </a:solidFill>
                <a:latin typeface="楷体" panose="02010609060101010101" pitchFamily="49" charset="-122"/>
                <a:ea typeface="楷体" panose="02010609060101010101" pitchFamily="49" charset="-122"/>
              </a:rPr>
              <a:t>3</a:t>
            </a:r>
            <a:r>
              <a:rPr lang="zh-CN" altLang="zh-CN" b="1" dirty="0">
                <a:solidFill>
                  <a:srgbClr val="FF0000"/>
                </a:solidFill>
                <a:latin typeface="楷体" panose="02010609060101010101" pitchFamily="49" charset="-122"/>
                <a:ea typeface="楷体" panose="02010609060101010101" pitchFamily="49" charset="-122"/>
              </a:rPr>
              <a:t>月下旬开始至</a:t>
            </a:r>
            <a:r>
              <a:rPr lang="en-US" altLang="zh-CN" b="1" dirty="0">
                <a:solidFill>
                  <a:srgbClr val="FF0000"/>
                </a:solidFill>
                <a:latin typeface="楷体" panose="02010609060101010101" pitchFamily="49" charset="-122"/>
                <a:ea typeface="楷体" panose="02010609060101010101" pitchFamily="49" charset="-122"/>
              </a:rPr>
              <a:t>7</a:t>
            </a:r>
            <a:r>
              <a:rPr lang="zh-CN" altLang="zh-CN" b="1" dirty="0">
                <a:solidFill>
                  <a:srgbClr val="FF0000"/>
                </a:solidFill>
                <a:latin typeface="楷体" panose="02010609060101010101" pitchFamily="49" charset="-122"/>
                <a:ea typeface="楷体" panose="02010609060101010101" pitchFamily="49" charset="-122"/>
              </a:rPr>
              <a:t>月底，分阶段推进。</a:t>
            </a:r>
            <a:endParaRPr lang="zh-CN" altLang="zh-CN" b="1" dirty="0">
              <a:solidFill>
                <a:srgbClr val="FF0000"/>
              </a:solidFill>
              <a:latin typeface="楷体" panose="02010609060101010101" pitchFamily="49" charset="-122"/>
              <a:ea typeface="楷体" panose="02010609060101010101" pitchFamily="49" charset="-122"/>
            </a:endParaRPr>
          </a:p>
          <a:p>
            <a:r>
              <a:rPr lang="en-US" altLang="zh-CN" b="1" dirty="0" smtClean="0">
                <a:solidFill>
                  <a:srgbClr val="FF0000"/>
                </a:solidFill>
                <a:latin typeface="楷体" panose="02010609060101010101" pitchFamily="49" charset="-122"/>
                <a:ea typeface="楷体" panose="02010609060101010101" pitchFamily="49" charset="-122"/>
              </a:rPr>
              <a:t>    </a:t>
            </a:r>
            <a:r>
              <a:rPr lang="zh-CN" altLang="zh-CN" b="1" dirty="0" smtClean="0">
                <a:solidFill>
                  <a:srgbClr val="FF0000"/>
                </a:solidFill>
                <a:latin typeface="楷体" panose="02010609060101010101" pitchFamily="49" charset="-122"/>
                <a:ea typeface="楷体" panose="02010609060101010101" pitchFamily="49" charset="-122"/>
              </a:rPr>
              <a:t>第一</a:t>
            </a:r>
            <a:r>
              <a:rPr lang="zh-CN" altLang="zh-CN" b="1" dirty="0">
                <a:solidFill>
                  <a:srgbClr val="FF0000"/>
                </a:solidFill>
                <a:latin typeface="楷体" panose="02010609060101010101" pitchFamily="49" charset="-122"/>
                <a:ea typeface="楷体" panose="02010609060101010101" pitchFamily="49" charset="-122"/>
              </a:rPr>
              <a:t>阶段：先行</a:t>
            </a:r>
            <a:r>
              <a:rPr lang="zh-CN" altLang="zh-CN" b="1" dirty="0" smtClean="0">
                <a:solidFill>
                  <a:srgbClr val="FF0000"/>
                </a:solidFill>
                <a:latin typeface="楷体" panose="02010609060101010101" pitchFamily="49" charset="-122"/>
                <a:ea typeface="楷体" panose="02010609060101010101" pitchFamily="49" charset="-122"/>
              </a:rPr>
              <a:t>试点（</a:t>
            </a:r>
            <a:r>
              <a:rPr lang="en-US" altLang="zh-CN" b="1" dirty="0">
                <a:solidFill>
                  <a:srgbClr val="FF0000"/>
                </a:solidFill>
                <a:latin typeface="楷体" panose="02010609060101010101" pitchFamily="49" charset="-122"/>
                <a:ea typeface="楷体" panose="02010609060101010101" pitchFamily="49" charset="-122"/>
              </a:rPr>
              <a:t>3</a:t>
            </a:r>
            <a:r>
              <a:rPr lang="zh-CN" altLang="zh-CN" b="1" dirty="0">
                <a:solidFill>
                  <a:srgbClr val="FF0000"/>
                </a:solidFill>
                <a:latin typeface="楷体" panose="02010609060101010101" pitchFamily="49" charset="-122"/>
                <a:ea typeface="楷体" panose="02010609060101010101" pitchFamily="49" charset="-122"/>
              </a:rPr>
              <a:t>月</a:t>
            </a:r>
            <a:r>
              <a:rPr lang="en-US" altLang="zh-CN" b="1" dirty="0">
                <a:solidFill>
                  <a:srgbClr val="FF0000"/>
                </a:solidFill>
                <a:latin typeface="楷体" panose="02010609060101010101" pitchFamily="49" charset="-122"/>
                <a:ea typeface="楷体" panose="02010609060101010101" pitchFamily="49" charset="-122"/>
              </a:rPr>
              <a:t>20</a:t>
            </a:r>
            <a:r>
              <a:rPr lang="zh-CN" altLang="zh-CN" b="1" dirty="0">
                <a:solidFill>
                  <a:srgbClr val="FF0000"/>
                </a:solidFill>
                <a:latin typeface="楷体" panose="02010609060101010101" pitchFamily="49" charset="-122"/>
                <a:ea typeface="楷体" panose="02010609060101010101" pitchFamily="49" charset="-122"/>
              </a:rPr>
              <a:t>日至</a:t>
            </a:r>
            <a:r>
              <a:rPr lang="en-US" altLang="zh-CN" b="1" dirty="0">
                <a:solidFill>
                  <a:srgbClr val="FF0000"/>
                </a:solidFill>
                <a:latin typeface="楷体" panose="02010609060101010101" pitchFamily="49" charset="-122"/>
                <a:ea typeface="楷体" panose="02010609060101010101" pitchFamily="49" charset="-122"/>
              </a:rPr>
              <a:t>4</a:t>
            </a:r>
            <a:r>
              <a:rPr lang="zh-CN" altLang="zh-CN" b="1" dirty="0">
                <a:solidFill>
                  <a:srgbClr val="FF0000"/>
                </a:solidFill>
                <a:latin typeface="楷体" panose="02010609060101010101" pitchFamily="49" charset="-122"/>
                <a:ea typeface="楷体" panose="02010609060101010101" pitchFamily="49" charset="-122"/>
              </a:rPr>
              <a:t>月</a:t>
            </a:r>
            <a:r>
              <a:rPr lang="en-US" altLang="zh-CN" b="1" dirty="0">
                <a:solidFill>
                  <a:srgbClr val="FF0000"/>
                </a:solidFill>
                <a:latin typeface="楷体" panose="02010609060101010101" pitchFamily="49" charset="-122"/>
                <a:ea typeface="楷体" panose="02010609060101010101" pitchFamily="49" charset="-122"/>
              </a:rPr>
              <a:t>10</a:t>
            </a:r>
            <a:r>
              <a:rPr lang="zh-CN" altLang="zh-CN" b="1" dirty="0">
                <a:solidFill>
                  <a:srgbClr val="FF0000"/>
                </a:solidFill>
                <a:latin typeface="楷体" panose="02010609060101010101" pitchFamily="49" charset="-122"/>
                <a:ea typeface="楷体" panose="02010609060101010101" pitchFamily="49" charset="-122"/>
              </a:rPr>
              <a:t>日</a:t>
            </a:r>
            <a:r>
              <a:rPr lang="zh-CN" altLang="zh-CN" b="1" dirty="0" smtClean="0">
                <a:solidFill>
                  <a:srgbClr val="FF0000"/>
                </a:solidFill>
                <a:latin typeface="楷体" panose="02010609060101010101" pitchFamily="49" charset="-122"/>
                <a:ea typeface="楷体" panose="02010609060101010101" pitchFamily="49" charset="-122"/>
              </a:rPr>
              <a:t>）</a:t>
            </a:r>
            <a:r>
              <a:rPr lang="zh-CN" altLang="en-US" b="1" dirty="0" smtClean="0">
                <a:solidFill>
                  <a:srgbClr val="FF0000"/>
                </a:solidFill>
                <a:latin typeface="楷体" panose="02010609060101010101" pitchFamily="49" charset="-122"/>
                <a:ea typeface="楷体" panose="02010609060101010101" pitchFamily="49" charset="-122"/>
              </a:rPr>
              <a:t>。</a:t>
            </a:r>
            <a:r>
              <a:rPr lang="zh-CN" altLang="zh-CN" b="1" dirty="0" smtClean="0">
                <a:solidFill>
                  <a:srgbClr val="FF0000"/>
                </a:solidFill>
                <a:latin typeface="楷体" panose="02010609060101010101" pitchFamily="49" charset="-122"/>
                <a:ea typeface="楷体" panose="02010609060101010101" pitchFamily="49" charset="-122"/>
              </a:rPr>
              <a:t>市级</a:t>
            </a:r>
            <a:r>
              <a:rPr lang="zh-CN" altLang="en-US" b="1" dirty="0" smtClean="0">
                <a:solidFill>
                  <a:srgbClr val="FF0000"/>
                </a:solidFill>
                <a:latin typeface="楷体" panose="02010609060101010101" pitchFamily="49" charset="-122"/>
                <a:ea typeface="楷体" panose="02010609060101010101" pitchFamily="49" charset="-122"/>
              </a:rPr>
              <a:t>、</a:t>
            </a:r>
            <a:r>
              <a:rPr lang="zh-CN" altLang="zh-CN" b="1" dirty="0" smtClean="0">
                <a:solidFill>
                  <a:srgbClr val="FF0000"/>
                </a:solidFill>
                <a:latin typeface="楷体" panose="02010609060101010101" pitchFamily="49" charset="-122"/>
                <a:ea typeface="楷体" panose="02010609060101010101" pitchFamily="49" charset="-122"/>
              </a:rPr>
              <a:t>区县</a:t>
            </a:r>
            <a:r>
              <a:rPr lang="zh-CN" altLang="zh-CN" b="1" dirty="0">
                <a:solidFill>
                  <a:srgbClr val="FF0000"/>
                </a:solidFill>
                <a:latin typeface="楷体" panose="02010609060101010101" pitchFamily="49" charset="-122"/>
                <a:ea typeface="楷体" panose="02010609060101010101" pitchFamily="49" charset="-122"/>
              </a:rPr>
              <a:t>分别选取</a:t>
            </a:r>
            <a:r>
              <a:rPr lang="en-US" altLang="zh-CN" b="1" dirty="0">
                <a:solidFill>
                  <a:srgbClr val="FF0000"/>
                </a:solidFill>
                <a:latin typeface="楷体" panose="02010609060101010101" pitchFamily="49" charset="-122"/>
                <a:ea typeface="楷体" panose="02010609060101010101" pitchFamily="49" charset="-122"/>
              </a:rPr>
              <a:t>2</a:t>
            </a:r>
            <a:r>
              <a:rPr lang="zh-CN" altLang="zh-CN" b="1" dirty="0">
                <a:solidFill>
                  <a:srgbClr val="FF0000"/>
                </a:solidFill>
                <a:latin typeface="楷体" panose="02010609060101010101" pitchFamily="49" charset="-122"/>
                <a:ea typeface="楷体" panose="02010609060101010101" pitchFamily="49" charset="-122"/>
              </a:rPr>
              <a:t>个行政村（社区）先行试点</a:t>
            </a:r>
            <a:r>
              <a:rPr lang="zh-CN" altLang="zh-CN" b="1" dirty="0" smtClean="0">
                <a:solidFill>
                  <a:srgbClr val="FF0000"/>
                </a:solidFill>
                <a:latin typeface="楷体" panose="02010609060101010101" pitchFamily="49" charset="-122"/>
                <a:ea typeface="楷体" panose="02010609060101010101" pitchFamily="49" charset="-122"/>
              </a:rPr>
              <a:t>，探索</a:t>
            </a:r>
            <a:r>
              <a:rPr lang="zh-CN" altLang="zh-CN" b="1" dirty="0">
                <a:solidFill>
                  <a:srgbClr val="FF0000"/>
                </a:solidFill>
                <a:latin typeface="楷体" panose="02010609060101010101" pitchFamily="49" charset="-122"/>
                <a:ea typeface="楷体" panose="02010609060101010101" pitchFamily="49" charset="-122"/>
              </a:rPr>
              <a:t>路径和方法，完善指标体系，优化软件系统功能。</a:t>
            </a:r>
            <a:endParaRPr lang="zh-CN" altLang="zh-CN" b="1" dirty="0">
              <a:solidFill>
                <a:srgbClr val="FF0000"/>
              </a:solidFill>
              <a:latin typeface="楷体" panose="02010609060101010101" pitchFamily="49" charset="-122"/>
              <a:ea typeface="楷体" panose="02010609060101010101" pitchFamily="49" charset="-122"/>
            </a:endParaRPr>
          </a:p>
          <a:p>
            <a:r>
              <a:rPr lang="en-US" altLang="zh-CN" b="1" dirty="0" smtClean="0">
                <a:solidFill>
                  <a:srgbClr val="FF0000"/>
                </a:solidFill>
                <a:latin typeface="楷体" panose="02010609060101010101" pitchFamily="49" charset="-122"/>
                <a:ea typeface="楷体" panose="02010609060101010101" pitchFamily="49" charset="-122"/>
              </a:rPr>
              <a:t>    </a:t>
            </a:r>
            <a:r>
              <a:rPr lang="zh-CN" altLang="zh-CN" b="1" dirty="0" smtClean="0">
                <a:solidFill>
                  <a:srgbClr val="FF0000"/>
                </a:solidFill>
                <a:latin typeface="楷体" panose="02010609060101010101" pitchFamily="49" charset="-122"/>
                <a:ea typeface="楷体" panose="02010609060101010101" pitchFamily="49" charset="-122"/>
              </a:rPr>
              <a:t>第二</a:t>
            </a:r>
            <a:r>
              <a:rPr lang="zh-CN" altLang="zh-CN" b="1" dirty="0">
                <a:solidFill>
                  <a:srgbClr val="FF0000"/>
                </a:solidFill>
                <a:latin typeface="楷体" panose="02010609060101010101" pitchFamily="49" charset="-122"/>
                <a:ea typeface="楷体" panose="02010609060101010101" pitchFamily="49" charset="-122"/>
              </a:rPr>
              <a:t>阶段：动员</a:t>
            </a:r>
            <a:r>
              <a:rPr lang="zh-CN" altLang="zh-CN" b="1" dirty="0" smtClean="0">
                <a:solidFill>
                  <a:srgbClr val="FF0000"/>
                </a:solidFill>
                <a:latin typeface="楷体" panose="02010609060101010101" pitchFamily="49" charset="-122"/>
                <a:ea typeface="楷体" panose="02010609060101010101" pitchFamily="49" charset="-122"/>
              </a:rPr>
              <a:t>部署（</a:t>
            </a:r>
            <a:r>
              <a:rPr lang="en-US" altLang="zh-CN" b="1" dirty="0">
                <a:solidFill>
                  <a:srgbClr val="FF0000"/>
                </a:solidFill>
                <a:latin typeface="楷体" panose="02010609060101010101" pitchFamily="49" charset="-122"/>
                <a:ea typeface="楷体" panose="02010609060101010101" pitchFamily="49" charset="-122"/>
              </a:rPr>
              <a:t>4</a:t>
            </a:r>
            <a:r>
              <a:rPr lang="zh-CN" altLang="zh-CN" b="1" dirty="0">
                <a:solidFill>
                  <a:srgbClr val="FF0000"/>
                </a:solidFill>
                <a:latin typeface="楷体" panose="02010609060101010101" pitchFamily="49" charset="-122"/>
                <a:ea typeface="楷体" panose="02010609060101010101" pitchFamily="49" charset="-122"/>
              </a:rPr>
              <a:t>月</a:t>
            </a:r>
            <a:r>
              <a:rPr lang="en-US" altLang="zh-CN" b="1" dirty="0">
                <a:solidFill>
                  <a:srgbClr val="FF0000"/>
                </a:solidFill>
                <a:latin typeface="楷体" panose="02010609060101010101" pitchFamily="49" charset="-122"/>
                <a:ea typeface="楷体" panose="02010609060101010101" pitchFamily="49" charset="-122"/>
              </a:rPr>
              <a:t>11</a:t>
            </a:r>
            <a:r>
              <a:rPr lang="zh-CN" altLang="zh-CN" b="1" dirty="0">
                <a:solidFill>
                  <a:srgbClr val="FF0000"/>
                </a:solidFill>
                <a:latin typeface="楷体" panose="02010609060101010101" pitchFamily="49" charset="-122"/>
                <a:ea typeface="楷体" panose="02010609060101010101" pitchFamily="49" charset="-122"/>
              </a:rPr>
              <a:t>日至</a:t>
            </a:r>
            <a:r>
              <a:rPr lang="en-US" altLang="zh-CN" b="1" dirty="0">
                <a:solidFill>
                  <a:srgbClr val="FF0000"/>
                </a:solidFill>
                <a:latin typeface="楷体" panose="02010609060101010101" pitchFamily="49" charset="-122"/>
                <a:ea typeface="楷体" panose="02010609060101010101" pitchFamily="49" charset="-122"/>
              </a:rPr>
              <a:t>4</a:t>
            </a:r>
            <a:r>
              <a:rPr lang="zh-CN" altLang="zh-CN" b="1" dirty="0">
                <a:solidFill>
                  <a:srgbClr val="FF0000"/>
                </a:solidFill>
                <a:latin typeface="楷体" panose="02010609060101010101" pitchFamily="49" charset="-122"/>
                <a:ea typeface="楷体" panose="02010609060101010101" pitchFamily="49" charset="-122"/>
              </a:rPr>
              <a:t>月</a:t>
            </a:r>
            <a:r>
              <a:rPr lang="en-US" altLang="zh-CN" b="1" dirty="0">
                <a:solidFill>
                  <a:srgbClr val="FF0000"/>
                </a:solidFill>
                <a:latin typeface="楷体" panose="02010609060101010101" pitchFamily="49" charset="-122"/>
                <a:ea typeface="楷体" panose="02010609060101010101" pitchFamily="49" charset="-122"/>
              </a:rPr>
              <a:t>20</a:t>
            </a:r>
            <a:r>
              <a:rPr lang="zh-CN" altLang="zh-CN" b="1" dirty="0">
                <a:solidFill>
                  <a:srgbClr val="FF0000"/>
                </a:solidFill>
                <a:latin typeface="楷体" panose="02010609060101010101" pitchFamily="49" charset="-122"/>
                <a:ea typeface="楷体" panose="02010609060101010101" pitchFamily="49" charset="-122"/>
              </a:rPr>
              <a:t>日</a:t>
            </a:r>
            <a:r>
              <a:rPr lang="zh-CN" altLang="zh-CN" b="1" dirty="0" smtClean="0">
                <a:solidFill>
                  <a:srgbClr val="FF0000"/>
                </a:solidFill>
                <a:latin typeface="楷体" panose="02010609060101010101" pitchFamily="49" charset="-122"/>
                <a:ea typeface="楷体" panose="02010609060101010101" pitchFamily="49" charset="-122"/>
              </a:rPr>
              <a:t>）</a:t>
            </a:r>
            <a:r>
              <a:rPr lang="zh-CN" altLang="en-US" b="1" dirty="0" smtClean="0">
                <a:solidFill>
                  <a:srgbClr val="FF0000"/>
                </a:solidFill>
                <a:latin typeface="楷体" panose="02010609060101010101" pitchFamily="49" charset="-122"/>
                <a:ea typeface="楷体" panose="02010609060101010101" pitchFamily="49" charset="-122"/>
              </a:rPr>
              <a:t>。</a:t>
            </a:r>
            <a:r>
              <a:rPr lang="zh-CN" altLang="zh-CN" b="1" dirty="0" smtClean="0">
                <a:solidFill>
                  <a:srgbClr val="FF0000"/>
                </a:solidFill>
                <a:latin typeface="楷体" panose="02010609060101010101" pitchFamily="49" charset="-122"/>
                <a:ea typeface="楷体" panose="02010609060101010101" pitchFamily="49" charset="-122"/>
              </a:rPr>
              <a:t>市</a:t>
            </a:r>
            <a:r>
              <a:rPr lang="zh-CN" altLang="zh-CN" b="1" dirty="0">
                <a:solidFill>
                  <a:srgbClr val="FF0000"/>
                </a:solidFill>
                <a:latin typeface="楷体" panose="02010609060101010101" pitchFamily="49" charset="-122"/>
                <a:ea typeface="楷体" panose="02010609060101010101" pitchFamily="49" charset="-122"/>
              </a:rPr>
              <a:t>级</a:t>
            </a:r>
            <a:r>
              <a:rPr lang="zh-CN" altLang="zh-CN" b="1" dirty="0" smtClean="0">
                <a:solidFill>
                  <a:srgbClr val="FF0000"/>
                </a:solidFill>
                <a:latin typeface="楷体" panose="02010609060101010101" pitchFamily="49" charset="-122"/>
                <a:ea typeface="楷体" panose="02010609060101010101" pitchFamily="49" charset="-122"/>
              </a:rPr>
              <a:t>全面部署</a:t>
            </a:r>
            <a:r>
              <a:rPr lang="zh-CN" altLang="zh-CN" b="1" dirty="0">
                <a:solidFill>
                  <a:srgbClr val="FF0000"/>
                </a:solidFill>
                <a:latin typeface="楷体" panose="02010609060101010101" pitchFamily="49" charset="-122"/>
                <a:ea typeface="楷体" panose="02010609060101010101" pitchFamily="49" charset="-122"/>
              </a:rPr>
              <a:t>，各区县结合实际制定本</a:t>
            </a:r>
            <a:r>
              <a:rPr lang="zh-CN" altLang="zh-CN" b="1" dirty="0" smtClean="0">
                <a:solidFill>
                  <a:srgbClr val="FF0000"/>
                </a:solidFill>
                <a:latin typeface="楷体" panose="02010609060101010101" pitchFamily="49" charset="-122"/>
                <a:ea typeface="楷体" panose="02010609060101010101" pitchFamily="49" charset="-122"/>
              </a:rPr>
              <a:t>级实施</a:t>
            </a:r>
            <a:r>
              <a:rPr lang="zh-CN" altLang="zh-CN" b="1" dirty="0">
                <a:solidFill>
                  <a:srgbClr val="FF0000"/>
                </a:solidFill>
                <a:latin typeface="楷体" panose="02010609060101010101" pitchFamily="49" charset="-122"/>
                <a:ea typeface="楷体" panose="02010609060101010101" pitchFamily="49" charset="-122"/>
              </a:rPr>
              <a:t>方案，分层做好宣传动员、人员组织、业务培训等工作。</a:t>
            </a:r>
            <a:endParaRPr lang="zh-CN" altLang="zh-CN" b="1" dirty="0">
              <a:solidFill>
                <a:srgbClr val="FF0000"/>
              </a:solidFill>
              <a:latin typeface="楷体" panose="02010609060101010101" pitchFamily="49" charset="-122"/>
              <a:ea typeface="楷体" panose="02010609060101010101" pitchFamily="49" charset="-122"/>
            </a:endParaRPr>
          </a:p>
          <a:p>
            <a:r>
              <a:rPr lang="en-US" altLang="zh-CN" b="1" dirty="0" smtClean="0">
                <a:solidFill>
                  <a:srgbClr val="FF0000"/>
                </a:solidFill>
                <a:latin typeface="楷体" panose="02010609060101010101" pitchFamily="49" charset="-122"/>
                <a:ea typeface="楷体" panose="02010609060101010101" pitchFamily="49" charset="-122"/>
              </a:rPr>
              <a:t>    </a:t>
            </a:r>
            <a:r>
              <a:rPr lang="zh-CN" altLang="zh-CN" b="1" dirty="0" smtClean="0">
                <a:solidFill>
                  <a:srgbClr val="FF0000"/>
                </a:solidFill>
                <a:latin typeface="楷体" panose="02010609060101010101" pitchFamily="49" charset="-122"/>
                <a:ea typeface="楷体" panose="02010609060101010101" pitchFamily="49" charset="-122"/>
              </a:rPr>
              <a:t>第三</a:t>
            </a:r>
            <a:r>
              <a:rPr lang="zh-CN" altLang="zh-CN" b="1" dirty="0">
                <a:solidFill>
                  <a:srgbClr val="FF0000"/>
                </a:solidFill>
                <a:latin typeface="楷体" panose="02010609060101010101" pitchFamily="49" charset="-122"/>
                <a:ea typeface="楷体" panose="02010609060101010101" pitchFamily="49" charset="-122"/>
              </a:rPr>
              <a:t>阶段：集中排</a:t>
            </a:r>
            <a:r>
              <a:rPr lang="zh-CN" altLang="zh-CN" b="1" dirty="0" smtClean="0">
                <a:solidFill>
                  <a:srgbClr val="FF0000"/>
                </a:solidFill>
                <a:latin typeface="楷体" panose="02010609060101010101" pitchFamily="49" charset="-122"/>
                <a:ea typeface="楷体" panose="02010609060101010101" pitchFamily="49" charset="-122"/>
              </a:rPr>
              <a:t>查（</a:t>
            </a:r>
            <a:r>
              <a:rPr lang="en-US" altLang="zh-CN" b="1" dirty="0">
                <a:solidFill>
                  <a:srgbClr val="FF0000"/>
                </a:solidFill>
                <a:latin typeface="楷体" panose="02010609060101010101" pitchFamily="49" charset="-122"/>
                <a:ea typeface="楷体" panose="02010609060101010101" pitchFamily="49" charset="-122"/>
              </a:rPr>
              <a:t>4</a:t>
            </a:r>
            <a:r>
              <a:rPr lang="zh-CN" altLang="zh-CN" b="1" dirty="0">
                <a:solidFill>
                  <a:srgbClr val="FF0000"/>
                </a:solidFill>
                <a:latin typeface="楷体" panose="02010609060101010101" pitchFamily="49" charset="-122"/>
                <a:ea typeface="楷体" panose="02010609060101010101" pitchFamily="49" charset="-122"/>
              </a:rPr>
              <a:t>月</a:t>
            </a:r>
            <a:r>
              <a:rPr lang="en-US" altLang="zh-CN" b="1" dirty="0">
                <a:solidFill>
                  <a:srgbClr val="FF0000"/>
                </a:solidFill>
                <a:latin typeface="楷体" panose="02010609060101010101" pitchFamily="49" charset="-122"/>
                <a:ea typeface="楷体" panose="02010609060101010101" pitchFamily="49" charset="-122"/>
              </a:rPr>
              <a:t>21</a:t>
            </a:r>
            <a:r>
              <a:rPr lang="zh-CN" altLang="zh-CN" b="1" dirty="0">
                <a:solidFill>
                  <a:srgbClr val="FF0000"/>
                </a:solidFill>
                <a:latin typeface="楷体" panose="02010609060101010101" pitchFamily="49" charset="-122"/>
                <a:ea typeface="楷体" panose="02010609060101010101" pitchFamily="49" charset="-122"/>
              </a:rPr>
              <a:t>日至</a:t>
            </a:r>
            <a:r>
              <a:rPr lang="en-US" altLang="zh-CN" b="1" dirty="0">
                <a:solidFill>
                  <a:srgbClr val="FF0000"/>
                </a:solidFill>
                <a:latin typeface="楷体" panose="02010609060101010101" pitchFamily="49" charset="-122"/>
                <a:ea typeface="楷体" panose="02010609060101010101" pitchFamily="49" charset="-122"/>
              </a:rPr>
              <a:t>6</a:t>
            </a:r>
            <a:r>
              <a:rPr lang="zh-CN" altLang="zh-CN" b="1" dirty="0">
                <a:solidFill>
                  <a:srgbClr val="FF0000"/>
                </a:solidFill>
                <a:latin typeface="楷体" panose="02010609060101010101" pitchFamily="49" charset="-122"/>
                <a:ea typeface="楷体" panose="02010609060101010101" pitchFamily="49" charset="-122"/>
              </a:rPr>
              <a:t>月</a:t>
            </a:r>
            <a:r>
              <a:rPr lang="en-US" altLang="zh-CN" b="1" dirty="0">
                <a:solidFill>
                  <a:srgbClr val="FF0000"/>
                </a:solidFill>
                <a:latin typeface="楷体" panose="02010609060101010101" pitchFamily="49" charset="-122"/>
                <a:ea typeface="楷体" panose="02010609060101010101" pitchFamily="49" charset="-122"/>
              </a:rPr>
              <a:t>10</a:t>
            </a:r>
            <a:r>
              <a:rPr lang="zh-CN" altLang="zh-CN" b="1" dirty="0">
                <a:solidFill>
                  <a:srgbClr val="FF0000"/>
                </a:solidFill>
                <a:latin typeface="楷体" panose="02010609060101010101" pitchFamily="49" charset="-122"/>
                <a:ea typeface="楷体" panose="02010609060101010101" pitchFamily="49" charset="-122"/>
              </a:rPr>
              <a:t>日</a:t>
            </a:r>
            <a:r>
              <a:rPr lang="zh-CN" altLang="zh-CN" b="1" dirty="0" smtClean="0">
                <a:solidFill>
                  <a:srgbClr val="FF0000"/>
                </a:solidFill>
                <a:latin typeface="楷体" panose="02010609060101010101" pitchFamily="49" charset="-122"/>
                <a:ea typeface="楷体" panose="02010609060101010101" pitchFamily="49" charset="-122"/>
              </a:rPr>
              <a:t>）</a:t>
            </a:r>
            <a:r>
              <a:rPr lang="zh-CN" altLang="en-US" b="1" dirty="0" smtClean="0">
                <a:solidFill>
                  <a:srgbClr val="FF0000"/>
                </a:solidFill>
                <a:latin typeface="楷体" panose="02010609060101010101" pitchFamily="49" charset="-122"/>
                <a:ea typeface="楷体" panose="02010609060101010101" pitchFamily="49" charset="-122"/>
              </a:rPr>
              <a:t>。</a:t>
            </a:r>
            <a:r>
              <a:rPr lang="zh-CN" altLang="zh-CN" b="1" dirty="0" smtClean="0">
                <a:solidFill>
                  <a:srgbClr val="FF0000"/>
                </a:solidFill>
                <a:latin typeface="楷体" panose="02010609060101010101" pitchFamily="49" charset="-122"/>
                <a:ea typeface="楷体" panose="02010609060101010101" pitchFamily="49" charset="-122"/>
              </a:rPr>
              <a:t>逐</a:t>
            </a:r>
            <a:r>
              <a:rPr lang="zh-CN" altLang="zh-CN" b="1" dirty="0">
                <a:solidFill>
                  <a:srgbClr val="FF0000"/>
                </a:solidFill>
                <a:latin typeface="楷体" panose="02010609060101010101" pitchFamily="49" charset="-122"/>
                <a:ea typeface="楷体" panose="02010609060101010101" pitchFamily="49" charset="-122"/>
              </a:rPr>
              <a:t>户</a:t>
            </a:r>
            <a:r>
              <a:rPr lang="zh-CN" altLang="zh-CN" b="1" dirty="0" smtClean="0">
                <a:solidFill>
                  <a:srgbClr val="FF0000"/>
                </a:solidFill>
                <a:latin typeface="楷体" panose="02010609060101010101" pitchFamily="49" charset="-122"/>
                <a:ea typeface="楷体" panose="02010609060101010101" pitchFamily="49" charset="-122"/>
              </a:rPr>
              <a:t>逐项开展</a:t>
            </a:r>
            <a:r>
              <a:rPr lang="zh-CN" altLang="zh-CN" b="1" dirty="0">
                <a:solidFill>
                  <a:srgbClr val="FF0000"/>
                </a:solidFill>
                <a:latin typeface="楷体" panose="02010609060101010101" pitchFamily="49" charset="-122"/>
                <a:ea typeface="楷体" panose="02010609060101010101" pitchFamily="49" charset="-122"/>
              </a:rPr>
              <a:t>“拉网式”大排查，到边到底摸清底数，建好问题整改台账，对新识别的防止返贫监测对象（简称监测对象）在全国防返贫监测信息系统中完成信息采集录入，提交集中排查阶段总结报告。</a:t>
            </a:r>
            <a:endParaRPr lang="zh-CN" altLang="zh-CN" b="1" dirty="0">
              <a:solidFill>
                <a:srgbClr val="FF0000"/>
              </a:solidFill>
              <a:latin typeface="楷体" panose="02010609060101010101" pitchFamily="49" charset="-122"/>
              <a:ea typeface="楷体" panose="02010609060101010101" pitchFamily="49" charset="-122"/>
            </a:endParaRPr>
          </a:p>
          <a:p>
            <a:r>
              <a:rPr lang="en-US" altLang="zh-CN" b="1" dirty="0" smtClean="0">
                <a:solidFill>
                  <a:srgbClr val="FF0000"/>
                </a:solidFill>
                <a:latin typeface="楷体" panose="02010609060101010101" pitchFamily="49" charset="-122"/>
                <a:ea typeface="楷体" panose="02010609060101010101" pitchFamily="49" charset="-122"/>
              </a:rPr>
              <a:t>    </a:t>
            </a:r>
            <a:r>
              <a:rPr lang="zh-CN" altLang="zh-CN" b="1" dirty="0" smtClean="0">
                <a:solidFill>
                  <a:srgbClr val="FF0000"/>
                </a:solidFill>
                <a:latin typeface="楷体" panose="02010609060101010101" pitchFamily="49" charset="-122"/>
                <a:ea typeface="楷体" panose="02010609060101010101" pitchFamily="49" charset="-122"/>
              </a:rPr>
              <a:t>第四</a:t>
            </a:r>
            <a:r>
              <a:rPr lang="zh-CN" altLang="zh-CN" b="1" dirty="0">
                <a:solidFill>
                  <a:srgbClr val="FF0000"/>
                </a:solidFill>
                <a:latin typeface="楷体" panose="02010609060101010101" pitchFamily="49" charset="-122"/>
                <a:ea typeface="楷体" panose="02010609060101010101" pitchFamily="49" charset="-122"/>
              </a:rPr>
              <a:t>阶段：问题</a:t>
            </a:r>
            <a:r>
              <a:rPr lang="zh-CN" altLang="zh-CN" b="1" dirty="0" smtClean="0">
                <a:solidFill>
                  <a:srgbClr val="FF0000"/>
                </a:solidFill>
                <a:latin typeface="楷体" panose="02010609060101010101" pitchFamily="49" charset="-122"/>
                <a:ea typeface="楷体" panose="02010609060101010101" pitchFamily="49" charset="-122"/>
              </a:rPr>
              <a:t>整改（</a:t>
            </a:r>
            <a:r>
              <a:rPr lang="en-US" altLang="zh-CN" b="1" dirty="0">
                <a:solidFill>
                  <a:srgbClr val="FF0000"/>
                </a:solidFill>
                <a:latin typeface="楷体" panose="02010609060101010101" pitchFamily="49" charset="-122"/>
                <a:ea typeface="楷体" panose="02010609060101010101" pitchFamily="49" charset="-122"/>
              </a:rPr>
              <a:t>6</a:t>
            </a:r>
            <a:r>
              <a:rPr lang="zh-CN" altLang="zh-CN" b="1" dirty="0">
                <a:solidFill>
                  <a:srgbClr val="FF0000"/>
                </a:solidFill>
                <a:latin typeface="楷体" panose="02010609060101010101" pitchFamily="49" charset="-122"/>
                <a:ea typeface="楷体" panose="02010609060101010101" pitchFamily="49" charset="-122"/>
              </a:rPr>
              <a:t>月</a:t>
            </a:r>
            <a:r>
              <a:rPr lang="en-US" altLang="zh-CN" b="1" dirty="0">
                <a:solidFill>
                  <a:srgbClr val="FF0000"/>
                </a:solidFill>
                <a:latin typeface="楷体" panose="02010609060101010101" pitchFamily="49" charset="-122"/>
                <a:ea typeface="楷体" panose="02010609060101010101" pitchFamily="49" charset="-122"/>
              </a:rPr>
              <a:t>11</a:t>
            </a:r>
            <a:r>
              <a:rPr lang="zh-CN" altLang="zh-CN" b="1" dirty="0">
                <a:solidFill>
                  <a:srgbClr val="FF0000"/>
                </a:solidFill>
                <a:latin typeface="楷体" panose="02010609060101010101" pitchFamily="49" charset="-122"/>
                <a:ea typeface="楷体" panose="02010609060101010101" pitchFamily="49" charset="-122"/>
              </a:rPr>
              <a:t>日至</a:t>
            </a:r>
            <a:r>
              <a:rPr lang="en-US" altLang="zh-CN" b="1" dirty="0">
                <a:solidFill>
                  <a:srgbClr val="FF0000"/>
                </a:solidFill>
                <a:latin typeface="楷体" panose="02010609060101010101" pitchFamily="49" charset="-122"/>
                <a:ea typeface="楷体" panose="02010609060101010101" pitchFamily="49" charset="-122"/>
              </a:rPr>
              <a:t>7</a:t>
            </a:r>
            <a:r>
              <a:rPr lang="zh-CN" altLang="zh-CN" b="1" dirty="0">
                <a:solidFill>
                  <a:srgbClr val="FF0000"/>
                </a:solidFill>
                <a:latin typeface="楷体" panose="02010609060101010101" pitchFamily="49" charset="-122"/>
                <a:ea typeface="楷体" panose="02010609060101010101" pitchFamily="49" charset="-122"/>
              </a:rPr>
              <a:t>月</a:t>
            </a:r>
            <a:r>
              <a:rPr lang="en-US" altLang="zh-CN" b="1" dirty="0">
                <a:solidFill>
                  <a:srgbClr val="FF0000"/>
                </a:solidFill>
                <a:latin typeface="楷体" panose="02010609060101010101" pitchFamily="49" charset="-122"/>
                <a:ea typeface="楷体" panose="02010609060101010101" pitchFamily="49" charset="-122"/>
              </a:rPr>
              <a:t>31</a:t>
            </a:r>
            <a:r>
              <a:rPr lang="zh-CN" altLang="zh-CN" b="1" dirty="0">
                <a:solidFill>
                  <a:srgbClr val="FF0000"/>
                </a:solidFill>
                <a:latin typeface="楷体" panose="02010609060101010101" pitchFamily="49" charset="-122"/>
                <a:ea typeface="楷体" panose="02010609060101010101" pitchFamily="49" charset="-122"/>
              </a:rPr>
              <a:t>日</a:t>
            </a:r>
            <a:r>
              <a:rPr lang="zh-CN" altLang="zh-CN" b="1" dirty="0" smtClean="0">
                <a:solidFill>
                  <a:srgbClr val="FF0000"/>
                </a:solidFill>
                <a:latin typeface="楷体" panose="02010609060101010101" pitchFamily="49" charset="-122"/>
                <a:ea typeface="楷体" panose="02010609060101010101" pitchFamily="49" charset="-122"/>
              </a:rPr>
              <a:t>）</a:t>
            </a:r>
            <a:r>
              <a:rPr lang="zh-CN" altLang="en-US" b="1" dirty="0" smtClean="0">
                <a:solidFill>
                  <a:srgbClr val="FF0000"/>
                </a:solidFill>
                <a:latin typeface="楷体" panose="02010609060101010101" pitchFamily="49" charset="-122"/>
                <a:ea typeface="楷体" panose="02010609060101010101" pitchFamily="49" charset="-122"/>
              </a:rPr>
              <a:t>。</a:t>
            </a:r>
            <a:r>
              <a:rPr lang="zh-CN" altLang="zh-CN" b="1" dirty="0" smtClean="0">
                <a:solidFill>
                  <a:srgbClr val="FF0000"/>
                </a:solidFill>
                <a:latin typeface="楷体" panose="02010609060101010101" pitchFamily="49" charset="-122"/>
                <a:ea typeface="楷体" panose="02010609060101010101" pitchFamily="49" charset="-122"/>
              </a:rPr>
              <a:t>各</a:t>
            </a:r>
            <a:r>
              <a:rPr lang="zh-CN" altLang="zh-CN" b="1" dirty="0">
                <a:solidFill>
                  <a:srgbClr val="FF0000"/>
                </a:solidFill>
                <a:latin typeface="楷体" panose="02010609060101010101" pitchFamily="49" charset="-122"/>
                <a:ea typeface="楷体" panose="02010609060101010101" pitchFamily="49" charset="-122"/>
              </a:rPr>
              <a:t>区县对照问题整改台账，深入剖析原因，制定整改方案，根据问题种类和性质，区分“立查立改、</a:t>
            </a:r>
            <a:r>
              <a:rPr lang="en-US" altLang="zh-CN" b="1" dirty="0">
                <a:solidFill>
                  <a:srgbClr val="FF0000"/>
                </a:solidFill>
                <a:latin typeface="楷体" panose="02010609060101010101" pitchFamily="49" charset="-122"/>
                <a:ea typeface="楷体" panose="02010609060101010101" pitchFamily="49" charset="-122"/>
              </a:rPr>
              <a:t>7</a:t>
            </a:r>
            <a:r>
              <a:rPr lang="zh-CN" altLang="zh-CN" b="1" dirty="0">
                <a:solidFill>
                  <a:srgbClr val="FF0000"/>
                </a:solidFill>
                <a:latin typeface="楷体" panose="02010609060101010101" pitchFamily="49" charset="-122"/>
                <a:ea typeface="楷体" panose="02010609060101010101" pitchFamily="49" charset="-122"/>
              </a:rPr>
              <a:t>月底、</a:t>
            </a:r>
            <a:r>
              <a:rPr lang="en-US" altLang="zh-CN" b="1" dirty="0">
                <a:solidFill>
                  <a:srgbClr val="FF0000"/>
                </a:solidFill>
                <a:latin typeface="楷体" panose="02010609060101010101" pitchFamily="49" charset="-122"/>
                <a:ea typeface="楷体" panose="02010609060101010101" pitchFamily="49" charset="-122"/>
              </a:rPr>
              <a:t>10</a:t>
            </a:r>
            <a:r>
              <a:rPr lang="zh-CN" altLang="zh-CN" b="1" dirty="0">
                <a:solidFill>
                  <a:srgbClr val="FF0000"/>
                </a:solidFill>
                <a:latin typeface="楷体" panose="02010609060101010101" pitchFamily="49" charset="-122"/>
                <a:ea typeface="楷体" panose="02010609060101010101" pitchFamily="49" charset="-122"/>
              </a:rPr>
              <a:t>月底”</a:t>
            </a:r>
            <a:r>
              <a:rPr lang="en-US" altLang="zh-CN" b="1" dirty="0">
                <a:solidFill>
                  <a:srgbClr val="FF0000"/>
                </a:solidFill>
                <a:latin typeface="楷体" panose="02010609060101010101" pitchFamily="49" charset="-122"/>
                <a:ea typeface="楷体" panose="02010609060101010101" pitchFamily="49" charset="-122"/>
              </a:rPr>
              <a:t>3</a:t>
            </a:r>
            <a:r>
              <a:rPr lang="zh-CN" altLang="zh-CN" b="1" dirty="0">
                <a:solidFill>
                  <a:srgbClr val="FF0000"/>
                </a:solidFill>
                <a:latin typeface="楷体" panose="02010609060101010101" pitchFamily="49" charset="-122"/>
                <a:ea typeface="楷体" panose="02010609060101010101" pitchFamily="49" charset="-122"/>
              </a:rPr>
              <a:t>个节点明确整改时限，压实整改责任，序时完成整改销号，并于</a:t>
            </a:r>
            <a:r>
              <a:rPr lang="en-US" altLang="zh-CN" b="1" dirty="0">
                <a:solidFill>
                  <a:srgbClr val="FF0000"/>
                </a:solidFill>
                <a:latin typeface="楷体" panose="02010609060101010101" pitchFamily="49" charset="-122"/>
                <a:ea typeface="楷体" panose="02010609060101010101" pitchFamily="49" charset="-122"/>
              </a:rPr>
              <a:t>7</a:t>
            </a:r>
            <a:r>
              <a:rPr lang="zh-CN" altLang="zh-CN" b="1" dirty="0">
                <a:solidFill>
                  <a:srgbClr val="FF0000"/>
                </a:solidFill>
                <a:latin typeface="楷体" panose="02010609060101010101" pitchFamily="49" charset="-122"/>
                <a:ea typeface="楷体" panose="02010609060101010101" pitchFamily="49" charset="-122"/>
              </a:rPr>
              <a:t>月底前报送工作总结</a:t>
            </a:r>
            <a:r>
              <a:rPr lang="zh-CN" altLang="zh-CN" b="1" dirty="0" smtClean="0">
                <a:solidFill>
                  <a:srgbClr val="FF0000"/>
                </a:solidFill>
                <a:latin typeface="楷体" panose="02010609060101010101" pitchFamily="49" charset="-122"/>
                <a:ea typeface="楷体" panose="02010609060101010101" pitchFamily="49" charset="-122"/>
              </a:rPr>
              <a:t>。</a:t>
            </a:r>
            <a:endParaRPr lang="zh-CN" altLang="zh-CN"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771945"/>
            <a:ext cx="7776864" cy="4832092"/>
          </a:xfrm>
          <a:prstGeom prst="rect">
            <a:avLst/>
          </a:prstGeom>
        </p:spPr>
        <p:txBody>
          <a:bodyPr wrap="square">
            <a:spAutoFit/>
          </a:bodyPr>
          <a:lstStyle/>
          <a:p>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a:t>
            </a:r>
            <a:endParaRPr lang="en-US" altLang="zh-TW" sz="2000" b="1" dirty="0" smtClean="0">
              <a:solidFill>
                <a:srgbClr val="FF0000"/>
              </a:solidFill>
              <a:latin typeface="楷体" panose="02010609060101010101" pitchFamily="49" charset="-122"/>
              <a:ea typeface="楷体" panose="02010609060101010101" pitchFamily="49" charset="-122"/>
            </a:endParaRPr>
          </a:p>
          <a:p>
            <a:r>
              <a:rPr lang="zh-CN" altLang="en-US" sz="20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（四）</a:t>
            </a:r>
            <a:r>
              <a:rPr lang="zh-CN" altLang="zh-CN" sz="2400" b="1" dirty="0" smtClean="0">
                <a:solidFill>
                  <a:srgbClr val="FF0000"/>
                </a:solidFill>
                <a:latin typeface="楷体" panose="02010609060101010101" pitchFamily="49" charset="-122"/>
                <a:ea typeface="楷体" panose="02010609060101010101" pitchFamily="49" charset="-122"/>
              </a:rPr>
              <a:t>走访</a:t>
            </a:r>
            <a:r>
              <a:rPr lang="zh-CN" altLang="zh-CN" sz="2400" b="1" dirty="0">
                <a:solidFill>
                  <a:srgbClr val="FF0000"/>
                </a:solidFill>
                <a:latin typeface="楷体" panose="02010609060101010101" pitchFamily="49" charset="-122"/>
                <a:ea typeface="楷体" panose="02010609060101010101" pitchFamily="49" charset="-122"/>
              </a:rPr>
              <a:t>对象</a:t>
            </a:r>
            <a:endParaRPr lang="zh-CN" altLang="zh-CN" sz="2400" b="1" dirty="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全市</a:t>
            </a:r>
            <a:r>
              <a:rPr lang="en-US" altLang="zh-CN" sz="2400" b="1" dirty="0">
                <a:solidFill>
                  <a:srgbClr val="FF0000"/>
                </a:solidFill>
                <a:latin typeface="楷体" panose="02010609060101010101" pitchFamily="49" charset="-122"/>
                <a:ea typeface="楷体" panose="02010609060101010101" pitchFamily="49" charset="-122"/>
              </a:rPr>
              <a:t>38</a:t>
            </a:r>
            <a:r>
              <a:rPr lang="zh-CN" altLang="zh-CN" sz="2400" b="1" dirty="0">
                <a:solidFill>
                  <a:srgbClr val="FF0000"/>
                </a:solidFill>
                <a:latin typeface="楷体" panose="02010609060101010101" pitchFamily="49" charset="-122"/>
                <a:ea typeface="楷体" panose="02010609060101010101" pitchFamily="49" charset="-122"/>
              </a:rPr>
              <a:t>个有乡村振兴任务的</a:t>
            </a:r>
            <a:r>
              <a:rPr lang="zh-CN" altLang="zh-CN" sz="2400" b="1" dirty="0" smtClean="0">
                <a:solidFill>
                  <a:srgbClr val="FF0000"/>
                </a:solidFill>
                <a:latin typeface="楷体" panose="02010609060101010101" pitchFamily="49" charset="-122"/>
                <a:ea typeface="楷体" panose="02010609060101010101" pitchFamily="49" charset="-122"/>
              </a:rPr>
              <a:t>区县</a:t>
            </a:r>
            <a:r>
              <a:rPr lang="zh-CN" altLang="en-US"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以</a:t>
            </a:r>
            <a:r>
              <a:rPr lang="zh-CN" altLang="zh-CN" sz="2400" b="1" dirty="0">
                <a:solidFill>
                  <a:srgbClr val="FF0000"/>
                </a:solidFill>
                <a:latin typeface="楷体" panose="02010609060101010101" pitchFamily="49" charset="-122"/>
                <a:ea typeface="楷体" panose="02010609060101010101" pitchFamily="49" charset="-122"/>
              </a:rPr>
              <a:t>户为单位，对现户籍和居住在乡村的所有人口（统称农户）进行走访排查，实现全</a:t>
            </a:r>
            <a:r>
              <a:rPr lang="zh-CN" altLang="zh-CN" sz="2400" b="1" dirty="0" smtClean="0">
                <a:solidFill>
                  <a:srgbClr val="FF0000"/>
                </a:solidFill>
                <a:latin typeface="楷体" panose="02010609060101010101" pitchFamily="49" charset="-122"/>
                <a:ea typeface="楷体" panose="02010609060101010101" pitchFamily="49" charset="-122"/>
              </a:rPr>
              <a:t>覆盖</a:t>
            </a:r>
            <a:r>
              <a:rPr lang="zh-CN" altLang="en-US" sz="2400" b="1" dirty="0" smtClean="0">
                <a:solidFill>
                  <a:srgbClr val="FF0000"/>
                </a:solidFill>
                <a:latin typeface="楷体" panose="02010609060101010101" pitchFamily="49" charset="-122"/>
                <a:ea typeface="楷体" panose="02010609060101010101" pitchFamily="49" charset="-122"/>
              </a:rPr>
              <a:t>（市统计局提供</a:t>
            </a:r>
            <a:r>
              <a:rPr lang="zh-CN" altLang="zh-CN" sz="2400" b="1" dirty="0">
                <a:solidFill>
                  <a:srgbClr val="FF0000"/>
                </a:solidFill>
                <a:latin typeface="楷体" panose="02010609060101010101" pitchFamily="49" charset="-122"/>
                <a:ea typeface="楷体" panose="02010609060101010101" pitchFamily="49" charset="-122"/>
              </a:rPr>
              <a:t>全市</a:t>
            </a:r>
            <a:r>
              <a:rPr lang="en-US" altLang="zh-CN" sz="2400" b="1" dirty="0">
                <a:solidFill>
                  <a:srgbClr val="FF0000"/>
                </a:solidFill>
                <a:latin typeface="楷体" panose="02010609060101010101" pitchFamily="49" charset="-122"/>
                <a:ea typeface="楷体" panose="02010609060101010101" pitchFamily="49" charset="-122"/>
              </a:rPr>
              <a:t>1722</a:t>
            </a:r>
            <a:r>
              <a:rPr lang="zh-CN" altLang="zh-CN" sz="2400" b="1" dirty="0">
                <a:solidFill>
                  <a:srgbClr val="FF0000"/>
                </a:solidFill>
                <a:latin typeface="楷体" panose="02010609060101010101" pitchFamily="49" charset="-122"/>
                <a:ea typeface="楷体" panose="02010609060101010101" pitchFamily="49" charset="-122"/>
              </a:rPr>
              <a:t>万乡村人口</a:t>
            </a:r>
            <a:r>
              <a:rPr lang="zh-CN" altLang="en-US" sz="2400" b="1" dirty="0">
                <a:solidFill>
                  <a:srgbClr val="FF0000"/>
                </a:solidFill>
                <a:latin typeface="楷体" panose="02010609060101010101" pitchFamily="49" charset="-122"/>
                <a:ea typeface="楷体" panose="02010609060101010101" pitchFamily="49" charset="-122"/>
              </a:rPr>
              <a:t>，即</a:t>
            </a:r>
            <a:r>
              <a:rPr lang="zh-CN" altLang="zh-CN" sz="2400" b="1" dirty="0">
                <a:solidFill>
                  <a:srgbClr val="FF0000"/>
                </a:solidFill>
                <a:latin typeface="楷体" panose="02010609060101010101" pitchFamily="49" charset="-122"/>
                <a:ea typeface="楷体" panose="02010609060101010101" pitchFamily="49" charset="-122"/>
              </a:rPr>
              <a:t>农村户籍</a:t>
            </a:r>
            <a:r>
              <a:rPr lang="zh-CN" altLang="en-US" sz="2400" b="1" dirty="0">
                <a:solidFill>
                  <a:srgbClr val="FF0000"/>
                </a:solidFill>
                <a:latin typeface="楷体" panose="02010609060101010101" pitchFamily="49" charset="-122"/>
                <a:ea typeface="楷体" panose="02010609060101010101" pitchFamily="49" charset="-122"/>
              </a:rPr>
              <a:t>人口）</a:t>
            </a:r>
            <a:r>
              <a:rPr lang="zh-CN" altLang="en-US"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重点</a:t>
            </a:r>
            <a:r>
              <a:rPr lang="zh-CN" altLang="zh-CN" sz="2400" b="1" dirty="0">
                <a:solidFill>
                  <a:srgbClr val="FF0000"/>
                </a:solidFill>
                <a:latin typeface="楷体" panose="02010609060101010101" pitchFamily="49" charset="-122"/>
                <a:ea typeface="楷体" panose="02010609060101010101" pitchFamily="49" charset="-122"/>
              </a:rPr>
              <a:t>关注监测</a:t>
            </a:r>
            <a:r>
              <a:rPr lang="zh-CN" altLang="zh-CN" sz="2400" b="1" dirty="0" smtClean="0">
                <a:solidFill>
                  <a:srgbClr val="FF0000"/>
                </a:solidFill>
                <a:latin typeface="楷体" panose="02010609060101010101" pitchFamily="49" charset="-122"/>
                <a:ea typeface="楷体" panose="02010609060101010101" pitchFamily="49" charset="-122"/>
              </a:rPr>
              <a:t>对象</a:t>
            </a:r>
            <a:r>
              <a:rPr lang="zh-CN" altLang="en-US" sz="2400" b="1" dirty="0">
                <a:solidFill>
                  <a:srgbClr val="FF0000"/>
                </a:solidFill>
                <a:latin typeface="楷体" panose="02010609060101010101" pitchFamily="49" charset="-122"/>
                <a:ea typeface="楷体" panose="02010609060101010101" pitchFamily="49" charset="-122"/>
              </a:rPr>
              <a:t>（</a:t>
            </a:r>
            <a:r>
              <a:rPr lang="en-US" altLang="zh-CN" sz="2400" b="1" dirty="0">
                <a:solidFill>
                  <a:srgbClr val="FF0000"/>
                </a:solidFill>
                <a:latin typeface="楷体" panose="02010609060101010101" pitchFamily="49" charset="-122"/>
                <a:ea typeface="楷体" panose="02010609060101010101" pitchFamily="49" charset="-122"/>
              </a:rPr>
              <a:t>2.5</a:t>
            </a:r>
            <a:r>
              <a:rPr lang="zh-CN" altLang="zh-CN" sz="2400" b="1" dirty="0">
                <a:solidFill>
                  <a:srgbClr val="FF0000"/>
                </a:solidFill>
                <a:latin typeface="楷体" panose="02010609060101010101" pitchFamily="49" charset="-122"/>
                <a:ea typeface="楷体" panose="02010609060101010101" pitchFamily="49" charset="-122"/>
              </a:rPr>
              <a:t>万户</a:t>
            </a:r>
            <a:r>
              <a:rPr lang="en-US" altLang="zh-CN" sz="2400" b="1" dirty="0">
                <a:solidFill>
                  <a:srgbClr val="FF0000"/>
                </a:solidFill>
                <a:latin typeface="楷体" panose="02010609060101010101" pitchFamily="49" charset="-122"/>
                <a:ea typeface="楷体" panose="02010609060101010101" pitchFamily="49" charset="-122"/>
              </a:rPr>
              <a:t>7.8</a:t>
            </a:r>
            <a:r>
              <a:rPr lang="zh-CN" altLang="zh-CN" sz="2400" b="1" dirty="0">
                <a:solidFill>
                  <a:srgbClr val="FF0000"/>
                </a:solidFill>
                <a:latin typeface="楷体" panose="02010609060101010101" pitchFamily="49" charset="-122"/>
                <a:ea typeface="楷体" panose="02010609060101010101" pitchFamily="49" charset="-122"/>
              </a:rPr>
              <a:t>万人</a:t>
            </a:r>
            <a:r>
              <a:rPr lang="zh-CN" altLang="en-US" sz="2400" b="1" dirty="0">
                <a:solidFill>
                  <a:srgbClr val="FF0000"/>
                </a:solidFill>
                <a:latin typeface="楷体" panose="02010609060101010101" pitchFamily="49" charset="-122"/>
                <a:ea typeface="楷体" panose="02010609060101010101" pitchFamily="49" charset="-122"/>
              </a:rPr>
              <a:t>）</a:t>
            </a:r>
            <a:r>
              <a:rPr lang="zh-CN" altLang="zh-CN" sz="2400" b="1" dirty="0">
                <a:solidFill>
                  <a:srgbClr val="FF0000"/>
                </a:solidFill>
                <a:latin typeface="楷体" panose="02010609060101010101" pitchFamily="49" charset="-122"/>
                <a:ea typeface="楷体" panose="02010609060101010101" pitchFamily="49" charset="-122"/>
              </a:rPr>
              <a:t>、建档立卡脱贫户</a:t>
            </a:r>
            <a:r>
              <a:rPr lang="zh-CN" altLang="en-US" sz="2400" b="1" dirty="0">
                <a:solidFill>
                  <a:srgbClr val="FF0000"/>
                </a:solidFill>
                <a:latin typeface="楷体" panose="02010609060101010101" pitchFamily="49" charset="-122"/>
                <a:ea typeface="楷体" panose="02010609060101010101" pitchFamily="49" charset="-122"/>
              </a:rPr>
              <a:t>（</a:t>
            </a:r>
            <a:r>
              <a:rPr lang="en-US" altLang="zh-CN" sz="2400" b="1" dirty="0">
                <a:solidFill>
                  <a:srgbClr val="FF0000"/>
                </a:solidFill>
                <a:latin typeface="楷体" panose="02010609060101010101" pitchFamily="49" charset="-122"/>
                <a:ea typeface="楷体" panose="02010609060101010101" pitchFamily="49" charset="-122"/>
              </a:rPr>
              <a:t>47.6</a:t>
            </a:r>
            <a:r>
              <a:rPr lang="zh-CN" altLang="zh-CN" sz="2400" b="1" dirty="0">
                <a:solidFill>
                  <a:srgbClr val="FF0000"/>
                </a:solidFill>
                <a:latin typeface="楷体" panose="02010609060101010101" pitchFamily="49" charset="-122"/>
                <a:ea typeface="楷体" panose="02010609060101010101" pitchFamily="49" charset="-122"/>
              </a:rPr>
              <a:t>万户</a:t>
            </a:r>
            <a:r>
              <a:rPr lang="en-US" altLang="zh-CN" sz="2400" b="1" dirty="0">
                <a:solidFill>
                  <a:srgbClr val="FF0000"/>
                </a:solidFill>
                <a:latin typeface="楷体" panose="02010609060101010101" pitchFamily="49" charset="-122"/>
                <a:ea typeface="楷体" panose="02010609060101010101" pitchFamily="49" charset="-122"/>
              </a:rPr>
              <a:t>167.6</a:t>
            </a:r>
            <a:r>
              <a:rPr lang="zh-CN" altLang="zh-CN" sz="2400" b="1" dirty="0">
                <a:solidFill>
                  <a:srgbClr val="FF0000"/>
                </a:solidFill>
                <a:latin typeface="楷体" panose="02010609060101010101" pitchFamily="49" charset="-122"/>
                <a:ea typeface="楷体" panose="02010609060101010101" pitchFamily="49" charset="-122"/>
              </a:rPr>
              <a:t>万人</a:t>
            </a:r>
            <a:r>
              <a:rPr lang="zh-CN" altLang="en-US" sz="2400" b="1" dirty="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以及</a:t>
            </a:r>
            <a:r>
              <a:rPr lang="zh-CN" altLang="zh-CN" sz="2400" b="1" dirty="0">
                <a:solidFill>
                  <a:srgbClr val="FF0000"/>
                </a:solidFill>
                <a:latin typeface="楷体" panose="02010609060101010101" pitchFamily="49" charset="-122"/>
                <a:ea typeface="楷体" panose="02010609060101010101" pitchFamily="49" charset="-122"/>
              </a:rPr>
              <a:t>农村低保户、农村特困人员等</a:t>
            </a:r>
            <a:r>
              <a:rPr lang="zh-CN" altLang="zh-CN" sz="2400" b="1" dirty="0" smtClean="0">
                <a:solidFill>
                  <a:srgbClr val="FF0000"/>
                </a:solidFill>
                <a:latin typeface="楷体" panose="02010609060101010101" pitchFamily="49" charset="-122"/>
                <a:ea typeface="楷体" panose="02010609060101010101" pitchFamily="49" charset="-122"/>
              </a:rPr>
              <a:t>群体</a:t>
            </a:r>
            <a:r>
              <a:rPr lang="zh-CN" altLang="en-US"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走访</a:t>
            </a:r>
            <a:r>
              <a:rPr lang="zh-CN" altLang="zh-CN" sz="2400" b="1" dirty="0">
                <a:solidFill>
                  <a:srgbClr val="FF0000"/>
                </a:solidFill>
                <a:latin typeface="楷体" panose="02010609060101010101" pitchFamily="49" charset="-122"/>
                <a:ea typeface="楷体" panose="02010609060101010101" pitchFamily="49" charset="-122"/>
              </a:rPr>
              <a:t>采取面访、电访、代答</a:t>
            </a:r>
            <a:r>
              <a:rPr lang="en-US" altLang="zh-CN" sz="2400" b="1" dirty="0">
                <a:solidFill>
                  <a:srgbClr val="FF0000"/>
                </a:solidFill>
                <a:latin typeface="楷体" panose="02010609060101010101" pitchFamily="49" charset="-122"/>
                <a:ea typeface="楷体" panose="02010609060101010101" pitchFamily="49" charset="-122"/>
              </a:rPr>
              <a:t>3</a:t>
            </a:r>
            <a:r>
              <a:rPr lang="zh-CN" altLang="zh-CN" sz="2400" b="1" dirty="0">
                <a:solidFill>
                  <a:srgbClr val="FF0000"/>
                </a:solidFill>
                <a:latin typeface="楷体" panose="02010609060101010101" pitchFamily="49" charset="-122"/>
                <a:ea typeface="楷体" panose="02010609060101010101" pitchFamily="49" charset="-122"/>
              </a:rPr>
              <a:t>种方式。原则上采用面访，对整户长期外出县外的可电访，对确因年龄、身体等原因整户不具备正常沟通能力的可由亲属或村干部代答</a:t>
            </a:r>
            <a:r>
              <a:rPr lang="zh-CN" altLang="zh-CN" sz="2400" b="1" dirty="0" smtClean="0">
                <a:solidFill>
                  <a:srgbClr val="FF0000"/>
                </a:solidFill>
                <a:latin typeface="楷体" panose="02010609060101010101" pitchFamily="49" charset="-122"/>
                <a:ea typeface="楷体" panose="02010609060101010101" pitchFamily="49" charset="-122"/>
              </a:rPr>
              <a:t>。</a:t>
            </a:r>
            <a:endParaRPr lang="zh-CN" altLang="zh-CN" sz="24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771945"/>
            <a:ext cx="7776864" cy="4401205"/>
          </a:xfrm>
          <a:prstGeom prst="rect">
            <a:avLst/>
          </a:prstGeom>
        </p:spPr>
        <p:txBody>
          <a:bodyPr wrap="square">
            <a:spAutoFit/>
          </a:bodyPr>
          <a:lstStyle/>
          <a:p>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FF0000"/>
                </a:solidFill>
                <a:latin typeface="楷体" panose="02010609060101010101" pitchFamily="49" charset="-122"/>
                <a:ea typeface="楷体" panose="02010609060101010101" pitchFamily="49" charset="-122"/>
              </a:rPr>
              <a:t>（</a:t>
            </a:r>
            <a:r>
              <a:rPr lang="zh-CN" altLang="en-US" sz="2000" b="1" dirty="0">
                <a:solidFill>
                  <a:srgbClr val="FF0000"/>
                </a:solidFill>
                <a:latin typeface="楷体" panose="02010609060101010101" pitchFamily="49" charset="-122"/>
                <a:ea typeface="楷体" panose="02010609060101010101" pitchFamily="49" charset="-122"/>
              </a:rPr>
              <a:t>五）</a:t>
            </a:r>
            <a:r>
              <a:rPr lang="zh-CN" altLang="zh-CN" sz="2000" b="1" dirty="0">
                <a:solidFill>
                  <a:srgbClr val="FF0000"/>
                </a:solidFill>
                <a:latin typeface="楷体" panose="02010609060101010101" pitchFamily="49" charset="-122"/>
                <a:ea typeface="楷体" panose="02010609060101010101" pitchFamily="49" charset="-122"/>
              </a:rPr>
              <a:t>排查</a:t>
            </a:r>
            <a:r>
              <a:rPr lang="zh-CN" altLang="zh-CN" sz="2000" b="1" dirty="0" smtClean="0">
                <a:solidFill>
                  <a:srgbClr val="FF0000"/>
                </a:solidFill>
                <a:latin typeface="楷体" panose="02010609060101010101" pitchFamily="49" charset="-122"/>
                <a:ea typeface="楷体" panose="02010609060101010101" pitchFamily="49" charset="-122"/>
              </a:rPr>
              <a:t>内容</a:t>
            </a:r>
            <a:r>
              <a:rPr lang="zh-CN" altLang="en-US" sz="2000" b="1" dirty="0" smtClean="0">
                <a:solidFill>
                  <a:srgbClr val="FF0000"/>
                </a:solidFill>
                <a:latin typeface="楷体" panose="02010609060101010101" pitchFamily="49" charset="-122"/>
                <a:ea typeface="楷体" panose="02010609060101010101" pitchFamily="49" charset="-122"/>
              </a:rPr>
              <a:t>：“六个聚焦”</a:t>
            </a:r>
            <a:r>
              <a:rPr lang="zh-CN" altLang="en-US" sz="2000" b="1" dirty="0" smtClean="0">
                <a:solidFill>
                  <a:srgbClr val="0070C0"/>
                </a:solidFill>
                <a:latin typeface="楷体" panose="02010609060101010101" pitchFamily="49" charset="-122"/>
                <a:ea typeface="楷体" panose="02010609060101010101" pitchFamily="49" charset="-122"/>
              </a:rPr>
              <a:t>（</a:t>
            </a:r>
            <a:r>
              <a:rPr lang="en-US" altLang="zh-CN" sz="2000" b="1" dirty="0" smtClean="0">
                <a:solidFill>
                  <a:srgbClr val="0070C0"/>
                </a:solidFill>
                <a:latin typeface="楷体" panose="02010609060101010101" pitchFamily="49" charset="-122"/>
                <a:ea typeface="楷体" panose="02010609060101010101" pitchFamily="49" charset="-122"/>
              </a:rPr>
              <a:t>***</a:t>
            </a:r>
            <a:r>
              <a:rPr lang="zh-CN" altLang="en-US" sz="2000" b="1" dirty="0" smtClean="0">
                <a:solidFill>
                  <a:srgbClr val="0070C0"/>
                </a:solidFill>
                <a:latin typeface="楷体" panose="02010609060101010101" pitchFamily="49" charset="-122"/>
                <a:ea typeface="楷体" panose="02010609060101010101" pitchFamily="49" charset="-122"/>
              </a:rPr>
              <a:t>）</a:t>
            </a:r>
            <a:endParaRPr lang="zh-CN" altLang="zh-CN" sz="2000" b="1" dirty="0">
              <a:solidFill>
                <a:srgbClr val="0070C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1</a:t>
            </a:r>
            <a:r>
              <a:rPr lang="zh-CN" altLang="en-US" sz="2000" b="1" dirty="0" smtClean="0">
                <a:solidFill>
                  <a:srgbClr val="FF0000"/>
                </a:solidFill>
                <a:latin typeface="楷体" panose="02010609060101010101" pitchFamily="49" charset="-122"/>
                <a:ea typeface="楷体" panose="02010609060101010101" pitchFamily="49" charset="-122"/>
              </a:rPr>
              <a:t>、</a:t>
            </a:r>
            <a:r>
              <a:rPr lang="zh-CN" altLang="zh-CN" sz="2000" b="1" dirty="0" smtClean="0">
                <a:solidFill>
                  <a:srgbClr val="FF0000"/>
                </a:solidFill>
                <a:latin typeface="楷体" panose="02010609060101010101" pitchFamily="49" charset="-122"/>
                <a:ea typeface="楷体" panose="02010609060101010101" pitchFamily="49" charset="-122"/>
              </a:rPr>
              <a:t>聚焦</a:t>
            </a:r>
            <a:r>
              <a:rPr lang="zh-CN" altLang="zh-CN" sz="2000" b="1" dirty="0">
                <a:solidFill>
                  <a:srgbClr val="FF0000"/>
                </a:solidFill>
                <a:latin typeface="楷体" panose="02010609060101010101" pitchFamily="49" charset="-122"/>
                <a:ea typeface="楷体" panose="02010609060101010101" pitchFamily="49" charset="-122"/>
              </a:rPr>
              <a:t>精准监测</a:t>
            </a:r>
            <a:r>
              <a:rPr lang="zh-CN" altLang="zh-CN" sz="2000" b="1" dirty="0" smtClean="0">
                <a:solidFill>
                  <a:srgbClr val="FF0000"/>
                </a:solidFill>
                <a:latin typeface="楷体" panose="02010609060101010101" pitchFamily="49" charset="-122"/>
                <a:ea typeface="楷体" panose="02010609060101010101" pitchFamily="49" charset="-122"/>
              </a:rPr>
              <a:t>帮扶</a:t>
            </a:r>
            <a:r>
              <a:rPr lang="zh-CN" altLang="en-US"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zh-CN" sz="2000" b="1" dirty="0" smtClean="0">
                <a:solidFill>
                  <a:srgbClr val="FF0000"/>
                </a:solidFill>
                <a:latin typeface="楷体" panose="02010609060101010101" pitchFamily="49" charset="-122"/>
                <a:ea typeface="楷体" panose="02010609060101010101" pitchFamily="49" charset="-122"/>
              </a:rPr>
              <a:t>一</a:t>
            </a:r>
            <a:r>
              <a:rPr lang="zh-CN" altLang="zh-CN" sz="2000" b="1" dirty="0">
                <a:solidFill>
                  <a:srgbClr val="FF0000"/>
                </a:solidFill>
                <a:latin typeface="楷体" panose="02010609060101010101" pitchFamily="49" charset="-122"/>
                <a:ea typeface="楷体" panose="02010609060101010101" pitchFamily="49" charset="-122"/>
              </a:rPr>
              <a:t>是排查监测对象识别情况。以家庭年人均纯收入</a:t>
            </a:r>
            <a:r>
              <a:rPr lang="en-US" altLang="zh-CN" sz="2000" b="1" dirty="0">
                <a:solidFill>
                  <a:srgbClr val="FF0000"/>
                </a:solidFill>
                <a:latin typeface="楷体" panose="02010609060101010101" pitchFamily="49" charset="-122"/>
                <a:ea typeface="楷体" panose="02010609060101010101" pitchFamily="49" charset="-122"/>
              </a:rPr>
              <a:t>7000</a:t>
            </a:r>
            <a:r>
              <a:rPr lang="zh-CN" altLang="zh-CN" sz="2000" b="1" dirty="0">
                <a:solidFill>
                  <a:srgbClr val="FF0000"/>
                </a:solidFill>
                <a:latin typeface="楷体" panose="02010609060101010101" pitchFamily="49" charset="-122"/>
                <a:ea typeface="楷体" panose="02010609060101010101" pitchFamily="49" charset="-122"/>
              </a:rPr>
              <a:t>元为监测范围，重点关注</a:t>
            </a:r>
            <a:r>
              <a:rPr lang="zh-CN" altLang="zh-CN" sz="2000" b="1" dirty="0" smtClean="0">
                <a:solidFill>
                  <a:srgbClr val="FF0000"/>
                </a:solidFill>
                <a:latin typeface="楷体" panose="02010609060101010101" pitchFamily="49" charset="-122"/>
                <a:ea typeface="楷体" panose="02010609060101010101" pitchFamily="49" charset="-122"/>
              </a:rPr>
              <a:t>《国家排查方案》明确的</a:t>
            </a:r>
            <a:r>
              <a:rPr lang="en-US" altLang="zh-CN" sz="2000" b="1" dirty="0" smtClean="0">
                <a:solidFill>
                  <a:srgbClr val="FF0000"/>
                </a:solidFill>
                <a:latin typeface="楷体" panose="02010609060101010101" pitchFamily="49" charset="-122"/>
                <a:ea typeface="楷体" panose="02010609060101010101" pitchFamily="49" charset="-122"/>
              </a:rPr>
              <a:t>8</a:t>
            </a:r>
            <a:r>
              <a:rPr lang="zh-CN" altLang="zh-CN" sz="2000" b="1" dirty="0">
                <a:solidFill>
                  <a:srgbClr val="FF0000"/>
                </a:solidFill>
                <a:latin typeface="楷体" panose="02010609060101010101" pitchFamily="49" charset="-122"/>
                <a:ea typeface="楷体" panose="02010609060101010101" pitchFamily="49" charset="-122"/>
              </a:rPr>
              <a:t>类对象，全面排查家庭收入、刚性支出、“三保障”及饮水安全状况，以及在就医、上学、就业、产业等方面存在的实际困难和潜在风险，畅通干部走访排查、农户自主申报、部门筛查预警等渠道，将有返贫风险的农户按程序及时规范纳入监测，杜绝“应纳未纳”、“体外循环”</a:t>
            </a:r>
            <a:r>
              <a:rPr lang="zh-CN" altLang="zh-CN"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zh-CN" sz="2000" b="1" dirty="0" smtClean="0">
                <a:solidFill>
                  <a:srgbClr val="FF0000"/>
                </a:solidFill>
                <a:latin typeface="楷体" panose="02010609060101010101" pitchFamily="49" charset="-122"/>
                <a:ea typeface="楷体" panose="02010609060101010101" pitchFamily="49" charset="-122"/>
              </a:rPr>
              <a:t>二</a:t>
            </a:r>
            <a:r>
              <a:rPr lang="zh-CN" altLang="zh-CN" sz="2000" b="1" dirty="0">
                <a:solidFill>
                  <a:srgbClr val="FF0000"/>
                </a:solidFill>
                <a:latin typeface="楷体" panose="02010609060101010101" pitchFamily="49" charset="-122"/>
                <a:ea typeface="楷体" panose="02010609060101010101" pitchFamily="49" charset="-122"/>
              </a:rPr>
              <a:t>是排查消除风险稳定情况。对已标注“风险消除”的监测对象“回头看”，重点排查家庭收入是否持续稳定，“三保障”及饮水安全状况是否持续巩固、风险是否稳定消除，对风险消除不稳定和整户无劳动力的监测对象进行回退，对风险消除后又新发生返贫风险的按程序重新识别认定</a:t>
            </a:r>
            <a:r>
              <a:rPr lang="zh-CN" altLang="zh-CN"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endParaRPr lang="zh-CN" altLang="zh-CN" sz="20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771945"/>
            <a:ext cx="7776864" cy="3785652"/>
          </a:xfrm>
          <a:prstGeom prst="rect">
            <a:avLst/>
          </a:prstGeom>
        </p:spPr>
        <p:txBody>
          <a:bodyPr wrap="square">
            <a:spAutoFit/>
          </a:bodyPr>
          <a:lstStyle/>
          <a:p>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zh-CN" sz="2000" b="1" dirty="0" smtClean="0">
                <a:solidFill>
                  <a:srgbClr val="FF0000"/>
                </a:solidFill>
                <a:latin typeface="楷体" panose="02010609060101010101" pitchFamily="49" charset="-122"/>
                <a:ea typeface="楷体" panose="02010609060101010101" pitchFamily="49" charset="-122"/>
              </a:rPr>
              <a:t>三</a:t>
            </a:r>
            <a:r>
              <a:rPr lang="zh-CN" altLang="zh-CN" sz="2000" b="1" dirty="0">
                <a:solidFill>
                  <a:srgbClr val="FF0000"/>
                </a:solidFill>
                <a:latin typeface="楷体" panose="02010609060101010101" pitchFamily="49" charset="-122"/>
                <a:ea typeface="楷体" panose="02010609060101010101" pitchFamily="49" charset="-122"/>
              </a:rPr>
              <a:t>是排查精准帮扶情况。对未消除风险的监测对象，重点排查是否及时制定帮扶计划，是否根据风险类型和农户需求因户施策，落实帮扶措施是否管用够用，监测联系人是否按月走访，特别是对整户无能无劳的是否落实兜底保障，对有劳动能力的是否优先落实产业就业帮扶，是否存在“一兜了之”问题</a:t>
            </a:r>
            <a:r>
              <a:rPr lang="zh-CN" altLang="zh-CN"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zh-CN" sz="2000" b="1" dirty="0" smtClean="0">
                <a:solidFill>
                  <a:srgbClr val="FF0000"/>
                </a:solidFill>
                <a:latin typeface="楷体" panose="02010609060101010101" pitchFamily="49" charset="-122"/>
                <a:ea typeface="楷体" panose="02010609060101010101" pitchFamily="49" charset="-122"/>
              </a:rPr>
              <a:t>四</a:t>
            </a:r>
            <a:r>
              <a:rPr lang="zh-CN" altLang="zh-CN" sz="2000" b="1" dirty="0">
                <a:solidFill>
                  <a:srgbClr val="FF0000"/>
                </a:solidFill>
                <a:latin typeface="楷体" panose="02010609060101010101" pitchFamily="49" charset="-122"/>
                <a:ea typeface="楷体" panose="02010609060101010101" pitchFamily="49" charset="-122"/>
              </a:rPr>
              <a:t>是排查规模性返贫风险。按照《国家排查方案》明确的内容、区域和方式，区县层面强化分析研判，及时发现解决苗头性倾向性问题</a:t>
            </a:r>
            <a:r>
              <a:rPr lang="zh-CN" altLang="zh-CN"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zh-CN" sz="2000" b="1" dirty="0" smtClean="0">
                <a:solidFill>
                  <a:srgbClr val="FF0000"/>
                </a:solidFill>
                <a:latin typeface="楷体" panose="02010609060101010101" pitchFamily="49" charset="-122"/>
                <a:ea typeface="楷体" panose="02010609060101010101" pitchFamily="49" charset="-122"/>
              </a:rPr>
              <a:t>五</a:t>
            </a:r>
            <a:r>
              <a:rPr lang="zh-CN" altLang="zh-CN" sz="2000" b="1" dirty="0">
                <a:solidFill>
                  <a:srgbClr val="FF0000"/>
                </a:solidFill>
                <a:latin typeface="楷体" panose="02010609060101010101" pitchFamily="49" charset="-122"/>
                <a:ea typeface="楷体" panose="02010609060101010101" pitchFamily="49" charset="-122"/>
              </a:rPr>
              <a:t>是核实核准监测对象数据信息。以全国防返贫监测信息系统为底账，重点关注监测对象收入支出、“三保障”及饮水安全等核心指标是否真实准确、及时完善，以及家庭成员信息、监测对象分类、风险类型、帮扶措施等关键指标是否完整准确</a:t>
            </a:r>
            <a:r>
              <a:rPr lang="zh-CN" altLang="zh-CN" sz="2000" b="1" dirty="0" smtClean="0">
                <a:solidFill>
                  <a:srgbClr val="FF0000"/>
                </a:solidFill>
                <a:latin typeface="楷体" panose="02010609060101010101" pitchFamily="49" charset="-122"/>
                <a:ea typeface="楷体" panose="02010609060101010101" pitchFamily="49" charset="-122"/>
              </a:rPr>
              <a:t>。</a:t>
            </a:r>
            <a:endParaRPr lang="zh-CN" altLang="zh-CN" sz="20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771945"/>
            <a:ext cx="7776864" cy="4770537"/>
          </a:xfrm>
          <a:prstGeom prst="rect">
            <a:avLst/>
          </a:prstGeom>
        </p:spPr>
        <p:txBody>
          <a:bodyPr wrap="square">
            <a:spAutoFit/>
          </a:bodyPr>
          <a:lstStyle/>
          <a:p>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a:t>
            </a:r>
            <a:endParaRPr lang="en-US" altLang="zh-TW" sz="2000" b="1" dirty="0" smtClean="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2</a:t>
            </a:r>
            <a:r>
              <a:rPr lang="zh-CN" altLang="en-US" sz="2400" b="1" dirty="0" smtClean="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聚焦</a:t>
            </a:r>
            <a:r>
              <a:rPr lang="zh-CN" altLang="zh-CN" sz="2400" b="1" dirty="0">
                <a:solidFill>
                  <a:srgbClr val="FF0000"/>
                </a:solidFill>
                <a:latin typeface="楷体" panose="02010609060101010101" pitchFamily="49" charset="-122"/>
                <a:ea typeface="楷体" panose="02010609060101010101" pitchFamily="49" charset="-122"/>
              </a:rPr>
              <a:t>“三保障”及饮水安全巩固</a:t>
            </a:r>
            <a:r>
              <a:rPr lang="zh-CN" altLang="zh-CN" sz="2400" b="1" dirty="0" smtClean="0">
                <a:solidFill>
                  <a:srgbClr val="FF0000"/>
                </a:solidFill>
                <a:latin typeface="楷体" panose="02010609060101010101" pitchFamily="49" charset="-122"/>
                <a:ea typeface="楷体" panose="02010609060101010101" pitchFamily="49" charset="-122"/>
              </a:rPr>
              <a:t>提升</a:t>
            </a:r>
            <a:r>
              <a:rPr lang="zh-CN" altLang="en-US"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一</a:t>
            </a:r>
            <a:r>
              <a:rPr lang="zh-CN" altLang="zh-CN" sz="2400" b="1" dirty="0">
                <a:solidFill>
                  <a:srgbClr val="FF0000"/>
                </a:solidFill>
                <a:latin typeface="楷体" panose="02010609060101010101" pitchFamily="49" charset="-122"/>
                <a:ea typeface="楷体" panose="02010609060101010101" pitchFamily="49" charset="-122"/>
              </a:rPr>
              <a:t>是义务教育保障方面，重点排查义务教育阶段控辍保学机制落实、困难家庭教育资助政策落实等情况，确保除身体原因不具备学习条件外义务教育阶段适龄儿童不失学辍学，确保对因身体等原因无法入学的适龄儿童按要求落实“送教上门”</a:t>
            </a:r>
            <a:r>
              <a:rPr lang="zh-CN" altLang="zh-CN"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二</a:t>
            </a:r>
            <a:r>
              <a:rPr lang="zh-CN" altLang="zh-CN" sz="2400" b="1" dirty="0">
                <a:solidFill>
                  <a:srgbClr val="FF0000"/>
                </a:solidFill>
                <a:latin typeface="楷体" panose="02010609060101010101" pitchFamily="49" charset="-122"/>
                <a:ea typeface="楷体" panose="02010609060101010101" pitchFamily="49" charset="-122"/>
              </a:rPr>
              <a:t>是基本医疗保障方面，重点排查脱贫人口以及农村低收入人口基本医疗保险参保和医疗救助等政策落实情况，乡镇卫生院、村卫生室作用发挥和乡村医疗队伍建设服务等情况，确保不因大额医疗负担影响基本生活</a:t>
            </a:r>
            <a:r>
              <a:rPr lang="zh-CN" altLang="zh-CN"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endParaRPr lang="zh-CN" altLang="zh-CN" sz="20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771945"/>
            <a:ext cx="7776864" cy="2985433"/>
          </a:xfrm>
          <a:prstGeom prst="rect">
            <a:avLst/>
          </a:prstGeom>
        </p:spPr>
        <p:txBody>
          <a:bodyPr wrap="square">
            <a:spAutoFit/>
          </a:bodyPr>
          <a:lstStyle/>
          <a:p>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a:t>
            </a:r>
            <a:endParaRPr lang="en-US" altLang="zh-TW" sz="2000" b="1" dirty="0" smtClean="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三</a:t>
            </a:r>
            <a:r>
              <a:rPr lang="zh-CN" altLang="zh-CN" sz="2400" b="1" dirty="0">
                <a:solidFill>
                  <a:srgbClr val="FF0000"/>
                </a:solidFill>
                <a:latin typeface="楷体" panose="02010609060101010101" pitchFamily="49" charset="-122"/>
                <a:ea typeface="楷体" panose="02010609060101010101" pitchFamily="49" charset="-122"/>
              </a:rPr>
              <a:t>是住房安全保障方面，重点排查低收入人口农村危房改造等措施落实情况，全面排查农户现住房安全状况，确保人不住危房、危房不住人</a:t>
            </a:r>
            <a:r>
              <a:rPr lang="zh-CN" altLang="zh-CN"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四</a:t>
            </a:r>
            <a:r>
              <a:rPr lang="zh-CN" altLang="zh-CN" sz="2400" b="1" dirty="0">
                <a:solidFill>
                  <a:srgbClr val="FF0000"/>
                </a:solidFill>
                <a:latin typeface="楷体" panose="02010609060101010101" pitchFamily="49" charset="-122"/>
                <a:ea typeface="楷体" panose="02010609060101010101" pitchFamily="49" charset="-122"/>
              </a:rPr>
              <a:t>是饮水安全保障方面，结合“农村供水净水行动”全面排查农村供水水源地、供水工程环境卫生、水质达标情况及季节性缺水等，及时解决排查发现的有关问题，确保每个农户长年有水喝、喝上干净水</a:t>
            </a:r>
            <a:r>
              <a:rPr lang="zh-CN" altLang="zh-CN" sz="2400" b="1" dirty="0" smtClean="0">
                <a:solidFill>
                  <a:srgbClr val="FF0000"/>
                </a:solidFill>
                <a:latin typeface="楷体" panose="02010609060101010101" pitchFamily="49" charset="-122"/>
                <a:ea typeface="楷体" panose="02010609060101010101" pitchFamily="49" charset="-122"/>
              </a:rPr>
              <a:t>。</a:t>
            </a:r>
            <a:endParaRPr lang="zh-CN" altLang="zh-CN" sz="24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771945"/>
            <a:ext cx="7776864" cy="4770537"/>
          </a:xfrm>
          <a:prstGeom prst="rect">
            <a:avLst/>
          </a:prstGeom>
        </p:spPr>
        <p:txBody>
          <a:bodyPr wrap="square">
            <a:spAutoFit/>
          </a:bodyPr>
          <a:lstStyle/>
          <a:p>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a:t>
            </a:r>
            <a:endParaRPr lang="en-US" altLang="zh-TW" sz="2000" b="1" dirty="0" smtClean="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3</a:t>
            </a:r>
            <a:r>
              <a:rPr lang="zh-CN" altLang="en-US" sz="2400" b="1" dirty="0" smtClean="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聚焦</a:t>
            </a:r>
            <a:r>
              <a:rPr lang="zh-CN" altLang="zh-CN" sz="2400" b="1" dirty="0">
                <a:solidFill>
                  <a:srgbClr val="FF0000"/>
                </a:solidFill>
                <a:latin typeface="楷体" panose="02010609060101010101" pitchFamily="49" charset="-122"/>
                <a:ea typeface="楷体" panose="02010609060101010101" pitchFamily="49" charset="-122"/>
              </a:rPr>
              <a:t>产业</a:t>
            </a:r>
            <a:r>
              <a:rPr lang="zh-CN" altLang="zh-CN" sz="2400" b="1" dirty="0" smtClean="0">
                <a:solidFill>
                  <a:srgbClr val="FF0000"/>
                </a:solidFill>
                <a:latin typeface="楷体" panose="02010609060101010101" pitchFamily="49" charset="-122"/>
                <a:ea typeface="楷体" panose="02010609060101010101" pitchFamily="49" charset="-122"/>
              </a:rPr>
              <a:t>覆盖</a:t>
            </a:r>
            <a:r>
              <a:rPr lang="zh-CN" altLang="en-US"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一</a:t>
            </a:r>
            <a:r>
              <a:rPr lang="zh-CN" altLang="zh-CN" sz="2400" b="1" dirty="0">
                <a:solidFill>
                  <a:srgbClr val="FF0000"/>
                </a:solidFill>
                <a:latin typeface="楷体" panose="02010609060101010101" pitchFamily="49" charset="-122"/>
                <a:ea typeface="楷体" panose="02010609060101010101" pitchFamily="49" charset="-122"/>
              </a:rPr>
              <a:t>查到户政策落实情况。是否开展到村到户的产业技术知识教育，群众是否对产业技术内容知晓和满意；</a:t>
            </a:r>
            <a:r>
              <a:rPr lang="en-US" altLang="zh-CN" sz="2400" b="1" dirty="0">
                <a:solidFill>
                  <a:srgbClr val="FF0000"/>
                </a:solidFill>
                <a:latin typeface="楷体" panose="02010609060101010101" pitchFamily="49" charset="-122"/>
                <a:ea typeface="楷体" panose="02010609060101010101" pitchFamily="49" charset="-122"/>
              </a:rPr>
              <a:t>18</a:t>
            </a:r>
            <a:r>
              <a:rPr lang="zh-CN" altLang="zh-CN" sz="2400" b="1" dirty="0">
                <a:solidFill>
                  <a:srgbClr val="FF0000"/>
                </a:solidFill>
                <a:latin typeface="楷体" panose="02010609060101010101" pitchFamily="49" charset="-122"/>
                <a:ea typeface="楷体" panose="02010609060101010101" pitchFamily="49" charset="-122"/>
              </a:rPr>
              <a:t>个原深度贫困乡镇、</a:t>
            </a:r>
            <a:r>
              <a:rPr lang="en-US" altLang="zh-CN" sz="2400" b="1" dirty="0">
                <a:solidFill>
                  <a:srgbClr val="FF0000"/>
                </a:solidFill>
                <a:latin typeface="楷体" panose="02010609060101010101" pitchFamily="49" charset="-122"/>
                <a:ea typeface="楷体" panose="02010609060101010101" pitchFamily="49" charset="-122"/>
              </a:rPr>
              <a:t>17</a:t>
            </a:r>
            <a:r>
              <a:rPr lang="zh-CN" altLang="zh-CN" sz="2400" b="1" dirty="0">
                <a:solidFill>
                  <a:srgbClr val="FF0000"/>
                </a:solidFill>
                <a:latin typeface="楷体" panose="02010609060101010101" pitchFamily="49" charset="-122"/>
                <a:ea typeface="楷体" panose="02010609060101010101" pitchFamily="49" charset="-122"/>
              </a:rPr>
              <a:t>个市级乡村振兴重点帮扶乡镇“特色产业保险”参保理赔情况，对符合条件的理赔对象是否做到“应赔尽赔”</a:t>
            </a:r>
            <a:r>
              <a:rPr lang="zh-CN" altLang="zh-CN"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二</a:t>
            </a:r>
            <a:r>
              <a:rPr lang="zh-CN" altLang="zh-CN" sz="2400" b="1" dirty="0">
                <a:solidFill>
                  <a:srgbClr val="FF0000"/>
                </a:solidFill>
                <a:latin typeface="楷体" panose="02010609060101010101" pitchFamily="49" charset="-122"/>
                <a:ea typeface="楷体" panose="02010609060101010101" pitchFamily="49" charset="-122"/>
              </a:rPr>
              <a:t>查利益联结机制情况。享受政策、项目的新型农业经营主体（村集体经济、合作社、家庭农场等）是否与脱贫户建立稳定的利益联结机制，合作社是否积极支持有意愿、有产业的农户入社要求；入股新型农业经营主体的农户是否定期享受到分红</a:t>
            </a:r>
            <a:r>
              <a:rPr lang="zh-CN" altLang="zh-CN"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endParaRPr lang="zh-CN" altLang="zh-CN" sz="20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771945"/>
            <a:ext cx="7776864" cy="4462760"/>
          </a:xfrm>
          <a:prstGeom prst="rect">
            <a:avLst/>
          </a:prstGeom>
        </p:spPr>
        <p:txBody>
          <a:bodyPr wrap="square">
            <a:spAutoFit/>
          </a:bodyPr>
          <a:lstStyle/>
          <a:p>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a:t>
            </a:r>
            <a:endParaRPr lang="en-US" altLang="zh-TW" sz="2000" b="1" dirty="0" smtClean="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三查村集体经济情况。村集体经济组织、合作社等是否运营正常，是否存在村集体经济“空壳”和“负增长”的问题。</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四查小额信贷（城口、巫溪、酉阳、彭水和秀山县还要关注“富民贷”）情况。重点排查脱贫户、监测户是否知晓小额信贷相关政策（无担保、无抵押、财政贴息），有贷款意愿、符合条件的脱贫户、监测户是否做到“应贷尽贷”，参与脱贫人口小额信贷的农户是否将资金全部用于发展产业，是否存在户贷企用、挪作他用（如看病、建房等）的问题，是否存在贷款到期无法偿还的情况。</a:t>
            </a:r>
            <a:endParaRPr lang="zh-CN" altLang="zh-CN" sz="24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771945"/>
            <a:ext cx="7776864" cy="4093428"/>
          </a:xfrm>
          <a:prstGeom prst="rect">
            <a:avLst/>
          </a:prstGeom>
        </p:spPr>
        <p:txBody>
          <a:bodyPr wrap="square">
            <a:spAutoFit/>
          </a:bodyPr>
          <a:lstStyle/>
          <a:p>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a:t>
            </a:r>
            <a:endParaRPr lang="en-US" altLang="zh-TW" sz="2000" b="1" dirty="0" smtClean="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4</a:t>
            </a:r>
            <a:r>
              <a:rPr lang="zh-CN" altLang="en-US" sz="2000" b="1" dirty="0" smtClean="0">
                <a:solidFill>
                  <a:srgbClr val="FF0000"/>
                </a:solidFill>
                <a:latin typeface="楷体" panose="02010609060101010101" pitchFamily="49" charset="-122"/>
                <a:ea typeface="楷体" panose="02010609060101010101" pitchFamily="49" charset="-122"/>
              </a:rPr>
              <a:t>、</a:t>
            </a:r>
            <a:r>
              <a:rPr lang="zh-CN" altLang="zh-CN" sz="2000" b="1" dirty="0" smtClean="0">
                <a:solidFill>
                  <a:srgbClr val="FF0000"/>
                </a:solidFill>
                <a:latin typeface="楷体" panose="02010609060101010101" pitchFamily="49" charset="-122"/>
                <a:ea typeface="楷体" panose="02010609060101010101" pitchFamily="49" charset="-122"/>
              </a:rPr>
              <a:t>聚焦</a:t>
            </a:r>
            <a:r>
              <a:rPr lang="zh-CN" altLang="zh-CN" sz="2000" b="1" dirty="0">
                <a:solidFill>
                  <a:srgbClr val="FF0000"/>
                </a:solidFill>
                <a:latin typeface="楷体" panose="02010609060101010101" pitchFamily="49" charset="-122"/>
                <a:ea typeface="楷体" panose="02010609060101010101" pitchFamily="49" charset="-122"/>
              </a:rPr>
              <a:t>稳岗</a:t>
            </a:r>
            <a:r>
              <a:rPr lang="zh-CN" altLang="zh-CN" sz="2000" b="1" dirty="0" smtClean="0">
                <a:solidFill>
                  <a:srgbClr val="FF0000"/>
                </a:solidFill>
                <a:latin typeface="楷体" panose="02010609060101010101" pitchFamily="49" charset="-122"/>
                <a:ea typeface="楷体" panose="02010609060101010101" pitchFamily="49" charset="-122"/>
              </a:rPr>
              <a:t>就业</a:t>
            </a:r>
            <a:r>
              <a:rPr lang="zh-CN" altLang="en-US"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zh-CN" sz="2000" b="1" dirty="0" smtClean="0">
                <a:solidFill>
                  <a:srgbClr val="FF0000"/>
                </a:solidFill>
                <a:latin typeface="楷体" panose="02010609060101010101" pitchFamily="49" charset="-122"/>
                <a:ea typeface="楷体" panose="02010609060101010101" pitchFamily="49" charset="-122"/>
              </a:rPr>
              <a:t>一</a:t>
            </a:r>
            <a:r>
              <a:rPr lang="zh-CN" altLang="zh-CN" sz="2000" b="1" dirty="0">
                <a:solidFill>
                  <a:srgbClr val="FF0000"/>
                </a:solidFill>
                <a:latin typeface="楷体" panose="02010609060101010101" pitchFamily="49" charset="-122"/>
                <a:ea typeface="楷体" panose="02010609060101010101" pitchFamily="49" charset="-122"/>
              </a:rPr>
              <a:t>是脱贫人口及监测对象务工就业情况。重点排查脱贫人口和监测对象务工就业目标任务完成情况；有就业需求的是否采取措施帮助其实现就业情况；核实“全国防返贫监测信息系统”中就业数据质量，重点抽查务工人员姓名、身份证信息、务工地点、务工时间、联系电话等外出务工信息准确性、时效性；排查是否为脱贫群众、监测对象开展就业服务情况</a:t>
            </a:r>
            <a:r>
              <a:rPr lang="zh-CN" altLang="zh-CN"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zh-CN" sz="2000" b="1" dirty="0" smtClean="0">
                <a:solidFill>
                  <a:srgbClr val="FF0000"/>
                </a:solidFill>
                <a:latin typeface="楷体" panose="02010609060101010101" pitchFamily="49" charset="-122"/>
                <a:ea typeface="楷体" panose="02010609060101010101" pitchFamily="49" charset="-122"/>
              </a:rPr>
              <a:t>二</a:t>
            </a:r>
            <a:r>
              <a:rPr lang="zh-CN" altLang="zh-CN" sz="2000" b="1" dirty="0">
                <a:solidFill>
                  <a:srgbClr val="FF0000"/>
                </a:solidFill>
                <a:latin typeface="楷体" panose="02010609060101010101" pitchFamily="49" charset="-122"/>
                <a:ea typeface="楷体" panose="02010609060101010101" pitchFamily="49" charset="-122"/>
              </a:rPr>
              <a:t>是公益性岗位开发与管理情况。重点排查公益性岗位安置人数；区县是否制定并执行公益性岗位日常考勤管理台账、是否存在人岗不匹配、顶岗、职责不清楚等情况</a:t>
            </a:r>
            <a:r>
              <a:rPr lang="zh-CN" altLang="zh-CN"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zh-CN" sz="2000" b="1" dirty="0" smtClean="0">
                <a:solidFill>
                  <a:srgbClr val="FF0000"/>
                </a:solidFill>
                <a:latin typeface="楷体" panose="02010609060101010101" pitchFamily="49" charset="-122"/>
                <a:ea typeface="楷体" panose="02010609060101010101" pitchFamily="49" charset="-122"/>
              </a:rPr>
              <a:t>三</a:t>
            </a:r>
            <a:r>
              <a:rPr lang="zh-CN" altLang="zh-CN" sz="2000" b="1" dirty="0">
                <a:solidFill>
                  <a:srgbClr val="FF0000"/>
                </a:solidFill>
                <a:latin typeface="楷体" panose="02010609060101010101" pitchFamily="49" charset="-122"/>
                <a:ea typeface="楷体" panose="02010609060101010101" pitchFamily="49" charset="-122"/>
              </a:rPr>
              <a:t>是政策落实情况。重点排查脱贫人口和监测对象知晓并享受跨区域交通补助情况；以及参加技能培训享受培训补贴情况等</a:t>
            </a:r>
            <a:r>
              <a:rPr lang="zh-CN" altLang="zh-CN" sz="2000" b="1" dirty="0" smtClean="0">
                <a:solidFill>
                  <a:srgbClr val="FF0000"/>
                </a:solidFill>
                <a:latin typeface="楷体" panose="02010609060101010101" pitchFamily="49" charset="-122"/>
                <a:ea typeface="楷体" panose="02010609060101010101" pitchFamily="49" charset="-122"/>
              </a:rPr>
              <a:t>。</a:t>
            </a:r>
            <a:endParaRPr lang="zh-CN" altLang="zh-CN" sz="20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771945"/>
            <a:ext cx="7776864" cy="4462760"/>
          </a:xfrm>
          <a:prstGeom prst="rect">
            <a:avLst/>
          </a:prstGeom>
        </p:spPr>
        <p:txBody>
          <a:bodyPr wrap="square">
            <a:spAutoFit/>
          </a:bodyPr>
          <a:lstStyle/>
          <a:p>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a:t>
            </a:r>
            <a:endParaRPr lang="zh-CN" altLang="zh-CN" sz="2000" b="1" dirty="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5</a:t>
            </a:r>
            <a:r>
              <a:rPr lang="zh-CN" altLang="en-US" sz="2400" b="1" dirty="0" smtClean="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聚焦</a:t>
            </a:r>
            <a:r>
              <a:rPr lang="zh-CN" altLang="zh-CN" sz="2400" b="1" dirty="0">
                <a:solidFill>
                  <a:srgbClr val="FF0000"/>
                </a:solidFill>
                <a:latin typeface="楷体" panose="02010609060101010101" pitchFamily="49" charset="-122"/>
                <a:ea typeface="楷体" panose="02010609060101010101" pitchFamily="49" charset="-122"/>
              </a:rPr>
              <a:t>厕所</a:t>
            </a:r>
            <a:r>
              <a:rPr lang="zh-CN" altLang="zh-CN" sz="2400" b="1" dirty="0" smtClean="0">
                <a:solidFill>
                  <a:srgbClr val="FF0000"/>
                </a:solidFill>
                <a:latin typeface="楷体" panose="02010609060101010101" pitchFamily="49" charset="-122"/>
                <a:ea typeface="楷体" panose="02010609060101010101" pitchFamily="49" charset="-122"/>
              </a:rPr>
              <a:t>革命</a:t>
            </a:r>
            <a:r>
              <a:rPr lang="zh-CN" altLang="en-US"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一</a:t>
            </a:r>
            <a:r>
              <a:rPr lang="zh-CN" altLang="zh-CN" sz="2400" b="1" dirty="0">
                <a:solidFill>
                  <a:srgbClr val="FF0000"/>
                </a:solidFill>
                <a:latin typeface="楷体" panose="02010609060101010101" pitchFamily="49" charset="-122"/>
                <a:ea typeface="楷体" panose="02010609060101010101" pitchFamily="49" charset="-122"/>
              </a:rPr>
              <a:t>是全市农村户厕调查摸底情况。重点排查是否进行调查摸底全覆盖，了解农户厕所现状、粪污处理方式、使用状况以及农户改厕意愿</a:t>
            </a:r>
            <a:r>
              <a:rPr lang="zh-CN" altLang="zh-CN"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二</a:t>
            </a:r>
            <a:r>
              <a:rPr lang="zh-CN" altLang="zh-CN" sz="2400" b="1" dirty="0">
                <a:solidFill>
                  <a:srgbClr val="FF0000"/>
                </a:solidFill>
                <a:latin typeface="楷体" panose="02010609060101010101" pitchFamily="49" charset="-122"/>
                <a:ea typeface="楷体" panose="02010609060101010101" pitchFamily="49" charset="-122"/>
              </a:rPr>
              <a:t>是农村厕所改造情况。重点排查改造户厕是否符合《农村三格式户厕建设技术规范》《农村三格式户厕运行维护规范》等标准。农村公厕后期管护常态机制落实情况，是否落实管理责任</a:t>
            </a:r>
            <a:r>
              <a:rPr lang="zh-CN" altLang="zh-CN"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三</a:t>
            </a:r>
            <a:r>
              <a:rPr lang="zh-CN" altLang="zh-CN" sz="2400" b="1" dirty="0">
                <a:solidFill>
                  <a:srgbClr val="FF0000"/>
                </a:solidFill>
                <a:latin typeface="楷体" panose="02010609060101010101" pitchFamily="49" charset="-122"/>
                <a:ea typeface="楷体" panose="02010609060101010101" pitchFamily="49" charset="-122"/>
              </a:rPr>
              <a:t>是政策落实情况。重点排查</a:t>
            </a:r>
            <a:r>
              <a:rPr lang="en-US" altLang="zh-CN" sz="2400" b="1" dirty="0">
                <a:solidFill>
                  <a:srgbClr val="FF0000"/>
                </a:solidFill>
                <a:latin typeface="楷体" panose="02010609060101010101" pitchFamily="49" charset="-122"/>
                <a:ea typeface="楷体" panose="02010609060101010101" pitchFamily="49" charset="-122"/>
              </a:rPr>
              <a:t>2013</a:t>
            </a:r>
            <a:r>
              <a:rPr lang="zh-CN" altLang="zh-CN" sz="2400" b="1" dirty="0">
                <a:solidFill>
                  <a:srgbClr val="FF0000"/>
                </a:solidFill>
                <a:latin typeface="楷体" panose="02010609060101010101" pitchFamily="49" charset="-122"/>
                <a:ea typeface="楷体" panose="02010609060101010101" pitchFamily="49" charset="-122"/>
              </a:rPr>
              <a:t>年以来特别是</a:t>
            </a:r>
            <a:r>
              <a:rPr lang="en-US" altLang="zh-CN" sz="2400" b="1" dirty="0">
                <a:solidFill>
                  <a:srgbClr val="FF0000"/>
                </a:solidFill>
                <a:latin typeface="楷体" panose="02010609060101010101" pitchFamily="49" charset="-122"/>
                <a:ea typeface="楷体" panose="02010609060101010101" pitchFamily="49" charset="-122"/>
              </a:rPr>
              <a:t>2018</a:t>
            </a:r>
            <a:r>
              <a:rPr lang="zh-CN" altLang="zh-CN" sz="2400" b="1" dirty="0">
                <a:solidFill>
                  <a:srgbClr val="FF0000"/>
                </a:solidFill>
                <a:latin typeface="楷体" panose="02010609060101010101" pitchFamily="49" charset="-122"/>
                <a:ea typeface="楷体" panose="02010609060101010101" pitchFamily="49" charset="-122"/>
              </a:rPr>
              <a:t>年</a:t>
            </a:r>
            <a:r>
              <a:rPr lang="en-US" altLang="zh-CN" sz="2400" b="1" dirty="0">
                <a:solidFill>
                  <a:srgbClr val="FF0000"/>
                </a:solidFill>
                <a:latin typeface="楷体" panose="02010609060101010101" pitchFamily="49" charset="-122"/>
                <a:ea typeface="楷体" panose="02010609060101010101" pitchFamily="49" charset="-122"/>
              </a:rPr>
              <a:t>-2020</a:t>
            </a:r>
            <a:r>
              <a:rPr lang="zh-CN" altLang="zh-CN" sz="2400" b="1" dirty="0">
                <a:solidFill>
                  <a:srgbClr val="FF0000"/>
                </a:solidFill>
                <a:latin typeface="楷体" panose="02010609060101010101" pitchFamily="49" charset="-122"/>
                <a:ea typeface="楷体" panose="02010609060101010101" pitchFamily="49" charset="-122"/>
              </a:rPr>
              <a:t>年卫生厕所、</a:t>
            </a:r>
            <a:r>
              <a:rPr lang="en-US" altLang="zh-CN" sz="2400" b="1" dirty="0">
                <a:solidFill>
                  <a:srgbClr val="FF0000"/>
                </a:solidFill>
                <a:latin typeface="楷体" panose="02010609060101010101" pitchFamily="49" charset="-122"/>
                <a:ea typeface="楷体" panose="02010609060101010101" pitchFamily="49" charset="-122"/>
              </a:rPr>
              <a:t>2021</a:t>
            </a:r>
            <a:r>
              <a:rPr lang="zh-CN" altLang="zh-CN" sz="2400" b="1" dirty="0">
                <a:solidFill>
                  <a:srgbClr val="FF0000"/>
                </a:solidFill>
                <a:latin typeface="楷体" panose="02010609060101010101" pitchFamily="49" charset="-122"/>
                <a:ea typeface="楷体" panose="02010609060101010101" pitchFamily="49" charset="-122"/>
              </a:rPr>
              <a:t>年无害化处理卫生厕所奖补落实情况</a:t>
            </a:r>
            <a:r>
              <a:rPr lang="zh-CN" altLang="zh-CN" sz="2400" b="1" dirty="0" smtClean="0">
                <a:solidFill>
                  <a:srgbClr val="FF0000"/>
                </a:solidFill>
                <a:latin typeface="楷体" panose="02010609060101010101" pitchFamily="49" charset="-122"/>
                <a:ea typeface="楷体" panose="02010609060101010101" pitchFamily="49" charset="-122"/>
              </a:rPr>
              <a:t>。</a:t>
            </a:r>
            <a:endParaRPr lang="zh-CN" altLang="zh-CN" sz="24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844824"/>
            <a:ext cx="7848872" cy="4216539"/>
          </a:xfrm>
          <a:prstGeom prst="rect">
            <a:avLst/>
          </a:prstGeom>
        </p:spPr>
        <p:txBody>
          <a:bodyPr wrap="square">
            <a:spAutoFit/>
          </a:bodyPr>
          <a:lstStyle/>
          <a:p>
            <a:r>
              <a:rPr lang="zh-CN" altLang="en-US" sz="2000" b="1" dirty="0" smtClean="0">
                <a:solidFill>
                  <a:srgbClr val="FF0000"/>
                </a:solidFill>
                <a:latin typeface="方正舒体" panose="02010601030101010101" pitchFamily="2" charset="-122"/>
                <a:ea typeface="方正舒体" panose="02010601030101010101" pitchFamily="2" charset="-122"/>
              </a:rPr>
              <a:t>         </a:t>
            </a:r>
            <a:r>
              <a:rPr lang="zh-CN" altLang="en-US" sz="2800" b="1" dirty="0" smtClean="0">
                <a:solidFill>
                  <a:srgbClr val="FF0000"/>
                </a:solidFill>
                <a:latin typeface="方正舒体" panose="02010601030101010101" pitchFamily="2" charset="-122"/>
                <a:ea typeface="方正舒体" panose="02010601030101010101" pitchFamily="2" charset="-122"/>
              </a:rPr>
              <a:t>防止返贫监测和帮扶：</a:t>
            </a:r>
            <a:endParaRPr lang="en-US" altLang="zh-CN" sz="2800" b="1" dirty="0" smtClean="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zh-CN" sz="2400" b="1" dirty="0" smtClean="0">
                <a:solidFill>
                  <a:srgbClr val="FF0000"/>
                </a:solidFill>
                <a:latin typeface="楷体" panose="02010609060101010101" pitchFamily="49" charset="-122"/>
                <a:ea typeface="楷体" panose="02010609060101010101" pitchFamily="49" charset="-122"/>
              </a:rPr>
              <a:t>党中央</a:t>
            </a:r>
            <a:r>
              <a:rPr lang="zh-CN" altLang="en-US" sz="2400" b="1" dirty="0" smtClean="0">
                <a:solidFill>
                  <a:srgbClr val="FF0000"/>
                </a:solidFill>
                <a:latin typeface="楷体" panose="02010609060101010101" pitchFamily="49" charset="-122"/>
                <a:ea typeface="楷体" panose="02010609060101010101" pitchFamily="49" charset="-122"/>
              </a:rPr>
              <a:t>、国务院</a:t>
            </a:r>
            <a:r>
              <a:rPr lang="zh-CN" altLang="zh-CN" sz="2400" b="1" dirty="0" smtClean="0">
                <a:solidFill>
                  <a:srgbClr val="FF0000"/>
                </a:solidFill>
                <a:latin typeface="楷体" panose="02010609060101010101" pitchFamily="49" charset="-122"/>
                <a:ea typeface="楷体" panose="02010609060101010101" pitchFamily="49" charset="-122"/>
              </a:rPr>
              <a:t>高度重视</a:t>
            </a:r>
            <a:r>
              <a:rPr lang="zh-CN" altLang="en-US" sz="2400" b="1" dirty="0" smtClean="0">
                <a:solidFill>
                  <a:srgbClr val="FF0000"/>
                </a:solidFill>
                <a:latin typeface="楷体" panose="02010609060101010101" pitchFamily="49" charset="-122"/>
                <a:ea typeface="楷体" panose="02010609060101010101" pitchFamily="49" charset="-122"/>
              </a:rPr>
              <a:t>。</a:t>
            </a:r>
            <a:r>
              <a:rPr lang="en-US" altLang="zh-CN" sz="2400" b="1" dirty="0" smtClean="0">
                <a:solidFill>
                  <a:srgbClr val="FF0000"/>
                </a:solidFill>
                <a:latin typeface="楷体" panose="02010609060101010101" pitchFamily="49" charset="-122"/>
                <a:ea typeface="楷体" panose="02010609060101010101" pitchFamily="49" charset="-122"/>
              </a:rPr>
              <a:t> 2022</a:t>
            </a:r>
            <a:r>
              <a:rPr lang="zh-CN" altLang="en-US" sz="2400" b="1" dirty="0" smtClean="0">
                <a:solidFill>
                  <a:srgbClr val="FF0000"/>
                </a:solidFill>
                <a:latin typeface="楷体" panose="02010609060101010101" pitchFamily="49" charset="-122"/>
                <a:ea typeface="楷体" panose="02010609060101010101" pitchFamily="49" charset="-122"/>
              </a:rPr>
              <a:t>年</a:t>
            </a:r>
            <a:r>
              <a:rPr lang="en-US" altLang="zh-CN" sz="2400" b="1" dirty="0" smtClean="0">
                <a:solidFill>
                  <a:srgbClr val="FF0000"/>
                </a:solidFill>
                <a:latin typeface="楷体" panose="02010609060101010101" pitchFamily="49" charset="-122"/>
                <a:ea typeface="楷体" panose="02010609060101010101" pitchFamily="49" charset="-122"/>
              </a:rPr>
              <a:t>3</a:t>
            </a:r>
            <a:r>
              <a:rPr lang="zh-CN" altLang="en-US" sz="2400" b="1" dirty="0" smtClean="0">
                <a:solidFill>
                  <a:srgbClr val="FF0000"/>
                </a:solidFill>
                <a:latin typeface="楷体" panose="02010609060101010101" pitchFamily="49" charset="-122"/>
                <a:ea typeface="楷体" panose="02010609060101010101" pitchFamily="49" charset="-122"/>
              </a:rPr>
              <a:t>月</a:t>
            </a:r>
            <a:r>
              <a:rPr lang="en-US" altLang="zh-CN" sz="2400" b="1" dirty="0" smtClean="0">
                <a:solidFill>
                  <a:srgbClr val="FF0000"/>
                </a:solidFill>
                <a:latin typeface="楷体" panose="02010609060101010101" pitchFamily="49" charset="-122"/>
                <a:ea typeface="楷体" panose="02010609060101010101" pitchFamily="49" charset="-122"/>
              </a:rPr>
              <a:t>27</a:t>
            </a:r>
            <a:r>
              <a:rPr lang="zh-CN" altLang="en-US" sz="2400" b="1" dirty="0" smtClean="0">
                <a:solidFill>
                  <a:srgbClr val="FF0000"/>
                </a:solidFill>
                <a:latin typeface="楷体" panose="02010609060101010101" pitchFamily="49" charset="-122"/>
                <a:ea typeface="楷体" panose="02010609060101010101" pitchFamily="49" charset="-122"/>
              </a:rPr>
              <a:t>日，胡春华副总理在全国巩固拓展脱贫攻坚成果同乡村振兴有效衔接暨乡村振兴重点帮扶县工作推进会上强调，党中央宣布打赢脱贫攻坚战、全面建成小康社会后，巩固拓展脱贫攻坚成果、不发生规模性返贫是党中央最关心的一件大事。</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zh-CN" altLang="en-US" sz="2400" b="1" dirty="0" smtClean="0">
                <a:solidFill>
                  <a:srgbClr val="FF0000"/>
                </a:solidFill>
                <a:latin typeface="楷体" panose="02010609060101010101" pitchFamily="49" charset="-122"/>
                <a:ea typeface="楷体" panose="02010609060101010101" pitchFamily="49" charset="-122"/>
              </a:rPr>
              <a:t>    是</a:t>
            </a:r>
            <a:r>
              <a:rPr lang="zh-CN" altLang="en-US" sz="2400" b="1" dirty="0">
                <a:solidFill>
                  <a:srgbClr val="FF0000"/>
                </a:solidFill>
                <a:latin typeface="楷体" panose="02010609060101010101" pitchFamily="49" charset="-122"/>
                <a:ea typeface="楷体" panose="02010609060101010101" pitchFamily="49" charset="-122"/>
              </a:rPr>
              <a:t>巩固拓展脱贫攻坚成果的一项重要内容，是一项政治</a:t>
            </a:r>
            <a:r>
              <a:rPr lang="zh-CN" altLang="en-US" sz="2400" b="1" dirty="0" smtClean="0">
                <a:solidFill>
                  <a:srgbClr val="FF0000"/>
                </a:solidFill>
                <a:latin typeface="楷体" panose="02010609060101010101" pitchFamily="49" charset="-122"/>
                <a:ea typeface="楷体" panose="02010609060101010101" pitchFamily="49" charset="-122"/>
              </a:rPr>
              <a:t>任务。纳入</a:t>
            </a:r>
            <a:r>
              <a:rPr lang="zh-CN" altLang="en-US" sz="2400" b="1" dirty="0">
                <a:solidFill>
                  <a:srgbClr val="FF0000"/>
                </a:solidFill>
                <a:latin typeface="楷体" panose="02010609060101010101" pitchFamily="49" charset="-122"/>
                <a:ea typeface="楷体" panose="02010609060101010101" pitchFamily="49" charset="-122"/>
              </a:rPr>
              <a:t>了过渡期内一年一度巩固脱贫成果后</a:t>
            </a:r>
            <a:r>
              <a:rPr lang="zh-CN" altLang="en-US" sz="2400" b="1" dirty="0" smtClean="0">
                <a:solidFill>
                  <a:srgbClr val="FF0000"/>
                </a:solidFill>
                <a:latin typeface="楷体" panose="02010609060101010101" pitchFamily="49" charset="-122"/>
                <a:ea typeface="楷体" panose="02010609060101010101" pitchFamily="49" charset="-122"/>
              </a:rPr>
              <a:t>评估，纳入</a:t>
            </a:r>
            <a:r>
              <a:rPr lang="zh-CN" altLang="en-US" sz="2400" b="1" dirty="0">
                <a:solidFill>
                  <a:srgbClr val="FF0000"/>
                </a:solidFill>
                <a:latin typeface="楷体" panose="02010609060101010101" pitchFamily="49" charset="-122"/>
                <a:ea typeface="楷体" panose="02010609060101010101" pitchFamily="49" charset="-122"/>
              </a:rPr>
              <a:t>了各类考核、督查、督办的重点内容</a:t>
            </a:r>
            <a:r>
              <a:rPr lang="zh-CN" altLang="en-US" sz="2400" b="1" dirty="0" smtClean="0">
                <a:solidFill>
                  <a:srgbClr val="FF0000"/>
                </a:solidFill>
                <a:latin typeface="楷体" panose="02010609060101010101" pitchFamily="49" charset="-122"/>
                <a:ea typeface="楷体" panose="02010609060101010101" pitchFamily="49" charset="-122"/>
              </a:rPr>
              <a:t>。</a:t>
            </a:r>
            <a:r>
              <a:rPr lang="zh-CN" altLang="en-US" sz="2400" b="1" dirty="0">
                <a:solidFill>
                  <a:srgbClr val="FF0000"/>
                </a:solidFill>
                <a:latin typeface="楷体" panose="02010609060101010101" pitchFamily="49" charset="-122"/>
                <a:ea typeface="楷体" panose="02010609060101010101" pitchFamily="49" charset="-122"/>
              </a:rPr>
              <a:t> </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002060"/>
                </a:solidFill>
                <a:latin typeface="楷体" panose="02010609060101010101" pitchFamily="49" charset="-122"/>
                <a:ea typeface="楷体" panose="02010609060101010101" pitchFamily="49" charset="-122"/>
              </a:rPr>
              <a:t>（各类巡视、督查、考核</a:t>
            </a:r>
            <a:r>
              <a:rPr lang="zh-CN" altLang="en-US" sz="2400" b="1" dirty="0">
                <a:solidFill>
                  <a:srgbClr val="002060"/>
                </a:solidFill>
                <a:latin typeface="楷体" panose="02010609060101010101" pitchFamily="49" charset="-122"/>
                <a:ea typeface="楷体" panose="02010609060101010101" pitchFamily="49" charset="-122"/>
              </a:rPr>
              <a:t>巩固拓展脱贫攻坚成果，这项内容</a:t>
            </a:r>
            <a:r>
              <a:rPr lang="zh-CN" altLang="en-US" sz="2400" b="1" dirty="0" smtClean="0">
                <a:solidFill>
                  <a:srgbClr val="002060"/>
                </a:solidFill>
                <a:latin typeface="楷体" panose="02010609060101010101" pitchFamily="49" charset="-122"/>
                <a:ea typeface="楷体" panose="02010609060101010101" pitchFamily="49" charset="-122"/>
              </a:rPr>
              <a:t>必不可少）</a:t>
            </a:r>
            <a:endParaRPr lang="zh-CN" altLang="zh-CN" sz="2400" b="1" dirty="0">
              <a:solidFill>
                <a:srgbClr val="00206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771945"/>
            <a:ext cx="7776864" cy="3477875"/>
          </a:xfrm>
          <a:prstGeom prst="rect">
            <a:avLst/>
          </a:prstGeom>
        </p:spPr>
        <p:txBody>
          <a:bodyPr wrap="square">
            <a:spAutoFit/>
          </a:bodyPr>
          <a:lstStyle/>
          <a:p>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a:t>
            </a:r>
            <a:endParaRPr lang="zh-CN" altLang="zh-CN" sz="2000" b="1" dirty="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6</a:t>
            </a:r>
            <a:r>
              <a:rPr lang="zh-CN" altLang="en-US" sz="2000" b="1" dirty="0" smtClean="0">
                <a:solidFill>
                  <a:srgbClr val="FF0000"/>
                </a:solidFill>
                <a:latin typeface="楷体" panose="02010609060101010101" pitchFamily="49" charset="-122"/>
                <a:ea typeface="楷体" panose="02010609060101010101" pitchFamily="49" charset="-122"/>
              </a:rPr>
              <a:t>、</a:t>
            </a:r>
            <a:r>
              <a:rPr lang="zh-CN" altLang="zh-CN" sz="2000" b="1" dirty="0" smtClean="0">
                <a:solidFill>
                  <a:srgbClr val="FF0000"/>
                </a:solidFill>
                <a:latin typeface="楷体" panose="02010609060101010101" pitchFamily="49" charset="-122"/>
                <a:ea typeface="楷体" panose="02010609060101010101" pitchFamily="49" charset="-122"/>
              </a:rPr>
              <a:t>聚焦</a:t>
            </a:r>
            <a:r>
              <a:rPr lang="zh-CN" altLang="zh-CN" sz="2000" b="1" dirty="0">
                <a:solidFill>
                  <a:srgbClr val="FF0000"/>
                </a:solidFill>
                <a:latin typeface="楷体" panose="02010609060101010101" pitchFamily="49" charset="-122"/>
                <a:ea typeface="楷体" panose="02010609060101010101" pitchFamily="49" charset="-122"/>
              </a:rPr>
              <a:t>问题</a:t>
            </a:r>
            <a:r>
              <a:rPr lang="zh-CN" altLang="zh-CN" sz="2000" b="1" dirty="0" smtClean="0">
                <a:solidFill>
                  <a:srgbClr val="FF0000"/>
                </a:solidFill>
                <a:latin typeface="楷体" panose="02010609060101010101" pitchFamily="49" charset="-122"/>
                <a:ea typeface="楷体" panose="02010609060101010101" pitchFamily="49" charset="-122"/>
              </a:rPr>
              <a:t>整改</a:t>
            </a:r>
            <a:r>
              <a:rPr lang="zh-CN" altLang="en-US"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zh-CN" sz="2000" b="1" dirty="0" smtClean="0">
                <a:solidFill>
                  <a:srgbClr val="FF0000"/>
                </a:solidFill>
                <a:latin typeface="楷体" panose="02010609060101010101" pitchFamily="49" charset="-122"/>
                <a:ea typeface="楷体" panose="02010609060101010101" pitchFamily="49" charset="-122"/>
              </a:rPr>
              <a:t>对照</a:t>
            </a:r>
            <a:r>
              <a:rPr lang="zh-CN" altLang="zh-CN" sz="2000" b="1" dirty="0">
                <a:solidFill>
                  <a:srgbClr val="FF0000"/>
                </a:solidFill>
                <a:latin typeface="楷体" panose="02010609060101010101" pitchFamily="49" charset="-122"/>
                <a:ea typeface="楷体" panose="02010609060101010101" pitchFamily="49" charset="-122"/>
              </a:rPr>
              <a:t>国家和市级巡视、考核发现问题，结合责任落实、政策落实、工作落实和成效巩固核查情况，排查各类问题整改到位情况和取得实效情况</a:t>
            </a:r>
            <a:r>
              <a:rPr lang="zh-CN" altLang="zh-CN"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zh-CN" sz="2000" b="1" dirty="0" smtClean="0">
                <a:solidFill>
                  <a:srgbClr val="FF0000"/>
                </a:solidFill>
                <a:latin typeface="楷体" panose="02010609060101010101" pitchFamily="49" charset="-122"/>
                <a:ea typeface="楷体" panose="02010609060101010101" pitchFamily="49" charset="-122"/>
              </a:rPr>
              <a:t>重点</a:t>
            </a:r>
            <a:r>
              <a:rPr lang="zh-CN" altLang="zh-CN" sz="2000" b="1" dirty="0">
                <a:solidFill>
                  <a:srgbClr val="FF0000"/>
                </a:solidFill>
                <a:latin typeface="楷体" panose="02010609060101010101" pitchFamily="49" charset="-122"/>
                <a:ea typeface="楷体" panose="02010609060101010101" pitchFamily="49" charset="-122"/>
              </a:rPr>
              <a:t>核查是否因地制宜制定整改方案和措施，是否严格对照整改标准或要求进行了整改，是否有降低标准、放松要求的现象，是否做到了账实相符，是否存在会议整改、纸面整改、数字整改、选择性整改甚至虚假整改等，是否做到举一反三，建立整改长效机制，是否经得住看、经得住听、经得住问，整改结果是否让群众认同、信服</a:t>
            </a:r>
            <a:r>
              <a:rPr lang="zh-CN" altLang="zh-CN" sz="2000" b="1" dirty="0" smtClean="0">
                <a:solidFill>
                  <a:srgbClr val="FF0000"/>
                </a:solidFill>
                <a:latin typeface="楷体" panose="02010609060101010101" pitchFamily="49" charset="-122"/>
                <a:ea typeface="楷体" panose="02010609060101010101" pitchFamily="49" charset="-122"/>
              </a:rPr>
              <a:t>。</a:t>
            </a:r>
            <a:endParaRPr lang="zh-CN" altLang="zh-CN" sz="20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771945"/>
            <a:ext cx="7776864" cy="4278094"/>
          </a:xfrm>
          <a:prstGeom prst="rect">
            <a:avLst/>
          </a:prstGeom>
        </p:spPr>
        <p:txBody>
          <a:bodyPr wrap="square">
            <a:spAutoFit/>
          </a:bodyPr>
          <a:lstStyle/>
          <a:p>
            <a:r>
              <a:rPr lang="zh-CN" altLang="en-US" sz="2000" b="1" dirty="0" smtClean="0">
                <a:solidFill>
                  <a:srgbClr val="FF0000"/>
                </a:solidFill>
                <a:latin typeface="楷体" panose="02010609060101010101" pitchFamily="49" charset="-122"/>
                <a:ea typeface="楷体" panose="02010609060101010101" pitchFamily="49" charset="-122"/>
              </a:rPr>
              <a:t>   </a:t>
            </a:r>
            <a:r>
              <a:rPr lang="zh-CN" altLang="en-US" b="1" dirty="0" smtClean="0">
                <a:solidFill>
                  <a:srgbClr val="FF0000"/>
                </a:solidFill>
                <a:latin typeface="楷体" panose="02010609060101010101" pitchFamily="49" charset="-122"/>
                <a:ea typeface="楷体" panose="02010609060101010101" pitchFamily="49" charset="-122"/>
              </a:rPr>
              <a:t>（六）</a:t>
            </a:r>
            <a:r>
              <a:rPr lang="zh-CN" altLang="zh-CN" b="1" dirty="0" smtClean="0">
                <a:solidFill>
                  <a:srgbClr val="FF0000"/>
                </a:solidFill>
                <a:latin typeface="楷体" panose="02010609060101010101" pitchFamily="49" charset="-122"/>
                <a:ea typeface="楷体" panose="02010609060101010101" pitchFamily="49" charset="-122"/>
              </a:rPr>
              <a:t>工作</a:t>
            </a:r>
            <a:r>
              <a:rPr lang="zh-CN" altLang="zh-CN" b="1" dirty="0">
                <a:solidFill>
                  <a:srgbClr val="FF0000"/>
                </a:solidFill>
                <a:latin typeface="楷体" panose="02010609060101010101" pitchFamily="49" charset="-122"/>
                <a:ea typeface="楷体" panose="02010609060101010101" pitchFamily="49" charset="-122"/>
              </a:rPr>
              <a:t>方式</a:t>
            </a:r>
            <a:endParaRPr lang="zh-CN" altLang="zh-CN" b="1" dirty="0">
              <a:solidFill>
                <a:srgbClr val="FF0000"/>
              </a:solidFill>
              <a:latin typeface="楷体" panose="02010609060101010101" pitchFamily="49" charset="-122"/>
              <a:ea typeface="楷体" panose="02010609060101010101" pitchFamily="49" charset="-122"/>
            </a:endParaRPr>
          </a:p>
          <a:p>
            <a:r>
              <a:rPr lang="en-US" altLang="zh-CN" b="1" dirty="0" smtClean="0">
                <a:solidFill>
                  <a:srgbClr val="FF0000"/>
                </a:solidFill>
                <a:latin typeface="楷体" panose="02010609060101010101" pitchFamily="49" charset="-122"/>
                <a:ea typeface="楷体" panose="02010609060101010101" pitchFamily="49" charset="-122"/>
              </a:rPr>
              <a:t>    1</a:t>
            </a:r>
            <a:r>
              <a:rPr lang="zh-CN" altLang="en-US" b="1" dirty="0" smtClean="0">
                <a:solidFill>
                  <a:srgbClr val="FF0000"/>
                </a:solidFill>
                <a:latin typeface="楷体" panose="02010609060101010101" pitchFamily="49" charset="-122"/>
                <a:ea typeface="楷体" panose="02010609060101010101" pitchFamily="49" charset="-122"/>
              </a:rPr>
              <a:t>、</a:t>
            </a:r>
            <a:r>
              <a:rPr lang="zh-CN" altLang="zh-CN" b="1" dirty="0" smtClean="0">
                <a:solidFill>
                  <a:srgbClr val="FF0000"/>
                </a:solidFill>
                <a:latin typeface="楷体" panose="02010609060101010101" pitchFamily="49" charset="-122"/>
                <a:ea typeface="楷体" panose="02010609060101010101" pitchFamily="49" charset="-122"/>
              </a:rPr>
              <a:t>市</a:t>
            </a:r>
            <a:r>
              <a:rPr lang="zh-CN" altLang="zh-CN" b="1" dirty="0">
                <a:solidFill>
                  <a:srgbClr val="FF0000"/>
                </a:solidFill>
                <a:latin typeface="楷体" panose="02010609060101010101" pitchFamily="49" charset="-122"/>
                <a:ea typeface="楷体" panose="02010609060101010101" pitchFamily="49" charset="-122"/>
              </a:rPr>
              <a:t>级统筹。在市委农村工作暨实施乡村振兴战略领导小组巩固拓展脱贫攻坚成果工作专班领导下，市乡村振兴局负责统筹全市“大走访大排查大整改”行动开展，牵头制定工作方案</a:t>
            </a:r>
            <a:r>
              <a:rPr lang="zh-CN" altLang="zh-CN" b="1" dirty="0" smtClean="0">
                <a:solidFill>
                  <a:srgbClr val="FF0000"/>
                </a:solidFill>
                <a:latin typeface="楷体" panose="02010609060101010101" pitchFamily="49" charset="-122"/>
                <a:ea typeface="楷体" panose="02010609060101010101" pitchFamily="49" charset="-122"/>
              </a:rPr>
              <a:t>，同步</a:t>
            </a:r>
            <a:r>
              <a:rPr lang="zh-CN" altLang="zh-CN" b="1" dirty="0">
                <a:solidFill>
                  <a:srgbClr val="FF0000"/>
                </a:solidFill>
                <a:latin typeface="楷体" panose="02010609060101010101" pitchFamily="49" charset="-122"/>
                <a:ea typeface="楷体" panose="02010609060101010101" pitchFamily="49" charset="-122"/>
              </a:rPr>
              <a:t>组建综合推进组和专项业务</a:t>
            </a:r>
            <a:r>
              <a:rPr lang="zh-CN" altLang="zh-CN" b="1" dirty="0" smtClean="0">
                <a:solidFill>
                  <a:srgbClr val="FF0000"/>
                </a:solidFill>
                <a:latin typeface="楷体" panose="02010609060101010101" pitchFamily="49" charset="-122"/>
                <a:ea typeface="楷体" panose="02010609060101010101" pitchFamily="49" charset="-122"/>
              </a:rPr>
              <a:t>组</a:t>
            </a:r>
            <a:r>
              <a:rPr lang="zh-CN" altLang="en-US" b="1" dirty="0" smtClean="0">
                <a:solidFill>
                  <a:srgbClr val="FF0000"/>
                </a:solidFill>
                <a:latin typeface="楷体" panose="02010609060101010101" pitchFamily="49" charset="-122"/>
                <a:ea typeface="楷体" panose="02010609060101010101" pitchFamily="49" charset="-122"/>
              </a:rPr>
              <a:t>（市级相关行业部门参加）</a:t>
            </a:r>
            <a:r>
              <a:rPr lang="zh-CN" altLang="zh-CN" b="1" dirty="0" smtClean="0">
                <a:solidFill>
                  <a:srgbClr val="FF0000"/>
                </a:solidFill>
                <a:latin typeface="楷体" panose="02010609060101010101" pitchFamily="49" charset="-122"/>
                <a:ea typeface="楷体" panose="02010609060101010101" pitchFamily="49" charset="-122"/>
              </a:rPr>
              <a:t>，</a:t>
            </a:r>
            <a:r>
              <a:rPr lang="zh-CN" altLang="zh-CN" b="1" dirty="0">
                <a:solidFill>
                  <a:srgbClr val="FF0000"/>
                </a:solidFill>
                <a:latin typeface="楷体" panose="02010609060101010101" pitchFamily="49" charset="-122"/>
                <a:ea typeface="楷体" panose="02010609060101010101" pitchFamily="49" charset="-122"/>
              </a:rPr>
              <a:t>每半月一调度、每月一通报。市级相关部门对口负责，明确专人梳理解释指标体系和工作标准，加强对区县业务指导，主动与市乡村振兴局工作衔接，解决相关问题。</a:t>
            </a:r>
            <a:endParaRPr lang="zh-CN" altLang="zh-CN" b="1" dirty="0">
              <a:solidFill>
                <a:srgbClr val="FF0000"/>
              </a:solidFill>
              <a:latin typeface="楷体" panose="02010609060101010101" pitchFamily="49" charset="-122"/>
              <a:ea typeface="楷体" panose="02010609060101010101" pitchFamily="49" charset="-122"/>
            </a:endParaRPr>
          </a:p>
          <a:p>
            <a:r>
              <a:rPr lang="en-US" altLang="zh-CN" b="1" dirty="0" smtClean="0">
                <a:solidFill>
                  <a:srgbClr val="FF0000"/>
                </a:solidFill>
                <a:latin typeface="楷体" panose="02010609060101010101" pitchFamily="49" charset="-122"/>
                <a:ea typeface="楷体" panose="02010609060101010101" pitchFamily="49" charset="-122"/>
              </a:rPr>
              <a:t>    2</a:t>
            </a:r>
            <a:r>
              <a:rPr lang="zh-CN" altLang="en-US" b="1" dirty="0" smtClean="0">
                <a:solidFill>
                  <a:srgbClr val="FF0000"/>
                </a:solidFill>
                <a:latin typeface="楷体" panose="02010609060101010101" pitchFamily="49" charset="-122"/>
                <a:ea typeface="楷体" panose="02010609060101010101" pitchFamily="49" charset="-122"/>
              </a:rPr>
              <a:t>、</a:t>
            </a:r>
            <a:r>
              <a:rPr lang="zh-CN" altLang="zh-CN" b="1" dirty="0" smtClean="0">
                <a:solidFill>
                  <a:srgbClr val="FF0000"/>
                </a:solidFill>
                <a:latin typeface="楷体" panose="02010609060101010101" pitchFamily="49" charset="-122"/>
                <a:ea typeface="楷体" panose="02010609060101010101" pitchFamily="49" charset="-122"/>
              </a:rPr>
              <a:t>区县</a:t>
            </a:r>
            <a:r>
              <a:rPr lang="zh-CN" altLang="zh-CN" b="1" dirty="0">
                <a:solidFill>
                  <a:srgbClr val="FF0000"/>
                </a:solidFill>
                <a:latin typeface="楷体" panose="02010609060101010101" pitchFamily="49" charset="-122"/>
                <a:ea typeface="楷体" panose="02010609060101010101" pitchFamily="49" charset="-122"/>
              </a:rPr>
              <a:t>主体。区委（县委）农村工作暨实施乡村振兴战略领导小组巩固拓展脱贫攻坚成果工作专班抽调区县行业部门、乡镇（街道）、村（社区）各级各方面力量，组建“大走访大排查大整改”专项工作组，落实必要经费，落实主体责任。区县参照市级建立业务指导、工作督导和工作保障机制，按职责分工协同推进。</a:t>
            </a:r>
            <a:endParaRPr lang="zh-CN" altLang="zh-CN" b="1" dirty="0">
              <a:solidFill>
                <a:srgbClr val="FF0000"/>
              </a:solidFill>
              <a:latin typeface="楷体" panose="02010609060101010101" pitchFamily="49" charset="-122"/>
              <a:ea typeface="楷体" panose="02010609060101010101" pitchFamily="49" charset="-122"/>
            </a:endParaRPr>
          </a:p>
          <a:p>
            <a:r>
              <a:rPr lang="en-US" altLang="zh-CN" b="1" dirty="0" smtClean="0">
                <a:solidFill>
                  <a:srgbClr val="FF0000"/>
                </a:solidFill>
                <a:latin typeface="楷体" panose="02010609060101010101" pitchFamily="49" charset="-122"/>
                <a:ea typeface="楷体" panose="02010609060101010101" pitchFamily="49" charset="-122"/>
              </a:rPr>
              <a:t>    3</a:t>
            </a:r>
            <a:r>
              <a:rPr lang="zh-CN" altLang="en-US" b="1" dirty="0" smtClean="0">
                <a:solidFill>
                  <a:srgbClr val="FF0000"/>
                </a:solidFill>
                <a:latin typeface="楷体" panose="02010609060101010101" pitchFamily="49" charset="-122"/>
                <a:ea typeface="楷体" panose="02010609060101010101" pitchFamily="49" charset="-122"/>
              </a:rPr>
              <a:t>、</a:t>
            </a:r>
            <a:r>
              <a:rPr lang="zh-CN" altLang="zh-CN" b="1" dirty="0" smtClean="0">
                <a:solidFill>
                  <a:srgbClr val="FF0000"/>
                </a:solidFill>
                <a:latin typeface="楷体" panose="02010609060101010101" pitchFamily="49" charset="-122"/>
                <a:ea typeface="楷体" panose="02010609060101010101" pitchFamily="49" charset="-122"/>
              </a:rPr>
              <a:t>乡镇</a:t>
            </a:r>
            <a:r>
              <a:rPr lang="zh-CN" altLang="zh-CN" b="1" dirty="0">
                <a:solidFill>
                  <a:srgbClr val="FF0000"/>
                </a:solidFill>
                <a:latin typeface="楷体" panose="02010609060101010101" pitchFamily="49" charset="-122"/>
                <a:ea typeface="楷体" panose="02010609060101010101" pitchFamily="49" charset="-122"/>
              </a:rPr>
              <a:t>落实。乡镇（街道）党委政府牵头，行政村按照“两人一组”原则开展入户走访排查，确保不漏户不掉人，确保真查真访，确保信息采集录入账实相符</a:t>
            </a:r>
            <a:r>
              <a:rPr lang="zh-CN" altLang="zh-CN" b="1" dirty="0" smtClean="0">
                <a:solidFill>
                  <a:srgbClr val="FF0000"/>
                </a:solidFill>
                <a:latin typeface="楷体" panose="02010609060101010101" pitchFamily="49" charset="-122"/>
                <a:ea typeface="楷体" panose="02010609060101010101" pitchFamily="49" charset="-122"/>
              </a:rPr>
              <a:t>。</a:t>
            </a:r>
            <a:endParaRPr lang="zh-CN" altLang="zh-CN"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771945"/>
            <a:ext cx="7776864" cy="3785652"/>
          </a:xfrm>
          <a:prstGeom prst="rect">
            <a:avLst/>
          </a:prstGeom>
        </p:spPr>
        <p:txBody>
          <a:bodyPr wrap="square">
            <a:spAutoFit/>
          </a:bodyPr>
          <a:lstStyle/>
          <a:p>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a:t>
            </a:r>
            <a:endParaRPr lang="zh-CN" altLang="zh-CN" sz="2000" b="1" dirty="0">
              <a:solidFill>
                <a:srgbClr val="FF0000"/>
              </a:solidFill>
              <a:latin typeface="楷体" panose="02010609060101010101" pitchFamily="49" charset="-122"/>
              <a:ea typeface="楷体" panose="02010609060101010101" pitchFamily="49" charset="-122"/>
            </a:endParaRPr>
          </a:p>
          <a:p>
            <a:r>
              <a:rPr lang="zh-CN" altLang="en-US" sz="2000" b="1" dirty="0" smtClean="0">
                <a:solidFill>
                  <a:srgbClr val="FF0000"/>
                </a:solidFill>
                <a:latin typeface="楷体" panose="02010609060101010101" pitchFamily="49" charset="-122"/>
                <a:ea typeface="楷体" panose="02010609060101010101" pitchFamily="49" charset="-122"/>
              </a:rPr>
              <a:t>   （七）</a:t>
            </a:r>
            <a:r>
              <a:rPr lang="zh-CN" altLang="zh-CN" sz="2000" b="1" dirty="0" smtClean="0">
                <a:solidFill>
                  <a:srgbClr val="FF0000"/>
                </a:solidFill>
                <a:latin typeface="楷体" panose="02010609060101010101" pitchFamily="49" charset="-122"/>
                <a:ea typeface="楷体" panose="02010609060101010101" pitchFamily="49" charset="-122"/>
              </a:rPr>
              <a:t>工作</a:t>
            </a:r>
            <a:r>
              <a:rPr lang="zh-CN" altLang="zh-CN" sz="2000" b="1" dirty="0">
                <a:solidFill>
                  <a:srgbClr val="FF0000"/>
                </a:solidFill>
                <a:latin typeface="楷体" panose="02010609060101010101" pitchFamily="49" charset="-122"/>
                <a:ea typeface="楷体" panose="02010609060101010101" pitchFamily="49" charset="-122"/>
              </a:rPr>
              <a:t>要求</a:t>
            </a:r>
            <a:endParaRPr lang="zh-CN" altLang="zh-CN" sz="2000" b="1" dirty="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1</a:t>
            </a:r>
            <a:r>
              <a:rPr lang="zh-CN" altLang="en-US" sz="2000" b="1" dirty="0" smtClean="0">
                <a:solidFill>
                  <a:srgbClr val="FF0000"/>
                </a:solidFill>
                <a:latin typeface="楷体" panose="02010609060101010101" pitchFamily="49" charset="-122"/>
                <a:ea typeface="楷体" panose="02010609060101010101" pitchFamily="49" charset="-122"/>
              </a:rPr>
              <a:t>、</a:t>
            </a:r>
            <a:r>
              <a:rPr lang="zh-CN" altLang="zh-CN" sz="2000" b="1" dirty="0" smtClean="0">
                <a:solidFill>
                  <a:srgbClr val="FF0000"/>
                </a:solidFill>
                <a:latin typeface="楷体" panose="02010609060101010101" pitchFamily="49" charset="-122"/>
                <a:ea typeface="楷体" panose="02010609060101010101" pitchFamily="49" charset="-122"/>
              </a:rPr>
              <a:t>提高</a:t>
            </a:r>
            <a:r>
              <a:rPr lang="zh-CN" altLang="zh-CN" sz="2000" b="1" dirty="0">
                <a:solidFill>
                  <a:srgbClr val="FF0000"/>
                </a:solidFill>
                <a:latin typeface="楷体" panose="02010609060101010101" pitchFamily="49" charset="-122"/>
                <a:ea typeface="楷体" panose="02010609060101010101" pitchFamily="49" charset="-122"/>
              </a:rPr>
              <a:t>政治站位</a:t>
            </a:r>
            <a:r>
              <a:rPr lang="zh-CN" altLang="zh-CN" sz="2000" b="1" dirty="0" smtClean="0">
                <a:solidFill>
                  <a:srgbClr val="FF0000"/>
                </a:solidFill>
                <a:latin typeface="楷体" panose="02010609060101010101" pitchFamily="49" charset="-122"/>
                <a:ea typeface="楷体" panose="02010609060101010101" pitchFamily="49" charset="-122"/>
              </a:rPr>
              <a:t>。党委</a:t>
            </a:r>
            <a:r>
              <a:rPr lang="zh-CN" altLang="zh-CN" sz="2000" b="1" dirty="0">
                <a:solidFill>
                  <a:srgbClr val="FF0000"/>
                </a:solidFill>
                <a:latin typeface="楷体" panose="02010609060101010101" pitchFamily="49" charset="-122"/>
                <a:ea typeface="楷体" panose="02010609060101010101" pitchFamily="49" charset="-122"/>
              </a:rPr>
              <a:t>、政府主要负责同志和分管负责同志</a:t>
            </a:r>
            <a:r>
              <a:rPr lang="zh-CN" altLang="zh-CN" sz="2000" b="1" dirty="0" smtClean="0">
                <a:solidFill>
                  <a:srgbClr val="FF0000"/>
                </a:solidFill>
                <a:latin typeface="楷体" panose="02010609060101010101" pitchFamily="49" charset="-122"/>
                <a:ea typeface="楷体" panose="02010609060101010101" pitchFamily="49" charset="-122"/>
              </a:rPr>
              <a:t>是行动</a:t>
            </a:r>
            <a:r>
              <a:rPr lang="zh-CN" altLang="zh-CN" sz="2000" b="1" dirty="0">
                <a:solidFill>
                  <a:srgbClr val="FF0000"/>
                </a:solidFill>
                <a:latin typeface="楷体" panose="02010609060101010101" pitchFamily="49" charset="-122"/>
                <a:ea typeface="楷体" panose="02010609060101010101" pitchFamily="49" charset="-122"/>
              </a:rPr>
              <a:t>的第一责任人和具体责任人；区县巩固拓展脱贫攻坚成果工作专班要发挥牵头、督导作用，严把时间节点和工作要求，确保“大走访大排查大整改”落地落实，不断提升群众的</a:t>
            </a:r>
            <a:r>
              <a:rPr lang="zh-CN" altLang="zh-CN" sz="2000" b="1" u="sng" dirty="0">
                <a:solidFill>
                  <a:srgbClr val="FF0000"/>
                </a:solidFill>
                <a:latin typeface="楷体" panose="02010609060101010101" pitchFamily="49" charset="-122"/>
                <a:ea typeface="楷体" panose="02010609060101010101" pitchFamily="49" charset="-122"/>
              </a:rPr>
              <a:t>满意度和获得感</a:t>
            </a:r>
            <a:r>
              <a:rPr lang="zh-CN" altLang="zh-CN" sz="2000" b="1" dirty="0">
                <a:solidFill>
                  <a:srgbClr val="FF0000"/>
                </a:solidFill>
                <a:latin typeface="楷体" panose="02010609060101010101" pitchFamily="49" charset="-122"/>
                <a:ea typeface="楷体" panose="02010609060101010101" pitchFamily="49" charset="-122"/>
              </a:rPr>
              <a:t>。</a:t>
            </a:r>
            <a:endParaRPr lang="zh-CN" altLang="zh-CN" sz="2000" b="1" dirty="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2</a:t>
            </a:r>
            <a:r>
              <a:rPr lang="zh-CN" altLang="en-US" sz="2000" b="1" dirty="0" smtClean="0">
                <a:solidFill>
                  <a:srgbClr val="FF0000"/>
                </a:solidFill>
                <a:latin typeface="楷体" panose="02010609060101010101" pitchFamily="49" charset="-122"/>
                <a:ea typeface="楷体" panose="02010609060101010101" pitchFamily="49" charset="-122"/>
              </a:rPr>
              <a:t>、</a:t>
            </a:r>
            <a:r>
              <a:rPr lang="zh-CN" altLang="zh-CN" sz="2000" b="1" dirty="0" smtClean="0">
                <a:solidFill>
                  <a:srgbClr val="FF0000"/>
                </a:solidFill>
                <a:latin typeface="楷体" panose="02010609060101010101" pitchFamily="49" charset="-122"/>
                <a:ea typeface="楷体" panose="02010609060101010101" pitchFamily="49" charset="-122"/>
              </a:rPr>
              <a:t>坚持</a:t>
            </a:r>
            <a:r>
              <a:rPr lang="zh-CN" altLang="zh-CN" sz="2000" b="1" dirty="0">
                <a:solidFill>
                  <a:srgbClr val="FF0000"/>
                </a:solidFill>
                <a:latin typeface="楷体" panose="02010609060101010101" pitchFamily="49" charset="-122"/>
                <a:ea typeface="楷体" panose="02010609060101010101" pitchFamily="49" charset="-122"/>
              </a:rPr>
              <a:t>问题导向。各区县要坚持目标导向、问题导向、结果导向，</a:t>
            </a:r>
            <a:r>
              <a:rPr lang="zh-CN" altLang="zh-CN" sz="2000" b="1" dirty="0" smtClean="0">
                <a:solidFill>
                  <a:srgbClr val="FF0000"/>
                </a:solidFill>
                <a:latin typeface="楷体" panose="02010609060101010101" pitchFamily="49" charset="-122"/>
                <a:ea typeface="楷体" panose="02010609060101010101" pitchFamily="49" charset="-122"/>
              </a:rPr>
              <a:t>对</a:t>
            </a:r>
            <a:r>
              <a:rPr lang="zh-CN" altLang="en-US" sz="2000" b="1" dirty="0" smtClean="0">
                <a:solidFill>
                  <a:srgbClr val="FF0000"/>
                </a:solidFill>
                <a:latin typeface="楷体" panose="02010609060101010101" pitchFamily="49" charset="-122"/>
                <a:ea typeface="楷体" panose="02010609060101010101" pitchFamily="49" charset="-122"/>
              </a:rPr>
              <a:t>“三大</a:t>
            </a:r>
            <a:r>
              <a:rPr lang="zh-CN" altLang="zh-CN" sz="2000" b="1" dirty="0" smtClean="0">
                <a:solidFill>
                  <a:srgbClr val="FF0000"/>
                </a:solidFill>
                <a:latin typeface="楷体" panose="02010609060101010101" pitchFamily="49" charset="-122"/>
                <a:ea typeface="楷体" panose="02010609060101010101" pitchFamily="49" charset="-122"/>
              </a:rPr>
              <a:t>行动</a:t>
            </a:r>
            <a:r>
              <a:rPr lang="zh-CN" altLang="en-US" sz="2000" b="1" dirty="0" smtClean="0">
                <a:solidFill>
                  <a:srgbClr val="FF0000"/>
                </a:solidFill>
                <a:latin typeface="楷体" panose="02010609060101010101" pitchFamily="49" charset="-122"/>
                <a:ea typeface="楷体" panose="02010609060101010101" pitchFamily="49" charset="-122"/>
              </a:rPr>
              <a:t>”</a:t>
            </a:r>
            <a:r>
              <a:rPr lang="zh-CN" altLang="zh-CN" sz="2000" b="1" dirty="0" smtClean="0">
                <a:solidFill>
                  <a:srgbClr val="FF0000"/>
                </a:solidFill>
                <a:latin typeface="楷体" panose="02010609060101010101" pitchFamily="49" charset="-122"/>
                <a:ea typeface="楷体" panose="02010609060101010101" pitchFamily="49" charset="-122"/>
              </a:rPr>
              <a:t>发现</a:t>
            </a:r>
            <a:r>
              <a:rPr lang="zh-CN" altLang="zh-CN" sz="2000" b="1" dirty="0">
                <a:solidFill>
                  <a:srgbClr val="FF0000"/>
                </a:solidFill>
                <a:latin typeface="楷体" panose="02010609060101010101" pitchFamily="49" charset="-122"/>
                <a:ea typeface="楷体" panose="02010609060101010101" pitchFamily="49" charset="-122"/>
              </a:rPr>
              <a:t>的问题不遮掩、不回避，逐项建立工作台账和问题清单，按照“进度服从质量”原则明确工作责任和整改时限，结合国家后评估、市级后评估反馈问题整改，分级分类制定措施，推动各类问题动态清零、举一反三。</a:t>
            </a:r>
            <a:r>
              <a:rPr lang="zh-CN" altLang="zh-CN" sz="2000" b="1" u="sng" dirty="0">
                <a:solidFill>
                  <a:srgbClr val="FF0000"/>
                </a:solidFill>
                <a:latin typeface="楷体" panose="02010609060101010101" pitchFamily="49" charset="-122"/>
                <a:ea typeface="楷体" panose="02010609060101010101" pitchFamily="49" charset="-122"/>
              </a:rPr>
              <a:t>对区县排查走访中已发现并纳入整改的问题，不再作为后续市级督导、暗访、考核问题</a:t>
            </a:r>
            <a:r>
              <a:rPr lang="zh-CN" altLang="zh-CN" sz="2000" b="1" u="sng" dirty="0" smtClean="0">
                <a:solidFill>
                  <a:srgbClr val="FF0000"/>
                </a:solidFill>
                <a:latin typeface="楷体" panose="02010609060101010101" pitchFamily="49" charset="-122"/>
                <a:ea typeface="楷体" panose="02010609060101010101" pitchFamily="49" charset="-122"/>
              </a:rPr>
              <a:t>。</a:t>
            </a:r>
            <a:endParaRPr lang="zh-CN" altLang="zh-CN" sz="2000" b="1" u="sng"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1472" y="1771945"/>
            <a:ext cx="8143932" cy="3477875"/>
          </a:xfrm>
          <a:prstGeom prst="rect">
            <a:avLst/>
          </a:prstGeom>
        </p:spPr>
        <p:txBody>
          <a:bodyPr wrap="square">
            <a:spAutoFit/>
          </a:bodyPr>
          <a:lstStyle/>
          <a:p>
            <a:r>
              <a:rPr lang="en-US" altLang="zh-TW" sz="2000" b="1" dirty="0">
                <a:solidFill>
                  <a:srgbClr val="FF0000"/>
                </a:solidFill>
                <a:latin typeface="楷体" panose="02010609060101010101" pitchFamily="49" charset="-122"/>
                <a:ea typeface="楷体" panose="02010609060101010101" pitchFamily="49" charset="-122"/>
              </a:rPr>
              <a:t> </a:t>
            </a:r>
            <a:r>
              <a:rPr lang="en-US" altLang="zh-TW" sz="2000" b="1" dirty="0" smtClean="0">
                <a:solidFill>
                  <a:srgbClr val="FF0000"/>
                </a:solidFill>
                <a:latin typeface="楷体" panose="02010609060101010101" pitchFamily="49" charset="-122"/>
                <a:ea typeface="楷体" panose="02010609060101010101" pitchFamily="49" charset="-122"/>
              </a:rPr>
              <a:t> </a:t>
            </a:r>
            <a:endParaRPr lang="zh-CN" altLang="zh-CN" sz="2000" b="1" dirty="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3</a:t>
            </a:r>
            <a:r>
              <a:rPr lang="zh-CN" altLang="en-US" sz="2000" b="1" dirty="0" smtClean="0">
                <a:solidFill>
                  <a:srgbClr val="FF0000"/>
                </a:solidFill>
                <a:latin typeface="楷体" panose="02010609060101010101" pitchFamily="49" charset="-122"/>
                <a:ea typeface="楷体" panose="02010609060101010101" pitchFamily="49" charset="-122"/>
              </a:rPr>
              <a:t>、</a:t>
            </a:r>
            <a:r>
              <a:rPr lang="zh-CN" altLang="zh-CN" sz="2000" b="1" dirty="0" smtClean="0">
                <a:solidFill>
                  <a:srgbClr val="FF0000"/>
                </a:solidFill>
                <a:latin typeface="楷体" panose="02010609060101010101" pitchFamily="49" charset="-122"/>
                <a:ea typeface="楷体" panose="02010609060101010101" pitchFamily="49" charset="-122"/>
              </a:rPr>
              <a:t>严格</a:t>
            </a:r>
            <a:r>
              <a:rPr lang="zh-CN" altLang="zh-CN" sz="2000" b="1" dirty="0">
                <a:solidFill>
                  <a:srgbClr val="FF0000"/>
                </a:solidFill>
                <a:latin typeface="楷体" panose="02010609060101010101" pitchFamily="49" charset="-122"/>
                <a:ea typeface="楷体" panose="02010609060101010101" pitchFamily="49" charset="-122"/>
              </a:rPr>
              <a:t>考核督导</a:t>
            </a:r>
            <a:r>
              <a:rPr lang="zh-CN" altLang="zh-CN"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FF0000"/>
                </a:solidFill>
                <a:latin typeface="楷体" panose="02010609060101010101" pitchFamily="49" charset="-122"/>
                <a:ea typeface="楷体" panose="02010609060101010101" pitchFamily="49" charset="-122"/>
              </a:rPr>
              <a:t>一是</a:t>
            </a:r>
            <a:r>
              <a:rPr lang="zh-CN" altLang="zh-CN" sz="2000" b="1" dirty="0" smtClean="0">
                <a:solidFill>
                  <a:srgbClr val="FF0000"/>
                </a:solidFill>
                <a:latin typeface="楷体" panose="02010609060101010101" pitchFamily="49" charset="-122"/>
                <a:ea typeface="楷体" panose="02010609060101010101" pitchFamily="49" charset="-122"/>
              </a:rPr>
              <a:t>由</a:t>
            </a:r>
            <a:r>
              <a:rPr lang="zh-CN" altLang="zh-CN" sz="2000" b="1" dirty="0">
                <a:solidFill>
                  <a:srgbClr val="FF0000"/>
                </a:solidFill>
                <a:latin typeface="楷体" panose="02010609060101010101" pitchFamily="49" charset="-122"/>
                <a:ea typeface="楷体" panose="02010609060101010101" pitchFamily="49" charset="-122"/>
              </a:rPr>
              <a:t>市乡村振兴局牵头，市级相关部门共同组建工作督导组，采取分片包干方式，深入联系区县，全过程面对面督导</a:t>
            </a:r>
            <a:r>
              <a:rPr lang="zh-CN" altLang="zh-CN"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FF0000"/>
                </a:solidFill>
                <a:latin typeface="楷体" panose="02010609060101010101" pitchFamily="49" charset="-122"/>
                <a:ea typeface="楷体" panose="02010609060101010101" pitchFamily="49" charset="-122"/>
              </a:rPr>
              <a:t>二</a:t>
            </a:r>
            <a:r>
              <a:rPr lang="zh-CN" altLang="en-US" sz="2000" b="1" dirty="0" smtClean="0">
                <a:solidFill>
                  <a:srgbClr val="FF0000"/>
                </a:solidFill>
                <a:latin typeface="楷体" panose="02010609060101010101" pitchFamily="49" charset="-122"/>
                <a:ea typeface="楷体" panose="02010609060101010101" pitchFamily="49" charset="-122"/>
              </a:rPr>
              <a:t>是开展为期</a:t>
            </a:r>
            <a:r>
              <a:rPr lang="en-US" altLang="zh-CN" sz="2000" b="1" dirty="0" smtClean="0">
                <a:solidFill>
                  <a:srgbClr val="FF0000"/>
                </a:solidFill>
                <a:latin typeface="楷体" panose="02010609060101010101" pitchFamily="49" charset="-122"/>
                <a:ea typeface="楷体" panose="02010609060101010101" pitchFamily="49" charset="-122"/>
              </a:rPr>
              <a:t>1</a:t>
            </a:r>
            <a:r>
              <a:rPr lang="zh-CN" altLang="en-US" sz="2000" b="1" dirty="0" smtClean="0">
                <a:solidFill>
                  <a:srgbClr val="FF0000"/>
                </a:solidFill>
                <a:latin typeface="楷体" panose="02010609060101010101" pitchFamily="49" charset="-122"/>
                <a:ea typeface="楷体" panose="02010609060101010101" pitchFamily="49" charset="-122"/>
              </a:rPr>
              <a:t>个月的</a:t>
            </a:r>
            <a:r>
              <a:rPr lang="zh-CN" altLang="zh-CN" sz="2000" b="1" dirty="0" smtClean="0">
                <a:solidFill>
                  <a:srgbClr val="FF0000"/>
                </a:solidFill>
                <a:latin typeface="楷体" panose="02010609060101010101" pitchFamily="49" charset="-122"/>
                <a:ea typeface="楷体" panose="02010609060101010101" pitchFamily="49" charset="-122"/>
              </a:rPr>
              <a:t>暗</a:t>
            </a:r>
            <a:r>
              <a:rPr lang="zh-CN" altLang="zh-CN" sz="2000" b="1" dirty="0">
                <a:solidFill>
                  <a:srgbClr val="FF0000"/>
                </a:solidFill>
                <a:latin typeface="楷体" panose="02010609060101010101" pitchFamily="49" charset="-122"/>
                <a:ea typeface="楷体" panose="02010609060101010101" pitchFamily="49" charset="-122"/>
              </a:rPr>
              <a:t>查</a:t>
            </a:r>
            <a:r>
              <a:rPr lang="zh-CN" altLang="zh-CN" sz="2000" b="1" dirty="0" smtClean="0">
                <a:solidFill>
                  <a:srgbClr val="FF0000"/>
                </a:solidFill>
                <a:latin typeface="楷体" panose="02010609060101010101" pitchFamily="49" charset="-122"/>
                <a:ea typeface="楷体" panose="02010609060101010101" pitchFamily="49" charset="-122"/>
              </a:rPr>
              <a:t>暗访，</a:t>
            </a:r>
            <a:r>
              <a:rPr lang="zh-CN" altLang="en-US" sz="2000" b="1" dirty="0" smtClean="0">
                <a:solidFill>
                  <a:srgbClr val="FF0000"/>
                </a:solidFill>
                <a:latin typeface="楷体" panose="02010609060101010101" pitchFamily="49" charset="-122"/>
                <a:ea typeface="楷体" panose="02010609060101010101" pitchFamily="49" charset="-122"/>
              </a:rPr>
              <a:t>纪检部门参与</a:t>
            </a:r>
            <a:r>
              <a:rPr lang="zh-CN" altLang="zh-CN" sz="2000" b="1" dirty="0" smtClean="0">
                <a:solidFill>
                  <a:srgbClr val="FF0000"/>
                </a:solidFill>
                <a:latin typeface="楷体" panose="02010609060101010101" pitchFamily="49" charset="-122"/>
                <a:ea typeface="楷体" panose="02010609060101010101" pitchFamily="49" charset="-122"/>
              </a:rPr>
              <a:t>，</a:t>
            </a:r>
            <a:r>
              <a:rPr lang="zh-CN" altLang="zh-CN" sz="2000" b="1" dirty="0">
                <a:solidFill>
                  <a:srgbClr val="FF0000"/>
                </a:solidFill>
                <a:latin typeface="楷体" panose="02010609060101010101" pitchFamily="49" charset="-122"/>
                <a:ea typeface="楷体" panose="02010609060101010101" pitchFamily="49" charset="-122"/>
              </a:rPr>
              <a:t>强化结果运用</a:t>
            </a:r>
            <a:r>
              <a:rPr lang="zh-CN" altLang="zh-CN"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FF0000"/>
                </a:solidFill>
                <a:latin typeface="楷体" panose="02010609060101010101" pitchFamily="49" charset="-122"/>
                <a:ea typeface="楷体" panose="02010609060101010101" pitchFamily="49" charset="-122"/>
              </a:rPr>
              <a:t>三</a:t>
            </a:r>
            <a:r>
              <a:rPr lang="zh-CN" altLang="en-US" sz="2000" b="1" dirty="0" smtClean="0">
                <a:solidFill>
                  <a:srgbClr val="FF0000"/>
                </a:solidFill>
                <a:latin typeface="楷体" panose="02010609060101010101" pitchFamily="49" charset="-122"/>
                <a:ea typeface="楷体" panose="02010609060101010101" pitchFamily="49" charset="-122"/>
              </a:rPr>
              <a:t>是</a:t>
            </a:r>
            <a:r>
              <a:rPr lang="en-US" altLang="zh-CN" sz="2000" b="1" dirty="0" smtClean="0">
                <a:solidFill>
                  <a:srgbClr val="FF0000"/>
                </a:solidFill>
                <a:latin typeface="楷体" panose="02010609060101010101" pitchFamily="49" charset="-122"/>
                <a:ea typeface="楷体" panose="02010609060101010101" pitchFamily="49" charset="-122"/>
              </a:rPr>
              <a:t>8</a:t>
            </a:r>
            <a:r>
              <a:rPr lang="zh-CN" altLang="en-US" sz="2000" b="1" dirty="0" smtClean="0">
                <a:solidFill>
                  <a:srgbClr val="FF0000"/>
                </a:solidFill>
                <a:latin typeface="楷体" panose="02010609060101010101" pitchFamily="49" charset="-122"/>
                <a:ea typeface="楷体" panose="02010609060101010101" pitchFamily="49" charset="-122"/>
              </a:rPr>
              <a:t>月份</a:t>
            </a:r>
            <a:r>
              <a:rPr lang="zh-CN" altLang="zh-CN" sz="2000" b="1" dirty="0" smtClean="0">
                <a:solidFill>
                  <a:srgbClr val="FF0000"/>
                </a:solidFill>
                <a:latin typeface="楷体" panose="02010609060101010101" pitchFamily="49" charset="-122"/>
                <a:ea typeface="楷体" panose="02010609060101010101" pitchFamily="49" charset="-122"/>
              </a:rPr>
              <a:t>对</a:t>
            </a:r>
            <a:r>
              <a:rPr lang="zh-CN" altLang="zh-CN" sz="2000" b="1" dirty="0">
                <a:solidFill>
                  <a:srgbClr val="FF0000"/>
                </a:solidFill>
                <a:latin typeface="楷体" panose="02010609060101010101" pitchFamily="49" charset="-122"/>
                <a:ea typeface="楷体" panose="02010609060101010101" pitchFamily="49" charset="-122"/>
              </a:rPr>
              <a:t>区县“大走访大排查大整改”行动成效开展综合评价，</a:t>
            </a:r>
            <a:r>
              <a:rPr lang="zh-CN" altLang="zh-CN" sz="2000" b="1" u="sng" dirty="0">
                <a:solidFill>
                  <a:srgbClr val="FF0000"/>
                </a:solidFill>
                <a:latin typeface="楷体" panose="02010609060101010101" pitchFamily="49" charset="-122"/>
                <a:ea typeface="楷体" panose="02010609060101010101" pitchFamily="49" charset="-122"/>
              </a:rPr>
              <a:t>结果占全市年度巩固拓展脱贫成果后评估总分的</a:t>
            </a:r>
            <a:r>
              <a:rPr lang="en-US" altLang="zh-CN" sz="2000" b="1" u="sng" dirty="0">
                <a:solidFill>
                  <a:srgbClr val="FF0000"/>
                </a:solidFill>
                <a:latin typeface="楷体" panose="02010609060101010101" pitchFamily="49" charset="-122"/>
                <a:ea typeface="楷体" panose="02010609060101010101" pitchFamily="49" charset="-122"/>
              </a:rPr>
              <a:t>20%</a:t>
            </a:r>
            <a:r>
              <a:rPr lang="zh-CN" altLang="zh-CN" sz="2000" b="1" u="sng" dirty="0" smtClean="0">
                <a:solidFill>
                  <a:srgbClr val="FF0000"/>
                </a:solidFill>
                <a:latin typeface="楷体" panose="02010609060101010101" pitchFamily="49" charset="-122"/>
                <a:ea typeface="楷体" panose="02010609060101010101" pitchFamily="49" charset="-122"/>
              </a:rPr>
              <a:t>。</a:t>
            </a:r>
            <a:endParaRPr lang="en-US" altLang="zh-CN" sz="2000" b="1" u="sng"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r>
              <a:rPr lang="zh-CN" altLang="zh-CN" sz="2000" b="1" dirty="0" smtClean="0">
                <a:solidFill>
                  <a:srgbClr val="FF0000"/>
                </a:solidFill>
                <a:latin typeface="楷体" panose="02010609060101010101" pitchFamily="49" charset="-122"/>
                <a:ea typeface="楷体" panose="02010609060101010101" pitchFamily="49" charset="-122"/>
              </a:rPr>
              <a:t>督导</a:t>
            </a:r>
            <a:r>
              <a:rPr lang="zh-CN" altLang="zh-CN" sz="2000" b="1" dirty="0">
                <a:solidFill>
                  <a:srgbClr val="FF0000"/>
                </a:solidFill>
                <a:latin typeface="楷体" panose="02010609060101010101" pitchFamily="49" charset="-122"/>
                <a:ea typeface="楷体" panose="02010609060101010101" pitchFamily="49" charset="-122"/>
              </a:rPr>
              <a:t>、暗访、考核重点关注区县</a:t>
            </a:r>
            <a:r>
              <a:rPr lang="zh-CN" altLang="zh-CN" sz="2000" b="1" u="sng" dirty="0">
                <a:solidFill>
                  <a:srgbClr val="FF0000"/>
                </a:solidFill>
                <a:latin typeface="楷体" panose="02010609060101010101" pitchFamily="49" charset="-122"/>
                <a:ea typeface="楷体" panose="02010609060101010101" pitchFamily="49" charset="-122"/>
              </a:rPr>
              <a:t>是否真访真查真改</a:t>
            </a:r>
            <a:r>
              <a:rPr lang="zh-CN" altLang="zh-CN" sz="2000" b="1" dirty="0">
                <a:solidFill>
                  <a:srgbClr val="FF0000"/>
                </a:solidFill>
                <a:latin typeface="楷体" panose="02010609060101010101" pitchFamily="49" charset="-122"/>
                <a:ea typeface="楷体" panose="02010609060101010101" pitchFamily="49" charset="-122"/>
              </a:rPr>
              <a:t>，特别是查出问题较少或没有发现问题的区县、乡镇、村社，将作为各级暗访督导和检查评估的重点对象。对基层弄虚作假、敷衍懈怠、形式主义特别是因失职失责造成规模性返贫风险的，将严肃处理，追究问责</a:t>
            </a:r>
            <a:r>
              <a:rPr lang="zh-CN" altLang="zh-CN" sz="2000" b="1" dirty="0" smtClean="0">
                <a:solidFill>
                  <a:srgbClr val="FF0000"/>
                </a:solidFill>
                <a:latin typeface="楷体" panose="02010609060101010101" pitchFamily="49" charset="-122"/>
                <a:ea typeface="楷体" panose="02010609060101010101" pitchFamily="49" charset="-122"/>
              </a:rPr>
              <a:t>。</a:t>
            </a:r>
            <a:endParaRPr lang="zh-CN" altLang="zh-CN" sz="20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988840"/>
            <a:ext cx="8064896" cy="4154984"/>
          </a:xfrm>
          <a:prstGeom prst="rect">
            <a:avLst/>
          </a:prstGeom>
        </p:spPr>
        <p:txBody>
          <a:bodyPr wrap="square">
            <a:spAutoFit/>
          </a:bodyPr>
          <a:lstStyle/>
          <a:p>
            <a:r>
              <a:rPr lang="en-US" altLang="zh-CN" sz="1600" b="1" dirty="0" smtClean="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1</a:t>
            </a:r>
            <a:r>
              <a:rPr lang="zh-CN" altLang="en-US" sz="2400" b="1" dirty="0" smtClean="0">
                <a:solidFill>
                  <a:srgbClr val="FF0000"/>
                </a:solidFill>
                <a:latin typeface="楷体" panose="02010609060101010101" pitchFamily="49" charset="-122"/>
                <a:ea typeface="楷体" panose="02010609060101010101" pitchFamily="49" charset="-122"/>
              </a:rPr>
              <a:t>、配齐信息员队伍。</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2</a:t>
            </a:r>
            <a:r>
              <a:rPr lang="zh-CN" altLang="en-US" sz="2400" b="1" dirty="0" smtClean="0">
                <a:solidFill>
                  <a:srgbClr val="FF0000"/>
                </a:solidFill>
                <a:latin typeface="楷体" panose="02010609060101010101" pitchFamily="49" charset="-122"/>
                <a:ea typeface="楷体" panose="02010609060101010101" pitchFamily="49" charset="-122"/>
              </a:rPr>
              <a:t>、</a:t>
            </a:r>
            <a:r>
              <a:rPr lang="zh-CN" altLang="zh-CN" sz="2400" b="1" dirty="0" smtClean="0">
                <a:solidFill>
                  <a:srgbClr val="FF0000"/>
                </a:solidFill>
                <a:latin typeface="楷体" panose="02010609060101010101" pitchFamily="49" charset="-122"/>
                <a:ea typeface="楷体" panose="02010609060101010101" pitchFamily="49" charset="-122"/>
              </a:rPr>
              <a:t>加强</a:t>
            </a:r>
            <a:r>
              <a:rPr lang="zh-CN" altLang="en-US" sz="2400" b="1" dirty="0" smtClean="0">
                <a:solidFill>
                  <a:srgbClr val="FF0000"/>
                </a:solidFill>
                <a:latin typeface="楷体" panose="02010609060101010101" pitchFamily="49" charset="-122"/>
                <a:ea typeface="楷体" panose="02010609060101010101" pitchFamily="49" charset="-122"/>
              </a:rPr>
              <a:t>政策</a:t>
            </a:r>
            <a:r>
              <a:rPr lang="zh-CN" altLang="zh-CN" sz="2400" b="1" dirty="0" smtClean="0">
                <a:solidFill>
                  <a:srgbClr val="FF0000"/>
                </a:solidFill>
                <a:latin typeface="楷体" panose="02010609060101010101" pitchFamily="49" charset="-122"/>
                <a:ea typeface="楷体" panose="02010609060101010101" pitchFamily="49" charset="-122"/>
              </a:rPr>
              <a:t>宣传</a:t>
            </a:r>
            <a:r>
              <a:rPr lang="zh-CN" altLang="en-US" sz="2400" b="1" dirty="0" smtClean="0">
                <a:solidFill>
                  <a:srgbClr val="FF0000"/>
                </a:solidFill>
                <a:latin typeface="楷体" panose="02010609060101010101" pitchFamily="49" charset="-122"/>
                <a:ea typeface="楷体" panose="02010609060101010101" pitchFamily="49" charset="-122"/>
              </a:rPr>
              <a:t>和业务</a:t>
            </a:r>
            <a:r>
              <a:rPr lang="zh-CN" altLang="zh-CN" sz="2400" b="1" dirty="0" smtClean="0">
                <a:solidFill>
                  <a:srgbClr val="FF0000"/>
                </a:solidFill>
                <a:latin typeface="楷体" panose="02010609060101010101" pitchFamily="49" charset="-122"/>
                <a:ea typeface="楷体" panose="02010609060101010101" pitchFamily="49" charset="-122"/>
              </a:rPr>
              <a:t>培训</a:t>
            </a:r>
            <a:r>
              <a:rPr lang="zh-CN" altLang="en-US"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3</a:t>
            </a:r>
            <a:r>
              <a:rPr lang="zh-CN" altLang="en-US" sz="2400" b="1" dirty="0" smtClean="0">
                <a:solidFill>
                  <a:srgbClr val="FF0000"/>
                </a:solidFill>
                <a:latin typeface="楷体" panose="02010609060101010101" pitchFamily="49" charset="-122"/>
                <a:ea typeface="楷体" panose="02010609060101010101" pitchFamily="49" charset="-122"/>
              </a:rPr>
              <a:t>、扎扎实实开展“大走访大排查</a:t>
            </a:r>
            <a:r>
              <a:rPr lang="zh-CN" altLang="en-US" sz="2400" b="1" u="sng" dirty="0" smtClean="0">
                <a:solidFill>
                  <a:srgbClr val="FF0000"/>
                </a:solidFill>
                <a:latin typeface="楷体" panose="02010609060101010101" pitchFamily="49" charset="-122"/>
                <a:ea typeface="楷体" panose="02010609060101010101" pitchFamily="49" charset="-122"/>
              </a:rPr>
              <a:t>大整改</a:t>
            </a:r>
            <a:r>
              <a:rPr lang="zh-CN" altLang="en-US" sz="2400" b="1" dirty="0" smtClean="0">
                <a:solidFill>
                  <a:srgbClr val="FF0000"/>
                </a:solidFill>
                <a:latin typeface="楷体" panose="02010609060101010101" pitchFamily="49" charset="-122"/>
                <a:ea typeface="楷体" panose="02010609060101010101" pitchFamily="49" charset="-122"/>
              </a:rPr>
              <a:t>”行动。</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a:t>
            </a:r>
            <a:r>
              <a:rPr lang="en-US" altLang="zh-CN" sz="2400" b="1" dirty="0" smtClean="0">
                <a:solidFill>
                  <a:srgbClr val="FF0000"/>
                </a:solidFill>
                <a:latin typeface="楷体" panose="02010609060101010101" pitchFamily="49" charset="-122"/>
                <a:ea typeface="楷体" panose="02010609060101010101" pitchFamily="49" charset="-122"/>
              </a:rPr>
              <a:t>1</a:t>
            </a:r>
            <a:r>
              <a:rPr lang="zh-CN" altLang="en-US" sz="2400" b="1" dirty="0" smtClean="0">
                <a:solidFill>
                  <a:srgbClr val="FF0000"/>
                </a:solidFill>
                <a:latin typeface="楷体" panose="02010609060101010101" pitchFamily="49" charset="-122"/>
                <a:ea typeface="楷体" panose="02010609060101010101" pitchFamily="49" charset="-122"/>
              </a:rPr>
              <a:t>）两人</a:t>
            </a:r>
            <a:r>
              <a:rPr lang="en-US" altLang="zh-CN" sz="2400" b="1" dirty="0" smtClean="0">
                <a:solidFill>
                  <a:srgbClr val="FF0000"/>
                </a:solidFill>
                <a:latin typeface="楷体" panose="02010609060101010101" pitchFamily="49" charset="-122"/>
                <a:ea typeface="楷体" panose="02010609060101010101" pitchFamily="49" charset="-122"/>
              </a:rPr>
              <a:t>1</a:t>
            </a:r>
            <a:r>
              <a:rPr lang="zh-CN" altLang="en-US" sz="2400" b="1" dirty="0" smtClean="0">
                <a:solidFill>
                  <a:srgbClr val="FF0000"/>
                </a:solidFill>
                <a:latin typeface="楷体" panose="02010609060101010101" pitchFamily="49" charset="-122"/>
                <a:ea typeface="楷体" panose="02010609060101010101" pitchFamily="49" charset="-122"/>
              </a:rPr>
              <a:t>组，面访为主，做到走访不漏户；</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a:t>
            </a:r>
            <a:r>
              <a:rPr lang="en-US" altLang="zh-CN" sz="2400" b="1" dirty="0" smtClean="0">
                <a:solidFill>
                  <a:srgbClr val="FF0000"/>
                </a:solidFill>
                <a:latin typeface="楷体" panose="02010609060101010101" pitchFamily="49" charset="-122"/>
                <a:ea typeface="楷体" panose="02010609060101010101" pitchFamily="49" charset="-122"/>
              </a:rPr>
              <a:t>2</a:t>
            </a:r>
            <a:r>
              <a:rPr lang="zh-CN" altLang="en-US" sz="2400" b="1" dirty="0" smtClean="0">
                <a:solidFill>
                  <a:srgbClr val="FF0000"/>
                </a:solidFill>
                <a:latin typeface="楷体" panose="02010609060101010101" pitchFamily="49" charset="-122"/>
                <a:ea typeface="楷体" panose="02010609060101010101" pitchFamily="49" charset="-122"/>
              </a:rPr>
              <a:t>）抓住对象识别、风险消除、落实帮扶三个环节，重点围绕目前存在的突出问题，全面排查；</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a:t>
            </a:r>
            <a:r>
              <a:rPr lang="en-US" altLang="zh-CN" sz="2400" b="1" dirty="0" smtClean="0">
                <a:solidFill>
                  <a:srgbClr val="FF0000"/>
                </a:solidFill>
                <a:latin typeface="楷体" panose="02010609060101010101" pitchFamily="49" charset="-122"/>
                <a:ea typeface="楷体" panose="02010609060101010101" pitchFamily="49" charset="-122"/>
              </a:rPr>
              <a:t>3</a:t>
            </a:r>
            <a:r>
              <a:rPr lang="zh-CN" altLang="en-US" sz="2400" b="1" dirty="0" smtClean="0">
                <a:solidFill>
                  <a:srgbClr val="FF0000"/>
                </a:solidFill>
                <a:latin typeface="楷体" panose="02010609060101010101" pitchFamily="49" charset="-122"/>
                <a:ea typeface="楷体" panose="02010609060101010101" pitchFamily="49" charset="-122"/>
              </a:rPr>
              <a:t>）重点关注脱贫户、监测户、脱贫地区、村集体经济收入增长问题；</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a:t>
            </a:r>
            <a:r>
              <a:rPr lang="en-US" altLang="zh-CN" sz="2400" b="1" dirty="0" smtClean="0">
                <a:solidFill>
                  <a:srgbClr val="FF0000"/>
                </a:solidFill>
                <a:latin typeface="楷体" panose="02010609060101010101" pitchFamily="49" charset="-122"/>
                <a:ea typeface="楷体" panose="02010609060101010101" pitchFamily="49" charset="-122"/>
              </a:rPr>
              <a:t>4</a:t>
            </a:r>
            <a:r>
              <a:rPr lang="zh-CN" altLang="en-US" sz="2400" b="1" dirty="0" smtClean="0">
                <a:solidFill>
                  <a:srgbClr val="FF0000"/>
                </a:solidFill>
                <a:latin typeface="楷体" panose="02010609060101010101" pitchFamily="49" charset="-122"/>
                <a:ea typeface="楷体" panose="02010609060101010101" pitchFamily="49" charset="-122"/>
              </a:rPr>
              <a:t>）边查边改，确保问题动态清零；</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a:t>
            </a:r>
            <a:r>
              <a:rPr lang="en-US" altLang="zh-CN" sz="2400" b="1" dirty="0" smtClean="0">
                <a:solidFill>
                  <a:srgbClr val="FF0000"/>
                </a:solidFill>
                <a:latin typeface="楷体" panose="02010609060101010101" pitchFamily="49" charset="-122"/>
                <a:ea typeface="楷体" panose="02010609060101010101" pitchFamily="49" charset="-122"/>
              </a:rPr>
              <a:t>5</a:t>
            </a:r>
            <a:r>
              <a:rPr lang="zh-CN" altLang="en-US" sz="2400" b="1" smtClean="0">
                <a:solidFill>
                  <a:srgbClr val="FF0000"/>
                </a:solidFill>
                <a:latin typeface="楷体" panose="02010609060101010101" pitchFamily="49" charset="-122"/>
                <a:ea typeface="楷体" panose="02010609060101010101" pitchFamily="49" charset="-122"/>
              </a:rPr>
              <a:t>）</a:t>
            </a:r>
            <a:r>
              <a:rPr lang="zh-CN" altLang="en-US" sz="2400" b="1" dirty="0" smtClean="0">
                <a:solidFill>
                  <a:srgbClr val="FF0000"/>
                </a:solidFill>
                <a:latin typeface="楷体" panose="02010609060101010101" pitchFamily="49" charset="-122"/>
                <a:ea typeface="楷体" panose="02010609060101010101" pitchFamily="49" charset="-122"/>
              </a:rPr>
              <a:t>宣传</a:t>
            </a:r>
            <a:r>
              <a:rPr lang="zh-CN" altLang="en-US" sz="2400" b="1" dirty="0">
                <a:solidFill>
                  <a:srgbClr val="FF0000"/>
                </a:solidFill>
                <a:latin typeface="楷体" panose="02010609060101010101" pitchFamily="49" charset="-122"/>
                <a:ea typeface="楷体" panose="02010609060101010101" pitchFamily="49" charset="-122"/>
              </a:rPr>
              <a:t>帮扶政策</a:t>
            </a:r>
            <a:r>
              <a:rPr lang="zh-CN" altLang="en-US" sz="2400" b="1" dirty="0" smtClean="0">
                <a:solidFill>
                  <a:srgbClr val="FF0000"/>
                </a:solidFill>
                <a:latin typeface="楷体" panose="02010609060101010101" pitchFamily="49" charset="-122"/>
                <a:ea typeface="楷体" panose="02010609060101010101" pitchFamily="49" charset="-122"/>
              </a:rPr>
              <a:t>，落实帮扶举措，帮助总结老百姓的获得，提高群众满意度。</a:t>
            </a:r>
            <a:endParaRPr lang="zh-CN" altLang="zh-CN" sz="2000" b="1" dirty="0">
              <a:solidFill>
                <a:srgbClr val="FF0000"/>
              </a:solidFill>
              <a:latin typeface="楷体" panose="02010609060101010101" pitchFamily="49" charset="-122"/>
              <a:ea typeface="楷体" panose="02010609060101010101" pitchFamily="49" charset="-122"/>
            </a:endParaRPr>
          </a:p>
        </p:txBody>
      </p:sp>
      <p:sp>
        <p:nvSpPr>
          <p:cNvPr id="3" name="矩形 2"/>
          <p:cNvSpPr/>
          <p:nvPr/>
        </p:nvSpPr>
        <p:spPr>
          <a:xfrm>
            <a:off x="1115616" y="1228795"/>
            <a:ext cx="5400600" cy="523220"/>
          </a:xfrm>
          <a:prstGeom prst="rect">
            <a:avLst/>
          </a:prstGeom>
        </p:spPr>
        <p:txBody>
          <a:bodyPr wrap="square">
            <a:spAutoFit/>
          </a:bodyPr>
          <a:lstStyle/>
          <a:p>
            <a:pPr lvl="0"/>
            <a:endParaRPr lang="en-US" altLang="zh-CN" sz="2800" b="1" dirty="0">
              <a:solidFill>
                <a:srgbClr val="FF0000"/>
              </a:solidFill>
              <a:latin typeface="华文行楷" panose="02010800040101010101" pitchFamily="2" charset="-122"/>
              <a:ea typeface="华文行楷" panose="02010800040101010101" pitchFamily="2" charset="-122"/>
            </a:endParaRPr>
          </a:p>
        </p:txBody>
      </p:sp>
      <p:sp>
        <p:nvSpPr>
          <p:cNvPr id="4" name="矩形 3"/>
          <p:cNvSpPr/>
          <p:nvPr/>
        </p:nvSpPr>
        <p:spPr>
          <a:xfrm>
            <a:off x="1482334" y="1072792"/>
            <a:ext cx="2646878" cy="584775"/>
          </a:xfrm>
          <a:prstGeom prst="rect">
            <a:avLst/>
          </a:prstGeom>
        </p:spPr>
        <p:txBody>
          <a:bodyPr wrap="none">
            <a:spAutoFit/>
          </a:bodyPr>
          <a:lstStyle/>
          <a:p>
            <a:r>
              <a:rPr lang="zh-CN" altLang="en-US" sz="3200" b="1" dirty="0" smtClean="0">
                <a:solidFill>
                  <a:srgbClr val="FF0000"/>
                </a:solidFill>
                <a:latin typeface="华文行楷" panose="02010800040101010101" pitchFamily="2" charset="-122"/>
                <a:ea typeface="华文行楷" panose="02010800040101010101" pitchFamily="2" charset="-122"/>
              </a:rPr>
              <a:t>几</a:t>
            </a:r>
            <a:r>
              <a:rPr lang="zh-CN" altLang="en-US" sz="3200" b="1" dirty="0" smtClean="0">
                <a:solidFill>
                  <a:srgbClr val="FF0000"/>
                </a:solidFill>
                <a:latin typeface="华文行楷" panose="02010800040101010101" pitchFamily="2" charset="-122"/>
                <a:ea typeface="华文行楷" panose="02010800040101010101" pitchFamily="2" charset="-122"/>
              </a:rPr>
              <a:t>点具体要求</a:t>
            </a:r>
            <a:endParaRPr lang="zh-CN" altLang="en-US" sz="3200" b="1" dirty="0">
              <a:solidFill>
                <a:srgbClr val="FF0000"/>
              </a:solidFill>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标题 1"/>
          <p:cNvSpPr>
            <a:spLocks noGrp="1"/>
          </p:cNvSpPr>
          <p:nvPr>
            <p:ph type="title" idx="4294967295"/>
          </p:nvPr>
        </p:nvSpPr>
        <p:spPr>
          <a:xfrm>
            <a:off x="611188" y="2060575"/>
            <a:ext cx="8229600" cy="1143000"/>
          </a:xfrm>
        </p:spPr>
        <p:txBody>
          <a:bodyPr anchor="ctr"/>
          <a:lstStyle/>
          <a:p>
            <a:pPr eaLnBrk="1" hangingPunct="1"/>
            <a:r>
              <a:rPr lang="zh-CN" altLang="en-US">
                <a:solidFill>
                  <a:srgbClr val="FF0000"/>
                </a:solidFill>
              </a:rPr>
              <a:t>谢谢大家！</a:t>
            </a:r>
            <a:br>
              <a:rPr lang="zh-CN" altLang="en-US">
                <a:solidFill>
                  <a:srgbClr val="FF0000"/>
                </a:solidFill>
              </a:rPr>
            </a:br>
            <a:endParaRPr lang="zh-CN" altLang="en-US"/>
          </a:p>
        </p:txBody>
      </p:sp>
      <p:pic>
        <p:nvPicPr>
          <p:cNvPr id="49155" name="Picture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6" name="内容占位符 2"/>
          <p:cNvSpPr>
            <a:spLocks noGrp="1"/>
          </p:cNvSpPr>
          <p:nvPr>
            <p:ph idx="4294967295"/>
          </p:nvPr>
        </p:nvSpPr>
        <p:spPr/>
        <p:txBody>
          <a:bodyPr/>
          <a:lstStyle/>
          <a:p>
            <a:pPr marL="0" indent="0" eaLnBrk="1" hangingPunct="1">
              <a:buFont typeface="Wingdings" panose="05000000000000000000" pitchFamily="2" charset="2"/>
              <a:buNone/>
            </a:pPr>
            <a:r>
              <a:rPr lang="zh-CN" altLang="en-US" dirty="0"/>
              <a:t>                 </a:t>
            </a:r>
            <a:endParaRPr lang="en-US" altLang="zh-CN" dirty="0"/>
          </a:p>
          <a:p>
            <a:pPr marL="0" indent="0" eaLnBrk="1" hangingPunct="1">
              <a:buFont typeface="Wingdings" panose="05000000000000000000" pitchFamily="2" charset="2"/>
              <a:buNone/>
            </a:pPr>
            <a:endParaRPr lang="en-US" altLang="zh-CN" dirty="0"/>
          </a:p>
          <a:p>
            <a:pPr marL="0" indent="0" eaLnBrk="1" hangingPunct="1">
              <a:buFont typeface="Wingdings" panose="05000000000000000000" pitchFamily="2" charset="2"/>
              <a:buNone/>
            </a:pPr>
            <a:r>
              <a:rPr lang="en-US" altLang="zh-CN" dirty="0"/>
              <a:t>                               </a:t>
            </a:r>
            <a:r>
              <a:rPr lang="zh-CN" altLang="en-US" sz="4800" dirty="0">
                <a:solidFill>
                  <a:srgbClr val="FF0000"/>
                </a:solidFill>
                <a:latin typeface="华文中宋" panose="02010600040101010101" pitchFamily="2" charset="-122"/>
                <a:ea typeface="华文中宋" panose="02010600040101010101" pitchFamily="2" charset="-122"/>
              </a:rPr>
              <a:t>谢谢！</a:t>
            </a:r>
            <a:endParaRPr lang="zh-CN" altLang="en-US" sz="4800" dirty="0">
              <a:solidFill>
                <a:srgbClr val="FF0000"/>
              </a:solidFill>
              <a:latin typeface="华文中宋" panose="02010600040101010101" pitchFamily="2" charset="-122"/>
              <a:ea typeface="华文中宋" panose="0201060004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844824"/>
            <a:ext cx="7848872" cy="3785652"/>
          </a:xfrm>
          <a:prstGeom prst="rect">
            <a:avLst/>
          </a:prstGeom>
        </p:spPr>
        <p:txBody>
          <a:bodyPr wrap="square">
            <a:spAutoFit/>
          </a:bodyPr>
          <a:lstStyle/>
          <a:p>
            <a:r>
              <a:rPr lang="en-US" altLang="zh-CN" sz="2000" b="1" dirty="0" smtClean="0">
                <a:solidFill>
                  <a:srgbClr val="FF0000"/>
                </a:solidFill>
                <a:latin typeface="楷体" panose="02010609060101010101" pitchFamily="49" charset="-122"/>
                <a:ea typeface="楷体" panose="02010609060101010101" pitchFamily="49" charset="-122"/>
              </a:rPr>
              <a:t>    2020</a:t>
            </a:r>
            <a:r>
              <a:rPr lang="zh-CN" altLang="en-US" sz="2000" b="1" dirty="0" smtClean="0">
                <a:solidFill>
                  <a:srgbClr val="FF0000"/>
                </a:solidFill>
                <a:latin typeface="楷体" panose="02010609060101010101" pitchFamily="49" charset="-122"/>
                <a:ea typeface="楷体" panose="02010609060101010101" pitchFamily="49" charset="-122"/>
              </a:rPr>
              <a:t>年，</a:t>
            </a:r>
            <a:r>
              <a:rPr lang="en-US" altLang="zh-CN" sz="2000" b="1" dirty="0" smtClean="0">
                <a:solidFill>
                  <a:srgbClr val="FF0000"/>
                </a:solidFill>
                <a:latin typeface="楷体" panose="02010609060101010101" pitchFamily="49" charset="-122"/>
                <a:ea typeface="楷体" panose="02010609060101010101" pitchFamily="49" charset="-122"/>
              </a:rPr>
              <a:t>3</a:t>
            </a:r>
            <a:r>
              <a:rPr lang="zh-CN" altLang="en-US" sz="2000" b="1" dirty="0" smtClean="0">
                <a:solidFill>
                  <a:srgbClr val="FF0000"/>
                </a:solidFill>
                <a:latin typeface="楷体" panose="02010609060101010101" pitchFamily="49" charset="-122"/>
                <a:ea typeface="楷体" panose="02010609060101010101" pitchFamily="49" charset="-122"/>
              </a:rPr>
              <a:t>月</a:t>
            </a:r>
            <a:r>
              <a:rPr lang="en-US" altLang="zh-CN" sz="2000" b="1" dirty="0" smtClean="0">
                <a:solidFill>
                  <a:srgbClr val="FF0000"/>
                </a:solidFill>
                <a:latin typeface="楷体" panose="02010609060101010101" pitchFamily="49" charset="-122"/>
                <a:ea typeface="楷体" panose="02010609060101010101" pitchFamily="49" charset="-122"/>
              </a:rPr>
              <a:t>20</a:t>
            </a:r>
            <a:r>
              <a:rPr lang="zh-CN" altLang="en-US" sz="2000" b="1" dirty="0" smtClean="0">
                <a:solidFill>
                  <a:srgbClr val="FF0000"/>
                </a:solidFill>
                <a:latin typeface="楷体" panose="02010609060101010101" pitchFamily="49" charset="-122"/>
                <a:ea typeface="楷体" panose="02010609060101010101" pitchFamily="49" charset="-122"/>
              </a:rPr>
              <a:t>日</a:t>
            </a:r>
            <a:r>
              <a:rPr lang="en-US" altLang="zh-CN" sz="2000" b="1" dirty="0" smtClean="0">
                <a:solidFill>
                  <a:srgbClr val="FF0000"/>
                </a:solidFill>
                <a:latin typeface="楷体" panose="02010609060101010101" pitchFamily="49" charset="-122"/>
                <a:ea typeface="楷体" panose="02010609060101010101" pitchFamily="49" charset="-122"/>
              </a:rPr>
              <a:t>,</a:t>
            </a:r>
            <a:r>
              <a:rPr lang="zh-CN" altLang="en-US" sz="2000" b="1" dirty="0" smtClean="0">
                <a:solidFill>
                  <a:srgbClr val="FF0000"/>
                </a:solidFill>
                <a:latin typeface="楷体" panose="02010609060101010101" pitchFamily="49" charset="-122"/>
                <a:ea typeface="楷体" panose="02010609060101010101" pitchFamily="49" charset="-122"/>
              </a:rPr>
              <a:t>国务院扶贫开发</a:t>
            </a:r>
            <a:r>
              <a:rPr lang="zh-CN" altLang="zh-CN" sz="2000" b="1" dirty="0" smtClean="0">
                <a:solidFill>
                  <a:srgbClr val="FF0000"/>
                </a:solidFill>
                <a:latin typeface="楷体" panose="02010609060101010101" pitchFamily="49" charset="-122"/>
                <a:ea typeface="楷体" panose="02010609060101010101" pitchFamily="49" charset="-122"/>
              </a:rPr>
              <a:t>领导</a:t>
            </a:r>
            <a:r>
              <a:rPr lang="zh-CN" altLang="zh-CN" sz="2000" b="1" dirty="0">
                <a:solidFill>
                  <a:srgbClr val="FF0000"/>
                </a:solidFill>
                <a:latin typeface="楷体" panose="02010609060101010101" pitchFamily="49" charset="-122"/>
                <a:ea typeface="楷体" panose="02010609060101010101" pitchFamily="49" charset="-122"/>
              </a:rPr>
              <a:t>小组《关于建立防止返贫监测和帮扶机制的指导意见》（国开发〔</a:t>
            </a:r>
            <a:r>
              <a:rPr lang="en-US" altLang="zh-CN" sz="2000" b="1" dirty="0">
                <a:solidFill>
                  <a:srgbClr val="FF0000"/>
                </a:solidFill>
                <a:latin typeface="楷体" panose="02010609060101010101" pitchFamily="49" charset="-122"/>
                <a:ea typeface="楷体" panose="02010609060101010101" pitchFamily="49" charset="-122"/>
              </a:rPr>
              <a:t>2020</a:t>
            </a:r>
            <a:r>
              <a:rPr lang="zh-CN" altLang="zh-CN" sz="2000" b="1" dirty="0">
                <a:solidFill>
                  <a:srgbClr val="FF0000"/>
                </a:solidFill>
                <a:latin typeface="楷体" panose="02010609060101010101" pitchFamily="49" charset="-122"/>
                <a:ea typeface="楷体" panose="02010609060101010101" pitchFamily="49" charset="-122"/>
              </a:rPr>
              <a:t>〕</a:t>
            </a:r>
            <a:r>
              <a:rPr lang="x-none" altLang="zh-CN" sz="2000" b="1" dirty="0">
                <a:solidFill>
                  <a:srgbClr val="FF0000"/>
                </a:solidFill>
                <a:latin typeface="楷体" panose="02010609060101010101" pitchFamily="49" charset="-122"/>
                <a:ea typeface="楷体" panose="02010609060101010101" pitchFamily="49" charset="-122"/>
              </a:rPr>
              <a:t>6</a:t>
            </a:r>
            <a:r>
              <a:rPr lang="zh-CN" altLang="zh-CN" sz="2000" b="1" dirty="0" smtClean="0">
                <a:solidFill>
                  <a:srgbClr val="FF0000"/>
                </a:solidFill>
                <a:latin typeface="楷体" panose="02010609060101010101" pitchFamily="49" charset="-122"/>
                <a:ea typeface="楷体" panose="02010609060101010101" pitchFamily="49" charset="-122"/>
              </a:rPr>
              <a:t>号）</a:t>
            </a:r>
            <a:endParaRPr lang="zh-CN" altLang="zh-CN" sz="2000" b="1" dirty="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2021</a:t>
            </a:r>
            <a:r>
              <a:rPr lang="zh-CN" altLang="en-US" sz="2000" b="1" dirty="0" smtClean="0">
                <a:solidFill>
                  <a:srgbClr val="FF0000"/>
                </a:solidFill>
                <a:latin typeface="楷体" panose="02010609060101010101" pitchFamily="49" charset="-122"/>
                <a:ea typeface="楷体" panose="02010609060101010101" pitchFamily="49" charset="-122"/>
              </a:rPr>
              <a:t>年，</a:t>
            </a:r>
            <a:r>
              <a:rPr lang="en-US" altLang="zh-CN" sz="2000" b="1" dirty="0" smtClean="0">
                <a:solidFill>
                  <a:srgbClr val="FF0000"/>
                </a:solidFill>
                <a:latin typeface="楷体" panose="02010609060101010101" pitchFamily="49" charset="-122"/>
                <a:ea typeface="楷体" panose="02010609060101010101" pitchFamily="49" charset="-122"/>
              </a:rPr>
              <a:t>5</a:t>
            </a:r>
            <a:r>
              <a:rPr lang="zh-CN" altLang="en-US" sz="2000" b="1" dirty="0" smtClean="0">
                <a:solidFill>
                  <a:srgbClr val="FF0000"/>
                </a:solidFill>
                <a:latin typeface="楷体" panose="02010609060101010101" pitchFamily="49" charset="-122"/>
                <a:ea typeface="楷体" panose="02010609060101010101" pitchFamily="49" charset="-122"/>
              </a:rPr>
              <a:t>月</a:t>
            </a:r>
            <a:r>
              <a:rPr lang="en-US" altLang="zh-CN" sz="2000" b="1" dirty="0" smtClean="0">
                <a:solidFill>
                  <a:srgbClr val="FF0000"/>
                </a:solidFill>
                <a:latin typeface="楷体" panose="02010609060101010101" pitchFamily="49" charset="-122"/>
                <a:ea typeface="楷体" panose="02010609060101010101" pitchFamily="49" charset="-122"/>
              </a:rPr>
              <a:t>14</a:t>
            </a:r>
            <a:r>
              <a:rPr lang="zh-CN" altLang="en-US" sz="2000" b="1" dirty="0" smtClean="0">
                <a:solidFill>
                  <a:srgbClr val="FF0000"/>
                </a:solidFill>
                <a:latin typeface="楷体" panose="02010609060101010101" pitchFamily="49" charset="-122"/>
                <a:ea typeface="楷体" panose="02010609060101010101" pitchFamily="49" charset="-122"/>
              </a:rPr>
              <a:t>日，中央农村工作</a:t>
            </a:r>
            <a:r>
              <a:rPr lang="zh-CN" altLang="zh-CN" sz="2000" b="1" dirty="0" smtClean="0">
                <a:solidFill>
                  <a:srgbClr val="FF0000"/>
                </a:solidFill>
                <a:latin typeface="楷体" panose="02010609060101010101" pitchFamily="49" charset="-122"/>
                <a:ea typeface="楷体" panose="02010609060101010101" pitchFamily="49" charset="-122"/>
              </a:rPr>
              <a:t>领导</a:t>
            </a:r>
            <a:r>
              <a:rPr lang="zh-CN" altLang="zh-CN" sz="2000" b="1" dirty="0">
                <a:solidFill>
                  <a:srgbClr val="FF0000"/>
                </a:solidFill>
                <a:latin typeface="楷体" panose="02010609060101010101" pitchFamily="49" charset="-122"/>
                <a:ea typeface="楷体" panose="02010609060101010101" pitchFamily="49" charset="-122"/>
              </a:rPr>
              <a:t>小组</a:t>
            </a:r>
            <a:r>
              <a:rPr lang="zh-CN" altLang="zh-CN" sz="2000" b="1" dirty="0" smtClean="0">
                <a:solidFill>
                  <a:srgbClr val="FF0000"/>
                </a:solidFill>
                <a:latin typeface="楷体" panose="02010609060101010101" pitchFamily="49" charset="-122"/>
                <a:ea typeface="楷体" panose="02010609060101010101" pitchFamily="49" charset="-122"/>
              </a:rPr>
              <a:t>《关于</a:t>
            </a:r>
            <a:r>
              <a:rPr lang="zh-CN" altLang="en-US" sz="2000" b="1" dirty="0" smtClean="0">
                <a:solidFill>
                  <a:srgbClr val="FF0000"/>
                </a:solidFill>
                <a:latin typeface="楷体" panose="02010609060101010101" pitchFamily="49" charset="-122"/>
                <a:ea typeface="楷体" panose="02010609060101010101" pitchFamily="49" charset="-122"/>
              </a:rPr>
              <a:t>健全</a:t>
            </a:r>
            <a:r>
              <a:rPr lang="zh-CN" altLang="zh-CN" sz="2000" b="1" dirty="0" smtClean="0">
                <a:solidFill>
                  <a:srgbClr val="FF0000"/>
                </a:solidFill>
                <a:latin typeface="楷体" panose="02010609060101010101" pitchFamily="49" charset="-122"/>
                <a:ea typeface="楷体" panose="02010609060101010101" pitchFamily="49" charset="-122"/>
              </a:rPr>
              <a:t>防止返贫</a:t>
            </a:r>
            <a:r>
              <a:rPr lang="zh-CN" altLang="en-US" sz="2000" b="1" dirty="0" smtClean="0">
                <a:solidFill>
                  <a:srgbClr val="FF0000"/>
                </a:solidFill>
                <a:latin typeface="楷体" panose="02010609060101010101" pitchFamily="49" charset="-122"/>
                <a:ea typeface="楷体" panose="02010609060101010101" pitchFamily="49" charset="-122"/>
              </a:rPr>
              <a:t>动态</a:t>
            </a:r>
            <a:r>
              <a:rPr lang="zh-CN" altLang="zh-CN" sz="2000" b="1" dirty="0" smtClean="0">
                <a:solidFill>
                  <a:srgbClr val="FF0000"/>
                </a:solidFill>
                <a:latin typeface="楷体" panose="02010609060101010101" pitchFamily="49" charset="-122"/>
                <a:ea typeface="楷体" panose="02010609060101010101" pitchFamily="49" charset="-122"/>
              </a:rPr>
              <a:t>监测和帮扶机制的指导意见》（</a:t>
            </a:r>
            <a:r>
              <a:rPr lang="zh-CN" altLang="en-US" sz="2000" b="1" dirty="0" smtClean="0">
                <a:solidFill>
                  <a:srgbClr val="FF0000"/>
                </a:solidFill>
                <a:latin typeface="楷体" panose="02010609060101010101" pitchFamily="49" charset="-122"/>
                <a:ea typeface="楷体" panose="02010609060101010101" pitchFamily="49" charset="-122"/>
              </a:rPr>
              <a:t>中农组</a:t>
            </a:r>
            <a:r>
              <a:rPr lang="zh-CN" altLang="zh-CN" sz="2000" b="1" dirty="0" smtClean="0">
                <a:solidFill>
                  <a:srgbClr val="FF0000"/>
                </a:solidFill>
                <a:latin typeface="楷体" panose="02010609060101010101" pitchFamily="49" charset="-122"/>
                <a:ea typeface="楷体" panose="02010609060101010101" pitchFamily="49" charset="-122"/>
              </a:rPr>
              <a:t>发</a:t>
            </a:r>
            <a:r>
              <a:rPr lang="zh-CN" altLang="zh-CN" sz="2000" b="1" dirty="0">
                <a:solidFill>
                  <a:srgbClr val="FF0000"/>
                </a:solidFill>
                <a:latin typeface="楷体" panose="02010609060101010101" pitchFamily="49" charset="-122"/>
                <a:ea typeface="楷体" panose="02010609060101010101" pitchFamily="49" charset="-122"/>
              </a:rPr>
              <a:t>〔</a:t>
            </a:r>
            <a:r>
              <a:rPr lang="en-US" altLang="zh-CN" sz="2000" b="1" dirty="0" smtClean="0">
                <a:solidFill>
                  <a:srgbClr val="FF0000"/>
                </a:solidFill>
                <a:latin typeface="楷体" panose="02010609060101010101" pitchFamily="49" charset="-122"/>
                <a:ea typeface="楷体" panose="02010609060101010101" pitchFamily="49" charset="-122"/>
              </a:rPr>
              <a:t>2021</a:t>
            </a:r>
            <a:r>
              <a:rPr lang="zh-CN" altLang="zh-CN" sz="2000" b="1" dirty="0" smtClean="0">
                <a:solidFill>
                  <a:srgbClr val="FF0000"/>
                </a:solidFill>
                <a:latin typeface="楷体" panose="02010609060101010101" pitchFamily="49" charset="-122"/>
                <a:ea typeface="楷体" panose="02010609060101010101" pitchFamily="49" charset="-122"/>
              </a:rPr>
              <a:t>〕</a:t>
            </a:r>
            <a:r>
              <a:rPr lang="en-US" altLang="zh-CN" sz="2000" b="1" dirty="0" smtClean="0">
                <a:solidFill>
                  <a:srgbClr val="FF0000"/>
                </a:solidFill>
                <a:latin typeface="楷体" panose="02010609060101010101" pitchFamily="49" charset="-122"/>
                <a:ea typeface="楷体" panose="02010609060101010101" pitchFamily="49" charset="-122"/>
              </a:rPr>
              <a:t>7</a:t>
            </a:r>
            <a:r>
              <a:rPr lang="zh-CN" altLang="zh-CN" sz="2000" b="1" dirty="0" smtClean="0">
                <a:solidFill>
                  <a:srgbClr val="FF0000"/>
                </a:solidFill>
                <a:latin typeface="楷体" panose="02010609060101010101" pitchFamily="49" charset="-122"/>
                <a:ea typeface="楷体" panose="02010609060101010101" pitchFamily="49" charset="-122"/>
              </a:rPr>
              <a:t>号）</a:t>
            </a:r>
            <a:r>
              <a:rPr lang="zh-CN" altLang="en-US" sz="2000" b="1" dirty="0" smtClean="0">
                <a:solidFill>
                  <a:srgbClr val="FF0000"/>
                </a:solidFill>
                <a:latin typeface="楷体" panose="02010609060101010101" pitchFamily="49" charset="-122"/>
                <a:ea typeface="楷体" panose="02010609060101010101" pitchFamily="49" charset="-122"/>
              </a:rPr>
              <a:t>；国家相关部委相继出台了一系列配套文件</a:t>
            </a:r>
            <a:r>
              <a:rPr lang="zh-CN" altLang="zh-CN" sz="2000" b="1" dirty="0" smtClean="0">
                <a:solidFill>
                  <a:srgbClr val="FF0000"/>
                </a:solidFill>
                <a:latin typeface="楷体" panose="02010609060101010101" pitchFamily="49" charset="-122"/>
                <a:ea typeface="楷体" panose="02010609060101010101" pitchFamily="49" charset="-122"/>
              </a:rPr>
              <a:t>；</a:t>
            </a:r>
            <a:r>
              <a:rPr lang="zh-CN" altLang="en-US" sz="2000" b="1" dirty="0" smtClean="0">
                <a:solidFill>
                  <a:srgbClr val="FF0000"/>
                </a:solidFill>
                <a:latin typeface="楷体" panose="02010609060101010101" pitchFamily="49" charset="-122"/>
                <a:ea typeface="楷体" panose="02010609060101010101" pitchFamily="49" charset="-122"/>
              </a:rPr>
              <a:t>国家乡村振兴局建立了按季调度的工作机制，启动了年度防止返贫监测对象动态管理工作。</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2022</a:t>
            </a:r>
            <a:r>
              <a:rPr lang="zh-CN" altLang="en-US" sz="2000" b="1" dirty="0" smtClean="0">
                <a:solidFill>
                  <a:srgbClr val="FF0000"/>
                </a:solidFill>
                <a:latin typeface="楷体" panose="02010609060101010101" pitchFamily="49" charset="-122"/>
                <a:ea typeface="楷体" panose="02010609060101010101" pitchFamily="49" charset="-122"/>
              </a:rPr>
              <a:t>年，</a:t>
            </a:r>
            <a:r>
              <a:rPr lang="en-US" altLang="zh-CN" sz="2000" b="1" dirty="0" smtClean="0">
                <a:solidFill>
                  <a:srgbClr val="FF0000"/>
                </a:solidFill>
                <a:latin typeface="楷体" panose="02010609060101010101" pitchFamily="49" charset="-122"/>
                <a:ea typeface="楷体" panose="02010609060101010101" pitchFamily="49" charset="-122"/>
              </a:rPr>
              <a:t>4</a:t>
            </a:r>
            <a:r>
              <a:rPr lang="zh-CN" altLang="en-US" sz="2000" b="1" dirty="0" smtClean="0">
                <a:solidFill>
                  <a:srgbClr val="FF0000"/>
                </a:solidFill>
                <a:latin typeface="楷体" panose="02010609060101010101" pitchFamily="49" charset="-122"/>
                <a:ea typeface="楷体" panose="02010609060101010101" pitchFamily="49" charset="-122"/>
              </a:rPr>
              <a:t>月</a:t>
            </a:r>
            <a:r>
              <a:rPr lang="en-US" altLang="zh-CN" sz="2000" b="1" dirty="0" smtClean="0">
                <a:solidFill>
                  <a:srgbClr val="FF0000"/>
                </a:solidFill>
                <a:latin typeface="楷体" panose="02010609060101010101" pitchFamily="49" charset="-122"/>
                <a:ea typeface="楷体" panose="02010609060101010101" pitchFamily="49" charset="-122"/>
              </a:rPr>
              <a:t>2</a:t>
            </a:r>
            <a:r>
              <a:rPr lang="zh-CN" altLang="en-US" sz="2000" b="1" dirty="0" smtClean="0">
                <a:solidFill>
                  <a:srgbClr val="FF0000"/>
                </a:solidFill>
                <a:latin typeface="楷体" panose="02010609060101010101" pitchFamily="49" charset="-122"/>
                <a:ea typeface="楷体" panose="02010609060101010101" pitchFamily="49" charset="-122"/>
              </a:rPr>
              <a:t>日，国家</a:t>
            </a:r>
            <a:r>
              <a:rPr lang="zh-CN" altLang="en-US" sz="2000" b="1" dirty="0">
                <a:solidFill>
                  <a:srgbClr val="FF0000"/>
                </a:solidFill>
                <a:latin typeface="楷体" panose="02010609060101010101" pitchFamily="49" charset="-122"/>
                <a:ea typeface="楷体" panose="02010609060101010101" pitchFamily="49" charset="-122"/>
              </a:rPr>
              <a:t>乡村振兴</a:t>
            </a:r>
            <a:r>
              <a:rPr lang="zh-CN" altLang="en-US" sz="2000" b="1" dirty="0" smtClean="0">
                <a:solidFill>
                  <a:srgbClr val="FF0000"/>
                </a:solidFill>
                <a:latin typeface="楷体" panose="02010609060101010101" pitchFamily="49" charset="-122"/>
                <a:ea typeface="楷体" panose="02010609060101010101" pitchFamily="49" charset="-122"/>
              </a:rPr>
              <a:t>局出台了</a:t>
            </a:r>
            <a:r>
              <a:rPr lang="en-US" altLang="zh-CN" sz="2000" b="1" dirty="0">
                <a:solidFill>
                  <a:srgbClr val="FF0000"/>
                </a:solidFill>
                <a:latin typeface="楷体" panose="02010609060101010101" pitchFamily="49" charset="-122"/>
                <a:ea typeface="楷体" panose="02010609060101010101" pitchFamily="49" charset="-122"/>
              </a:rPr>
              <a:t>《</a:t>
            </a:r>
            <a:r>
              <a:rPr lang="zh-CN" altLang="en-US" sz="2000" b="1" dirty="0">
                <a:solidFill>
                  <a:srgbClr val="FF0000"/>
                </a:solidFill>
                <a:latin typeface="楷体" panose="02010609060101010101" pitchFamily="49" charset="-122"/>
                <a:ea typeface="楷体" panose="02010609060101010101" pitchFamily="49" charset="-122"/>
              </a:rPr>
              <a:t>健全防止返贫动态监测和帮扶机制工作指南（试行）</a:t>
            </a:r>
            <a:r>
              <a:rPr lang="en-US" altLang="zh-CN" sz="2000" b="1" dirty="0">
                <a:solidFill>
                  <a:srgbClr val="FF0000"/>
                </a:solidFill>
                <a:latin typeface="楷体" panose="02010609060101010101" pitchFamily="49" charset="-122"/>
                <a:ea typeface="楷体" panose="02010609060101010101" pitchFamily="49" charset="-122"/>
              </a:rPr>
              <a:t>》</a:t>
            </a:r>
            <a:r>
              <a:rPr lang="zh-CN" altLang="en-US" sz="2000" b="1" dirty="0">
                <a:solidFill>
                  <a:srgbClr val="FF0000"/>
                </a:solidFill>
                <a:latin typeface="楷体" panose="02010609060101010101" pitchFamily="49" charset="-122"/>
                <a:ea typeface="楷体" panose="02010609060101010101" pitchFamily="49" charset="-122"/>
              </a:rPr>
              <a:t>（国乡振发</a:t>
            </a:r>
            <a:r>
              <a:rPr lang="en-US" altLang="zh-CN" sz="2000" b="1" dirty="0">
                <a:solidFill>
                  <a:srgbClr val="FF0000"/>
                </a:solidFill>
                <a:latin typeface="楷体" panose="02010609060101010101" pitchFamily="49" charset="-122"/>
                <a:ea typeface="楷体" panose="02010609060101010101" pitchFamily="49" charset="-122"/>
              </a:rPr>
              <a:t>[2022]2</a:t>
            </a:r>
            <a:r>
              <a:rPr lang="zh-CN" altLang="en-US" sz="2000" b="1" dirty="0">
                <a:solidFill>
                  <a:srgbClr val="FF0000"/>
                </a:solidFill>
                <a:latin typeface="楷体" panose="02010609060101010101" pitchFamily="49" charset="-122"/>
                <a:ea typeface="楷体" panose="02010609060101010101" pitchFamily="49" charset="-122"/>
              </a:rPr>
              <a:t>号</a:t>
            </a:r>
            <a:r>
              <a:rPr lang="zh-CN" altLang="en-US" sz="2000" b="1" dirty="0" smtClean="0">
                <a:solidFill>
                  <a:srgbClr val="FF0000"/>
                </a:solidFill>
                <a:latin typeface="楷体" panose="02010609060101010101" pitchFamily="49" charset="-122"/>
                <a:ea typeface="楷体" panose="02010609060101010101" pitchFamily="49" charset="-122"/>
              </a:rPr>
              <a:t>）；</a:t>
            </a:r>
            <a:r>
              <a:rPr lang="en-US" altLang="zh-CN" sz="2000" b="1" dirty="0" smtClean="0">
                <a:solidFill>
                  <a:srgbClr val="FF0000"/>
                </a:solidFill>
                <a:latin typeface="楷体" panose="02010609060101010101" pitchFamily="49" charset="-122"/>
                <a:ea typeface="楷体" panose="02010609060101010101" pitchFamily="49" charset="-122"/>
              </a:rPr>
              <a:t>4</a:t>
            </a:r>
            <a:r>
              <a:rPr lang="zh-CN" altLang="en-US" sz="2000" b="1" dirty="0" smtClean="0">
                <a:solidFill>
                  <a:srgbClr val="FF0000"/>
                </a:solidFill>
                <a:latin typeface="楷体" panose="02010609060101010101" pitchFamily="49" charset="-122"/>
                <a:ea typeface="楷体" panose="02010609060101010101" pitchFamily="49" charset="-122"/>
              </a:rPr>
              <a:t>月</a:t>
            </a:r>
            <a:r>
              <a:rPr lang="en-US" altLang="zh-CN" sz="2000" b="1" dirty="0" smtClean="0">
                <a:solidFill>
                  <a:srgbClr val="FF0000"/>
                </a:solidFill>
                <a:latin typeface="楷体" panose="02010609060101010101" pitchFamily="49" charset="-122"/>
                <a:ea typeface="楷体" panose="02010609060101010101" pitchFamily="49" charset="-122"/>
              </a:rPr>
              <a:t>8</a:t>
            </a:r>
            <a:r>
              <a:rPr lang="zh-CN" altLang="en-US" sz="2000" b="1" dirty="0" smtClean="0">
                <a:solidFill>
                  <a:srgbClr val="FF0000"/>
                </a:solidFill>
                <a:latin typeface="楷体" panose="02010609060101010101" pitchFamily="49" charset="-122"/>
                <a:ea typeface="楷体" panose="02010609060101010101" pitchFamily="49" charset="-122"/>
              </a:rPr>
              <a:t>日，印发了防止返贫监测帮扶集中排查工作方案；</a:t>
            </a:r>
            <a:r>
              <a:rPr lang="en-US" altLang="zh-CN" sz="2000" b="1" dirty="0" smtClean="0">
                <a:solidFill>
                  <a:srgbClr val="FF0000"/>
                </a:solidFill>
                <a:latin typeface="楷体" panose="02010609060101010101" pitchFamily="49" charset="-122"/>
                <a:ea typeface="楷体" panose="02010609060101010101" pitchFamily="49" charset="-122"/>
              </a:rPr>
              <a:t>4</a:t>
            </a:r>
            <a:r>
              <a:rPr lang="zh-CN" altLang="en-US" sz="2000" b="1" dirty="0" smtClean="0">
                <a:solidFill>
                  <a:srgbClr val="FF0000"/>
                </a:solidFill>
                <a:latin typeface="楷体" panose="02010609060101010101" pitchFamily="49" charset="-122"/>
                <a:ea typeface="楷体" panose="02010609060101010101" pitchFamily="49" charset="-122"/>
              </a:rPr>
              <a:t>月</a:t>
            </a:r>
            <a:r>
              <a:rPr lang="en-US" altLang="zh-CN" sz="2000" b="1" dirty="0" smtClean="0">
                <a:solidFill>
                  <a:srgbClr val="FF0000"/>
                </a:solidFill>
                <a:latin typeface="楷体" panose="02010609060101010101" pitchFamily="49" charset="-122"/>
                <a:ea typeface="楷体" panose="02010609060101010101" pitchFamily="49" charset="-122"/>
              </a:rPr>
              <a:t>11</a:t>
            </a:r>
            <a:r>
              <a:rPr lang="zh-CN" altLang="en-US" sz="2000" b="1" dirty="0" smtClean="0">
                <a:solidFill>
                  <a:srgbClr val="FF0000"/>
                </a:solidFill>
                <a:latin typeface="楷体" panose="02010609060101010101" pitchFamily="49" charset="-122"/>
                <a:ea typeface="楷体" panose="02010609060101010101" pitchFamily="49" charset="-122"/>
              </a:rPr>
              <a:t>日召开了专题视频会。</a:t>
            </a:r>
            <a:endParaRPr lang="zh-CN" altLang="zh-CN" sz="2000" b="1" dirty="0">
              <a:solidFill>
                <a:srgbClr val="002060"/>
              </a:solidFill>
              <a:latin typeface="楷体" panose="02010609060101010101" pitchFamily="49" charset="-122"/>
              <a:ea typeface="楷体" panose="02010609060101010101" pitchFamily="49" charset="-122"/>
            </a:endParaRPr>
          </a:p>
        </p:txBody>
      </p:sp>
      <p:sp>
        <p:nvSpPr>
          <p:cNvPr id="3" name="矩形 2"/>
          <p:cNvSpPr/>
          <p:nvPr/>
        </p:nvSpPr>
        <p:spPr>
          <a:xfrm>
            <a:off x="1763688" y="1196752"/>
            <a:ext cx="1988045" cy="523220"/>
          </a:xfrm>
          <a:prstGeom prst="rect">
            <a:avLst/>
          </a:prstGeom>
        </p:spPr>
        <p:txBody>
          <a:bodyPr wrap="none">
            <a:spAutoFit/>
          </a:bodyPr>
          <a:lstStyle/>
          <a:p>
            <a:pPr lvl="0"/>
            <a:r>
              <a:rPr lang="zh-CN" altLang="en-US" sz="2800" b="1" dirty="0">
                <a:solidFill>
                  <a:srgbClr val="FF0000"/>
                </a:solidFill>
                <a:latin typeface="方正舒体" panose="02010601030101010101" pitchFamily="2" charset="-122"/>
                <a:ea typeface="方正舒体" panose="02010601030101010101" pitchFamily="2" charset="-122"/>
              </a:rPr>
              <a:t>国家层面：</a:t>
            </a:r>
            <a:endParaRPr lang="en-US" altLang="zh-CN" sz="2800" b="1" dirty="0">
              <a:solidFill>
                <a:srgbClr val="000000"/>
              </a:solidFill>
              <a:latin typeface="方正舒体" panose="02010601030101010101" pitchFamily="2" charset="-122"/>
              <a:ea typeface="方正舒体" panose="02010601030101010101" pitchFamily="2"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844824"/>
            <a:ext cx="7776864" cy="4770537"/>
          </a:xfrm>
          <a:prstGeom prst="rect">
            <a:avLst/>
          </a:prstGeom>
        </p:spPr>
        <p:txBody>
          <a:bodyPr wrap="square">
            <a:spAutoFit/>
          </a:bodyPr>
          <a:lstStyle/>
          <a:p>
            <a:r>
              <a:rPr lang="zh-CN" altLang="en-US" sz="2400" dirty="0" smtClean="0">
                <a:solidFill>
                  <a:srgbClr val="FF0000"/>
                </a:solidFill>
                <a:latin typeface="楷体" panose="02010609060101010101" pitchFamily="49" charset="-122"/>
                <a:ea typeface="楷体" panose="02010609060101010101" pitchFamily="49" charset="-122"/>
              </a:rPr>
              <a:t>    </a:t>
            </a:r>
            <a:r>
              <a:rPr lang="zh-CN" altLang="en-US" sz="2000" b="1" dirty="0" smtClean="0">
                <a:solidFill>
                  <a:srgbClr val="FF0000"/>
                </a:solidFill>
                <a:latin typeface="楷体" panose="02010609060101010101" pitchFamily="49" charset="-122"/>
                <a:ea typeface="楷体" panose="02010609060101010101" pitchFamily="49" charset="-122"/>
              </a:rPr>
              <a:t>市委、市政府</a:t>
            </a:r>
            <a:r>
              <a:rPr lang="zh-CN" altLang="en-US" sz="2000" b="1" dirty="0">
                <a:solidFill>
                  <a:srgbClr val="FF0000"/>
                </a:solidFill>
                <a:latin typeface="楷体" panose="02010609060101010101" pitchFamily="49" charset="-122"/>
                <a:ea typeface="楷体" panose="02010609060101010101" pitchFamily="49" charset="-122"/>
              </a:rPr>
              <a:t>高度</a:t>
            </a:r>
            <a:r>
              <a:rPr lang="zh-CN" altLang="en-US" sz="2000" b="1" dirty="0" smtClean="0">
                <a:solidFill>
                  <a:srgbClr val="FF0000"/>
                </a:solidFill>
                <a:latin typeface="楷体" panose="02010609060101010101" pitchFamily="49" charset="-122"/>
                <a:ea typeface="楷体" panose="02010609060101010101" pitchFamily="49" charset="-122"/>
              </a:rPr>
              <a:t>重视，各级主要领导、分管领导反复强调，相关行业部门相互配合，做了大量工作。</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smtClean="0">
                <a:solidFill>
                  <a:srgbClr val="FF0000"/>
                </a:solidFill>
                <a:latin typeface="楷体" panose="02010609060101010101" pitchFamily="49" charset="-122"/>
                <a:ea typeface="楷体" panose="02010609060101010101" pitchFamily="49" charset="-122"/>
              </a:rPr>
              <a:t>    2019</a:t>
            </a:r>
            <a:r>
              <a:rPr lang="zh-CN" altLang="en-US" sz="2000" b="1" dirty="0">
                <a:solidFill>
                  <a:srgbClr val="FF0000"/>
                </a:solidFill>
                <a:latin typeface="楷体" panose="02010609060101010101" pitchFamily="49" charset="-122"/>
                <a:ea typeface="楷体" panose="02010609060101010101" pitchFamily="49" charset="-122"/>
              </a:rPr>
              <a:t>年，出台了</a:t>
            </a:r>
            <a:r>
              <a:rPr lang="en-US" altLang="zh-CN" sz="2000" b="1" dirty="0">
                <a:solidFill>
                  <a:srgbClr val="FF0000"/>
                </a:solidFill>
                <a:latin typeface="楷体" panose="02010609060101010101" pitchFamily="49" charset="-122"/>
                <a:ea typeface="楷体" panose="02010609060101010101" pitchFamily="49" charset="-122"/>
              </a:rPr>
              <a:t>《</a:t>
            </a:r>
            <a:r>
              <a:rPr lang="zh-CN" altLang="en-US" sz="2000" b="1" dirty="0">
                <a:solidFill>
                  <a:srgbClr val="FF0000"/>
                </a:solidFill>
                <a:latin typeface="楷体" panose="02010609060101010101" pitchFamily="49" charset="-122"/>
                <a:ea typeface="楷体" panose="02010609060101010101" pitchFamily="49" charset="-122"/>
              </a:rPr>
              <a:t>重庆市防贫返贫监测预警办法（试行）</a:t>
            </a:r>
            <a:r>
              <a:rPr lang="en-US" altLang="zh-CN" sz="2000" b="1" dirty="0">
                <a:solidFill>
                  <a:srgbClr val="FF0000"/>
                </a:solidFill>
                <a:latin typeface="楷体" panose="02010609060101010101" pitchFamily="49" charset="-122"/>
                <a:ea typeface="楷体" panose="02010609060101010101" pitchFamily="49" charset="-122"/>
              </a:rPr>
              <a:t>》</a:t>
            </a:r>
            <a:r>
              <a:rPr lang="zh-CN" altLang="en-US" sz="2000" b="1" dirty="0">
                <a:solidFill>
                  <a:srgbClr val="FF0000"/>
                </a:solidFill>
                <a:latin typeface="楷体" panose="02010609060101010101" pitchFamily="49" charset="-122"/>
                <a:ea typeface="楷体" panose="02010609060101010101" pitchFamily="49" charset="-122"/>
              </a:rPr>
              <a:t>（渝扶组办发</a:t>
            </a:r>
            <a:r>
              <a:rPr lang="en-US" altLang="zh-CN" sz="2000" b="1" dirty="0">
                <a:solidFill>
                  <a:srgbClr val="FF0000"/>
                </a:solidFill>
                <a:latin typeface="楷体" panose="02010609060101010101" pitchFamily="49" charset="-122"/>
                <a:ea typeface="楷体" panose="02010609060101010101" pitchFamily="49" charset="-122"/>
              </a:rPr>
              <a:t>[2019]57</a:t>
            </a:r>
            <a:r>
              <a:rPr lang="zh-CN" altLang="en-US" sz="2000" b="1" dirty="0">
                <a:solidFill>
                  <a:srgbClr val="FF0000"/>
                </a:solidFill>
                <a:latin typeface="楷体" panose="02010609060101010101" pitchFamily="49" charset="-122"/>
                <a:ea typeface="楷体" panose="02010609060101010101" pitchFamily="49" charset="-122"/>
              </a:rPr>
              <a:t>号）；</a:t>
            </a:r>
            <a:r>
              <a:rPr lang="en-US" altLang="zh-CN" sz="2000" b="1" dirty="0">
                <a:solidFill>
                  <a:srgbClr val="FF0000"/>
                </a:solidFill>
                <a:latin typeface="楷体" panose="02010609060101010101" pitchFamily="49" charset="-122"/>
                <a:ea typeface="楷体" panose="02010609060101010101" pitchFamily="49" charset="-122"/>
              </a:rPr>
              <a:t>        </a:t>
            </a:r>
            <a:endParaRPr lang="en-US" altLang="zh-CN" sz="2000" b="1" dirty="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2020</a:t>
            </a:r>
            <a:r>
              <a:rPr lang="zh-CN" altLang="en-US" sz="2000" b="1" dirty="0">
                <a:solidFill>
                  <a:srgbClr val="FF0000"/>
                </a:solidFill>
                <a:latin typeface="楷体" panose="02010609060101010101" pitchFamily="49" charset="-122"/>
                <a:ea typeface="楷体" panose="02010609060101010101" pitchFamily="49" charset="-122"/>
              </a:rPr>
              <a:t>年，领导小组</a:t>
            </a:r>
            <a:r>
              <a:rPr lang="zh-CN" altLang="zh-CN" sz="2000" b="1" dirty="0">
                <a:solidFill>
                  <a:srgbClr val="FF0000"/>
                </a:solidFill>
                <a:latin typeface="楷体" panose="02010609060101010101" pitchFamily="49" charset="-122"/>
                <a:ea typeface="楷体" panose="02010609060101010101" pitchFamily="49" charset="-122"/>
              </a:rPr>
              <a:t>印发了《关于建立防止返贫监测和帮扶机制的实施意见》（渝扶组发〔</a:t>
            </a:r>
            <a:r>
              <a:rPr lang="en-US" altLang="zh-CN" sz="2000" b="1" dirty="0">
                <a:solidFill>
                  <a:srgbClr val="FF0000"/>
                </a:solidFill>
                <a:latin typeface="楷体" panose="02010609060101010101" pitchFamily="49" charset="-122"/>
                <a:ea typeface="楷体" panose="02010609060101010101" pitchFamily="49" charset="-122"/>
              </a:rPr>
              <a:t>2020</a:t>
            </a:r>
            <a:r>
              <a:rPr lang="zh-CN" altLang="zh-CN" sz="2000" b="1" dirty="0">
                <a:solidFill>
                  <a:srgbClr val="FF0000"/>
                </a:solidFill>
                <a:latin typeface="楷体" panose="02010609060101010101" pitchFamily="49" charset="-122"/>
                <a:ea typeface="楷体" panose="02010609060101010101" pitchFamily="49" charset="-122"/>
              </a:rPr>
              <a:t>〕</a:t>
            </a:r>
            <a:r>
              <a:rPr lang="en-US" altLang="zh-CN" sz="2000" b="1" dirty="0">
                <a:solidFill>
                  <a:srgbClr val="FF0000"/>
                </a:solidFill>
                <a:latin typeface="楷体" panose="02010609060101010101" pitchFamily="49" charset="-122"/>
                <a:ea typeface="楷体" panose="02010609060101010101" pitchFamily="49" charset="-122"/>
              </a:rPr>
              <a:t>10</a:t>
            </a:r>
            <a:r>
              <a:rPr lang="zh-CN" altLang="zh-CN" sz="2000" b="1" dirty="0">
                <a:solidFill>
                  <a:srgbClr val="FF0000"/>
                </a:solidFill>
                <a:latin typeface="楷体" panose="02010609060101010101" pitchFamily="49" charset="-122"/>
                <a:ea typeface="楷体" panose="02010609060101010101" pitchFamily="49" charset="-122"/>
              </a:rPr>
              <a:t>号）</a:t>
            </a:r>
            <a:r>
              <a:rPr lang="zh-CN" altLang="en-US" sz="2000" b="1" dirty="0">
                <a:solidFill>
                  <a:srgbClr val="FF0000"/>
                </a:solidFill>
                <a:latin typeface="楷体" panose="02010609060101010101" pitchFamily="49" charset="-122"/>
                <a:ea typeface="楷体" panose="02010609060101010101" pitchFamily="49" charset="-122"/>
              </a:rPr>
              <a:t>；</a:t>
            </a:r>
            <a:r>
              <a:rPr lang="en-US" altLang="zh-CN" sz="2000" b="1" dirty="0">
                <a:solidFill>
                  <a:srgbClr val="FF0000"/>
                </a:solidFill>
                <a:latin typeface="楷体" panose="02010609060101010101" pitchFamily="49" charset="-122"/>
                <a:ea typeface="楷体" panose="02010609060101010101" pitchFamily="49" charset="-122"/>
              </a:rPr>
              <a:t>4</a:t>
            </a:r>
            <a:r>
              <a:rPr lang="zh-CN" altLang="en-US" sz="2000" b="1" dirty="0">
                <a:solidFill>
                  <a:srgbClr val="FF0000"/>
                </a:solidFill>
                <a:latin typeface="楷体" panose="02010609060101010101" pitchFamily="49" charset="-122"/>
                <a:ea typeface="楷体" panose="02010609060101010101" pitchFamily="49" charset="-122"/>
              </a:rPr>
              <a:t>月建立按月开展行业大数据比对筛查预警机制；</a:t>
            </a:r>
            <a:r>
              <a:rPr lang="en-US" altLang="zh-CN" sz="2000" b="1" dirty="0">
                <a:solidFill>
                  <a:srgbClr val="FF0000"/>
                </a:solidFill>
                <a:latin typeface="楷体" panose="02010609060101010101" pitchFamily="49" charset="-122"/>
                <a:ea typeface="楷体" panose="02010609060101010101" pitchFamily="49" charset="-122"/>
              </a:rPr>
              <a:t>        </a:t>
            </a:r>
            <a:endParaRPr lang="en-US" altLang="zh-CN" sz="2000" b="1" dirty="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2021</a:t>
            </a:r>
            <a:r>
              <a:rPr lang="zh-CN" altLang="en-US" sz="2000" b="1" dirty="0">
                <a:solidFill>
                  <a:srgbClr val="FF0000"/>
                </a:solidFill>
                <a:latin typeface="楷体" panose="02010609060101010101" pitchFamily="49" charset="-122"/>
                <a:ea typeface="楷体" panose="02010609060101010101" pitchFamily="49" charset="-122"/>
              </a:rPr>
              <a:t>年，扶贫</a:t>
            </a:r>
            <a:r>
              <a:rPr lang="zh-CN" altLang="en-US" sz="2000" b="1" dirty="0" smtClean="0">
                <a:solidFill>
                  <a:srgbClr val="FF0000"/>
                </a:solidFill>
                <a:latin typeface="楷体" panose="02010609060101010101" pitchFamily="49" charset="-122"/>
                <a:ea typeface="楷体" panose="02010609060101010101" pitchFamily="49" charset="-122"/>
              </a:rPr>
              <a:t>办牵头组织深度</a:t>
            </a:r>
            <a:r>
              <a:rPr lang="zh-CN" altLang="en-US" sz="2000" b="1" dirty="0">
                <a:solidFill>
                  <a:srgbClr val="FF0000"/>
                </a:solidFill>
                <a:latin typeface="楷体" panose="02010609060101010101" pitchFamily="49" charset="-122"/>
                <a:ea typeface="楷体" panose="02010609060101010101" pitchFamily="49" charset="-122"/>
              </a:rPr>
              <a:t>调研；联合重庆调查总队开展脱贫成效跟踪监测；</a:t>
            </a:r>
            <a:r>
              <a:rPr lang="zh-CN" altLang="zh-CN" sz="2000" b="1" dirty="0" smtClean="0">
                <a:solidFill>
                  <a:srgbClr val="FF0000"/>
                </a:solidFill>
                <a:latin typeface="楷体" panose="02010609060101010101" pitchFamily="49" charset="-122"/>
                <a:ea typeface="楷体" panose="02010609060101010101" pitchFamily="49" charset="-122"/>
              </a:rPr>
              <a:t>将防止</a:t>
            </a:r>
            <a:r>
              <a:rPr lang="zh-CN" altLang="zh-CN" sz="2000" b="1" dirty="0">
                <a:solidFill>
                  <a:srgbClr val="FF0000"/>
                </a:solidFill>
                <a:latin typeface="楷体" panose="02010609060101010101" pitchFamily="49" charset="-122"/>
                <a:ea typeface="楷体" panose="02010609060101010101" pitchFamily="49" charset="-122"/>
              </a:rPr>
              <a:t>返贫监测和</a:t>
            </a:r>
            <a:r>
              <a:rPr lang="zh-CN" altLang="zh-CN" sz="2000" b="1" dirty="0" smtClean="0">
                <a:solidFill>
                  <a:srgbClr val="FF0000"/>
                </a:solidFill>
                <a:latin typeface="楷体" panose="02010609060101010101" pitchFamily="49" charset="-122"/>
                <a:ea typeface="楷体" panose="02010609060101010101" pitchFamily="49" charset="-122"/>
              </a:rPr>
              <a:t>帮扶</a:t>
            </a:r>
            <a:r>
              <a:rPr lang="zh-CN" altLang="en-US" sz="2000" b="1" dirty="0" smtClean="0">
                <a:solidFill>
                  <a:srgbClr val="FF0000"/>
                </a:solidFill>
                <a:latin typeface="楷体" panose="02010609060101010101" pitchFamily="49" charset="-122"/>
                <a:ea typeface="楷体" panose="02010609060101010101" pitchFamily="49" charset="-122"/>
              </a:rPr>
              <a:t>工作</a:t>
            </a:r>
            <a:r>
              <a:rPr lang="zh-CN" altLang="zh-CN" sz="2000" b="1" dirty="0" smtClean="0">
                <a:solidFill>
                  <a:srgbClr val="FF0000"/>
                </a:solidFill>
                <a:latin typeface="楷体" panose="02010609060101010101" pitchFamily="49" charset="-122"/>
                <a:ea typeface="楷体" panose="02010609060101010101" pitchFamily="49" charset="-122"/>
              </a:rPr>
              <a:t>纳入</a:t>
            </a:r>
            <a:r>
              <a:rPr lang="zh-CN" altLang="zh-CN" sz="2000" b="1" dirty="0">
                <a:solidFill>
                  <a:srgbClr val="FF0000"/>
                </a:solidFill>
                <a:latin typeface="楷体" panose="02010609060101010101" pitchFamily="49" charset="-122"/>
                <a:ea typeface="楷体" panose="02010609060101010101" pitchFamily="49" charset="-122"/>
              </a:rPr>
              <a:t>市级党政机关目标管理绩效考核职能绩效目标，纳入巩固拓展脱贫攻坚成果考核范畴</a:t>
            </a:r>
            <a:r>
              <a:rPr lang="zh-CN" altLang="en-US" sz="2000" b="1" dirty="0">
                <a:solidFill>
                  <a:srgbClr val="FF0000"/>
                </a:solidFill>
                <a:latin typeface="楷体" panose="02010609060101010101" pitchFamily="49" charset="-122"/>
                <a:ea typeface="楷体" panose="02010609060101010101" pitchFamily="49" charset="-122"/>
              </a:rPr>
              <a:t>；建立了“按月比对、按季调度、按年评估</a:t>
            </a:r>
            <a:r>
              <a:rPr lang="zh-CN" altLang="en-US" sz="2000" b="1" dirty="0" smtClean="0">
                <a:solidFill>
                  <a:srgbClr val="FF0000"/>
                </a:solidFill>
                <a:latin typeface="楷体" panose="02010609060101010101" pitchFamily="49" charset="-122"/>
                <a:ea typeface="楷体" panose="02010609060101010101" pitchFamily="49" charset="-122"/>
              </a:rPr>
              <a:t>”工作机制</a:t>
            </a:r>
            <a:r>
              <a:rPr lang="zh-CN" altLang="en-US" sz="2000" b="1" dirty="0">
                <a:solidFill>
                  <a:srgbClr val="FF0000"/>
                </a:solidFill>
                <a:latin typeface="楷体" panose="02010609060101010101" pitchFamily="49" charset="-122"/>
                <a:ea typeface="楷体" panose="02010609060101010101" pitchFamily="49" charset="-122"/>
              </a:rPr>
              <a:t>，出台了渝委农组发（</a:t>
            </a:r>
            <a:r>
              <a:rPr lang="en-US" altLang="zh-CN" sz="2000" b="1" dirty="0">
                <a:solidFill>
                  <a:srgbClr val="FF0000"/>
                </a:solidFill>
                <a:latin typeface="楷体" panose="02010609060101010101" pitchFamily="49" charset="-122"/>
                <a:ea typeface="楷体" panose="02010609060101010101" pitchFamily="49" charset="-122"/>
              </a:rPr>
              <a:t>2021</a:t>
            </a:r>
            <a:r>
              <a:rPr lang="zh-CN" altLang="en-US" sz="2000" b="1" dirty="0">
                <a:solidFill>
                  <a:srgbClr val="FF0000"/>
                </a:solidFill>
                <a:latin typeface="楷体" panose="02010609060101010101" pitchFamily="49" charset="-122"/>
                <a:ea typeface="楷体" panose="02010609060101010101" pitchFamily="49" charset="-122"/>
              </a:rPr>
              <a:t>）</a:t>
            </a:r>
            <a:r>
              <a:rPr lang="en-US" altLang="zh-CN" sz="2000" b="1" dirty="0">
                <a:solidFill>
                  <a:srgbClr val="FF0000"/>
                </a:solidFill>
                <a:latin typeface="楷体" panose="02010609060101010101" pitchFamily="49" charset="-122"/>
                <a:ea typeface="楷体" panose="02010609060101010101" pitchFamily="49" charset="-122"/>
              </a:rPr>
              <a:t>6</a:t>
            </a:r>
            <a:r>
              <a:rPr lang="zh-CN" altLang="en-US" sz="2000" b="1" dirty="0" smtClean="0">
                <a:solidFill>
                  <a:srgbClr val="FF0000"/>
                </a:solidFill>
                <a:latin typeface="楷体" panose="02010609060101010101" pitchFamily="49" charset="-122"/>
                <a:ea typeface="楷体" panose="02010609060101010101" pitchFamily="49" charset="-122"/>
              </a:rPr>
              <a:t>号文件，出台</a:t>
            </a:r>
            <a:r>
              <a:rPr lang="zh-CN" altLang="en-US" sz="2000" b="1" dirty="0">
                <a:solidFill>
                  <a:srgbClr val="FF0000"/>
                </a:solidFill>
                <a:latin typeface="楷体" panose="02010609060101010101" pitchFamily="49" charset="-122"/>
                <a:ea typeface="楷体" panose="02010609060101010101" pitchFamily="49" charset="-122"/>
              </a:rPr>
              <a:t>了</a:t>
            </a:r>
            <a:r>
              <a:rPr lang="zh-CN" altLang="en-US" sz="2000" b="1" dirty="0" smtClean="0">
                <a:solidFill>
                  <a:srgbClr val="FF0000"/>
                </a:solidFill>
                <a:latin typeface="楷体" panose="02010609060101010101" pitchFamily="49" charset="-122"/>
                <a:ea typeface="楷体" panose="02010609060101010101" pitchFamily="49" charset="-122"/>
              </a:rPr>
              <a:t>“预警筛查”和“动态管理”两个办法，市级行业</a:t>
            </a:r>
            <a:r>
              <a:rPr lang="zh-CN" altLang="en-US" sz="2000" b="1" dirty="0">
                <a:solidFill>
                  <a:srgbClr val="FF0000"/>
                </a:solidFill>
                <a:latin typeface="楷体" panose="02010609060101010101" pitchFamily="49" charset="-122"/>
                <a:ea typeface="楷体" panose="02010609060101010101" pitchFamily="49" charset="-122"/>
              </a:rPr>
              <a:t>部门对应出台了一系列文件</a:t>
            </a:r>
            <a:r>
              <a:rPr lang="zh-CN" altLang="en-US" sz="2000" b="1" dirty="0" smtClean="0">
                <a:solidFill>
                  <a:srgbClr val="FF0000"/>
                </a:solidFill>
                <a:latin typeface="楷体" panose="02010609060101010101" pitchFamily="49" charset="-122"/>
                <a:ea typeface="楷体" panose="02010609060101010101" pitchFamily="49" charset="-122"/>
              </a:rPr>
              <a:t>。</a:t>
            </a:r>
            <a:endParaRPr lang="en-US" altLang="zh-CN" sz="2000" b="1" dirty="0" smtClean="0">
              <a:solidFill>
                <a:srgbClr val="FF0000"/>
              </a:solidFill>
              <a:latin typeface="楷体" panose="02010609060101010101" pitchFamily="49" charset="-122"/>
              <a:ea typeface="楷体" panose="02010609060101010101" pitchFamily="49" charset="-122"/>
            </a:endParaRPr>
          </a:p>
          <a:p>
            <a:r>
              <a:rPr lang="en-US" altLang="zh-CN" sz="2000" b="1" dirty="0">
                <a:solidFill>
                  <a:srgbClr val="FF0000"/>
                </a:solidFill>
                <a:latin typeface="楷体" panose="02010609060101010101" pitchFamily="49" charset="-122"/>
                <a:ea typeface="楷体" panose="02010609060101010101" pitchFamily="49" charset="-122"/>
              </a:rPr>
              <a:t> </a:t>
            </a:r>
            <a:r>
              <a:rPr lang="en-US" altLang="zh-CN" sz="2000" b="1" dirty="0" smtClean="0">
                <a:solidFill>
                  <a:srgbClr val="FF0000"/>
                </a:solidFill>
                <a:latin typeface="楷体" panose="02010609060101010101" pitchFamily="49" charset="-122"/>
                <a:ea typeface="楷体" panose="02010609060101010101" pitchFamily="49" charset="-122"/>
              </a:rPr>
              <a:t>   2022</a:t>
            </a:r>
            <a:r>
              <a:rPr lang="zh-CN" altLang="en-US" sz="2000" b="1" dirty="0" smtClean="0">
                <a:solidFill>
                  <a:srgbClr val="FF0000"/>
                </a:solidFill>
                <a:latin typeface="楷体" panose="02010609060101010101" pitchFamily="49" charset="-122"/>
                <a:ea typeface="楷体" panose="02010609060101010101" pitchFamily="49" charset="-122"/>
              </a:rPr>
              <a:t>年，乡村振兴局牵头启动了“大走访大排查大整改”行动</a:t>
            </a:r>
            <a:r>
              <a:rPr lang="zh-CN" altLang="en-US" sz="2000" b="1" dirty="0" smtClean="0">
                <a:solidFill>
                  <a:srgbClr val="FF0000"/>
                </a:solidFill>
                <a:latin typeface="楷体" panose="02010609060101010101" pitchFamily="49" charset="-122"/>
                <a:ea typeface="楷体" panose="02010609060101010101" pitchFamily="49" charset="-122"/>
              </a:rPr>
              <a:t>，出台</a:t>
            </a:r>
            <a:r>
              <a:rPr lang="zh-CN" altLang="en-US" sz="2000" b="1" dirty="0" smtClean="0">
                <a:solidFill>
                  <a:srgbClr val="FF0000"/>
                </a:solidFill>
                <a:latin typeface="楷体" panose="02010609060101010101" pitchFamily="49" charset="-122"/>
                <a:ea typeface="楷体" panose="02010609060101010101" pitchFamily="49" charset="-122"/>
              </a:rPr>
              <a:t>了</a:t>
            </a:r>
            <a:r>
              <a:rPr lang="en-US" altLang="zh-CN" sz="2000" b="1" dirty="0" smtClean="0">
                <a:solidFill>
                  <a:srgbClr val="FF0000"/>
                </a:solidFill>
                <a:latin typeface="楷体" panose="02010609060101010101" pitchFamily="49" charset="-122"/>
                <a:ea typeface="楷体" panose="02010609060101010101" pitchFamily="49" charset="-122"/>
              </a:rPr>
              <a:t>《</a:t>
            </a:r>
            <a:r>
              <a:rPr lang="zh-CN" altLang="en-US" sz="2000" b="1" dirty="0" smtClean="0">
                <a:solidFill>
                  <a:srgbClr val="FF0000"/>
                </a:solidFill>
                <a:latin typeface="楷体" panose="02010609060101010101" pitchFamily="49" charset="-122"/>
                <a:ea typeface="楷体" panose="02010609060101010101" pitchFamily="49" charset="-122"/>
              </a:rPr>
              <a:t>重庆市坚决防止规模性返贫的具体措施</a:t>
            </a:r>
            <a:r>
              <a:rPr lang="en-US" altLang="zh-CN" sz="2000" b="1" dirty="0" smtClean="0">
                <a:solidFill>
                  <a:srgbClr val="FF0000"/>
                </a:solidFill>
                <a:latin typeface="楷体" panose="02010609060101010101" pitchFamily="49" charset="-122"/>
                <a:ea typeface="楷体" panose="02010609060101010101" pitchFamily="49" charset="-122"/>
              </a:rPr>
              <a:t>》</a:t>
            </a:r>
            <a:r>
              <a:rPr lang="zh-CN" altLang="en-US" sz="2000" b="1" dirty="0" smtClean="0">
                <a:solidFill>
                  <a:srgbClr val="FF0000"/>
                </a:solidFill>
                <a:latin typeface="楷体" panose="02010609060101010101" pitchFamily="49" charset="-122"/>
                <a:ea typeface="楷体" panose="02010609060101010101" pitchFamily="49" charset="-122"/>
              </a:rPr>
              <a:t>。</a:t>
            </a:r>
            <a:endParaRPr lang="zh-CN" altLang="zh-CN" sz="2400" b="1" dirty="0">
              <a:solidFill>
                <a:srgbClr val="FF0000"/>
              </a:solidFill>
              <a:latin typeface="楷体" panose="02010609060101010101" pitchFamily="49" charset="-122"/>
              <a:ea typeface="楷体" panose="02010609060101010101" pitchFamily="49" charset="-122"/>
            </a:endParaRPr>
          </a:p>
        </p:txBody>
      </p:sp>
      <p:sp>
        <p:nvSpPr>
          <p:cNvPr id="4" name="矩形 3"/>
          <p:cNvSpPr/>
          <p:nvPr/>
        </p:nvSpPr>
        <p:spPr>
          <a:xfrm>
            <a:off x="1475656" y="1295371"/>
            <a:ext cx="1217000" cy="400110"/>
          </a:xfrm>
          <a:prstGeom prst="rect">
            <a:avLst/>
          </a:prstGeom>
        </p:spPr>
        <p:txBody>
          <a:bodyPr wrap="none">
            <a:spAutoFit/>
          </a:bodyPr>
          <a:lstStyle/>
          <a:p>
            <a:r>
              <a:rPr lang="zh-CN" altLang="en-US" sz="2000" b="1" dirty="0">
                <a:solidFill>
                  <a:srgbClr val="FF0000"/>
                </a:solidFill>
                <a:latin typeface="楷体" panose="02010609060101010101" pitchFamily="49" charset="-122"/>
                <a:ea typeface="楷体" panose="02010609060101010101" pitchFamily="49" charset="-122"/>
              </a:rPr>
              <a:t>市级层面</a:t>
            </a:r>
            <a:endParaRPr lang="zh-CN" altLang="en-US" sz="20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988840"/>
            <a:ext cx="8031266" cy="4154984"/>
          </a:xfrm>
          <a:prstGeom prst="rect">
            <a:avLst/>
          </a:prstGeom>
        </p:spPr>
        <p:txBody>
          <a:bodyPr wrap="square">
            <a:spAutoFit/>
          </a:bodyPr>
          <a:lstStyle/>
          <a:p>
            <a:r>
              <a:rPr lang="en-US" altLang="zh-CN" sz="2400" b="1" dirty="0" smtClean="0">
                <a:solidFill>
                  <a:srgbClr val="FF0000"/>
                </a:solidFill>
                <a:latin typeface="楷体" panose="02010609060101010101" pitchFamily="49" charset="-122"/>
                <a:ea typeface="楷体" panose="02010609060101010101" pitchFamily="49" charset="-122"/>
              </a:rPr>
              <a:t> 1</a:t>
            </a:r>
            <a:r>
              <a:rPr lang="zh-CN" altLang="en-US" sz="2400" b="1" dirty="0" smtClean="0">
                <a:solidFill>
                  <a:srgbClr val="FF0000"/>
                </a:solidFill>
                <a:latin typeface="楷体" panose="02010609060101010101" pitchFamily="49" charset="-122"/>
                <a:ea typeface="楷体" panose="02010609060101010101" pitchFamily="49" charset="-122"/>
              </a:rPr>
              <a:t>、监测对象发现</a:t>
            </a:r>
            <a:r>
              <a:rPr lang="zh-CN" altLang="en-US" sz="2400" b="1" dirty="0">
                <a:solidFill>
                  <a:srgbClr val="FF0000"/>
                </a:solidFill>
                <a:latin typeface="楷体" panose="02010609060101010101" pitchFamily="49" charset="-122"/>
                <a:ea typeface="楷体" panose="02010609060101010101" pitchFamily="49" charset="-122"/>
              </a:rPr>
              <a:t>不及时（中办督查、</a:t>
            </a:r>
            <a:r>
              <a:rPr lang="zh-CN" altLang="en-US" sz="2400" b="1" dirty="0" smtClean="0">
                <a:solidFill>
                  <a:srgbClr val="FF0000"/>
                </a:solidFill>
                <a:latin typeface="楷体" panose="02010609060101010101" pitchFamily="49" charset="-122"/>
                <a:ea typeface="楷体" panose="02010609060101010101" pitchFamily="49" charset="-122"/>
              </a:rPr>
              <a:t>国市两级</a:t>
            </a:r>
            <a:r>
              <a:rPr lang="zh-CN" altLang="en-US" sz="2400" b="1" dirty="0">
                <a:solidFill>
                  <a:srgbClr val="FF0000"/>
                </a:solidFill>
                <a:latin typeface="楷体" panose="02010609060101010101" pitchFamily="49" charset="-122"/>
                <a:ea typeface="楷体" panose="02010609060101010101" pitchFamily="49" charset="-122"/>
              </a:rPr>
              <a:t>考核）；</a:t>
            </a:r>
            <a:endParaRPr lang="en-US" altLang="zh-CN" sz="2400" b="1" dirty="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2</a:t>
            </a:r>
            <a:r>
              <a:rPr lang="zh-CN" altLang="en-US" sz="2400" b="1" dirty="0" smtClean="0">
                <a:solidFill>
                  <a:srgbClr val="FF0000"/>
                </a:solidFill>
                <a:latin typeface="楷体" panose="02010609060101010101" pitchFamily="49" charset="-122"/>
                <a:ea typeface="楷体" panose="02010609060101010101" pitchFamily="49" charset="-122"/>
              </a:rPr>
              <a:t>、监测对象应纳未</a:t>
            </a:r>
            <a:r>
              <a:rPr lang="zh-CN" altLang="en-US" sz="2400" b="1" dirty="0">
                <a:solidFill>
                  <a:srgbClr val="FF0000"/>
                </a:solidFill>
                <a:latin typeface="楷体" panose="02010609060101010101" pitchFamily="49" charset="-122"/>
                <a:ea typeface="楷体" panose="02010609060101010101" pitchFamily="49" charset="-122"/>
              </a:rPr>
              <a:t>纳（中办督查、市级考核）；</a:t>
            </a:r>
            <a:endParaRPr lang="en-US" altLang="zh-CN" sz="2400" b="1" dirty="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3</a:t>
            </a:r>
            <a:r>
              <a:rPr lang="zh-CN" altLang="en-US" sz="2400" b="1" dirty="0">
                <a:solidFill>
                  <a:srgbClr val="FF0000"/>
                </a:solidFill>
                <a:latin typeface="楷体" panose="02010609060101010101" pitchFamily="49" charset="-122"/>
                <a:ea typeface="楷体" panose="02010609060101010101" pitchFamily="49" charset="-122"/>
              </a:rPr>
              <a:t>、风险消除不精准（国家考试）；</a:t>
            </a:r>
            <a:endParaRPr lang="en-US" altLang="zh-CN" sz="2400" b="1" dirty="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4</a:t>
            </a:r>
            <a:r>
              <a:rPr lang="zh-CN" altLang="en-US" sz="2400" b="1" dirty="0">
                <a:solidFill>
                  <a:srgbClr val="FF0000"/>
                </a:solidFill>
                <a:latin typeface="楷体" panose="02010609060101010101" pitchFamily="49" charset="-122"/>
                <a:ea typeface="楷体" panose="02010609060101010101" pitchFamily="49" charset="-122"/>
              </a:rPr>
              <a:t>、帮扶针对性不强，效果不佳</a:t>
            </a:r>
            <a:r>
              <a:rPr lang="zh-CN" altLang="en-US" sz="2400" b="1" dirty="0" smtClean="0">
                <a:solidFill>
                  <a:srgbClr val="FF0000"/>
                </a:solidFill>
                <a:latin typeface="楷体" panose="02010609060101010101" pitchFamily="49" charset="-122"/>
                <a:ea typeface="楷体" panose="02010609060101010101" pitchFamily="49" charset="-122"/>
              </a:rPr>
              <a:t>（国家和市</a:t>
            </a:r>
            <a:r>
              <a:rPr lang="zh-CN" altLang="en-US" sz="2400" b="1" dirty="0">
                <a:solidFill>
                  <a:srgbClr val="FF0000"/>
                </a:solidFill>
                <a:latin typeface="楷体" panose="02010609060101010101" pitchFamily="49" charset="-122"/>
                <a:ea typeface="楷体" panose="02010609060101010101" pitchFamily="49" charset="-122"/>
              </a:rPr>
              <a:t>级考核）</a:t>
            </a:r>
            <a:r>
              <a:rPr lang="zh-CN" altLang="en-US"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5</a:t>
            </a:r>
            <a:r>
              <a:rPr lang="zh-CN" altLang="en-US" sz="2400" b="1" dirty="0" smtClean="0">
                <a:solidFill>
                  <a:srgbClr val="FF0000"/>
                </a:solidFill>
                <a:latin typeface="楷体" panose="02010609060101010101" pitchFamily="49" charset="-122"/>
                <a:ea typeface="楷体" panose="02010609060101010101" pitchFamily="49" charset="-122"/>
              </a:rPr>
              <a:t>、识别和消除风险程序不够</a:t>
            </a:r>
            <a:r>
              <a:rPr lang="zh-CN" altLang="en-US" sz="2400" b="1" dirty="0">
                <a:solidFill>
                  <a:srgbClr val="FF0000"/>
                </a:solidFill>
                <a:latin typeface="楷体" panose="02010609060101010101" pitchFamily="49" charset="-122"/>
                <a:ea typeface="楷体" panose="02010609060101010101" pitchFamily="49" charset="-122"/>
              </a:rPr>
              <a:t>规范（市级考核</a:t>
            </a:r>
            <a:r>
              <a:rPr lang="zh-CN" altLang="en-US" sz="2400" b="1" dirty="0" smtClean="0">
                <a:solidFill>
                  <a:srgbClr val="FF0000"/>
                </a:solidFill>
                <a:latin typeface="楷体" panose="02010609060101010101" pitchFamily="49" charset="-122"/>
                <a:ea typeface="楷体" panose="02010609060101010101" pitchFamily="49" charset="-122"/>
              </a:rPr>
              <a:t>）；</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6</a:t>
            </a:r>
            <a:r>
              <a:rPr lang="zh-CN" altLang="en-US" sz="2400" b="1" dirty="0" smtClean="0">
                <a:solidFill>
                  <a:srgbClr val="FF0000"/>
                </a:solidFill>
                <a:latin typeface="楷体" panose="02010609060101010101" pitchFamily="49" charset="-122"/>
                <a:ea typeface="楷体" panose="02010609060101010101" pitchFamily="49" charset="-122"/>
              </a:rPr>
              <a:t>、帮扶责任压得不实，监测对象和帮扶联系人</a:t>
            </a:r>
            <a:r>
              <a:rPr lang="zh-CN" altLang="en-US" sz="2400" b="1" dirty="0">
                <a:solidFill>
                  <a:srgbClr val="FF0000"/>
                </a:solidFill>
                <a:latin typeface="楷体" panose="02010609060101010101" pitchFamily="49" charset="-122"/>
                <a:ea typeface="楷体" panose="02010609060101010101" pitchFamily="49" charset="-122"/>
              </a:rPr>
              <a:t>互不知道（市级考核）；</a:t>
            </a:r>
            <a:endParaRPr lang="en-US" altLang="zh-CN" sz="2400" b="1" dirty="0">
              <a:solidFill>
                <a:srgbClr val="FF0000"/>
              </a:solidFill>
              <a:latin typeface="楷体" panose="02010609060101010101" pitchFamily="49" charset="-122"/>
              <a:ea typeface="楷体" panose="02010609060101010101" pitchFamily="49" charset="-122"/>
            </a:endParaRPr>
          </a:p>
          <a:p>
            <a:r>
              <a:rPr lang="en-US" altLang="zh-CN" sz="2400" b="1" dirty="0" smtClean="0">
                <a:solidFill>
                  <a:srgbClr val="FF0000"/>
                </a:solidFill>
                <a:latin typeface="楷体" panose="02010609060101010101" pitchFamily="49" charset="-122"/>
                <a:ea typeface="楷体" panose="02010609060101010101" pitchFamily="49" charset="-122"/>
              </a:rPr>
              <a:t> 7</a:t>
            </a:r>
            <a:r>
              <a:rPr lang="zh-CN" altLang="en-US" sz="2400" b="1" dirty="0" smtClean="0">
                <a:solidFill>
                  <a:srgbClr val="FF0000"/>
                </a:solidFill>
                <a:latin typeface="楷体" panose="02010609060101010101" pitchFamily="49" charset="-122"/>
                <a:ea typeface="楷体" panose="02010609060101010101" pitchFamily="49" charset="-122"/>
              </a:rPr>
              <a:t>、满意度下滑。</a:t>
            </a:r>
            <a:r>
              <a:rPr lang="en-US" altLang="zh-CN" sz="2400" b="1" dirty="0" smtClean="0">
                <a:solidFill>
                  <a:srgbClr val="FF0000"/>
                </a:solidFill>
                <a:latin typeface="楷体" panose="02010609060101010101" pitchFamily="49" charset="-122"/>
                <a:ea typeface="楷体" panose="02010609060101010101" pitchFamily="49" charset="-122"/>
              </a:rPr>
              <a:t>2021</a:t>
            </a:r>
            <a:r>
              <a:rPr lang="zh-CN" altLang="en-US" sz="2400" b="1" dirty="0" smtClean="0">
                <a:solidFill>
                  <a:srgbClr val="FF0000"/>
                </a:solidFill>
                <a:latin typeface="楷体" panose="02010609060101010101" pitchFamily="49" charset="-122"/>
                <a:ea typeface="楷体" panose="02010609060101010101" pitchFamily="49" charset="-122"/>
              </a:rPr>
              <a:t>年度考核，全国平均</a:t>
            </a:r>
            <a:r>
              <a:rPr lang="en-US" altLang="zh-CN" sz="2400" b="1" dirty="0" smtClean="0">
                <a:solidFill>
                  <a:srgbClr val="FF0000"/>
                </a:solidFill>
                <a:latin typeface="楷体" panose="02010609060101010101" pitchFamily="49" charset="-122"/>
                <a:ea typeface="楷体" panose="02010609060101010101" pitchFamily="49" charset="-122"/>
              </a:rPr>
              <a:t>94.9</a:t>
            </a:r>
            <a:r>
              <a:rPr lang="zh-CN" altLang="en-US" sz="2400" b="1" dirty="0" smtClean="0">
                <a:solidFill>
                  <a:srgbClr val="FF0000"/>
                </a:solidFill>
                <a:latin typeface="楷体" panose="02010609060101010101" pitchFamily="49" charset="-122"/>
                <a:ea typeface="楷体" panose="02010609060101010101" pitchFamily="49" charset="-122"/>
              </a:rPr>
              <a:t>分，重庆</a:t>
            </a:r>
            <a:r>
              <a:rPr lang="en-US" altLang="zh-CN" sz="2400" b="1" dirty="0" smtClean="0">
                <a:solidFill>
                  <a:srgbClr val="FF0000"/>
                </a:solidFill>
                <a:latin typeface="楷体" panose="02010609060101010101" pitchFamily="49" charset="-122"/>
                <a:ea typeface="楷体" panose="02010609060101010101" pitchFamily="49" charset="-122"/>
              </a:rPr>
              <a:t>92</a:t>
            </a:r>
            <a:r>
              <a:rPr lang="zh-CN" altLang="en-US" sz="2400" b="1" dirty="0" smtClean="0">
                <a:solidFill>
                  <a:srgbClr val="FF0000"/>
                </a:solidFill>
                <a:latin typeface="楷体" panose="02010609060101010101" pitchFamily="49" charset="-122"/>
                <a:ea typeface="楷体" panose="02010609060101010101" pitchFamily="49" charset="-122"/>
              </a:rPr>
              <a:t>分，在西部</a:t>
            </a:r>
            <a:r>
              <a:rPr lang="en-US" altLang="zh-CN" sz="2400" b="1" dirty="0" smtClean="0">
                <a:solidFill>
                  <a:srgbClr val="FF0000"/>
                </a:solidFill>
                <a:latin typeface="楷体" panose="02010609060101010101" pitchFamily="49" charset="-122"/>
                <a:ea typeface="楷体" panose="02010609060101010101" pitchFamily="49" charset="-122"/>
              </a:rPr>
              <a:t>22</a:t>
            </a:r>
            <a:r>
              <a:rPr lang="zh-CN" altLang="en-US" sz="2400" b="1" dirty="0" smtClean="0">
                <a:solidFill>
                  <a:srgbClr val="FF0000"/>
                </a:solidFill>
                <a:latin typeface="楷体" panose="02010609060101010101" pitchFamily="49" charset="-122"/>
                <a:ea typeface="楷体" panose="02010609060101010101" pitchFamily="49" charset="-122"/>
              </a:rPr>
              <a:t>个省市区中排第</a:t>
            </a:r>
            <a:r>
              <a:rPr lang="en-US" altLang="zh-CN" sz="2400" b="1" dirty="0" smtClean="0">
                <a:solidFill>
                  <a:srgbClr val="FF0000"/>
                </a:solidFill>
                <a:latin typeface="楷体" panose="02010609060101010101" pitchFamily="49" charset="-122"/>
                <a:ea typeface="楷体" panose="02010609060101010101" pitchFamily="49" charset="-122"/>
              </a:rPr>
              <a:t>16</a:t>
            </a:r>
            <a:r>
              <a:rPr lang="zh-CN" altLang="en-US" sz="2400" b="1" dirty="0" smtClean="0">
                <a:solidFill>
                  <a:srgbClr val="FF0000"/>
                </a:solidFill>
                <a:latin typeface="楷体" panose="02010609060101010101" pitchFamily="49" charset="-122"/>
                <a:ea typeface="楷体" panose="02010609060101010101" pitchFamily="49" charset="-122"/>
              </a:rPr>
              <a:t>位。</a:t>
            </a:r>
            <a:endParaRPr lang="en-US" altLang="zh-CN" sz="2400" b="1" dirty="0" smtClean="0">
              <a:solidFill>
                <a:srgbClr val="FF0000"/>
              </a:solidFill>
              <a:latin typeface="楷体" panose="02010609060101010101" pitchFamily="49" charset="-122"/>
              <a:ea typeface="楷体" panose="02010609060101010101" pitchFamily="49" charset="-122"/>
            </a:endParaRPr>
          </a:p>
          <a:p>
            <a:endParaRPr lang="en-US" altLang="zh-CN" sz="2400" b="1" dirty="0">
              <a:solidFill>
                <a:srgbClr val="FF0000"/>
              </a:solidFill>
              <a:latin typeface="楷体" panose="02010609060101010101" pitchFamily="49" charset="-122"/>
              <a:ea typeface="楷体" panose="02010609060101010101" pitchFamily="49" charset="-122"/>
            </a:endParaRPr>
          </a:p>
          <a:p>
            <a:r>
              <a:rPr lang="zh-CN" altLang="en-US" sz="2400" b="1" dirty="0" smtClean="0">
                <a:solidFill>
                  <a:srgbClr val="FF0000"/>
                </a:solidFill>
                <a:latin typeface="楷体" panose="02010609060101010101" pitchFamily="49" charset="-122"/>
                <a:ea typeface="楷体" panose="02010609060101010101" pitchFamily="49" charset="-122"/>
              </a:rPr>
              <a:t>    </a:t>
            </a:r>
            <a:endParaRPr lang="zh-CN" altLang="zh-CN" sz="2400" b="1" dirty="0">
              <a:solidFill>
                <a:srgbClr val="FF0000"/>
              </a:solidFill>
              <a:latin typeface="楷体" panose="02010609060101010101" pitchFamily="49" charset="-122"/>
              <a:ea typeface="楷体" panose="02010609060101010101" pitchFamily="49" charset="-122"/>
            </a:endParaRPr>
          </a:p>
        </p:txBody>
      </p:sp>
      <p:sp>
        <p:nvSpPr>
          <p:cNvPr id="4" name="矩形 3"/>
          <p:cNvSpPr/>
          <p:nvPr/>
        </p:nvSpPr>
        <p:spPr>
          <a:xfrm>
            <a:off x="1156942" y="1078465"/>
            <a:ext cx="2709396" cy="523220"/>
          </a:xfrm>
          <a:prstGeom prst="rect">
            <a:avLst/>
          </a:prstGeom>
        </p:spPr>
        <p:txBody>
          <a:bodyPr wrap="none">
            <a:spAutoFit/>
          </a:bodyPr>
          <a:lstStyle/>
          <a:p>
            <a:r>
              <a:rPr lang="zh-CN" altLang="en-US" sz="2800" b="1" dirty="0" smtClean="0">
                <a:solidFill>
                  <a:srgbClr val="FF0000"/>
                </a:solidFill>
                <a:latin typeface="方正舒体" panose="02010601030101010101" pitchFamily="2" charset="-122"/>
                <a:ea typeface="方正舒体" panose="02010601030101010101" pitchFamily="2" charset="-122"/>
              </a:rPr>
              <a:t>存在的主要问题</a:t>
            </a:r>
            <a:endParaRPr lang="zh-CN" altLang="en-US" sz="2800" b="1" dirty="0">
              <a:solidFill>
                <a:srgbClr val="FF0000"/>
              </a:solidFill>
              <a:latin typeface="方正舒体" panose="02010601030101010101" pitchFamily="2" charset="-122"/>
              <a:ea typeface="方正舒体" panose="02010601030101010101"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Blends</Template>
  <TotalTime>0</TotalTime>
  <Words>14976</Words>
  <Application>WPS 演示</Application>
  <PresentationFormat>全屏显示(4:3)</PresentationFormat>
  <Paragraphs>481</Paragraphs>
  <Slides>65</Slides>
  <Notes>5</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65</vt:i4>
      </vt:variant>
    </vt:vector>
  </HeadingPairs>
  <TitlesOfParts>
    <vt:vector size="83" baseType="lpstr">
      <vt:lpstr>Arial</vt:lpstr>
      <vt:lpstr>宋体</vt:lpstr>
      <vt:lpstr>Wingdings</vt:lpstr>
      <vt:lpstr>Tahoma</vt:lpstr>
      <vt:lpstr>Calibri</vt:lpstr>
      <vt:lpstr>华文隶书</vt:lpstr>
      <vt:lpstr>楷体_GB2312</vt:lpstr>
      <vt:lpstr>隶书</vt:lpstr>
      <vt:lpstr>黑体</vt:lpstr>
      <vt:lpstr>经典粗黑简</vt:lpstr>
      <vt:lpstr>方正舒体</vt:lpstr>
      <vt:lpstr>微软雅黑</vt:lpstr>
      <vt:lpstr>楷体</vt:lpstr>
      <vt:lpstr>Arial Unicode MS</vt:lpstr>
      <vt:lpstr>华文行楷</vt:lpstr>
      <vt:lpstr>方正舒体_GBK</vt:lpstr>
      <vt:lpstr>华文中宋</vt:lpstr>
      <vt:lpstr>Blends</vt:lpstr>
      <vt:lpstr> 健全防止返贫监测和帮扶机制 守住不发生规模性返贫底线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谢谢大家！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中国特色扶贫开发</dc:title>
  <dc:creator>wgc</dc:creator>
  <cp:lastModifiedBy>涪陵电大</cp:lastModifiedBy>
  <cp:revision>652</cp:revision>
  <dcterms:created xsi:type="dcterms:W3CDTF">2011-06-30T03:17:00Z</dcterms:created>
  <dcterms:modified xsi:type="dcterms:W3CDTF">2022-07-12T00:27:15Z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D419D653AAC04EA29FD83F5328A7B9CF</vt:lpwstr>
  </property>
  <property fmtid="{D5CDD505-2E9C-101B-9397-08002B2CF9AE}" pid="3" name="KSOProductBuildVer">
    <vt:lpwstr>2052-11.1.0.10667</vt:lpwstr>
  </property>
</Properties>
</file>