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57" r:id="rId7"/>
    <p:sldId id="260" r:id="rId8"/>
    <p:sldId id="289" r:id="rId9"/>
    <p:sldId id="275" r:id="rId10"/>
    <p:sldId id="261" r:id="rId11"/>
    <p:sldId id="359" r:id="rId12"/>
    <p:sldId id="357" r:id="rId13"/>
    <p:sldId id="361" r:id="rId14"/>
    <p:sldId id="362" r:id="rId15"/>
    <p:sldId id="364" r:id="rId16"/>
    <p:sldId id="363" r:id="rId17"/>
    <p:sldId id="360" r:id="rId18"/>
    <p:sldId id="366" r:id="rId19"/>
    <p:sldId id="272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F6"/>
    <a:srgbClr val="76B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7"/>
    <p:restoredTop sz="94619"/>
  </p:normalViewPr>
  <p:slideViewPr>
    <p:cSldViewPr showGuides="1">
      <p:cViewPr varScale="1">
        <p:scale>
          <a:sx n="91" d="100"/>
          <a:sy n="91" d="100"/>
        </p:scale>
        <p:origin x="-1368" y="-90"/>
      </p:cViewPr>
      <p:guideLst>
        <p:guide orient="horz" pos="2151"/>
        <p:guide pos="2880"/>
      </p:guideLst>
    </p:cSldViewPr>
  </p:slideViewPr>
  <p:outlineViewPr>
    <p:cViewPr>
      <p:scale>
        <a:sx n="33" d="100"/>
        <a:sy n="33" d="100"/>
      </p:scale>
      <p:origin x="0" y="4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C12FCE-37E0-4E75-BD68-2D9FB5CB85FA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048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3025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0825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6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7"/>
          <p:cNvSpPr>
            <a:spLocks noGrp="1"/>
          </p:cNvSpPr>
          <p:nvPr>
            <p:ph type="ftr" sz="quarter" idx="1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57200" y="1411288"/>
            <a:ext cx="82296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786063" y="1054100"/>
            <a:ext cx="5903913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p>
            <a:pPr algn="ctr" fontAlgn="base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0" y="6678613"/>
            <a:ext cx="9144000" cy="179388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>
              <a:defRPr sz="1100">
                <a:solidFill>
                  <a:srgbClr val="636363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 pitchFamily="18" charset="2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Rectangle 2"/>
          <p:cNvSpPr>
            <a:spLocks noGrp="1"/>
          </p:cNvSpPr>
          <p:nvPr>
            <p:ph type="ctrTitle"/>
          </p:nvPr>
        </p:nvSpPr>
        <p:spPr>
          <a:xfrm>
            <a:off x="755650" y="1557338"/>
            <a:ext cx="7772400" cy="1470025"/>
          </a:xfrm>
        </p:spPr>
        <p:txBody>
          <a:bodyPr vert="horz" wrap="square" lIns="91440" tIns="45720" rIns="91440" bIns="45720" anchor="b" anchorCtr="0"/>
          <a:p>
            <a:pPr>
              <a:buClrTx/>
              <a:buSzTx/>
              <a:buFontTx/>
            </a:pP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俪金黑W8(P)" pitchFamily="34" charset="-122"/>
                <a:ea typeface="华康俪金黑W8(P)" pitchFamily="34" charset="-122"/>
                <a:sym typeface="+mn-lt"/>
              </a:rPr>
              <a:t>巩固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俪金黑W8(P)" pitchFamily="34" charset="-122"/>
                <a:ea typeface="华康俪金黑W8(P)" pitchFamily="34" charset="-122"/>
                <a:sym typeface="+mn-lt"/>
              </a:rPr>
              <a:t>拓展脱贫攻坚</a:t>
            </a: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俪金黑W8(P)" pitchFamily="34" charset="-122"/>
                <a:ea typeface="华康俪金黑W8(P)" pitchFamily="34" charset="-122"/>
                <a:sym typeface="+mn-lt"/>
              </a:rPr>
              <a:t>成果</a:t>
            </a:r>
            <a:br>
              <a:rPr lang="en-US" altLang="zh-CN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俪金黑W8(P)" pitchFamily="34" charset="-122"/>
                <a:ea typeface="华康俪金黑W8(P)" pitchFamily="34" charset="-122"/>
                <a:sym typeface="+mn-lt"/>
              </a:rPr>
            </a:b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俪金黑W8(P)" pitchFamily="34" charset="-122"/>
                <a:ea typeface="华康俪金黑W8(P)" pitchFamily="34" charset="-122"/>
                <a:sym typeface="+mn-lt"/>
              </a:rPr>
              <a:t>全面推进乡村振兴</a:t>
            </a:r>
            <a:endParaRPr lang="zh-CN" altLang="en-US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康俪金黑W8(P)" pitchFamily="34" charset="-122"/>
              <a:ea typeface="华康俪金黑W8(P)" pitchFamily="34" charset="-122"/>
              <a:sym typeface="+mn-lt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284538"/>
            <a:ext cx="6400800" cy="1008063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区乡村振兴局   田罡</a:t>
            </a:r>
            <a:endParaRPr kumimoji="0" lang="en-US" altLang="zh-CN" sz="3200" b="0" i="0" u="none" strike="noStrike" kern="120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13315" name="Rectangle 3"/>
          <p:cNvSpPr txBox="1"/>
          <p:nvPr/>
        </p:nvSpPr>
        <p:spPr>
          <a:xfrm>
            <a:off x="1403350" y="40767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en-US" altLang="zh-CN" sz="3200" dirty="0">
                <a:latin typeface="Times New Roman" panose="02020603050405020304" pitchFamily="18" charset="0"/>
                <a:ea typeface="黑体" panose="02010609060101010101" charset="-122"/>
              </a:rPr>
              <a:t>2021.10</a:t>
            </a:r>
            <a:endParaRPr lang="en-US" altLang="zh-CN" sz="3200" dirty="0">
              <a:latin typeface="Times New Roman" panose="02020603050405020304" pitchFamily="18" charset="0"/>
              <a:ea typeface="黑体" panose="02010609060101010101" charset="-122"/>
            </a:endParaRPr>
          </a:p>
          <a:p>
            <a:pPr algn="ctr">
              <a:spcBef>
                <a:spcPct val="20000"/>
              </a:spcBef>
            </a:pPr>
            <a:endParaRPr lang="zh-CN" altLang="zh-CN" sz="3200" dirty="0">
              <a:latin typeface="Franklin Gothic Book" panose="020B0503020102020204" pitchFamily="34" charset="0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（二）准确把握巩固拓展脱贫攻坚成果同乡村振兴有效衔接的内在联系</a:t>
            </a:r>
            <a:endParaRPr lang="zh-CN" altLang="en-US"/>
          </a:p>
          <a:p>
            <a:r>
              <a:rPr lang="zh-CN" altLang="en-US"/>
              <a:t>1.共同点。</a:t>
            </a:r>
            <a:endParaRPr lang="zh-CN" altLang="en-US"/>
          </a:p>
          <a:p>
            <a:r>
              <a:rPr lang="zh-CN" altLang="en-US"/>
              <a:t>一是坚持内在统一、协调一致。</a:t>
            </a:r>
            <a:endParaRPr lang="zh-CN" altLang="en-US"/>
          </a:p>
          <a:p>
            <a:r>
              <a:rPr lang="zh-CN" altLang="en-US"/>
              <a:t>二是致力“三个消除、两个引导”。</a:t>
            </a:r>
            <a:endParaRPr lang="zh-CN" altLang="en-US"/>
          </a:p>
          <a:p>
            <a:r>
              <a:rPr lang="zh-CN" altLang="en-US"/>
              <a:t>三是聚力统筹城乡、“三农”问题。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（二）准确把握巩固拓展脱贫攻坚成果同乡村振兴有效衔接的内在联系</a:t>
            </a:r>
            <a:endParaRPr lang="zh-CN" altLang="en-US"/>
          </a:p>
          <a:p>
            <a:r>
              <a:rPr lang="zh-CN" altLang="en-US"/>
              <a:t>2.不同点。</a:t>
            </a:r>
            <a:endParaRPr lang="zh-CN" altLang="en-US"/>
          </a:p>
          <a:p>
            <a:r>
              <a:rPr lang="zh-CN" altLang="en-US"/>
              <a:t>一是目标任务不同。</a:t>
            </a:r>
            <a:endParaRPr lang="zh-CN" altLang="en-US"/>
          </a:p>
          <a:p>
            <a:r>
              <a:rPr lang="zh-CN" altLang="en-US"/>
              <a:t>二是范围对象不同。</a:t>
            </a:r>
            <a:endParaRPr lang="zh-CN" altLang="en-US"/>
          </a:p>
          <a:p>
            <a:r>
              <a:rPr lang="zh-CN" altLang="en-US"/>
              <a:t>三是措施路径不同。</a:t>
            </a:r>
            <a:endParaRPr lang="zh-CN" altLang="en-US"/>
          </a:p>
          <a:p>
            <a:r>
              <a:rPr lang="zh-CN" altLang="en-US"/>
              <a:t>四是时间节点不同。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（二）准确把握巩固拓展脱贫攻坚成果同乡村振兴有效衔接的内在联系</a:t>
            </a:r>
            <a:endParaRPr lang="zh-CN" altLang="en-US"/>
          </a:p>
          <a:p>
            <a:r>
              <a:rPr lang="zh-CN" altLang="en-US"/>
              <a:t>3.衔接点。</a:t>
            </a:r>
            <a:endParaRPr lang="zh-CN" altLang="en-US"/>
          </a:p>
          <a:p>
            <a:r>
              <a:rPr lang="zh-CN" altLang="en-US"/>
              <a:t>一是设立“5年过渡期”。</a:t>
            </a:r>
            <a:endParaRPr lang="zh-CN" altLang="en-US"/>
          </a:p>
          <a:p>
            <a:r>
              <a:rPr lang="zh-CN" altLang="en-US"/>
              <a:t>二是突出“优先位置”。</a:t>
            </a:r>
            <a:endParaRPr lang="zh-CN" altLang="en-US"/>
          </a:p>
          <a:p>
            <a:r>
              <a:rPr lang="zh-CN" altLang="en-US"/>
              <a:t>三是明确“三大任务”。</a:t>
            </a:r>
            <a:endParaRPr lang="zh-CN" altLang="en-US"/>
          </a:p>
          <a:p>
            <a:r>
              <a:rPr lang="zh-CN" altLang="en-US"/>
              <a:t>四是坚持“三方发力”。</a:t>
            </a:r>
            <a:endParaRPr lang="zh-CN" altLang="en-US"/>
          </a:p>
          <a:p>
            <a:r>
              <a:rPr lang="zh-CN" altLang="en-US"/>
              <a:t>五是确保“平稳有序”。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（三）突出抓好巩固拓展脱贫攻坚成果同乡村振兴有效衔接的重点工作</a:t>
            </a:r>
            <a:endParaRPr lang="zh-CN" altLang="en-US"/>
          </a:p>
          <a:p>
            <a:r>
              <a:rPr lang="zh-CN" altLang="en-US"/>
              <a:t>1.保持主要帮扶政策总体稳定。</a:t>
            </a:r>
            <a:endParaRPr lang="zh-CN" altLang="en-US"/>
          </a:p>
          <a:p>
            <a:r>
              <a:rPr lang="zh-CN" altLang="en-US"/>
              <a:t>2.强化防止返贫致贫动态监测和帮扶。</a:t>
            </a:r>
            <a:endParaRPr lang="zh-CN" altLang="en-US"/>
          </a:p>
          <a:p>
            <a:r>
              <a:rPr lang="zh-CN" altLang="en-US"/>
              <a:t>一是要坚持好“两不愁三保障”和饮水安全常态化排查调度机制。</a:t>
            </a:r>
            <a:endParaRPr lang="zh-CN" altLang="en-US"/>
          </a:p>
          <a:p>
            <a:r>
              <a:rPr lang="zh-CN" altLang="en-US"/>
              <a:t>二是要建立完善农村低收入人口常态化帮扶机制。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（三）突出抓好巩固拓展脱贫攻坚成果同乡村振兴有效衔接的重点工作</a:t>
            </a:r>
            <a:endParaRPr lang="zh-CN" altLang="en-US"/>
          </a:p>
          <a:p>
            <a:r>
              <a:rPr lang="zh-CN" altLang="en-US"/>
              <a:t>3.统筹推进乡村产业发展。</a:t>
            </a:r>
            <a:endParaRPr lang="zh-CN" altLang="en-US"/>
          </a:p>
          <a:p>
            <a:r>
              <a:rPr lang="zh-CN" altLang="en-US"/>
              <a:t>一是推动脱贫特色产业提质增效。</a:t>
            </a:r>
            <a:endParaRPr lang="zh-CN" altLang="en-US"/>
          </a:p>
          <a:p>
            <a:r>
              <a:rPr lang="zh-CN" altLang="en-US"/>
              <a:t>二是促进一二三产业深度融合。</a:t>
            </a:r>
            <a:endParaRPr lang="zh-CN" altLang="en-US"/>
          </a:p>
          <a:p>
            <a:r>
              <a:rPr lang="zh-CN" altLang="en-US"/>
              <a:t>三是探索建立产业带贫惠贫利益联结机制。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605" y="764858"/>
            <a:ext cx="8229600" cy="1143000"/>
          </a:xfrm>
        </p:spPr>
        <p:txBody>
          <a:bodyPr/>
          <a:p>
            <a:pPr algn="l"/>
            <a:r>
              <a:rPr lang="zh-CN" altLang="en-US" sz="4000">
                <a:sym typeface="+mn-ea"/>
              </a:rPr>
              <a:t>　</a:t>
            </a:r>
            <a:r>
              <a:rPr lang="zh-CN" altLang="en-US" sz="3400">
                <a:sym typeface="+mn-ea"/>
              </a:rPr>
              <a:t>（三）突出抓好巩固拓展脱贫攻坚成果同乡村振兴有效衔接的重点工作</a:t>
            </a:r>
            <a:endParaRPr lang="zh-CN" altLang="en-US" sz="340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4.持续促进脱贫人口稳定就业。</a:t>
            </a:r>
            <a:endParaRPr lang="zh-CN" altLang="en-US"/>
          </a:p>
          <a:p>
            <a:r>
              <a:rPr lang="zh-CN" altLang="en-US">
                <a:sym typeface="+mn-ea"/>
              </a:rPr>
              <a:t>一方面，切实稳定外出就业。</a:t>
            </a:r>
            <a:endParaRPr lang="zh-CN" altLang="en-US"/>
          </a:p>
          <a:p>
            <a:r>
              <a:rPr lang="zh-CN" altLang="en-US">
                <a:sym typeface="+mn-ea"/>
              </a:rPr>
              <a:t>另一方面，拓宽就地就近就业渠道。</a:t>
            </a:r>
            <a:endParaRPr lang="zh-CN" altLang="en-US"/>
          </a:p>
          <a:p>
            <a:r>
              <a:rPr lang="zh-CN" altLang="en-US">
                <a:sym typeface="+mn-ea"/>
              </a:rPr>
              <a:t>5.实施乡村建设行动。</a:t>
            </a:r>
            <a:endParaRPr lang="zh-CN" altLang="en-US"/>
          </a:p>
          <a:p>
            <a:r>
              <a:rPr lang="zh-CN" altLang="en-US">
                <a:sym typeface="+mn-ea"/>
              </a:rPr>
              <a:t>一是持续改善农村基础设施条件。</a:t>
            </a:r>
            <a:endParaRPr lang="zh-CN" altLang="en-US"/>
          </a:p>
          <a:p>
            <a:r>
              <a:rPr lang="zh-CN" altLang="en-US">
                <a:sym typeface="+mn-ea"/>
              </a:rPr>
              <a:t>二是持续开展农村人居环境整治。</a:t>
            </a:r>
            <a:endParaRPr lang="zh-CN" altLang="en-US"/>
          </a:p>
          <a:p>
            <a:r>
              <a:rPr lang="zh-CN" altLang="en-US">
                <a:sym typeface="+mn-ea"/>
              </a:rPr>
              <a:t>三是持续提升农村公共服务水平。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（三）突出抓好巩固拓展脱贫攻坚成果同乡村振兴有效衔接的重点工作</a:t>
            </a:r>
            <a:endParaRPr lang="zh-CN" altLang="en-US"/>
          </a:p>
          <a:p>
            <a:r>
              <a:rPr lang="zh-CN" altLang="en-US"/>
              <a:t>6.统筹推进乡风文明建设。</a:t>
            </a:r>
            <a:endParaRPr lang="zh-CN" altLang="en-US"/>
          </a:p>
          <a:p>
            <a:r>
              <a:rPr lang="zh-CN" altLang="en-US"/>
              <a:t>一是开展农村思想道德教育行动。</a:t>
            </a:r>
            <a:endParaRPr lang="zh-CN" altLang="en-US"/>
          </a:p>
          <a:p>
            <a:r>
              <a:rPr lang="zh-CN" altLang="en-US"/>
              <a:t>二是开展乡土文化挖掘传承创新行动。</a:t>
            </a:r>
            <a:endParaRPr lang="zh-CN" altLang="en-US"/>
          </a:p>
          <a:p>
            <a:r>
              <a:rPr lang="zh-CN" altLang="en-US"/>
              <a:t>三是开展乡村治理。</a:t>
            </a:r>
            <a:endParaRPr lang="zh-CN" altLang="en-US"/>
          </a:p>
          <a:p>
            <a:r>
              <a:rPr lang="zh-CN" altLang="en-US"/>
              <a:t>7.建立乡村振兴重点帮扶机制。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内容占位符 2"/>
          <p:cNvSpPr>
            <a:spLocks noGrp="1"/>
          </p:cNvSpPr>
          <p:nvPr>
            <p:ph idx="1"/>
          </p:nvPr>
        </p:nvSpPr>
        <p:spPr>
          <a:xfrm>
            <a:off x="611188" y="2276475"/>
            <a:ext cx="8229600" cy="1685925"/>
          </a:xfrm>
        </p:spPr>
        <p:txBody>
          <a:bodyPr vert="horz" wrap="square" lIns="91440" tIns="45720" rIns="91440" bIns="45720" anchor="t" anchorCtr="0"/>
          <a:p>
            <a:pPr>
              <a:buFontTx/>
              <a:buNone/>
            </a:pPr>
            <a:r>
              <a:rPr lang="zh-CN" altLang="en-US" sz="5400" dirty="0"/>
              <a:t>                 谢  谢！</a:t>
            </a:r>
            <a:endParaRPr lang="zh-CN" altLang="en-US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r>
              <a:rPr lang="zh-CN" altLang="en-US" dirty="0"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目 录</a:t>
            </a:r>
            <a:endParaRPr lang="zh-CN" altLang="en-US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1619250" y="1557338"/>
            <a:ext cx="6826250" cy="4525962"/>
          </a:xfrm>
        </p:spPr>
        <p:txBody>
          <a:bodyPr vert="horz" wrap="square" lIns="91440" tIns="45720" rIns="91440" bIns="45720" anchor="t" anchorCtr="0"/>
          <a:p>
            <a:pPr>
              <a:buFontTx/>
              <a:buNone/>
            </a:pPr>
            <a:endParaRPr lang="en-US" altLang="zh-CN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  <a:p>
            <a:pPr>
              <a:buFontTx/>
              <a:buNone/>
            </a:pPr>
            <a:r>
              <a:rPr lang="en-US" altLang="zh-CN" sz="3600" dirty="0"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一是简要回顾我国扶贫历程及政策演变</a:t>
            </a:r>
            <a:endParaRPr lang="en-US" altLang="zh-CN" sz="3600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  <a:p>
            <a:pPr>
              <a:buFontTx/>
              <a:buNone/>
            </a:pPr>
            <a:endParaRPr lang="en-US" altLang="zh-CN" sz="3600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  <a:p>
            <a:pPr>
              <a:buFontTx/>
              <a:buNone/>
            </a:pPr>
            <a:r>
              <a:rPr lang="en-US" altLang="zh-CN" sz="3600" dirty="0"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二是巩固拓展脱贫攻坚成果、实现同乡村振兴有效衔接</a:t>
            </a:r>
            <a:endParaRPr lang="en-US" altLang="zh-CN" sz="3600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单圆角矩形 10"/>
          <p:cNvSpPr/>
          <p:nvPr/>
        </p:nvSpPr>
        <p:spPr>
          <a:xfrm>
            <a:off x="5900738" y="1524000"/>
            <a:ext cx="2659063" cy="647700"/>
          </a:xfrm>
          <a:prstGeom prst="round1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grpSp>
        <p:nvGrpSpPr>
          <p:cNvPr id="15362" name="组合 26"/>
          <p:cNvGrpSpPr/>
          <p:nvPr/>
        </p:nvGrpSpPr>
        <p:grpSpPr>
          <a:xfrm>
            <a:off x="4756150" y="2171700"/>
            <a:ext cx="2657475" cy="1038225"/>
            <a:chOff x="296" y="8103"/>
            <a:chExt cx="4186" cy="1633"/>
          </a:xfrm>
        </p:grpSpPr>
        <p:sp>
          <p:nvSpPr>
            <p:cNvPr id="28" name="单圆角矩形 27"/>
            <p:cNvSpPr/>
            <p:nvPr/>
          </p:nvSpPr>
          <p:spPr>
            <a:xfrm>
              <a:off x="296" y="8716"/>
              <a:ext cx="4186" cy="1021"/>
            </a:xfrm>
            <a:prstGeom prst="round1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29" name="上箭头 28"/>
            <p:cNvSpPr/>
            <p:nvPr/>
          </p:nvSpPr>
          <p:spPr>
            <a:xfrm>
              <a:off x="3612" y="8103"/>
              <a:ext cx="870" cy="61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  <p:grpSp>
        <p:nvGrpSpPr>
          <p:cNvPr id="15365" name="组合 23"/>
          <p:cNvGrpSpPr/>
          <p:nvPr/>
        </p:nvGrpSpPr>
        <p:grpSpPr>
          <a:xfrm>
            <a:off x="3243263" y="3209925"/>
            <a:ext cx="2657475" cy="1036638"/>
            <a:chOff x="296" y="8103"/>
            <a:chExt cx="4186" cy="1633"/>
          </a:xfrm>
        </p:grpSpPr>
        <p:sp>
          <p:nvSpPr>
            <p:cNvPr id="25" name="单圆角矩形 24"/>
            <p:cNvSpPr/>
            <p:nvPr/>
          </p:nvSpPr>
          <p:spPr>
            <a:xfrm>
              <a:off x="296" y="8716"/>
              <a:ext cx="4186" cy="1021"/>
            </a:xfrm>
            <a:prstGeom prst="round1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26" name="上箭头 25"/>
            <p:cNvSpPr/>
            <p:nvPr/>
          </p:nvSpPr>
          <p:spPr>
            <a:xfrm>
              <a:off x="3612" y="8103"/>
              <a:ext cx="870" cy="61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  <p:grpSp>
        <p:nvGrpSpPr>
          <p:cNvPr id="15368" name="组合 20"/>
          <p:cNvGrpSpPr/>
          <p:nvPr/>
        </p:nvGrpSpPr>
        <p:grpSpPr>
          <a:xfrm>
            <a:off x="1655763" y="4248150"/>
            <a:ext cx="2659062" cy="1036638"/>
            <a:chOff x="296" y="8103"/>
            <a:chExt cx="4186" cy="1633"/>
          </a:xfrm>
        </p:grpSpPr>
        <p:sp>
          <p:nvSpPr>
            <p:cNvPr id="22" name="单圆角矩形 21"/>
            <p:cNvSpPr/>
            <p:nvPr/>
          </p:nvSpPr>
          <p:spPr>
            <a:xfrm>
              <a:off x="296" y="8716"/>
              <a:ext cx="4186" cy="1021"/>
            </a:xfrm>
            <a:prstGeom prst="round1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23" name="上箭头 22"/>
            <p:cNvSpPr/>
            <p:nvPr/>
          </p:nvSpPr>
          <p:spPr>
            <a:xfrm>
              <a:off x="3612" y="8103"/>
              <a:ext cx="870" cy="61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  <p:grpSp>
        <p:nvGrpSpPr>
          <p:cNvPr id="15371" name="组合 18"/>
          <p:cNvGrpSpPr/>
          <p:nvPr/>
        </p:nvGrpSpPr>
        <p:grpSpPr>
          <a:xfrm>
            <a:off x="187325" y="5284788"/>
            <a:ext cx="2659063" cy="1036637"/>
            <a:chOff x="296" y="8103"/>
            <a:chExt cx="4186" cy="1633"/>
          </a:xfrm>
        </p:grpSpPr>
        <p:sp>
          <p:nvSpPr>
            <p:cNvPr id="8" name="单圆角矩形 7"/>
            <p:cNvSpPr/>
            <p:nvPr/>
          </p:nvSpPr>
          <p:spPr>
            <a:xfrm>
              <a:off x="296" y="8716"/>
              <a:ext cx="4186" cy="1021"/>
            </a:xfrm>
            <a:prstGeom prst="round1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14" name="上箭头 13"/>
            <p:cNvSpPr/>
            <p:nvPr/>
          </p:nvSpPr>
          <p:spPr>
            <a:xfrm>
              <a:off x="3612" y="8103"/>
              <a:ext cx="870" cy="613"/>
            </a:xfrm>
            <a:prstGeom prst="up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1537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r>
              <a:rPr lang="zh-CN" altLang="en-US" sz="3200" dirty="0"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一、简要我国扶贫历程及政策演变</a:t>
            </a:r>
            <a:endParaRPr lang="zh-CN" altLang="en-US" sz="3200" dirty="0"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5375" name="文本框 1"/>
          <p:cNvSpPr txBox="1"/>
          <p:nvPr/>
        </p:nvSpPr>
        <p:spPr>
          <a:xfrm>
            <a:off x="188913" y="5813425"/>
            <a:ext cx="2657475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广义扶贫（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1949—1978</a:t>
            </a:r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6" name="文本框 2"/>
          <p:cNvSpPr txBox="1"/>
          <p:nvPr/>
        </p:nvSpPr>
        <p:spPr>
          <a:xfrm>
            <a:off x="1827213" y="4640263"/>
            <a:ext cx="2316162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瞄准农村集中贫困地区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（1978—1985年）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7" name="文本框 3"/>
          <p:cNvSpPr txBox="1"/>
          <p:nvPr/>
        </p:nvSpPr>
        <p:spPr>
          <a:xfrm>
            <a:off x="3211513" y="3738563"/>
            <a:ext cx="2689225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瞄准贫困县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（1986- 2000）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8" name="文本框 4"/>
          <p:cNvSpPr txBox="1"/>
          <p:nvPr/>
        </p:nvSpPr>
        <p:spPr>
          <a:xfrm>
            <a:off x="4699000" y="2701925"/>
            <a:ext cx="2714625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瞄准贫困村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（2001- 2013）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9" name="文本框 5"/>
          <p:cNvSpPr txBox="1"/>
          <p:nvPr/>
        </p:nvSpPr>
        <p:spPr>
          <a:xfrm>
            <a:off x="6000750" y="1663700"/>
            <a:ext cx="255905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瞄准贫困户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（2013 至</a:t>
            </a:r>
            <a:r>
              <a:rPr lang="en-US" altLang="zh-CN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2020</a:t>
            </a:r>
            <a:r>
              <a:rPr lang="zh-CN" altLang="en-US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5975350" y="5876925"/>
            <a:ext cx="3168650" cy="777875"/>
          </a:xfrm>
        </p:spPr>
        <p:txBody>
          <a:bodyPr vert="horz" wrap="square" lIns="91440" tIns="45720" rIns="91440" bIns="45720" anchor="ctr" anchorCtr="0"/>
          <a:p>
            <a:r>
              <a:rPr lang="zh-CN" altLang="en-US" sz="12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一、我国扶贫工作的发展历程</a:t>
            </a:r>
            <a:endParaRPr lang="zh-CN" altLang="en-US" sz="1200" dirty="0"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72009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  <a:sym typeface="+mn-ea"/>
              </a:rPr>
              <a:t>农村经济发展措施：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土地制度改革、人民公社集体经济体制、农村财产公有制；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72009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  <a:sym typeface="+mn-ea"/>
              </a:rPr>
              <a:t>扶贫措施：</a:t>
            </a: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小规模的救济式扶贫；</a:t>
            </a:r>
            <a:endParaRPr kumimoji="0" lang="en-US" altLang="zh-CN" sz="2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72009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  <a:sym typeface="+mn-ea"/>
              </a:rPr>
              <a:t>扶贫对象：</a:t>
            </a: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对边远落后地区、因灾致贫人口和战争伤残人口；    </a:t>
            </a:r>
            <a:endParaRPr kumimoji="0" lang="en-US" altLang="zh-CN" sz="24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72009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  <a:sym typeface="+mn-ea"/>
              </a:rPr>
              <a:t>扶贫目标：</a:t>
            </a: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“救急不救穷”；扶贫成效：1978年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，根据我国1978年贫困线标准100元/年*人，农村贫困人口规模高达2. 5亿人，农村贫困发生率达到30. 7%。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 panose="05020102010507070707"/>
              <a:buChar char="ß"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标题 1"/>
          <p:cNvSpPr txBox="1">
            <a:spLocks noChangeArrowheads="1"/>
          </p:cNvSpPr>
          <p:nvPr/>
        </p:nvSpPr>
        <p:spPr bwMode="auto">
          <a:xfrm>
            <a:off x="684213" y="333375"/>
            <a:ext cx="8135938" cy="1295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defRPr/>
            </a:pPr>
            <a:endParaRPr kumimoji="0" lang="zh-CN" altLang="en-US" sz="105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1"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  <a:sym typeface="+mn-ea"/>
              </a:rPr>
              <a:t>       （一）广义扶贫：</a:t>
            </a:r>
            <a:r>
              <a:rPr kumimoji="0" lang="zh-CN" altLang="en-US" sz="2800" kern="1200" cap="none" spc="0" normalizeH="0" baseline="0" noProof="1"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实施计划经济体制下的救济式扶贫（1949—1978年）</a:t>
            </a:r>
            <a:endParaRPr kumimoji="0" lang="zh-CN" altLang="en-US" sz="2800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569325" cy="1143000"/>
          </a:xfrm>
        </p:spPr>
        <p:txBody>
          <a:bodyPr vert="horz" wrap="square" lIns="91440" tIns="45720" rIns="91440" bIns="45720" anchor="ctr" anchorCtr="0"/>
          <a:p>
            <a:pPr algn="l"/>
            <a:r>
              <a:rPr lang="en-US" altLang="zh-CN" sz="2800" dirty="0"/>
              <a:t>      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（二）瞄准农村集中贫困地区：</a:t>
            </a:r>
            <a:r>
              <a:rPr lang="en-US" altLang="zh-CN" sz="2800" dirty="0"/>
              <a:t>通过体制改革下的救济式扶贫（1978—1985年）</a:t>
            </a:r>
            <a:endParaRPr lang="en-US" altLang="zh-CN" sz="2800" dirty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539750" y="1196975"/>
            <a:ext cx="8229600" cy="5040313"/>
          </a:xfrm>
        </p:spPr>
        <p:txBody>
          <a:bodyPr vert="horz" wrap="square" lIns="91440" tIns="45720" rIns="91440" bIns="45720" anchor="t" anchorCtr="0"/>
          <a:p>
            <a:pPr marL="0">
              <a:buFontTx/>
              <a:buNone/>
            </a:pPr>
            <a:r>
              <a:rPr lang="en-US" altLang="zh-CN" sz="2000" dirty="0"/>
              <a:t> </a:t>
            </a:r>
            <a:endParaRPr lang="en-US" altLang="zh-CN" sz="2000" dirty="0"/>
          </a:p>
          <a:p>
            <a:pPr marL="0">
              <a:buFontTx/>
              <a:buNone/>
            </a:pPr>
            <a:r>
              <a:rPr lang="en-US" altLang="zh-CN" sz="20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          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 </a:t>
            </a:r>
            <a:r>
              <a:rPr lang="en-US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农村经济发展措施：</a:t>
            </a:r>
            <a:r>
              <a:rPr lang="en-US" altLang="zh-CN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家庭承包经营制度取代人民公社集体经营制度</a:t>
            </a:r>
            <a:r>
              <a:rPr lang="en-US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，农产品进入市场，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发展工商业增加农民收入；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en-US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 扶贫措施：</a:t>
            </a:r>
            <a:r>
              <a:rPr lang="en-US" altLang="zh-CN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1980 年 “支援经济不发达地区发展资金”，1982 年 “三西”专项建设</a:t>
            </a:r>
            <a:r>
              <a:rPr lang="en-US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资金</a:t>
            </a:r>
            <a:r>
              <a:rPr lang="en-US" altLang="zh-CN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；1984 年划定了 18 个集中连片贫困区进行重点扶持。直接转移资金的“输血式”扶贫，具有救济性特征</a:t>
            </a:r>
            <a:r>
              <a:rPr lang="en-US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；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en-US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扶贫对象：</a:t>
            </a:r>
            <a:r>
              <a:rPr lang="en-US" altLang="zh-CN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普遍性贫困特征的农村地区、极端贫困集中的连片贫困区</a:t>
            </a:r>
            <a:r>
              <a:rPr lang="en-US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。    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en-US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扶贫目标：</a:t>
            </a:r>
            <a:r>
              <a:rPr lang="en-US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解决温饱；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en-US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扶贫成效：</a:t>
            </a:r>
            <a:r>
              <a:rPr lang="en-US" altLang="zh-CN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贫困人口由1978年2.5亿降为1985年的1.25亿，贫困发生率从1978年的30.7％降低至1985年的14.8％。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</p:txBody>
      </p:sp>
      <p:sp>
        <p:nvSpPr>
          <p:cNvPr id="18435" name="标题 1"/>
          <p:cNvSpPr txBox="1"/>
          <p:nvPr/>
        </p:nvSpPr>
        <p:spPr>
          <a:xfrm>
            <a:off x="5975350" y="5876925"/>
            <a:ext cx="3168650" cy="777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1200" dirty="0">
                <a:solidFill>
                  <a:schemeClr val="tx2"/>
                </a:solidFill>
                <a:latin typeface="方正仿宋_GBK" panose="03000509000000000000" pitchFamily="65" charset="-122"/>
                <a:ea typeface="方正仿宋_GBK" panose="03000509000000000000" pitchFamily="65" charset="-122"/>
              </a:rPr>
              <a:t>一、我国扶贫工作的发展历程</a:t>
            </a:r>
            <a:endParaRPr lang="zh-CN" altLang="en-US" sz="1200" dirty="0">
              <a:solidFill>
                <a:schemeClr val="tx2"/>
              </a:solidFill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j-cs"/>
              </a:rPr>
              <a:t>   </a:t>
            </a: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rPr>
              <a:t> </a:t>
            </a:r>
            <a:r>
              <a:rPr kumimoji="0" lang="zh-CN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rPr>
              <a:t>（三）</a:t>
            </a: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rPr>
              <a:t>瞄准贫困县：</a:t>
            </a: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j-cs"/>
              </a:rPr>
              <a:t>开发式扶贫制度化和八七扶贫攻坚阶段（1986- 2000）</a:t>
            </a: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 noChangeArrowheads="1"/>
          </p:cNvSpPr>
          <p:nvPr>
            <p:ph idx="1"/>
          </p:nvPr>
        </p:nvSpPr>
        <p:spPr>
          <a:xfrm>
            <a:off x="457200" y="1293813"/>
            <a:ext cx="8229600" cy="5332413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   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仿宋_GBK" panose="03000509000000000000" pitchFamily="65" charset="-122"/>
              <a:ea typeface="方正仿宋_GBK" panose="03000509000000000000" pitchFamily="65" charset="-122"/>
              <a:cs typeface="+mn-cs"/>
            </a:endParaRP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rPr>
              <a:t>         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rPr>
              <a:t>扶贫措施：</a:t>
            </a:r>
            <a:r>
              <a:rPr kumimoji="0" lang="en-US" altLang="zh-CN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从中央至地方政府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设置</a:t>
            </a:r>
            <a:r>
              <a:rPr kumimoji="0" lang="en-US" altLang="zh-CN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官方农村扶贫机构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1986 年，中央政府首次确定国定贫困县标准，将331个贫困县列入国家重点扶持范围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；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1994 </a:t>
            </a:r>
            <a:r>
              <a:rPr kumimoji="0" lang="en-US" altLang="zh-CN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年，国务院颁布《国家八七扶贫攻坚计划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》，贫困县的数量调整为592个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实施有组织、有计划、大规模的开发式扶贫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从救济式扶贫转向开发式扶贫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；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仿宋_GBK" panose="03000509000000000000" pitchFamily="65" charset="-122"/>
              <a:ea typeface="方正仿宋_GBK" panose="03000509000000000000" pitchFamily="65" charset="-122"/>
              <a:cs typeface="+mn-cs"/>
            </a:endParaRPr>
          </a:p>
          <a:p>
            <a:pPr marL="0" marR="0" lvl="0" indent="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   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rPr>
              <a:t>扶贫对象：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以贫困县作为重点扶持范围；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仿宋_GBK" panose="03000509000000000000" pitchFamily="65" charset="-122"/>
              <a:ea typeface="方正仿宋_GBK" panose="03000509000000000000" pitchFamily="65" charset="-122"/>
              <a:cs typeface="+mn-cs"/>
            </a:endParaRPr>
          </a:p>
          <a:p>
            <a:pPr marL="0" marR="0" lvl="0" indent="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   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rPr>
              <a:t>扶贫目标：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解决温饱、巩固温饱；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仿宋_GBK" panose="03000509000000000000" pitchFamily="65" charset="-122"/>
              <a:ea typeface="方正仿宋_GBK" panose="03000509000000000000" pitchFamily="65" charset="-122"/>
              <a:cs typeface="+mn-cs"/>
            </a:endParaRPr>
          </a:p>
          <a:p>
            <a:pPr marL="0" marR="0" lvl="0" indent="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   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rPr>
              <a:t>扶贫成效：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仿宋_GBK" panose="03000509000000000000" pitchFamily="65" charset="-122"/>
                <a:ea typeface="方正仿宋_GBK" panose="03000509000000000000" pitchFamily="65" charset="-122"/>
                <a:cs typeface="+mn-cs"/>
              </a:rPr>
              <a:t>自1986－2000年，全国农村贫困人口由1985年的1.25亿减少到2000年的3000万，贫困发生率从1985年的14.7％降低至2000年的３％左右。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方正仿宋_GBK" panose="03000509000000000000" pitchFamily="65" charset="-122"/>
              <a:ea typeface="方正仿宋_GBK" panose="03000509000000000000" pitchFamily="65" charset="-122"/>
              <a:cs typeface="+mn-cs"/>
            </a:endParaRPr>
          </a:p>
        </p:txBody>
      </p:sp>
      <p:sp>
        <p:nvSpPr>
          <p:cNvPr id="19459" name="标题 1"/>
          <p:cNvSpPr txBox="1"/>
          <p:nvPr/>
        </p:nvSpPr>
        <p:spPr>
          <a:xfrm>
            <a:off x="5975350" y="5876925"/>
            <a:ext cx="3168650" cy="777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1200" dirty="0">
                <a:solidFill>
                  <a:schemeClr val="tx2"/>
                </a:solidFill>
                <a:latin typeface="方正仿宋_GBK" panose="03000509000000000000" pitchFamily="65" charset="-122"/>
                <a:ea typeface="方正仿宋_GBK" panose="03000509000000000000" pitchFamily="65" charset="-122"/>
              </a:rPr>
              <a:t>一、我国扶贫工作的发展历程</a:t>
            </a:r>
            <a:endParaRPr lang="zh-CN" altLang="en-US" sz="1200" dirty="0">
              <a:solidFill>
                <a:schemeClr val="tx2"/>
              </a:solidFill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l"/>
            <a:r>
              <a:rPr lang="zh-CN" altLang="en-US" sz="2400" dirty="0"/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（四）瞄准贫困村：</a:t>
            </a:r>
            <a:r>
              <a:rPr lang="zh-CN" altLang="en-US" sz="2400" dirty="0"/>
              <a:t>“大扶贫”格局的形成和发展阶段 （2001- 2013）</a:t>
            </a:r>
            <a:endParaRPr lang="zh-CN" altLang="en-US" sz="2400" dirty="0"/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marL="0">
              <a:buFontTx/>
              <a:buNone/>
            </a:pPr>
            <a:r>
              <a:rPr lang="zh-CN" altLang="en-US" sz="20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   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扶贫措施：</a:t>
            </a: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2002年党的十六大提出“全面繁荣农村经济”，形成集行业、区域和社会一体的大扶贫格局，2005年十六届五中全会提出建设“社会主义新农村”，2006年全面取消农业税，2007年新型农村合作医疗， 2009 年建立农村最低生活保障制度和农村社会养老保险制度，扶贫政策 “大扶贫格局”的形成和发展；</a:t>
            </a:r>
            <a:endParaRPr lang="zh-CN" altLang="en-US" sz="2400" dirty="0"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 扶贫对象：</a:t>
            </a: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14.8万个贫困村，整村推进；</a:t>
            </a:r>
            <a:endParaRPr lang="zh-CN" altLang="en-US" sz="2400" dirty="0"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扶贫目标：</a:t>
            </a: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巩固温饱；</a:t>
            </a:r>
            <a:endParaRPr lang="en-US" altLang="zh-CN" sz="2400" dirty="0"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  <a:p>
            <a:pPr marL="0">
              <a:buFontTx/>
              <a:buNone/>
            </a:pP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扶贫成效：</a:t>
            </a:r>
            <a:r>
              <a:rPr lang="zh-CN" altLang="en-US" sz="2400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根据2008年的标准，贫困人口数量从2001年6102万降到2010年2688万，脱贫人口规模达到3414万，贫困发生率下降到2.8%，绝对贫困问题得到有效缓解。</a:t>
            </a:r>
            <a:endParaRPr lang="zh-CN" altLang="en-US" sz="2400" dirty="0"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  <p:sp>
        <p:nvSpPr>
          <p:cNvPr id="22531" name="标题 1"/>
          <p:cNvSpPr txBox="1"/>
          <p:nvPr/>
        </p:nvSpPr>
        <p:spPr>
          <a:xfrm>
            <a:off x="5724525" y="5876925"/>
            <a:ext cx="3168650" cy="777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1200" dirty="0">
                <a:solidFill>
                  <a:schemeClr val="tx2"/>
                </a:solidFill>
                <a:latin typeface="方正仿宋_GBK" panose="03000509000000000000" pitchFamily="65" charset="-122"/>
                <a:ea typeface="方正仿宋_GBK" panose="03000509000000000000" pitchFamily="65" charset="-122"/>
              </a:rPr>
              <a:t>一、我国扶贫工作的发展历程</a:t>
            </a:r>
            <a:endParaRPr lang="zh-CN" altLang="en-US" sz="1200" dirty="0">
              <a:solidFill>
                <a:schemeClr val="tx2"/>
              </a:solidFill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（五）瞄准贫困户：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脱贫攻坚和精准扶贫阶段 （2013 至今）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5027612"/>
          </a:xfrm>
        </p:spPr>
        <p:txBody>
          <a:bodyPr vert="horz" wrap="square" lIns="91440" tIns="45720" rIns="91440" bIns="45720" anchor="t" anchorCtr="0"/>
          <a:p>
            <a:pPr marL="0" indent="0"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        </a:t>
            </a:r>
            <a:endParaRPr lang="zh-CN" altLang="en-US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0" indent="0"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扶贫措施：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建档立卡、“五个一批”、“六个精准”、加大财政投入、完善政策支持体系，实施精准扶贫，解决好扶持谁、谁来扶、怎么扶、如何退问题，把扶贫扶到点上扶到根上；</a:t>
            </a:r>
            <a:endParaRPr lang="zh-CN" altLang="en-US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 indent="0"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扶贫对象：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精准到户到人；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 indent="0"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扶贫目标：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稳定解决“两不愁、三保障”；</a:t>
            </a:r>
            <a:endParaRPr lang="en-US" altLang="zh-CN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  <a:p>
            <a:pPr marL="0" indent="0"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        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扶贫成效：</a:t>
            </a:r>
            <a:r>
              <a:rPr lang="zh-CN" altLang="en-US" sz="2400" dirty="0">
                <a:latin typeface="Times New Roman" panose="02020603050405020304" pitchFamily="18" charset="0"/>
                <a:ea typeface="方正仿宋_GBK" panose="03000509000000000000" pitchFamily="65" charset="-122"/>
              </a:rPr>
              <a:t>按照我国2010年贫困线标准，由2013年农村贫困人口9899万人减少至2018年1160万人；农村贫困发生率由10.2%下降至1.7%。</a:t>
            </a:r>
            <a:endParaRPr lang="zh-CN" altLang="en-US" sz="2400" dirty="0">
              <a:latin typeface="Times New Roman" panose="02020603050405020304" pitchFamily="18" charset="0"/>
              <a:ea typeface="方正仿宋_GBK" panose="03000509000000000000" pitchFamily="65" charset="-122"/>
            </a:endParaRPr>
          </a:p>
        </p:txBody>
      </p:sp>
      <p:sp>
        <p:nvSpPr>
          <p:cNvPr id="23555" name="标题 1"/>
          <p:cNvSpPr txBox="1"/>
          <p:nvPr/>
        </p:nvSpPr>
        <p:spPr>
          <a:xfrm>
            <a:off x="5724525" y="5876925"/>
            <a:ext cx="3168650" cy="777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1200" dirty="0">
                <a:solidFill>
                  <a:schemeClr val="tx2"/>
                </a:solidFill>
                <a:latin typeface="方正仿宋_GBK" panose="03000509000000000000" pitchFamily="65" charset="-122"/>
                <a:ea typeface="方正仿宋_GBK" panose="03000509000000000000" pitchFamily="65" charset="-122"/>
              </a:rPr>
              <a:t>一、我国扶贫工作的发展历程</a:t>
            </a:r>
            <a:endParaRPr lang="zh-CN" altLang="en-US" sz="1200" dirty="0">
              <a:solidFill>
                <a:schemeClr val="tx2"/>
              </a:solidFill>
              <a:latin typeface="方正仿宋_GBK" panose="03000509000000000000" pitchFamily="65" charset="-122"/>
              <a:ea typeface="方正仿宋_GBK" panose="03000509000000000000" pitchFamily="65" charset="-122"/>
            </a:endParaRPr>
          </a:p>
        </p:txBody>
      </p:sp>
      <p:pic>
        <p:nvPicPr>
          <p:cNvPr id="22533" name="Picture 5" descr="C:\Users\Administrator\Desktop\新建文件夹 (13)\u=2526826540,2910628603&amp;fm=26&amp;gp=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067943" y="5229199"/>
            <a:ext cx="851080" cy="6808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4" name="Picture 6" descr="C:\Users\Administrator\Desktop\新建文件夹 (13)\u=2657128981,1063985384&amp;fm=26&amp;gp=0.jpg"/>
          <p:cNvPicPr>
            <a:picLocks noChangeAspect="1" noChangeArrowheads="1"/>
          </p:cNvPicPr>
          <p:nvPr/>
        </p:nvPicPr>
        <p:blipFill>
          <a:blip r:embed="rId2" cstate="print"/>
          <a:srcRect r="25669" b="-399"/>
          <a:stretch>
            <a:fillRect/>
          </a:stretch>
        </p:blipFill>
        <p:spPr bwMode="auto">
          <a:xfrm>
            <a:off x="7236295" y="2924943"/>
            <a:ext cx="1314121" cy="12241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r>
              <a:rPr lang="zh-CN" altLang="en-US" sz="3400"/>
              <a:t>　二、巩固拓展脱贫攻坚成果、实现同乡村振兴有效衔接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（一）深刻认识巩固拓展脱贫攻坚成果同乡村振兴有效衔接的重要意义</a:t>
            </a:r>
            <a:endParaRPr lang="zh-CN" altLang="en-US"/>
          </a:p>
          <a:p>
            <a:r>
              <a:rPr lang="zh-CN" altLang="en-US"/>
              <a:t>1.脱贫攻坚取得决定性胜利，为乡村振兴奠定了坚实基础。</a:t>
            </a:r>
            <a:endParaRPr lang="zh-CN" altLang="en-US"/>
          </a:p>
          <a:p>
            <a:r>
              <a:rPr lang="zh-CN" altLang="en-US"/>
              <a:t>2.巩固拓展脱贫攻坚成果任务紧迫而繁重，容不得有半点懈怠。</a:t>
            </a:r>
            <a:endParaRPr lang="zh-CN" altLang="en-US"/>
          </a:p>
          <a:p>
            <a:r>
              <a:rPr lang="zh-CN" altLang="en-US"/>
              <a:t>3.从脱贫攻坚转向全面推进乡村振兴，做好衔接工作至关重要。</a:t>
            </a:r>
            <a:endParaRPr lang="zh-CN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2546</Words>
  <Application>WPS 演示</Application>
  <PresentationFormat>在屏幕上显示</PresentationFormat>
  <Paragraphs>139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Franklin Gothic Medium</vt:lpstr>
      <vt:lpstr>微软雅黑</vt:lpstr>
      <vt:lpstr>Wingdings 2</vt:lpstr>
      <vt:lpstr>Arial</vt:lpstr>
      <vt:lpstr>华康俪金黑W8(P)</vt:lpstr>
      <vt:lpstr>黑体</vt:lpstr>
      <vt:lpstr>Wingdings 2</vt:lpstr>
      <vt:lpstr>方正小标宋_GBK</vt:lpstr>
      <vt:lpstr>Times New Roman</vt:lpstr>
      <vt:lpstr>Franklin Gothic Book</vt:lpstr>
      <vt:lpstr>方正黑体_GBK</vt:lpstr>
      <vt:lpstr>方正仿宋_GBK</vt:lpstr>
      <vt:lpstr>Arial Unicode MS</vt:lpstr>
      <vt:lpstr>Calibri</vt:lpstr>
      <vt:lpstr>暗香扑面</vt:lpstr>
      <vt:lpstr>巩固拓展脱贫攻坚成果 全面推进乡村振兴</vt:lpstr>
      <vt:lpstr>目 录</vt:lpstr>
      <vt:lpstr>一、简要我国扶贫历程及政策演变</vt:lpstr>
      <vt:lpstr>一、我国扶贫工作的发展历程</vt:lpstr>
      <vt:lpstr>      （二）瞄准农村集中贫困地区：通过体制改革下的救济式扶贫（1978—1985年）</vt:lpstr>
      <vt:lpstr>    （三）瞄准贫困县：开发式扶贫制度化和八七扶贫攻坚阶段（1986- 2000）</vt:lpstr>
      <vt:lpstr>        （四）瞄准贫困村：“大扶贫”格局的形成和发展阶段 （2001- 2013）</vt:lpstr>
      <vt:lpstr>（五）瞄准贫困户：脱贫攻坚和精准扶贫阶段 （2013 至今）</vt:lpstr>
      <vt:lpstr>　二、巩固拓展脱贫攻坚成果、实现同乡村振兴有效衔接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　（三）突出抓好巩固拓展脱贫攻坚成果同乡村振兴有效衔接的重点工作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扶贫知识讲解</dc:title>
  <dc:creator>Administrator</dc:creator>
  <cp:lastModifiedBy>Administrator</cp:lastModifiedBy>
  <cp:revision>131</cp:revision>
  <dcterms:created xsi:type="dcterms:W3CDTF">2019-04-29T07:36:00Z</dcterms:created>
  <dcterms:modified xsi:type="dcterms:W3CDTF">2021-10-18T01:26:42Z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9830031233B94DC184B05E8B6614260B</vt:lpwstr>
  </property>
</Properties>
</file>