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8" r:id="rId3"/>
    <p:sldId id="259" r:id="rId4"/>
    <p:sldId id="260" r:id="rId5"/>
    <p:sldId id="261" r:id="rId6"/>
    <p:sldId id="262" r:id="rId7"/>
    <p:sldId id="263" r:id="rId8"/>
    <p:sldId id="264" r:id="rId9"/>
    <p:sldId id="265" r:id="rId10"/>
    <p:sldId id="266" r:id="rId11"/>
    <p:sldId id="267" r:id="rId12"/>
    <p:sldId id="268" r:id="rId13"/>
    <p:sldId id="269" r:id="rId14"/>
    <p:sldId id="287" r:id="rId15"/>
    <p:sldId id="303" r:id="rId16"/>
    <p:sldId id="304" r:id="rId17"/>
    <p:sldId id="305" r:id="rId18"/>
    <p:sldId id="306" r:id="rId19"/>
    <p:sldId id="307" r:id="rId20"/>
    <p:sldId id="308" r:id="rId21"/>
    <p:sldId id="309" r:id="rId22"/>
    <p:sldId id="270" r:id="rId23"/>
    <p:sldId id="271" r:id="rId24"/>
    <p:sldId id="276" r:id="rId25"/>
    <p:sldId id="277" r:id="rId26"/>
    <p:sldId id="278" r:id="rId27"/>
    <p:sldId id="279" r:id="rId28"/>
    <p:sldId id="280" r:id="rId29"/>
    <p:sldId id="281" r:id="rId30"/>
    <p:sldId id="282" r:id="rId31"/>
    <p:sldId id="283" r:id="rId32"/>
    <p:sldId id="284" r:id="rId33"/>
    <p:sldId id="285" r:id="rId34"/>
    <p:sldId id="286" r:id="rId35"/>
    <p:sldId id="272" r:id="rId36"/>
    <p:sldId id="273" r:id="rId37"/>
    <p:sldId id="274" r:id="rId38"/>
    <p:sldId id="275" r:id="rId39"/>
    <p:sldId id="292" r:id="rId40"/>
    <p:sldId id="293" r:id="rId41"/>
    <p:sldId id="294" r:id="rId42"/>
    <p:sldId id="295" r:id="rId43"/>
    <p:sldId id="296" r:id="rId44"/>
    <p:sldId id="297" r:id="rId45"/>
    <p:sldId id="298" r:id="rId46"/>
    <p:sldId id="310" r:id="rId47"/>
    <p:sldId id="311" r:id="rId48"/>
    <p:sldId id="312" r:id="rId49"/>
    <p:sldId id="313" r:id="rId50"/>
    <p:sldId id="314" r:id="rId51"/>
    <p:sldId id="315" r:id="rId52"/>
    <p:sldId id="316" r:id="rId53"/>
    <p:sldId id="317" r:id="rId54"/>
    <p:sldId id="299" r:id="rId55"/>
    <p:sldId id="318" r:id="rId5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4567" autoAdjust="0"/>
    <p:restoredTop sz="86370" autoAdjust="0"/>
  </p:normalViewPr>
  <p:slideViewPr>
    <p:cSldViewPr>
      <p:cViewPr varScale="1">
        <p:scale>
          <a:sx n="89" d="100"/>
          <a:sy n="89" d="100"/>
        </p:scale>
        <p:origin x="-2184" y="-108"/>
      </p:cViewPr>
      <p:guideLst>
        <p:guide orient="horz" pos="2160"/>
        <p:guide pos="2880"/>
      </p:guideLst>
    </p:cSldViewPr>
  </p:slideViewPr>
  <p:outlineViewPr>
    <p:cViewPr>
      <p:scale>
        <a:sx n="33" d="100"/>
        <a:sy n="33" d="100"/>
      </p:scale>
      <p:origin x="228" y="0"/>
    </p:cViewPr>
  </p:outlineViewPr>
  <p:notesTextViewPr>
    <p:cViewPr>
      <p:scale>
        <a:sx n="100" d="100"/>
        <a:sy n="100" d="100"/>
      </p:scale>
      <p:origin x="0" y="0"/>
    </p:cViewPr>
  </p:notesTextViewPr>
  <p:sorterViewPr>
    <p:cViewPr>
      <p:scale>
        <a:sx n="100" d="100"/>
        <a:sy n="100" d="100"/>
      </p:scale>
      <p:origin x="0" y="7674"/>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9" Type="http://schemas.openxmlformats.org/officeDocument/2006/relationships/tableStyles" Target="tableStyles.xml"/><Relationship Id="rId58" Type="http://schemas.openxmlformats.org/officeDocument/2006/relationships/viewProps" Target="viewProps.xml"/><Relationship Id="rId57" Type="http://schemas.openxmlformats.org/officeDocument/2006/relationships/presProps" Target="presProps.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endParaRPr kumimoji="0"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7.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48680"/>
            <a:ext cx="8147248" cy="5832648"/>
          </a:xfrm>
        </p:spPr>
        <p:txBody>
          <a:bodyPr/>
          <a:lstStyle/>
          <a:p>
            <a:br>
              <a:rPr lang="en-US" altLang="zh-CN" sz="3600" dirty="0" smtClean="0">
                <a:latin typeface="华文新魏" panose="02010800040101010101" pitchFamily="2" charset="-122"/>
                <a:ea typeface="华文新魏" panose="02010800040101010101" pitchFamily="2" charset="-122"/>
              </a:rPr>
            </a:br>
            <a:r>
              <a:rPr lang="zh-CN" altLang="en-US" sz="3600" dirty="0" smtClean="0">
                <a:latin typeface="华文新魏" panose="02010800040101010101" pitchFamily="2" charset="-122"/>
                <a:ea typeface="华文新魏" panose="02010800040101010101" pitchFamily="2" charset="-122"/>
              </a:rPr>
              <a:t>致富</a:t>
            </a:r>
            <a:r>
              <a:rPr lang="zh-CN" altLang="en-US" sz="3600" dirty="0">
                <a:latin typeface="华文新魏" panose="02010800040101010101" pitchFamily="2" charset="-122"/>
                <a:ea typeface="华文新魏" panose="02010800040101010101" pitchFamily="2" charset="-122"/>
              </a:rPr>
              <a:t>带头人发展产业要善于调动政策</a:t>
            </a:r>
            <a:br>
              <a:rPr lang="zh-CN" altLang="en-US" sz="3600" dirty="0">
                <a:latin typeface="华文新魏" panose="02010800040101010101" pitchFamily="2" charset="-122"/>
                <a:ea typeface="华文新魏" panose="02010800040101010101" pitchFamily="2" charset="-122"/>
              </a:rPr>
            </a:br>
            <a:r>
              <a:rPr lang="zh-CN" altLang="en-US" sz="3600" dirty="0">
                <a:latin typeface="华文新魏" panose="02010800040101010101" pitchFamily="2" charset="-122"/>
                <a:ea typeface="华文新魏" panose="02010800040101010101" pitchFamily="2" charset="-122"/>
              </a:rPr>
              <a:t>和资源精准施策带动</a:t>
            </a:r>
            <a:r>
              <a:rPr lang="zh-CN" altLang="en-US" sz="3600" dirty="0" smtClean="0">
                <a:latin typeface="华文新魏" panose="02010800040101010101" pitchFamily="2" charset="-122"/>
                <a:ea typeface="华文新魏" panose="02010800040101010101" pitchFamily="2" charset="-122"/>
              </a:rPr>
              <a:t>贫困户</a:t>
            </a:r>
            <a:br>
              <a:rPr lang="en-US" altLang="zh-CN" sz="3600" dirty="0" smtClean="0">
                <a:latin typeface="华文新魏" panose="02010800040101010101" pitchFamily="2" charset="-122"/>
                <a:ea typeface="华文新魏" panose="02010800040101010101" pitchFamily="2" charset="-122"/>
              </a:rPr>
            </a:br>
            <a:br>
              <a:rPr lang="en-US" altLang="zh-CN" sz="3600" dirty="0">
                <a:latin typeface="华文新魏" panose="02010800040101010101" pitchFamily="2" charset="-122"/>
                <a:ea typeface="华文新魏" panose="02010800040101010101" pitchFamily="2" charset="-122"/>
              </a:rPr>
            </a:br>
            <a:br>
              <a:rPr lang="en-US" altLang="zh-CN" sz="3600" dirty="0" smtClean="0">
                <a:latin typeface="华文新魏" panose="02010800040101010101" pitchFamily="2" charset="-122"/>
                <a:ea typeface="华文新魏" panose="02010800040101010101" pitchFamily="2" charset="-122"/>
              </a:rPr>
            </a:br>
            <a:br>
              <a:rPr lang="en-US" altLang="zh-CN" sz="3600" dirty="0">
                <a:latin typeface="华文新魏" panose="02010800040101010101" pitchFamily="2" charset="-122"/>
                <a:ea typeface="华文新魏" panose="02010800040101010101" pitchFamily="2" charset="-122"/>
              </a:rPr>
            </a:br>
            <a:r>
              <a:rPr lang="zh-CN" altLang="en-US" sz="3600" dirty="0" smtClean="0">
                <a:latin typeface="华文新魏" panose="02010800040101010101" pitchFamily="2" charset="-122"/>
                <a:ea typeface="华文新魏" panose="02010800040101010101" pitchFamily="2" charset="-122"/>
              </a:rPr>
              <a:t>主讲：孟奎</a:t>
            </a:r>
            <a:br>
              <a:rPr lang="en-US" altLang="zh-CN" sz="3600" dirty="0" smtClean="0">
                <a:latin typeface="华文新魏" panose="02010800040101010101" pitchFamily="2" charset="-122"/>
                <a:ea typeface="华文新魏" panose="02010800040101010101" pitchFamily="2" charset="-122"/>
              </a:rPr>
            </a:br>
            <a:r>
              <a:rPr lang="en-US" altLang="zh-CN" sz="3600" dirty="0" smtClean="0">
                <a:latin typeface="华文新魏" panose="02010800040101010101" pitchFamily="2" charset="-122"/>
                <a:ea typeface="华文新魏" panose="02010800040101010101" pitchFamily="2" charset="-122"/>
              </a:rPr>
              <a:t>2020</a:t>
            </a:r>
            <a:r>
              <a:rPr lang="zh-CN" altLang="en-US" sz="3600" dirty="0" smtClean="0">
                <a:latin typeface="华文新魏" panose="02010800040101010101" pitchFamily="2" charset="-122"/>
                <a:ea typeface="华文新魏" panose="02010800040101010101" pitchFamily="2" charset="-122"/>
              </a:rPr>
              <a:t>年</a:t>
            </a:r>
            <a:r>
              <a:rPr lang="en-US" altLang="zh-CN" sz="3600" dirty="0" smtClean="0">
                <a:latin typeface="华文新魏" panose="02010800040101010101" pitchFamily="2" charset="-122"/>
                <a:ea typeface="华文新魏" panose="02010800040101010101" pitchFamily="2" charset="-122"/>
              </a:rPr>
              <a:t>7</a:t>
            </a:r>
            <a:r>
              <a:rPr lang="zh-CN" altLang="en-US" sz="3600" dirty="0" smtClean="0">
                <a:latin typeface="华文新魏" panose="02010800040101010101" pitchFamily="2" charset="-122"/>
                <a:ea typeface="华文新魏" panose="02010800040101010101" pitchFamily="2" charset="-122"/>
              </a:rPr>
              <a:t>月</a:t>
            </a:r>
            <a:br>
              <a:rPr lang="en-US" altLang="zh-CN" sz="3600" dirty="0" smtClean="0">
                <a:latin typeface="华文新魏" panose="02010800040101010101" pitchFamily="2" charset="-122"/>
                <a:ea typeface="华文新魏" panose="02010800040101010101" pitchFamily="2" charset="-122"/>
              </a:rPr>
            </a:br>
            <a:endParaRPr lang="zh-CN" altLang="en-US" dirty="0">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lstStyle/>
          <a:p>
            <a:pPr indent="408305"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构树扶贫带动：</a:t>
            </a:r>
            <a:r>
              <a:rPr lang="zh-CN" altLang="zh-CN" sz="2400" kern="100" dirty="0">
                <a:latin typeface="Calibri" panose="020F0502020204030204"/>
                <a:ea typeface="宋体" panose="02010600030101010101" pitchFamily="2" charset="-122"/>
                <a:cs typeface="Times New Roman" panose="02020603050405020304"/>
              </a:rPr>
              <a:t>在巫溪、云阳、丰都、酉阳、忠县、綦江、荣昌、大足等区县实施。种植面积</a:t>
            </a:r>
            <a:r>
              <a:rPr lang="en-US" altLang="zh-CN" sz="2400" kern="100" dirty="0">
                <a:latin typeface="Calibri" panose="020F0502020204030204"/>
                <a:ea typeface="宋体" panose="02010600030101010101" pitchFamily="2" charset="-122"/>
                <a:cs typeface="Times New Roman" panose="02020603050405020304"/>
              </a:rPr>
              <a:t>5176</a:t>
            </a:r>
            <a:r>
              <a:rPr lang="zh-CN" altLang="zh-CN" sz="2400" kern="100" dirty="0">
                <a:latin typeface="Calibri" panose="020F0502020204030204"/>
                <a:ea typeface="宋体" panose="02010600030101010101" pitchFamily="2" charset="-122"/>
                <a:cs typeface="Times New Roman" panose="02020603050405020304"/>
              </a:rPr>
              <a:t>亩。全市参与构树扶贫产业的企业</a:t>
            </a:r>
            <a:r>
              <a:rPr lang="en-US" altLang="zh-CN" sz="2400" kern="100" dirty="0">
                <a:latin typeface="Calibri" panose="020F0502020204030204"/>
                <a:ea typeface="宋体" panose="02010600030101010101" pitchFamily="2" charset="-122"/>
                <a:cs typeface="Times New Roman" panose="02020603050405020304"/>
              </a:rPr>
              <a:t>16</a:t>
            </a:r>
            <a:r>
              <a:rPr lang="zh-CN" altLang="zh-CN" sz="2400" kern="100" dirty="0">
                <a:latin typeface="Calibri" panose="020F0502020204030204"/>
                <a:ea typeface="宋体" panose="02010600030101010101" pitchFamily="2" charset="-122"/>
                <a:cs typeface="Times New Roman" panose="02020603050405020304"/>
              </a:rPr>
              <a:t>家、专业合作社</a:t>
            </a:r>
            <a:r>
              <a:rPr lang="en-US" altLang="zh-CN" sz="2400" kern="100" dirty="0">
                <a:latin typeface="Calibri" panose="020F0502020204030204"/>
                <a:ea typeface="宋体" panose="02010600030101010101" pitchFamily="2" charset="-122"/>
                <a:cs typeface="Times New Roman" panose="02020603050405020304"/>
              </a:rPr>
              <a:t>5</a:t>
            </a:r>
            <a:r>
              <a:rPr lang="zh-CN" altLang="zh-CN" sz="2400" kern="100" dirty="0">
                <a:latin typeface="Calibri" panose="020F0502020204030204"/>
                <a:ea typeface="宋体" panose="02010600030101010101" pitchFamily="2" charset="-122"/>
                <a:cs typeface="Times New Roman" panose="02020603050405020304"/>
              </a:rPr>
              <a:t>家、家族农场</a:t>
            </a:r>
            <a:r>
              <a:rPr lang="en-US" altLang="zh-CN" sz="2400" kern="100" dirty="0">
                <a:latin typeface="Calibri" panose="020F0502020204030204"/>
                <a:ea typeface="宋体" panose="02010600030101010101" pitchFamily="2" charset="-122"/>
                <a:cs typeface="Times New Roman" panose="02020603050405020304"/>
              </a:rPr>
              <a:t>7</a:t>
            </a:r>
            <a:r>
              <a:rPr lang="zh-CN" altLang="zh-CN" sz="2400" kern="100" dirty="0">
                <a:latin typeface="Calibri" panose="020F0502020204030204"/>
                <a:ea typeface="宋体" panose="02010600030101010101" pitchFamily="2" charset="-122"/>
                <a:cs typeface="Times New Roman" panose="02020603050405020304"/>
              </a:rPr>
              <a:t>家、经营大户</a:t>
            </a:r>
            <a:r>
              <a:rPr lang="en-US" altLang="zh-CN" sz="2400" kern="100" dirty="0">
                <a:latin typeface="Calibri" panose="020F0502020204030204"/>
                <a:ea typeface="宋体" panose="02010600030101010101" pitchFamily="2" charset="-122"/>
                <a:cs typeface="Times New Roman" panose="02020603050405020304"/>
              </a:rPr>
              <a:t>35</a:t>
            </a:r>
            <a:r>
              <a:rPr lang="zh-CN" altLang="zh-CN" sz="2400" kern="100" dirty="0">
                <a:latin typeface="Calibri" panose="020F0502020204030204"/>
                <a:ea typeface="宋体" panose="02010600030101010101" pitchFamily="2" charset="-122"/>
                <a:cs typeface="Times New Roman" panose="02020603050405020304"/>
              </a:rPr>
              <a:t>家，直接带动贫困户</a:t>
            </a:r>
            <a:r>
              <a:rPr lang="en-US" altLang="zh-CN" sz="2400" kern="100" dirty="0">
                <a:latin typeface="Calibri" panose="020F0502020204030204"/>
                <a:ea typeface="宋体" panose="02010600030101010101" pitchFamily="2" charset="-122"/>
                <a:cs typeface="Times New Roman" panose="02020603050405020304"/>
              </a:rPr>
              <a:t>933</a:t>
            </a:r>
            <a:r>
              <a:rPr lang="zh-CN" altLang="zh-CN" sz="2400" kern="100" dirty="0">
                <a:latin typeface="Calibri" panose="020F0502020204030204"/>
                <a:ea typeface="宋体" panose="02010600030101010101" pitchFamily="2" charset="-122"/>
                <a:cs typeface="Times New Roman" panose="02020603050405020304"/>
              </a:rPr>
              <a:t>户。</a:t>
            </a:r>
            <a:r>
              <a:rPr lang="zh-CN" altLang="zh-CN" kern="100" dirty="0">
                <a:latin typeface="Calibri" panose="020F0502020204030204"/>
                <a:ea typeface="宋体" panose="02010600030101010101" pitchFamily="2" charset="-122"/>
                <a:cs typeface="Times New Roman" panose="02020603050405020304"/>
              </a:rPr>
              <a:t> </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85631" y="3429000"/>
            <a:ext cx="4555996" cy="2840154"/>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8104" y="3866268"/>
            <a:ext cx="3203848" cy="240288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normAutofit/>
          </a:bodyPr>
          <a:lstStyle/>
          <a:p>
            <a:r>
              <a:rPr lang="zh-CN" altLang="en-US" sz="2400" dirty="0" smtClean="0"/>
              <a:t>构树扶贫产业</a:t>
            </a:r>
            <a:endParaRPr lang="zh-CN" altLang="en-US" sz="2400" dirty="0"/>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39552" y="2636912"/>
            <a:ext cx="3960440" cy="3230316"/>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1131" y="2276872"/>
            <a:ext cx="3147814" cy="4197085"/>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63887" y="1412776"/>
            <a:ext cx="3072341" cy="230425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normAutofit fontScale="62500" lnSpcReduction="20000"/>
          </a:bodyPr>
          <a:lstStyle/>
          <a:p>
            <a:r>
              <a:rPr lang="zh-CN" altLang="en-US" dirty="0" smtClean="0"/>
              <a:t>表 </a:t>
            </a:r>
            <a:r>
              <a:rPr lang="en-US" altLang="zh-CN" dirty="0"/>
              <a:t>3  </a:t>
            </a:r>
            <a:r>
              <a:rPr lang="zh-CN" altLang="en-US" dirty="0"/>
              <a:t>青贮杂交构</a:t>
            </a:r>
            <a:r>
              <a:rPr lang="zh-CN" altLang="en-US" dirty="0" smtClean="0"/>
              <a:t>树常规</a:t>
            </a:r>
            <a:r>
              <a:rPr lang="zh-CN" altLang="en-US" dirty="0"/>
              <a:t>营养</a:t>
            </a:r>
            <a:r>
              <a:rPr lang="zh-CN" altLang="en-US" dirty="0" smtClean="0"/>
              <a:t>成分（</a:t>
            </a:r>
            <a:r>
              <a:rPr lang="zh-CN" altLang="en-US" dirty="0"/>
              <a:t>以干物质基础）</a:t>
            </a:r>
            <a:endParaRPr lang="zh-CN" altLang="en-US" dirty="0"/>
          </a:p>
          <a:p>
            <a:r>
              <a:rPr lang="zh-CN" altLang="en-US" dirty="0"/>
              <a:t>项目</a:t>
            </a:r>
            <a:r>
              <a:rPr lang="zh-CN" altLang="en-US" dirty="0" smtClean="0"/>
              <a:t>，         单位  </a:t>
            </a:r>
            <a:r>
              <a:rPr lang="zh-CN" altLang="en-US" dirty="0"/>
              <a:t>青贮杂交构</a:t>
            </a:r>
            <a:r>
              <a:rPr lang="zh-CN" altLang="en-US" dirty="0" smtClean="0"/>
              <a:t>树</a:t>
            </a:r>
            <a:endParaRPr lang="zh-CN" altLang="en-US" dirty="0"/>
          </a:p>
          <a:p>
            <a:r>
              <a:rPr lang="en-US" altLang="zh-CN" dirty="0"/>
              <a:t>LY</a:t>
            </a:r>
            <a:endParaRPr lang="en-US" altLang="zh-CN" dirty="0"/>
          </a:p>
          <a:p>
            <a:r>
              <a:rPr lang="zh-CN" altLang="en-US" dirty="0"/>
              <a:t>水分</a:t>
            </a:r>
            <a:r>
              <a:rPr lang="zh-CN" altLang="en-US" dirty="0" smtClean="0"/>
              <a:t>，          </a:t>
            </a:r>
            <a:r>
              <a:rPr lang="en-US" altLang="zh-CN" dirty="0" smtClean="0"/>
              <a:t>%      76.8  </a:t>
            </a:r>
            <a:endParaRPr lang="en-US" altLang="zh-CN" dirty="0" smtClean="0"/>
          </a:p>
          <a:p>
            <a:r>
              <a:rPr lang="zh-CN" altLang="en-US" dirty="0" smtClean="0"/>
              <a:t>干物质，        </a:t>
            </a:r>
            <a:r>
              <a:rPr lang="en-US" altLang="zh-CN" dirty="0" smtClean="0"/>
              <a:t>%      23.2  </a:t>
            </a:r>
            <a:endParaRPr lang="en-US" altLang="zh-CN" dirty="0" smtClean="0"/>
          </a:p>
          <a:p>
            <a:r>
              <a:rPr lang="zh-CN" altLang="en-US" dirty="0" smtClean="0"/>
              <a:t>粗</a:t>
            </a:r>
            <a:r>
              <a:rPr lang="zh-CN" altLang="en-US" dirty="0"/>
              <a:t>蛋白</a:t>
            </a:r>
            <a:r>
              <a:rPr lang="zh-CN" altLang="en-US" dirty="0" smtClean="0"/>
              <a:t>，        </a:t>
            </a:r>
            <a:r>
              <a:rPr lang="en-US" altLang="zh-CN" dirty="0" smtClean="0"/>
              <a:t>%      21.15  </a:t>
            </a:r>
            <a:endParaRPr lang="en-US" altLang="zh-CN" dirty="0"/>
          </a:p>
          <a:p>
            <a:r>
              <a:rPr lang="zh-CN" altLang="en-US" dirty="0"/>
              <a:t>粗脂肪</a:t>
            </a:r>
            <a:r>
              <a:rPr lang="zh-CN" altLang="en-US" dirty="0" smtClean="0"/>
              <a:t>，        </a:t>
            </a:r>
            <a:r>
              <a:rPr lang="en-US" altLang="zh-CN" dirty="0" smtClean="0"/>
              <a:t>%      4.9  </a:t>
            </a:r>
            <a:endParaRPr lang="en-US" altLang="zh-CN" dirty="0"/>
          </a:p>
          <a:p>
            <a:r>
              <a:rPr lang="zh-CN" altLang="en-US" dirty="0"/>
              <a:t>粗纤维</a:t>
            </a:r>
            <a:r>
              <a:rPr lang="zh-CN" altLang="en-US" dirty="0" smtClean="0"/>
              <a:t>，        </a:t>
            </a:r>
            <a:r>
              <a:rPr lang="en-US" altLang="zh-CN" dirty="0" smtClean="0"/>
              <a:t>%      </a:t>
            </a:r>
            <a:r>
              <a:rPr lang="en-US" altLang="zh-CN" dirty="0"/>
              <a:t>28.3  </a:t>
            </a:r>
            <a:endParaRPr lang="en-US" altLang="zh-CN" dirty="0"/>
          </a:p>
          <a:p>
            <a:r>
              <a:rPr lang="zh-CN" altLang="en-US" dirty="0"/>
              <a:t>中性洗涤纤维</a:t>
            </a:r>
            <a:r>
              <a:rPr lang="zh-CN" altLang="en-US" dirty="0" smtClean="0"/>
              <a:t>，  </a:t>
            </a:r>
            <a:r>
              <a:rPr lang="en-US" altLang="zh-CN" dirty="0" smtClean="0"/>
              <a:t>%      46.72  </a:t>
            </a:r>
            <a:endParaRPr lang="en-US" altLang="zh-CN" dirty="0"/>
          </a:p>
          <a:p>
            <a:r>
              <a:rPr lang="zh-CN" altLang="en-US" dirty="0"/>
              <a:t>酸性洗涤纤维</a:t>
            </a:r>
            <a:r>
              <a:rPr lang="zh-CN" altLang="en-US" dirty="0" smtClean="0"/>
              <a:t>，  </a:t>
            </a:r>
            <a:r>
              <a:rPr lang="en-US" altLang="zh-CN" dirty="0" smtClean="0"/>
              <a:t>%      </a:t>
            </a:r>
            <a:r>
              <a:rPr lang="en-US" altLang="zh-CN" dirty="0"/>
              <a:t>32.64  </a:t>
            </a:r>
            <a:endParaRPr lang="en-US" altLang="zh-CN" dirty="0"/>
          </a:p>
          <a:p>
            <a:r>
              <a:rPr lang="zh-CN" altLang="en-US" dirty="0"/>
              <a:t>粗灰分</a:t>
            </a:r>
            <a:r>
              <a:rPr lang="zh-CN" altLang="en-US" dirty="0" smtClean="0"/>
              <a:t>，        </a:t>
            </a:r>
            <a:r>
              <a:rPr lang="en-US" altLang="zh-CN" dirty="0" smtClean="0"/>
              <a:t>%      10.7  </a:t>
            </a:r>
            <a:endParaRPr lang="en-US" altLang="zh-CN" dirty="0"/>
          </a:p>
          <a:p>
            <a:r>
              <a:rPr lang="zh-CN" altLang="en-US" dirty="0"/>
              <a:t>钙</a:t>
            </a:r>
            <a:r>
              <a:rPr lang="zh-CN" altLang="en-US" dirty="0" smtClean="0"/>
              <a:t>，            </a:t>
            </a:r>
            <a:r>
              <a:rPr lang="en-US" altLang="zh-CN" dirty="0" smtClean="0"/>
              <a:t>%      </a:t>
            </a:r>
            <a:r>
              <a:rPr lang="en-US" altLang="zh-CN" dirty="0"/>
              <a:t>1.74  </a:t>
            </a:r>
            <a:endParaRPr lang="en-US" altLang="zh-CN" dirty="0"/>
          </a:p>
          <a:p>
            <a:r>
              <a:rPr lang="zh-CN" altLang="en-US" dirty="0"/>
              <a:t>磷</a:t>
            </a:r>
            <a:r>
              <a:rPr lang="zh-CN" altLang="en-US" dirty="0" smtClean="0"/>
              <a:t>，            </a:t>
            </a:r>
            <a:r>
              <a:rPr lang="en-US" altLang="zh-CN" dirty="0" smtClean="0"/>
              <a:t>%      0.36 </a:t>
            </a:r>
            <a:endParaRPr lang="en-US" altLang="zh-CN" dirty="0" smtClean="0"/>
          </a:p>
          <a:p>
            <a:r>
              <a:rPr lang="zh-CN" altLang="en-US" dirty="0" smtClean="0"/>
              <a:t>注：青贮杂交构树检验报告 </a:t>
            </a:r>
            <a:r>
              <a:rPr lang="en-US" altLang="zh-CN" dirty="0" smtClean="0"/>
              <a:t>NO. WJ181327</a:t>
            </a:r>
            <a:r>
              <a:rPr lang="zh-CN" altLang="en-US" dirty="0" smtClean="0"/>
              <a:t>；</a:t>
            </a:r>
            <a:r>
              <a:rPr lang="en-US" altLang="zh-CN" dirty="0" smtClean="0"/>
              <a:t>LY </a:t>
            </a:r>
            <a:r>
              <a:rPr lang="zh-CN" altLang="en-US" dirty="0" smtClean="0"/>
              <a:t>数据来自于中国饲料成分及营养价值表</a:t>
            </a:r>
            <a:r>
              <a:rPr lang="en-US" altLang="zh-CN" dirty="0" smtClean="0"/>
              <a:t>(2019</a:t>
            </a:r>
            <a:r>
              <a:rPr lang="zh-CN" altLang="en-US" dirty="0" smtClean="0"/>
              <a:t>年</a:t>
            </a:r>
            <a:r>
              <a:rPr lang="zh-CN" altLang="en-US" dirty="0"/>
              <a:t>第 </a:t>
            </a:r>
            <a:r>
              <a:rPr lang="en-US" altLang="zh-CN" dirty="0"/>
              <a:t>30 </a:t>
            </a:r>
            <a:r>
              <a:rPr lang="zh-CN" altLang="en-US" dirty="0"/>
              <a:t>版</a:t>
            </a:r>
            <a:r>
              <a:rPr lang="en-US" altLang="zh-CN" dirty="0"/>
              <a:t>)</a:t>
            </a:r>
            <a:r>
              <a:rPr lang="zh-CN" altLang="en-US" dirty="0"/>
              <a:t>。</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normAutofit fontScale="47500" lnSpcReduction="20000"/>
          </a:bodyPr>
          <a:lstStyle/>
          <a:p>
            <a:r>
              <a:rPr lang="zh-CN" altLang="en-US" dirty="0"/>
              <a:t>表 表 </a:t>
            </a:r>
            <a:r>
              <a:rPr lang="en-US" altLang="zh-CN" dirty="0"/>
              <a:t>1  </a:t>
            </a:r>
            <a:r>
              <a:rPr lang="zh-CN" altLang="en-US" dirty="0"/>
              <a:t>构树鸡蛋和普通鸡蛋的胆固醇 及 脂肪酸含量比较</a:t>
            </a:r>
            <a:endParaRPr lang="zh-CN" altLang="en-US" dirty="0"/>
          </a:p>
          <a:p>
            <a:r>
              <a:rPr lang="zh-CN" altLang="en-US" dirty="0"/>
              <a:t>项目</a:t>
            </a:r>
            <a:r>
              <a:rPr lang="en-US" altLang="zh-CN" dirty="0" smtClean="0"/>
              <a:t>,            </a:t>
            </a:r>
            <a:r>
              <a:rPr lang="zh-CN" altLang="en-US" dirty="0" smtClean="0"/>
              <a:t>单位         构</a:t>
            </a:r>
            <a:r>
              <a:rPr lang="zh-CN" altLang="en-US" dirty="0"/>
              <a:t>树鸡蛋 </a:t>
            </a:r>
            <a:r>
              <a:rPr lang="zh-CN" altLang="en-US" dirty="0" smtClean="0"/>
              <a:t>       </a:t>
            </a:r>
            <a:r>
              <a:rPr lang="zh-CN" altLang="en-US" dirty="0"/>
              <a:t>普通鸡蛋</a:t>
            </a:r>
            <a:endParaRPr lang="zh-CN" altLang="en-US" dirty="0"/>
          </a:p>
          <a:p>
            <a:r>
              <a:rPr lang="en-US" altLang="zh-CN" dirty="0"/>
              <a:t>LY</a:t>
            </a:r>
            <a:endParaRPr lang="en-US" altLang="zh-CN" dirty="0"/>
          </a:p>
          <a:p>
            <a:r>
              <a:rPr lang="zh-CN" altLang="en-US" dirty="0"/>
              <a:t>胆固醇</a:t>
            </a:r>
            <a:r>
              <a:rPr lang="en-US" altLang="zh-CN" dirty="0" smtClean="0"/>
              <a:t>,           mg/100g       320             </a:t>
            </a:r>
            <a:r>
              <a:rPr lang="en-US" altLang="zh-CN" dirty="0"/>
              <a:t>648</a:t>
            </a:r>
            <a:endParaRPr lang="en-US" altLang="zh-CN" dirty="0"/>
          </a:p>
          <a:p>
            <a:r>
              <a:rPr lang="zh-CN" altLang="en-US" dirty="0"/>
              <a:t>二十二碳六烯酸</a:t>
            </a:r>
            <a:endParaRPr lang="zh-CN" altLang="en-US" dirty="0"/>
          </a:p>
          <a:p>
            <a:r>
              <a:rPr lang="en-US" altLang="zh-CN" dirty="0"/>
              <a:t>DHA(C22:6n3</a:t>
            </a:r>
            <a:r>
              <a:rPr lang="zh-CN" altLang="en-US" dirty="0"/>
              <a:t>）</a:t>
            </a:r>
            <a:r>
              <a:rPr lang="en-US" altLang="zh-CN" dirty="0" smtClean="0"/>
              <a:t>,    mg/100g       69.7            29.19</a:t>
            </a:r>
            <a:endParaRPr lang="en-US" altLang="zh-CN" dirty="0"/>
          </a:p>
          <a:p>
            <a:r>
              <a:rPr lang="en-US" altLang="zh-CN" dirty="0"/>
              <a:t>*</a:t>
            </a:r>
            <a:endParaRPr lang="en-US" altLang="zh-CN" dirty="0"/>
          </a:p>
          <a:p>
            <a:r>
              <a:rPr lang="zh-CN" altLang="en-US" dirty="0"/>
              <a:t>单不饱和脂肪（酸）</a:t>
            </a:r>
            <a:r>
              <a:rPr lang="en-US" altLang="zh-CN" dirty="0"/>
              <a:t>,g/100g  </a:t>
            </a:r>
            <a:r>
              <a:rPr lang="en-US" altLang="zh-CN" dirty="0" smtClean="0"/>
              <a:t>     3.77             </a:t>
            </a:r>
            <a:r>
              <a:rPr lang="en-US" altLang="zh-CN" dirty="0"/>
              <a:t>1.9</a:t>
            </a:r>
            <a:endParaRPr lang="en-US" altLang="zh-CN" dirty="0"/>
          </a:p>
          <a:p>
            <a:r>
              <a:rPr lang="zh-CN" altLang="en-US" dirty="0"/>
              <a:t>多不饱和脂肪（酸）</a:t>
            </a:r>
            <a:r>
              <a:rPr lang="en-US" altLang="zh-CN" dirty="0"/>
              <a:t>,g/100g </a:t>
            </a:r>
            <a:r>
              <a:rPr lang="en-US" altLang="zh-CN" dirty="0" smtClean="0"/>
              <a:t>      </a:t>
            </a:r>
            <a:r>
              <a:rPr lang="en-US" altLang="zh-CN" dirty="0"/>
              <a:t>1.36 </a:t>
            </a:r>
            <a:r>
              <a:rPr lang="en-US" altLang="zh-CN" dirty="0" smtClean="0"/>
              <a:t>            0.5</a:t>
            </a:r>
            <a:endParaRPr lang="en-US" altLang="zh-CN" dirty="0" smtClean="0"/>
          </a:p>
          <a:p>
            <a:endParaRPr lang="en-US" altLang="zh-CN" dirty="0"/>
          </a:p>
          <a:p>
            <a:r>
              <a:rPr lang="zh-CN" altLang="en-US" dirty="0"/>
              <a:t>注：</a:t>
            </a:r>
            <a:r>
              <a:rPr lang="en-US" altLang="zh-CN" dirty="0"/>
              <a:t>LY </a:t>
            </a:r>
            <a:r>
              <a:rPr lang="zh-CN" altLang="en-US" dirty="0"/>
              <a:t>数据来自于中国食物成分表标准版，第 </a:t>
            </a:r>
            <a:r>
              <a:rPr lang="en-US" altLang="zh-CN" dirty="0"/>
              <a:t>6 </a:t>
            </a:r>
            <a:r>
              <a:rPr lang="zh-CN" altLang="en-US" dirty="0"/>
              <a:t>版</a:t>
            </a:r>
            <a:r>
              <a:rPr lang="en-US" altLang="zh-CN" dirty="0"/>
              <a:t>/</a:t>
            </a:r>
            <a:r>
              <a:rPr lang="zh-CN" altLang="en-US" dirty="0"/>
              <a:t>第二册（</a:t>
            </a:r>
            <a:r>
              <a:rPr lang="en-US" altLang="zh-CN" dirty="0"/>
              <a:t>2019 </a:t>
            </a:r>
            <a:r>
              <a:rPr lang="zh-CN" altLang="en-US" dirty="0"/>
              <a:t>年），取鸡蛋（代表值）。</a:t>
            </a:r>
            <a:endParaRPr lang="zh-CN" altLang="en-US" dirty="0"/>
          </a:p>
          <a:p>
            <a:r>
              <a:rPr lang="zh-CN" altLang="en-US" dirty="0"/>
              <a:t>其中*</a:t>
            </a:r>
            <a:r>
              <a:rPr lang="en-US" altLang="zh-CN" dirty="0"/>
              <a:t>DHA </a:t>
            </a:r>
            <a:r>
              <a:rPr lang="zh-CN" altLang="en-US" dirty="0"/>
              <a:t>在中国食物成分表中暂无数据，该数据来自于</a:t>
            </a:r>
            <a:r>
              <a:rPr lang="en-US" altLang="zh-CN" dirty="0"/>
              <a:t>《</a:t>
            </a:r>
            <a:r>
              <a:rPr lang="zh-CN" altLang="en-US" dirty="0"/>
              <a:t>食品安全质量检测学报</a:t>
            </a:r>
            <a:r>
              <a:rPr lang="en-US" altLang="zh-CN" dirty="0"/>
              <a:t>》2019 </a:t>
            </a:r>
            <a:r>
              <a:rPr lang="zh-CN" altLang="en-US" dirty="0"/>
              <a:t>年</a:t>
            </a:r>
            <a:endParaRPr lang="zh-CN" altLang="en-US" dirty="0"/>
          </a:p>
          <a:p>
            <a:r>
              <a:rPr lang="zh-CN" altLang="en-US" dirty="0"/>
              <a:t>第 </a:t>
            </a:r>
            <a:r>
              <a:rPr lang="en-US" altLang="zh-CN" dirty="0"/>
              <a:t>10 </a:t>
            </a:r>
            <a:r>
              <a:rPr lang="zh-CN" altLang="en-US" dirty="0"/>
              <a:t>期 </a:t>
            </a:r>
            <a:r>
              <a:rPr lang="en-US" altLang="zh-CN" dirty="0"/>
              <a:t>15 </a:t>
            </a:r>
            <a:r>
              <a:rPr lang="zh-CN" altLang="en-US" dirty="0"/>
              <a:t>卷的学术论文</a:t>
            </a:r>
            <a:r>
              <a:rPr lang="en-US" altLang="zh-CN" dirty="0"/>
              <a:t>《</a:t>
            </a:r>
            <a:r>
              <a:rPr lang="zh-CN" altLang="en-US" dirty="0"/>
              <a:t>二十二碳六烯酸营养强化鸡蛋及蛋黄粉中脂质分析</a:t>
            </a:r>
            <a:r>
              <a:rPr lang="en-US" altLang="zh-CN" dirty="0"/>
              <a:t>》</a:t>
            </a:r>
            <a:r>
              <a:rPr lang="zh-CN" altLang="en-US" dirty="0"/>
              <a:t>。</a:t>
            </a:r>
            <a:endParaRPr lang="zh-CN" altLang="en-US" dirty="0"/>
          </a:p>
          <a:p>
            <a:r>
              <a:rPr lang="zh-CN" altLang="en-US" dirty="0"/>
              <a:t>鸡蛋蛋黄中含有大量的胆固醇，有研究表明，来源于鸡蛋中的胆固醇与来源</a:t>
            </a:r>
            <a:endParaRPr lang="zh-CN" altLang="en-US" dirty="0"/>
          </a:p>
          <a:p>
            <a:r>
              <a:rPr lang="zh-CN" altLang="en-US" dirty="0"/>
              <a:t>于其他原料中的相比更容易导致人体内血清胆固醇的升高。但人体内每天摄入胆</a:t>
            </a:r>
            <a:endParaRPr lang="zh-CN" altLang="en-US" dirty="0"/>
          </a:p>
          <a:p>
            <a:r>
              <a:rPr lang="zh-CN" altLang="en-US" dirty="0"/>
              <a:t>固醇过多，可诱发冠心病和高血压等一系列心脑血管疾病。由表 </a:t>
            </a:r>
            <a:r>
              <a:rPr lang="en-US" altLang="zh-CN" dirty="0"/>
              <a:t>1 </a:t>
            </a:r>
            <a:r>
              <a:rPr lang="zh-CN" altLang="en-US" dirty="0"/>
              <a:t>可以看出，构</a:t>
            </a:r>
            <a:endParaRPr lang="zh-CN" altLang="en-US" dirty="0"/>
          </a:p>
          <a:p>
            <a:r>
              <a:rPr lang="zh-CN" altLang="en-US" dirty="0"/>
              <a:t>树鸡蛋中胆固醇含量明显低于普通鸡蛋，仅为普通鸡蛋的一半。</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1276349" y="1638300"/>
          <a:ext cx="6591301" cy="4610100"/>
        </p:xfrm>
        <a:graphic>
          <a:graphicData uri="http://schemas.openxmlformats.org/drawingml/2006/table">
            <a:tbl>
              <a:tblPr/>
              <a:tblGrid>
                <a:gridCol w="793030"/>
                <a:gridCol w="585622"/>
                <a:gridCol w="1476256"/>
                <a:gridCol w="786930"/>
                <a:gridCol w="649675"/>
                <a:gridCol w="759479"/>
                <a:gridCol w="780830"/>
                <a:gridCol w="759479"/>
              </a:tblGrid>
              <a:tr h="533400">
                <a:tc gridSpan="8">
                  <a:txBody>
                    <a:bodyPr/>
                    <a:lstStyle/>
                    <a:p>
                      <a:pPr algn="ctr" fontAlgn="ctr"/>
                      <a:r>
                        <a:rPr lang="zh-CN" altLang="en-US" sz="1600" b="0" i="0" u="none" strike="noStrike">
                          <a:solidFill>
                            <a:srgbClr val="000000"/>
                          </a:solidFill>
                          <a:effectLst/>
                          <a:latin typeface="方正黑体_GBK"/>
                        </a:rPr>
                        <a:t>全市二十个山地特色高效产业发展情况统计表</a:t>
                      </a:r>
                      <a:endParaRPr lang="zh-CN" altLang="en-US" sz="1600" b="0" i="0" u="none" strike="noStrike">
                        <a:solidFill>
                          <a:srgbClr val="000000"/>
                        </a:solidFill>
                        <a:effectLst/>
                        <a:latin typeface="方正黑体_GBK"/>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c hMerge="1">
                  <a:tcPr/>
                </a:tc>
                <a:tc hMerge="1">
                  <a:tcPr/>
                </a:tc>
              </a:tr>
              <a:tr h="533400">
                <a:tc rowSpan="2">
                  <a:txBody>
                    <a:bodyPr/>
                    <a:lstStyle/>
                    <a:p>
                      <a:pPr algn="ctr" fontAlgn="ctr"/>
                      <a:r>
                        <a:rPr lang="zh-CN" altLang="en-US" sz="1000" b="0" i="0" u="none" strike="noStrike">
                          <a:solidFill>
                            <a:srgbClr val="000000"/>
                          </a:solidFill>
                          <a:effectLst/>
                          <a:latin typeface="方正黑体_GBK"/>
                        </a:rPr>
                        <a:t>产业类别</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品   名</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l" fontAlgn="ctr"/>
                      <a:r>
                        <a:rPr lang="zh-CN" altLang="en-US" sz="1000" b="0" i="0" u="none" strike="noStrike">
                          <a:solidFill>
                            <a:srgbClr val="000000"/>
                          </a:solidFill>
                          <a:effectLst/>
                          <a:latin typeface="方正黑体_GBK"/>
                        </a:rPr>
                        <a:t>种植（养殖）范围</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1000" b="0" i="0" u="none" strike="noStrike">
                          <a:solidFill>
                            <a:srgbClr val="000000"/>
                          </a:solidFill>
                          <a:effectLst/>
                          <a:latin typeface="方正黑体_GBK"/>
                        </a:rPr>
                        <a:t>种植（养殖）规模</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rowSpan="2">
                  <a:txBody>
                    <a:bodyPr/>
                    <a:lstStyle/>
                    <a:p>
                      <a:pPr algn="ctr" fontAlgn="ctr"/>
                      <a:r>
                        <a:rPr lang="zh-CN" altLang="en-US" sz="1000" b="0" i="0" u="none" strike="noStrike">
                          <a:solidFill>
                            <a:srgbClr val="000000"/>
                          </a:solidFill>
                          <a:effectLst/>
                          <a:latin typeface="方正黑体_GBK"/>
                        </a:rPr>
                        <a:t>年产量（单位：万吨）</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年产值（单位：亿元）</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带贫人数</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95300">
                <a:tc vMerge="1">
                  <a:tcPr/>
                </a:tc>
                <a:tc vMerge="1">
                  <a:tcPr/>
                </a:tc>
                <a:tc vMerge="1">
                  <a:tcPr/>
                </a:tc>
                <a:tc>
                  <a:txBody>
                    <a:bodyPr/>
                    <a:lstStyle/>
                    <a:p>
                      <a:pPr algn="ctr" fontAlgn="ctr"/>
                      <a:r>
                        <a:rPr lang="zh-CN" altLang="en-US" sz="1000" b="0" i="0" u="none" strike="noStrike">
                          <a:solidFill>
                            <a:srgbClr val="000000"/>
                          </a:solidFill>
                          <a:effectLst/>
                          <a:latin typeface="方正黑体_GBK"/>
                        </a:rPr>
                        <a:t>种植（养殖）规模数</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种植（养殖）单位</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vMerge="1">
                  <a:tcPr/>
                </a:tc>
                <a:tc vMerge="1">
                  <a:tcPr/>
                </a:tc>
              </a:tr>
              <a:tr h="190500">
                <a:tc rowSpan="10">
                  <a:txBody>
                    <a:bodyPr/>
                    <a:lstStyle/>
                    <a:p>
                      <a:pPr algn="ctr" fontAlgn="ctr"/>
                      <a:r>
                        <a:rPr lang="zh-CN" altLang="en-US" sz="1000" b="0" i="0" u="none" strike="noStrike">
                          <a:solidFill>
                            <a:srgbClr val="000000"/>
                          </a:solidFill>
                          <a:effectLst/>
                          <a:latin typeface="方正黑体_GBK"/>
                        </a:rPr>
                        <a:t>特色水果</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柑橘</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299.6808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233.6285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108.3873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12.04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171.4806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136.1945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73.4693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6.90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柠檬</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47.8487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38.9460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11.3606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1.93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13.0400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8.3636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1.9622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0.53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柚子</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53.6673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33.3355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20.4048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2.16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20.7435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9.1265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4.7390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李子</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111.0486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55.7139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39.4436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8.61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86.5192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36.3571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31.9981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6.46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核桃</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79.3825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1.4039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3.6449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78.7810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1.3860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3.6000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2">
                  <a:txBody>
                    <a:bodyPr/>
                    <a:lstStyle/>
                    <a:p>
                      <a:pPr algn="ctr" fontAlgn="ctr"/>
                      <a:r>
                        <a:rPr lang="zh-CN" altLang="en-US" sz="1000" b="0" i="0" u="none" strike="noStrike">
                          <a:solidFill>
                            <a:srgbClr val="000000"/>
                          </a:solidFill>
                          <a:effectLst/>
                          <a:latin typeface="方正黑体_GBK"/>
                        </a:rPr>
                        <a:t>茶叶</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茶叶</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84.9904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3.9372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36.0744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4.37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48.5005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1.5402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17.2467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2.49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2">
                  <a:txBody>
                    <a:bodyPr/>
                    <a:lstStyle/>
                    <a:p>
                      <a:pPr algn="ctr" fontAlgn="ctr"/>
                      <a:r>
                        <a:rPr lang="zh-CN" altLang="en-US" sz="1000" b="0" i="0" u="none" strike="noStrike">
                          <a:solidFill>
                            <a:srgbClr val="000000"/>
                          </a:solidFill>
                          <a:effectLst/>
                          <a:latin typeface="方正黑体_GBK"/>
                        </a:rPr>
                        <a:t>榨菜</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榨菜</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157.7614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313.6888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41.0915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8.16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56.5016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104.4693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19.2967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3.22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2">
                  <a:txBody>
                    <a:bodyPr/>
                    <a:lstStyle/>
                    <a:p>
                      <a:pPr algn="ctr" fontAlgn="ctr"/>
                      <a:r>
                        <a:rPr lang="zh-CN" altLang="en-US" sz="1000" b="0" i="0" u="none" strike="noStrike">
                          <a:solidFill>
                            <a:srgbClr val="000000"/>
                          </a:solidFill>
                          <a:effectLst/>
                          <a:latin typeface="方正黑体_GBK"/>
                        </a:rPr>
                        <a:t>高山蔬菜</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高山蔬菜</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915.8201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1532.3039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391.6255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9.16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383.3954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604.9561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128.1901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方正黑体_GBK"/>
                        </a:rPr>
                        <a:t>3.56</a:t>
                      </a:r>
                      <a:endParaRPr lang="en-US" altLang="zh-CN" sz="1000" b="0" i="0" u="none" strike="noStrike" dirty="0">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1276350" y="1847850"/>
          <a:ext cx="6591300" cy="4191000"/>
        </p:xfrm>
        <a:graphic>
          <a:graphicData uri="http://schemas.openxmlformats.org/drawingml/2006/table">
            <a:tbl>
              <a:tblPr/>
              <a:tblGrid>
                <a:gridCol w="557994"/>
                <a:gridCol w="608720"/>
                <a:gridCol w="1534483"/>
                <a:gridCol w="824309"/>
                <a:gridCol w="675299"/>
                <a:gridCol w="789434"/>
                <a:gridCol w="811627"/>
                <a:gridCol w="789434"/>
              </a:tblGrid>
              <a:tr h="190500">
                <a:tc rowSpan="4">
                  <a:txBody>
                    <a:bodyPr/>
                    <a:lstStyle/>
                    <a:p>
                      <a:pPr algn="ctr" fontAlgn="ctr"/>
                      <a:r>
                        <a:rPr lang="zh-CN" altLang="en-US" sz="1000" b="0" i="0" u="none" strike="noStrike" dirty="0">
                          <a:solidFill>
                            <a:srgbClr val="000000"/>
                          </a:solidFill>
                          <a:effectLst/>
                          <a:latin typeface="方正黑体_GBK"/>
                        </a:rPr>
                        <a:t>调味品</a:t>
                      </a:r>
                      <a:endParaRPr lang="zh-CN" altLang="en-US" sz="1000" b="0" i="0" u="none" strike="noStrike" dirty="0">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花椒</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130.5256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39.2613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45.5236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2.72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39.0320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4.5600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5.0643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1.24</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辣椒</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46.9482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73.2662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23.2193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1.57</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23.8147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30.2207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10.8833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8">
                  <a:txBody>
                    <a:bodyPr/>
                    <a:lstStyle/>
                    <a:p>
                      <a:pPr algn="ctr" fontAlgn="ctr"/>
                      <a:r>
                        <a:rPr lang="zh-CN" altLang="en-US" sz="1000" b="0" i="0" u="none" strike="noStrike" dirty="0">
                          <a:solidFill>
                            <a:srgbClr val="000000"/>
                          </a:solidFill>
                          <a:effectLst/>
                          <a:latin typeface="方正黑体_GBK"/>
                        </a:rPr>
                        <a:t>生态畜牧</a:t>
                      </a:r>
                      <a:endParaRPr lang="zh-CN" altLang="en-US" sz="1000" b="0" i="0" u="none" strike="noStrike" dirty="0">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牛</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53.5064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万头</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134.4619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52.3398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1.19</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44.5142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万头</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6.5774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35.3339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0.98</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羊</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443.4347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万只</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98.8427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41.9767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359.9493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万只</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5.0648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33.5096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3.64</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鸡</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14434.9409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万羽</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122.4749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84.4841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9.63</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5476.1622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万羽</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9.0258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32.2296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3.68</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蜜蜂</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120.4786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万群</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4.9555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21.3146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5.67</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77.3210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万群</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0.6413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12.0422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3.64</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rowSpan="10">
                  <a:txBody>
                    <a:bodyPr/>
                    <a:lstStyle/>
                    <a:p>
                      <a:pPr algn="ctr" fontAlgn="ctr"/>
                      <a:r>
                        <a:rPr lang="zh-CN" altLang="en-US" sz="1000" b="0" i="0" u="none" strike="noStrike">
                          <a:solidFill>
                            <a:srgbClr val="000000"/>
                          </a:solidFill>
                          <a:effectLst/>
                          <a:latin typeface="方正黑体_GBK"/>
                        </a:rPr>
                        <a:t>中药材</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000" b="0" i="0" u="none" strike="noStrike">
                          <a:solidFill>
                            <a:srgbClr val="000000"/>
                          </a:solidFill>
                          <a:effectLst/>
                          <a:latin typeface="方正黑体_GBK"/>
                        </a:rPr>
                        <a:t>厚朴</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31.2976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2.945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1.8107</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2.66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26.8176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2.9430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1.8075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2.29</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金银花</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20.5945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3.76262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4.7685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19.5985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3.6391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4.4608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1.61</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黄连</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10.21</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3.41355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5.75746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0.83</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9.1600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3.3186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4.7528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0.75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党参</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9.9101</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1.88145</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5.78878</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0.83</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9.8801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1.8725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5.7834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rowSpan="2">
                  <a:txBody>
                    <a:bodyPr/>
                    <a:lstStyle/>
                    <a:p>
                      <a:pPr algn="ctr" fontAlgn="ctr"/>
                      <a:r>
                        <a:rPr lang="zh-CN" altLang="en-US" sz="1000" b="0" i="0" u="none" strike="noStrike">
                          <a:solidFill>
                            <a:srgbClr val="000000"/>
                          </a:solidFill>
                          <a:effectLst/>
                          <a:latin typeface="方正黑体_GBK"/>
                        </a:rPr>
                        <a:t>天麻</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a:solidFill>
                            <a:srgbClr val="000000"/>
                          </a:solidFill>
                          <a:effectLst/>
                          <a:latin typeface="方正黑体_GBK"/>
                        </a:rPr>
                        <a:t>33</a:t>
                      </a:r>
                      <a:r>
                        <a:rPr lang="zh-CN" altLang="en-US" sz="1000" b="0" i="0" u="none" strike="noStrike">
                          <a:solidFill>
                            <a:srgbClr val="000000"/>
                          </a:solidFill>
                          <a:effectLst/>
                          <a:latin typeface="方正黑体_GBK"/>
                        </a:rPr>
                        <a:t>个有扶贫任务区县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2.566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1.032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10.0592</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0.26</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vMerge="1">
                  <a:tcPr/>
                </a:tc>
                <a:tc vMerge="1">
                  <a:tcPr/>
                </a:tc>
                <a:tc>
                  <a:txBody>
                    <a:bodyPr/>
                    <a:lstStyle/>
                    <a:p>
                      <a:pPr algn="l" fontAlgn="ctr"/>
                      <a:r>
                        <a:rPr lang="zh-CN" altLang="en-US" sz="1000" b="0" i="0" u="none" strike="noStrike">
                          <a:solidFill>
                            <a:srgbClr val="000000"/>
                          </a:solidFill>
                          <a:effectLst/>
                          <a:latin typeface="方正黑体_GBK"/>
                        </a:rPr>
                        <a:t>其中：</a:t>
                      </a:r>
                      <a:r>
                        <a:rPr lang="en-US" altLang="zh-CN" sz="1000" b="0" i="0" u="none" strike="noStrike">
                          <a:solidFill>
                            <a:srgbClr val="000000"/>
                          </a:solidFill>
                          <a:effectLst/>
                          <a:latin typeface="方正黑体_GBK"/>
                        </a:rPr>
                        <a:t>14</a:t>
                      </a:r>
                      <a:r>
                        <a:rPr lang="zh-CN" altLang="en-US" sz="1000" b="0" i="0" u="none" strike="noStrike">
                          <a:solidFill>
                            <a:srgbClr val="000000"/>
                          </a:solidFill>
                          <a:effectLst/>
                          <a:latin typeface="方正黑体_GBK"/>
                        </a:rPr>
                        <a:t>个国家贫困区县</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2.4760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万亩</a:t>
                      </a:r>
                      <a:endParaRPr lang="zh-CN" altLang="en-US"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1.0030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9.8192 </a:t>
                      </a:r>
                      <a:endParaRPr lang="en-US" altLang="zh-CN" sz="1000" b="0" i="0" u="none" strike="noStrike">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方正黑体_GBK"/>
                        </a:rPr>
                        <a:t>0.25</a:t>
                      </a:r>
                      <a:endParaRPr lang="en-US" altLang="zh-CN" sz="1000" b="0" i="0" u="none" strike="noStrike" dirty="0">
                        <a:solidFill>
                          <a:srgbClr val="000000"/>
                        </a:solidFill>
                        <a:effectLst/>
                        <a:latin typeface="方正黑体_GBK"/>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457200" y="2271356"/>
          <a:ext cx="8229600" cy="3343988"/>
        </p:xfrm>
        <a:graphic>
          <a:graphicData uri="http://schemas.openxmlformats.org/drawingml/2006/table">
            <a:tbl>
              <a:tblPr/>
              <a:tblGrid>
                <a:gridCol w="1152717"/>
                <a:gridCol w="1152717"/>
                <a:gridCol w="1436596"/>
                <a:gridCol w="1436596"/>
                <a:gridCol w="1433728"/>
                <a:gridCol w="1617246"/>
              </a:tblGrid>
              <a:tr h="515783">
                <a:tc gridSpan="6">
                  <a:txBody>
                    <a:bodyPr/>
                    <a:lstStyle/>
                    <a:p>
                      <a:pPr algn="ctr" fontAlgn="ctr"/>
                      <a:r>
                        <a:rPr lang="zh-CN" altLang="en-US" sz="1800" b="0" i="0" u="none" strike="noStrike">
                          <a:solidFill>
                            <a:srgbClr val="000000"/>
                          </a:solidFill>
                          <a:effectLst/>
                          <a:latin typeface="方正小标宋_GBK" panose="03000509000000000000" charset="-122"/>
                        </a:rPr>
                        <a:t>扶贫特色产业五大系列（菜篮子）主要产业品种及规模分布情况</a:t>
                      </a:r>
                      <a:endParaRPr lang="zh-CN" altLang="en-US" sz="1800" b="0" i="0" u="none" strike="noStrike">
                        <a:solidFill>
                          <a:srgbClr val="000000"/>
                        </a:solidFill>
                        <a:effectLst/>
                        <a:latin typeface="方正小标宋_GBK" panose="03000509000000000000" charset="-122"/>
                      </a:endParaRPr>
                    </a:p>
                  </a:txBody>
                  <a:tcPr marL="8596" marR="8596" marT="8596"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378241">
                <a:tc>
                  <a:txBody>
                    <a:bodyPr/>
                    <a:lstStyle/>
                    <a:p>
                      <a:pPr algn="ctr" fontAlgn="ctr"/>
                      <a:r>
                        <a:rPr lang="zh-CN" altLang="en-US" sz="1100" b="0" i="0" u="none" strike="noStrike">
                          <a:solidFill>
                            <a:srgbClr val="000000"/>
                          </a:solidFill>
                          <a:effectLst/>
                          <a:latin typeface="方正小标宋_GBK" panose="03000509000000000000" charset="-122"/>
                        </a:rPr>
                        <a:t>序</a:t>
                      </a:r>
                      <a:r>
                        <a:rPr lang="zh-CN" altLang="en-US" sz="1100" b="0" i="0" u="none" strike="noStrike">
                          <a:solidFill>
                            <a:srgbClr val="000000"/>
                          </a:solidFill>
                          <a:effectLst/>
                          <a:latin typeface="Times New Roman" panose="02020603050405020304"/>
                        </a:rPr>
                        <a:t>     </a:t>
                      </a:r>
                      <a:r>
                        <a:rPr lang="zh-CN" altLang="en-US" sz="1100" b="0" i="0" u="none" strike="noStrike">
                          <a:solidFill>
                            <a:srgbClr val="000000"/>
                          </a:solidFill>
                          <a:effectLst/>
                          <a:latin typeface="方正小标宋_GBK" panose="03000509000000000000" charset="-122"/>
                        </a:rPr>
                        <a:t>号</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小标宋_GBK" panose="03000509000000000000" charset="-122"/>
                        </a:rPr>
                        <a:t>品</a:t>
                      </a:r>
                      <a:r>
                        <a:rPr lang="zh-CN" altLang="en-US" sz="1100" b="0" i="0" u="none" strike="noStrike">
                          <a:solidFill>
                            <a:srgbClr val="000000"/>
                          </a:solidFill>
                          <a:effectLst/>
                          <a:latin typeface="Times New Roman" panose="02020603050405020304"/>
                        </a:rPr>
                        <a:t>   </a:t>
                      </a:r>
                      <a:r>
                        <a:rPr lang="zh-CN" altLang="en-US" sz="1100" b="0" i="0" u="none" strike="noStrike">
                          <a:solidFill>
                            <a:srgbClr val="000000"/>
                          </a:solidFill>
                          <a:effectLst/>
                          <a:latin typeface="方正小标宋_GBK" panose="03000509000000000000" charset="-122"/>
                        </a:rPr>
                        <a:t>名</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小标宋_GBK" panose="03000509000000000000" charset="-122"/>
                        </a:rPr>
                        <a:t>种植（养殖）</a:t>
                      </a:r>
                      <a:br>
                        <a:rPr lang="zh-CN" altLang="en-US" sz="1100" b="0" i="0" u="none" strike="noStrike">
                          <a:solidFill>
                            <a:srgbClr val="000000"/>
                          </a:solidFill>
                          <a:effectLst/>
                          <a:latin typeface="方正小标宋_GBK" panose="03000509000000000000" charset="-122"/>
                        </a:rPr>
                      </a:br>
                      <a:r>
                        <a:rPr lang="zh-CN" altLang="en-US" sz="1100" b="0" i="0" u="none" strike="noStrike">
                          <a:solidFill>
                            <a:srgbClr val="000000"/>
                          </a:solidFill>
                          <a:effectLst/>
                          <a:latin typeface="方正小标宋_GBK" panose="03000509000000000000" charset="-122"/>
                        </a:rPr>
                        <a:t>规模数</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小标宋_GBK" panose="03000509000000000000" charset="-122"/>
                        </a:rPr>
                        <a:t>种植（养殖）规模单位</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小标宋_GBK" panose="03000509000000000000" charset="-122"/>
                        </a:rPr>
                        <a:t>年产量</a:t>
                      </a:r>
                      <a:br>
                        <a:rPr lang="zh-CN" altLang="en-US" sz="1100" b="0" i="0" u="none" strike="noStrike">
                          <a:solidFill>
                            <a:srgbClr val="000000"/>
                          </a:solidFill>
                          <a:effectLst/>
                          <a:latin typeface="方正小标宋_GBK" panose="03000509000000000000" charset="-122"/>
                        </a:rPr>
                      </a:br>
                      <a:r>
                        <a:rPr lang="zh-CN" altLang="en-US" sz="1100" b="0" i="0" u="none" strike="noStrike">
                          <a:solidFill>
                            <a:srgbClr val="000000"/>
                          </a:solidFill>
                          <a:effectLst/>
                          <a:latin typeface="方正小标宋_GBK" panose="03000509000000000000" charset="-122"/>
                        </a:rPr>
                        <a:t>（单位：万吨）</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小标宋_GBK" panose="03000509000000000000" charset="-122"/>
                        </a:rPr>
                        <a:t>年产值</a:t>
                      </a:r>
                      <a:br>
                        <a:rPr lang="zh-CN" altLang="en-US" sz="1100" b="0" i="0" u="none" strike="noStrike">
                          <a:solidFill>
                            <a:srgbClr val="000000"/>
                          </a:solidFill>
                          <a:effectLst/>
                          <a:latin typeface="方正小标宋_GBK" panose="03000509000000000000" charset="-122"/>
                        </a:rPr>
                      </a:br>
                      <a:r>
                        <a:rPr lang="zh-CN" altLang="en-US" sz="1100" b="0" i="0" u="none" strike="noStrike">
                          <a:solidFill>
                            <a:srgbClr val="000000"/>
                          </a:solidFill>
                          <a:effectLst/>
                          <a:latin typeface="方正小标宋_GBK" panose="03000509000000000000" charset="-122"/>
                        </a:rPr>
                        <a:t>（单位：亿元）</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gridSpan="2">
                  <a:txBody>
                    <a:bodyPr/>
                    <a:lstStyle/>
                    <a:p>
                      <a:pPr algn="ctr" fontAlgn="ctr"/>
                      <a:r>
                        <a:rPr lang="zh-CN" altLang="en-US" sz="1100" b="0" i="0" u="none" strike="noStrike">
                          <a:solidFill>
                            <a:srgbClr val="000000"/>
                          </a:solidFill>
                          <a:effectLst/>
                          <a:latin typeface="方正仿宋_GBK" panose="03000509000000000000" charset="-122"/>
                        </a:rPr>
                        <a:t>小计</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a:txBody>
                    <a:bodyPr/>
                    <a:lstStyle/>
                    <a:p>
                      <a:pPr algn="ctr" fontAlgn="ctr"/>
                      <a:r>
                        <a:rPr lang="en-US" altLang="zh-CN" sz="1100" b="0" i="0" u="none" strike="noStrike">
                          <a:solidFill>
                            <a:srgbClr val="000000"/>
                          </a:solidFill>
                          <a:effectLst/>
                          <a:latin typeface="Times New Roman" panose="02020603050405020304"/>
                        </a:rPr>
                        <a:t>1653.7763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2042.8093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549.1769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1</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蔬菜</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915.8201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1532.3039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391.6255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2</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油菜</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288.4054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45.1463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22.4614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3</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榨菜</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157.7614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313.6888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41.0915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4</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花椒</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130.5256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39.2613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45.5236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5</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油茶</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81.9120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1.3553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1.9859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6</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辣椒</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46.9482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73.2662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23.2193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7</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油橄榄</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17.4400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0.1232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0.6186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8</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姜</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9.2836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16.2643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9.2710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9</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竹笋</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4.2800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20.0000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11.3800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10</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莼菜</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1.4000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万亩</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1.4000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2.0000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524">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Times New Roman" panose="02020603050405020304"/>
                        </a:rPr>
                        <a:t>　</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9120">
                <a:tc>
                  <a:txBody>
                    <a:bodyPr/>
                    <a:lstStyle/>
                    <a:p>
                      <a:pPr algn="ctr" fontAlgn="ctr"/>
                      <a:r>
                        <a:rPr lang="en-US" altLang="zh-CN" sz="1100" b="0" i="0" u="none" strike="noStrike">
                          <a:solidFill>
                            <a:srgbClr val="000000"/>
                          </a:solidFill>
                          <a:effectLst/>
                          <a:latin typeface="Times New Roman" panose="02020603050405020304"/>
                        </a:rPr>
                        <a:t>11</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食用菌类</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25415.0279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100" b="0" i="0" u="none" strike="noStrike">
                          <a:solidFill>
                            <a:srgbClr val="000000"/>
                          </a:solidFill>
                          <a:effectLst/>
                          <a:latin typeface="方正仿宋_GBK" panose="03000509000000000000" charset="-122"/>
                        </a:rPr>
                        <a:t>万棒</a:t>
                      </a:r>
                      <a:endParaRPr lang="zh-CN" altLang="en-US"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a:solidFill>
                            <a:srgbClr val="000000"/>
                          </a:solidFill>
                          <a:effectLst/>
                          <a:latin typeface="Times New Roman" panose="02020603050405020304"/>
                        </a:rPr>
                        <a:t>15.8163 </a:t>
                      </a:r>
                      <a:endParaRPr lang="en-US" altLang="zh-CN" sz="1100" b="0" i="0" u="none" strike="noStrike">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100" b="0" i="0" u="none" strike="noStrike" dirty="0">
                          <a:solidFill>
                            <a:srgbClr val="000000"/>
                          </a:solidFill>
                          <a:effectLst/>
                          <a:latin typeface="Times New Roman" panose="02020603050405020304"/>
                        </a:rPr>
                        <a:t>21.6759 </a:t>
                      </a:r>
                      <a:endParaRPr lang="en-US" altLang="zh-CN" sz="1100" b="0" i="0" u="none" strike="noStrike" dirty="0">
                        <a:solidFill>
                          <a:srgbClr val="000000"/>
                        </a:solidFill>
                        <a:effectLst/>
                        <a:latin typeface="Times New Roman" panose="02020603050405020304"/>
                      </a:endParaRPr>
                    </a:p>
                  </a:txBody>
                  <a:tcPr marL="8596" marR="8596" marT="859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463549" y="1671955"/>
          <a:ext cx="8216901" cy="4542790"/>
        </p:xfrm>
        <a:graphic>
          <a:graphicData uri="http://schemas.openxmlformats.org/drawingml/2006/table">
            <a:tbl>
              <a:tblPr/>
              <a:tblGrid>
                <a:gridCol w="1544841"/>
                <a:gridCol w="1544841"/>
                <a:gridCol w="1703775"/>
                <a:gridCol w="1678346"/>
                <a:gridCol w="1745098"/>
              </a:tblGrid>
              <a:tr h="609600">
                <a:tc gridSpan="5">
                  <a:txBody>
                    <a:bodyPr/>
                    <a:lstStyle/>
                    <a:p>
                      <a:pPr algn="ctr" fontAlgn="ctr"/>
                      <a:r>
                        <a:rPr lang="zh-CN" altLang="en-US" sz="2000" b="0" i="0" u="none" strike="noStrike">
                          <a:solidFill>
                            <a:srgbClr val="000000"/>
                          </a:solidFill>
                          <a:effectLst/>
                          <a:latin typeface="方正小标宋_GBK" panose="03000509000000000000" charset="-122"/>
                        </a:rPr>
                        <a:t>扶贫特色产业五大系列（米袋子）主要产业品种及规模汇总表</a:t>
                      </a:r>
                      <a:endParaRPr lang="zh-CN" altLang="en-US" sz="2000" b="0" i="0" u="none" strike="noStrike">
                        <a:solidFill>
                          <a:srgbClr val="000000"/>
                        </a:solidFill>
                        <a:effectLst/>
                        <a:latin typeface="方正小标宋_GBK" panose="03000509000000000000" charset="-122"/>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r>
              <a:tr h="723900">
                <a:tc>
                  <a:txBody>
                    <a:bodyPr/>
                    <a:lstStyle/>
                    <a:p>
                      <a:pPr algn="ctr" fontAlgn="ctr"/>
                      <a:r>
                        <a:rPr lang="zh-CN" altLang="en-US" sz="1200" b="0" i="0" u="none" strike="noStrike">
                          <a:solidFill>
                            <a:srgbClr val="000000"/>
                          </a:solidFill>
                          <a:effectLst/>
                          <a:latin typeface="方正黑体_GBK"/>
                        </a:rPr>
                        <a:t>序   号</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品   名</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种植（养殖）规模数（单位：万亩）</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年产量</a:t>
                      </a:r>
                      <a:br>
                        <a:rPr lang="zh-CN" altLang="en-US" sz="1200" b="0" i="0" u="none" strike="noStrike">
                          <a:solidFill>
                            <a:srgbClr val="000000"/>
                          </a:solidFill>
                          <a:effectLst/>
                          <a:latin typeface="方正黑体_GBK"/>
                        </a:rPr>
                      </a:br>
                      <a:r>
                        <a:rPr lang="zh-CN" altLang="en-US" sz="1200" b="0" i="0" u="none" strike="noStrike">
                          <a:solidFill>
                            <a:srgbClr val="000000"/>
                          </a:solidFill>
                          <a:effectLst/>
                          <a:latin typeface="方正黑体_GBK"/>
                        </a:rPr>
                        <a:t>（单位：万吨）</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年产值</a:t>
                      </a:r>
                      <a:br>
                        <a:rPr lang="zh-CN" altLang="en-US" sz="1200" b="0" i="0" u="none" strike="noStrike">
                          <a:solidFill>
                            <a:srgbClr val="000000"/>
                          </a:solidFill>
                          <a:effectLst/>
                          <a:latin typeface="方正黑体_GBK"/>
                        </a:rPr>
                      </a:br>
                      <a:r>
                        <a:rPr lang="zh-CN" altLang="en-US" sz="1200" b="0" i="0" u="none" strike="noStrike">
                          <a:solidFill>
                            <a:srgbClr val="000000"/>
                          </a:solidFill>
                          <a:effectLst/>
                          <a:latin typeface="方正黑体_GBK"/>
                        </a:rPr>
                        <a:t>（单位：亿元）</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9570">
                <a:tc gridSpan="2">
                  <a:txBody>
                    <a:bodyPr/>
                    <a:lstStyle/>
                    <a:p>
                      <a:pPr algn="ctr" fontAlgn="ctr"/>
                      <a:r>
                        <a:rPr lang="zh-CN" altLang="en-US" sz="1200" b="0" i="0" u="none" strike="noStrike">
                          <a:solidFill>
                            <a:srgbClr val="000000"/>
                          </a:solidFill>
                          <a:effectLst/>
                          <a:latin typeface="方正黑体_GBK"/>
                        </a:rPr>
                        <a:t>合       计</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a:txBody>
                    <a:bodyPr/>
                    <a:lstStyle/>
                    <a:p>
                      <a:pPr algn="ctr" fontAlgn="ctr"/>
                      <a:r>
                        <a:rPr lang="en-US" altLang="zh-CN" sz="1200" b="0" i="0" u="none" strike="noStrike">
                          <a:solidFill>
                            <a:srgbClr val="000000"/>
                          </a:solidFill>
                          <a:effectLst/>
                          <a:latin typeface="方正黑体_GBK"/>
                        </a:rPr>
                        <a:t>1932.1193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1042.6572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246.0282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1</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水稻</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702.6613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364.8497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101.0399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2</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玉米</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451.2304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217.7677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44.9737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3</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马铃薯</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334.4816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207.6669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56.7478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4</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红薯</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327.0306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230.2300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32.2452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5</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杂豆类</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76.6030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10.2977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6.0071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6</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小麦</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19.5981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6.8995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1.5973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7</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高粱</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10.3205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3.3028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2.0730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965">
                <a:tc>
                  <a:txBody>
                    <a:bodyPr/>
                    <a:lstStyle/>
                    <a:p>
                      <a:pPr algn="ctr" fontAlgn="ctr"/>
                      <a:r>
                        <a:rPr lang="en-US" altLang="zh-CN" sz="1200" b="0" i="0" u="none" strike="noStrike">
                          <a:solidFill>
                            <a:srgbClr val="000000"/>
                          </a:solidFill>
                          <a:effectLst/>
                          <a:latin typeface="方正黑体_GBK"/>
                        </a:rPr>
                        <a:t>8</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200" b="0" i="0" u="none" strike="noStrike">
                          <a:solidFill>
                            <a:srgbClr val="000000"/>
                          </a:solidFill>
                          <a:effectLst/>
                          <a:latin typeface="方正黑体_GBK"/>
                        </a:rPr>
                        <a:t>花生</a:t>
                      </a:r>
                      <a:endParaRPr lang="zh-CN" altLang="en-US"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10.1938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a:solidFill>
                            <a:srgbClr val="000000"/>
                          </a:solidFill>
                          <a:effectLst/>
                          <a:latin typeface="方正黑体_GBK"/>
                        </a:rPr>
                        <a:t>1.6430 </a:t>
                      </a:r>
                      <a:endParaRPr lang="en-US" altLang="zh-CN" sz="1200" b="0" i="0" u="none" strike="noStrike">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200" b="0" i="0" u="none" strike="noStrike" dirty="0">
                          <a:solidFill>
                            <a:srgbClr val="000000"/>
                          </a:solidFill>
                          <a:effectLst/>
                          <a:latin typeface="方正黑体_GBK"/>
                        </a:rPr>
                        <a:t>1.3442 </a:t>
                      </a:r>
                      <a:endParaRPr lang="en-US" altLang="zh-CN" sz="1200" b="0" i="0" u="none" strike="noStrike" dirty="0">
                        <a:solidFill>
                          <a:srgbClr val="000000"/>
                        </a:solidFill>
                        <a:effectLst/>
                        <a:latin typeface="方正黑体_GBK"/>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1205785" y="1600199"/>
          <a:ext cx="6732429" cy="4686303"/>
        </p:xfrm>
        <a:graphic>
          <a:graphicData uri="http://schemas.openxmlformats.org/drawingml/2006/table">
            <a:tbl>
              <a:tblPr/>
              <a:tblGrid>
                <a:gridCol w="1211837"/>
                <a:gridCol w="1360226"/>
                <a:gridCol w="1604791"/>
                <a:gridCol w="1343738"/>
                <a:gridCol w="1211837"/>
              </a:tblGrid>
              <a:tr h="660042">
                <a:tc gridSpan="5">
                  <a:txBody>
                    <a:bodyPr/>
                    <a:lstStyle/>
                    <a:p>
                      <a:pPr algn="ctr" fontAlgn="ctr"/>
                      <a:r>
                        <a:rPr lang="zh-CN" altLang="en-US" sz="1700" b="0" i="0" u="none" strike="noStrike">
                          <a:solidFill>
                            <a:srgbClr val="000000"/>
                          </a:solidFill>
                          <a:effectLst/>
                          <a:latin typeface="方正小标宋_GBK" panose="03000509000000000000" charset="-122"/>
                        </a:rPr>
                        <a:t>扶贫特色产业五大系列（果盘子）主要产业品种及规模汇总表</a:t>
                      </a:r>
                      <a:endParaRPr lang="zh-CN" altLang="en-US" sz="1700" b="0" i="0" u="none" strike="noStrike">
                        <a:solidFill>
                          <a:srgbClr val="000000"/>
                        </a:solidFill>
                        <a:effectLst/>
                        <a:latin typeface="方正小标宋_GBK" panose="03000509000000000000" charset="-122"/>
                      </a:endParaRPr>
                    </a:p>
                  </a:txBody>
                  <a:tcPr marL="8251" marR="8251" marT="8251"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r>
              <a:tr h="462030">
                <a:tc>
                  <a:txBody>
                    <a:bodyPr/>
                    <a:lstStyle/>
                    <a:p>
                      <a:pPr algn="ctr" fontAlgn="ctr"/>
                      <a:r>
                        <a:rPr lang="zh-CN" altLang="en-US" sz="1000" b="0" i="0" u="none" strike="noStrike">
                          <a:solidFill>
                            <a:srgbClr val="000000"/>
                          </a:solidFill>
                          <a:effectLst/>
                          <a:latin typeface="方正黑体_GBK"/>
                        </a:rPr>
                        <a:t>序号</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品   名</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种植（养殖）规模数（单位：万亩）</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年产量</a:t>
                      </a:r>
                      <a:br>
                        <a:rPr lang="zh-CN" altLang="en-US" sz="1000" b="0" i="0" u="none" strike="noStrike">
                          <a:solidFill>
                            <a:srgbClr val="000000"/>
                          </a:solidFill>
                          <a:effectLst/>
                          <a:latin typeface="方正黑体_GBK"/>
                        </a:rPr>
                      </a:br>
                      <a:r>
                        <a:rPr lang="zh-CN" altLang="en-US" sz="1000" b="0" i="0" u="none" strike="noStrike">
                          <a:solidFill>
                            <a:srgbClr val="000000"/>
                          </a:solidFill>
                          <a:effectLst/>
                          <a:latin typeface="方正黑体_GBK"/>
                        </a:rPr>
                        <a:t>（单位：万吨）</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年产值</a:t>
                      </a:r>
                      <a:br>
                        <a:rPr lang="zh-CN" altLang="en-US" sz="1000" b="0" i="0" u="none" strike="noStrike">
                          <a:solidFill>
                            <a:srgbClr val="000000"/>
                          </a:solidFill>
                          <a:effectLst/>
                          <a:latin typeface="方正黑体_GBK"/>
                        </a:rPr>
                      </a:br>
                      <a:r>
                        <a:rPr lang="zh-CN" altLang="en-US" sz="1000" b="0" i="0" u="none" strike="noStrike">
                          <a:solidFill>
                            <a:srgbClr val="000000"/>
                          </a:solidFill>
                          <a:effectLst/>
                          <a:latin typeface="方正黑体_GBK"/>
                        </a:rPr>
                        <a:t>（单位：亿元）</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0021">
                <a:tc gridSpan="2">
                  <a:txBody>
                    <a:bodyPr/>
                    <a:lstStyle/>
                    <a:p>
                      <a:pPr algn="ctr" fontAlgn="ctr"/>
                      <a:r>
                        <a:rPr lang="zh-CN" altLang="en-US" sz="1000" b="0" i="0" u="none" strike="noStrike">
                          <a:solidFill>
                            <a:srgbClr val="000000"/>
                          </a:solidFill>
                          <a:effectLst/>
                          <a:latin typeface="方正黑体_GBK"/>
                        </a:rPr>
                        <a:t>合    计</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a:txBody>
                    <a:bodyPr/>
                    <a:lstStyle/>
                    <a:p>
                      <a:pPr algn="ctr" fontAlgn="ctr"/>
                      <a:r>
                        <a:rPr lang="en-US" altLang="zh-CN" sz="1000" b="0" i="0" u="none" strike="noStrike">
                          <a:solidFill>
                            <a:srgbClr val="000000"/>
                          </a:solidFill>
                          <a:effectLst/>
                          <a:latin typeface="方正黑体_GBK"/>
                        </a:rPr>
                        <a:t>841.2891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537.5862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271.7129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1</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柑橘</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299.6808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233.6285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108.3873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2</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李子</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111.0486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55.7139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39.4436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3</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核桃</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79.3825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1.4039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3.6449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4</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柚子</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53.6673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33.3355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20.4048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5</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柠檬</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47.8487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38.9460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11.3606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6</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梨</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40.9242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33.9680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14.1042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7</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桃</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31.9388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17.8290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8.6195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8</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板栗</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30.0000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0.4010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0.3200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9</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西瓜</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25.1687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44.2682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10.8022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10</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枇杷</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14.6814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8.4403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5.8013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11</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猕猴桃</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11.6362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4.9297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5.0875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12</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葡萄</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10.3215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60.7850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7.6628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l" fontAlgn="ctr"/>
                      <a:endParaRPr lang="zh-CN" altLang="en-US" sz="1000" b="0" i="0" u="none" strike="noStrike">
                        <a:solidFill>
                          <a:srgbClr val="000000"/>
                        </a:solidFill>
                        <a:effectLst/>
                        <a:latin typeface="宋体" panose="02010600030101010101" pitchFamily="2" charset="-122"/>
                      </a:endParaRPr>
                    </a:p>
                  </a:txBody>
                  <a:tcPr marL="8251" marR="8251" marT="82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a:solidFill>
                          <a:srgbClr val="000000"/>
                        </a:solidFill>
                        <a:effectLst/>
                        <a:latin typeface="宋体" panose="02010600030101010101" pitchFamily="2" charset="-122"/>
                      </a:endParaRPr>
                    </a:p>
                  </a:txBody>
                  <a:tcPr marL="8251" marR="8251" marT="82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a:solidFill>
                          <a:srgbClr val="000000"/>
                        </a:solidFill>
                        <a:effectLst/>
                        <a:latin typeface="宋体" panose="02010600030101010101" pitchFamily="2" charset="-122"/>
                      </a:endParaRPr>
                    </a:p>
                  </a:txBody>
                  <a:tcPr marL="8251" marR="8251" marT="82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a:solidFill>
                          <a:srgbClr val="000000"/>
                        </a:solidFill>
                        <a:effectLst/>
                        <a:latin typeface="宋体" panose="02010600030101010101" pitchFamily="2" charset="-122"/>
                      </a:endParaRPr>
                    </a:p>
                  </a:txBody>
                  <a:tcPr marL="8251" marR="8251" marT="82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a:solidFill>
                          <a:srgbClr val="000000"/>
                        </a:solidFill>
                        <a:effectLst/>
                        <a:latin typeface="宋体" panose="02010600030101010101" pitchFamily="2" charset="-122"/>
                      </a:endParaRPr>
                    </a:p>
                  </a:txBody>
                  <a:tcPr marL="8251" marR="8251" marT="8251"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1015">
                <a:tc>
                  <a:txBody>
                    <a:bodyPr/>
                    <a:lstStyle/>
                    <a:p>
                      <a:pPr algn="ctr" fontAlgn="ctr"/>
                      <a:r>
                        <a:rPr lang="en-US" altLang="zh-CN" sz="1000" b="0" i="0" u="none" strike="noStrike">
                          <a:solidFill>
                            <a:srgbClr val="000000"/>
                          </a:solidFill>
                          <a:effectLst/>
                          <a:latin typeface="方正黑体_GBK"/>
                        </a:rPr>
                        <a:t>13</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茶叶</a:t>
                      </a:r>
                      <a:endParaRPr lang="zh-CN" altLang="en-US"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84.9904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3.9372 </a:t>
                      </a:r>
                      <a:endParaRPr lang="en-US" altLang="zh-CN" sz="1000" b="0" i="0" u="none" strike="noStrike">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方正黑体_GBK"/>
                        </a:rPr>
                        <a:t>36.0744 </a:t>
                      </a:r>
                      <a:endParaRPr lang="en-US" altLang="zh-CN" sz="1000" b="0" i="0" u="none" strike="noStrike" dirty="0">
                        <a:solidFill>
                          <a:srgbClr val="000000"/>
                        </a:solidFill>
                        <a:effectLst/>
                        <a:latin typeface="方正黑体_GBK"/>
                      </a:endParaRPr>
                    </a:p>
                  </a:txBody>
                  <a:tcPr marL="8251" marR="8251" marT="8251"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1014615" y="1600199"/>
          <a:ext cx="7114770" cy="4686303"/>
        </p:xfrm>
        <a:graphic>
          <a:graphicData uri="http://schemas.openxmlformats.org/drawingml/2006/table">
            <a:tbl>
              <a:tblPr/>
              <a:tblGrid>
                <a:gridCol w="1185795"/>
                <a:gridCol w="1185795"/>
                <a:gridCol w="1185795"/>
                <a:gridCol w="1185795"/>
                <a:gridCol w="1185795"/>
                <a:gridCol w="1185795"/>
              </a:tblGrid>
              <a:tr h="963579">
                <a:tc gridSpan="6">
                  <a:txBody>
                    <a:bodyPr/>
                    <a:lstStyle/>
                    <a:p>
                      <a:pPr algn="ctr" fontAlgn="ctr"/>
                      <a:r>
                        <a:rPr lang="zh-CN" altLang="en-US" sz="1500" b="0" i="0" u="none" strike="noStrike">
                          <a:solidFill>
                            <a:srgbClr val="000000"/>
                          </a:solidFill>
                          <a:effectLst/>
                          <a:latin typeface="方正小标宋_GBK" panose="03000509000000000000" charset="-122"/>
                        </a:rPr>
                        <a:t>扶贫特色产业五大系列（肉圆子）主要产业品种及规模汇总表</a:t>
                      </a:r>
                      <a:endParaRPr lang="zh-CN" altLang="en-US" sz="1500" b="0" i="0" u="none" strike="noStrike">
                        <a:solidFill>
                          <a:srgbClr val="000000"/>
                        </a:solidFill>
                        <a:effectLst/>
                        <a:latin typeface="方正小标宋_GBK" panose="03000509000000000000" charset="-122"/>
                      </a:endParaRPr>
                    </a:p>
                  </a:txBody>
                  <a:tcPr marL="7230" marR="7230" marT="7230"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c hMerge="1">
                  <a:tcPr/>
                </a:tc>
              </a:tr>
              <a:tr h="356220">
                <a:tc>
                  <a:txBody>
                    <a:bodyPr/>
                    <a:lstStyle/>
                    <a:p>
                      <a:pPr algn="ctr" fontAlgn="ctr"/>
                      <a:r>
                        <a:rPr lang="zh-CN" altLang="en-US" sz="900" b="0" i="0" u="none" strike="noStrike">
                          <a:solidFill>
                            <a:srgbClr val="000000"/>
                          </a:solidFill>
                          <a:effectLst/>
                          <a:latin typeface="方正黑体_GBK"/>
                        </a:rPr>
                        <a:t>序号</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品   名</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种植（养殖）规模数</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种植（养殖）规模单位</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年产量</a:t>
                      </a:r>
                      <a:br>
                        <a:rPr lang="zh-CN" altLang="en-US" sz="900" b="0" i="0" u="none" strike="noStrike">
                          <a:solidFill>
                            <a:srgbClr val="000000"/>
                          </a:solidFill>
                          <a:effectLst/>
                          <a:latin typeface="方正黑体_GBK"/>
                        </a:rPr>
                      </a:br>
                      <a:r>
                        <a:rPr lang="zh-CN" altLang="en-US" sz="900" b="0" i="0" u="none" strike="noStrike">
                          <a:solidFill>
                            <a:srgbClr val="000000"/>
                          </a:solidFill>
                          <a:effectLst/>
                          <a:latin typeface="方正黑体_GBK"/>
                        </a:rPr>
                        <a:t>（单位：万吨）</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年产值</a:t>
                      </a:r>
                      <a:br>
                        <a:rPr lang="zh-CN" altLang="en-US" sz="900" b="0" i="0" u="none" strike="noStrike">
                          <a:solidFill>
                            <a:srgbClr val="000000"/>
                          </a:solidFill>
                          <a:effectLst/>
                          <a:latin typeface="方正黑体_GBK"/>
                        </a:rPr>
                      </a:br>
                      <a:r>
                        <a:rPr lang="zh-CN" altLang="en-US" sz="900" b="0" i="0" u="none" strike="noStrike">
                          <a:solidFill>
                            <a:srgbClr val="000000"/>
                          </a:solidFill>
                          <a:effectLst/>
                          <a:latin typeface="方正黑体_GBK"/>
                        </a:rPr>
                        <a:t>（单位：亿元）</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1</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生猪</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1355.4884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a:solidFill>
                            <a:srgbClr val="000000"/>
                          </a:solidFill>
                          <a:effectLst/>
                          <a:latin typeface="方正黑体_GBK"/>
                        </a:rPr>
                        <a:t>万头</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1388.2631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375.1300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2</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牛</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53.5064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134.4619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52.3398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3</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羊</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443.4347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方正黑体_GBK"/>
                        </a:rPr>
                        <a:t>万只</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altLang="zh-CN" sz="900" b="0" i="0" u="none" strike="noStrike">
                          <a:solidFill>
                            <a:srgbClr val="000000"/>
                          </a:solidFill>
                          <a:effectLst/>
                          <a:latin typeface="方正黑体_GBK"/>
                        </a:rPr>
                        <a:t>98.8427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41.9767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4</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兔</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1563.3427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900" b="0" i="0" u="none" strike="noStrike">
                          <a:solidFill>
                            <a:srgbClr val="000000"/>
                          </a:solidFill>
                          <a:effectLst/>
                          <a:latin typeface="方正黑体_GBK"/>
                        </a:rPr>
                        <a:t>　</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2.8337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7.5130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5</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蜜蜂</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120.4786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万群</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4.9555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21.3146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6</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鸡</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14434.9409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zh-CN" altLang="en-US" sz="900" b="0" i="0" u="none" strike="noStrike">
                          <a:solidFill>
                            <a:srgbClr val="000000"/>
                          </a:solidFill>
                          <a:effectLst/>
                          <a:latin typeface="方正黑体_GBK"/>
                        </a:rPr>
                        <a:t>万羽</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122.4749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84.4841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7</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鸭</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4917.5006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24.6604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31.4931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8</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鹅</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675.9573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7.4192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5.4778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9</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蛋鸡</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64.4321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0.7853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0.8894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10</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鸽子</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45.7152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0.0072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0.0327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11</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四大淡水鱼</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16.0279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900" b="0" i="0" u="none" strike="noStrike">
                          <a:solidFill>
                            <a:srgbClr val="000000"/>
                          </a:solidFill>
                          <a:effectLst/>
                          <a:latin typeface="方正黑体_GBK"/>
                        </a:rPr>
                        <a:t>万亩</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40.8817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89.4254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0542">
                <a:tc>
                  <a:txBody>
                    <a:bodyPr/>
                    <a:lstStyle/>
                    <a:p>
                      <a:pPr algn="ctr" fontAlgn="ctr"/>
                      <a:r>
                        <a:rPr lang="en-US" altLang="zh-CN" sz="900" b="0" i="0" u="none" strike="noStrike">
                          <a:solidFill>
                            <a:srgbClr val="000000"/>
                          </a:solidFill>
                          <a:effectLst/>
                          <a:latin typeface="方正黑体_GBK"/>
                        </a:rPr>
                        <a:t>12</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900" b="0" i="0" u="none" strike="noStrike">
                          <a:solidFill>
                            <a:srgbClr val="000000"/>
                          </a:solidFill>
                          <a:effectLst/>
                          <a:latin typeface="方正黑体_GBK"/>
                        </a:rPr>
                        <a:t>虾蟹</a:t>
                      </a:r>
                      <a:endParaRPr lang="zh-CN" altLang="en-US"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a:solidFill>
                            <a:srgbClr val="000000"/>
                          </a:solidFill>
                          <a:effectLst/>
                          <a:latin typeface="方正黑体_GBK"/>
                        </a:rPr>
                        <a:t>6.1356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cPr/>
                </a:tc>
                <a:tc>
                  <a:txBody>
                    <a:bodyPr/>
                    <a:lstStyle/>
                    <a:p>
                      <a:pPr algn="ctr" fontAlgn="ctr"/>
                      <a:r>
                        <a:rPr lang="en-US" altLang="zh-CN" sz="900" b="0" i="0" u="none" strike="noStrike">
                          <a:solidFill>
                            <a:srgbClr val="000000"/>
                          </a:solidFill>
                          <a:effectLst/>
                          <a:latin typeface="方正黑体_GBK"/>
                        </a:rPr>
                        <a:t>1.9783 </a:t>
                      </a:r>
                      <a:endParaRPr lang="en-US" altLang="zh-CN" sz="900" b="0" i="0" u="none" strike="noStrike">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900" b="0" i="0" u="none" strike="noStrike" dirty="0">
                          <a:solidFill>
                            <a:srgbClr val="000000"/>
                          </a:solidFill>
                          <a:effectLst/>
                          <a:latin typeface="方正黑体_GBK"/>
                        </a:rPr>
                        <a:t>8.0645 </a:t>
                      </a:r>
                      <a:endParaRPr lang="en-US" altLang="zh-CN" sz="900" b="0" i="0" u="none" strike="noStrike" dirty="0">
                        <a:solidFill>
                          <a:srgbClr val="000000"/>
                        </a:solidFill>
                        <a:effectLst/>
                        <a:latin typeface="方正黑体_GBK"/>
                      </a:endParaRPr>
                    </a:p>
                  </a:txBody>
                  <a:tcPr marL="7230" marR="7230" marT="723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7787208" cy="2290266"/>
          </a:xfrm>
        </p:spPr>
        <p:txBody>
          <a:bodyPr>
            <a:normAutofit fontScale="90000"/>
          </a:bodyPr>
          <a:lstStyle/>
          <a:p>
            <a:br>
              <a:rPr lang="en-US" altLang="zh-CN" sz="3200" dirty="0" smtClean="0">
                <a:latin typeface="华文新魏" panose="02010800040101010101" pitchFamily="2" charset="-122"/>
                <a:ea typeface="华文新魏" panose="02010800040101010101" pitchFamily="2" charset="-122"/>
              </a:rPr>
            </a:br>
            <a:r>
              <a:rPr lang="zh-CN" altLang="zh-CN" sz="3200" dirty="0" smtClean="0">
                <a:latin typeface="华文新魏" panose="02010800040101010101" pitchFamily="2" charset="-122"/>
                <a:ea typeface="华文新魏" panose="02010800040101010101" pitchFamily="2" charset="-122"/>
              </a:rPr>
              <a:t>从</a:t>
            </a:r>
            <a:r>
              <a:rPr lang="zh-CN" altLang="zh-CN" sz="3200" dirty="0">
                <a:latin typeface="华文新魏" panose="02010800040101010101" pitchFamily="2" charset="-122"/>
                <a:ea typeface="华文新魏" panose="02010800040101010101" pitchFamily="2" charset="-122"/>
              </a:rPr>
              <a:t>四个方面跟大家共同学习研究： </a:t>
            </a:r>
            <a:br>
              <a:rPr lang="en-US" altLang="zh-CN" sz="3200" dirty="0">
                <a:latin typeface="华文新魏" panose="02010800040101010101" pitchFamily="2" charset="-122"/>
                <a:ea typeface="华文新魏" panose="02010800040101010101" pitchFamily="2" charset="-122"/>
              </a:rPr>
            </a:br>
            <a:r>
              <a:rPr lang="zh-CN" altLang="zh-CN" sz="3200" dirty="0" smtClean="0">
                <a:latin typeface="华文新魏" panose="02010800040101010101" pitchFamily="2" charset="-122"/>
                <a:ea typeface="华文新魏" panose="02010800040101010101" pitchFamily="2" charset="-122"/>
              </a:rPr>
              <a:t>一</a:t>
            </a:r>
            <a:r>
              <a:rPr lang="zh-CN" altLang="zh-CN" sz="3200" dirty="0">
                <a:latin typeface="华文新魏" panose="02010800040101010101" pitchFamily="2" charset="-122"/>
                <a:ea typeface="华文新魏" panose="02010800040101010101" pitchFamily="2" charset="-122"/>
              </a:rPr>
              <a:t>是介绍一下重庆的产业发展情况；</a:t>
            </a:r>
            <a:br>
              <a:rPr lang="zh-CN" altLang="zh-CN" sz="3200" dirty="0">
                <a:latin typeface="华文新魏" panose="02010800040101010101" pitchFamily="2" charset="-122"/>
                <a:ea typeface="华文新魏" panose="02010800040101010101" pitchFamily="2" charset="-122"/>
              </a:rPr>
            </a:br>
            <a:r>
              <a:rPr lang="en-US" altLang="zh-CN" sz="3200" dirty="0" smtClean="0">
                <a:latin typeface="华文新魏" panose="02010800040101010101" pitchFamily="2" charset="-122"/>
                <a:ea typeface="华文新魏" panose="02010800040101010101" pitchFamily="2" charset="-122"/>
              </a:rPr>
              <a:t>    </a:t>
            </a:r>
            <a:r>
              <a:rPr lang="zh-CN" altLang="zh-CN" sz="3200" dirty="0" smtClean="0">
                <a:latin typeface="华文新魏" panose="02010800040101010101" pitchFamily="2" charset="-122"/>
                <a:ea typeface="华文新魏" panose="02010800040101010101" pitchFamily="2" charset="-122"/>
              </a:rPr>
              <a:t>二</a:t>
            </a:r>
            <a:r>
              <a:rPr lang="zh-CN" altLang="zh-CN" sz="3200" dirty="0">
                <a:latin typeface="华文新魏" panose="02010800040101010101" pitchFamily="2" charset="-122"/>
                <a:ea typeface="华文新魏" panose="02010800040101010101" pitchFamily="2" charset="-122"/>
              </a:rPr>
              <a:t>是分析一下贫困村产业发展的基础条件；</a:t>
            </a:r>
            <a:br>
              <a:rPr lang="zh-CN" altLang="zh-CN" sz="3200" dirty="0">
                <a:latin typeface="华文新魏" panose="02010800040101010101" pitchFamily="2" charset="-122"/>
                <a:ea typeface="华文新魏" panose="02010800040101010101" pitchFamily="2" charset="-122"/>
              </a:rPr>
            </a:br>
            <a:r>
              <a:rPr lang="en-US" altLang="zh-CN" sz="3200" dirty="0" smtClean="0">
                <a:latin typeface="华文新魏" panose="02010800040101010101" pitchFamily="2" charset="-122"/>
                <a:ea typeface="华文新魏" panose="02010800040101010101" pitchFamily="2" charset="-122"/>
              </a:rPr>
              <a:t>    </a:t>
            </a:r>
            <a:r>
              <a:rPr lang="zh-CN" altLang="zh-CN" sz="3200" dirty="0" smtClean="0">
                <a:latin typeface="华文新魏" panose="02010800040101010101" pitchFamily="2" charset="-122"/>
                <a:ea typeface="华文新魏" panose="02010800040101010101" pitchFamily="2" charset="-122"/>
              </a:rPr>
              <a:t>三</a:t>
            </a:r>
            <a:r>
              <a:rPr lang="zh-CN" altLang="zh-CN" sz="3200" dirty="0">
                <a:latin typeface="华文新魏" panose="02010800040101010101" pitchFamily="2" charset="-122"/>
                <a:ea typeface="华文新魏" panose="02010800040101010101" pitchFamily="2" charset="-122"/>
              </a:rPr>
              <a:t>是分析一下贫困村产业发展有哪些政策；</a:t>
            </a:r>
            <a:br>
              <a:rPr lang="zh-CN" altLang="zh-CN" sz="3200" dirty="0">
                <a:latin typeface="华文新魏" panose="02010800040101010101" pitchFamily="2" charset="-122"/>
                <a:ea typeface="华文新魏" panose="02010800040101010101" pitchFamily="2" charset="-122"/>
              </a:rPr>
            </a:br>
            <a:r>
              <a:rPr lang="en-US" altLang="zh-CN" sz="3200" dirty="0" smtClean="0">
                <a:latin typeface="华文新魏" panose="02010800040101010101" pitchFamily="2" charset="-122"/>
                <a:ea typeface="华文新魏" panose="02010800040101010101" pitchFamily="2" charset="-122"/>
              </a:rPr>
              <a:t>    </a:t>
            </a:r>
            <a:r>
              <a:rPr lang="zh-CN" altLang="zh-CN" sz="3200" dirty="0" smtClean="0">
                <a:latin typeface="华文新魏" panose="02010800040101010101" pitchFamily="2" charset="-122"/>
                <a:ea typeface="华文新魏" panose="02010800040101010101" pitchFamily="2" charset="-122"/>
              </a:rPr>
              <a:t>四</a:t>
            </a:r>
            <a:r>
              <a:rPr lang="zh-CN" altLang="zh-CN" sz="3200" dirty="0">
                <a:latin typeface="华文新魏" panose="02010800040101010101" pitchFamily="2" charset="-122"/>
                <a:ea typeface="华文新魏" panose="02010800040101010101" pitchFamily="2" charset="-122"/>
              </a:rPr>
              <a:t>是介绍几个典型案例供同志们借鉴参考。</a:t>
            </a:r>
            <a:br>
              <a:rPr lang="zh-CN" altLang="zh-CN" sz="3200" dirty="0">
                <a:latin typeface="华文新魏" panose="02010800040101010101" pitchFamily="2" charset="-122"/>
                <a:ea typeface="华文新魏" panose="02010800040101010101" pitchFamily="2" charset="-122"/>
              </a:rPr>
            </a:br>
            <a:endParaRPr lang="zh-CN" altLang="en-US" sz="3200" dirty="0">
              <a:latin typeface="华文新魏" panose="02010800040101010101" pitchFamily="2" charset="-122"/>
              <a:ea typeface="华文新魏" panose="02010800040101010101" pitchFamily="2" charset="-122"/>
            </a:endParaRPr>
          </a:p>
        </p:txBody>
      </p:sp>
      <p:pic>
        <p:nvPicPr>
          <p:cNvPr id="1026" name="Picture 2" descr="C:\Users\yls\Desktop\33-酉阳县车田乡小寨村妇女在苗绣扶贫车间工作.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880922" y="2636912"/>
            <a:ext cx="7507502" cy="374441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graphicFrame>
        <p:nvGraphicFramePr>
          <p:cNvPr id="4" name="内容占位符 3"/>
          <p:cNvGraphicFramePr>
            <a:graphicFrameLocks noGrp="1"/>
          </p:cNvGraphicFramePr>
          <p:nvPr>
            <p:ph idx="1"/>
          </p:nvPr>
        </p:nvGraphicFramePr>
        <p:xfrm>
          <a:off x="719814" y="1600201"/>
          <a:ext cx="7704371" cy="4686297"/>
        </p:xfrm>
        <a:graphic>
          <a:graphicData uri="http://schemas.openxmlformats.org/drawingml/2006/table">
            <a:tbl>
              <a:tblPr/>
              <a:tblGrid>
                <a:gridCol w="1409400"/>
                <a:gridCol w="1409400"/>
                <a:gridCol w="1727567"/>
                <a:gridCol w="1569799"/>
                <a:gridCol w="1588205"/>
              </a:tblGrid>
              <a:tr h="483628">
                <a:tc gridSpan="5">
                  <a:txBody>
                    <a:bodyPr/>
                    <a:lstStyle/>
                    <a:p>
                      <a:pPr algn="ctr" fontAlgn="ctr"/>
                      <a:r>
                        <a:rPr lang="zh-CN" altLang="en-US" sz="1700" b="0" i="0" u="none" strike="noStrike">
                          <a:solidFill>
                            <a:srgbClr val="000000"/>
                          </a:solidFill>
                          <a:effectLst/>
                          <a:latin typeface="方正小标宋_GBK" panose="03000509000000000000" charset="-122"/>
                        </a:rPr>
                        <a:t>扶贫特色产业五大系列（药片子）主要产业品种及规模汇总表</a:t>
                      </a:r>
                      <a:endParaRPr lang="zh-CN" altLang="en-US" sz="1700" b="0" i="0" u="none" strike="noStrike">
                        <a:solidFill>
                          <a:srgbClr val="000000"/>
                        </a:solidFill>
                        <a:effectLst/>
                        <a:latin typeface="方正小标宋_GBK" panose="03000509000000000000" charset="-122"/>
                      </a:endParaRPr>
                    </a:p>
                  </a:txBody>
                  <a:tcPr marL="7894" marR="7894" marT="7894" marB="0" anchor="ctr">
                    <a:lnL>
                      <a:noFill/>
                    </a:lnL>
                    <a:lnR>
                      <a:noFill/>
                    </a:lnR>
                    <a:lnT>
                      <a:noFill/>
                    </a:lnT>
                    <a:lnB w="6350" cap="flat" cmpd="sng" algn="ctr">
                      <a:solidFill>
                        <a:srgbClr val="000000"/>
                      </a:solidFill>
                      <a:prstDash val="solid"/>
                      <a:round/>
                      <a:headEnd type="none" w="med" len="med"/>
                      <a:tailEnd type="none" w="med" len="med"/>
                    </a:lnB>
                  </a:tcPr>
                </a:tc>
                <a:tc hMerge="1">
                  <a:tcPr/>
                </a:tc>
                <a:tc hMerge="1">
                  <a:tcPr/>
                </a:tc>
                <a:tc hMerge="1">
                  <a:tcPr/>
                </a:tc>
                <a:tc hMerge="1">
                  <a:tcPr/>
                </a:tc>
              </a:tr>
              <a:tr h="473629">
                <a:tc>
                  <a:txBody>
                    <a:bodyPr/>
                    <a:lstStyle/>
                    <a:p>
                      <a:pPr algn="ctr" fontAlgn="ctr"/>
                      <a:r>
                        <a:rPr lang="zh-CN" altLang="en-US" sz="1000" b="0" i="0" u="none" strike="noStrike">
                          <a:solidFill>
                            <a:srgbClr val="000000"/>
                          </a:solidFill>
                          <a:effectLst/>
                          <a:latin typeface="方正黑体_GBK"/>
                        </a:rPr>
                        <a:t>序号</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品   名</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种植（养殖）</a:t>
                      </a:r>
                      <a:br>
                        <a:rPr lang="zh-CN" altLang="en-US" sz="1000" b="0" i="0" u="none" strike="noStrike">
                          <a:solidFill>
                            <a:srgbClr val="000000"/>
                          </a:solidFill>
                          <a:effectLst/>
                          <a:latin typeface="方正黑体_GBK"/>
                        </a:rPr>
                      </a:br>
                      <a:r>
                        <a:rPr lang="zh-CN" altLang="en-US" sz="1000" b="0" i="0" u="none" strike="noStrike">
                          <a:solidFill>
                            <a:srgbClr val="000000"/>
                          </a:solidFill>
                          <a:effectLst/>
                          <a:latin typeface="方正黑体_GBK"/>
                        </a:rPr>
                        <a:t>规模数（单位：万亩）</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年产量</a:t>
                      </a:r>
                      <a:br>
                        <a:rPr lang="zh-CN" altLang="en-US" sz="1000" b="0" i="0" u="none" strike="noStrike">
                          <a:solidFill>
                            <a:srgbClr val="000000"/>
                          </a:solidFill>
                          <a:effectLst/>
                          <a:latin typeface="方正黑体_GBK"/>
                        </a:rPr>
                      </a:br>
                      <a:r>
                        <a:rPr lang="zh-CN" altLang="en-US" sz="1000" b="0" i="0" u="none" strike="noStrike">
                          <a:solidFill>
                            <a:srgbClr val="000000"/>
                          </a:solidFill>
                          <a:effectLst/>
                          <a:latin typeface="方正黑体_GBK"/>
                        </a:rPr>
                        <a:t>（单位：万吨）</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年产值</a:t>
                      </a:r>
                      <a:br>
                        <a:rPr lang="zh-CN" altLang="en-US" sz="1000" b="0" i="0" u="none" strike="noStrike">
                          <a:solidFill>
                            <a:srgbClr val="000000"/>
                          </a:solidFill>
                          <a:effectLst/>
                          <a:latin typeface="方正黑体_GBK"/>
                        </a:rPr>
                      </a:br>
                      <a:r>
                        <a:rPr lang="zh-CN" altLang="en-US" sz="1000" b="0" i="0" u="none" strike="noStrike">
                          <a:solidFill>
                            <a:srgbClr val="000000"/>
                          </a:solidFill>
                          <a:effectLst/>
                          <a:latin typeface="方正黑体_GBK"/>
                        </a:rPr>
                        <a:t>（单位：亿元）</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gridSpan="2">
                  <a:txBody>
                    <a:bodyPr/>
                    <a:lstStyle/>
                    <a:p>
                      <a:pPr algn="ctr" fontAlgn="ctr"/>
                      <a:r>
                        <a:rPr lang="zh-CN" altLang="en-US" sz="1000" b="0" i="0" u="none" strike="noStrike">
                          <a:solidFill>
                            <a:srgbClr val="000000"/>
                          </a:solidFill>
                          <a:effectLst/>
                          <a:latin typeface="方正黑体_GBK"/>
                        </a:rPr>
                        <a:t>合          计</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cPr/>
                </a:tc>
                <a:tc>
                  <a:txBody>
                    <a:bodyPr/>
                    <a:lstStyle/>
                    <a:p>
                      <a:pPr algn="ctr" fontAlgn="ctr"/>
                      <a:r>
                        <a:rPr lang="en-US" altLang="zh-CN" sz="1000" b="0" i="0" u="none" strike="noStrike">
                          <a:solidFill>
                            <a:srgbClr val="000000"/>
                          </a:solidFill>
                          <a:effectLst/>
                          <a:latin typeface="方正黑体_GBK"/>
                        </a:rPr>
                        <a:t>161.7070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44.0513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55.0508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1</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厚朴</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31.2976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2.945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1.8107</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杜仲</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25.8405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3.123</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2.6194</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3</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金银花</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20.5945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3.76262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4.7685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4</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黄桕</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17.4047</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1.2362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0.9542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木香</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13.72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4.1835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1.9985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黄连</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10.21</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3.41355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5.75746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7</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党参</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9.9101</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1.88145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5.78878</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8</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黄柏</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9.8265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1.7762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1.00744</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9</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独活</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7.0525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4.8376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2.85912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10</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天麻</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2.566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1.032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10.0592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11</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黄精</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4.7167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4.3468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6.9439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12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大黄</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3.5119</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9.4395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5.52142</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1027">
                <a:tc>
                  <a:txBody>
                    <a:bodyPr/>
                    <a:lstStyle/>
                    <a:p>
                      <a:pPr algn="ctr" fontAlgn="ctr"/>
                      <a:r>
                        <a:rPr lang="en-US" altLang="zh-CN" sz="1000" b="0" i="0" u="none" strike="noStrike">
                          <a:solidFill>
                            <a:srgbClr val="000000"/>
                          </a:solidFill>
                          <a:effectLst/>
                          <a:latin typeface="方正黑体_GBK"/>
                        </a:rPr>
                        <a:t>13</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贝母</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1.529</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0.7623</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3.2888</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554">
                <a:tc>
                  <a:txBody>
                    <a:bodyPr/>
                    <a:lstStyle/>
                    <a:p>
                      <a:pPr algn="ctr" fontAlgn="ctr"/>
                      <a:r>
                        <a:rPr lang="en-US" altLang="zh-CN" sz="1000" b="0" i="0" u="none" strike="noStrike">
                          <a:solidFill>
                            <a:srgbClr val="000000"/>
                          </a:solidFill>
                          <a:effectLst/>
                          <a:latin typeface="方正黑体_GBK"/>
                        </a:rPr>
                        <a:t>14</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菊花</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3.527</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1.3116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1.67345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554">
                <a:tc>
                  <a:txBody>
                    <a:bodyPr/>
                    <a:lstStyle/>
                    <a:p>
                      <a:pPr algn="ctr" fontAlgn="ctr"/>
                      <a:r>
                        <a:rPr lang="en-US" altLang="zh-CN" sz="1000" b="0" i="0" u="none" strike="noStrike">
                          <a:solidFill>
                            <a:srgbClr val="000000"/>
                          </a:solidFill>
                          <a:effectLst/>
                          <a:latin typeface="方正黑体_GBK"/>
                        </a:rPr>
                        <a:t>15</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B050"/>
                          </a:solidFill>
                          <a:effectLst/>
                          <a:latin typeface="方正黑体_GBK"/>
                        </a:rPr>
                        <a:t>前胡</a:t>
                      </a:r>
                      <a:endParaRPr lang="zh-CN" altLang="en-US" sz="1000" b="0" i="0" u="none" strike="noStrike">
                        <a:solidFill>
                          <a:srgbClr val="00B05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B050"/>
                          </a:solidFill>
                          <a:effectLst/>
                          <a:latin typeface="方正黑体_GBK"/>
                        </a:rPr>
                        <a:t>6.5380 </a:t>
                      </a:r>
                      <a:endParaRPr lang="en-US" altLang="zh-CN" sz="1000" b="0" i="0" u="none" strike="noStrike">
                        <a:solidFill>
                          <a:srgbClr val="00B05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B050"/>
                          </a:solidFill>
                          <a:effectLst/>
                          <a:latin typeface="方正黑体_GBK"/>
                        </a:rPr>
                        <a:t>2.6275 </a:t>
                      </a:r>
                      <a:endParaRPr lang="en-US" altLang="zh-CN" sz="1000" b="0" i="0" u="none" strike="noStrike">
                        <a:solidFill>
                          <a:srgbClr val="00B05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B050"/>
                          </a:solidFill>
                          <a:effectLst/>
                          <a:latin typeface="方正黑体_GBK"/>
                        </a:rPr>
                        <a:t>1.9795 </a:t>
                      </a:r>
                      <a:endParaRPr lang="en-US" altLang="zh-CN" sz="1000" b="0" i="0" u="none" strike="noStrike">
                        <a:solidFill>
                          <a:srgbClr val="00B05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554">
                <a:tc>
                  <a:txBody>
                    <a:bodyPr/>
                    <a:lstStyle/>
                    <a:p>
                      <a:pPr algn="ctr" fontAlgn="ctr"/>
                      <a:r>
                        <a:rPr lang="en-US" altLang="zh-CN" sz="1000" b="0" i="0" u="none" strike="noStrike">
                          <a:solidFill>
                            <a:srgbClr val="000000"/>
                          </a:solidFill>
                          <a:effectLst/>
                          <a:latin typeface="方正黑体_GBK"/>
                        </a:rPr>
                        <a:t>16</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方正黑体_GBK"/>
                        </a:rPr>
                        <a:t>牛膝</a:t>
                      </a:r>
                      <a:endParaRPr lang="zh-CN" altLang="en-US"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2.9360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方正黑体_GBK"/>
                        </a:rPr>
                        <a:t>0.8395 </a:t>
                      </a:r>
                      <a:endParaRPr lang="en-US" altLang="zh-CN" sz="1000" b="0" i="0" u="none" strike="noStrike">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方正黑体_GBK"/>
                        </a:rPr>
                        <a:t>1.4708 </a:t>
                      </a:r>
                      <a:endParaRPr lang="en-US" altLang="zh-CN" sz="1000" b="0" i="0" u="none" strike="noStrike" dirty="0">
                        <a:solidFill>
                          <a:srgbClr val="000000"/>
                        </a:solidFill>
                        <a:effectLst/>
                        <a:latin typeface="方正黑体_GBK"/>
                      </a:endParaRPr>
                    </a:p>
                  </a:txBody>
                  <a:tcPr marL="7894" marR="7894" marT="789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800" dirty="0"/>
              <a:t>二、从劳动力情况分析贫困村产业发展的基础条件</a:t>
            </a:r>
            <a:endParaRPr lang="zh-CN" altLang="en-US" sz="2800" dirty="0"/>
          </a:p>
        </p:txBody>
      </p:sp>
      <p:sp>
        <p:nvSpPr>
          <p:cNvPr id="3" name="内容占位符 2"/>
          <p:cNvSpPr>
            <a:spLocks noGrp="1"/>
          </p:cNvSpPr>
          <p:nvPr>
            <p:ph idx="1"/>
          </p:nvPr>
        </p:nvSpPr>
        <p:spPr>
          <a:xfrm>
            <a:off x="457200" y="1556792"/>
            <a:ext cx="8229600" cy="4686320"/>
          </a:xfrm>
        </p:spPr>
        <p:txBody>
          <a:bodyPr/>
          <a:lstStyle/>
          <a:p>
            <a:r>
              <a:rPr lang="zh-CN" altLang="en-US" sz="2400" dirty="0">
                <a:latin typeface="宋体" panose="02010600030101010101" pitchFamily="2" charset="-122"/>
                <a:ea typeface="宋体" panose="02010600030101010101" pitchFamily="2" charset="-122"/>
              </a:rPr>
              <a:t>研究产业发展，首先我们要分析村里劳动力情况。分析劳动力情况，就要分析农村的社会结构，以便有针对性地提出产业发展政策。</a:t>
            </a:r>
            <a:endParaRPr lang="zh-CN" altLang="en-US" sz="2400" dirty="0">
              <a:latin typeface="宋体" panose="02010600030101010101" pitchFamily="2" charset="-122"/>
              <a:ea typeface="宋体" panose="02010600030101010101" pitchFamily="2" charset="-122"/>
            </a:endParaRPr>
          </a:p>
          <a:p>
            <a:endParaRPr lang="en-US" altLang="zh-CN" sz="2400" dirty="0" smtClean="0">
              <a:solidFill>
                <a:srgbClr val="FF0000"/>
              </a:solidFill>
              <a:latin typeface="宋体" panose="02010600030101010101" pitchFamily="2" charset="-122"/>
              <a:ea typeface="宋体" panose="02010600030101010101" pitchFamily="2" charset="-122"/>
            </a:endParaRPr>
          </a:p>
          <a:p>
            <a:r>
              <a:rPr lang="zh-CN" altLang="en-US" sz="2400" dirty="0" smtClean="0">
                <a:solidFill>
                  <a:srgbClr val="FF0000"/>
                </a:solidFill>
                <a:latin typeface="宋体" panose="02010600030101010101" pitchFamily="2" charset="-122"/>
                <a:ea typeface="宋体" panose="02010600030101010101" pitchFamily="2" charset="-122"/>
              </a:rPr>
              <a:t>（</a:t>
            </a:r>
            <a:r>
              <a:rPr lang="zh-CN" altLang="en-US" sz="2400" dirty="0">
                <a:solidFill>
                  <a:srgbClr val="FF0000"/>
                </a:solidFill>
                <a:latin typeface="宋体" panose="02010600030101010101" pitchFamily="2" charset="-122"/>
                <a:ea typeface="宋体" panose="02010600030101010101" pitchFamily="2" charset="-122"/>
              </a:rPr>
              <a:t>一）农村社会结构组成及生产方式</a:t>
            </a:r>
            <a:endParaRPr lang="zh-CN" altLang="en-US" sz="2400" dirty="0">
              <a:solidFill>
                <a:srgbClr val="FF0000"/>
              </a:solidFill>
              <a:latin typeface="宋体" panose="02010600030101010101" pitchFamily="2" charset="-122"/>
              <a:ea typeface="宋体" panose="02010600030101010101" pitchFamily="2" charset="-122"/>
            </a:endParaRPr>
          </a:p>
          <a:p>
            <a:endParaRPr lang="en-US" altLang="zh-CN" sz="2400" dirty="0" smtClean="0">
              <a:latin typeface="宋体" panose="02010600030101010101" pitchFamily="2" charset="-122"/>
              <a:ea typeface="宋体" panose="02010600030101010101" pitchFamily="2" charset="-122"/>
            </a:endParaRPr>
          </a:p>
          <a:p>
            <a:r>
              <a:rPr lang="zh-CN" altLang="en-US" sz="2400" dirty="0" smtClean="0">
                <a:latin typeface="宋体" panose="02010600030101010101" pitchFamily="2" charset="-122"/>
                <a:ea typeface="宋体" panose="02010600030101010101" pitchFamily="2" charset="-122"/>
              </a:rPr>
              <a:t>据</a:t>
            </a:r>
            <a:r>
              <a:rPr lang="zh-CN" altLang="en-US" sz="2400" dirty="0">
                <a:latin typeface="宋体" panose="02010600030101010101" pitchFamily="2" charset="-122"/>
                <a:ea typeface="宋体" panose="02010600030101010101" pitchFamily="2" charset="-122"/>
              </a:rPr>
              <a:t>中南民族大学贺雪峰教授的调查研究。当前西部农业型农村地区，基本社会结构是“中坚农民</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负担不重的人</a:t>
            </a:r>
            <a:r>
              <a:rPr lang="en-US" altLang="zh-CN" sz="2400" dirty="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老弱病残”，这也是农村的基本生产生活秩序。</a:t>
            </a:r>
            <a:endParaRPr lang="zh-CN" altLang="en-US" sz="2400" dirty="0">
              <a:latin typeface="宋体" panose="02010600030101010101" pitchFamily="2" charset="-122"/>
              <a:ea typeface="宋体" panose="02010600030101010101" pitchFamily="2" charset="-122"/>
            </a:endParaRPr>
          </a:p>
          <a:p>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a:xfrm>
            <a:off x="457200" y="1600200"/>
            <a:ext cx="7859216" cy="4686320"/>
          </a:xfrm>
        </p:spPr>
        <p:txBody>
          <a:bodyPr/>
          <a:lstStyle/>
          <a:p>
            <a:pPr indent="306070" algn="just">
              <a:lnSpc>
                <a:spcPts val="3100"/>
              </a:lnSpc>
              <a:spcAft>
                <a:spcPts val="0"/>
              </a:spcAft>
            </a:pPr>
            <a:r>
              <a:rPr lang="zh-CN" altLang="zh-CN" sz="2400" b="1" kern="100" dirty="0">
                <a:solidFill>
                  <a:srgbClr val="FF0000"/>
                </a:solidFill>
                <a:latin typeface="Calibri" panose="020F0502020204030204"/>
                <a:ea typeface="宋体" panose="02010600030101010101" pitchFamily="2" charset="-122"/>
                <a:cs typeface="Times New Roman" panose="02020603050405020304"/>
              </a:rPr>
              <a:t>第一种是举家进城的富裕农户，可以称之为“富农”。</a:t>
            </a:r>
            <a:r>
              <a:rPr lang="zh-CN" altLang="zh-CN" sz="2400" kern="100" dirty="0">
                <a:latin typeface="Calibri" panose="020F0502020204030204"/>
                <a:ea typeface="宋体" panose="02010600030101010101" pitchFamily="2" charset="-122"/>
                <a:cs typeface="Times New Roman" panose="02020603050405020304"/>
              </a:rPr>
              <a:t>举家在城里务工、做生意，有的在城里还置有产业。户口留在村里、房屋留在村里、承包地也在村里但从不耕种</a:t>
            </a:r>
            <a:r>
              <a:rPr lang="zh-CN" altLang="zh-CN" sz="2400" kern="100" dirty="0" smtClean="0">
                <a:latin typeface="Calibri" panose="020F0502020204030204"/>
                <a:ea typeface="宋体" panose="02010600030101010101" pitchFamily="2" charset="-122"/>
                <a:cs typeface="Times New Roman" panose="02020603050405020304"/>
              </a:rPr>
              <a:t>。</a:t>
            </a:r>
            <a:endParaRPr lang="en-US" altLang="zh-CN" sz="2400" kern="100" dirty="0" smtClean="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endParaRPr lang="zh-CN" altLang="zh-CN" sz="24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生产方式：</a:t>
            </a:r>
            <a:r>
              <a:rPr lang="zh-CN" altLang="zh-CN" sz="2400" kern="100" dirty="0">
                <a:latin typeface="Calibri" panose="020F0502020204030204"/>
                <a:ea typeface="宋体" panose="02010600030101010101" pitchFamily="2" charset="-122"/>
                <a:cs typeface="Times New Roman" panose="02020603050405020304"/>
              </a:rPr>
              <a:t>土地留转给大户或专业合作社、农业公司，有的甚至荒芜。这类农户占</a:t>
            </a:r>
            <a:r>
              <a:rPr lang="en-US" altLang="zh-CN" sz="2400" kern="100" dirty="0">
                <a:latin typeface="Calibri" panose="020F0502020204030204"/>
                <a:ea typeface="宋体" panose="02010600030101010101" pitchFamily="2" charset="-122"/>
                <a:cs typeface="Times New Roman" panose="02020603050405020304"/>
              </a:rPr>
              <a:t>15%</a:t>
            </a:r>
            <a:r>
              <a:rPr lang="zh-CN" altLang="zh-CN" sz="2400" kern="100" dirty="0">
                <a:latin typeface="Calibri" panose="020F0502020204030204"/>
                <a:ea typeface="宋体" panose="02010600030101010101" pitchFamily="2" charset="-122"/>
                <a:cs typeface="Times New Roman" panose="02020603050405020304"/>
              </a:rPr>
              <a:t>左右。他们不可能在农村发展生产，但在他们积累了一定的资本的时候，在可能返乡创业，回报家乡，是我们要重点关注的对象。</a:t>
            </a:r>
            <a:endParaRPr lang="zh-CN" altLang="zh-CN" sz="24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p:txBody>
          <a:bodyPr/>
          <a:lstStyle/>
          <a:p>
            <a:pPr indent="306070" algn="just">
              <a:lnSpc>
                <a:spcPts val="3100"/>
              </a:lnSpc>
              <a:spcAft>
                <a:spcPts val="0"/>
              </a:spcAft>
            </a:pPr>
            <a:r>
              <a:rPr lang="zh-CN" altLang="zh-CN" sz="2400" b="1" kern="100" dirty="0">
                <a:solidFill>
                  <a:srgbClr val="FF0000"/>
                </a:solidFill>
                <a:latin typeface="Calibri" panose="020F0502020204030204"/>
                <a:ea typeface="宋体" panose="02010600030101010101" pitchFamily="2" charset="-122"/>
                <a:cs typeface="Times New Roman" panose="02020603050405020304"/>
              </a:rPr>
              <a:t>第二种是全家留在农村的“中坚农民”，可以称之为“中农”</a:t>
            </a:r>
            <a:r>
              <a:rPr lang="zh-CN" altLang="zh-CN" sz="2400" b="1" kern="100" dirty="0" smtClean="0">
                <a:solidFill>
                  <a:srgbClr val="FF0000"/>
                </a:solidFill>
                <a:latin typeface="Calibri" panose="020F0502020204030204"/>
                <a:ea typeface="宋体" panose="02010600030101010101" pitchFamily="2" charset="-122"/>
                <a:cs typeface="Times New Roman" panose="02020603050405020304"/>
              </a:rPr>
              <a:t>。</a:t>
            </a:r>
            <a:endParaRPr lang="en-US" altLang="zh-CN" sz="2400" b="1" kern="100" dirty="0" smtClean="0">
              <a:solidFill>
                <a:srgbClr val="FF0000"/>
              </a:solidFill>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sz="2400" kern="100" dirty="0" smtClean="0">
                <a:latin typeface="Calibri" panose="020F0502020204030204"/>
                <a:ea typeface="宋体" panose="02010600030101010101" pitchFamily="2" charset="-122"/>
                <a:cs typeface="Times New Roman" panose="02020603050405020304"/>
              </a:rPr>
              <a:t>如</a:t>
            </a:r>
            <a:r>
              <a:rPr lang="zh-CN" altLang="zh-CN" sz="2400" kern="100" dirty="0">
                <a:latin typeface="Calibri" panose="020F0502020204030204"/>
                <a:ea typeface="宋体" panose="02010600030101010101" pitchFamily="2" charset="-122"/>
                <a:cs typeface="Times New Roman" panose="02020603050405020304"/>
              </a:rPr>
              <a:t>各位村干部们，就是典型的中坚农民。在村子里有一定规模产业，收入不低于进城务工人员，主导着村内的公共事务。这类型的农户在村子里占比不到</a:t>
            </a:r>
            <a:r>
              <a:rPr lang="en-US" altLang="zh-CN" sz="2400" kern="100" dirty="0">
                <a:latin typeface="Calibri" panose="020F0502020204030204"/>
                <a:ea typeface="宋体" panose="02010600030101010101" pitchFamily="2" charset="-122"/>
                <a:cs typeface="Times New Roman" panose="02020603050405020304"/>
              </a:rPr>
              <a:t>10%</a:t>
            </a:r>
            <a:r>
              <a:rPr lang="zh-CN" altLang="zh-CN" sz="2400" kern="100" dirty="0" smtClean="0">
                <a:latin typeface="Calibri" panose="020F0502020204030204"/>
                <a:ea typeface="宋体" panose="02010600030101010101" pitchFamily="2" charset="-122"/>
                <a:cs typeface="Times New Roman" panose="02020603050405020304"/>
              </a:rPr>
              <a:t>。</a:t>
            </a:r>
            <a:endParaRPr lang="en-US" altLang="zh-CN" sz="2400" kern="100" dirty="0" smtClean="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endParaRPr lang="zh-CN" altLang="zh-CN" sz="24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生产方式：</a:t>
            </a:r>
            <a:r>
              <a:rPr lang="zh-CN" altLang="zh-CN" sz="2400" kern="100" dirty="0">
                <a:latin typeface="Calibri" panose="020F0502020204030204"/>
                <a:ea typeface="宋体" panose="02010600030101010101" pitchFamily="2" charset="-122"/>
                <a:cs typeface="Times New Roman" panose="02020603050405020304"/>
              </a:rPr>
              <a:t>这类农户是农村产业化发展的领头羊，是致富带头人，是农业产业化的中坚力量，是我们依靠的重点力量。</a:t>
            </a:r>
            <a:endParaRPr lang="zh-CN" altLang="zh-CN" sz="24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p:txBody>
          <a:bodyPr>
            <a:normAutofit fontScale="700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第三种是以代际分工为基础的农户中等收入农户，可以称之为“半工半耕农户”</a:t>
            </a:r>
            <a:r>
              <a:rPr lang="zh-CN" altLang="zh-CN" kern="100" dirty="0">
                <a:solidFill>
                  <a:srgbClr val="FF0000"/>
                </a:solidFill>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子女在城里务工做生意，老人（</a:t>
            </a:r>
            <a:r>
              <a:rPr lang="zh-CN" altLang="zh-CN" kern="100" dirty="0">
                <a:solidFill>
                  <a:srgbClr val="FF0000"/>
                </a:solidFill>
                <a:latin typeface="Calibri" panose="020F0502020204030204"/>
                <a:ea typeface="宋体" panose="02010600030101010101" pitchFamily="2" charset="-122"/>
                <a:cs typeface="Times New Roman" panose="02020603050405020304"/>
              </a:rPr>
              <a:t>也许并不老</a:t>
            </a:r>
            <a:r>
              <a:rPr lang="en-US" altLang="zh-CN" kern="100" dirty="0">
                <a:solidFill>
                  <a:srgbClr val="FF0000"/>
                </a:solidFill>
                <a:latin typeface="Calibri" panose="020F0502020204030204"/>
                <a:ea typeface="宋体" panose="02010600030101010101" pitchFamily="2" charset="-122"/>
                <a:cs typeface="Times New Roman" panose="02020603050405020304"/>
              </a:rPr>
              <a:t>50-65</a:t>
            </a:r>
            <a:r>
              <a:rPr lang="zh-CN" altLang="zh-CN" kern="100" dirty="0">
                <a:solidFill>
                  <a:srgbClr val="FF0000"/>
                </a:solidFill>
                <a:latin typeface="Calibri" panose="020F0502020204030204"/>
                <a:ea typeface="宋体" panose="02010600030101010101" pitchFamily="2" charset="-122"/>
                <a:cs typeface="Times New Roman" panose="02020603050405020304"/>
              </a:rPr>
              <a:t>岁之间</a:t>
            </a:r>
            <a:r>
              <a:rPr lang="zh-CN" altLang="zh-CN" kern="100" dirty="0">
                <a:latin typeface="Calibri" panose="020F0502020204030204"/>
                <a:ea typeface="宋体" panose="02010600030101010101" pitchFamily="2" charset="-122"/>
                <a:cs typeface="Times New Roman" panose="02020603050405020304"/>
              </a:rPr>
              <a:t>）小孩留守在家，劳动能力较强，仍然以农业生产为主。这类型农户大约占</a:t>
            </a:r>
            <a:r>
              <a:rPr lang="en-US" altLang="zh-CN" kern="100" dirty="0">
                <a:latin typeface="Calibri" panose="020F0502020204030204"/>
                <a:ea typeface="宋体" panose="02010600030101010101" pitchFamily="2" charset="-122"/>
                <a:cs typeface="Times New Roman" panose="02020603050405020304"/>
              </a:rPr>
              <a:t>70%</a:t>
            </a:r>
            <a:r>
              <a:rPr lang="zh-CN" altLang="zh-CN" kern="100" dirty="0">
                <a:latin typeface="Calibri" panose="020F0502020204030204"/>
                <a:ea typeface="宋体" panose="02010600030101010101" pitchFamily="2" charset="-122"/>
                <a:cs typeface="Times New Roman" panose="02020603050405020304"/>
              </a:rPr>
              <a:t>左右。</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生产方式：</a:t>
            </a:r>
            <a:r>
              <a:rPr lang="zh-CN" altLang="zh-CN" kern="100" dirty="0">
                <a:latin typeface="Calibri" panose="020F0502020204030204"/>
                <a:ea typeface="宋体" panose="02010600030101010101" pitchFamily="2" charset="-122"/>
                <a:cs typeface="Times New Roman" panose="02020603050405020304"/>
              </a:rPr>
              <a:t>这类农户是农村劳动生产的主力军。重庆山地农业不可能实施大规模的机械化耕作，大多以一家一户小农经营方式发展庭院产业。他们精耕细作，生产出来的产品，除了保障一家人的生活之外，部分产品用于出售，换取现金。同时，这类农户也是农村规模化产业发展的主要劳动力，在农业企业、专业合作社、家庭农场、产业大户手里打工，挣取部分工资收入。这类农户家庭在农村属于中上收入家庭，幸福指数比较高。</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p:txBody>
          <a:bodyPr/>
          <a:lstStyle/>
          <a:p>
            <a:pPr indent="306070" algn="just">
              <a:lnSpc>
                <a:spcPts val="3100"/>
              </a:lnSpc>
              <a:spcAft>
                <a:spcPts val="0"/>
              </a:spcAft>
            </a:pPr>
            <a:r>
              <a:rPr lang="zh-CN" altLang="zh-CN" sz="2400" b="1" kern="100" dirty="0">
                <a:solidFill>
                  <a:srgbClr val="FF0000"/>
                </a:solidFill>
                <a:latin typeface="Calibri" panose="020F0502020204030204"/>
                <a:ea typeface="宋体" panose="02010600030101010101" pitchFamily="2" charset="-122"/>
                <a:cs typeface="Times New Roman" panose="02020603050405020304"/>
              </a:rPr>
              <a:t>第四种是老弱病残的低收入农户，可以称之为“贫农”</a:t>
            </a:r>
            <a:r>
              <a:rPr lang="zh-CN" altLang="zh-CN" sz="2400" kern="100" dirty="0">
                <a:solidFill>
                  <a:srgbClr val="FF0000"/>
                </a:solidFill>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无劳动能力、智力志气都比较弱。从事农业生产效率极低，收入也低。这类农户在农村约占</a:t>
            </a:r>
            <a:r>
              <a:rPr lang="en-US" altLang="zh-CN" sz="2400" kern="100" dirty="0">
                <a:latin typeface="Calibri" panose="020F0502020204030204"/>
                <a:ea typeface="宋体" panose="02010600030101010101" pitchFamily="2" charset="-122"/>
                <a:cs typeface="Times New Roman" panose="02020603050405020304"/>
              </a:rPr>
              <a:t>5%</a:t>
            </a:r>
            <a:r>
              <a:rPr lang="zh-CN" altLang="zh-CN" sz="2400" kern="100" dirty="0">
                <a:latin typeface="Calibri" panose="020F0502020204030204"/>
                <a:ea typeface="宋体" panose="02010600030101010101" pitchFamily="2" charset="-122"/>
                <a:cs typeface="Times New Roman" panose="02020603050405020304"/>
              </a:rPr>
              <a:t>左右</a:t>
            </a:r>
            <a:r>
              <a:rPr lang="zh-CN" altLang="zh-CN" sz="2400" kern="100" dirty="0" smtClean="0">
                <a:latin typeface="Calibri" panose="020F0502020204030204"/>
                <a:ea typeface="宋体" panose="02010600030101010101" pitchFamily="2" charset="-122"/>
                <a:cs typeface="Times New Roman" panose="02020603050405020304"/>
              </a:rPr>
              <a:t>。</a:t>
            </a:r>
            <a:endParaRPr lang="en-US" altLang="zh-CN" sz="2400" kern="100" dirty="0" smtClean="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endParaRPr lang="zh-CN" altLang="zh-CN" sz="24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生产方式</a:t>
            </a:r>
            <a:r>
              <a:rPr lang="zh-CN" altLang="zh-CN" sz="2400" kern="100" dirty="0">
                <a:latin typeface="Calibri" panose="020F0502020204030204"/>
                <a:ea typeface="宋体" panose="02010600030101010101" pitchFamily="2" charset="-122"/>
                <a:cs typeface="Times New Roman" panose="02020603050405020304"/>
              </a:rPr>
              <a:t>：这类农户绝大多数都贫困户、低保户。除了可以搞点庭院经济，种点蔬菜、养点牲畜，保障一家人吃之外，无任何经济收入来源。现在大多数是通过村集体经济、股权化改革、资产收益扶贫的方式，让他们享受到脱贫攻坚产业发展带来的好处。</a:t>
            </a:r>
            <a:endParaRPr lang="zh-CN" altLang="zh-CN" sz="24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a:xfrm>
            <a:off x="457200" y="1412776"/>
            <a:ext cx="8229600" cy="5184576"/>
          </a:xfrm>
        </p:spPr>
        <p:txBody>
          <a:bodyPr>
            <a:normAutofit fontScale="550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（二）农村产业发展的主要依靠力量</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一类是前面我们讲的“中坚农民”。</a:t>
            </a:r>
            <a:r>
              <a:rPr lang="zh-CN" altLang="zh-CN" kern="100" dirty="0">
                <a:latin typeface="Calibri" panose="020F0502020204030204"/>
                <a:ea typeface="宋体" panose="02010600030101010101" pitchFamily="2" charset="-122"/>
                <a:cs typeface="Times New Roman" panose="02020603050405020304"/>
              </a:rPr>
              <a:t>有知识、有经营能力，更愿意在农村从事种植业、养殖业、农产品加工业等。这类人群中，有我们培养的致富带头人、有返乡创业人员，也有我们的村干部。这类农民有整合农村资源的能力，比如土地流转、策划规划产业项目、调整产业结构发展新兴产业等；有管理能力，比如组织规模化、集约化大生产，组织农民共同发展生产；有经营能力，比如计划生产、以销定产、能开拓市场。</a:t>
            </a:r>
            <a:endParaRPr lang="zh-CN" altLang="zh-CN" sz="1800" kern="100" dirty="0">
              <a:latin typeface="Calibri" panose="020F0502020204030204"/>
              <a:ea typeface="宋体" panose="02010600030101010101" pitchFamily="2" charset="-122"/>
              <a:cs typeface="Times New Roman" panose="02020603050405020304"/>
            </a:endParaRPr>
          </a:p>
          <a:p>
            <a:pPr indent="304800" algn="just">
              <a:lnSpc>
                <a:spcPts val="3100"/>
              </a:lnSpc>
              <a:spcAft>
                <a:spcPts val="0"/>
              </a:spcAft>
            </a:pPr>
            <a:r>
              <a:rPr lang="zh-CN" altLang="zh-CN" kern="100" dirty="0">
                <a:latin typeface="Calibri" panose="020F0502020204030204"/>
                <a:ea typeface="宋体" panose="02010600030101010101" pitchFamily="2" charset="-122"/>
                <a:cs typeface="Times New Roman" panose="02020603050405020304"/>
              </a:rPr>
              <a:t>贫困村发展产业，要充分利用好“中坚农民”资源。</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二类是前面我们讲的“半耕半工农户”。</a:t>
            </a:r>
            <a:r>
              <a:rPr lang="zh-CN" altLang="zh-CN" kern="100" dirty="0">
                <a:latin typeface="Calibri" panose="020F0502020204030204"/>
                <a:ea typeface="宋体" panose="02010600030101010101" pitchFamily="2" charset="-122"/>
                <a:cs typeface="Times New Roman" panose="02020603050405020304"/>
              </a:rPr>
              <a:t>这类农户，是目前农村发展产业的主力队伍，有较强的劳动生产能力，可以为产业发展提供劳动力。同时，这类农户小农产业发展也很不错</a:t>
            </a:r>
            <a:r>
              <a:rPr lang="zh-CN" altLang="zh-CN" kern="100" dirty="0" smtClean="0">
                <a:latin typeface="Calibri" panose="020F0502020204030204"/>
                <a:ea typeface="宋体" panose="02010600030101010101" pitchFamily="2" charset="-122"/>
                <a:cs typeface="Times New Roman" panose="02020603050405020304"/>
              </a:rPr>
              <a:t>。因此</a:t>
            </a:r>
            <a:r>
              <a:rPr lang="zh-CN" altLang="zh-CN" kern="100" dirty="0">
                <a:latin typeface="Calibri" panose="020F0502020204030204"/>
                <a:ea typeface="宋体" panose="02010600030101010101" pitchFamily="2" charset="-122"/>
                <a:cs typeface="Times New Roman" panose="02020603050405020304"/>
              </a:rPr>
              <a:t>，要充分激发这类农户的活力，让他们深度参与到产业发展中来。</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p:txBody>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（三）小结</a:t>
            </a:r>
            <a:endParaRPr lang="zh-CN" altLang="zh-CN" sz="1800" kern="100" dirty="0">
              <a:latin typeface="Calibri" panose="020F0502020204030204"/>
              <a:ea typeface="宋体" panose="02010600030101010101" pitchFamily="2" charset="-122"/>
              <a:cs typeface="Times New Roman" panose="02020603050405020304"/>
            </a:endParaRPr>
          </a:p>
          <a:p>
            <a:pPr indent="304800" algn="just">
              <a:lnSpc>
                <a:spcPts val="3100"/>
              </a:lnSpc>
              <a:spcAft>
                <a:spcPts val="0"/>
              </a:spcAft>
            </a:pPr>
            <a:r>
              <a:rPr lang="zh-CN" altLang="zh-CN" sz="2400" kern="100" dirty="0">
                <a:latin typeface="Calibri" panose="020F0502020204030204"/>
                <a:ea typeface="宋体" panose="02010600030101010101" pitchFamily="2" charset="-122"/>
                <a:cs typeface="Times New Roman" panose="02020603050405020304"/>
              </a:rPr>
              <a:t>前面我们分析了农村的社会结构组织（中坚农民</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半耕半工农户</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老弱病残农户），也分析了农村产业发展的主要基础力量（中坚农民</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半耕半工农户），基本上弄清了农村产业发展的现实因素</a:t>
            </a:r>
            <a:r>
              <a:rPr lang="zh-CN" altLang="zh-CN" sz="2400" kern="100" dirty="0" smtClean="0">
                <a:latin typeface="Calibri" panose="020F0502020204030204"/>
                <a:ea typeface="宋体" panose="02010600030101010101" pitchFamily="2" charset="-122"/>
                <a:cs typeface="Times New Roman" panose="02020603050405020304"/>
              </a:rPr>
              <a:t>。</a:t>
            </a:r>
            <a:endParaRPr lang="en-US" altLang="zh-CN" sz="2400" kern="100" dirty="0" smtClean="0">
              <a:latin typeface="Calibri" panose="020F0502020204030204"/>
              <a:ea typeface="宋体" panose="02010600030101010101" pitchFamily="2" charset="-122"/>
              <a:cs typeface="Times New Roman" panose="02020603050405020304"/>
            </a:endParaRPr>
          </a:p>
          <a:p>
            <a:pPr indent="304800" algn="just">
              <a:lnSpc>
                <a:spcPts val="3100"/>
              </a:lnSpc>
              <a:spcAft>
                <a:spcPts val="0"/>
              </a:spcAft>
            </a:pPr>
            <a:r>
              <a:rPr lang="zh-CN" altLang="zh-CN" sz="2400" kern="100" dirty="0" smtClean="0">
                <a:latin typeface="Calibri" panose="020F0502020204030204"/>
                <a:ea typeface="宋体" panose="02010600030101010101" pitchFamily="2" charset="-122"/>
                <a:cs typeface="Times New Roman" panose="02020603050405020304"/>
              </a:rPr>
              <a:t>在</a:t>
            </a:r>
            <a:r>
              <a:rPr lang="zh-CN" altLang="zh-CN" sz="2400" kern="100" dirty="0">
                <a:latin typeface="Calibri" panose="020F0502020204030204"/>
                <a:ea typeface="宋体" panose="02010600030101010101" pitchFamily="2" charset="-122"/>
                <a:cs typeface="Times New Roman" panose="02020603050405020304"/>
              </a:rPr>
              <a:t>贫困村发展产业，首先就要弄清产业发展的两个重要基础，谁来领头干、谁来出力干。离开了人力这个重要因素，即使有资金、有项目、有资源，也是发展不起来的</a:t>
            </a:r>
            <a:r>
              <a:rPr lang="zh-CN" altLang="zh-CN" sz="2400" kern="100" dirty="0" smtClean="0">
                <a:latin typeface="Calibri" panose="020F0502020204030204"/>
                <a:ea typeface="宋体" panose="02010600030101010101" pitchFamily="2" charset="-122"/>
                <a:cs typeface="Times New Roman" panose="02020603050405020304"/>
              </a:rPr>
              <a:t>。</a:t>
            </a:r>
            <a:endParaRPr lang="zh-CN" altLang="zh-CN" sz="2400" kern="100" dirty="0">
              <a:latin typeface="Calibri" panose="020F0502020204030204"/>
              <a:ea typeface="宋体" panose="02010600030101010101" pitchFamily="2" charset="-122"/>
              <a:cs typeface="Times New Roman" panose="02020603050405020304"/>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二、从劳动力情况分析贫困村产业发展的基础条件</a:t>
            </a:r>
            <a:endParaRPr lang="zh-CN" altLang="en-US" dirty="0"/>
          </a:p>
        </p:txBody>
      </p:sp>
      <p:sp>
        <p:nvSpPr>
          <p:cNvPr id="3" name="内容占位符 2"/>
          <p:cNvSpPr>
            <a:spLocks noGrp="1"/>
          </p:cNvSpPr>
          <p:nvPr>
            <p:ph idx="1"/>
          </p:nvPr>
        </p:nvSpPr>
        <p:spPr>
          <a:xfrm>
            <a:off x="457200" y="1124744"/>
            <a:ext cx="8229600" cy="2736304"/>
          </a:xfrm>
        </p:spPr>
        <p:txBody>
          <a:bodyPr>
            <a:normAutofit fontScale="85000" lnSpcReduction="10000"/>
          </a:bodyPr>
          <a:lstStyle/>
          <a:p>
            <a:pPr lvl="0">
              <a:buClr>
                <a:srgbClr val="2F2F2F"/>
              </a:buClr>
            </a:pPr>
            <a:r>
              <a:rPr lang="zh-CN" altLang="zh-CN" sz="2400" kern="100" dirty="0">
                <a:solidFill>
                  <a:prstClr val="black"/>
                </a:solidFill>
                <a:latin typeface="Calibri" panose="020F0502020204030204"/>
                <a:ea typeface="宋体" panose="02010600030101010101" pitchFamily="2" charset="-122"/>
                <a:cs typeface="Times New Roman" panose="02020603050405020304"/>
              </a:rPr>
              <a:t>因此，</a:t>
            </a:r>
            <a:r>
              <a:rPr lang="zh-CN" altLang="en-US" sz="2400" kern="100" dirty="0">
                <a:solidFill>
                  <a:prstClr val="black"/>
                </a:solidFill>
                <a:latin typeface="Calibri" panose="020F0502020204030204"/>
                <a:ea typeface="宋体" panose="02010600030101010101" pitchFamily="2" charset="-122"/>
                <a:cs typeface="Times New Roman" panose="02020603050405020304"/>
              </a:rPr>
              <a:t>我们作为致富带头人</a:t>
            </a: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a:t>
            </a:r>
            <a:r>
              <a:rPr lang="zh-CN" altLang="en-US" sz="2400" kern="100" dirty="0">
                <a:solidFill>
                  <a:prstClr val="black"/>
                </a:solidFill>
                <a:latin typeface="Calibri" panose="020F0502020204030204"/>
                <a:ea typeface="宋体" panose="02010600030101010101" pitchFamily="2" charset="-122"/>
                <a:cs typeface="Times New Roman" panose="02020603050405020304"/>
              </a:rPr>
              <a:t>发展</a:t>
            </a: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产业的几个必备要素是否具备：</a:t>
            </a:r>
            <a:endParaRPr lang="en-US" altLang="zh-CN" sz="2400" kern="100" dirty="0" smtClean="0">
              <a:solidFill>
                <a:prstClr val="black"/>
              </a:solidFill>
              <a:latin typeface="Calibri" panose="020F0502020204030204"/>
              <a:ea typeface="宋体" panose="02010600030101010101" pitchFamily="2" charset="-122"/>
              <a:cs typeface="Times New Roman" panose="02020603050405020304"/>
            </a:endParaRPr>
          </a:p>
          <a:p>
            <a:pPr lvl="0">
              <a:buClr>
                <a:srgbClr val="2F2F2F"/>
              </a:buClr>
            </a:pPr>
            <a:endParaRPr lang="en-US" altLang="zh-CN" sz="2400" kern="100" dirty="0" smtClean="0">
              <a:solidFill>
                <a:prstClr val="black"/>
              </a:solidFill>
              <a:latin typeface="Calibri" panose="020F0502020204030204"/>
              <a:ea typeface="宋体" panose="02010600030101010101" pitchFamily="2" charset="-122"/>
              <a:cs typeface="Times New Roman" panose="02020603050405020304"/>
            </a:endParaRPr>
          </a:p>
          <a:p>
            <a:pPr lvl="0">
              <a:buClr>
                <a:srgbClr val="2F2F2F"/>
              </a:buClr>
            </a:pP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第一</a:t>
            </a:r>
            <a:r>
              <a:rPr lang="zh-CN" altLang="en-US" sz="2400" kern="100" dirty="0">
                <a:solidFill>
                  <a:prstClr val="black"/>
                </a:solidFill>
                <a:latin typeface="Calibri" panose="020F0502020204030204"/>
                <a:ea typeface="宋体" panose="02010600030101010101" pitchFamily="2" charset="-122"/>
                <a:cs typeface="Times New Roman" panose="02020603050405020304"/>
              </a:rPr>
              <a:t>，</a:t>
            </a: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我</a:t>
            </a:r>
            <a:r>
              <a:rPr lang="zh-CN" altLang="en-US" sz="2400" kern="100" dirty="0">
                <a:solidFill>
                  <a:prstClr val="black"/>
                </a:solidFill>
                <a:latin typeface="Calibri" panose="020F0502020204030204"/>
                <a:ea typeface="宋体" panose="02010600030101010101" pitchFamily="2" charset="-122"/>
                <a:cs typeface="Times New Roman" panose="02020603050405020304"/>
              </a:rPr>
              <a:t>的劳动力在哪里</a:t>
            </a: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        </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（谁来帮我干活）</a:t>
            </a:r>
            <a:endParaRPr lang="en-US" altLang="zh-CN" sz="2000" kern="100" dirty="0" smtClean="0">
              <a:solidFill>
                <a:srgbClr val="FF0000"/>
              </a:solidFill>
              <a:latin typeface="Calibri" panose="020F0502020204030204"/>
              <a:ea typeface="宋体" panose="02010600030101010101" pitchFamily="2" charset="-122"/>
              <a:cs typeface="Times New Roman" panose="02020603050405020304"/>
            </a:endParaRPr>
          </a:p>
          <a:p>
            <a:pPr lvl="0">
              <a:buClr>
                <a:srgbClr val="2F2F2F"/>
              </a:buClr>
            </a:pP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第二，我的劳动力成本高不高？</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（劳动力工资承不承担得起）</a:t>
            </a:r>
            <a:endParaRPr lang="en-US" altLang="zh-CN" sz="2000" kern="100" dirty="0" smtClean="0">
              <a:solidFill>
                <a:srgbClr val="FF0000"/>
              </a:solidFill>
              <a:latin typeface="Calibri" panose="020F0502020204030204"/>
              <a:ea typeface="宋体" panose="02010600030101010101" pitchFamily="2" charset="-122"/>
              <a:cs typeface="Times New Roman" panose="02020603050405020304"/>
            </a:endParaRPr>
          </a:p>
          <a:p>
            <a:pPr lvl="0">
              <a:buClr>
                <a:srgbClr val="2F2F2F"/>
              </a:buClr>
            </a:pP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第三，我的投资资金够不够？    </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（资金能不能保证运转）</a:t>
            </a:r>
            <a:endParaRPr lang="en-US" altLang="zh-CN" sz="2000" kern="100" dirty="0" smtClean="0">
              <a:solidFill>
                <a:srgbClr val="FF0000"/>
              </a:solidFill>
              <a:latin typeface="Calibri" panose="020F0502020204030204"/>
              <a:ea typeface="宋体" panose="02010600030101010101" pitchFamily="2" charset="-122"/>
              <a:cs typeface="Times New Roman" panose="02020603050405020304"/>
            </a:endParaRPr>
          </a:p>
          <a:p>
            <a:pPr lvl="0">
              <a:buClr>
                <a:srgbClr val="2F2F2F"/>
              </a:buClr>
            </a:pP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第四，我的管理技术行不行？    </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（管理能力和技术能力强不强）</a:t>
            </a:r>
            <a:endParaRPr lang="en-US" altLang="zh-CN" sz="2000" kern="100" dirty="0" smtClean="0">
              <a:solidFill>
                <a:srgbClr val="FF0000"/>
              </a:solidFill>
              <a:latin typeface="Calibri" panose="020F0502020204030204"/>
              <a:ea typeface="宋体" panose="02010600030101010101" pitchFamily="2" charset="-122"/>
              <a:cs typeface="Times New Roman" panose="02020603050405020304"/>
            </a:endParaRPr>
          </a:p>
          <a:p>
            <a:pPr lvl="0">
              <a:buClr>
                <a:srgbClr val="2F2F2F"/>
              </a:buClr>
            </a:pPr>
            <a:r>
              <a:rPr lang="zh-CN" altLang="en-US" sz="2400" kern="100" dirty="0" smtClean="0">
                <a:solidFill>
                  <a:prstClr val="black"/>
                </a:solidFill>
                <a:latin typeface="Calibri" panose="020F0502020204030204"/>
                <a:ea typeface="宋体" panose="02010600030101010101" pitchFamily="2" charset="-122"/>
                <a:cs typeface="Times New Roman" panose="02020603050405020304"/>
              </a:rPr>
              <a:t>第五，我的市场在哪里</a:t>
            </a:r>
            <a:r>
              <a:rPr lang="zh-CN" altLang="en-US" sz="2000" kern="100" dirty="0" smtClean="0">
                <a:solidFill>
                  <a:prstClr val="black"/>
                </a:solidFill>
                <a:latin typeface="Calibri" panose="020F0502020204030204"/>
                <a:ea typeface="宋体" panose="02010600030101010101" pitchFamily="2" charset="-122"/>
                <a:cs typeface="Times New Roman" panose="02020603050405020304"/>
              </a:rPr>
              <a:t>？                </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（生产出来的产品卖不卖得掉</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a:t>
            </a:r>
            <a:r>
              <a:rPr lang="en-US" altLang="zh-CN" sz="2000" kern="100" dirty="0" smtClean="0">
                <a:solidFill>
                  <a:srgbClr val="FF0000"/>
                </a:solidFill>
                <a:latin typeface="Calibri" panose="020F0502020204030204"/>
                <a:ea typeface="宋体" panose="02010600030101010101" pitchFamily="2" charset="-122"/>
                <a:cs typeface="Times New Roman" panose="02020603050405020304"/>
              </a:rPr>
              <a:t> </a:t>
            </a:r>
            <a:r>
              <a:rPr lang="zh-CN" altLang="en-US" sz="2000" kern="100" dirty="0" smtClean="0">
                <a:solidFill>
                  <a:srgbClr val="FF0000"/>
                </a:solidFill>
                <a:latin typeface="Calibri" panose="020F0502020204030204"/>
                <a:ea typeface="宋体" panose="02010600030101010101" pitchFamily="2" charset="-122"/>
                <a:cs typeface="Times New Roman" panose="02020603050405020304"/>
              </a:rPr>
              <a:t>卖不卖得好）</a:t>
            </a:r>
            <a:endParaRPr lang="zh-CN" altLang="en-US" sz="2000" dirty="0">
              <a:solidFill>
                <a:srgbClr val="FF0000"/>
              </a:solidFill>
            </a:endParaRPr>
          </a:p>
          <a:p>
            <a:endParaRPr lang="zh-CN" altLang="en-US" dirty="0"/>
          </a:p>
        </p:txBody>
      </p:sp>
      <p:pic>
        <p:nvPicPr>
          <p:cNvPr id="3074" name="Picture 2" descr="C:\Users\yls\Desktop\35-探索建立“防贫”政策机制，多措并举防止返贫和出现新的贫困，确保贫困群众实现高质量脱贫和持续稳定增收。图为潼南区柏梓镇张板村贫困户张寿康种植20亩柠檬，稳定增收脱贫致富。.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2123728" y="3573016"/>
            <a:ext cx="4968552" cy="309634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a:t>三、扶贫产业发展的重要政策依据</a:t>
            </a:r>
            <a:endParaRPr lang="zh-CN" altLang="en-US" sz="3200" dirty="0"/>
          </a:p>
        </p:txBody>
      </p:sp>
      <p:sp>
        <p:nvSpPr>
          <p:cNvPr id="3" name="内容占位符 2"/>
          <p:cNvSpPr>
            <a:spLocks noGrp="1"/>
          </p:cNvSpPr>
          <p:nvPr>
            <p:ph idx="1"/>
          </p:nvPr>
        </p:nvSpPr>
        <p:spPr/>
        <p:txBody>
          <a:bodyPr/>
          <a:lstStyle/>
          <a:p>
            <a:pPr indent="400050">
              <a:lnSpc>
                <a:spcPts val="2970"/>
              </a:lnSpc>
            </a:pPr>
            <a:r>
              <a:rPr lang="zh-CN" altLang="zh-CN" b="1" kern="100" dirty="0">
                <a:solidFill>
                  <a:srgbClr val="FF0000"/>
                </a:solidFill>
                <a:latin typeface="Calibri" panose="020F0502020204030204"/>
                <a:ea typeface="宋体" panose="02010600030101010101" pitchFamily="2" charset="-122"/>
                <a:cs typeface="Times New Roman" panose="02020603050405020304"/>
              </a:rPr>
              <a:t>（一）产业扶贫的几个重点工程及</a:t>
            </a:r>
            <a:r>
              <a:rPr lang="zh-CN" altLang="zh-CN" b="1" kern="100" dirty="0" smtClean="0">
                <a:solidFill>
                  <a:srgbClr val="FF0000"/>
                </a:solidFill>
                <a:latin typeface="Calibri" panose="020F0502020204030204"/>
                <a:ea typeface="宋体" panose="02010600030101010101" pitchFamily="2" charset="-122"/>
                <a:cs typeface="Times New Roman" panose="02020603050405020304"/>
              </a:rPr>
              <a:t>要求</a:t>
            </a:r>
            <a:endParaRPr lang="en-US" altLang="zh-CN" b="1" kern="100" dirty="0" smtClean="0">
              <a:solidFill>
                <a:srgbClr val="FF0000"/>
              </a:solidFill>
              <a:latin typeface="Calibri" panose="020F0502020204030204"/>
              <a:ea typeface="宋体" panose="02010600030101010101" pitchFamily="2" charset="-122"/>
              <a:cs typeface="Times New Roman" panose="02020603050405020304"/>
            </a:endParaRPr>
          </a:p>
          <a:p>
            <a:pPr indent="400050">
              <a:lnSpc>
                <a:spcPts val="2970"/>
              </a:lnSpc>
            </a:pPr>
            <a:endParaRPr lang="zh-CN" altLang="zh-CN" sz="1800" kern="100" dirty="0">
              <a:latin typeface="Calibri" panose="020F0502020204030204"/>
              <a:ea typeface="宋体" panose="02010600030101010101" pitchFamily="2" charset="-122"/>
              <a:cs typeface="Times New Roman" panose="02020603050405020304"/>
            </a:endParaRPr>
          </a:p>
          <a:p>
            <a:pPr indent="400050">
              <a:lnSpc>
                <a:spcPts val="2970"/>
              </a:lnSpc>
            </a:pPr>
            <a:r>
              <a:rPr lang="en-US" altLang="zh-CN" b="1" kern="100" dirty="0">
                <a:solidFill>
                  <a:srgbClr val="FF0000"/>
                </a:solidFill>
                <a:latin typeface="宋体" panose="02010600030101010101" pitchFamily="2" charset="-122"/>
                <a:ea typeface="宋体" panose="02010600030101010101" pitchFamily="2" charset="-122"/>
                <a:cs typeface="Times New Roman" panose="02020603050405020304"/>
              </a:rPr>
              <a:t>1.</a:t>
            </a:r>
            <a:r>
              <a:rPr lang="zh-CN" altLang="zh-CN" b="1" kern="100" dirty="0">
                <a:solidFill>
                  <a:srgbClr val="FF0000"/>
                </a:solidFill>
                <a:latin typeface="Calibri" panose="020F0502020204030204"/>
                <a:ea typeface="宋体" panose="02010600030101010101" pitchFamily="2" charset="-122"/>
                <a:cs typeface="Times New Roman" panose="02020603050405020304"/>
              </a:rPr>
              <a:t>国务院扶贫办</a:t>
            </a:r>
            <a:r>
              <a:rPr lang="en-US" altLang="zh-CN" b="1" kern="100" dirty="0">
                <a:solidFill>
                  <a:srgbClr val="FF0000"/>
                </a:solidFill>
                <a:latin typeface="Calibri" panose="020F0502020204030204"/>
                <a:ea typeface="宋体" panose="02010600030101010101" pitchFamily="2" charset="-122"/>
                <a:cs typeface="Times New Roman" panose="02020603050405020304"/>
              </a:rPr>
              <a:t>“</a:t>
            </a:r>
            <a:r>
              <a:rPr lang="zh-CN" altLang="zh-CN" b="1" kern="100" dirty="0">
                <a:solidFill>
                  <a:srgbClr val="FF0000"/>
                </a:solidFill>
                <a:latin typeface="Calibri" panose="020F0502020204030204"/>
                <a:ea typeface="宋体" panose="02010600030101010101" pitchFamily="2" charset="-122"/>
                <a:cs typeface="Times New Roman" panose="02020603050405020304"/>
              </a:rPr>
              <a:t>精准扶贫十大工程</a:t>
            </a:r>
            <a:r>
              <a:rPr lang="en-US" altLang="zh-CN" b="1" kern="100" dirty="0">
                <a:solidFill>
                  <a:srgbClr val="FF0000"/>
                </a:solidFill>
                <a:latin typeface="Calibri" panose="020F0502020204030204"/>
                <a:ea typeface="宋体" panose="02010600030101010101" pitchFamily="2" charset="-122"/>
                <a:cs typeface="Times New Roman" panose="02020603050405020304"/>
              </a:rPr>
              <a:t>”</a:t>
            </a:r>
            <a:r>
              <a:rPr lang="zh-CN" altLang="zh-CN" b="1" kern="100" dirty="0">
                <a:solidFill>
                  <a:srgbClr val="FF0000"/>
                </a:solidFill>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国务院扶贫办官网</a:t>
            </a:r>
            <a:r>
              <a:rPr lang="en-US" altLang="zh-CN" kern="100" dirty="0">
                <a:latin typeface="Calibri" panose="020F0502020204030204"/>
                <a:ea typeface="宋体" panose="02010600030101010101" pitchFamily="2" charset="-122"/>
                <a:cs typeface="Times New Roman" panose="02020603050405020304"/>
              </a:rPr>
              <a:t>2015</a:t>
            </a:r>
            <a:r>
              <a:rPr lang="zh-CN" altLang="zh-CN" kern="100" dirty="0">
                <a:latin typeface="Calibri" panose="020F0502020204030204"/>
                <a:ea typeface="宋体" panose="02010600030101010101" pitchFamily="2" charset="-122"/>
                <a:cs typeface="Times New Roman" panose="02020603050405020304"/>
              </a:rPr>
              <a:t>年</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月</a:t>
            </a:r>
            <a:r>
              <a:rPr lang="en-US" altLang="zh-CN" kern="100" dirty="0">
                <a:latin typeface="Calibri" panose="020F0502020204030204"/>
                <a:ea typeface="宋体" panose="02010600030101010101" pitchFamily="2" charset="-122"/>
                <a:cs typeface="Times New Roman" panose="02020603050405020304"/>
              </a:rPr>
              <a:t>25</a:t>
            </a:r>
            <a:r>
              <a:rPr lang="zh-CN" altLang="zh-CN" kern="100" dirty="0">
                <a:latin typeface="Calibri" panose="020F0502020204030204"/>
                <a:ea typeface="宋体" panose="02010600030101010101" pitchFamily="2" charset="-122"/>
                <a:cs typeface="Times New Roman" panose="02020603050405020304"/>
              </a:rPr>
              <a:t>日提出《我国推进实施精准扶贫十大工程》。主要内容，干部驻村帮扶、职业教育培训、扶贫小额信贷、易地扶贫搬迁、电商扶贫、旅游扶贫、光伏扶贫、构树扶贫、致富带头人创业培训、龙头企业带动。其中涉及产业扶贫的内容有</a:t>
            </a:r>
            <a:r>
              <a:rPr lang="en-US" altLang="zh-CN" kern="100" dirty="0">
                <a:latin typeface="Calibri" panose="020F0502020204030204"/>
                <a:ea typeface="宋体" panose="02010600030101010101" pitchFamily="2" charset="-122"/>
                <a:cs typeface="Times New Roman" panose="02020603050405020304"/>
              </a:rPr>
              <a:t>7</a:t>
            </a:r>
            <a:r>
              <a:rPr lang="zh-CN" altLang="zh-CN" kern="100" dirty="0">
                <a:latin typeface="Calibri" panose="020F0502020204030204"/>
                <a:ea typeface="宋体" panose="02010600030101010101" pitchFamily="2" charset="-122"/>
                <a:cs typeface="Times New Roman" panose="02020603050405020304"/>
              </a:rPr>
              <a:t>项。</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92697"/>
            <a:ext cx="7772400" cy="792087"/>
          </a:xfrm>
        </p:spPr>
        <p:txBody>
          <a:bodyPr>
            <a:normAutofit/>
          </a:bodyPr>
          <a:lstStyle/>
          <a:p>
            <a:r>
              <a:rPr lang="zh-CN" altLang="en-US" sz="2800" dirty="0"/>
              <a:t>一、简单介绍一下重庆的产业发展情况</a:t>
            </a:r>
            <a:endParaRPr lang="zh-CN" altLang="en-US" sz="2800" dirty="0"/>
          </a:p>
        </p:txBody>
      </p:sp>
      <p:sp>
        <p:nvSpPr>
          <p:cNvPr id="3" name="副标题 2"/>
          <p:cNvSpPr>
            <a:spLocks noGrp="1"/>
          </p:cNvSpPr>
          <p:nvPr>
            <p:ph type="subTitle" idx="1"/>
          </p:nvPr>
        </p:nvSpPr>
        <p:spPr>
          <a:xfrm>
            <a:off x="971600" y="2060848"/>
            <a:ext cx="7344816" cy="4176464"/>
          </a:xfrm>
        </p:spPr>
        <p:txBody>
          <a:bodyPr>
            <a:normAutofit fontScale="77500" lnSpcReduction="20000"/>
          </a:bodyPr>
          <a:lstStyle/>
          <a:p>
            <a:pPr indent="408305" algn="just"/>
            <a:r>
              <a:rPr lang="zh-CN" altLang="zh-CN" b="1" dirty="0">
                <a:solidFill>
                  <a:srgbClr val="FF0000"/>
                </a:solidFill>
                <a:latin typeface="Calibri" panose="020F0502020204030204"/>
                <a:ea typeface="宋体" panose="02010600030101010101" pitchFamily="2" charset="-122"/>
                <a:cs typeface="Times New Roman" panose="02020603050405020304"/>
              </a:rPr>
              <a:t>一是扶贫特色产业体系基本形成</a:t>
            </a:r>
            <a:endParaRPr lang="zh-CN" altLang="zh-CN" sz="2400" dirty="0">
              <a:latin typeface="Calibri" panose="020F0502020204030204"/>
              <a:ea typeface="宋体" panose="02010600030101010101" pitchFamily="2" charset="-122"/>
              <a:cs typeface="Times New Roman" panose="02020603050405020304"/>
            </a:endParaRPr>
          </a:p>
          <a:p>
            <a:pPr indent="406400" algn="just"/>
            <a:r>
              <a:rPr lang="zh-CN" altLang="zh-CN" dirty="0">
                <a:solidFill>
                  <a:schemeClr val="tx1"/>
                </a:solidFill>
                <a:latin typeface="Calibri" panose="020F0502020204030204"/>
                <a:ea typeface="宋体" panose="02010600030101010101" pitchFamily="2" charset="-122"/>
                <a:cs typeface="Times New Roman" panose="02020603050405020304"/>
              </a:rPr>
              <a:t>从贫困区县实际出发，强化以“山地农业、山地旅游”为主导的特色扶贫产业覆盖带动，大力推进贫困区县农业产业结构调整，遵循建卡贫困户发展意愿，形成了“</a:t>
            </a:r>
            <a:r>
              <a:rPr lang="en-US" altLang="zh-CN" dirty="0">
                <a:solidFill>
                  <a:schemeClr val="tx1"/>
                </a:solidFill>
                <a:latin typeface="Calibri" panose="020F0502020204030204"/>
                <a:ea typeface="宋体" panose="02010600030101010101" pitchFamily="2" charset="-122"/>
                <a:cs typeface="Times New Roman" panose="02020603050405020304"/>
              </a:rPr>
              <a:t>1+9+N</a:t>
            </a:r>
            <a:r>
              <a:rPr lang="zh-CN" altLang="zh-CN" dirty="0">
                <a:solidFill>
                  <a:schemeClr val="tx1"/>
                </a:solidFill>
                <a:latin typeface="Calibri" panose="020F0502020204030204"/>
                <a:ea typeface="宋体" panose="02010600030101010101" pitchFamily="2" charset="-122"/>
                <a:cs typeface="Times New Roman" panose="02020603050405020304"/>
              </a:rPr>
              <a:t>”扶贫特色产业体系。</a:t>
            </a:r>
            <a:endParaRPr lang="zh-CN" altLang="zh-CN" sz="2400" dirty="0">
              <a:solidFill>
                <a:schemeClr val="tx1"/>
              </a:solidFill>
              <a:latin typeface="Calibri" panose="020F0502020204030204"/>
              <a:ea typeface="宋体" panose="02010600030101010101" pitchFamily="2" charset="-122"/>
              <a:cs typeface="Times New Roman" panose="02020603050405020304"/>
            </a:endParaRPr>
          </a:p>
          <a:p>
            <a:pPr indent="409575" algn="just">
              <a:lnSpc>
                <a:spcPts val="2800"/>
              </a:lnSpc>
              <a:spcAft>
                <a:spcPts val="0"/>
              </a:spcAft>
            </a:pP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en-US" altLang="zh-CN" b="1" kern="100" dirty="0">
                <a:solidFill>
                  <a:schemeClr val="tx1"/>
                </a:solidFill>
                <a:latin typeface="Calibri" panose="020F0502020204030204"/>
                <a:ea typeface="宋体" panose="02010600030101010101" pitchFamily="2" charset="-122"/>
                <a:cs typeface="Times New Roman" panose="02020603050405020304"/>
              </a:rPr>
              <a:t>1</a:t>
            </a: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zh-CN" altLang="zh-CN" kern="100" dirty="0">
                <a:solidFill>
                  <a:schemeClr val="tx1"/>
                </a:solidFill>
                <a:latin typeface="Calibri" panose="020F0502020204030204"/>
                <a:ea typeface="宋体" panose="02010600030101010101" pitchFamily="2" charset="-122"/>
                <a:cs typeface="Times New Roman" panose="02020603050405020304"/>
              </a:rPr>
              <a:t>休闲农业和乡村旅游扶贫。</a:t>
            </a:r>
            <a:endParaRPr lang="zh-CN" altLang="zh-CN" sz="1800" kern="100" dirty="0">
              <a:solidFill>
                <a:schemeClr val="tx1"/>
              </a:solidFill>
              <a:latin typeface="Calibri" panose="020F0502020204030204"/>
              <a:ea typeface="宋体" panose="02010600030101010101" pitchFamily="2" charset="-122"/>
              <a:cs typeface="Times New Roman" panose="02020603050405020304"/>
            </a:endParaRPr>
          </a:p>
          <a:p>
            <a:pPr indent="409575" algn="just">
              <a:lnSpc>
                <a:spcPts val="2800"/>
              </a:lnSpc>
              <a:spcAft>
                <a:spcPts val="0"/>
              </a:spcAft>
            </a:pP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en-US" altLang="zh-CN" b="1" kern="100" dirty="0">
                <a:solidFill>
                  <a:schemeClr val="tx1"/>
                </a:solidFill>
                <a:latin typeface="Calibri" panose="020F0502020204030204"/>
                <a:ea typeface="宋体" panose="02010600030101010101" pitchFamily="2" charset="-122"/>
                <a:cs typeface="Times New Roman" panose="02020603050405020304"/>
              </a:rPr>
              <a:t>9</a:t>
            </a: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zh-CN" altLang="zh-CN" kern="100" dirty="0">
                <a:solidFill>
                  <a:schemeClr val="tx1"/>
                </a:solidFill>
                <a:latin typeface="Calibri" panose="020F0502020204030204"/>
                <a:ea typeface="宋体" panose="02010600030101010101" pitchFamily="2" charset="-122"/>
                <a:cs typeface="Times New Roman" panose="02020603050405020304"/>
              </a:rPr>
              <a:t>柑橘、榨菜、油茶、茶叶、中药材（黄连、金银花等）、调味品（花椒、辣椒等）、高山蔬菜、草食牲畜（猪、牛、羊等）、生态渔业。</a:t>
            </a:r>
            <a:endParaRPr lang="zh-CN" altLang="zh-CN" sz="1800" kern="100" dirty="0">
              <a:solidFill>
                <a:schemeClr val="tx1"/>
              </a:solidFill>
              <a:latin typeface="Calibri" panose="020F0502020204030204"/>
              <a:ea typeface="宋体" panose="02010600030101010101" pitchFamily="2" charset="-122"/>
              <a:cs typeface="Times New Roman" panose="02020603050405020304"/>
            </a:endParaRPr>
          </a:p>
          <a:p>
            <a:pPr indent="409575" algn="just">
              <a:lnSpc>
                <a:spcPts val="2800"/>
              </a:lnSpc>
              <a:spcAft>
                <a:spcPts val="0"/>
              </a:spcAft>
            </a:pP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en-US" altLang="zh-CN" b="1" kern="100" dirty="0">
                <a:solidFill>
                  <a:schemeClr val="tx1"/>
                </a:solidFill>
                <a:latin typeface="Calibri" panose="020F0502020204030204"/>
                <a:ea typeface="宋体" panose="02010600030101010101" pitchFamily="2" charset="-122"/>
                <a:cs typeface="Times New Roman" panose="02020603050405020304"/>
              </a:rPr>
              <a:t>N</a:t>
            </a:r>
            <a:r>
              <a:rPr lang="zh-CN" altLang="zh-CN" b="1" kern="100" dirty="0">
                <a:solidFill>
                  <a:schemeClr val="tx1"/>
                </a:solidFill>
                <a:latin typeface="Calibri" panose="020F0502020204030204"/>
                <a:ea typeface="宋体" panose="02010600030101010101" pitchFamily="2" charset="-122"/>
                <a:cs typeface="Times New Roman" panose="02020603050405020304"/>
              </a:rPr>
              <a:t>”：</a:t>
            </a:r>
            <a:r>
              <a:rPr lang="zh-CN" altLang="zh-CN" kern="100" dirty="0">
                <a:solidFill>
                  <a:schemeClr val="tx1"/>
                </a:solidFill>
                <a:latin typeface="Calibri" panose="020F0502020204030204"/>
                <a:ea typeface="宋体" panose="02010600030101010101" pitchFamily="2" charset="-122"/>
                <a:cs typeface="Times New Roman" panose="02020603050405020304"/>
              </a:rPr>
              <a:t>莼菜、桑蚕、烟叶、鸡、鸭、兔、蜂等特色扶贫产业。</a:t>
            </a:r>
            <a:endParaRPr lang="zh-CN" altLang="zh-CN" sz="1800" kern="100" dirty="0">
              <a:solidFill>
                <a:schemeClr val="tx1"/>
              </a:solidFill>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a:xfrm>
            <a:off x="467544" y="1484784"/>
            <a:ext cx="7859216" cy="2476872"/>
          </a:xfrm>
        </p:spPr>
        <p:txBody>
          <a:bodyPr>
            <a:normAutofit fontScale="77500" lnSpcReduction="20000"/>
          </a:bodyPr>
          <a:lstStyle/>
          <a:p>
            <a:pPr indent="368935" algn="just">
              <a:lnSpc>
                <a:spcPts val="2970"/>
              </a:lnSpc>
              <a:spcAft>
                <a:spcPts val="0"/>
              </a:spcAft>
            </a:pPr>
            <a:r>
              <a:rPr lang="en-US" altLang="zh-CN" b="1" kern="100" dirty="0">
                <a:solidFill>
                  <a:srgbClr val="FF0000"/>
                </a:solidFill>
                <a:latin typeface="宋体" panose="02010600030101010101" pitchFamily="2" charset="-122"/>
                <a:ea typeface="宋体" panose="02010600030101010101" pitchFamily="2" charset="-122"/>
                <a:cs typeface="Times New Roman" panose="02020603050405020304"/>
              </a:rPr>
              <a:t>2.</a:t>
            </a:r>
            <a:r>
              <a:rPr lang="zh-CN" altLang="zh-CN" b="1" kern="100" dirty="0">
                <a:solidFill>
                  <a:srgbClr val="FF0000"/>
                </a:solidFill>
                <a:latin typeface="Calibri" panose="020F0502020204030204"/>
                <a:ea typeface="宋体" panose="02010600030101010101" pitchFamily="2" charset="-122"/>
                <a:cs typeface="Times New Roman" panose="02020603050405020304"/>
              </a:rPr>
              <a:t>中央脱贫攻坚专项巡视、国家脱贫攻坚成效考核关注的产业扶贫工作十个重点</a:t>
            </a:r>
            <a:r>
              <a:rPr lang="zh-CN" altLang="zh-CN" b="1" kern="100" dirty="0" smtClean="0">
                <a:solidFill>
                  <a:srgbClr val="FF0000"/>
                </a:solidFill>
                <a:latin typeface="Calibri" panose="020F0502020204030204"/>
                <a:ea typeface="宋体" panose="02010600030101010101" pitchFamily="2" charset="-122"/>
                <a:cs typeface="Times New Roman" panose="02020603050405020304"/>
              </a:rPr>
              <a:t>：</a:t>
            </a:r>
            <a:endParaRPr lang="en-US" altLang="zh-CN" b="1" kern="100" dirty="0" smtClean="0">
              <a:solidFill>
                <a:srgbClr val="FF0000"/>
              </a:solidFill>
              <a:latin typeface="Calibri" panose="020F0502020204030204"/>
              <a:ea typeface="宋体" panose="02010600030101010101" pitchFamily="2" charset="-122"/>
              <a:cs typeface="Times New Roman" panose="02020603050405020304"/>
            </a:endParaRPr>
          </a:p>
          <a:p>
            <a:pPr indent="368935" algn="just">
              <a:lnSpc>
                <a:spcPts val="2970"/>
              </a:lnSpc>
              <a:spcAft>
                <a:spcPts val="0"/>
              </a:spcAft>
            </a:pPr>
            <a:r>
              <a:rPr lang="zh-CN" altLang="zh-CN" kern="100" dirty="0" smtClean="0">
                <a:latin typeface="Calibri" panose="020F0502020204030204"/>
                <a:ea typeface="宋体" panose="02010600030101010101" pitchFamily="2" charset="-122"/>
                <a:cs typeface="Times New Roman" panose="02020603050405020304"/>
              </a:rPr>
              <a:t>主导</a:t>
            </a:r>
            <a:r>
              <a:rPr lang="zh-CN" altLang="zh-CN" kern="100" dirty="0">
                <a:latin typeface="Calibri" panose="020F0502020204030204"/>
                <a:ea typeface="宋体" panose="02010600030101010101" pitchFamily="2" charset="-122"/>
                <a:cs typeface="Times New Roman" panose="02020603050405020304"/>
              </a:rPr>
              <a:t>产业培育、产业到村到户、产业带贫益贫（产业发展与贫困户利益联结机制）、产业风险防范、资产收益扶贫；易地扶贫搬迁后续产业发展、贫困村集体经济、光伏扶贫；乡村旅游扶贫、构树扶贫等。</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pic>
        <p:nvPicPr>
          <p:cNvPr id="4098"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824958" y="4077072"/>
            <a:ext cx="4835273" cy="2511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lstStyle/>
          <a:p>
            <a:pPr indent="408305">
              <a:lnSpc>
                <a:spcPts val="2970"/>
              </a:lnSpc>
            </a:pPr>
            <a:r>
              <a:rPr lang="en-US" altLang="zh-CN" b="1" kern="100" dirty="0">
                <a:solidFill>
                  <a:srgbClr val="FF0000"/>
                </a:solidFill>
                <a:latin typeface="宋体" panose="02010600030101010101" pitchFamily="2" charset="-122"/>
                <a:ea typeface="宋体" panose="02010600030101010101" pitchFamily="2" charset="-122"/>
                <a:cs typeface="Times New Roman" panose="02020603050405020304"/>
              </a:rPr>
              <a:t>3. 2020</a:t>
            </a:r>
            <a:r>
              <a:rPr lang="zh-CN" altLang="zh-CN" b="1" kern="100" dirty="0">
                <a:solidFill>
                  <a:srgbClr val="FF0000"/>
                </a:solidFill>
                <a:latin typeface="Calibri" panose="020F0502020204030204"/>
                <a:ea typeface="宋体" panose="02010600030101010101" pitchFamily="2" charset="-122"/>
                <a:cs typeface="Times New Roman" panose="02020603050405020304"/>
              </a:rPr>
              <a:t>年</a:t>
            </a:r>
            <a:r>
              <a:rPr lang="en-US" altLang="zh-CN" b="1" kern="100" dirty="0">
                <a:solidFill>
                  <a:srgbClr val="FF0000"/>
                </a:solidFill>
                <a:latin typeface="Calibri" panose="020F0502020204030204"/>
                <a:ea typeface="宋体" panose="02010600030101010101" pitchFamily="2" charset="-122"/>
                <a:cs typeface="Times New Roman" panose="02020603050405020304"/>
              </a:rPr>
              <a:t>4</a:t>
            </a:r>
            <a:r>
              <a:rPr lang="zh-CN" altLang="zh-CN" b="1" kern="100" dirty="0">
                <a:solidFill>
                  <a:srgbClr val="FF0000"/>
                </a:solidFill>
                <a:latin typeface="Calibri" panose="020F0502020204030204"/>
                <a:ea typeface="宋体" panose="02010600030101010101" pitchFamily="2" charset="-122"/>
                <a:cs typeface="Times New Roman" panose="02020603050405020304"/>
              </a:rPr>
              <a:t>月</a:t>
            </a:r>
            <a:r>
              <a:rPr lang="en-US" altLang="zh-CN" b="1" kern="100" dirty="0">
                <a:solidFill>
                  <a:srgbClr val="FF0000"/>
                </a:solidFill>
                <a:latin typeface="Calibri" panose="020F0502020204030204"/>
                <a:ea typeface="宋体" panose="02010600030101010101" pitchFamily="2" charset="-122"/>
                <a:cs typeface="Times New Roman" panose="02020603050405020304"/>
              </a:rPr>
              <a:t>17</a:t>
            </a:r>
            <a:r>
              <a:rPr lang="zh-CN" altLang="zh-CN" b="1" kern="100" dirty="0">
                <a:solidFill>
                  <a:srgbClr val="FF0000"/>
                </a:solidFill>
                <a:latin typeface="Calibri" panose="020F0502020204030204"/>
                <a:ea typeface="宋体" panose="02010600030101010101" pitchFamily="2" charset="-122"/>
                <a:cs typeface="Times New Roman" panose="02020603050405020304"/>
              </a:rPr>
              <a:t>日，国务院扶贫办在全国产业扶贫电视会议上强调从</a:t>
            </a:r>
            <a:r>
              <a:rPr lang="en-US" altLang="zh-CN" b="1" kern="100" dirty="0">
                <a:solidFill>
                  <a:srgbClr val="FF0000"/>
                </a:solidFill>
                <a:latin typeface="Calibri" panose="020F0502020204030204"/>
                <a:ea typeface="宋体" panose="02010600030101010101" pitchFamily="2" charset="-122"/>
                <a:cs typeface="Times New Roman" panose="02020603050405020304"/>
              </a:rPr>
              <a:t>5</a:t>
            </a:r>
            <a:r>
              <a:rPr lang="zh-CN" altLang="zh-CN" b="1" kern="100" dirty="0">
                <a:solidFill>
                  <a:srgbClr val="FF0000"/>
                </a:solidFill>
                <a:latin typeface="Calibri" panose="020F0502020204030204"/>
                <a:ea typeface="宋体" panose="02010600030101010101" pitchFamily="2" charset="-122"/>
                <a:cs typeface="Times New Roman" panose="02020603050405020304"/>
              </a:rPr>
              <a:t>个方面做好产业扶贫工作</a:t>
            </a:r>
            <a:r>
              <a:rPr lang="zh-CN" altLang="zh-CN" b="1" kern="100" dirty="0" smtClean="0">
                <a:solidFill>
                  <a:srgbClr val="FF0000"/>
                </a:solidFill>
                <a:latin typeface="Calibri" panose="020F0502020204030204"/>
                <a:ea typeface="宋体" panose="02010600030101010101" pitchFamily="2" charset="-122"/>
                <a:cs typeface="Times New Roman" panose="02020603050405020304"/>
              </a:rPr>
              <a:t>：</a:t>
            </a:r>
            <a:endParaRPr lang="en-US" altLang="zh-CN" b="1" kern="100" dirty="0" smtClean="0">
              <a:solidFill>
                <a:srgbClr val="FF0000"/>
              </a:solidFill>
              <a:latin typeface="Calibri" panose="020F0502020204030204"/>
              <a:ea typeface="宋体" panose="02010600030101010101" pitchFamily="2" charset="-122"/>
              <a:cs typeface="Times New Roman" panose="02020603050405020304"/>
            </a:endParaRPr>
          </a:p>
          <a:p>
            <a:pPr indent="408305">
              <a:lnSpc>
                <a:spcPts val="2970"/>
              </a:lnSpc>
            </a:pPr>
            <a:r>
              <a:rPr lang="zh-CN" altLang="zh-CN" kern="100" dirty="0" smtClean="0">
                <a:latin typeface="Calibri" panose="020F0502020204030204"/>
                <a:ea typeface="宋体" panose="02010600030101010101" pitchFamily="2" charset="-122"/>
                <a:cs typeface="Times New Roman" panose="02020603050405020304"/>
              </a:rPr>
              <a:t>一</a:t>
            </a:r>
            <a:r>
              <a:rPr lang="zh-CN" altLang="zh-CN" kern="100" dirty="0">
                <a:latin typeface="Calibri" panose="020F0502020204030204"/>
                <a:ea typeface="宋体" panose="02010600030101010101" pitchFamily="2" charset="-122"/>
                <a:cs typeface="Times New Roman" panose="02020603050405020304"/>
              </a:rPr>
              <a:t>是抓好扶贫小额信贷为产业扶贫注入</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血液</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和强劲动力；二是发挥消费扶贫行动对产业扶贫的支撑和拉动作用；三是发挥创业致富带头人对产业扶贫的引领带动作用；四是打好</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特色牌</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培育优势主导产业；五是完善带贫减贫机制确保不断增强贫困人口内生动力。</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85000" lnSpcReduction="10000"/>
          </a:bodyPr>
          <a:lstStyle/>
          <a:p>
            <a:pPr marL="304800" indent="101600">
              <a:lnSpc>
                <a:spcPts val="2970"/>
              </a:lnSpc>
            </a:pPr>
            <a:r>
              <a:rPr lang="zh-CN" altLang="zh-CN" kern="100" dirty="0">
                <a:latin typeface="Calibri" panose="020F0502020204030204"/>
                <a:ea typeface="宋体" panose="02010600030101010101" pitchFamily="2" charset="-122"/>
                <a:cs typeface="Times New Roman" panose="02020603050405020304"/>
              </a:rPr>
              <a:t>（二）</a:t>
            </a:r>
            <a:r>
              <a:rPr lang="zh-CN" altLang="zh-CN" b="1" kern="100" dirty="0">
                <a:latin typeface="Calibri" panose="020F0502020204030204"/>
                <a:ea typeface="宋体" panose="02010600030101010101" pitchFamily="2" charset="-122"/>
                <a:cs typeface="Times New Roman" panose="02020603050405020304"/>
              </a:rPr>
              <a:t>产业到村到户政策</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2970"/>
              </a:lnSpc>
              <a:spcAft>
                <a:spcPts val="0"/>
              </a:spcAft>
            </a:pPr>
            <a:r>
              <a:rPr lang="en-US" altLang="zh-CN" b="1" kern="100" dirty="0">
                <a:solidFill>
                  <a:srgbClr val="FF0000"/>
                </a:solidFill>
                <a:latin typeface="宋体" panose="02010600030101010101" pitchFamily="2" charset="-122"/>
                <a:ea typeface="宋体" panose="02010600030101010101" pitchFamily="2" charset="-122"/>
                <a:cs typeface="Times New Roman" panose="02020603050405020304"/>
              </a:rPr>
              <a:t>1.</a:t>
            </a:r>
            <a:r>
              <a:rPr lang="zh-CN" altLang="zh-CN" b="1" kern="100" dirty="0">
                <a:solidFill>
                  <a:srgbClr val="FF0000"/>
                </a:solidFill>
                <a:latin typeface="Calibri" panose="020F0502020204030204"/>
                <a:ea typeface="宋体" panose="02010600030101010101" pitchFamily="2" charset="-122"/>
                <a:cs typeface="Times New Roman" panose="02020603050405020304"/>
              </a:rPr>
              <a:t>政策要求</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297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a:t>
            </a:r>
            <a:r>
              <a:rPr lang="en-US" altLang="zh-CN" b="1" kern="100" dirty="0">
                <a:solidFill>
                  <a:srgbClr val="FF0000"/>
                </a:solidFill>
                <a:latin typeface="Calibri" panose="020F0502020204030204"/>
                <a:ea typeface="宋体" panose="02010600030101010101" pitchFamily="2" charset="-122"/>
                <a:cs typeface="Times New Roman" panose="02020603050405020304"/>
              </a:rPr>
              <a:t>1</a:t>
            </a:r>
            <a:r>
              <a:rPr lang="zh-CN" altLang="zh-CN" b="1" kern="100" dirty="0">
                <a:solidFill>
                  <a:srgbClr val="FF0000"/>
                </a:solidFill>
                <a:latin typeface="Calibri" panose="020F0502020204030204"/>
                <a:ea typeface="宋体" panose="02010600030101010101" pitchFamily="2" charset="-122"/>
                <a:cs typeface="Times New Roman" panose="02020603050405020304"/>
              </a:rPr>
              <a:t>）中央</a:t>
            </a:r>
            <a:r>
              <a:rPr lang="en-US" altLang="zh-CN" b="1" kern="100" dirty="0">
                <a:solidFill>
                  <a:srgbClr val="FF0000"/>
                </a:solidFill>
                <a:latin typeface="Calibri" panose="020F0502020204030204"/>
                <a:ea typeface="宋体" panose="02010600030101010101" pitchFamily="2" charset="-122"/>
                <a:cs typeface="Times New Roman" panose="02020603050405020304"/>
              </a:rPr>
              <a:t>2</a:t>
            </a:r>
            <a:r>
              <a:rPr lang="zh-CN" altLang="zh-CN" b="1" kern="100" dirty="0">
                <a:solidFill>
                  <a:srgbClr val="FF0000"/>
                </a:solidFill>
                <a:latin typeface="Calibri" panose="020F0502020204030204"/>
                <a:ea typeface="宋体" panose="02010600030101010101" pitchFamily="2" charset="-122"/>
                <a:cs typeface="Times New Roman" panose="02020603050405020304"/>
              </a:rPr>
              <a:t>个文件。</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2970"/>
              </a:lnSpc>
              <a:spcAft>
                <a:spcPts val="0"/>
              </a:spcAft>
            </a:pPr>
            <a:r>
              <a:rPr lang="zh-CN" altLang="zh-CN" b="1" kern="100" dirty="0">
                <a:latin typeface="Calibri" panose="020F0502020204030204"/>
                <a:ea typeface="宋体" panose="02010600030101010101" pitchFamily="2" charset="-122"/>
                <a:cs typeface="Times New Roman" panose="02020603050405020304"/>
              </a:rPr>
              <a:t>《中共中央 国务院关于打赢脱贫攻坚战的决定》（中发〔</a:t>
            </a:r>
            <a:r>
              <a:rPr lang="en-US" altLang="zh-CN" b="1" kern="100" dirty="0">
                <a:latin typeface="Calibri" panose="020F0502020204030204"/>
                <a:ea typeface="宋体" panose="02010600030101010101" pitchFamily="2" charset="-122"/>
                <a:cs typeface="Times New Roman" panose="02020603050405020304"/>
              </a:rPr>
              <a:t>2015</a:t>
            </a:r>
            <a:r>
              <a:rPr lang="zh-CN" altLang="zh-CN" b="1" kern="100" dirty="0">
                <a:latin typeface="Calibri" panose="020F0502020204030204"/>
                <a:ea typeface="宋体" panose="02010600030101010101" pitchFamily="2" charset="-122"/>
                <a:cs typeface="Times New Roman" panose="02020603050405020304"/>
              </a:rPr>
              <a:t>〕</a:t>
            </a:r>
            <a:r>
              <a:rPr lang="en-US" altLang="zh-CN" b="1" kern="100" dirty="0">
                <a:latin typeface="Calibri" panose="020F0502020204030204"/>
                <a:ea typeface="宋体" panose="02010600030101010101" pitchFamily="2" charset="-122"/>
                <a:cs typeface="Times New Roman" panose="02020603050405020304"/>
              </a:rPr>
              <a:t>34</a:t>
            </a:r>
            <a:r>
              <a:rPr lang="zh-CN" altLang="zh-CN" b="1" kern="100" dirty="0">
                <a:latin typeface="Calibri" panose="020F0502020204030204"/>
                <a:ea typeface="宋体" panose="02010600030101010101" pitchFamily="2" charset="-122"/>
                <a:cs typeface="Times New Roman" panose="02020603050405020304"/>
              </a:rPr>
              <a:t>号）：</a:t>
            </a:r>
            <a:r>
              <a:rPr lang="zh-CN" altLang="zh-CN" kern="100" dirty="0">
                <a:latin typeface="Calibri" panose="020F0502020204030204"/>
                <a:ea typeface="宋体" panose="02010600030101010101" pitchFamily="2" charset="-122"/>
                <a:cs typeface="Times New Roman" panose="02020603050405020304"/>
              </a:rPr>
              <a:t>出台专项政策，统筹使用涉农资金，重点支持贫困村、贫困户因地制宜发展种养业和传统手工业等。实施贫困村</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一村一品</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产业推进行动，扶持建设一批贫困人口参与度高的特色农业基地。加强贫困地区农民合作社和龙头企业培育，发挥其对贫困人口的组织和带动作用，强化其与贫困户的利益联结机制。</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62500" lnSpcReduction="20000"/>
          </a:bodyPr>
          <a:lstStyle/>
          <a:p>
            <a:pPr indent="408305" algn="just">
              <a:lnSpc>
                <a:spcPts val="2970"/>
              </a:lnSpc>
              <a:spcAft>
                <a:spcPts val="0"/>
              </a:spcAft>
            </a:pPr>
            <a:r>
              <a:rPr lang="zh-CN" altLang="zh-CN" b="1" kern="100" dirty="0">
                <a:latin typeface="Calibri" panose="020F0502020204030204"/>
                <a:ea typeface="宋体" panose="02010600030101010101" pitchFamily="2" charset="-122"/>
                <a:cs typeface="Times New Roman" panose="02020603050405020304"/>
              </a:rPr>
              <a:t>《中共中央 国务院关于打赢脱贫攻坚战三年行动的指导意见》（中发〔</a:t>
            </a:r>
            <a:r>
              <a:rPr lang="en-US" altLang="zh-CN" b="1" kern="100" dirty="0">
                <a:latin typeface="Calibri" panose="020F0502020204030204"/>
                <a:ea typeface="宋体" panose="02010600030101010101" pitchFamily="2" charset="-122"/>
                <a:cs typeface="Times New Roman" panose="02020603050405020304"/>
              </a:rPr>
              <a:t>2018</a:t>
            </a:r>
            <a:r>
              <a:rPr lang="zh-CN" altLang="zh-CN" b="1" kern="100" dirty="0">
                <a:latin typeface="Calibri" panose="020F0502020204030204"/>
                <a:ea typeface="宋体" panose="02010600030101010101" pitchFamily="2" charset="-122"/>
                <a:cs typeface="Times New Roman" panose="02020603050405020304"/>
              </a:rPr>
              <a:t>〕</a:t>
            </a:r>
            <a:r>
              <a:rPr lang="en-US" altLang="zh-CN" b="1" kern="100" dirty="0">
                <a:latin typeface="Calibri" panose="020F0502020204030204"/>
                <a:ea typeface="宋体" panose="02010600030101010101" pitchFamily="2" charset="-122"/>
                <a:cs typeface="Times New Roman" panose="02020603050405020304"/>
              </a:rPr>
              <a:t> 16</a:t>
            </a:r>
            <a:r>
              <a:rPr lang="zh-CN" altLang="zh-CN" b="1" kern="100" dirty="0">
                <a:latin typeface="Calibri" panose="020F0502020204030204"/>
                <a:ea typeface="宋体" panose="02010600030101010101" pitchFamily="2" charset="-122"/>
                <a:cs typeface="Times New Roman" panose="02020603050405020304"/>
              </a:rPr>
              <a:t>号）：</a:t>
            </a:r>
            <a:r>
              <a:rPr lang="zh-CN" altLang="zh-CN" kern="100" dirty="0">
                <a:latin typeface="Calibri" panose="020F0502020204030204"/>
                <a:ea typeface="宋体" panose="02010600030101010101" pitchFamily="2" charset="-122"/>
                <a:cs typeface="Times New Roman" panose="02020603050405020304"/>
              </a:rPr>
              <a:t>《意见》在</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强化到村到户到人精准帮扶举措</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中提出</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加大产业扶贫力度</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深入实施贫困地区特色产业提升工程，因地制宜加快发展对贫困户增收带动作用明显的种植养殖业、林草业、农产品加工业、特色手工业、休闲农业和乡村旅游，积极培育和推广有市场、有品牌、有效益的特色产品。</a:t>
            </a:r>
            <a:endParaRPr lang="zh-CN" altLang="zh-CN" sz="1800" kern="100" dirty="0">
              <a:latin typeface="Calibri" panose="020F0502020204030204"/>
              <a:ea typeface="宋体" panose="02010600030101010101" pitchFamily="2" charset="-122"/>
              <a:cs typeface="Times New Roman" panose="02020603050405020304"/>
            </a:endParaRPr>
          </a:p>
          <a:p>
            <a:pPr indent="406400" algn="just">
              <a:lnSpc>
                <a:spcPts val="2970"/>
              </a:lnSpc>
              <a:spcAft>
                <a:spcPts val="0"/>
              </a:spcAft>
            </a:pPr>
            <a:r>
              <a:rPr lang="zh-CN" altLang="zh-CN" kern="100" dirty="0">
                <a:latin typeface="Calibri" panose="020F0502020204030204"/>
                <a:ea typeface="宋体" panose="02010600030101010101" pitchFamily="2" charset="-122"/>
                <a:cs typeface="Times New Roman" panose="02020603050405020304"/>
              </a:rPr>
              <a:t>积极推动贫困地区农村资源变资产、资金变股金、农民变股东改革，制定实施贫困地区集体经济薄弱村发展提升计划，通过盘活集体资源、入股或参股、量化资产收益等渠道增加集体经济收入。在条件适宜地区，以贫困村村级光伏电站建设为重点，有序推进光伏扶贫。</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70000" lnSpcReduction="20000"/>
          </a:bodyPr>
          <a:lstStyle/>
          <a:p>
            <a:pPr indent="408305" algn="just">
              <a:lnSpc>
                <a:spcPts val="297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a:t>
            </a:r>
            <a:r>
              <a:rPr lang="en-US" altLang="zh-CN" b="1" kern="100" dirty="0">
                <a:solidFill>
                  <a:srgbClr val="FF0000"/>
                </a:solidFill>
                <a:latin typeface="Calibri" panose="020F0502020204030204"/>
                <a:ea typeface="宋体" panose="02010600030101010101" pitchFamily="2" charset="-122"/>
                <a:cs typeface="Times New Roman" panose="02020603050405020304"/>
              </a:rPr>
              <a:t>2</a:t>
            </a:r>
            <a:r>
              <a:rPr lang="zh-CN" altLang="zh-CN" b="1" kern="100" dirty="0">
                <a:solidFill>
                  <a:srgbClr val="FF0000"/>
                </a:solidFill>
                <a:latin typeface="Calibri" panose="020F0502020204030204"/>
                <a:ea typeface="宋体" panose="02010600030101010101" pitchFamily="2" charset="-122"/>
                <a:cs typeface="Times New Roman" panose="02020603050405020304"/>
              </a:rPr>
              <a:t>）重庆</a:t>
            </a:r>
            <a:r>
              <a:rPr lang="en-US" altLang="zh-CN" b="1" kern="100" dirty="0">
                <a:solidFill>
                  <a:srgbClr val="FF0000"/>
                </a:solidFill>
                <a:latin typeface="Calibri" panose="020F0502020204030204"/>
                <a:ea typeface="宋体" panose="02010600030101010101" pitchFamily="2" charset="-122"/>
                <a:cs typeface="Times New Roman" panose="02020603050405020304"/>
              </a:rPr>
              <a:t>3</a:t>
            </a:r>
            <a:r>
              <a:rPr lang="zh-CN" altLang="zh-CN" b="1" kern="100" dirty="0">
                <a:solidFill>
                  <a:srgbClr val="FF0000"/>
                </a:solidFill>
                <a:latin typeface="Calibri" panose="020F0502020204030204"/>
                <a:ea typeface="宋体" panose="02010600030101010101" pitchFamily="2" charset="-122"/>
                <a:cs typeface="Times New Roman" panose="02020603050405020304"/>
              </a:rPr>
              <a:t>个文件。</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2970"/>
              </a:lnSpc>
              <a:spcAft>
                <a:spcPts val="0"/>
              </a:spcAft>
            </a:pPr>
            <a:r>
              <a:rPr lang="zh-CN" altLang="zh-CN" b="1" kern="100" dirty="0">
                <a:latin typeface="Calibri" panose="020F0502020204030204"/>
                <a:ea typeface="宋体" panose="02010600030101010101" pitchFamily="2" charset="-122"/>
                <a:cs typeface="Times New Roman" panose="02020603050405020304"/>
              </a:rPr>
              <a:t>《重庆市委 市政府关于打赢打好脱贫攻坚三年行动的实施意见》（渝委发〔</a:t>
            </a:r>
            <a:r>
              <a:rPr lang="en-US" altLang="zh-CN" b="1" kern="100" dirty="0">
                <a:latin typeface="Calibri" panose="020F0502020204030204"/>
                <a:ea typeface="宋体" panose="02010600030101010101" pitchFamily="2" charset="-122"/>
                <a:cs typeface="Times New Roman" panose="02020603050405020304"/>
              </a:rPr>
              <a:t>2018</a:t>
            </a:r>
            <a:r>
              <a:rPr lang="zh-CN" altLang="zh-CN" b="1" kern="100" dirty="0">
                <a:latin typeface="Calibri" panose="020F0502020204030204"/>
                <a:ea typeface="宋体" panose="02010600030101010101" pitchFamily="2" charset="-122"/>
                <a:cs typeface="Times New Roman" panose="02020603050405020304"/>
              </a:rPr>
              <a:t>〕</a:t>
            </a:r>
            <a:r>
              <a:rPr lang="en-US" altLang="zh-CN" b="1" kern="100" dirty="0">
                <a:latin typeface="Calibri" panose="020F0502020204030204"/>
                <a:ea typeface="宋体" panose="02010600030101010101" pitchFamily="2" charset="-122"/>
                <a:cs typeface="Times New Roman" panose="02020603050405020304"/>
              </a:rPr>
              <a:t>51</a:t>
            </a:r>
            <a:r>
              <a:rPr lang="zh-CN" altLang="zh-CN" b="1" kern="100" dirty="0">
                <a:latin typeface="Calibri" panose="020F0502020204030204"/>
                <a:ea typeface="宋体" panose="02010600030101010101" pitchFamily="2" charset="-122"/>
                <a:cs typeface="Times New Roman" panose="02020603050405020304"/>
              </a:rPr>
              <a:t>号）：</a:t>
            </a:r>
            <a:r>
              <a:rPr lang="zh-CN" altLang="zh-CN" kern="100" dirty="0">
                <a:latin typeface="Calibri" panose="020F0502020204030204"/>
                <a:ea typeface="宋体" panose="02010600030101010101" pitchFamily="2" charset="-122"/>
                <a:cs typeface="Times New Roman" panose="02020603050405020304"/>
              </a:rPr>
              <a:t>深入实施特色产业提升工程，推进贫困村</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一村一品</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产业培育行动，在每个贫困村重点发展</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个以上增收产业，力争每个有劳动能力的贫困户有</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个产业增收项目。</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2970"/>
              </a:lnSpc>
              <a:spcAft>
                <a:spcPts val="0"/>
              </a:spcAft>
            </a:pPr>
            <a:r>
              <a:rPr lang="zh-CN" altLang="zh-CN" b="1" kern="100" dirty="0">
                <a:latin typeface="Calibri" panose="020F0502020204030204"/>
                <a:ea typeface="宋体" panose="02010600030101010101" pitchFamily="2" charset="-122"/>
                <a:cs typeface="Times New Roman" panose="02020603050405020304"/>
              </a:rPr>
              <a:t>《关于进一步深化产业扶贫工作的通知》（渝扶组办发〔</a:t>
            </a:r>
            <a:r>
              <a:rPr lang="en-US" altLang="zh-CN" b="1" kern="100" dirty="0">
                <a:latin typeface="Calibri" panose="020F0502020204030204"/>
                <a:ea typeface="宋体" panose="02010600030101010101" pitchFamily="2" charset="-122"/>
                <a:cs typeface="Times New Roman" panose="02020603050405020304"/>
              </a:rPr>
              <a:t>2019</a:t>
            </a:r>
            <a:r>
              <a:rPr lang="zh-CN" altLang="zh-CN" b="1" kern="100" dirty="0">
                <a:latin typeface="Calibri" panose="020F0502020204030204"/>
                <a:ea typeface="宋体" panose="02010600030101010101" pitchFamily="2" charset="-122"/>
                <a:cs typeface="Times New Roman" panose="02020603050405020304"/>
              </a:rPr>
              <a:t>〕</a:t>
            </a:r>
            <a:r>
              <a:rPr lang="en-US" altLang="zh-CN" b="1" kern="100" dirty="0">
                <a:latin typeface="Calibri" panose="020F0502020204030204"/>
                <a:ea typeface="宋体" panose="02010600030101010101" pitchFamily="2" charset="-122"/>
                <a:cs typeface="Times New Roman" panose="02020603050405020304"/>
              </a:rPr>
              <a:t>29</a:t>
            </a:r>
            <a:r>
              <a:rPr lang="zh-CN" altLang="zh-CN" b="1" kern="100" dirty="0">
                <a:latin typeface="Calibri" panose="020F0502020204030204"/>
                <a:ea typeface="宋体" panose="02010600030101010101" pitchFamily="2" charset="-122"/>
                <a:cs typeface="Times New Roman" panose="02020603050405020304"/>
              </a:rPr>
              <a:t>号）：</a:t>
            </a:r>
            <a:r>
              <a:rPr lang="zh-CN" altLang="zh-CN" kern="100" dirty="0">
                <a:latin typeface="Calibri" panose="020F0502020204030204"/>
                <a:ea typeface="宋体" panose="02010600030101010101" pitchFamily="2" charset="-122"/>
                <a:cs typeface="Times New Roman" panose="02020603050405020304"/>
              </a:rPr>
              <a:t>支持贫困农户依托主导产业兴办家庭农场，加盟或兴办农民合作社。力争到</a:t>
            </a:r>
            <a:r>
              <a:rPr lang="en-US" altLang="zh-CN" kern="100" dirty="0">
                <a:latin typeface="Calibri" panose="020F0502020204030204"/>
                <a:ea typeface="宋体" panose="02010600030101010101" pitchFamily="2" charset="-122"/>
                <a:cs typeface="Times New Roman" panose="02020603050405020304"/>
              </a:rPr>
              <a:t>2020</a:t>
            </a:r>
            <a:r>
              <a:rPr lang="zh-CN" altLang="zh-CN" kern="100" dirty="0">
                <a:latin typeface="Calibri" panose="020F0502020204030204"/>
                <a:ea typeface="宋体" panose="02010600030101010101" pitchFamily="2" charset="-122"/>
                <a:cs typeface="Times New Roman" panose="02020603050405020304"/>
              </a:rPr>
              <a:t>年，贫困区县市级以上龙头企业达到</a:t>
            </a:r>
            <a:r>
              <a:rPr lang="en-US" altLang="zh-CN" kern="100" dirty="0">
                <a:latin typeface="Calibri" panose="020F0502020204030204"/>
                <a:ea typeface="宋体" panose="02010600030101010101" pitchFamily="2" charset="-122"/>
                <a:cs typeface="Times New Roman" panose="02020603050405020304"/>
              </a:rPr>
              <a:t>500</a:t>
            </a:r>
            <a:r>
              <a:rPr lang="zh-CN" altLang="zh-CN" kern="100" dirty="0">
                <a:latin typeface="Calibri" panose="020F0502020204030204"/>
                <a:ea typeface="宋体" panose="02010600030101010101" pitchFamily="2" charset="-122"/>
                <a:cs typeface="Times New Roman" panose="02020603050405020304"/>
              </a:rPr>
              <a:t>家，农民合作社达到</a:t>
            </a:r>
            <a:r>
              <a:rPr lang="en-US" altLang="zh-CN" kern="100" dirty="0">
                <a:latin typeface="Calibri" panose="020F0502020204030204"/>
                <a:ea typeface="宋体" panose="02010600030101010101" pitchFamily="2" charset="-122"/>
                <a:cs typeface="Times New Roman" panose="02020603050405020304"/>
              </a:rPr>
              <a:t>2.3</a:t>
            </a:r>
            <a:r>
              <a:rPr lang="zh-CN" altLang="zh-CN" kern="100" dirty="0">
                <a:latin typeface="Calibri" panose="020F0502020204030204"/>
                <a:ea typeface="宋体" panose="02010600030101010101" pitchFamily="2" charset="-122"/>
                <a:cs typeface="Times New Roman" panose="02020603050405020304"/>
              </a:rPr>
              <a:t>万家，实现一镇一龙头带动、一村一合作社引领、一户一新型主体帮扶。</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62500" lnSpcReduction="20000"/>
          </a:bodyPr>
          <a:lstStyle/>
          <a:p>
            <a:pPr indent="408305" algn="just">
              <a:lnSpc>
                <a:spcPts val="2970"/>
              </a:lnSpc>
              <a:spcAft>
                <a:spcPts val="0"/>
              </a:spcAft>
            </a:pPr>
            <a:r>
              <a:rPr lang="zh-CN" altLang="zh-CN" b="1" kern="100" dirty="0">
                <a:latin typeface="Calibri" panose="020F0502020204030204"/>
                <a:ea typeface="宋体" panose="02010600030101010101" pitchFamily="2" charset="-122"/>
                <a:cs typeface="Times New Roman" panose="02020603050405020304"/>
              </a:rPr>
              <a:t>《关于深化脱贫攻坚扎实推进产业扶贫的实施意见》（渝农发〔</a:t>
            </a:r>
            <a:r>
              <a:rPr lang="en-US" altLang="zh-CN" b="1" kern="100" dirty="0">
                <a:latin typeface="Calibri" panose="020F0502020204030204"/>
                <a:ea typeface="宋体" panose="02010600030101010101" pitchFamily="2" charset="-122"/>
                <a:cs typeface="Times New Roman" panose="02020603050405020304"/>
              </a:rPr>
              <a:t>2017</a:t>
            </a:r>
            <a:r>
              <a:rPr lang="zh-CN" altLang="zh-CN" b="1" kern="100" dirty="0">
                <a:latin typeface="Calibri" panose="020F0502020204030204"/>
                <a:ea typeface="宋体" panose="02010600030101010101" pitchFamily="2" charset="-122"/>
                <a:cs typeface="Times New Roman" panose="02020603050405020304"/>
              </a:rPr>
              <a:t>〕</a:t>
            </a:r>
            <a:r>
              <a:rPr lang="en-US" altLang="zh-CN" b="1" kern="100" dirty="0">
                <a:latin typeface="Calibri" panose="020F0502020204030204"/>
                <a:ea typeface="宋体" panose="02010600030101010101" pitchFamily="2" charset="-122"/>
                <a:cs typeface="Times New Roman" panose="02020603050405020304"/>
              </a:rPr>
              <a:t>267</a:t>
            </a:r>
            <a:r>
              <a:rPr lang="zh-CN" altLang="zh-CN" b="1" kern="100" dirty="0">
                <a:latin typeface="Calibri" panose="020F0502020204030204"/>
                <a:ea typeface="宋体" panose="02010600030101010101" pitchFamily="2" charset="-122"/>
                <a:cs typeface="Times New Roman" panose="02020603050405020304"/>
              </a:rPr>
              <a:t>号）：</a:t>
            </a:r>
            <a:r>
              <a:rPr lang="zh-CN" altLang="zh-CN" kern="100" dirty="0">
                <a:solidFill>
                  <a:srgbClr val="FF0000"/>
                </a:solidFill>
                <a:latin typeface="Calibri" panose="020F0502020204030204"/>
                <a:ea typeface="宋体" panose="02010600030101010101" pitchFamily="2" charset="-122"/>
                <a:cs typeface="Times New Roman" panose="02020603050405020304"/>
              </a:rPr>
              <a:t>每个贫困区县打造</a:t>
            </a:r>
            <a:r>
              <a:rPr lang="en-US" altLang="zh-CN" kern="100" dirty="0">
                <a:solidFill>
                  <a:srgbClr val="FF0000"/>
                </a:solidFill>
                <a:latin typeface="Calibri" panose="020F0502020204030204"/>
                <a:ea typeface="宋体" panose="02010600030101010101" pitchFamily="2" charset="-122"/>
                <a:cs typeface="Times New Roman" panose="02020603050405020304"/>
              </a:rPr>
              <a:t>2-3</a:t>
            </a:r>
            <a:r>
              <a:rPr lang="zh-CN" altLang="zh-CN" kern="100" dirty="0">
                <a:solidFill>
                  <a:srgbClr val="FF0000"/>
                </a:solidFill>
                <a:latin typeface="Calibri" panose="020F0502020204030204"/>
                <a:ea typeface="宋体" panose="02010600030101010101" pitchFamily="2" charset="-122"/>
                <a:cs typeface="Times New Roman" panose="02020603050405020304"/>
              </a:rPr>
              <a:t>个特色扶贫产业。支持贫困村做强一个主导产业，培育一个知名品牌，建成一个运行规范的农民专业合作社，培养一批农民致富带头人，构建一套带贫益贫机制。</a:t>
            </a:r>
            <a:r>
              <a:rPr lang="zh-CN" altLang="zh-CN" kern="100" dirty="0">
                <a:latin typeface="Calibri" panose="020F0502020204030204"/>
                <a:ea typeface="宋体" panose="02010600030101010101" pitchFamily="2" charset="-122"/>
                <a:cs typeface="Times New Roman" panose="02020603050405020304"/>
              </a:rPr>
              <a:t>实施贫困村产业发展提振工程。开展</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一村一品</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创建活动，支持贫困村做强一个主导产业，培育一个知名品牌，建成一个运行规范的农民专业合作社，培养一批农民致富带头人，构建一套带贫益贫机制。到</a:t>
            </a:r>
            <a:r>
              <a:rPr lang="en-US" altLang="zh-CN" kern="100" dirty="0">
                <a:latin typeface="Calibri" panose="020F0502020204030204"/>
                <a:ea typeface="宋体" panose="02010600030101010101" pitchFamily="2" charset="-122"/>
                <a:cs typeface="Times New Roman" panose="02020603050405020304"/>
              </a:rPr>
              <a:t>2020</a:t>
            </a:r>
            <a:r>
              <a:rPr lang="zh-CN" altLang="zh-CN" kern="100" dirty="0">
                <a:latin typeface="Calibri" panose="020F0502020204030204"/>
                <a:ea typeface="宋体" panose="02010600030101010101" pitchFamily="2" charset="-122"/>
                <a:cs typeface="Times New Roman" panose="02020603050405020304"/>
              </a:rPr>
              <a:t>年，在</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个贫困区县创建</a:t>
            </a:r>
            <a:r>
              <a:rPr lang="en-US" altLang="zh-CN" kern="100" dirty="0">
                <a:latin typeface="Calibri" panose="020F0502020204030204"/>
                <a:ea typeface="宋体" panose="02010600030101010101" pitchFamily="2" charset="-122"/>
                <a:cs typeface="Times New Roman" panose="02020603050405020304"/>
              </a:rPr>
              <a:t>300</a:t>
            </a:r>
            <a:r>
              <a:rPr lang="zh-CN" altLang="zh-CN" kern="100" dirty="0">
                <a:latin typeface="Calibri" panose="020F0502020204030204"/>
                <a:ea typeface="宋体" panose="02010600030101010101" pitchFamily="2" charset="-122"/>
                <a:cs typeface="Times New Roman" panose="02020603050405020304"/>
              </a:rPr>
              <a:t>个左右</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一村一品</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示范村，每个贫困村发展</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个以上贫困群众参与度高的特色主导产业，</a:t>
            </a:r>
            <a:r>
              <a:rPr lang="zh-CN" altLang="zh-CN" kern="100" dirty="0">
                <a:solidFill>
                  <a:srgbClr val="FF0000"/>
                </a:solidFill>
                <a:latin typeface="Calibri" panose="020F0502020204030204"/>
                <a:ea typeface="宋体" panose="02010600030101010101" pitchFamily="2" charset="-122"/>
                <a:cs typeface="Times New Roman" panose="02020603050405020304"/>
              </a:rPr>
              <a:t>至少建立</a:t>
            </a:r>
            <a:r>
              <a:rPr lang="en-US" altLang="zh-CN" kern="100" dirty="0">
                <a:solidFill>
                  <a:srgbClr val="FF0000"/>
                </a:solidFill>
                <a:latin typeface="Calibri" panose="020F0502020204030204"/>
                <a:ea typeface="宋体" panose="02010600030101010101" pitchFamily="2" charset="-122"/>
                <a:cs typeface="Times New Roman" panose="02020603050405020304"/>
              </a:rPr>
              <a:t>1</a:t>
            </a:r>
            <a:r>
              <a:rPr lang="zh-CN" altLang="zh-CN" kern="100" dirty="0">
                <a:solidFill>
                  <a:srgbClr val="FF0000"/>
                </a:solidFill>
                <a:latin typeface="Calibri" panose="020F0502020204030204"/>
                <a:ea typeface="宋体" panose="02010600030101010101" pitchFamily="2" charset="-122"/>
                <a:cs typeface="Times New Roman" panose="02020603050405020304"/>
              </a:rPr>
              <a:t>个产业基地，产业覆盖在家有劳动能力的贫困户达到</a:t>
            </a:r>
            <a:r>
              <a:rPr lang="en-US" altLang="zh-CN" kern="100" dirty="0">
                <a:solidFill>
                  <a:srgbClr val="FF0000"/>
                </a:solidFill>
                <a:latin typeface="Calibri" panose="020F0502020204030204"/>
                <a:ea typeface="宋体" panose="02010600030101010101" pitchFamily="2" charset="-122"/>
                <a:cs typeface="Times New Roman" panose="02020603050405020304"/>
              </a:rPr>
              <a:t>100%</a:t>
            </a:r>
            <a:r>
              <a:rPr lang="zh-CN" altLang="zh-CN" kern="100" dirty="0">
                <a:solidFill>
                  <a:srgbClr val="FF0000"/>
                </a:solidFill>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对成功创建</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一村一品</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示范村的，在切块区县的农业产业发展资金中给予以奖代补。</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92500"/>
          </a:bodyPr>
          <a:lstStyle/>
          <a:p>
            <a:pPr indent="408305">
              <a:lnSpc>
                <a:spcPts val="2970"/>
              </a:lnSpc>
            </a:pPr>
            <a:r>
              <a:rPr lang="zh-CN" altLang="zh-CN" b="1" kern="100" dirty="0">
                <a:solidFill>
                  <a:srgbClr val="FF0000"/>
                </a:solidFill>
                <a:latin typeface="Calibri" panose="020F0502020204030204"/>
                <a:ea typeface="宋体" panose="02010600030101010101" pitchFamily="2" charset="-122"/>
                <a:cs typeface="Times New Roman" panose="02020603050405020304"/>
              </a:rPr>
              <a:t>（三）资产收益扶贫政策</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latin typeface="Calibri" panose="020F0502020204030204"/>
                <a:ea typeface="宋体" panose="02010600030101010101" pitchFamily="2" charset="-122"/>
                <a:cs typeface="Times New Roman" panose="02020603050405020304"/>
              </a:rPr>
              <a:t>什么叫资产收益扶贫：</a:t>
            </a:r>
            <a:r>
              <a:rPr lang="zh-CN" altLang="zh-CN" kern="100" dirty="0">
                <a:latin typeface="Calibri" panose="020F0502020204030204"/>
                <a:ea typeface="宋体" panose="02010600030101010101" pitchFamily="2" charset="-122"/>
                <a:cs typeface="Times New Roman" panose="02020603050405020304"/>
              </a:rPr>
              <a:t>能够将财政扶贫资金、承包土地经营权和部分农村集体资产量化等作为贫困户在农村新型经营主体中的股份，使贫困户享受分红、就业、技术指导、产品回购等多种收益，从而建立市场主体、合作组织与贫困户的利益连接机制，促进贫困户稳定增收脱贫。通过股权纽带，把贫困农户与企业、合作社、家庭农场等经营主体连接起来，改变过去点对点的扶贫模式，将贫困户从狭隘的生产空间、生存空间和发展空间中解放出来。</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70000" lnSpcReduction="20000"/>
          </a:bodyPr>
          <a:lstStyle/>
          <a:p>
            <a:pPr indent="408305">
              <a:lnSpc>
                <a:spcPts val="2970"/>
              </a:lnSpc>
            </a:pPr>
            <a:r>
              <a:rPr lang="zh-CN" altLang="zh-CN" b="1" kern="100" dirty="0">
                <a:solidFill>
                  <a:srgbClr val="FF0000"/>
                </a:solidFill>
                <a:latin typeface="Calibri" panose="020F0502020204030204"/>
                <a:ea typeface="宋体" panose="02010600030101010101" pitchFamily="2" charset="-122"/>
                <a:cs typeface="Times New Roman" panose="02020603050405020304"/>
              </a:rPr>
              <a:t>重庆市扶贫开发办公室 重庆市财政局关于进一步推进资产收益扶贫工作的通知》（渝扶办发〔</a:t>
            </a:r>
            <a:r>
              <a:rPr lang="en-US" altLang="zh-CN" b="1" kern="100" dirty="0">
                <a:solidFill>
                  <a:srgbClr val="FF0000"/>
                </a:solidFill>
                <a:latin typeface="Calibri" panose="020F0502020204030204"/>
                <a:ea typeface="宋体" panose="02010600030101010101" pitchFamily="2" charset="-122"/>
                <a:cs typeface="Times New Roman" panose="02020603050405020304"/>
              </a:rPr>
              <a:t>2018</a:t>
            </a:r>
            <a:r>
              <a:rPr lang="zh-CN" altLang="zh-CN" b="1" kern="100" dirty="0">
                <a:solidFill>
                  <a:srgbClr val="FF0000"/>
                </a:solidFill>
                <a:latin typeface="Calibri" panose="020F0502020204030204"/>
                <a:ea typeface="宋体" panose="02010600030101010101" pitchFamily="2" charset="-122"/>
                <a:cs typeface="Times New Roman" panose="02020603050405020304"/>
              </a:rPr>
              <a:t>〕</a:t>
            </a:r>
            <a:r>
              <a:rPr lang="en-US" altLang="zh-CN" b="1" kern="100" dirty="0">
                <a:solidFill>
                  <a:srgbClr val="FF0000"/>
                </a:solidFill>
                <a:latin typeface="Calibri" panose="020F0502020204030204"/>
                <a:ea typeface="宋体" panose="02010600030101010101" pitchFamily="2" charset="-122"/>
                <a:cs typeface="Times New Roman" panose="02020603050405020304"/>
              </a:rPr>
              <a:t>9</a:t>
            </a:r>
            <a:r>
              <a:rPr lang="zh-CN" altLang="zh-CN" b="1" kern="100" dirty="0">
                <a:solidFill>
                  <a:srgbClr val="FF0000"/>
                </a:solidFill>
                <a:latin typeface="Calibri" panose="020F0502020204030204"/>
                <a:ea typeface="宋体" panose="02010600030101010101" pitchFamily="2" charset="-122"/>
                <a:cs typeface="Times New Roman" panose="02020603050405020304"/>
              </a:rPr>
              <a:t>号）：</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latin typeface="Calibri" panose="020F0502020204030204"/>
                <a:ea typeface="宋体" panose="02010600030101010101" pitchFamily="2" charset="-122"/>
                <a:cs typeface="Times New Roman" panose="02020603050405020304"/>
              </a:rPr>
              <a:t>资产收益，</a:t>
            </a:r>
            <a:r>
              <a:rPr lang="zh-CN" altLang="zh-CN" kern="100" dirty="0">
                <a:latin typeface="Calibri" panose="020F0502020204030204"/>
                <a:ea typeface="宋体" panose="02010600030101010101" pitchFamily="2" charset="-122"/>
                <a:cs typeface="Times New Roman" panose="02020603050405020304"/>
              </a:rPr>
              <a:t>将财政扶贫资金和其他涉农整合资金投入设施农业、养殖业、农产品加工销售业、乡村旅游业、电子商务业、扶贫农庄、扶贫车间、光伏发电、小水电小矿产资源开发等项目形成的厂房、库房、交易市场、设施设备、景区景点、停车场、经营场地等资产进行折股量化，在民主决策基础上，按</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保底收益</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按股分红</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的方式，优先支持贫困户发展。量化股权比例、资产经营管理、收益分配等，各地可结合实际，参照农业项目财政补助资金股权化改革的有关要求办理。</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77500" lnSpcReduction="20000"/>
          </a:bodyPr>
          <a:lstStyle/>
          <a:p>
            <a:pPr indent="408305">
              <a:lnSpc>
                <a:spcPts val="2970"/>
              </a:lnSpc>
            </a:pPr>
            <a:r>
              <a:rPr lang="en-US" altLang="zh-CN" b="1" kern="100" dirty="0">
                <a:solidFill>
                  <a:srgbClr val="FF0000"/>
                </a:solidFill>
                <a:latin typeface="宋体" panose="02010600030101010101" pitchFamily="2" charset="-122"/>
                <a:ea typeface="宋体" panose="02010600030101010101" pitchFamily="2" charset="-122"/>
                <a:cs typeface="Times New Roman" panose="02020603050405020304"/>
              </a:rPr>
              <a:t>2.</a:t>
            </a:r>
            <a:r>
              <a:rPr lang="zh-CN" altLang="zh-CN" b="1" kern="100" dirty="0">
                <a:solidFill>
                  <a:srgbClr val="FF0000"/>
                </a:solidFill>
                <a:latin typeface="Calibri" panose="020F0502020204030204"/>
                <a:ea typeface="宋体" panose="02010600030101010101" pitchFamily="2" charset="-122"/>
                <a:cs typeface="Times New Roman" panose="02020603050405020304"/>
              </a:rPr>
              <a:t>核心要点</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实施范围。</a:t>
            </a:r>
            <a:r>
              <a:rPr lang="zh-CN" altLang="zh-CN" kern="100" dirty="0">
                <a:solidFill>
                  <a:srgbClr val="000000"/>
                </a:solidFill>
                <a:latin typeface="Calibri" panose="020F0502020204030204"/>
                <a:ea typeface="宋体" panose="02010600030101010101" pitchFamily="2" charset="-122"/>
                <a:cs typeface="Times New Roman" panose="02020603050405020304"/>
              </a:rPr>
              <a:t>在全市</a:t>
            </a:r>
            <a:r>
              <a:rPr lang="en-US" altLang="zh-CN" kern="100" dirty="0">
                <a:solidFill>
                  <a:srgbClr val="000000"/>
                </a:solidFill>
                <a:latin typeface="Calibri" panose="020F0502020204030204"/>
                <a:ea typeface="宋体" panose="02010600030101010101" pitchFamily="2" charset="-122"/>
                <a:cs typeface="Times New Roman" panose="02020603050405020304"/>
              </a:rPr>
              <a:t>33</a:t>
            </a:r>
            <a:r>
              <a:rPr lang="zh-CN" altLang="zh-CN" kern="100" dirty="0">
                <a:solidFill>
                  <a:srgbClr val="000000"/>
                </a:solidFill>
                <a:latin typeface="Calibri" panose="020F0502020204030204"/>
                <a:ea typeface="宋体" panose="02010600030101010101" pitchFamily="2" charset="-122"/>
                <a:cs typeface="Times New Roman" panose="02020603050405020304"/>
              </a:rPr>
              <a:t>个有扶贫开发工作任务的区县深入开展资产收益扶贫工作。</a:t>
            </a:r>
            <a:r>
              <a:rPr lang="en-US" altLang="zh-CN" kern="100" dirty="0">
                <a:solidFill>
                  <a:srgbClr val="000000"/>
                </a:solidFill>
                <a:latin typeface="Calibri" panose="020F0502020204030204"/>
                <a:ea typeface="宋体" panose="02010600030101010101" pitchFamily="2" charset="-122"/>
                <a:cs typeface="Times New Roman" panose="02020603050405020304"/>
              </a:rPr>
              <a:t>18</a:t>
            </a:r>
            <a:r>
              <a:rPr lang="zh-CN" altLang="zh-CN" kern="100" dirty="0">
                <a:solidFill>
                  <a:srgbClr val="000000"/>
                </a:solidFill>
                <a:latin typeface="Calibri" panose="020F0502020204030204"/>
                <a:ea typeface="宋体" panose="02010600030101010101" pitchFamily="2" charset="-122"/>
                <a:cs typeface="Times New Roman" panose="02020603050405020304"/>
              </a:rPr>
              <a:t>个扶贫开发工作重点区县，每年统筹安排</a:t>
            </a:r>
            <a:r>
              <a:rPr lang="en-US" altLang="zh-CN" kern="100" dirty="0">
                <a:solidFill>
                  <a:srgbClr val="000000"/>
                </a:solidFill>
                <a:latin typeface="Calibri" panose="020F0502020204030204"/>
                <a:ea typeface="宋体" panose="02010600030101010101" pitchFamily="2" charset="-122"/>
                <a:cs typeface="Times New Roman" panose="02020603050405020304"/>
              </a:rPr>
              <a:t>3000</a:t>
            </a:r>
            <a:r>
              <a:rPr lang="zh-CN" altLang="zh-CN" kern="100" dirty="0">
                <a:solidFill>
                  <a:srgbClr val="000000"/>
                </a:solidFill>
                <a:latin typeface="Calibri" panose="020F0502020204030204"/>
                <a:ea typeface="宋体" panose="02010600030101010101" pitchFamily="2" charset="-122"/>
                <a:cs typeface="Times New Roman" panose="02020603050405020304"/>
              </a:rPr>
              <a:t>万元以上涉农产业发展资金，用于开展资产收益扶贫和股权化改革。</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扶持对象</a:t>
            </a:r>
            <a:r>
              <a:rPr lang="zh-CN" altLang="zh-CN" kern="100" dirty="0">
                <a:solidFill>
                  <a:srgbClr val="000000"/>
                </a:solidFill>
                <a:latin typeface="Calibri" panose="020F0502020204030204"/>
                <a:ea typeface="宋体" panose="02010600030101010101" pitchFamily="2" charset="-122"/>
                <a:cs typeface="Times New Roman" panose="02020603050405020304"/>
              </a:rPr>
              <a:t>。优先扶持贫困村、贫困户，兼顾贫困群众和</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临界</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贫困户，鼓励向丧失劳动力或弱劳动力的贫困户、贫困残疾人等</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失能弱能</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贫困群众倾斜。</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动态调整。</a:t>
            </a:r>
            <a:r>
              <a:rPr lang="zh-CN" altLang="zh-CN" kern="100" dirty="0">
                <a:solidFill>
                  <a:srgbClr val="000000"/>
                </a:solidFill>
                <a:latin typeface="Calibri" panose="020F0502020204030204"/>
                <a:ea typeface="宋体" panose="02010600030101010101" pitchFamily="2" charset="-122"/>
                <a:cs typeface="Times New Roman" panose="02020603050405020304"/>
              </a:rPr>
              <a:t>建立贫困户动态调整机制。当享受利益分配的贫困户实现稳定脱贫后，可以调整资产收益权，分配给其他贫困户，或用于发展村级公益事业。</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92500"/>
          </a:bodyPr>
          <a:lstStyle/>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资产类型。</a:t>
            </a:r>
            <a:r>
              <a:rPr lang="zh-CN" altLang="zh-CN" kern="100" dirty="0">
                <a:solidFill>
                  <a:srgbClr val="000000"/>
                </a:solidFill>
                <a:latin typeface="Calibri" panose="020F0502020204030204"/>
                <a:ea typeface="宋体" panose="02010600030101010101" pitchFamily="2" charset="-122"/>
                <a:cs typeface="Times New Roman" panose="02020603050405020304"/>
              </a:rPr>
              <a:t>设施农业、养殖业、农产品加工销售业、乡村旅游业、电子商务业等项目；投资厂房、库房、扶贫车间、农产品交易市场，购买机器设备（包括农机具、生产加工设备、农产品冷链物流车辆），建设旅游接待设施、文体游乐设施、景区景点、停车场、便民服务设施、电商服务场地等项目；围绕优势自然资源，兴建光伏发电场地设备、投资参股本地小水电小矿产资源开发等。</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物化资产。</a:t>
            </a:r>
            <a:r>
              <a:rPr lang="zh-CN" altLang="zh-CN" kern="100" dirty="0">
                <a:solidFill>
                  <a:srgbClr val="000000"/>
                </a:solidFill>
                <a:latin typeface="Calibri" panose="020F0502020204030204"/>
                <a:ea typeface="宋体" panose="02010600030101010101" pitchFamily="2" charset="-122"/>
                <a:cs typeface="Times New Roman" panose="02020603050405020304"/>
              </a:rPr>
              <a:t>用于资产收益扶贫的财政资金，要形成可以核查的物化资产。</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620689"/>
            <a:ext cx="7772400" cy="864096"/>
          </a:xfrm>
        </p:spPr>
        <p:txBody>
          <a:bodyPr>
            <a:normAutofit/>
          </a:bodyPr>
          <a:lstStyle/>
          <a:p>
            <a:r>
              <a:rPr lang="zh-CN" altLang="en-US" sz="2800" dirty="0">
                <a:solidFill>
                  <a:srgbClr val="2F2F2F"/>
                </a:solidFill>
              </a:rPr>
              <a:t>一、简单介绍一下重庆的产业发展情况</a:t>
            </a:r>
            <a:endParaRPr lang="zh-CN" altLang="en-US" dirty="0"/>
          </a:p>
        </p:txBody>
      </p:sp>
      <p:sp>
        <p:nvSpPr>
          <p:cNvPr id="3" name="副标题 2"/>
          <p:cNvSpPr>
            <a:spLocks noGrp="1"/>
          </p:cNvSpPr>
          <p:nvPr>
            <p:ph type="subTitle" idx="1"/>
          </p:nvPr>
        </p:nvSpPr>
        <p:spPr>
          <a:xfrm>
            <a:off x="611560" y="2132856"/>
            <a:ext cx="7776864" cy="3816424"/>
          </a:xfrm>
        </p:spPr>
        <p:txBody>
          <a:bodyPr/>
          <a:lstStyle/>
          <a:p>
            <a:pPr indent="408305" algn="just"/>
            <a:r>
              <a:rPr lang="zh-CN" altLang="zh-CN" sz="2800" b="1" dirty="0">
                <a:solidFill>
                  <a:srgbClr val="FF0000"/>
                </a:solidFill>
                <a:latin typeface="Calibri" panose="020F0502020204030204"/>
                <a:ea typeface="宋体" panose="02010600030101010101" pitchFamily="2" charset="-122"/>
                <a:cs typeface="Times New Roman" panose="02020603050405020304"/>
              </a:rPr>
              <a:t>二是扶贫主导产业规模逐步</a:t>
            </a:r>
            <a:r>
              <a:rPr lang="zh-CN" altLang="zh-CN" sz="2800" b="1" dirty="0" smtClean="0">
                <a:solidFill>
                  <a:srgbClr val="FF0000"/>
                </a:solidFill>
                <a:latin typeface="Calibri" panose="020F0502020204030204"/>
                <a:ea typeface="宋体" panose="02010600030101010101" pitchFamily="2" charset="-122"/>
                <a:cs typeface="Times New Roman" panose="02020603050405020304"/>
              </a:rPr>
              <a:t>壮大</a:t>
            </a:r>
            <a:endParaRPr lang="en-US" altLang="zh-CN" sz="2800" b="1" dirty="0" smtClean="0">
              <a:solidFill>
                <a:srgbClr val="FF0000"/>
              </a:solidFill>
              <a:latin typeface="Calibri" panose="020F0502020204030204"/>
              <a:ea typeface="宋体" panose="02010600030101010101" pitchFamily="2" charset="-122"/>
              <a:cs typeface="Times New Roman" panose="02020603050405020304"/>
            </a:endParaRPr>
          </a:p>
          <a:p>
            <a:pPr indent="408305" algn="just"/>
            <a:endParaRPr lang="zh-CN" altLang="zh-CN" sz="2800" dirty="0">
              <a:latin typeface="Calibri" panose="020F0502020204030204"/>
              <a:ea typeface="宋体" panose="02010600030101010101" pitchFamily="2" charset="-122"/>
              <a:cs typeface="Times New Roman" panose="02020603050405020304"/>
            </a:endParaRPr>
          </a:p>
          <a:p>
            <a:pPr indent="408305" algn="just"/>
            <a:r>
              <a:rPr lang="zh-CN" altLang="zh-CN" sz="2800" b="1" dirty="0">
                <a:solidFill>
                  <a:schemeClr val="tx1"/>
                </a:solidFill>
                <a:latin typeface="Calibri" panose="020F0502020204030204"/>
                <a:ea typeface="宋体" panose="02010600030101010101" pitchFamily="2" charset="-122"/>
                <a:cs typeface="Times New Roman" panose="02020603050405020304"/>
              </a:rPr>
              <a:t>投入产业资金：</a:t>
            </a:r>
            <a:r>
              <a:rPr lang="zh-CN" altLang="zh-CN" sz="2800" dirty="0">
                <a:solidFill>
                  <a:schemeClr val="tx1"/>
                </a:solidFill>
                <a:latin typeface="Calibri" panose="020F0502020204030204"/>
                <a:ea typeface="宋体" panose="02010600030101010101" pitchFamily="2" charset="-122"/>
                <a:cs typeface="Times New Roman" panose="02020603050405020304"/>
              </a:rPr>
              <a:t>围绕建成“</a:t>
            </a:r>
            <a:r>
              <a:rPr lang="en-US" altLang="zh-CN" sz="2800" dirty="0">
                <a:solidFill>
                  <a:schemeClr val="tx1"/>
                </a:solidFill>
                <a:latin typeface="Calibri" panose="020F0502020204030204"/>
                <a:ea typeface="宋体" panose="02010600030101010101" pitchFamily="2" charset="-122"/>
                <a:cs typeface="Times New Roman" panose="02020603050405020304"/>
              </a:rPr>
              <a:t>1+9+N</a:t>
            </a:r>
            <a:r>
              <a:rPr lang="zh-CN" altLang="zh-CN" sz="2800" dirty="0">
                <a:solidFill>
                  <a:schemeClr val="tx1"/>
                </a:solidFill>
                <a:latin typeface="Calibri" panose="020F0502020204030204"/>
                <a:ea typeface="宋体" panose="02010600030101010101" pitchFamily="2" charset="-122"/>
                <a:cs typeface="Times New Roman" panose="02020603050405020304"/>
              </a:rPr>
              <a:t>”扶贫产业体系，</a:t>
            </a:r>
            <a:r>
              <a:rPr lang="en-US" altLang="zh-CN" sz="2800" dirty="0">
                <a:solidFill>
                  <a:schemeClr val="tx1"/>
                </a:solidFill>
                <a:latin typeface="Calibri" panose="020F0502020204030204"/>
                <a:ea typeface="宋体" panose="02010600030101010101" pitchFamily="2" charset="-122"/>
                <a:cs typeface="Times New Roman" panose="02020603050405020304"/>
              </a:rPr>
              <a:t>2016</a:t>
            </a:r>
            <a:r>
              <a:rPr lang="zh-CN" altLang="zh-CN" sz="2800" dirty="0">
                <a:solidFill>
                  <a:schemeClr val="tx1"/>
                </a:solidFill>
                <a:latin typeface="Calibri" panose="020F0502020204030204"/>
                <a:ea typeface="宋体" panose="02010600030101010101" pitchFamily="2" charset="-122"/>
                <a:cs typeface="Times New Roman" panose="02020603050405020304"/>
              </a:rPr>
              <a:t>年至</a:t>
            </a:r>
            <a:r>
              <a:rPr lang="en-US" altLang="zh-CN" sz="2800" dirty="0">
                <a:solidFill>
                  <a:schemeClr val="tx1"/>
                </a:solidFill>
                <a:latin typeface="Calibri" panose="020F0502020204030204"/>
                <a:ea typeface="宋体" panose="02010600030101010101" pitchFamily="2" charset="-122"/>
                <a:cs typeface="Times New Roman" panose="02020603050405020304"/>
              </a:rPr>
              <a:t>2019</a:t>
            </a:r>
            <a:r>
              <a:rPr lang="zh-CN" altLang="zh-CN" sz="2800" dirty="0">
                <a:solidFill>
                  <a:schemeClr val="tx1"/>
                </a:solidFill>
                <a:latin typeface="Calibri" panose="020F0502020204030204"/>
                <a:ea typeface="宋体" panose="02010600030101010101" pitchFamily="2" charset="-122"/>
                <a:cs typeface="Times New Roman" panose="02020603050405020304"/>
              </a:rPr>
              <a:t>年底，</a:t>
            </a:r>
            <a:r>
              <a:rPr lang="en-US" altLang="zh-CN" sz="2800" dirty="0">
                <a:solidFill>
                  <a:schemeClr val="tx1"/>
                </a:solidFill>
                <a:latin typeface="Calibri" panose="020F0502020204030204"/>
                <a:ea typeface="宋体" panose="02010600030101010101" pitchFamily="2" charset="-122"/>
                <a:cs typeface="Times New Roman" panose="02020603050405020304"/>
              </a:rPr>
              <a:t> 18</a:t>
            </a:r>
            <a:r>
              <a:rPr lang="zh-CN" altLang="zh-CN" sz="2800" dirty="0">
                <a:solidFill>
                  <a:schemeClr val="tx1"/>
                </a:solidFill>
                <a:latin typeface="Calibri" panose="020F0502020204030204"/>
                <a:ea typeface="宋体" panose="02010600030101010101" pitchFamily="2" charset="-122"/>
                <a:cs typeface="Times New Roman" panose="02020603050405020304"/>
              </a:rPr>
              <a:t>个贫困区县共投入扶贫产业发展资金</a:t>
            </a:r>
            <a:r>
              <a:rPr lang="en-US" altLang="zh-CN" sz="2800" dirty="0">
                <a:solidFill>
                  <a:schemeClr val="tx1"/>
                </a:solidFill>
                <a:latin typeface="Calibri" panose="020F0502020204030204"/>
                <a:ea typeface="宋体" panose="02010600030101010101" pitchFamily="2" charset="-122"/>
                <a:cs typeface="Times New Roman" panose="02020603050405020304"/>
              </a:rPr>
              <a:t>94.2807</a:t>
            </a:r>
            <a:r>
              <a:rPr lang="zh-CN" altLang="zh-CN" sz="2800" dirty="0">
                <a:solidFill>
                  <a:schemeClr val="tx1"/>
                </a:solidFill>
                <a:latin typeface="Calibri" panose="020F0502020204030204"/>
                <a:ea typeface="宋体" panose="02010600030101010101" pitchFamily="2" charset="-122"/>
                <a:cs typeface="Times New Roman" panose="02020603050405020304"/>
              </a:rPr>
              <a:t>亿元。其中，实施项目</a:t>
            </a:r>
            <a:r>
              <a:rPr lang="en-US" altLang="zh-CN" sz="2800" dirty="0">
                <a:solidFill>
                  <a:schemeClr val="tx1"/>
                </a:solidFill>
                <a:latin typeface="Calibri" panose="020F0502020204030204"/>
                <a:ea typeface="宋体" panose="02010600030101010101" pitchFamily="2" charset="-122"/>
                <a:cs typeface="Times New Roman" panose="02020603050405020304"/>
              </a:rPr>
              <a:t>17299</a:t>
            </a:r>
            <a:r>
              <a:rPr lang="zh-CN" altLang="zh-CN" sz="2800" dirty="0">
                <a:solidFill>
                  <a:schemeClr val="tx1"/>
                </a:solidFill>
                <a:latin typeface="Calibri" panose="020F0502020204030204"/>
                <a:ea typeface="宋体" panose="02010600030101010101" pitchFamily="2" charset="-122"/>
                <a:cs typeface="Times New Roman" panose="02020603050405020304"/>
              </a:rPr>
              <a:t>个，投入资金</a:t>
            </a:r>
            <a:r>
              <a:rPr lang="en-US" altLang="zh-CN" sz="2800" dirty="0">
                <a:solidFill>
                  <a:schemeClr val="tx1"/>
                </a:solidFill>
                <a:latin typeface="Calibri" panose="020F0502020204030204"/>
                <a:ea typeface="宋体" panose="02010600030101010101" pitchFamily="2" charset="-122"/>
                <a:cs typeface="Times New Roman" panose="02020603050405020304"/>
              </a:rPr>
              <a:t>62.84</a:t>
            </a:r>
            <a:r>
              <a:rPr lang="zh-CN" altLang="zh-CN" sz="2800" dirty="0">
                <a:solidFill>
                  <a:schemeClr val="tx1"/>
                </a:solidFill>
                <a:latin typeface="Calibri" panose="020F0502020204030204"/>
                <a:ea typeface="宋体" panose="02010600030101010101" pitchFamily="2" charset="-122"/>
                <a:cs typeface="Times New Roman" panose="02020603050405020304"/>
              </a:rPr>
              <a:t>亿元；投入到贫困农户到户补贴</a:t>
            </a:r>
            <a:r>
              <a:rPr lang="en-US" altLang="zh-CN" sz="2800" dirty="0">
                <a:solidFill>
                  <a:schemeClr val="tx1"/>
                </a:solidFill>
                <a:latin typeface="Calibri" panose="020F0502020204030204"/>
                <a:ea typeface="宋体" panose="02010600030101010101" pitchFamily="2" charset="-122"/>
                <a:cs typeface="Times New Roman" panose="02020603050405020304"/>
              </a:rPr>
              <a:t>31.4407</a:t>
            </a:r>
            <a:r>
              <a:rPr lang="zh-CN" altLang="zh-CN" sz="2800" dirty="0">
                <a:solidFill>
                  <a:schemeClr val="tx1"/>
                </a:solidFill>
                <a:latin typeface="Calibri" panose="020F0502020204030204"/>
                <a:ea typeface="宋体" panose="02010600030101010101" pitchFamily="2" charset="-122"/>
                <a:cs typeface="Times New Roman" panose="02020603050405020304"/>
              </a:rPr>
              <a:t>亿元。</a:t>
            </a:r>
            <a:endParaRPr lang="zh-CN" altLang="zh-CN" sz="2800" dirty="0">
              <a:solidFill>
                <a:schemeClr val="tx1"/>
              </a:solidFill>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lstStyle/>
          <a:p>
            <a:r>
              <a:rPr lang="zh-CN" altLang="zh-CN" b="1" dirty="0">
                <a:solidFill>
                  <a:srgbClr val="000000"/>
                </a:solidFill>
                <a:ea typeface="宋体" panose="02010600030101010101" pitchFamily="2" charset="-122"/>
                <a:cs typeface="Times New Roman" panose="02020603050405020304"/>
              </a:rPr>
              <a:t>产权管理。资产保值增值，</a:t>
            </a:r>
            <a:r>
              <a:rPr lang="zh-CN" altLang="zh-CN" dirty="0">
                <a:solidFill>
                  <a:srgbClr val="000000"/>
                </a:solidFill>
                <a:ea typeface="宋体" panose="02010600030101010101" pitchFamily="2" charset="-122"/>
                <a:cs typeface="Times New Roman" panose="02020603050405020304"/>
              </a:rPr>
              <a:t>作为资产运营方的项目实施主体，享有依法经营的自主权，对财政资金形成资产负有保值增值、依法按约支付收益的责任。</a:t>
            </a:r>
            <a:r>
              <a:rPr lang="zh-CN" altLang="zh-CN" b="1" dirty="0">
                <a:solidFill>
                  <a:srgbClr val="000000"/>
                </a:solidFill>
                <a:ea typeface="宋体" panose="02010600030101010101" pitchFamily="2" charset="-122"/>
                <a:cs typeface="Times New Roman" panose="02020603050405020304"/>
              </a:rPr>
              <a:t>经营权力</a:t>
            </a:r>
            <a:r>
              <a:rPr lang="zh-CN" altLang="zh-CN" dirty="0">
                <a:solidFill>
                  <a:srgbClr val="000000"/>
                </a:solidFill>
                <a:ea typeface="宋体" panose="02010600030101010101" pitchFamily="2" charset="-122"/>
                <a:cs typeface="Times New Roman" panose="02020603050405020304"/>
              </a:rPr>
              <a:t>，资产收益扶贫项目由项目实施主体负责经营，持股的集体经济组织及其成员，不参与项目的日常经营管理。量化给贫困户的产（股）权，贫困户只享受收益分配权并实行动态管理。</a:t>
            </a:r>
            <a:endParaRPr lang="zh-CN" alt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lstStyle/>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资产处置，</a:t>
            </a:r>
            <a:r>
              <a:rPr lang="zh-CN" altLang="zh-CN" kern="100" dirty="0">
                <a:solidFill>
                  <a:srgbClr val="000000"/>
                </a:solidFill>
                <a:latin typeface="Calibri" panose="020F0502020204030204"/>
                <a:ea typeface="宋体" panose="02010600030101010101" pitchFamily="2" charset="-122"/>
                <a:cs typeface="Times New Roman" panose="02020603050405020304"/>
              </a:rPr>
              <a:t>除不可抗力因素外，当项目面临较大经营困难或者出现持续亏损，难以保障贫困户收益时，实施主体应利用自有资金购买贫困户、农户和村集体经济的收益权或股份。项目存续期限（原则上不少于</a:t>
            </a:r>
            <a:r>
              <a:rPr lang="en-US" altLang="zh-CN" kern="100" dirty="0">
                <a:solidFill>
                  <a:srgbClr val="000000"/>
                </a:solidFill>
                <a:latin typeface="Calibri" panose="020F0502020204030204"/>
                <a:ea typeface="宋体" panose="02010600030101010101" pitchFamily="2" charset="-122"/>
                <a:cs typeface="Times New Roman" panose="02020603050405020304"/>
              </a:rPr>
              <a:t>5</a:t>
            </a:r>
            <a:r>
              <a:rPr lang="zh-CN" altLang="zh-CN" kern="100" dirty="0">
                <a:solidFill>
                  <a:srgbClr val="000000"/>
                </a:solidFill>
                <a:latin typeface="Calibri" panose="020F0502020204030204"/>
                <a:ea typeface="宋体" panose="02010600030101010101" pitchFamily="2" charset="-122"/>
                <a:cs typeface="Times New Roman" panose="02020603050405020304"/>
              </a:rPr>
              <a:t>年）。项目存续期内，农村集体经济组织及成员不得要求退股。项目存续期结束，项目实施主体按原值返还。确因不可抗拒因素导致项目无法续存，或者项目实施主体解散或破产清算时，在按照有关法律规定清偿债务后，应优先保障贫困村和贫困群众的权益。</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solidFill>
                  <a:srgbClr val="2F2F2F"/>
                </a:solidFill>
              </a:rPr>
              <a:t>三、扶贫产业发展的重要政策依据</a:t>
            </a:r>
            <a:endParaRPr lang="zh-CN" altLang="en-US" dirty="0"/>
          </a:p>
        </p:txBody>
      </p:sp>
      <p:sp>
        <p:nvSpPr>
          <p:cNvPr id="3" name="内容占位符 2"/>
          <p:cNvSpPr>
            <a:spLocks noGrp="1"/>
          </p:cNvSpPr>
          <p:nvPr>
            <p:ph idx="1"/>
          </p:nvPr>
        </p:nvSpPr>
        <p:spPr/>
        <p:txBody>
          <a:bodyPr>
            <a:normAutofit fontScale="85000" lnSpcReduction="10000"/>
          </a:bodyPr>
          <a:lstStyle/>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利益分配。</a:t>
            </a:r>
            <a:r>
              <a:rPr lang="zh-CN" altLang="zh-CN" kern="100" dirty="0">
                <a:solidFill>
                  <a:srgbClr val="000000"/>
                </a:solidFill>
                <a:latin typeface="Calibri" panose="020F0502020204030204"/>
                <a:ea typeface="宋体" panose="02010600030101010101" pitchFamily="2" charset="-122"/>
                <a:cs typeface="Times New Roman" panose="02020603050405020304"/>
              </a:rPr>
              <a:t>参照</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保底收益</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按股分红</a:t>
            </a:r>
            <a:r>
              <a:rPr lang="en-US" altLang="zh-CN" kern="100" dirty="0">
                <a:solidFill>
                  <a:srgbClr val="000000"/>
                </a:solidFill>
                <a:latin typeface="Calibri" panose="020F0502020204030204"/>
                <a:ea typeface="宋体" panose="02010600030101010101" pitchFamily="2" charset="-122"/>
                <a:cs typeface="Times New Roman" panose="02020603050405020304"/>
              </a:rPr>
              <a:t>”</a:t>
            </a:r>
            <a:r>
              <a:rPr lang="zh-CN" altLang="zh-CN" kern="100" dirty="0">
                <a:solidFill>
                  <a:srgbClr val="000000"/>
                </a:solidFill>
                <a:latin typeface="Calibri" panose="020F0502020204030204"/>
                <a:ea typeface="宋体" panose="02010600030101010101" pitchFamily="2" charset="-122"/>
                <a:cs typeface="Times New Roman" panose="02020603050405020304"/>
              </a:rPr>
              <a:t>的模式，因地制宜确定具体的收益分配方案。村集体及贫困户按量化的产（股）权资金额度</a:t>
            </a:r>
            <a:r>
              <a:rPr lang="en-US" altLang="zh-CN" kern="100" dirty="0">
                <a:solidFill>
                  <a:srgbClr val="000000"/>
                </a:solidFill>
                <a:latin typeface="Calibri" panose="020F0502020204030204"/>
                <a:ea typeface="宋体" panose="02010600030101010101" pitchFamily="2" charset="-122"/>
                <a:cs typeface="Times New Roman" panose="02020603050405020304"/>
              </a:rPr>
              <a:t>5—10%/</a:t>
            </a:r>
            <a:r>
              <a:rPr lang="zh-CN" altLang="zh-CN" kern="100" dirty="0">
                <a:solidFill>
                  <a:srgbClr val="000000"/>
                </a:solidFill>
                <a:latin typeface="Calibri" panose="020F0502020204030204"/>
                <a:ea typeface="宋体" panose="02010600030101010101" pitchFamily="2" charset="-122"/>
                <a:cs typeface="Times New Roman" panose="02020603050405020304"/>
              </a:rPr>
              <a:t>年的标准实行保底收益（具体比例由项目实施主体与村集体约定）。资产收益扶贫项目的生产经营绩效收益高于保底收益的，要实行按股分红。村集体持有的分红收益用于农村公益事业，不得进行二次分配，不得量化到集体经济组织成员。</a:t>
            </a:r>
            <a:r>
              <a:rPr lang="en-US" altLang="zh-CN" kern="100" dirty="0">
                <a:solidFill>
                  <a:srgbClr val="000000"/>
                </a:solidFill>
                <a:latin typeface="Calibri" panose="020F0502020204030204"/>
                <a:ea typeface="宋体" panose="02010600030101010101" pitchFamily="2" charset="-122"/>
                <a:cs typeface="Times New Roman" panose="02020603050405020304"/>
              </a:rPr>
              <a:t>  </a:t>
            </a:r>
            <a:endParaRPr lang="zh-CN" altLang="zh-CN" sz="1800" kern="100" dirty="0">
              <a:latin typeface="Calibri" panose="020F0502020204030204"/>
              <a:ea typeface="宋体" panose="02010600030101010101" pitchFamily="2" charset="-122"/>
              <a:cs typeface="Times New Roman" panose="02020603050405020304"/>
            </a:endParaRPr>
          </a:p>
          <a:p>
            <a:pPr indent="408305">
              <a:lnSpc>
                <a:spcPts val="2970"/>
              </a:lnSpc>
            </a:pPr>
            <a:r>
              <a:rPr lang="zh-CN" altLang="zh-CN" b="1" kern="100" dirty="0">
                <a:solidFill>
                  <a:srgbClr val="000000"/>
                </a:solidFill>
                <a:latin typeface="Calibri" panose="020F0502020204030204"/>
                <a:ea typeface="宋体" panose="02010600030101010101" pitchFamily="2" charset="-122"/>
                <a:cs typeface="Times New Roman" panose="02020603050405020304"/>
              </a:rPr>
              <a:t>监督管理。</a:t>
            </a:r>
            <a:r>
              <a:rPr lang="zh-CN" altLang="zh-CN" kern="100" dirty="0">
                <a:solidFill>
                  <a:srgbClr val="000000"/>
                </a:solidFill>
                <a:latin typeface="Calibri" panose="020F0502020204030204"/>
                <a:ea typeface="宋体" panose="02010600030101010101" pitchFamily="2" charset="-122"/>
                <a:cs typeface="Times New Roman" panose="02020603050405020304"/>
              </a:rPr>
              <a:t>扶贫、财政等部门要切实加强资金监管，开展经常性监督检查，落实公开公示制度，确保群众的监督权、知情权，自觉接受社会监督。</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p:txBody>
          <a:bodyPr/>
          <a:lstStyle/>
          <a:p>
            <a:pPr indent="304800" algn="just">
              <a:lnSpc>
                <a:spcPts val="3100"/>
              </a:lnSpc>
              <a:spcAft>
                <a:spcPts val="0"/>
              </a:spcAft>
            </a:pPr>
            <a:r>
              <a:rPr lang="zh-CN" altLang="zh-CN" kern="100" dirty="0" smtClean="0">
                <a:solidFill>
                  <a:srgbClr val="FF0000"/>
                </a:solidFill>
                <a:latin typeface="Calibri" panose="020F0502020204030204"/>
                <a:ea typeface="方正黑体_GBK"/>
                <a:cs typeface="Times New Roman" panose="02020603050405020304"/>
              </a:rPr>
              <a:t>重庆</a:t>
            </a:r>
            <a:r>
              <a:rPr lang="zh-CN" altLang="zh-CN" kern="100" dirty="0">
                <a:solidFill>
                  <a:srgbClr val="FF0000"/>
                </a:solidFill>
                <a:latin typeface="Calibri" panose="020F0502020204030204"/>
                <a:ea typeface="方正黑体_GBK"/>
                <a:cs typeface="Times New Roman" panose="02020603050405020304"/>
              </a:rPr>
              <a:t>巫溪：创新“七大”利益联结模式让产业扶贫成为“源头活水”</a:t>
            </a:r>
            <a:endParaRPr lang="zh-CN" altLang="zh-CN" sz="1800" kern="100" dirty="0">
              <a:latin typeface="Calibri" panose="020F0502020204030204"/>
              <a:ea typeface="宋体" panose="02010600030101010101" pitchFamily="2" charset="-122"/>
              <a:cs typeface="Times New Roman" panose="02020603050405020304"/>
            </a:endParaRPr>
          </a:p>
          <a:p>
            <a:pPr indent="304800" algn="just">
              <a:lnSpc>
                <a:spcPts val="3100"/>
              </a:lnSpc>
              <a:spcAft>
                <a:spcPts val="0"/>
              </a:spcAft>
            </a:pPr>
            <a:r>
              <a:rPr lang="en-US" altLang="zh-CN" kern="100" dirty="0">
                <a:latin typeface="Calibri" panose="020F0502020204030204"/>
                <a:ea typeface="宋体" panose="02010600030101010101" pitchFamily="2" charset="-122"/>
                <a:cs typeface="Times New Roman" panose="02020603050405020304"/>
              </a:rPr>
              <a:t> </a:t>
            </a:r>
            <a:endParaRPr lang="zh-CN" altLang="zh-CN" sz="1800" kern="100" dirty="0">
              <a:latin typeface="Calibri" panose="020F0502020204030204"/>
              <a:ea typeface="宋体" panose="02010600030101010101" pitchFamily="2" charset="-122"/>
              <a:cs typeface="Times New Roman" panose="02020603050405020304"/>
            </a:endParaRPr>
          </a:p>
          <a:p>
            <a:pPr indent="304800" algn="just">
              <a:lnSpc>
                <a:spcPts val="3100"/>
              </a:lnSpc>
              <a:spcAft>
                <a:spcPts val="0"/>
              </a:spcAft>
            </a:pPr>
            <a:r>
              <a:rPr lang="zh-CN" altLang="zh-CN" kern="100" dirty="0">
                <a:latin typeface="Calibri" panose="020F0502020204030204"/>
                <a:ea typeface="宋体" panose="02010600030101010101" pitchFamily="2" charset="-122"/>
                <a:cs typeface="Times New Roman" panose="02020603050405020304"/>
              </a:rPr>
              <a:t>近年来，巫溪县以新型经营主体为依托，探索建立要素入股、以房联营、服务协作、联合合作、反租倒包、订单生产、流转返聘等“七大”发展模式，将</a:t>
            </a:r>
            <a:r>
              <a:rPr lang="en-US" altLang="zh-CN" kern="100" dirty="0">
                <a:latin typeface="Calibri" panose="020F0502020204030204"/>
                <a:ea typeface="宋体" panose="02010600030101010101" pitchFamily="2" charset="-122"/>
                <a:cs typeface="Times New Roman" panose="02020603050405020304"/>
              </a:rPr>
              <a:t>1239</a:t>
            </a:r>
            <a:r>
              <a:rPr lang="zh-CN" altLang="zh-CN" kern="100" dirty="0">
                <a:latin typeface="Calibri" panose="020F0502020204030204"/>
                <a:ea typeface="宋体" panose="02010600030101010101" pitchFamily="2" charset="-122"/>
                <a:cs typeface="Times New Roman" panose="02020603050405020304"/>
              </a:rPr>
              <a:t>个新型经营主体与</a:t>
            </a:r>
            <a:r>
              <a:rPr lang="en-US" altLang="zh-CN" kern="100" dirty="0">
                <a:latin typeface="Calibri" panose="020F0502020204030204"/>
                <a:ea typeface="宋体" panose="02010600030101010101" pitchFamily="2" charset="-122"/>
                <a:cs typeface="Times New Roman" panose="02020603050405020304"/>
              </a:rPr>
              <a:t>5680</a:t>
            </a:r>
            <a:r>
              <a:rPr lang="zh-CN" altLang="zh-CN" kern="100" dirty="0">
                <a:latin typeface="Calibri" panose="020F0502020204030204"/>
                <a:ea typeface="宋体" panose="02010600030101010101" pitchFamily="2" charset="-122"/>
                <a:cs typeface="Times New Roman" panose="02020603050405020304"/>
              </a:rPr>
              <a:t>户建卡贫困群众利益紧紧捆绑在一起，让产业扶贫成为贫困群众增收脱贫的“源头活水”。</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p:txBody>
          <a:bodyPr>
            <a:normAutofit fontScale="475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一、探索“要素入股”模式。</a:t>
            </a:r>
            <a:r>
              <a:rPr lang="zh-CN" altLang="zh-CN" kern="100" dirty="0">
                <a:latin typeface="Calibri" panose="020F0502020204030204"/>
                <a:ea typeface="宋体" panose="02010600030101010101" pitchFamily="2" charset="-122"/>
                <a:cs typeface="Times New Roman" panose="02020603050405020304"/>
              </a:rPr>
              <a:t>将资金、土地资源、劳动力、生产资料、技术等生产要素进行股权量化，由合作社负责经营，实行按股分红。</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一是大河乡红光村组建金丰泰养殖专业合作社</a:t>
            </a:r>
            <a:r>
              <a:rPr lang="zh-CN" altLang="zh-CN" kern="100" dirty="0">
                <a:latin typeface="Calibri" panose="020F0502020204030204"/>
                <a:ea typeface="宋体" panose="02010600030101010101" pitchFamily="2" charset="-122"/>
                <a:cs typeface="Times New Roman" panose="02020603050405020304"/>
              </a:rPr>
              <a:t>，财政扶贫资金</a:t>
            </a:r>
            <a:r>
              <a:rPr lang="en-US" altLang="zh-CN" kern="100" dirty="0">
                <a:latin typeface="Calibri" panose="020F0502020204030204"/>
                <a:ea typeface="宋体" panose="02010600030101010101" pitchFamily="2" charset="-122"/>
                <a:cs typeface="Times New Roman" panose="02020603050405020304"/>
              </a:rPr>
              <a:t>45</a:t>
            </a:r>
            <a:r>
              <a:rPr lang="zh-CN" altLang="zh-CN" kern="100" dirty="0">
                <a:latin typeface="Calibri" panose="020F0502020204030204"/>
                <a:ea typeface="宋体" panose="02010600030101010101" pitchFamily="2" charset="-122"/>
                <a:cs typeface="Times New Roman" panose="02020603050405020304"/>
              </a:rPr>
              <a:t>万元作为村集体资产入股，</a:t>
            </a:r>
            <a:r>
              <a:rPr lang="en-US" altLang="zh-CN" kern="100" dirty="0">
                <a:latin typeface="Calibri" panose="020F0502020204030204"/>
                <a:ea typeface="宋体" panose="02010600030101010101" pitchFamily="2" charset="-122"/>
                <a:cs typeface="Times New Roman" panose="02020603050405020304"/>
              </a:rPr>
              <a:t>45</a:t>
            </a:r>
            <a:r>
              <a:rPr lang="zh-CN" altLang="zh-CN" kern="100" dirty="0">
                <a:latin typeface="Calibri" panose="020F0502020204030204"/>
                <a:ea typeface="宋体" panose="02010600030101010101" pitchFamily="2" charset="-122"/>
                <a:cs typeface="Times New Roman" panose="02020603050405020304"/>
              </a:rPr>
              <a:t>户农户以现金入股</a:t>
            </a:r>
            <a:r>
              <a:rPr lang="en-US" altLang="zh-CN" kern="100" dirty="0">
                <a:latin typeface="Calibri" panose="020F0502020204030204"/>
                <a:ea typeface="宋体" panose="02010600030101010101" pitchFamily="2" charset="-122"/>
                <a:cs typeface="Times New Roman" panose="02020603050405020304"/>
              </a:rPr>
              <a:t>75</a:t>
            </a:r>
            <a:r>
              <a:rPr lang="zh-CN" altLang="zh-CN" kern="100" dirty="0">
                <a:latin typeface="Calibri" panose="020F0502020204030204"/>
                <a:ea typeface="宋体" panose="02010600030101010101" pitchFamily="2" charset="-122"/>
                <a:cs typeface="Times New Roman" panose="02020603050405020304"/>
              </a:rPr>
              <a:t>万元，</a:t>
            </a:r>
            <a:r>
              <a:rPr lang="en-US" altLang="zh-CN" kern="100" dirty="0">
                <a:latin typeface="Calibri" panose="020F0502020204030204"/>
                <a:ea typeface="宋体" panose="02010600030101010101" pitchFamily="2" charset="-122"/>
                <a:cs typeface="Times New Roman" panose="02020603050405020304"/>
              </a:rPr>
              <a:t>17</a:t>
            </a:r>
            <a:r>
              <a:rPr lang="zh-CN" altLang="zh-CN" kern="100" dirty="0">
                <a:latin typeface="Calibri" panose="020F0502020204030204"/>
                <a:ea typeface="宋体" panose="02010600030101010101" pitchFamily="2" charset="-122"/>
                <a:cs typeface="Times New Roman" panose="02020603050405020304"/>
              </a:rPr>
              <a:t>户农户（贫困户</a:t>
            </a:r>
            <a:r>
              <a:rPr lang="en-US" altLang="zh-CN" kern="100" dirty="0">
                <a:latin typeface="Calibri" panose="020F0502020204030204"/>
                <a:ea typeface="宋体" panose="02010600030101010101" pitchFamily="2" charset="-122"/>
                <a:cs typeface="Times New Roman" panose="02020603050405020304"/>
              </a:rPr>
              <a:t>13</a:t>
            </a:r>
            <a:r>
              <a:rPr lang="zh-CN" altLang="zh-CN" kern="100" dirty="0">
                <a:latin typeface="Calibri" panose="020F0502020204030204"/>
                <a:ea typeface="宋体" panose="02010600030101010101" pitchFamily="2" charset="-122"/>
                <a:cs typeface="Times New Roman" panose="02020603050405020304"/>
              </a:rPr>
              <a:t>户）将</a:t>
            </a:r>
            <a:r>
              <a:rPr lang="en-US" altLang="zh-CN" kern="100" dirty="0">
                <a:latin typeface="Calibri" panose="020F0502020204030204"/>
                <a:ea typeface="宋体" panose="02010600030101010101" pitchFamily="2" charset="-122"/>
                <a:cs typeface="Times New Roman" panose="02020603050405020304"/>
              </a:rPr>
              <a:t>25</a:t>
            </a:r>
            <a:r>
              <a:rPr lang="zh-CN" altLang="zh-CN" kern="100" dirty="0">
                <a:latin typeface="Calibri" panose="020F0502020204030204"/>
                <a:ea typeface="宋体" panose="02010600030101010101" pitchFamily="2" charset="-122"/>
                <a:cs typeface="Times New Roman" panose="02020603050405020304"/>
              </a:rPr>
              <a:t>亩土地折价入股，修建标准化鱼塘</a:t>
            </a:r>
            <a:r>
              <a:rPr lang="en-US" altLang="zh-CN" kern="100" dirty="0">
                <a:latin typeface="Calibri" panose="020F0502020204030204"/>
                <a:ea typeface="宋体" panose="02010600030101010101" pitchFamily="2" charset="-122"/>
                <a:cs typeface="Times New Roman" panose="02020603050405020304"/>
              </a:rPr>
              <a:t>32</a:t>
            </a:r>
            <a:r>
              <a:rPr lang="zh-CN" altLang="zh-CN" kern="100" dirty="0">
                <a:latin typeface="Calibri" panose="020F0502020204030204"/>
                <a:ea typeface="宋体" panose="02010600030101010101" pitchFamily="2" charset="-122"/>
                <a:cs typeface="Times New Roman" panose="02020603050405020304"/>
              </a:rPr>
              <a:t>个，采取“村集体</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合作社</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农户”模式，发展鲟鱼养殖项目，</a:t>
            </a:r>
            <a:r>
              <a:rPr lang="en-US" altLang="zh-CN" kern="100" dirty="0">
                <a:latin typeface="Calibri" panose="020F0502020204030204"/>
                <a:ea typeface="宋体" panose="02010600030101010101" pitchFamily="2" charset="-122"/>
                <a:cs typeface="Times New Roman" panose="02020603050405020304"/>
              </a:rPr>
              <a:t>2019</a:t>
            </a:r>
            <a:r>
              <a:rPr lang="zh-CN" altLang="zh-CN" kern="100" dirty="0">
                <a:latin typeface="Calibri" panose="020F0502020204030204"/>
                <a:ea typeface="宋体" panose="02010600030101010101" pitchFamily="2" charset="-122"/>
                <a:cs typeface="Times New Roman" panose="02020603050405020304"/>
              </a:rPr>
              <a:t>年养殖鲟鱼</a:t>
            </a:r>
            <a:r>
              <a:rPr lang="en-US" altLang="zh-CN" kern="100" dirty="0">
                <a:latin typeface="Calibri" panose="020F0502020204030204"/>
                <a:ea typeface="宋体" panose="02010600030101010101" pitchFamily="2" charset="-122"/>
                <a:cs typeface="Times New Roman" panose="02020603050405020304"/>
              </a:rPr>
              <a:t>6</a:t>
            </a:r>
            <a:r>
              <a:rPr lang="zh-CN" altLang="zh-CN" kern="100" dirty="0">
                <a:latin typeface="Calibri" panose="020F0502020204030204"/>
                <a:ea typeface="宋体" panose="02010600030101010101" pitchFamily="2" charset="-122"/>
                <a:cs typeface="Times New Roman" panose="02020603050405020304"/>
              </a:rPr>
              <a:t>万余尾，产值达</a:t>
            </a:r>
            <a:r>
              <a:rPr lang="en-US" altLang="zh-CN" kern="100" dirty="0">
                <a:latin typeface="Calibri" panose="020F0502020204030204"/>
                <a:ea typeface="宋体" panose="02010600030101010101" pitchFamily="2" charset="-122"/>
                <a:cs typeface="Times New Roman" panose="02020603050405020304"/>
              </a:rPr>
              <a:t>200</a:t>
            </a:r>
            <a:r>
              <a:rPr lang="zh-CN" altLang="zh-CN" kern="100" dirty="0">
                <a:latin typeface="Calibri" panose="020F0502020204030204"/>
                <a:ea typeface="宋体" panose="02010600030101010101" pitchFamily="2" charset="-122"/>
                <a:cs typeface="Times New Roman" panose="02020603050405020304"/>
              </a:rPr>
              <a:t>万元，</a:t>
            </a:r>
            <a:r>
              <a:rPr lang="en-US" altLang="zh-CN" kern="100" dirty="0">
                <a:latin typeface="Calibri" panose="020F0502020204030204"/>
                <a:ea typeface="宋体" panose="02010600030101010101" pitchFamily="2" charset="-122"/>
                <a:cs typeface="Times New Roman" panose="02020603050405020304"/>
              </a:rPr>
              <a:t>62</a:t>
            </a:r>
            <a:r>
              <a:rPr lang="zh-CN" altLang="zh-CN" kern="100" dirty="0">
                <a:latin typeface="Calibri" panose="020F0502020204030204"/>
                <a:ea typeface="宋体" panose="02010600030101010101" pitchFamily="2" charset="-122"/>
                <a:cs typeface="Times New Roman" panose="02020603050405020304"/>
              </a:rPr>
              <a:t>户入股农户户均分红</a:t>
            </a:r>
            <a:r>
              <a:rPr lang="en-US" altLang="zh-CN" kern="100" dirty="0">
                <a:latin typeface="Calibri" panose="020F0502020204030204"/>
                <a:ea typeface="宋体" panose="02010600030101010101" pitchFamily="2" charset="-122"/>
                <a:cs typeface="Times New Roman" panose="02020603050405020304"/>
              </a:rPr>
              <a:t>3400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二是峰灵镇谭家村成立股份经济合作社，建立“人头股”“土地股”“资金股”及“固定收益</a:t>
            </a:r>
            <a:r>
              <a:rPr lang="en-US" altLang="zh-CN" b="1" kern="100" dirty="0">
                <a:latin typeface="Calibri" panose="020F0502020204030204"/>
                <a:ea typeface="宋体" panose="02010600030101010101" pitchFamily="2" charset="-122"/>
                <a:cs typeface="Times New Roman" panose="02020603050405020304"/>
              </a:rPr>
              <a:t>+</a:t>
            </a:r>
            <a:r>
              <a:rPr lang="zh-CN" altLang="zh-CN" b="1" kern="100" dirty="0">
                <a:latin typeface="Calibri" panose="020F0502020204030204"/>
                <a:ea typeface="宋体" panose="02010600030101010101" pitchFamily="2" charset="-122"/>
                <a:cs typeface="Times New Roman" panose="02020603050405020304"/>
              </a:rPr>
              <a:t>股份分红”分配机制</a:t>
            </a:r>
            <a:r>
              <a:rPr lang="zh-CN" altLang="zh-CN" kern="100" dirty="0">
                <a:latin typeface="Calibri" panose="020F0502020204030204"/>
                <a:ea typeface="宋体" panose="02010600030101010101" pitchFamily="2" charset="-122"/>
                <a:cs typeface="Times New Roman" panose="02020603050405020304"/>
              </a:rPr>
              <a:t>，发展冬桃</a:t>
            </a:r>
            <a:r>
              <a:rPr lang="en-US" altLang="zh-CN" kern="100" dirty="0">
                <a:latin typeface="Calibri" panose="020F0502020204030204"/>
                <a:ea typeface="宋体" panose="02010600030101010101" pitchFamily="2" charset="-122"/>
                <a:cs typeface="Times New Roman" panose="02020603050405020304"/>
              </a:rPr>
              <a:t>1153</a:t>
            </a:r>
            <a:r>
              <a:rPr lang="zh-CN" altLang="zh-CN" kern="100" dirty="0">
                <a:latin typeface="Calibri" panose="020F0502020204030204"/>
                <a:ea typeface="宋体" panose="02010600030101010101" pitchFamily="2" charset="-122"/>
                <a:cs typeface="Times New Roman" panose="02020603050405020304"/>
              </a:rPr>
              <a:t>亩。</a:t>
            </a:r>
            <a:r>
              <a:rPr lang="en-US" altLang="zh-CN" kern="100" dirty="0">
                <a:latin typeface="Calibri" panose="020F0502020204030204"/>
                <a:ea typeface="宋体" panose="02010600030101010101" pitchFamily="2" charset="-122"/>
                <a:cs typeface="Times New Roman" panose="02020603050405020304"/>
              </a:rPr>
              <a:t>2019</a:t>
            </a:r>
            <a:r>
              <a:rPr lang="zh-CN" altLang="zh-CN" kern="100" dirty="0">
                <a:latin typeface="Calibri" panose="020F0502020204030204"/>
                <a:ea typeface="宋体" panose="02010600030101010101" pitchFamily="2" charset="-122"/>
                <a:cs typeface="Times New Roman" panose="02020603050405020304"/>
              </a:rPr>
              <a:t>年冬桃挂果</a:t>
            </a:r>
            <a:r>
              <a:rPr lang="en-US" altLang="zh-CN" kern="100" dirty="0">
                <a:latin typeface="Calibri" panose="020F0502020204030204"/>
                <a:ea typeface="宋体" panose="02010600030101010101" pitchFamily="2" charset="-122"/>
                <a:cs typeface="Times New Roman" panose="02020603050405020304"/>
              </a:rPr>
              <a:t>10</a:t>
            </a:r>
            <a:r>
              <a:rPr lang="zh-CN" altLang="zh-CN" kern="100" dirty="0">
                <a:latin typeface="Calibri" panose="020F0502020204030204"/>
                <a:ea typeface="宋体" panose="02010600030101010101" pitchFamily="2" charset="-122"/>
                <a:cs typeface="Times New Roman" panose="02020603050405020304"/>
              </a:rPr>
              <a:t>万斤产值</a:t>
            </a:r>
            <a:r>
              <a:rPr lang="en-US" altLang="zh-CN" kern="100" dirty="0">
                <a:latin typeface="Calibri" panose="020F0502020204030204"/>
                <a:ea typeface="宋体" panose="02010600030101010101" pitchFamily="2" charset="-122"/>
                <a:cs typeface="Times New Roman" panose="02020603050405020304"/>
              </a:rPr>
              <a:t>110</a:t>
            </a:r>
            <a:r>
              <a:rPr lang="zh-CN" altLang="zh-CN" kern="100" dirty="0">
                <a:latin typeface="Calibri" panose="020F0502020204030204"/>
                <a:ea typeface="宋体" panose="02010600030101010101" pitchFamily="2" charset="-122"/>
                <a:cs typeface="Times New Roman" panose="02020603050405020304"/>
              </a:rPr>
              <a:t>万元，为村集体创收</a:t>
            </a:r>
            <a:r>
              <a:rPr lang="en-US" altLang="zh-CN" kern="100" dirty="0">
                <a:latin typeface="Calibri" panose="020F0502020204030204"/>
                <a:ea typeface="宋体" panose="02010600030101010101" pitchFamily="2" charset="-122"/>
                <a:cs typeface="Times New Roman" panose="02020603050405020304"/>
              </a:rPr>
              <a:t>30</a:t>
            </a:r>
            <a:r>
              <a:rPr lang="zh-CN" altLang="zh-CN" kern="100" dirty="0">
                <a:latin typeface="Calibri" panose="020F0502020204030204"/>
                <a:ea typeface="宋体" panose="02010600030101010101" pitchFamily="2" charset="-122"/>
                <a:cs typeface="Times New Roman" panose="02020603050405020304"/>
              </a:rPr>
              <a:t>万元，</a:t>
            </a:r>
            <a:r>
              <a:rPr lang="en-US" altLang="zh-CN" kern="100" dirty="0">
                <a:latin typeface="Calibri" panose="020F0502020204030204"/>
                <a:ea typeface="宋体" panose="02010600030101010101" pitchFamily="2" charset="-122"/>
                <a:cs typeface="Times New Roman" panose="02020603050405020304"/>
              </a:rPr>
              <a:t>77</a:t>
            </a:r>
            <a:r>
              <a:rPr lang="zh-CN" altLang="zh-CN" kern="100" dirty="0">
                <a:latin typeface="Calibri" panose="020F0502020204030204"/>
                <a:ea typeface="宋体" panose="02010600030101010101" pitchFamily="2" charset="-122"/>
                <a:cs typeface="Times New Roman" panose="02020603050405020304"/>
              </a:rPr>
              <a:t>户贫困户通过土地入股、就地务工户均增收</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万元。三是天元乡新田村</a:t>
            </a:r>
            <a:r>
              <a:rPr lang="en-US" altLang="zh-CN" kern="100" dirty="0">
                <a:latin typeface="Calibri" panose="020F0502020204030204"/>
                <a:ea typeface="宋体" panose="02010600030101010101" pitchFamily="2" charset="-122"/>
                <a:cs typeface="Times New Roman" panose="02020603050405020304"/>
              </a:rPr>
              <a:t>19</a:t>
            </a:r>
            <a:r>
              <a:rPr lang="zh-CN" altLang="zh-CN" kern="100" dirty="0">
                <a:latin typeface="Calibri" panose="020F0502020204030204"/>
                <a:ea typeface="宋体" panose="02010600030101010101" pitchFamily="2" charset="-122"/>
                <a:cs typeface="Times New Roman" panose="02020603050405020304"/>
              </a:rPr>
              <a:t>户农户（贫困户</a:t>
            </a:r>
            <a:r>
              <a:rPr lang="en-US" altLang="zh-CN" kern="100" dirty="0">
                <a:latin typeface="Calibri" panose="020F0502020204030204"/>
                <a:ea typeface="宋体" panose="02010600030101010101" pitchFamily="2" charset="-122"/>
                <a:cs typeface="Times New Roman" panose="02020603050405020304"/>
              </a:rPr>
              <a:t>8</a:t>
            </a:r>
            <a:r>
              <a:rPr lang="zh-CN" altLang="zh-CN" kern="100" dirty="0">
                <a:latin typeface="Calibri" panose="020F0502020204030204"/>
                <a:ea typeface="宋体" panose="02010600030101010101" pitchFamily="2" charset="-122"/>
                <a:cs typeface="Times New Roman" panose="02020603050405020304"/>
              </a:rPr>
              <a:t>户），将</a:t>
            </a:r>
            <a:r>
              <a:rPr lang="en-US" altLang="zh-CN" kern="100" dirty="0">
                <a:latin typeface="Calibri" panose="020F0502020204030204"/>
                <a:ea typeface="宋体" panose="02010600030101010101" pitchFamily="2" charset="-122"/>
                <a:cs typeface="Times New Roman" panose="02020603050405020304"/>
              </a:rPr>
              <a:t>187</a:t>
            </a:r>
            <a:r>
              <a:rPr lang="zh-CN" altLang="zh-CN" kern="100" dirty="0">
                <a:latin typeface="Calibri" panose="020F0502020204030204"/>
                <a:ea typeface="宋体" panose="02010600030101010101" pitchFamily="2" charset="-122"/>
                <a:cs typeface="Times New Roman" panose="02020603050405020304"/>
              </a:rPr>
              <a:t>亩土地入股林熠专业合作社，种植樱桃</a:t>
            </a:r>
            <a:r>
              <a:rPr lang="en-US" altLang="zh-CN" kern="100" dirty="0">
                <a:latin typeface="Calibri" panose="020F0502020204030204"/>
                <a:ea typeface="宋体" panose="02010600030101010101" pitchFamily="2" charset="-122"/>
                <a:cs typeface="Times New Roman" panose="02020603050405020304"/>
              </a:rPr>
              <a:t>65</a:t>
            </a:r>
            <a:r>
              <a:rPr lang="zh-CN" altLang="zh-CN" kern="100" dirty="0">
                <a:latin typeface="Calibri" panose="020F0502020204030204"/>
                <a:ea typeface="宋体" panose="02010600030101010101" pitchFamily="2" charset="-122"/>
                <a:cs typeface="Times New Roman" panose="02020603050405020304"/>
              </a:rPr>
              <a:t>亩、冬桃</a:t>
            </a:r>
            <a:r>
              <a:rPr lang="en-US" altLang="zh-CN" kern="100" dirty="0">
                <a:latin typeface="Calibri" panose="020F0502020204030204"/>
                <a:ea typeface="宋体" panose="02010600030101010101" pitchFamily="2" charset="-122"/>
                <a:cs typeface="Times New Roman" panose="02020603050405020304"/>
              </a:rPr>
              <a:t>10</a:t>
            </a:r>
            <a:r>
              <a:rPr lang="zh-CN" altLang="zh-CN" kern="100" dirty="0">
                <a:latin typeface="Calibri" panose="020F0502020204030204"/>
                <a:ea typeface="宋体" panose="02010600030101010101" pitchFamily="2" charset="-122"/>
                <a:cs typeface="Times New Roman" panose="02020603050405020304"/>
              </a:rPr>
              <a:t>亩、药材</a:t>
            </a:r>
            <a:r>
              <a:rPr lang="en-US" altLang="zh-CN" kern="100" dirty="0">
                <a:latin typeface="Calibri" panose="020F0502020204030204"/>
                <a:ea typeface="宋体" panose="02010600030101010101" pitchFamily="2" charset="-122"/>
                <a:cs typeface="Times New Roman" panose="02020603050405020304"/>
              </a:rPr>
              <a:t>187</a:t>
            </a:r>
            <a:r>
              <a:rPr lang="zh-CN" altLang="zh-CN" kern="100" dirty="0">
                <a:latin typeface="Calibri" panose="020F0502020204030204"/>
                <a:ea typeface="宋体" panose="02010600030101010101" pitchFamily="2" charset="-122"/>
                <a:cs typeface="Times New Roman" panose="02020603050405020304"/>
              </a:rPr>
              <a:t>亩，</a:t>
            </a:r>
            <a:r>
              <a:rPr lang="en-US" altLang="zh-CN" kern="100" dirty="0">
                <a:latin typeface="Calibri" panose="020F0502020204030204"/>
                <a:ea typeface="宋体" panose="02010600030101010101" pitchFamily="2" charset="-122"/>
                <a:cs typeface="Times New Roman" panose="02020603050405020304"/>
              </a:rPr>
              <a:t>2019</a:t>
            </a:r>
            <a:r>
              <a:rPr lang="zh-CN" altLang="zh-CN" kern="100" dirty="0">
                <a:latin typeface="Calibri" panose="020F0502020204030204"/>
                <a:ea typeface="宋体" panose="02010600030101010101" pitchFamily="2" charset="-122"/>
                <a:cs typeface="Times New Roman" panose="02020603050405020304"/>
              </a:rPr>
              <a:t>年，收益农户通过企业务工、土地入股分红，户均增收</a:t>
            </a:r>
            <a:r>
              <a:rPr lang="en-US" altLang="zh-CN" kern="100" dirty="0">
                <a:latin typeface="Calibri" panose="020F0502020204030204"/>
                <a:ea typeface="宋体" panose="02010600030101010101" pitchFamily="2" charset="-122"/>
                <a:cs typeface="Times New Roman" panose="02020603050405020304"/>
              </a:rPr>
              <a:t>5000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490066"/>
          </a:xfrm>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251520" y="620688"/>
            <a:ext cx="8712968" cy="6120680"/>
          </a:xfrm>
        </p:spPr>
        <p:txBody>
          <a:bodyPr>
            <a:normAutofit fontScale="475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二、探索“以房联营”模式。</a:t>
            </a:r>
            <a:r>
              <a:rPr lang="zh-CN" altLang="zh-CN" kern="100" dirty="0">
                <a:latin typeface="Calibri" panose="020F0502020204030204"/>
                <a:ea typeface="宋体" panose="02010600030101010101" pitchFamily="2" charset="-122"/>
                <a:cs typeface="Times New Roman" panose="02020603050405020304"/>
              </a:rPr>
              <a:t>开展经营业主、村集体、农户三方合作，农户以住房及附属设施入股，村集体以财政扶贫资金入股，经营业主负责投资对农房进行改造并发展乡村旅游，在协议期内对村集体和入股农户实行保底分红。</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一是通城镇长红村探索“以地入股、以房联营”模式</a:t>
            </a:r>
            <a:r>
              <a:rPr lang="zh-CN" altLang="zh-CN" kern="100" dirty="0">
                <a:latin typeface="Calibri" panose="020F0502020204030204"/>
                <a:ea typeface="宋体" panose="02010600030101010101" pitchFamily="2" charset="-122"/>
                <a:cs typeface="Times New Roman" panose="02020603050405020304"/>
              </a:rPr>
              <a:t>，由巴渝民宿公司出资</a:t>
            </a:r>
            <a:r>
              <a:rPr lang="en-US" altLang="zh-CN" kern="100" dirty="0">
                <a:latin typeface="Calibri" panose="020F0502020204030204"/>
                <a:ea typeface="宋体" panose="02010600030101010101" pitchFamily="2" charset="-122"/>
                <a:cs typeface="Times New Roman" panose="02020603050405020304"/>
              </a:rPr>
              <a:t>902</a:t>
            </a:r>
            <a:r>
              <a:rPr lang="zh-CN" altLang="zh-CN" kern="100" dirty="0">
                <a:latin typeface="Calibri" panose="020F0502020204030204"/>
                <a:ea typeface="宋体" panose="02010600030101010101" pitchFamily="2" charset="-122"/>
                <a:cs typeface="Times New Roman" panose="02020603050405020304"/>
              </a:rPr>
              <a:t>万元，贫困户通过财政补助、地票收益等方式出资</a:t>
            </a:r>
            <a:r>
              <a:rPr lang="en-US" altLang="zh-CN" kern="100" dirty="0">
                <a:latin typeface="Calibri" panose="020F0502020204030204"/>
                <a:ea typeface="宋体" panose="02010600030101010101" pitchFamily="2" charset="-122"/>
                <a:cs typeface="Times New Roman" panose="02020603050405020304"/>
              </a:rPr>
              <a:t>334</a:t>
            </a:r>
            <a:r>
              <a:rPr lang="zh-CN" altLang="zh-CN" kern="100" dirty="0">
                <a:latin typeface="Calibri" panose="020F0502020204030204"/>
                <a:ea typeface="宋体" panose="02010600030101010101" pitchFamily="2" charset="-122"/>
                <a:cs typeface="Times New Roman" panose="02020603050405020304"/>
              </a:rPr>
              <a:t>万元，建成休闲民宿</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栋。客房收益公司提成</a:t>
            </a:r>
            <a:r>
              <a:rPr lang="en-US" altLang="zh-CN" kern="100" dirty="0">
                <a:latin typeface="Calibri" panose="020F0502020204030204"/>
                <a:ea typeface="宋体" panose="02010600030101010101" pitchFamily="2" charset="-122"/>
                <a:cs typeface="Times New Roman" panose="02020603050405020304"/>
              </a:rPr>
              <a:t>20%</a:t>
            </a:r>
            <a:r>
              <a:rPr lang="zh-CN" altLang="zh-CN" kern="100" dirty="0">
                <a:latin typeface="Calibri" panose="020F0502020204030204"/>
                <a:ea typeface="宋体" panose="02010600030101010101" pitchFamily="2" charset="-122"/>
                <a:cs typeface="Times New Roman" panose="02020603050405020304"/>
              </a:rPr>
              <a:t>，餐饮、农副产品收益均归贫困户所有。自运营以来，累计接待游客</a:t>
            </a:r>
            <a:r>
              <a:rPr lang="en-US" altLang="zh-CN" kern="100" dirty="0">
                <a:latin typeface="Calibri" panose="020F0502020204030204"/>
                <a:ea typeface="宋体" panose="02010600030101010101" pitchFamily="2" charset="-122"/>
                <a:cs typeface="Times New Roman" panose="02020603050405020304"/>
              </a:rPr>
              <a:t>7.8</a:t>
            </a:r>
            <a:r>
              <a:rPr lang="zh-CN" altLang="zh-CN" kern="100" dirty="0">
                <a:latin typeface="Calibri" panose="020F0502020204030204"/>
                <a:ea typeface="宋体" panose="02010600030101010101" pitchFamily="2" charset="-122"/>
                <a:cs typeface="Times New Roman" panose="02020603050405020304"/>
              </a:rPr>
              <a:t>万人次，实现客房收入</a:t>
            </a:r>
            <a:r>
              <a:rPr lang="en-US" altLang="zh-CN" kern="100" dirty="0">
                <a:latin typeface="Calibri" panose="020F0502020204030204"/>
                <a:ea typeface="宋体" panose="02010600030101010101" pitchFamily="2" charset="-122"/>
                <a:cs typeface="Times New Roman" panose="02020603050405020304"/>
              </a:rPr>
              <a:t>37.8</a:t>
            </a:r>
            <a:r>
              <a:rPr lang="zh-CN" altLang="zh-CN" kern="100" dirty="0">
                <a:latin typeface="Calibri" panose="020F0502020204030204"/>
                <a:ea typeface="宋体" panose="02010600030101010101" pitchFamily="2" charset="-122"/>
                <a:cs typeface="Times New Roman" panose="02020603050405020304"/>
              </a:rPr>
              <a:t>万元，贫困户户均增收</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万元，并带动周边农户销售农特产品</a:t>
            </a:r>
            <a:r>
              <a:rPr lang="en-US" altLang="zh-CN" kern="100" dirty="0">
                <a:latin typeface="Calibri" panose="020F0502020204030204"/>
                <a:ea typeface="宋体" panose="02010600030101010101" pitchFamily="2" charset="-122"/>
                <a:cs typeface="Times New Roman" panose="02020603050405020304"/>
              </a:rPr>
              <a:t>84</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二是红池坝镇茶山村整合财政扶贫资金</a:t>
            </a:r>
            <a:r>
              <a:rPr lang="en-US" altLang="zh-CN" b="1" kern="100" dirty="0">
                <a:latin typeface="Calibri" panose="020F0502020204030204"/>
                <a:ea typeface="宋体" panose="02010600030101010101" pitchFamily="2" charset="-122"/>
                <a:cs typeface="Times New Roman" panose="02020603050405020304"/>
              </a:rPr>
              <a:t>100</a:t>
            </a:r>
            <a:r>
              <a:rPr lang="zh-CN" altLang="zh-CN" b="1" kern="100" dirty="0">
                <a:latin typeface="Calibri" panose="020F0502020204030204"/>
                <a:ea typeface="宋体" panose="02010600030101010101" pitchFamily="2" charset="-122"/>
                <a:cs typeface="Times New Roman" panose="02020603050405020304"/>
              </a:rPr>
              <a:t>万元，租用柑子坪</a:t>
            </a:r>
            <a:r>
              <a:rPr lang="en-US" altLang="zh-CN" b="1" kern="100" dirty="0">
                <a:latin typeface="Calibri" panose="020F0502020204030204"/>
                <a:ea typeface="宋体" panose="02010600030101010101" pitchFamily="2" charset="-122"/>
                <a:cs typeface="Times New Roman" panose="02020603050405020304"/>
              </a:rPr>
              <a:t>4</a:t>
            </a:r>
            <a:r>
              <a:rPr lang="zh-CN" altLang="zh-CN" b="1" kern="100" dirty="0">
                <a:latin typeface="Calibri" panose="020F0502020204030204"/>
                <a:ea typeface="宋体" panose="02010600030101010101" pitchFamily="2" charset="-122"/>
                <a:cs typeface="Times New Roman" panose="02020603050405020304"/>
              </a:rPr>
              <a:t>家农户（贫困户</a:t>
            </a:r>
            <a:r>
              <a:rPr lang="en-US" altLang="zh-CN" b="1" kern="100" dirty="0">
                <a:latin typeface="Calibri" panose="020F0502020204030204"/>
                <a:ea typeface="宋体" panose="02010600030101010101" pitchFamily="2" charset="-122"/>
                <a:cs typeface="Times New Roman" panose="02020603050405020304"/>
              </a:rPr>
              <a:t>3</a:t>
            </a:r>
            <a:r>
              <a:rPr lang="zh-CN" altLang="zh-CN" b="1" kern="100" dirty="0">
                <a:latin typeface="Calibri" panose="020F0502020204030204"/>
                <a:ea typeface="宋体" panose="02010600030101010101" pitchFamily="2" charset="-122"/>
                <a:cs typeface="Times New Roman" panose="02020603050405020304"/>
              </a:rPr>
              <a:t>户）四合院，引进宁之源公司将其打造成民宿接待中心—云中客栈，</a:t>
            </a:r>
            <a:r>
              <a:rPr lang="zh-CN" altLang="zh-CN" kern="100" dirty="0">
                <a:latin typeface="Calibri" panose="020F0502020204030204"/>
                <a:ea typeface="宋体" panose="02010600030101010101" pitchFamily="2" charset="-122"/>
                <a:cs typeface="Times New Roman" panose="02020603050405020304"/>
              </a:rPr>
              <a:t>自</a:t>
            </a:r>
            <a:r>
              <a:rPr lang="en-US" altLang="zh-CN" kern="100" dirty="0">
                <a:latin typeface="Calibri" panose="020F0502020204030204"/>
                <a:ea typeface="宋体" panose="02010600030101010101" pitchFamily="2" charset="-122"/>
                <a:cs typeface="Times New Roman" panose="02020603050405020304"/>
              </a:rPr>
              <a:t>2019</a:t>
            </a:r>
            <a:r>
              <a:rPr lang="zh-CN" altLang="zh-CN" kern="100" dirty="0">
                <a:latin typeface="Calibri" panose="020F0502020204030204"/>
                <a:ea typeface="宋体" panose="02010600030101010101" pitchFamily="2" charset="-122"/>
                <a:cs typeface="Times New Roman" panose="02020603050405020304"/>
              </a:rPr>
              <a:t>年</a:t>
            </a:r>
            <a:r>
              <a:rPr lang="en-US" altLang="zh-CN" kern="100" dirty="0">
                <a:latin typeface="Calibri" panose="020F0502020204030204"/>
                <a:ea typeface="宋体" panose="02010600030101010101" pitchFamily="2" charset="-122"/>
                <a:cs typeface="Times New Roman" panose="02020603050405020304"/>
              </a:rPr>
              <a:t>9</a:t>
            </a:r>
            <a:r>
              <a:rPr lang="zh-CN" altLang="zh-CN" kern="100" dirty="0">
                <a:latin typeface="Calibri" panose="020F0502020204030204"/>
                <a:ea typeface="宋体" panose="02010600030101010101" pitchFamily="2" charset="-122"/>
                <a:cs typeface="Times New Roman" panose="02020603050405020304"/>
              </a:rPr>
              <a:t>月试营业以来，吸纳贫困户就业</a:t>
            </a:r>
            <a:r>
              <a:rPr lang="en-US" altLang="zh-CN" kern="100" dirty="0">
                <a:latin typeface="Calibri" panose="020F0502020204030204"/>
                <a:ea typeface="宋体" panose="02010600030101010101" pitchFamily="2" charset="-122"/>
                <a:cs typeface="Times New Roman" panose="02020603050405020304"/>
              </a:rPr>
              <a:t>6</a:t>
            </a:r>
            <a:r>
              <a:rPr lang="zh-CN" altLang="zh-CN" kern="100" dirty="0">
                <a:latin typeface="Calibri" panose="020F0502020204030204"/>
                <a:ea typeface="宋体" panose="02010600030101010101" pitchFamily="2" charset="-122"/>
                <a:cs typeface="Times New Roman" panose="02020603050405020304"/>
              </a:rPr>
              <a:t>人，贫困户务工增收</a:t>
            </a:r>
            <a:r>
              <a:rPr lang="en-US" altLang="zh-CN" kern="100" dirty="0">
                <a:latin typeface="Calibri" panose="020F0502020204030204"/>
                <a:ea typeface="宋体" panose="02010600030101010101" pitchFamily="2" charset="-122"/>
                <a:cs typeface="Times New Roman" panose="02020603050405020304"/>
              </a:rPr>
              <a:t>7000</a:t>
            </a:r>
            <a:r>
              <a:rPr lang="zh-CN" altLang="zh-CN" kern="100" dirty="0">
                <a:latin typeface="Calibri" panose="020F0502020204030204"/>
                <a:ea typeface="宋体" panose="02010600030101010101" pitchFamily="2" charset="-122"/>
                <a:cs typeface="Times New Roman" panose="02020603050405020304"/>
              </a:rPr>
              <a:t>元，公司每年向村集体分红</a:t>
            </a:r>
            <a:r>
              <a:rPr lang="en-US" altLang="zh-CN" kern="100" dirty="0">
                <a:latin typeface="Calibri" panose="020F0502020204030204"/>
                <a:ea typeface="宋体" panose="02010600030101010101" pitchFamily="2" charset="-122"/>
                <a:cs typeface="Times New Roman" panose="02020603050405020304"/>
              </a:rPr>
              <a:t>6</a:t>
            </a:r>
            <a:r>
              <a:rPr lang="zh-CN" altLang="zh-CN" kern="100" dirty="0">
                <a:latin typeface="Calibri" panose="020F0502020204030204"/>
                <a:ea typeface="宋体" panose="02010600030101010101" pitchFamily="2" charset="-122"/>
                <a:cs typeface="Times New Roman" panose="02020603050405020304"/>
              </a:rPr>
              <a:t>万元，并按住房面积付给贫困户租金</a:t>
            </a:r>
            <a:r>
              <a:rPr lang="en-US" altLang="zh-CN" kern="100" dirty="0">
                <a:latin typeface="Calibri" panose="020F0502020204030204"/>
                <a:ea typeface="宋体" panose="02010600030101010101" pitchFamily="2" charset="-122"/>
                <a:cs typeface="Times New Roman" panose="02020603050405020304"/>
              </a:rPr>
              <a:t>1.2</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三是天元乡新华村引进春旺旅游开发公司，打造“红池天谷”生态康养度假村，</a:t>
            </a:r>
            <a:r>
              <a:rPr lang="zh-CN" altLang="zh-CN" kern="100" dirty="0">
                <a:latin typeface="Calibri" panose="020F0502020204030204"/>
                <a:ea typeface="宋体" panose="02010600030101010101" pitchFamily="2" charset="-122"/>
                <a:cs typeface="Times New Roman" panose="02020603050405020304"/>
              </a:rPr>
              <a:t>已建成红池天谷接待中心，并带动周边农户按统一标准改造农房，由公司统一运营，公司与农户按</a:t>
            </a:r>
            <a:r>
              <a:rPr lang="en-US" altLang="zh-CN" kern="100" dirty="0">
                <a:latin typeface="Calibri" panose="020F0502020204030204"/>
                <a:ea typeface="宋体" panose="02010600030101010101" pitchFamily="2" charset="-122"/>
                <a:cs typeface="Times New Roman" panose="02020603050405020304"/>
              </a:rPr>
              <a:t>1:9</a:t>
            </a:r>
            <a:r>
              <a:rPr lang="zh-CN" altLang="zh-CN" kern="100" dirty="0">
                <a:latin typeface="Calibri" panose="020F0502020204030204"/>
                <a:ea typeface="宋体" panose="02010600030101010101" pitchFamily="2" charset="-122"/>
                <a:cs typeface="Times New Roman" panose="02020603050405020304"/>
              </a:rPr>
              <a:t>比例进行收益分成，已吸纳贫困户</a:t>
            </a:r>
            <a:r>
              <a:rPr lang="en-US" altLang="zh-CN" kern="100" dirty="0">
                <a:latin typeface="Calibri" panose="020F0502020204030204"/>
                <a:ea typeface="宋体" panose="02010600030101010101" pitchFamily="2" charset="-122"/>
                <a:cs typeface="Times New Roman" panose="02020603050405020304"/>
              </a:rPr>
              <a:t>15</a:t>
            </a:r>
            <a:r>
              <a:rPr lang="zh-CN" altLang="zh-CN" kern="100" dirty="0">
                <a:latin typeface="Calibri" panose="020F0502020204030204"/>
                <a:ea typeface="宋体" panose="02010600030101010101" pitchFamily="2" charset="-122"/>
                <a:cs typeface="Times New Roman" panose="02020603050405020304"/>
              </a:rPr>
              <a:t>户参与乡村旅游发展，户均增收</a:t>
            </a:r>
            <a:r>
              <a:rPr lang="en-US" altLang="zh-CN" kern="100" dirty="0">
                <a:latin typeface="Calibri" panose="020F0502020204030204"/>
                <a:ea typeface="宋体" panose="02010600030101010101" pitchFamily="2" charset="-122"/>
                <a:cs typeface="Times New Roman" panose="02020603050405020304"/>
              </a:rPr>
              <a:t>4500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p:txBody>
          <a:bodyPr>
            <a:normAutofit fontScale="625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三、探索“服务协作”模式。</a:t>
            </a:r>
            <a:r>
              <a:rPr lang="zh-CN" altLang="zh-CN" kern="100" dirty="0">
                <a:latin typeface="Calibri" panose="020F0502020204030204"/>
                <a:ea typeface="宋体" panose="02010600030101010101" pitchFamily="2" charset="-122"/>
                <a:cs typeface="Times New Roman" panose="02020603050405020304"/>
              </a:rPr>
              <a:t>引导龙头企业发挥自身优势，将原料加工环节交与农户生产，或为农户提供种</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苗</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、技术、统一收购产品等服务，从而实现双赢。</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一是腾展家禽养殖公司，</a:t>
            </a:r>
            <a:r>
              <a:rPr lang="zh-CN" altLang="zh-CN" kern="100" dirty="0">
                <a:latin typeface="Calibri" panose="020F0502020204030204"/>
                <a:ea typeface="宋体" panose="02010600030101010101" pitchFamily="2" charset="-122"/>
                <a:cs typeface="Times New Roman" panose="02020603050405020304"/>
              </a:rPr>
              <a:t>为农户提供大宁河土鸡苗，免费提供药品，开展技术培训，无销路的由公司保底价回收，保证养殖户利益。年发放鸡苗</a:t>
            </a:r>
            <a:r>
              <a:rPr lang="en-US" altLang="zh-CN" kern="100" dirty="0">
                <a:latin typeface="Calibri" panose="020F0502020204030204"/>
                <a:ea typeface="宋体" panose="02010600030101010101" pitchFamily="2" charset="-122"/>
                <a:cs typeface="Times New Roman" panose="02020603050405020304"/>
              </a:rPr>
              <a:t>350</a:t>
            </a:r>
            <a:r>
              <a:rPr lang="zh-CN" altLang="zh-CN" kern="100" dirty="0">
                <a:latin typeface="Calibri" panose="020F0502020204030204"/>
                <a:ea typeface="宋体" panose="02010600030101010101" pitchFamily="2" charset="-122"/>
                <a:cs typeface="Times New Roman" panose="02020603050405020304"/>
              </a:rPr>
              <a:t>万羽，带动</a:t>
            </a:r>
            <a:r>
              <a:rPr lang="en-US" altLang="zh-CN" kern="100" dirty="0">
                <a:latin typeface="Calibri" panose="020F0502020204030204"/>
                <a:ea typeface="宋体" panose="02010600030101010101" pitchFamily="2" charset="-122"/>
                <a:cs typeface="Times New Roman" panose="02020603050405020304"/>
              </a:rPr>
              <a:t>1.3</a:t>
            </a:r>
            <a:r>
              <a:rPr lang="zh-CN" altLang="zh-CN" kern="100" dirty="0">
                <a:latin typeface="Calibri" panose="020F0502020204030204"/>
                <a:ea typeface="宋体" panose="02010600030101010101" pitchFamily="2" charset="-122"/>
                <a:cs typeface="Times New Roman" panose="02020603050405020304"/>
              </a:rPr>
              <a:t>万户农户（贫困户</a:t>
            </a:r>
            <a:r>
              <a:rPr lang="en-US" altLang="zh-CN" kern="100" dirty="0">
                <a:latin typeface="Calibri" panose="020F0502020204030204"/>
                <a:ea typeface="宋体" panose="02010600030101010101" pitchFamily="2" charset="-122"/>
                <a:cs typeface="Times New Roman" panose="02020603050405020304"/>
              </a:rPr>
              <a:t>1.1</a:t>
            </a:r>
            <a:r>
              <a:rPr lang="zh-CN" altLang="zh-CN" kern="100" dirty="0">
                <a:latin typeface="Calibri" panose="020F0502020204030204"/>
                <a:ea typeface="宋体" panose="02010600030101010101" pitchFamily="2" charset="-122"/>
                <a:cs typeface="Times New Roman" panose="02020603050405020304"/>
              </a:rPr>
              <a:t>万户）饲养大宁河鸡，户均增收</a:t>
            </a:r>
            <a:r>
              <a:rPr lang="en-US" altLang="zh-CN" kern="100" dirty="0">
                <a:latin typeface="Calibri" panose="020F0502020204030204"/>
                <a:ea typeface="宋体" panose="02010600030101010101" pitchFamily="2" charset="-122"/>
                <a:cs typeface="Times New Roman" panose="02020603050405020304"/>
              </a:rPr>
              <a:t>2000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二是宁河刺绣有限公司开办“宁河绣娘”扶贫车间，</a:t>
            </a:r>
            <a:r>
              <a:rPr lang="zh-CN" altLang="zh-CN" kern="100" dirty="0">
                <a:latin typeface="Calibri" panose="020F0502020204030204"/>
                <a:ea typeface="宋体" panose="02010600030101010101" pitchFamily="2" charset="-122"/>
                <a:cs typeface="Times New Roman" panose="02020603050405020304"/>
              </a:rPr>
              <a:t>吸纳培训学员从事工艺刺绣、家居绣品等产品生产，培训通过后与公司达成劳务协议，在家即可制作刺绣产品。目前，公司已发展刺绣车间</a:t>
            </a:r>
            <a:r>
              <a:rPr lang="en-US" altLang="zh-CN" kern="100" dirty="0">
                <a:latin typeface="Calibri" panose="020F0502020204030204"/>
                <a:ea typeface="宋体" panose="02010600030101010101" pitchFamily="2" charset="-122"/>
                <a:cs typeface="Times New Roman" panose="02020603050405020304"/>
              </a:rPr>
              <a:t>4</a:t>
            </a:r>
            <a:r>
              <a:rPr lang="zh-CN" altLang="zh-CN" kern="100" dirty="0">
                <a:latin typeface="Calibri" panose="020F0502020204030204"/>
                <a:ea typeface="宋体" panose="02010600030101010101" pitchFamily="2" charset="-122"/>
                <a:cs typeface="Times New Roman" panose="02020603050405020304"/>
              </a:rPr>
              <a:t>个，吸纳工人</a:t>
            </a:r>
            <a:r>
              <a:rPr lang="en-US" altLang="zh-CN" kern="100" dirty="0">
                <a:latin typeface="Calibri" panose="020F0502020204030204"/>
                <a:ea typeface="宋体" panose="02010600030101010101" pitchFamily="2" charset="-122"/>
                <a:cs typeface="Times New Roman" panose="02020603050405020304"/>
              </a:rPr>
              <a:t>210</a:t>
            </a:r>
            <a:r>
              <a:rPr lang="zh-CN" altLang="zh-CN" kern="100" dirty="0">
                <a:latin typeface="Calibri" panose="020F0502020204030204"/>
                <a:ea typeface="宋体" panose="02010600030101010101" pitchFamily="2" charset="-122"/>
                <a:cs typeface="Times New Roman" panose="02020603050405020304"/>
              </a:rPr>
              <a:t>人（贫困户</a:t>
            </a:r>
            <a:r>
              <a:rPr lang="en-US" altLang="zh-CN" kern="100" dirty="0">
                <a:latin typeface="Calibri" panose="020F0502020204030204"/>
                <a:ea typeface="宋体" panose="02010600030101010101" pitchFamily="2" charset="-122"/>
                <a:cs typeface="Times New Roman" panose="02020603050405020304"/>
              </a:rPr>
              <a:t>137</a:t>
            </a:r>
            <a:r>
              <a:rPr lang="zh-CN" altLang="zh-CN" kern="100" dirty="0">
                <a:latin typeface="Calibri" panose="020F0502020204030204"/>
                <a:ea typeface="宋体" panose="02010600030101010101" pitchFamily="2" charset="-122"/>
                <a:cs typeface="Times New Roman" panose="02020603050405020304"/>
              </a:rPr>
              <a:t>人），人均年增收</a:t>
            </a:r>
            <a:r>
              <a:rPr lang="en-US" altLang="zh-CN" kern="100" dirty="0">
                <a:latin typeface="Calibri" panose="020F0502020204030204"/>
                <a:ea typeface="宋体" panose="02010600030101010101" pitchFamily="2" charset="-122"/>
                <a:cs typeface="Times New Roman" panose="02020603050405020304"/>
              </a:rPr>
              <a:t>2</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p:txBody>
          <a:bodyPr>
            <a:normAutofit fontScale="700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四、探索“联合合作”模式</a:t>
            </a:r>
            <a:r>
              <a:rPr lang="zh-CN" altLang="zh-CN" b="1"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以“公司（大户）</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合作社</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贫困户”为基本组织形态，鼓励贫困群众与公司、合作社、大户结成利益联结体，抱团发展，按比例分红，实行利益共享。</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一是古路镇观峰村推行“股权量化•保底保利”模式，</a:t>
            </a:r>
            <a:r>
              <a:rPr lang="zh-CN" altLang="zh-CN" kern="100" dirty="0">
                <a:latin typeface="Calibri" panose="020F0502020204030204"/>
                <a:ea typeface="宋体" panose="02010600030101010101" pitchFamily="2" charset="-122"/>
                <a:cs typeface="Times New Roman" panose="02020603050405020304"/>
              </a:rPr>
              <a:t>建立“村集体</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企业</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贫困户”利益联结机制，发展集体乡村旅游。村集体将公共设施、乡村酒店、山林土地折价成</a:t>
            </a:r>
            <a:r>
              <a:rPr lang="en-US" altLang="zh-CN" kern="100" dirty="0">
                <a:latin typeface="Calibri" panose="020F0502020204030204"/>
                <a:ea typeface="宋体" panose="02010600030101010101" pitchFamily="2" charset="-122"/>
                <a:cs typeface="Times New Roman" panose="02020603050405020304"/>
              </a:rPr>
              <a:t>541</a:t>
            </a:r>
            <a:r>
              <a:rPr lang="zh-CN" altLang="zh-CN" kern="100" dirty="0">
                <a:latin typeface="Calibri" panose="020F0502020204030204"/>
                <a:ea typeface="宋体" panose="02010600030101010101" pitchFamily="2" charset="-122"/>
                <a:cs typeface="Times New Roman" panose="02020603050405020304"/>
              </a:rPr>
              <a:t>万元，控股</a:t>
            </a:r>
            <a:r>
              <a:rPr lang="en-US" altLang="zh-CN" kern="100" dirty="0">
                <a:latin typeface="Calibri" panose="020F0502020204030204"/>
                <a:ea typeface="宋体" panose="02010600030101010101" pitchFamily="2" charset="-122"/>
                <a:cs typeface="Times New Roman" panose="02020603050405020304"/>
              </a:rPr>
              <a:t>51%</a:t>
            </a:r>
            <a:r>
              <a:rPr lang="zh-CN" altLang="zh-CN" kern="100" dirty="0">
                <a:latin typeface="Calibri" panose="020F0502020204030204"/>
                <a:ea typeface="宋体" panose="02010600030101010101" pitchFamily="2" charset="-122"/>
                <a:cs typeface="Times New Roman" panose="02020603050405020304"/>
              </a:rPr>
              <a:t>；</a:t>
            </a:r>
            <a:r>
              <a:rPr lang="en-US" altLang="zh-CN" kern="100" dirty="0">
                <a:latin typeface="Calibri" panose="020F0502020204030204"/>
                <a:ea typeface="宋体" panose="02010600030101010101" pitchFamily="2" charset="-122"/>
                <a:cs typeface="Times New Roman" panose="02020603050405020304"/>
              </a:rPr>
              <a:t>80</a:t>
            </a:r>
            <a:r>
              <a:rPr lang="zh-CN" altLang="zh-CN" kern="100" dirty="0">
                <a:latin typeface="Calibri" panose="020F0502020204030204"/>
                <a:ea typeface="宋体" panose="02010600030101010101" pitchFamily="2" charset="-122"/>
                <a:cs typeface="Times New Roman" panose="02020603050405020304"/>
              </a:rPr>
              <a:t>户贫困户以财政扶贫资金</a:t>
            </a:r>
            <a:r>
              <a:rPr lang="en-US" altLang="zh-CN" kern="100" dirty="0">
                <a:latin typeface="Calibri" panose="020F0502020204030204"/>
                <a:ea typeface="宋体" panose="02010600030101010101" pitchFamily="2" charset="-122"/>
                <a:cs typeface="Times New Roman" panose="02020603050405020304"/>
              </a:rPr>
              <a:t>102</a:t>
            </a:r>
            <a:r>
              <a:rPr lang="zh-CN" altLang="zh-CN" kern="100" dirty="0">
                <a:latin typeface="Calibri" panose="020F0502020204030204"/>
                <a:ea typeface="宋体" panose="02010600030101010101" pitchFamily="2" charset="-122"/>
                <a:cs typeface="Times New Roman" panose="02020603050405020304"/>
              </a:rPr>
              <a:t>万元入股，占股</a:t>
            </a:r>
            <a:r>
              <a:rPr lang="en-US" altLang="zh-CN" kern="100" dirty="0">
                <a:latin typeface="Calibri" panose="020F0502020204030204"/>
                <a:ea typeface="宋体" panose="02010600030101010101" pitchFamily="2" charset="-122"/>
                <a:cs typeface="Times New Roman" panose="02020603050405020304"/>
              </a:rPr>
              <a:t>9.5%</a:t>
            </a:r>
            <a:r>
              <a:rPr lang="zh-CN" altLang="zh-CN" kern="100" dirty="0">
                <a:latin typeface="Calibri" panose="020F0502020204030204"/>
                <a:ea typeface="宋体" panose="02010600030101010101" pitchFamily="2" charset="-122"/>
                <a:cs typeface="Times New Roman" panose="02020603050405020304"/>
              </a:rPr>
              <a:t>；企业投资</a:t>
            </a:r>
            <a:r>
              <a:rPr lang="en-US" altLang="zh-CN" kern="100" dirty="0">
                <a:latin typeface="Calibri" panose="020F0502020204030204"/>
                <a:ea typeface="宋体" panose="02010600030101010101" pitchFamily="2" charset="-122"/>
                <a:cs typeface="Times New Roman" panose="02020603050405020304"/>
              </a:rPr>
              <a:t>420</a:t>
            </a:r>
            <a:r>
              <a:rPr lang="zh-CN" altLang="zh-CN" kern="100" dirty="0">
                <a:latin typeface="Calibri" panose="020F0502020204030204"/>
                <a:ea typeface="宋体" panose="02010600030101010101" pitchFamily="2" charset="-122"/>
                <a:cs typeface="Times New Roman" panose="02020603050405020304"/>
              </a:rPr>
              <a:t>万元，占股</a:t>
            </a:r>
            <a:r>
              <a:rPr lang="en-US" altLang="zh-CN" kern="100" dirty="0">
                <a:latin typeface="Calibri" panose="020F0502020204030204"/>
                <a:ea typeface="宋体" panose="02010600030101010101" pitchFamily="2" charset="-122"/>
                <a:cs typeface="Times New Roman" panose="02020603050405020304"/>
              </a:rPr>
              <a:t>39.5%</a:t>
            </a:r>
            <a:r>
              <a:rPr lang="zh-CN" altLang="zh-CN" kern="100" dirty="0">
                <a:latin typeface="Calibri" panose="020F0502020204030204"/>
                <a:ea typeface="宋体" panose="02010600030101010101" pitchFamily="2" charset="-122"/>
                <a:cs typeface="Times New Roman" panose="02020603050405020304"/>
              </a:rPr>
              <a:t>。去年接待游客</a:t>
            </a:r>
            <a:r>
              <a:rPr lang="en-US" altLang="zh-CN" kern="100" dirty="0">
                <a:latin typeface="Calibri" panose="020F0502020204030204"/>
                <a:ea typeface="宋体" panose="02010600030101010101" pitchFamily="2" charset="-122"/>
                <a:cs typeface="Times New Roman" panose="02020603050405020304"/>
              </a:rPr>
              <a:t>30</a:t>
            </a:r>
            <a:r>
              <a:rPr lang="zh-CN" altLang="zh-CN" kern="100" dirty="0">
                <a:latin typeface="Calibri" panose="020F0502020204030204"/>
                <a:ea typeface="宋体" panose="02010600030101010101" pitchFamily="2" charset="-122"/>
                <a:cs typeface="Times New Roman" panose="02020603050405020304"/>
              </a:rPr>
              <a:t>万人次，实现利润</a:t>
            </a:r>
            <a:r>
              <a:rPr lang="en-US" altLang="zh-CN" kern="100" dirty="0">
                <a:latin typeface="Calibri" panose="020F0502020204030204"/>
                <a:ea typeface="宋体" panose="02010600030101010101" pitchFamily="2" charset="-122"/>
                <a:cs typeface="Times New Roman" panose="02020603050405020304"/>
              </a:rPr>
              <a:t>300</a:t>
            </a:r>
            <a:r>
              <a:rPr lang="zh-CN" altLang="zh-CN" kern="100" dirty="0">
                <a:latin typeface="Calibri" panose="020F0502020204030204"/>
                <a:ea typeface="宋体" panose="02010600030101010101" pitchFamily="2" charset="-122"/>
                <a:cs typeface="Times New Roman" panose="02020603050405020304"/>
              </a:rPr>
              <a:t>万元，为村集体创收</a:t>
            </a:r>
            <a:r>
              <a:rPr lang="en-US" altLang="zh-CN" kern="100" dirty="0">
                <a:latin typeface="Calibri" panose="020F0502020204030204"/>
                <a:ea typeface="宋体" panose="02010600030101010101" pitchFamily="2" charset="-122"/>
                <a:cs typeface="Times New Roman" panose="02020603050405020304"/>
              </a:rPr>
              <a:t>20</a:t>
            </a:r>
            <a:r>
              <a:rPr lang="zh-CN" altLang="zh-CN" kern="100" dirty="0">
                <a:latin typeface="Calibri" panose="020F0502020204030204"/>
                <a:ea typeface="宋体" panose="02010600030101010101" pitchFamily="2" charset="-122"/>
                <a:cs typeface="Times New Roman" panose="02020603050405020304"/>
              </a:rPr>
              <a:t>万元。</a:t>
            </a:r>
            <a:r>
              <a:rPr lang="en-US" altLang="zh-CN" kern="100" dirty="0">
                <a:latin typeface="Calibri" panose="020F0502020204030204"/>
                <a:ea typeface="宋体" panose="02010600030101010101" pitchFamily="2" charset="-122"/>
                <a:cs typeface="Times New Roman" panose="02020603050405020304"/>
              </a:rPr>
              <a:t>39</a:t>
            </a:r>
            <a:r>
              <a:rPr lang="zh-CN" altLang="zh-CN" kern="100" dirty="0">
                <a:latin typeface="Calibri" panose="020F0502020204030204"/>
                <a:ea typeface="宋体" panose="02010600030101010101" pitchFamily="2" charset="-122"/>
                <a:cs typeface="Times New Roman" panose="02020603050405020304"/>
              </a:rPr>
              <a:t>户农户集约土地</a:t>
            </a:r>
            <a:r>
              <a:rPr lang="en-US" altLang="zh-CN" kern="100" dirty="0">
                <a:latin typeface="Calibri" panose="020F0502020204030204"/>
                <a:ea typeface="宋体" panose="02010600030101010101" pitchFamily="2" charset="-122"/>
                <a:cs typeface="Times New Roman" panose="02020603050405020304"/>
              </a:rPr>
              <a:t>2500</a:t>
            </a:r>
            <a:r>
              <a:rPr lang="zh-CN" altLang="zh-CN" kern="100" dirty="0">
                <a:latin typeface="Calibri" panose="020F0502020204030204"/>
                <a:ea typeface="宋体" panose="02010600030101010101" pitchFamily="2" charset="-122"/>
                <a:cs typeface="Times New Roman" panose="02020603050405020304"/>
              </a:rPr>
              <a:t>亩，发展农业观光、花果采摘、乡村度假等服务项目，户均增收</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万元。</a:t>
            </a:r>
            <a:r>
              <a:rPr lang="en-US" altLang="zh-CN" kern="100" dirty="0">
                <a:latin typeface="Calibri" panose="020F0502020204030204"/>
                <a:ea typeface="宋体" panose="02010600030101010101" pitchFamily="2" charset="-122"/>
                <a:cs typeface="Times New Roman" panose="02020603050405020304"/>
              </a:rPr>
              <a:t>50</a:t>
            </a:r>
            <a:r>
              <a:rPr lang="zh-CN" altLang="zh-CN" kern="100" dirty="0">
                <a:latin typeface="Calibri" panose="020F0502020204030204"/>
                <a:ea typeface="宋体" panose="02010600030101010101" pitchFamily="2" charset="-122"/>
                <a:cs typeface="Times New Roman" panose="02020603050405020304"/>
              </a:rPr>
              <a:t>户贫困户通过土地入股户均分红</a:t>
            </a:r>
            <a:r>
              <a:rPr lang="en-US" altLang="zh-CN" kern="100" dirty="0">
                <a:latin typeface="Calibri" panose="020F0502020204030204"/>
                <a:ea typeface="宋体" panose="02010600030101010101" pitchFamily="2" charset="-122"/>
                <a:cs typeface="Times New Roman" panose="02020603050405020304"/>
              </a:rPr>
              <a:t>2000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br>
              <a:rPr lang="en-US" altLang="zh-CN" sz="2900" b="1" kern="100" dirty="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457200" y="1268760"/>
            <a:ext cx="8229600" cy="5017760"/>
          </a:xfrm>
        </p:spPr>
        <p:txBody>
          <a:bodyPr>
            <a:normAutofit fontScale="70000" lnSpcReduction="20000"/>
          </a:bodyPr>
          <a:lstStyle/>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二是城厢镇酒泉村组建酒全种植专业合作社，</a:t>
            </a:r>
            <a:r>
              <a:rPr lang="zh-CN" altLang="zh-CN" kern="100" dirty="0">
                <a:latin typeface="Calibri" panose="020F0502020204030204"/>
                <a:ea typeface="宋体" panose="02010600030101010101" pitchFamily="2" charset="-122"/>
                <a:cs typeface="Times New Roman" panose="02020603050405020304"/>
              </a:rPr>
              <a:t>通过“村集体</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合作社</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贫困户”模式，实行“统一规划、统一标准、统一品牌、统一包装、统一销售”，推动青脆李规模化发展，发展脆李</a:t>
            </a:r>
            <a:r>
              <a:rPr lang="en-US" altLang="zh-CN" kern="100" dirty="0">
                <a:latin typeface="Calibri" panose="020F0502020204030204"/>
                <a:ea typeface="宋体" panose="02010600030101010101" pitchFamily="2" charset="-122"/>
                <a:cs typeface="Times New Roman" panose="02020603050405020304"/>
              </a:rPr>
              <a:t>6000</a:t>
            </a:r>
            <a:r>
              <a:rPr lang="zh-CN" altLang="zh-CN" kern="100" dirty="0">
                <a:latin typeface="Calibri" panose="020F0502020204030204"/>
                <a:ea typeface="宋体" panose="02010600030101010101" pitchFamily="2" charset="-122"/>
                <a:cs typeface="Times New Roman" panose="02020603050405020304"/>
              </a:rPr>
              <a:t>亩（成龄果树</a:t>
            </a:r>
            <a:r>
              <a:rPr lang="en-US" altLang="zh-CN" kern="100" dirty="0">
                <a:latin typeface="Calibri" panose="020F0502020204030204"/>
                <a:ea typeface="宋体" panose="02010600030101010101" pitchFamily="2" charset="-122"/>
                <a:cs typeface="Times New Roman" panose="02020603050405020304"/>
              </a:rPr>
              <a:t>3500</a:t>
            </a:r>
            <a:r>
              <a:rPr lang="zh-CN" altLang="zh-CN" kern="100" dirty="0">
                <a:latin typeface="Calibri" panose="020F0502020204030204"/>
                <a:ea typeface="宋体" panose="02010600030101010101" pitchFamily="2" charset="-122"/>
                <a:cs typeface="Times New Roman" panose="02020603050405020304"/>
              </a:rPr>
              <a:t>亩），合作社年销售脆李</a:t>
            </a:r>
            <a:r>
              <a:rPr lang="en-US" altLang="zh-CN" kern="100" dirty="0">
                <a:latin typeface="Calibri" panose="020F0502020204030204"/>
                <a:ea typeface="宋体" panose="02010600030101010101" pitchFamily="2" charset="-122"/>
                <a:cs typeface="Times New Roman" panose="02020603050405020304"/>
              </a:rPr>
              <a:t>400</a:t>
            </a:r>
            <a:r>
              <a:rPr lang="zh-CN" altLang="zh-CN" kern="100" dirty="0">
                <a:latin typeface="Calibri" panose="020F0502020204030204"/>
                <a:ea typeface="宋体" panose="02010600030101010101" pitchFamily="2" charset="-122"/>
                <a:cs typeface="Times New Roman" panose="02020603050405020304"/>
              </a:rPr>
              <a:t>万元，为村集体分红</a:t>
            </a:r>
            <a:r>
              <a:rPr lang="en-US" altLang="zh-CN" kern="100" dirty="0">
                <a:latin typeface="Calibri" panose="020F0502020204030204"/>
                <a:ea typeface="宋体" panose="02010600030101010101" pitchFamily="2" charset="-122"/>
                <a:cs typeface="Times New Roman" panose="02020603050405020304"/>
              </a:rPr>
              <a:t>12</a:t>
            </a:r>
            <a:r>
              <a:rPr lang="zh-CN" altLang="zh-CN" kern="100" dirty="0">
                <a:latin typeface="Calibri" panose="020F0502020204030204"/>
                <a:ea typeface="宋体" panose="02010600030101010101" pitchFamily="2" charset="-122"/>
                <a:cs typeface="Times New Roman" panose="02020603050405020304"/>
              </a:rPr>
              <a:t>万元，带动</a:t>
            </a:r>
            <a:r>
              <a:rPr lang="en-US" altLang="zh-CN" kern="100" dirty="0">
                <a:latin typeface="Calibri" panose="020F0502020204030204"/>
                <a:ea typeface="宋体" panose="02010600030101010101" pitchFamily="2" charset="-122"/>
                <a:cs typeface="Times New Roman" panose="02020603050405020304"/>
              </a:rPr>
              <a:t>62</a:t>
            </a:r>
            <a:r>
              <a:rPr lang="zh-CN" altLang="zh-CN" kern="100" dirty="0">
                <a:latin typeface="Calibri" panose="020F0502020204030204"/>
                <a:ea typeface="宋体" panose="02010600030101010101" pitchFamily="2" charset="-122"/>
                <a:cs typeface="Times New Roman" panose="02020603050405020304"/>
              </a:rPr>
              <a:t>户贫困户户均增收</a:t>
            </a:r>
            <a:r>
              <a:rPr lang="en-US" altLang="zh-CN" kern="100" dirty="0">
                <a:latin typeface="Calibri" panose="020F0502020204030204"/>
                <a:ea typeface="宋体" panose="02010600030101010101" pitchFamily="2" charset="-122"/>
                <a:cs typeface="Times New Roman" panose="02020603050405020304"/>
              </a:rPr>
              <a:t>1</a:t>
            </a:r>
            <a:r>
              <a:rPr lang="zh-CN" altLang="zh-CN" kern="100" dirty="0">
                <a:latin typeface="Calibri" panose="020F0502020204030204"/>
                <a:ea typeface="宋体" panose="02010600030101010101" pitchFamily="2" charset="-122"/>
                <a:cs typeface="Times New Roman" panose="02020603050405020304"/>
              </a:rPr>
              <a:t>万元。同时，成功举办“浪漫李花•唯美酒泉”李花节</a:t>
            </a:r>
            <a:r>
              <a:rPr lang="en-US" altLang="zh-CN" kern="100" dirty="0">
                <a:latin typeface="Calibri" panose="020F0502020204030204"/>
                <a:ea typeface="宋体" panose="02010600030101010101" pitchFamily="2" charset="-122"/>
                <a:cs typeface="Times New Roman" panose="02020603050405020304"/>
              </a:rPr>
              <a:t>5</a:t>
            </a:r>
            <a:r>
              <a:rPr lang="zh-CN" altLang="zh-CN" kern="100" dirty="0">
                <a:latin typeface="Calibri" panose="020F0502020204030204"/>
                <a:ea typeface="宋体" panose="02010600030101010101" pitchFamily="2" charset="-122"/>
                <a:cs typeface="Times New Roman" panose="02020603050405020304"/>
              </a:rPr>
              <a:t>届，吸引万余游客游园赏花，培育乡村旅游接待户</a:t>
            </a:r>
            <a:r>
              <a:rPr lang="en-US" altLang="zh-CN" kern="100" dirty="0">
                <a:latin typeface="Calibri" panose="020F0502020204030204"/>
                <a:ea typeface="宋体" panose="02010600030101010101" pitchFamily="2" charset="-122"/>
                <a:cs typeface="Times New Roman" panose="02020603050405020304"/>
              </a:rPr>
              <a:t>10</a:t>
            </a:r>
            <a:r>
              <a:rPr lang="zh-CN" altLang="zh-CN" kern="100" dirty="0">
                <a:latin typeface="Calibri" panose="020F0502020204030204"/>
                <a:ea typeface="宋体" panose="02010600030101010101" pitchFamily="2" charset="-122"/>
                <a:cs typeface="Times New Roman" panose="02020603050405020304"/>
              </a:rPr>
              <a:t>户，年收入达</a:t>
            </a:r>
            <a:r>
              <a:rPr lang="en-US" altLang="zh-CN" kern="100" dirty="0">
                <a:latin typeface="Calibri" panose="020F0502020204030204"/>
                <a:ea typeface="宋体" panose="02010600030101010101" pitchFamily="2" charset="-122"/>
                <a:cs typeface="Times New Roman" panose="02020603050405020304"/>
              </a:rPr>
              <a:t>100</a:t>
            </a:r>
            <a:r>
              <a:rPr lang="zh-CN" altLang="zh-CN" kern="100" dirty="0">
                <a:latin typeface="Calibri" panose="020F0502020204030204"/>
                <a:ea typeface="宋体" panose="02010600030101010101" pitchFamily="2" charset="-122"/>
                <a:cs typeface="Times New Roman" panose="02020603050405020304"/>
              </a:rPr>
              <a:t>万元，探索出一条春赏李花、夏摘李果的农旅融合致富路。</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三是天元乡象坪村组建专业合作社，采取大户带散户模式抱团发展，</a:t>
            </a:r>
            <a:r>
              <a:rPr lang="zh-CN" altLang="zh-CN" kern="100" dirty="0">
                <a:latin typeface="Calibri" panose="020F0502020204030204"/>
                <a:ea typeface="宋体" panose="02010600030101010101" pitchFamily="2" charset="-122"/>
                <a:cs typeface="Times New Roman" panose="02020603050405020304"/>
              </a:rPr>
              <a:t>将</a:t>
            </a:r>
            <a:r>
              <a:rPr lang="en-US" altLang="zh-CN" kern="100" dirty="0">
                <a:latin typeface="Calibri" panose="020F0502020204030204"/>
                <a:ea typeface="宋体" panose="02010600030101010101" pitchFamily="2" charset="-122"/>
                <a:cs typeface="Times New Roman" panose="02020603050405020304"/>
              </a:rPr>
              <a:t>11</a:t>
            </a:r>
            <a:r>
              <a:rPr lang="zh-CN" altLang="zh-CN" kern="100" dirty="0">
                <a:latin typeface="Calibri" panose="020F0502020204030204"/>
                <a:ea typeface="宋体" panose="02010600030101010101" pitchFamily="2" charset="-122"/>
                <a:cs typeface="Times New Roman" panose="02020603050405020304"/>
              </a:rPr>
              <a:t>户农户相对分散的山林、土地等资源统一规划、集中整合，集中发展毛猪</a:t>
            </a:r>
            <a:r>
              <a:rPr lang="en-US" altLang="zh-CN" kern="100" dirty="0">
                <a:latin typeface="Calibri" panose="020F0502020204030204"/>
                <a:ea typeface="宋体" panose="02010600030101010101" pitchFamily="2" charset="-122"/>
                <a:cs typeface="Times New Roman" panose="02020603050405020304"/>
              </a:rPr>
              <a:t>1000</a:t>
            </a:r>
            <a:r>
              <a:rPr lang="zh-CN" altLang="zh-CN" kern="100" dirty="0">
                <a:latin typeface="Calibri" panose="020F0502020204030204"/>
                <a:ea typeface="宋体" panose="02010600030101010101" pitchFamily="2" charset="-122"/>
                <a:cs typeface="Times New Roman" panose="02020603050405020304"/>
              </a:rPr>
              <a:t>余头、黄牛</a:t>
            </a:r>
            <a:r>
              <a:rPr lang="en-US" altLang="zh-CN" kern="100" dirty="0">
                <a:latin typeface="Calibri" panose="020F0502020204030204"/>
                <a:ea typeface="宋体" panose="02010600030101010101" pitchFamily="2" charset="-122"/>
                <a:cs typeface="Times New Roman" panose="02020603050405020304"/>
              </a:rPr>
              <a:t>50</a:t>
            </a:r>
            <a:r>
              <a:rPr lang="zh-CN" altLang="zh-CN" kern="100" dirty="0">
                <a:latin typeface="Calibri" panose="020F0502020204030204"/>
                <a:ea typeface="宋体" panose="02010600030101010101" pitchFamily="2" charset="-122"/>
                <a:cs typeface="Times New Roman" panose="02020603050405020304"/>
              </a:rPr>
              <a:t>余头、山羊</a:t>
            </a:r>
            <a:r>
              <a:rPr lang="en-US" altLang="zh-CN" kern="100" dirty="0">
                <a:latin typeface="Calibri" panose="020F0502020204030204"/>
                <a:ea typeface="宋体" panose="02010600030101010101" pitchFamily="2" charset="-122"/>
                <a:cs typeface="Times New Roman" panose="02020603050405020304"/>
              </a:rPr>
              <a:t>500</a:t>
            </a:r>
            <a:r>
              <a:rPr lang="zh-CN" altLang="zh-CN" kern="100" dirty="0">
                <a:latin typeface="Calibri" panose="020F0502020204030204"/>
                <a:ea typeface="宋体" panose="02010600030101010101" pitchFamily="2" charset="-122"/>
                <a:cs typeface="Times New Roman" panose="02020603050405020304"/>
              </a:rPr>
              <a:t>余只、中蜂</a:t>
            </a:r>
            <a:r>
              <a:rPr lang="en-US" altLang="zh-CN" kern="100" dirty="0">
                <a:latin typeface="Calibri" panose="020F0502020204030204"/>
                <a:ea typeface="宋体" panose="02010600030101010101" pitchFamily="2" charset="-122"/>
                <a:cs typeface="Times New Roman" panose="02020603050405020304"/>
              </a:rPr>
              <a:t>300</a:t>
            </a:r>
            <a:r>
              <a:rPr lang="zh-CN" altLang="zh-CN" kern="100" dirty="0">
                <a:latin typeface="Calibri" panose="020F0502020204030204"/>
                <a:ea typeface="宋体" panose="02010600030101010101" pitchFamily="2" charset="-122"/>
                <a:cs typeface="Times New Roman" panose="02020603050405020304"/>
              </a:rPr>
              <a:t>余群，农户通过务工、土地入股户均增收</a:t>
            </a:r>
            <a:r>
              <a:rPr lang="en-US" altLang="zh-CN" kern="100" dirty="0">
                <a:latin typeface="Calibri" panose="020F0502020204030204"/>
                <a:ea typeface="宋体" panose="02010600030101010101" pitchFamily="2" charset="-122"/>
                <a:cs typeface="Times New Roman" panose="02020603050405020304"/>
              </a:rPr>
              <a:t>1.5</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457200" y="980728"/>
            <a:ext cx="8229600" cy="5472608"/>
          </a:xfrm>
        </p:spPr>
        <p:txBody>
          <a:bodyPr>
            <a:normAutofit fontScale="625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五、探索“反租倒包”模式</a:t>
            </a:r>
            <a:r>
              <a:rPr lang="zh-CN" altLang="zh-CN" b="1"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将土地整体流转，引进市场主体发展长效产业，并将土地反租给贫困户发展蔬菜、药材等短期产业，贫困户除获得租金、薪金外，还能获得短期产业收益。</a:t>
            </a:r>
            <a:endParaRPr lang="zh-CN" altLang="zh-CN" sz="1800" kern="100" dirty="0">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一是天元乡茶山村建立“公司</a:t>
            </a:r>
            <a:r>
              <a:rPr lang="en-US" altLang="zh-CN" b="1" kern="100" dirty="0">
                <a:latin typeface="Calibri" panose="020F0502020204030204"/>
                <a:ea typeface="宋体" panose="02010600030101010101" pitchFamily="2" charset="-122"/>
                <a:cs typeface="Times New Roman" panose="02020603050405020304"/>
              </a:rPr>
              <a:t>+</a:t>
            </a:r>
            <a:r>
              <a:rPr lang="zh-CN" altLang="zh-CN" b="1" kern="100" dirty="0">
                <a:latin typeface="Calibri" panose="020F0502020204030204"/>
                <a:ea typeface="宋体" panose="02010600030101010101" pitchFamily="2" charset="-122"/>
                <a:cs typeface="Times New Roman" panose="02020603050405020304"/>
              </a:rPr>
              <a:t>集体</a:t>
            </a:r>
            <a:r>
              <a:rPr lang="en-US" altLang="zh-CN" b="1" kern="100" dirty="0">
                <a:latin typeface="Calibri" panose="020F0502020204030204"/>
                <a:ea typeface="宋体" panose="02010600030101010101" pitchFamily="2" charset="-122"/>
                <a:cs typeface="Times New Roman" panose="02020603050405020304"/>
              </a:rPr>
              <a:t>+</a:t>
            </a:r>
            <a:r>
              <a:rPr lang="zh-CN" altLang="zh-CN" b="1" kern="100" dirty="0">
                <a:latin typeface="Calibri" panose="020F0502020204030204"/>
                <a:ea typeface="宋体" panose="02010600030101010101" pitchFamily="2" charset="-122"/>
                <a:cs typeface="Times New Roman" panose="02020603050405020304"/>
              </a:rPr>
              <a:t>农户”模式，</a:t>
            </a:r>
            <a:r>
              <a:rPr lang="zh-CN" altLang="zh-CN" kern="100" dirty="0">
                <a:latin typeface="Calibri" panose="020F0502020204030204"/>
                <a:ea typeface="宋体" panose="02010600030101010101" pitchFamily="2" charset="-122"/>
                <a:cs typeface="Times New Roman" panose="02020603050405020304"/>
              </a:rPr>
              <a:t>集中打造生态休闲农业示范果园，收益按</a:t>
            </a:r>
            <a:r>
              <a:rPr lang="en-US" altLang="zh-CN" kern="100" dirty="0">
                <a:latin typeface="Calibri" panose="020F0502020204030204"/>
                <a:ea typeface="宋体" panose="02010600030101010101" pitchFamily="2" charset="-122"/>
                <a:cs typeface="Times New Roman" panose="02020603050405020304"/>
              </a:rPr>
              <a:t>65</a:t>
            </a:r>
            <a:r>
              <a:rPr lang="zh-CN" altLang="zh-CN" kern="100" dirty="0">
                <a:latin typeface="Calibri" panose="020F0502020204030204"/>
                <a:ea typeface="宋体" panose="02010600030101010101" pitchFamily="2" charset="-122"/>
                <a:cs typeface="Times New Roman" panose="02020603050405020304"/>
              </a:rPr>
              <a:t>：</a:t>
            </a:r>
            <a:r>
              <a:rPr lang="en-US" altLang="zh-CN" kern="100" dirty="0">
                <a:latin typeface="Calibri" panose="020F0502020204030204"/>
                <a:ea typeface="宋体" panose="02010600030101010101" pitchFamily="2" charset="-122"/>
                <a:cs typeface="Times New Roman" panose="02020603050405020304"/>
              </a:rPr>
              <a:t>30</a:t>
            </a:r>
            <a:r>
              <a:rPr lang="zh-CN" altLang="zh-CN" kern="100" dirty="0">
                <a:latin typeface="Calibri" panose="020F0502020204030204"/>
                <a:ea typeface="宋体" panose="02010600030101010101" pitchFamily="2" charset="-122"/>
                <a:cs typeface="Times New Roman" panose="02020603050405020304"/>
              </a:rPr>
              <a:t>：</a:t>
            </a:r>
            <a:r>
              <a:rPr lang="en-US" altLang="zh-CN" kern="100" dirty="0">
                <a:latin typeface="Calibri" panose="020F0502020204030204"/>
                <a:ea typeface="宋体" panose="02010600030101010101" pitchFamily="2" charset="-122"/>
                <a:cs typeface="Times New Roman" panose="02020603050405020304"/>
              </a:rPr>
              <a:t>5</a:t>
            </a:r>
            <a:r>
              <a:rPr lang="zh-CN" altLang="zh-CN" kern="100" dirty="0">
                <a:latin typeface="Calibri" panose="020F0502020204030204"/>
                <a:ea typeface="宋体" panose="02010600030101010101" pitchFamily="2" charset="-122"/>
                <a:cs typeface="Times New Roman" panose="02020603050405020304"/>
              </a:rPr>
              <a:t>比例分红。在果园未见效期间，企业将果园反租给</a:t>
            </a:r>
            <a:r>
              <a:rPr lang="en-US" altLang="zh-CN" kern="100" dirty="0">
                <a:latin typeface="Calibri" panose="020F0502020204030204"/>
                <a:ea typeface="宋体" panose="02010600030101010101" pitchFamily="2" charset="-122"/>
                <a:cs typeface="Times New Roman" panose="02020603050405020304"/>
              </a:rPr>
              <a:t>4</a:t>
            </a:r>
            <a:r>
              <a:rPr lang="zh-CN" altLang="zh-CN" kern="100" dirty="0">
                <a:latin typeface="Calibri" panose="020F0502020204030204"/>
                <a:ea typeface="宋体" panose="02010600030101010101" pitchFamily="2" charset="-122"/>
                <a:cs typeface="Times New Roman" panose="02020603050405020304"/>
              </a:rPr>
              <a:t>户大户套种辣椒</a:t>
            </a:r>
            <a:r>
              <a:rPr lang="en-US" altLang="zh-CN" kern="100" dirty="0">
                <a:latin typeface="Calibri" panose="020F0502020204030204"/>
                <a:ea typeface="宋体" panose="02010600030101010101" pitchFamily="2" charset="-122"/>
                <a:cs typeface="Times New Roman" panose="02020603050405020304"/>
              </a:rPr>
              <a:t>308</a:t>
            </a:r>
            <a:r>
              <a:rPr lang="zh-CN" altLang="zh-CN" kern="100" dirty="0">
                <a:latin typeface="Calibri" panose="020F0502020204030204"/>
                <a:ea typeface="宋体" panose="02010600030101010101" pitchFamily="2" charset="-122"/>
                <a:cs typeface="Times New Roman" panose="02020603050405020304"/>
              </a:rPr>
              <a:t>亩，生产资料由企业包干，产品收益按农户与公司</a:t>
            </a:r>
            <a:r>
              <a:rPr lang="en-US" altLang="zh-CN" kern="100" dirty="0">
                <a:latin typeface="Calibri" panose="020F0502020204030204"/>
                <a:ea typeface="宋体" panose="02010600030101010101" pitchFamily="2" charset="-122"/>
                <a:cs typeface="Times New Roman" panose="02020603050405020304"/>
              </a:rPr>
              <a:t>7</a:t>
            </a:r>
            <a:r>
              <a:rPr lang="zh-CN" altLang="zh-CN" kern="100" dirty="0">
                <a:latin typeface="Calibri" panose="020F0502020204030204"/>
                <a:ea typeface="宋体" panose="02010600030101010101" pitchFamily="2" charset="-122"/>
                <a:cs typeface="Times New Roman" panose="02020603050405020304"/>
              </a:rPr>
              <a:t>：</a:t>
            </a:r>
            <a:r>
              <a:rPr lang="en-US" altLang="zh-CN" kern="100" dirty="0">
                <a:latin typeface="Calibri" panose="020F0502020204030204"/>
                <a:ea typeface="宋体" panose="02010600030101010101" pitchFamily="2" charset="-122"/>
                <a:cs typeface="Times New Roman" panose="02020603050405020304"/>
              </a:rPr>
              <a:t>3</a:t>
            </a:r>
            <a:r>
              <a:rPr lang="zh-CN" altLang="zh-CN" kern="100" dirty="0">
                <a:latin typeface="Calibri" panose="020F0502020204030204"/>
                <a:ea typeface="宋体" panose="02010600030101010101" pitchFamily="2" charset="-122"/>
                <a:cs typeface="Times New Roman" panose="02020603050405020304"/>
              </a:rPr>
              <a:t>比例分红，年产售辣椒</a:t>
            </a:r>
            <a:r>
              <a:rPr lang="en-US" altLang="zh-CN" kern="100" dirty="0">
                <a:latin typeface="Calibri" panose="020F0502020204030204"/>
                <a:ea typeface="宋体" panose="02010600030101010101" pitchFamily="2" charset="-122"/>
                <a:cs typeface="Times New Roman" panose="02020603050405020304"/>
              </a:rPr>
              <a:t>50</a:t>
            </a:r>
            <a:r>
              <a:rPr lang="zh-CN" altLang="zh-CN" kern="100" dirty="0">
                <a:latin typeface="Calibri" panose="020F0502020204030204"/>
                <a:ea typeface="宋体" panose="02010600030101010101" pitchFamily="2" charset="-122"/>
                <a:cs typeface="Times New Roman" panose="02020603050405020304"/>
              </a:rPr>
              <a:t>余万斤，亩均收益</a:t>
            </a:r>
            <a:r>
              <a:rPr lang="en-US" altLang="zh-CN" kern="100" dirty="0">
                <a:latin typeface="Calibri" panose="020F0502020204030204"/>
                <a:ea typeface="宋体" panose="02010600030101010101" pitchFamily="2" charset="-122"/>
                <a:cs typeface="Times New Roman" panose="02020603050405020304"/>
              </a:rPr>
              <a:t>3000</a:t>
            </a:r>
            <a:r>
              <a:rPr lang="zh-CN" altLang="zh-CN" kern="100" dirty="0">
                <a:latin typeface="Calibri" panose="020F0502020204030204"/>
                <a:ea typeface="宋体" panose="02010600030101010101" pitchFamily="2" charset="-122"/>
                <a:cs typeface="Times New Roman" panose="02020603050405020304"/>
              </a:rPr>
              <a:t>元。示范果园吸纳</a:t>
            </a:r>
            <a:r>
              <a:rPr lang="en-US" altLang="zh-CN" kern="100" dirty="0">
                <a:latin typeface="Calibri" panose="020F0502020204030204"/>
                <a:ea typeface="宋体" panose="02010600030101010101" pitchFamily="2" charset="-122"/>
                <a:cs typeface="Times New Roman" panose="02020603050405020304"/>
              </a:rPr>
              <a:t>140</a:t>
            </a:r>
            <a:r>
              <a:rPr lang="zh-CN" altLang="zh-CN" kern="100" dirty="0">
                <a:latin typeface="Calibri" panose="020F0502020204030204"/>
                <a:ea typeface="宋体" panose="02010600030101010101" pitchFamily="2" charset="-122"/>
                <a:cs typeface="Times New Roman" panose="02020603050405020304"/>
              </a:rPr>
              <a:t>户农户土地，每亩获得租金</a:t>
            </a:r>
            <a:r>
              <a:rPr lang="en-US" altLang="zh-CN" kern="100" dirty="0">
                <a:latin typeface="Calibri" panose="020F0502020204030204"/>
                <a:ea typeface="宋体" panose="02010600030101010101" pitchFamily="2" charset="-122"/>
                <a:cs typeface="Times New Roman" panose="02020603050405020304"/>
              </a:rPr>
              <a:t>400</a:t>
            </a:r>
            <a:r>
              <a:rPr lang="zh-CN" altLang="zh-CN" kern="100" dirty="0">
                <a:latin typeface="Calibri" panose="020F0502020204030204"/>
                <a:ea typeface="宋体" panose="02010600030101010101" pitchFamily="2" charset="-122"/>
                <a:cs typeface="Times New Roman" panose="02020603050405020304"/>
              </a:rPr>
              <a:t>元，并带动</a:t>
            </a:r>
            <a:r>
              <a:rPr lang="en-US" altLang="zh-CN" kern="100" dirty="0">
                <a:latin typeface="Calibri" panose="020F0502020204030204"/>
                <a:ea typeface="宋体" panose="02010600030101010101" pitchFamily="2" charset="-122"/>
                <a:cs typeface="Times New Roman" panose="02020603050405020304"/>
              </a:rPr>
              <a:t>66</a:t>
            </a:r>
            <a:r>
              <a:rPr lang="zh-CN" altLang="zh-CN" kern="100" dirty="0">
                <a:latin typeface="Calibri" panose="020F0502020204030204"/>
                <a:ea typeface="宋体" panose="02010600030101010101" pitchFamily="2" charset="-122"/>
                <a:cs typeface="Times New Roman" panose="02020603050405020304"/>
              </a:rPr>
              <a:t>户（贫困户</a:t>
            </a:r>
            <a:r>
              <a:rPr lang="en-US" altLang="zh-CN" kern="100" dirty="0">
                <a:latin typeface="Calibri" panose="020F0502020204030204"/>
                <a:ea typeface="宋体" panose="02010600030101010101" pitchFamily="2" charset="-122"/>
                <a:cs typeface="Times New Roman" panose="02020603050405020304"/>
              </a:rPr>
              <a:t>25</a:t>
            </a:r>
            <a:r>
              <a:rPr lang="zh-CN" altLang="zh-CN" kern="100" dirty="0">
                <a:latin typeface="Calibri" panose="020F0502020204030204"/>
                <a:ea typeface="宋体" panose="02010600030101010101" pitchFamily="2" charset="-122"/>
                <a:cs typeface="Times New Roman" panose="02020603050405020304"/>
              </a:rPr>
              <a:t>户）参与季节性务工，户均增收</a:t>
            </a:r>
            <a:r>
              <a:rPr lang="en-US" altLang="zh-CN" kern="100" dirty="0">
                <a:latin typeface="Calibri" panose="020F0502020204030204"/>
                <a:ea typeface="宋体" panose="02010600030101010101" pitchFamily="2" charset="-122"/>
                <a:cs typeface="Times New Roman" panose="02020603050405020304"/>
              </a:rPr>
              <a:t>3400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二是天元乡天元村仁贵专业合作社流转土地</a:t>
            </a:r>
            <a:r>
              <a:rPr lang="en-US" altLang="zh-CN" b="1" kern="100" dirty="0">
                <a:latin typeface="Calibri" panose="020F0502020204030204"/>
                <a:ea typeface="宋体" panose="02010600030101010101" pitchFamily="2" charset="-122"/>
                <a:cs typeface="Times New Roman" panose="02020603050405020304"/>
              </a:rPr>
              <a:t>230</a:t>
            </a:r>
            <a:r>
              <a:rPr lang="zh-CN" altLang="zh-CN" b="1" kern="100" dirty="0">
                <a:latin typeface="Calibri" panose="020F0502020204030204"/>
                <a:ea typeface="宋体" panose="02010600030101010101" pitchFamily="2" charset="-122"/>
                <a:cs typeface="Times New Roman" panose="02020603050405020304"/>
              </a:rPr>
              <a:t>亩，平整后反租给</a:t>
            </a:r>
            <a:r>
              <a:rPr lang="en-US" altLang="zh-CN" b="1" kern="100" dirty="0">
                <a:latin typeface="Calibri" panose="020F0502020204030204"/>
                <a:ea typeface="宋体" panose="02010600030101010101" pitchFamily="2" charset="-122"/>
                <a:cs typeface="Times New Roman" panose="02020603050405020304"/>
              </a:rPr>
              <a:t>19</a:t>
            </a:r>
            <a:r>
              <a:rPr lang="zh-CN" altLang="zh-CN" b="1" kern="100" dirty="0">
                <a:latin typeface="Calibri" panose="020F0502020204030204"/>
                <a:ea typeface="宋体" panose="02010600030101010101" pitchFamily="2" charset="-122"/>
                <a:cs typeface="Times New Roman" panose="02020603050405020304"/>
              </a:rPr>
              <a:t>户农户（贫困户</a:t>
            </a:r>
            <a:r>
              <a:rPr lang="en-US" altLang="zh-CN" b="1" kern="100" dirty="0">
                <a:latin typeface="Calibri" panose="020F0502020204030204"/>
                <a:ea typeface="宋体" panose="02010600030101010101" pitchFamily="2" charset="-122"/>
                <a:cs typeface="Times New Roman" panose="02020603050405020304"/>
              </a:rPr>
              <a:t>16</a:t>
            </a:r>
            <a:r>
              <a:rPr lang="zh-CN" altLang="zh-CN" b="1" kern="100" dirty="0">
                <a:latin typeface="Calibri" panose="020F0502020204030204"/>
                <a:ea typeface="宋体" panose="02010600030101010101" pitchFamily="2" charset="-122"/>
                <a:cs typeface="Times New Roman" panose="02020603050405020304"/>
              </a:rPr>
              <a:t>户）种植中药材，</a:t>
            </a:r>
            <a:r>
              <a:rPr lang="zh-CN" altLang="zh-CN" kern="100" dirty="0">
                <a:latin typeface="Calibri" panose="020F0502020204030204"/>
                <a:ea typeface="宋体" panose="02010600030101010101" pitchFamily="2" charset="-122"/>
                <a:cs typeface="Times New Roman" panose="02020603050405020304"/>
              </a:rPr>
              <a:t>免费提供生产资料和管理技术，实行订单保底回收，超过预期效益实行二次分红，农户在从事中药材发展中获得租金、薪金、股金“三金”收入，户均增收</a:t>
            </a:r>
            <a:r>
              <a:rPr lang="en-US" altLang="zh-CN" kern="100" dirty="0">
                <a:latin typeface="Calibri" panose="020F0502020204030204"/>
                <a:ea typeface="宋体" panose="02010600030101010101" pitchFamily="2" charset="-122"/>
                <a:cs typeface="Times New Roman" panose="02020603050405020304"/>
              </a:rPr>
              <a:t>1.1</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a:xfrm>
            <a:off x="457200" y="1600200"/>
            <a:ext cx="3826768" cy="4686320"/>
          </a:xfrm>
        </p:spPr>
        <p:txBody>
          <a:bodyPr/>
          <a:lstStyle/>
          <a:p>
            <a:pPr indent="408305" algn="just"/>
            <a:r>
              <a:rPr lang="zh-CN" altLang="en-US" sz="2400" b="1" dirty="0" smtClean="0">
                <a:latin typeface="Calibri" panose="020F0502020204030204"/>
                <a:ea typeface="宋体" panose="02010600030101010101" pitchFamily="2" charset="-122"/>
                <a:cs typeface="Times New Roman" panose="02020603050405020304"/>
              </a:rPr>
              <a:t>乡</a:t>
            </a:r>
            <a:r>
              <a:rPr lang="zh-CN" altLang="zh-CN" sz="2400" b="1" dirty="0" smtClean="0">
                <a:latin typeface="Calibri" panose="020F0502020204030204"/>
                <a:ea typeface="宋体" panose="02010600030101010101" pitchFamily="2" charset="-122"/>
                <a:cs typeface="Times New Roman" panose="02020603050405020304"/>
              </a:rPr>
              <a:t>村</a:t>
            </a:r>
            <a:r>
              <a:rPr lang="zh-CN" altLang="zh-CN" sz="2400" b="1" dirty="0">
                <a:latin typeface="Calibri" panose="020F0502020204030204"/>
                <a:ea typeface="宋体" panose="02010600030101010101" pitchFamily="2" charset="-122"/>
                <a:cs typeface="Times New Roman" panose="02020603050405020304"/>
              </a:rPr>
              <a:t>旅游扶贫：</a:t>
            </a:r>
            <a:r>
              <a:rPr lang="en-US" altLang="zh-CN" sz="2400" dirty="0">
                <a:latin typeface="宋体" panose="02010600030101010101" pitchFamily="2" charset="-122"/>
                <a:ea typeface="宋体" panose="02010600030101010101" pitchFamily="2" charset="-122"/>
                <a:cs typeface="Times New Roman" panose="02020603050405020304"/>
              </a:rPr>
              <a:t>18</a:t>
            </a:r>
            <a:r>
              <a:rPr lang="zh-CN" altLang="zh-CN" sz="2400" dirty="0">
                <a:latin typeface="Calibri" panose="020F0502020204030204"/>
                <a:ea typeface="宋体" panose="02010600030101010101" pitchFamily="2" charset="-122"/>
                <a:cs typeface="Times New Roman" panose="02020603050405020304"/>
              </a:rPr>
              <a:t>个 贫困区县，创建全国休闲农业和乡村旅游示范区县</a:t>
            </a:r>
            <a:r>
              <a:rPr lang="en-US" altLang="zh-CN" sz="2400" dirty="0">
                <a:latin typeface="Calibri" panose="020F0502020204030204"/>
                <a:ea typeface="宋体" panose="02010600030101010101" pitchFamily="2" charset="-122"/>
                <a:cs typeface="Times New Roman" panose="02020603050405020304"/>
              </a:rPr>
              <a:t>6</a:t>
            </a:r>
            <a:r>
              <a:rPr lang="zh-CN" altLang="zh-CN" sz="2400" dirty="0">
                <a:latin typeface="Calibri" panose="020F0502020204030204"/>
                <a:ea typeface="宋体" panose="02010600030101010101" pitchFamily="2" charset="-122"/>
                <a:cs typeface="Times New Roman" panose="02020603050405020304"/>
              </a:rPr>
              <a:t>个</a:t>
            </a:r>
            <a:r>
              <a:rPr lang="zh-CN" altLang="zh-CN" sz="2400" dirty="0">
                <a:solidFill>
                  <a:srgbClr val="FF0000"/>
                </a:solidFill>
                <a:latin typeface="Calibri" panose="020F0502020204030204"/>
                <a:ea typeface="宋体" panose="02010600030101010101" pitchFamily="2" charset="-122"/>
                <a:cs typeface="Times New Roman" panose="02020603050405020304"/>
              </a:rPr>
              <a:t>（黔江、涪陵、开州、武隆、南川、潼南）</a:t>
            </a:r>
            <a:r>
              <a:rPr lang="zh-CN" altLang="zh-CN" sz="2400" dirty="0">
                <a:latin typeface="Calibri" panose="020F0502020204030204"/>
                <a:ea typeface="宋体" panose="02010600030101010101" pitchFamily="2" charset="-122"/>
                <a:cs typeface="Times New Roman" panose="02020603050405020304"/>
              </a:rPr>
              <a:t>，培育市级乡村旅游示范乡镇</a:t>
            </a:r>
            <a:r>
              <a:rPr lang="en-US" altLang="zh-CN" sz="2400" dirty="0">
                <a:latin typeface="Calibri" panose="020F0502020204030204"/>
                <a:ea typeface="宋体" panose="02010600030101010101" pitchFamily="2" charset="-122"/>
                <a:cs typeface="Times New Roman" panose="02020603050405020304"/>
              </a:rPr>
              <a:t>55</a:t>
            </a:r>
            <a:r>
              <a:rPr lang="zh-CN" altLang="zh-CN" sz="2400" dirty="0">
                <a:latin typeface="Calibri" panose="020F0502020204030204"/>
                <a:ea typeface="宋体" panose="02010600030101010101" pitchFamily="2" charset="-122"/>
                <a:cs typeface="Times New Roman" panose="02020603050405020304"/>
              </a:rPr>
              <a:t>个、示范村点</a:t>
            </a:r>
            <a:r>
              <a:rPr lang="en-US" altLang="zh-CN" sz="2400" dirty="0">
                <a:latin typeface="Calibri" panose="020F0502020204030204"/>
                <a:ea typeface="宋体" panose="02010600030101010101" pitchFamily="2" charset="-122"/>
                <a:cs typeface="Times New Roman" panose="02020603050405020304"/>
              </a:rPr>
              <a:t>254</a:t>
            </a:r>
            <a:r>
              <a:rPr lang="zh-CN" altLang="zh-CN" sz="2400" dirty="0">
                <a:latin typeface="Calibri" panose="020F0502020204030204"/>
                <a:ea typeface="宋体" panose="02010600030101010101" pitchFamily="2" charset="-122"/>
                <a:cs typeface="Times New Roman" panose="02020603050405020304"/>
              </a:rPr>
              <a:t>个（示范村</a:t>
            </a:r>
            <a:r>
              <a:rPr lang="en-US" altLang="zh-CN" sz="2400" dirty="0">
                <a:latin typeface="Calibri" panose="020F0502020204030204"/>
                <a:ea typeface="宋体" panose="02010600030101010101" pitchFamily="2" charset="-122"/>
                <a:cs typeface="Times New Roman" panose="02020603050405020304"/>
              </a:rPr>
              <a:t>99</a:t>
            </a:r>
            <a:r>
              <a:rPr lang="zh-CN" altLang="zh-CN" sz="2400" dirty="0">
                <a:latin typeface="Calibri" panose="020F0502020204030204"/>
                <a:ea typeface="宋体" panose="02010600030101010101" pitchFamily="2" charset="-122"/>
                <a:cs typeface="Times New Roman" panose="02020603050405020304"/>
              </a:rPr>
              <a:t>个、示范点</a:t>
            </a:r>
            <a:r>
              <a:rPr lang="en-US" altLang="zh-CN" sz="2400" dirty="0">
                <a:latin typeface="Calibri" panose="020F0502020204030204"/>
                <a:ea typeface="宋体" panose="02010600030101010101" pitchFamily="2" charset="-122"/>
                <a:cs typeface="Times New Roman" panose="02020603050405020304"/>
              </a:rPr>
              <a:t>155</a:t>
            </a:r>
            <a:r>
              <a:rPr lang="zh-CN" altLang="zh-CN" sz="2400" dirty="0">
                <a:latin typeface="Calibri" panose="020F0502020204030204"/>
                <a:ea typeface="宋体" panose="02010600030101010101" pitchFamily="2" charset="-122"/>
                <a:cs typeface="Times New Roman" panose="02020603050405020304"/>
              </a:rPr>
              <a:t>个），形成了秦巴山片区、武隆山片区乡村旅游扶贫骨干产业。</a:t>
            </a:r>
            <a:endParaRPr lang="zh-CN" altLang="zh-CN" sz="2400" dirty="0">
              <a:latin typeface="Calibri" panose="020F0502020204030204"/>
              <a:ea typeface="宋体" panose="02010600030101010101" pitchFamily="2" charset="-122"/>
              <a:cs typeface="Times New Roman" panose="02020603050405020304"/>
            </a:endParaRPr>
          </a:p>
          <a:p>
            <a:endParaRPr lang="zh-CN" altLang="en-US" dirty="0"/>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82056" y="2276872"/>
            <a:ext cx="4130990" cy="3384377"/>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457200" y="1124744"/>
            <a:ext cx="8229600" cy="5328592"/>
          </a:xfrm>
        </p:spPr>
        <p:txBody>
          <a:bodyPr>
            <a:normAutofit fontScale="550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六、探索“订单生产”模式。</a:t>
            </a:r>
            <a:r>
              <a:rPr lang="zh-CN" altLang="zh-CN" kern="100" dirty="0">
                <a:latin typeface="Calibri" panose="020F0502020204030204"/>
                <a:ea typeface="宋体" panose="02010600030101010101" pitchFamily="2" charset="-122"/>
                <a:cs typeface="Times New Roman" panose="02020603050405020304"/>
              </a:rPr>
              <a:t>通过签定订单协议，新型经营主体与农民约定交售农畜产品的品种、质量、价格，农户按照约定开展种植或养殖，由企业统一收购，既解决农产品销售难问题，又实现稳定增收。</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一是发展订单烤烟</a:t>
            </a:r>
            <a:r>
              <a:rPr lang="zh-CN" altLang="zh-CN" kern="100" dirty="0">
                <a:latin typeface="Calibri" panose="020F0502020204030204"/>
                <a:ea typeface="宋体" panose="02010600030101010101" pitchFamily="2" charset="-122"/>
                <a:cs typeface="Times New Roman" panose="02020603050405020304"/>
              </a:rPr>
              <a:t>。采用“订单种植</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烟叶保险</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保底收购”模式，鼓励贫困户订单种植烤烟，发展烤烟</a:t>
            </a:r>
            <a:r>
              <a:rPr lang="en-US" altLang="zh-CN" kern="100" dirty="0">
                <a:latin typeface="Calibri" panose="020F0502020204030204"/>
                <a:ea typeface="宋体" panose="02010600030101010101" pitchFamily="2" charset="-122"/>
                <a:cs typeface="Times New Roman" panose="02020603050405020304"/>
              </a:rPr>
              <a:t>2.61</a:t>
            </a:r>
            <a:r>
              <a:rPr lang="zh-CN" altLang="zh-CN" kern="100" dirty="0">
                <a:latin typeface="Calibri" panose="020F0502020204030204"/>
                <a:ea typeface="宋体" panose="02010600030101010101" pitchFamily="2" charset="-122"/>
                <a:cs typeface="Times New Roman" panose="02020603050405020304"/>
              </a:rPr>
              <a:t>万亩，参与种植农户</a:t>
            </a:r>
            <a:r>
              <a:rPr lang="en-US" altLang="zh-CN" kern="100" dirty="0">
                <a:latin typeface="Calibri" panose="020F0502020204030204"/>
                <a:ea typeface="宋体" panose="02010600030101010101" pitchFamily="2" charset="-122"/>
                <a:cs typeface="Times New Roman" panose="02020603050405020304"/>
              </a:rPr>
              <a:t>767</a:t>
            </a:r>
            <a:r>
              <a:rPr lang="zh-CN" altLang="zh-CN" kern="100" dirty="0">
                <a:latin typeface="Calibri" panose="020F0502020204030204"/>
                <a:ea typeface="宋体" panose="02010600030101010101" pitchFamily="2" charset="-122"/>
                <a:cs typeface="Times New Roman" panose="02020603050405020304"/>
              </a:rPr>
              <a:t>户（贫困户</a:t>
            </a:r>
            <a:r>
              <a:rPr lang="en-US" altLang="zh-CN" kern="100" dirty="0">
                <a:latin typeface="Calibri" panose="020F0502020204030204"/>
                <a:ea typeface="宋体" panose="02010600030101010101" pitchFamily="2" charset="-122"/>
                <a:cs typeface="Times New Roman" panose="02020603050405020304"/>
              </a:rPr>
              <a:t>274</a:t>
            </a:r>
            <a:r>
              <a:rPr lang="zh-CN" altLang="zh-CN" kern="100" dirty="0">
                <a:latin typeface="Calibri" panose="020F0502020204030204"/>
                <a:ea typeface="宋体" panose="02010600030101010101" pitchFamily="2" charset="-122"/>
                <a:cs typeface="Times New Roman" panose="02020603050405020304"/>
              </a:rPr>
              <a:t>户），实现户均增收</a:t>
            </a:r>
            <a:r>
              <a:rPr lang="en-US" altLang="zh-CN" kern="100" dirty="0">
                <a:latin typeface="Calibri" panose="020F0502020204030204"/>
                <a:ea typeface="宋体" panose="02010600030101010101" pitchFamily="2" charset="-122"/>
                <a:cs typeface="Times New Roman" panose="02020603050405020304"/>
              </a:rPr>
              <a:t>8.8</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二是发展订单粮草猪。</a:t>
            </a:r>
            <a:r>
              <a:rPr lang="zh-CN" altLang="zh-CN" kern="100" dirty="0">
                <a:latin typeface="Calibri" panose="020F0502020204030204"/>
                <a:ea typeface="宋体" panose="02010600030101010101" pitchFamily="2" charset="-122"/>
                <a:cs typeface="Times New Roman" panose="02020603050405020304"/>
              </a:rPr>
              <a:t>与本土大型超市“我的家生活广场”合作，选定</a:t>
            </a:r>
            <a:r>
              <a:rPr lang="en-US" altLang="zh-CN" kern="100" dirty="0">
                <a:latin typeface="Calibri" panose="020F0502020204030204"/>
                <a:ea typeface="宋体" panose="02010600030101010101" pitchFamily="2" charset="-122"/>
                <a:cs typeface="Times New Roman" panose="02020603050405020304"/>
              </a:rPr>
              <a:t>7</a:t>
            </a:r>
            <a:r>
              <a:rPr lang="zh-CN" altLang="zh-CN" kern="100" dirty="0">
                <a:latin typeface="Calibri" panose="020F0502020204030204"/>
                <a:ea typeface="宋体" panose="02010600030101010101" pitchFamily="2" charset="-122"/>
                <a:cs typeface="Times New Roman" panose="02020603050405020304"/>
              </a:rPr>
              <a:t>个粮草猪发展基地，与</a:t>
            </a:r>
            <a:r>
              <a:rPr lang="en-US" altLang="zh-CN" kern="100" dirty="0">
                <a:latin typeface="Calibri" panose="020F0502020204030204"/>
                <a:ea typeface="宋体" panose="02010600030101010101" pitchFamily="2" charset="-122"/>
                <a:cs typeface="Times New Roman" panose="02020603050405020304"/>
              </a:rPr>
              <a:t>560</a:t>
            </a:r>
            <a:r>
              <a:rPr lang="zh-CN" altLang="zh-CN" kern="100" dirty="0">
                <a:latin typeface="Calibri" panose="020F0502020204030204"/>
                <a:ea typeface="宋体" panose="02010600030101010101" pitchFamily="2" charset="-122"/>
                <a:cs typeface="Times New Roman" panose="02020603050405020304"/>
              </a:rPr>
              <a:t>户（贫困户</a:t>
            </a:r>
            <a:r>
              <a:rPr lang="en-US" altLang="zh-CN" kern="100" dirty="0">
                <a:latin typeface="Calibri" panose="020F0502020204030204"/>
                <a:ea typeface="宋体" panose="02010600030101010101" pitchFamily="2" charset="-122"/>
                <a:cs typeface="Times New Roman" panose="02020603050405020304"/>
              </a:rPr>
              <a:t>156</a:t>
            </a:r>
            <a:r>
              <a:rPr lang="zh-CN" altLang="zh-CN" kern="100" dirty="0">
                <a:latin typeface="Calibri" panose="020F0502020204030204"/>
                <a:ea typeface="宋体" panose="02010600030101010101" pitchFamily="2" charset="-122"/>
                <a:cs typeface="Times New Roman" panose="02020603050405020304"/>
              </a:rPr>
              <a:t>户）养殖户签订订单养殖协议，订单饲养粮草猪</a:t>
            </a:r>
            <a:r>
              <a:rPr lang="en-US" altLang="zh-CN" kern="100" dirty="0">
                <a:latin typeface="Calibri" panose="020F0502020204030204"/>
                <a:ea typeface="宋体" panose="02010600030101010101" pitchFamily="2" charset="-122"/>
                <a:cs typeface="Times New Roman" panose="02020603050405020304"/>
              </a:rPr>
              <a:t>2378</a:t>
            </a:r>
            <a:r>
              <a:rPr lang="zh-CN" altLang="zh-CN" kern="100" dirty="0">
                <a:latin typeface="Calibri" panose="020F0502020204030204"/>
                <a:ea typeface="宋体" panose="02010600030101010101" pitchFamily="2" charset="-122"/>
                <a:cs typeface="Times New Roman" panose="02020603050405020304"/>
              </a:rPr>
              <a:t>头。公司指导农户严格按照“养殖规范十统一”“圈舍环境五必须”要求养殖，并按高于重庆猪价网土杂猪均价</a:t>
            </a:r>
            <a:r>
              <a:rPr lang="en-US" altLang="zh-CN" kern="100" dirty="0">
                <a:latin typeface="Calibri" panose="020F0502020204030204"/>
                <a:ea typeface="宋体" panose="02010600030101010101" pitchFamily="2" charset="-122"/>
                <a:cs typeface="Times New Roman" panose="02020603050405020304"/>
              </a:rPr>
              <a:t>40%</a:t>
            </a:r>
            <a:r>
              <a:rPr lang="zh-CN" altLang="zh-CN" kern="100" dirty="0">
                <a:latin typeface="Calibri" panose="020F0502020204030204"/>
                <a:ea typeface="宋体" panose="02010600030101010101" pitchFamily="2" charset="-122"/>
                <a:cs typeface="Times New Roman" panose="02020603050405020304"/>
              </a:rPr>
              <a:t>进行统一回收，保证养殖户效益。去年完成订单销售</a:t>
            </a:r>
            <a:r>
              <a:rPr lang="en-US" altLang="zh-CN" kern="100" dirty="0">
                <a:latin typeface="Calibri" panose="020F0502020204030204"/>
                <a:ea typeface="宋体" panose="02010600030101010101" pitchFamily="2" charset="-122"/>
                <a:cs typeface="Times New Roman" panose="02020603050405020304"/>
              </a:rPr>
              <a:t>1600</a:t>
            </a:r>
            <a:r>
              <a:rPr lang="zh-CN" altLang="zh-CN" kern="100" dirty="0">
                <a:latin typeface="Calibri" panose="020F0502020204030204"/>
                <a:ea typeface="宋体" panose="02010600030101010101" pitchFamily="2" charset="-122"/>
                <a:cs typeface="Times New Roman" panose="02020603050405020304"/>
              </a:rPr>
              <a:t>头，户均增收</a:t>
            </a:r>
            <a:r>
              <a:rPr lang="en-US" altLang="zh-CN" kern="100" dirty="0">
                <a:latin typeface="Calibri" panose="020F0502020204030204"/>
                <a:ea typeface="宋体" panose="02010600030101010101" pitchFamily="2" charset="-122"/>
                <a:cs typeface="Times New Roman" panose="02020603050405020304"/>
              </a:rPr>
              <a:t>0.7</a:t>
            </a:r>
            <a:r>
              <a:rPr lang="zh-CN" altLang="zh-CN" kern="100" dirty="0">
                <a:latin typeface="Calibri" panose="020F0502020204030204"/>
                <a:ea typeface="宋体" panose="02010600030101010101" pitchFamily="2" charset="-122"/>
                <a:cs typeface="Times New Roman" panose="02020603050405020304"/>
              </a:rPr>
              <a:t>万元。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r>
              <a:rPr lang="zh-CN" altLang="zh-CN" sz="2900" b="1" kern="100" dirty="0" smtClean="0">
                <a:solidFill>
                  <a:srgbClr val="2F2F2F"/>
                </a:solidFill>
                <a:latin typeface="Calibri" panose="020F0502020204030204"/>
                <a:ea typeface="宋体" panose="02010600030101010101" pitchFamily="2" charset="-122"/>
                <a:cs typeface="Times New Roman" panose="02020603050405020304"/>
              </a:rPr>
              <a:t>四</a:t>
            </a:r>
            <a:r>
              <a:rPr lang="zh-CN" altLang="zh-CN" sz="2900" b="1" kern="100" dirty="0">
                <a:solidFill>
                  <a:srgbClr val="2F2F2F"/>
                </a:solidFill>
                <a:latin typeface="Calibri" panose="020F0502020204030204"/>
                <a:ea typeface="宋体" panose="02010600030101010101" pitchFamily="2" charset="-122"/>
                <a:cs typeface="Times New Roman" panose="02020603050405020304"/>
              </a:rPr>
              <a:t>、介绍几个案例</a:t>
            </a:r>
            <a:br>
              <a:rPr lang="zh-CN" altLang="zh-CN" sz="2900" kern="100" dirty="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457200" y="1600200"/>
            <a:ext cx="8147248" cy="4421088"/>
          </a:xfrm>
        </p:spPr>
        <p:txBody>
          <a:bodyPr>
            <a:normAutofit fontScale="92500"/>
          </a:bodyPr>
          <a:lstStyle/>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三是发展订单中药材。</a:t>
            </a:r>
            <a:r>
              <a:rPr lang="zh-CN" altLang="zh-CN" kern="100" dirty="0">
                <a:latin typeface="Calibri" panose="020F0502020204030204"/>
                <a:ea typeface="宋体" panose="02010600030101010101" pitchFamily="2" charset="-122"/>
                <a:cs typeface="Times New Roman" panose="02020603050405020304"/>
              </a:rPr>
              <a:t>天星乡寒峰村依托尚农农业专业合作社，与</a:t>
            </a:r>
            <a:r>
              <a:rPr lang="en-US" altLang="zh-CN" kern="100" dirty="0">
                <a:latin typeface="Calibri" panose="020F0502020204030204"/>
                <a:ea typeface="宋体" panose="02010600030101010101" pitchFamily="2" charset="-122"/>
                <a:cs typeface="Times New Roman" panose="02020603050405020304"/>
              </a:rPr>
              <a:t>31</a:t>
            </a:r>
            <a:r>
              <a:rPr lang="zh-CN" altLang="zh-CN" kern="100" dirty="0">
                <a:latin typeface="Calibri" panose="020F0502020204030204"/>
                <a:ea typeface="宋体" panose="02010600030101010101" pitchFamily="2" charset="-122"/>
                <a:cs typeface="Times New Roman" panose="02020603050405020304"/>
              </a:rPr>
              <a:t>户贫困户签订订单种植协议，种植前胡、金荞麦，年产值</a:t>
            </a:r>
            <a:r>
              <a:rPr lang="en-US" altLang="zh-CN" kern="100" dirty="0">
                <a:latin typeface="Calibri" panose="020F0502020204030204"/>
                <a:ea typeface="宋体" panose="02010600030101010101" pitchFamily="2" charset="-122"/>
                <a:cs typeface="Times New Roman" panose="02020603050405020304"/>
              </a:rPr>
              <a:t>58.4</a:t>
            </a:r>
            <a:r>
              <a:rPr lang="zh-CN" altLang="zh-CN" kern="100" dirty="0">
                <a:latin typeface="Calibri" panose="020F0502020204030204"/>
                <a:ea typeface="宋体" panose="02010600030101010101" pitchFamily="2" charset="-122"/>
                <a:cs typeface="Times New Roman" panose="02020603050405020304"/>
              </a:rPr>
              <a:t>万元，户均增收</a:t>
            </a:r>
            <a:r>
              <a:rPr lang="en-US" altLang="zh-CN" kern="100" dirty="0">
                <a:latin typeface="Calibri" panose="020F0502020204030204"/>
                <a:ea typeface="宋体" panose="02010600030101010101" pitchFamily="2" charset="-122"/>
                <a:cs typeface="Times New Roman" panose="02020603050405020304"/>
              </a:rPr>
              <a:t>4000</a:t>
            </a:r>
            <a:r>
              <a:rPr lang="zh-CN" altLang="zh-CN" kern="100" dirty="0">
                <a:latin typeface="Calibri" panose="020F0502020204030204"/>
                <a:ea typeface="宋体" panose="02010600030101010101" pitchFamily="2" charset="-122"/>
                <a:cs typeface="Times New Roman" panose="02020603050405020304"/>
              </a:rPr>
              <a:t>元</a:t>
            </a:r>
            <a:r>
              <a:rPr lang="zh-CN" altLang="zh-CN" kern="100" dirty="0" smtClean="0">
                <a:latin typeface="Calibri" panose="020F0502020204030204"/>
                <a:ea typeface="宋体" panose="02010600030101010101" pitchFamily="2" charset="-122"/>
                <a:cs typeface="Times New Roman" panose="02020603050405020304"/>
              </a:rPr>
              <a:t>。</a:t>
            </a:r>
            <a:endParaRPr lang="en-US" altLang="zh-CN" kern="100" dirty="0" smtClean="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四是发展订单蔬菜。</a:t>
            </a:r>
            <a:r>
              <a:rPr lang="zh-CN" altLang="zh-CN" kern="100" dirty="0">
                <a:latin typeface="Calibri" panose="020F0502020204030204"/>
                <a:ea typeface="宋体" panose="02010600030101010101" pitchFamily="2" charset="-122"/>
                <a:cs typeface="Times New Roman" panose="02020603050405020304"/>
              </a:rPr>
              <a:t>长桂乡依托重庆建工集团、重庆能源投资集团、重庆市建筑业协会等帮扶集团职工食堂，订单认购贫困户土鸡、蜂蜜、腊肉、蔬菜等农副产品</a:t>
            </a:r>
            <a:r>
              <a:rPr lang="en-US" altLang="zh-CN" kern="100" dirty="0">
                <a:latin typeface="Calibri" panose="020F0502020204030204"/>
                <a:ea typeface="宋体" panose="02010600030101010101" pitchFamily="2" charset="-122"/>
                <a:cs typeface="Times New Roman" panose="02020603050405020304"/>
              </a:rPr>
              <a:t>70</a:t>
            </a:r>
            <a:r>
              <a:rPr lang="zh-CN" altLang="zh-CN" kern="100" dirty="0">
                <a:latin typeface="Calibri" panose="020F0502020204030204"/>
                <a:ea typeface="宋体" panose="02010600030101010101" pitchFamily="2" charset="-122"/>
                <a:cs typeface="Times New Roman" panose="02020603050405020304"/>
              </a:rPr>
              <a:t>余万元，其中</a:t>
            </a:r>
            <a:r>
              <a:rPr lang="en-US" altLang="zh-CN" kern="100" dirty="0">
                <a:latin typeface="Calibri" panose="020F0502020204030204"/>
                <a:ea typeface="宋体" panose="02010600030101010101" pitchFamily="2" charset="-122"/>
                <a:cs typeface="Times New Roman" panose="02020603050405020304"/>
              </a:rPr>
              <a:t>59</a:t>
            </a:r>
            <a:r>
              <a:rPr lang="zh-CN" altLang="zh-CN" kern="100" dirty="0">
                <a:latin typeface="Calibri" panose="020F0502020204030204"/>
                <a:ea typeface="宋体" panose="02010600030101010101" pitchFamily="2" charset="-122"/>
                <a:cs typeface="Times New Roman" panose="02020603050405020304"/>
              </a:rPr>
              <a:t>户贫困户户均销售</a:t>
            </a:r>
            <a:r>
              <a:rPr lang="en-US" altLang="zh-CN" kern="100" dirty="0">
                <a:latin typeface="Calibri" panose="020F0502020204030204"/>
                <a:ea typeface="宋体" panose="02010600030101010101" pitchFamily="2" charset="-122"/>
                <a:cs typeface="Times New Roman" panose="02020603050405020304"/>
              </a:rPr>
              <a:t>4200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indent="306070">
              <a:lnSpc>
                <a:spcPts val="3100"/>
              </a:lnSpc>
              <a:spcAft>
                <a:spcPts val="0"/>
              </a:spcAft>
            </a:pPr>
            <a:br>
              <a:rPr lang="en-US" altLang="zh-CN" sz="3200" b="1" kern="100" dirty="0" smtClean="0">
                <a:latin typeface="Calibri" panose="020F0502020204030204"/>
                <a:ea typeface="宋体" panose="02010600030101010101" pitchFamily="2" charset="-122"/>
                <a:cs typeface="Times New Roman" panose="02020603050405020304"/>
              </a:rPr>
            </a:br>
            <a:r>
              <a:rPr lang="zh-CN" altLang="zh-CN" sz="3200" b="1" kern="100" dirty="0" smtClean="0">
                <a:latin typeface="Calibri" panose="020F0502020204030204"/>
                <a:ea typeface="宋体" panose="02010600030101010101" pitchFamily="2" charset="-122"/>
                <a:cs typeface="Times New Roman" panose="02020603050405020304"/>
              </a:rPr>
              <a:t>四</a:t>
            </a:r>
            <a:r>
              <a:rPr lang="zh-CN" altLang="zh-CN" sz="3200" b="1" kern="100" dirty="0">
                <a:latin typeface="Calibri" panose="020F0502020204030204"/>
                <a:ea typeface="宋体" panose="02010600030101010101" pitchFamily="2" charset="-122"/>
                <a:cs typeface="Times New Roman" panose="02020603050405020304"/>
              </a:rPr>
              <a:t>、介绍几个案例</a:t>
            </a:r>
            <a:br>
              <a:rPr lang="zh-CN" altLang="zh-CN" sz="3200" kern="100" dirty="0">
                <a:latin typeface="Calibri" panose="020F0502020204030204"/>
                <a:ea typeface="宋体" panose="02010600030101010101" pitchFamily="2" charset="-122"/>
                <a:cs typeface="Times New Roman" panose="02020603050405020304"/>
              </a:rPr>
            </a:br>
            <a:endParaRPr lang="zh-CN" altLang="en-US" sz="3200" dirty="0"/>
          </a:p>
        </p:txBody>
      </p:sp>
      <p:sp>
        <p:nvSpPr>
          <p:cNvPr id="3" name="内容占位符 2"/>
          <p:cNvSpPr>
            <a:spLocks noGrp="1"/>
          </p:cNvSpPr>
          <p:nvPr>
            <p:ph idx="1"/>
          </p:nvPr>
        </p:nvSpPr>
        <p:spPr>
          <a:xfrm>
            <a:off x="457200" y="1600200"/>
            <a:ext cx="8291264" cy="4565104"/>
          </a:xfrm>
        </p:spPr>
        <p:txBody>
          <a:bodyPr>
            <a:normAutofit fontScale="70000" lnSpcReduction="20000"/>
          </a:bodyPr>
          <a:lstStyle/>
          <a:p>
            <a:pPr indent="306070"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七、探索“流转返聘”模式</a:t>
            </a:r>
            <a:r>
              <a:rPr lang="zh-CN" altLang="zh-CN" b="1"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农民将土地流转给新型经营主体，经营主体扩大生产经营规模，返聘农民务工获得劳务收入。</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一是胜利乡胜利村天平农业发展公司和祥胜食用菌</a:t>
            </a:r>
            <a:r>
              <a:rPr lang="zh-CN" altLang="zh-CN" kern="100" dirty="0">
                <a:latin typeface="Calibri" panose="020F0502020204030204"/>
                <a:ea typeface="宋体" panose="02010600030101010101" pitchFamily="2" charset="-122"/>
                <a:cs typeface="Times New Roman" panose="02020603050405020304"/>
              </a:rPr>
              <a:t>专业合作社租用土地</a:t>
            </a:r>
            <a:r>
              <a:rPr lang="en-US" altLang="zh-CN" kern="100" dirty="0">
                <a:latin typeface="Calibri" panose="020F0502020204030204"/>
                <a:ea typeface="宋体" panose="02010600030101010101" pitchFamily="2" charset="-122"/>
                <a:cs typeface="Times New Roman" panose="02020603050405020304"/>
              </a:rPr>
              <a:t>480</a:t>
            </a:r>
            <a:r>
              <a:rPr lang="zh-CN" altLang="zh-CN" kern="100" dirty="0">
                <a:latin typeface="Calibri" panose="020F0502020204030204"/>
                <a:ea typeface="宋体" panose="02010600030101010101" pitchFamily="2" charset="-122"/>
                <a:cs typeface="Times New Roman" panose="02020603050405020304"/>
              </a:rPr>
              <a:t>亩，发展高山蔬菜，年支付租金</a:t>
            </a:r>
            <a:r>
              <a:rPr lang="en-US" altLang="zh-CN" kern="100" dirty="0">
                <a:latin typeface="Calibri" panose="020F0502020204030204"/>
                <a:ea typeface="宋体" panose="02010600030101010101" pitchFamily="2" charset="-122"/>
                <a:cs typeface="Times New Roman" panose="02020603050405020304"/>
              </a:rPr>
              <a:t>19</a:t>
            </a:r>
            <a:r>
              <a:rPr lang="zh-CN" altLang="zh-CN" kern="100" dirty="0">
                <a:latin typeface="Calibri" panose="020F0502020204030204"/>
                <a:ea typeface="宋体" panose="02010600030101010101" pitchFamily="2" charset="-122"/>
                <a:cs typeface="Times New Roman" panose="02020603050405020304"/>
              </a:rPr>
              <a:t>万元，返聘当地农户</a:t>
            </a:r>
            <a:r>
              <a:rPr lang="en-US" altLang="zh-CN" kern="100" dirty="0">
                <a:latin typeface="Calibri" panose="020F0502020204030204"/>
                <a:ea typeface="宋体" panose="02010600030101010101" pitchFamily="2" charset="-122"/>
                <a:cs typeface="Times New Roman" panose="02020603050405020304"/>
              </a:rPr>
              <a:t>55</a:t>
            </a:r>
            <a:r>
              <a:rPr lang="zh-CN" altLang="zh-CN" kern="100" dirty="0">
                <a:latin typeface="Calibri" panose="020F0502020204030204"/>
                <a:ea typeface="宋体" panose="02010600030101010101" pitchFamily="2" charset="-122"/>
                <a:cs typeface="Times New Roman" panose="02020603050405020304"/>
              </a:rPr>
              <a:t>人（贫困户</a:t>
            </a:r>
            <a:r>
              <a:rPr lang="en-US" altLang="zh-CN" kern="100" dirty="0">
                <a:latin typeface="Calibri" panose="020F0502020204030204"/>
                <a:ea typeface="宋体" panose="02010600030101010101" pitchFamily="2" charset="-122"/>
                <a:cs typeface="Times New Roman" panose="02020603050405020304"/>
              </a:rPr>
              <a:t>32</a:t>
            </a:r>
            <a:r>
              <a:rPr lang="zh-CN" altLang="zh-CN" kern="100" dirty="0">
                <a:latin typeface="Calibri" panose="020F0502020204030204"/>
                <a:ea typeface="宋体" panose="02010600030101010101" pitchFamily="2" charset="-122"/>
                <a:cs typeface="Times New Roman" panose="02020603050405020304"/>
              </a:rPr>
              <a:t>人）参与季节性务工，年支出工资</a:t>
            </a:r>
            <a:r>
              <a:rPr lang="en-US" altLang="zh-CN" kern="100" dirty="0">
                <a:latin typeface="Calibri" panose="020F0502020204030204"/>
                <a:ea typeface="宋体" panose="02010600030101010101" pitchFamily="2" charset="-122"/>
                <a:cs typeface="Times New Roman" panose="02020603050405020304"/>
              </a:rPr>
              <a:t>40</a:t>
            </a:r>
            <a:r>
              <a:rPr lang="zh-CN" altLang="zh-CN" kern="100" dirty="0">
                <a:latin typeface="Calibri" panose="020F0502020204030204"/>
                <a:ea typeface="宋体" panose="02010600030101010101" pitchFamily="2" charset="-122"/>
                <a:cs typeface="Times New Roman" panose="02020603050405020304"/>
              </a:rPr>
              <a:t>余万元，户均增收</a:t>
            </a:r>
            <a:r>
              <a:rPr lang="en-US" altLang="zh-CN" kern="100" dirty="0">
                <a:latin typeface="Calibri" panose="020F0502020204030204"/>
                <a:ea typeface="宋体" panose="02010600030101010101" pitchFamily="2" charset="-122"/>
                <a:cs typeface="Times New Roman" panose="02020603050405020304"/>
              </a:rPr>
              <a:t>7300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pPr indent="306070"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二是青山包专业合作社在尖山镇川山村</a:t>
            </a:r>
            <a:r>
              <a:rPr lang="zh-CN" altLang="zh-CN" kern="100" dirty="0">
                <a:latin typeface="Calibri" panose="020F0502020204030204"/>
                <a:ea typeface="宋体" panose="02010600030101010101" pitchFamily="2" charset="-122"/>
                <a:cs typeface="Times New Roman" panose="02020603050405020304"/>
              </a:rPr>
              <a:t>、白云村租用</a:t>
            </a:r>
            <a:r>
              <a:rPr lang="en-US" altLang="zh-CN" kern="100" dirty="0">
                <a:latin typeface="Calibri" panose="020F0502020204030204"/>
                <a:ea typeface="宋体" panose="02010600030101010101" pitchFamily="2" charset="-122"/>
                <a:cs typeface="Times New Roman" panose="02020603050405020304"/>
              </a:rPr>
              <a:t>600</a:t>
            </a:r>
            <a:r>
              <a:rPr lang="zh-CN" altLang="zh-CN" kern="100" dirty="0">
                <a:latin typeface="Calibri" panose="020F0502020204030204"/>
                <a:ea typeface="宋体" panose="02010600030101010101" pitchFamily="2" charset="-122"/>
                <a:cs typeface="Times New Roman" panose="02020603050405020304"/>
              </a:rPr>
              <a:t>亩土地发展药材，支付租金</a:t>
            </a:r>
            <a:r>
              <a:rPr lang="en-US" altLang="zh-CN" kern="100" dirty="0">
                <a:latin typeface="Calibri" panose="020F0502020204030204"/>
                <a:ea typeface="宋体" panose="02010600030101010101" pitchFamily="2" charset="-122"/>
                <a:cs typeface="Times New Roman" panose="02020603050405020304"/>
              </a:rPr>
              <a:t>25</a:t>
            </a:r>
            <a:r>
              <a:rPr lang="zh-CN" altLang="zh-CN" kern="100" dirty="0">
                <a:latin typeface="Calibri" panose="020F0502020204030204"/>
                <a:ea typeface="宋体" panose="02010600030101010101" pitchFamily="2" charset="-122"/>
                <a:cs typeface="Times New Roman" panose="02020603050405020304"/>
              </a:rPr>
              <a:t>余万元，返聘当地农户临时性用工达</a:t>
            </a:r>
            <a:r>
              <a:rPr lang="en-US" altLang="zh-CN" kern="100" dirty="0">
                <a:latin typeface="Calibri" panose="020F0502020204030204"/>
                <a:ea typeface="宋体" panose="02010600030101010101" pitchFamily="2" charset="-122"/>
                <a:cs typeface="Times New Roman" panose="02020603050405020304"/>
              </a:rPr>
              <a:t>110</a:t>
            </a:r>
            <a:r>
              <a:rPr lang="zh-CN" altLang="zh-CN" kern="100" dirty="0">
                <a:latin typeface="Calibri" panose="020F0502020204030204"/>
                <a:ea typeface="宋体" panose="02010600030101010101" pitchFamily="2" charset="-122"/>
                <a:cs typeface="Times New Roman" panose="02020603050405020304"/>
              </a:rPr>
              <a:t>人（贫困户</a:t>
            </a:r>
            <a:r>
              <a:rPr lang="en-US" altLang="zh-CN" kern="100" dirty="0">
                <a:latin typeface="Calibri" panose="020F0502020204030204"/>
                <a:ea typeface="宋体" panose="02010600030101010101" pitchFamily="2" charset="-122"/>
                <a:cs typeface="Times New Roman" panose="02020603050405020304"/>
              </a:rPr>
              <a:t>25</a:t>
            </a:r>
            <a:r>
              <a:rPr lang="zh-CN" altLang="zh-CN" kern="100" dirty="0">
                <a:latin typeface="Calibri" panose="020F0502020204030204"/>
                <a:ea typeface="宋体" panose="02010600030101010101" pitchFamily="2" charset="-122"/>
                <a:cs typeface="Times New Roman" panose="02020603050405020304"/>
              </a:rPr>
              <a:t>人），支付工资</a:t>
            </a:r>
            <a:r>
              <a:rPr lang="en-US" altLang="zh-CN" kern="100" dirty="0">
                <a:latin typeface="Calibri" panose="020F0502020204030204"/>
                <a:ea typeface="宋体" panose="02010600030101010101" pitchFamily="2" charset="-122"/>
                <a:cs typeface="Times New Roman" panose="02020603050405020304"/>
              </a:rPr>
              <a:t>80</a:t>
            </a:r>
            <a:r>
              <a:rPr lang="zh-CN" altLang="zh-CN" kern="100" dirty="0">
                <a:latin typeface="Calibri" panose="020F0502020204030204"/>
                <a:ea typeface="宋体" panose="02010600030101010101" pitchFamily="2" charset="-122"/>
                <a:cs typeface="Times New Roman" panose="02020603050405020304"/>
              </a:rPr>
              <a:t>余万元，户均增收</a:t>
            </a:r>
            <a:r>
              <a:rPr lang="en-US" altLang="zh-CN" kern="100" dirty="0">
                <a:latin typeface="Calibri" panose="020F0502020204030204"/>
                <a:ea typeface="宋体" panose="02010600030101010101" pitchFamily="2" charset="-122"/>
                <a:cs typeface="Times New Roman" panose="02020603050405020304"/>
              </a:rPr>
              <a:t>7500</a:t>
            </a:r>
            <a:r>
              <a:rPr lang="zh-CN" altLang="zh-CN" kern="100" dirty="0">
                <a:latin typeface="Calibri" panose="020F0502020204030204"/>
                <a:ea typeface="宋体" panose="02010600030101010101" pitchFamily="2" charset="-122"/>
                <a:cs typeface="Times New Roman" panose="02020603050405020304"/>
              </a:rPr>
              <a:t>元。</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274638"/>
            <a:ext cx="8075240" cy="706090"/>
          </a:xfrm>
        </p:spPr>
        <p:txBody>
          <a:bodyPr>
            <a:normAutofit fontScale="90000"/>
          </a:bodyPr>
          <a:lstStyle/>
          <a:p>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br>
              <a:rPr lang="en-US" altLang="zh-CN" sz="2900" b="1" kern="100" dirty="0" smtClean="0">
                <a:solidFill>
                  <a:srgbClr val="2F2F2F"/>
                </a:solidFill>
                <a:latin typeface="Calibri" panose="020F0502020204030204"/>
                <a:ea typeface="宋体" panose="02010600030101010101" pitchFamily="2" charset="-122"/>
                <a:cs typeface="Times New Roman" panose="02020603050405020304"/>
              </a:rPr>
            </a:br>
            <a:br>
              <a:rPr lang="en-US" altLang="zh-CN" sz="2900" b="1" kern="100" dirty="0">
                <a:solidFill>
                  <a:srgbClr val="2F2F2F"/>
                </a:solidFill>
                <a:latin typeface="Calibri" panose="020F0502020204030204"/>
                <a:ea typeface="宋体" panose="02010600030101010101" pitchFamily="2" charset="-122"/>
                <a:cs typeface="Times New Roman" panose="02020603050405020304"/>
              </a:rPr>
            </a:br>
            <a:r>
              <a:rPr lang="zh-CN" altLang="en-US" sz="2800" dirty="0" smtClean="0"/>
              <a:t>五、总  </a:t>
            </a:r>
            <a:r>
              <a:rPr lang="zh-CN" altLang="en-US" sz="2800" dirty="0"/>
              <a:t>结</a:t>
            </a:r>
            <a:br>
              <a:rPr lang="en-US" altLang="zh-CN" sz="2800" dirty="0"/>
            </a:br>
            <a:br>
              <a:rPr lang="zh-CN" altLang="zh-CN" sz="2900" kern="100" dirty="0" smtClean="0">
                <a:solidFill>
                  <a:srgbClr val="2F2F2F"/>
                </a:solidFill>
                <a:latin typeface="Calibri" panose="020F0502020204030204"/>
                <a:ea typeface="宋体" panose="02010600030101010101" pitchFamily="2" charset="-122"/>
                <a:cs typeface="Times New Roman" panose="02020603050405020304"/>
              </a:rPr>
            </a:br>
            <a:endParaRPr lang="zh-CN" altLang="en-US" dirty="0"/>
          </a:p>
        </p:txBody>
      </p:sp>
      <p:sp>
        <p:nvSpPr>
          <p:cNvPr id="3" name="内容占位符 2"/>
          <p:cNvSpPr>
            <a:spLocks noGrp="1"/>
          </p:cNvSpPr>
          <p:nvPr>
            <p:ph idx="1"/>
          </p:nvPr>
        </p:nvSpPr>
        <p:spPr>
          <a:xfrm>
            <a:off x="457200" y="1196752"/>
            <a:ext cx="8229600" cy="5089768"/>
          </a:xfrm>
        </p:spPr>
        <p:txBody>
          <a:bodyPr>
            <a:normAutofit/>
          </a:bodyPr>
          <a:lstStyle/>
          <a:p>
            <a:r>
              <a:rPr lang="zh-CN" altLang="en-US" sz="2000" dirty="0" smtClean="0"/>
              <a:t>致富带头人要带领贫困群众脱贫增收，首先要保证自己经办的产业能够兴旺发达，才能有效的带贫益贫。从今天我们分析的几个问题来看</a:t>
            </a:r>
            <a:r>
              <a:rPr lang="en-US" altLang="zh-CN" sz="2000" dirty="0" smtClean="0"/>
              <a:t>,</a:t>
            </a:r>
            <a:r>
              <a:rPr lang="zh-CN" altLang="en-US" sz="2000" dirty="0" smtClean="0"/>
              <a:t>主要有以下几个值得大家思考</a:t>
            </a:r>
            <a:r>
              <a:rPr lang="zh-CN" altLang="en-US" sz="2000" dirty="0" smtClean="0">
                <a:solidFill>
                  <a:srgbClr val="FF0000"/>
                </a:solidFill>
                <a:latin typeface="华文新魏" panose="02010800040101010101" pitchFamily="2" charset="-122"/>
                <a:ea typeface="华文新魏" panose="02010800040101010101" pitchFamily="2" charset="-122"/>
                <a:sym typeface="Wingdings" panose="05000000000000000000" pitchFamily="2" charset="2"/>
              </a:rPr>
              <a:t>（我个人总结了产业成功“十条法则”）</a:t>
            </a:r>
            <a:endParaRPr lang="en-US" altLang="zh-CN" sz="2000" dirty="0" smtClean="0">
              <a:solidFill>
                <a:srgbClr val="FF0000"/>
              </a:solidFill>
              <a:latin typeface="华文新魏" panose="02010800040101010101" pitchFamily="2" charset="-122"/>
              <a:ea typeface="华文新魏" panose="02010800040101010101" pitchFamily="2" charset="-122"/>
            </a:endParaRPr>
          </a:p>
          <a:p>
            <a:r>
              <a:rPr lang="zh-CN" altLang="en-US" sz="2000" dirty="0" smtClean="0"/>
              <a:t>一是熟悉国家政策；</a:t>
            </a:r>
            <a:endParaRPr lang="en-US" altLang="zh-CN" sz="2000" dirty="0" smtClean="0"/>
          </a:p>
          <a:p>
            <a:r>
              <a:rPr lang="zh-CN" altLang="en-US" sz="2000" dirty="0"/>
              <a:t>二</a:t>
            </a:r>
            <a:r>
              <a:rPr lang="zh-CN" altLang="en-US" sz="2000" dirty="0" smtClean="0"/>
              <a:t>是看准资源优势；</a:t>
            </a:r>
            <a:endParaRPr lang="en-US" altLang="zh-CN" sz="2000" dirty="0" smtClean="0"/>
          </a:p>
          <a:p>
            <a:r>
              <a:rPr lang="zh-CN" altLang="en-US" sz="2000" dirty="0"/>
              <a:t>三是</a:t>
            </a:r>
            <a:r>
              <a:rPr lang="zh-CN" altLang="en-US" sz="2000" dirty="0" smtClean="0"/>
              <a:t>选准产业项目；</a:t>
            </a:r>
            <a:endParaRPr lang="en-US" altLang="zh-CN" sz="2000" dirty="0" smtClean="0"/>
          </a:p>
          <a:p>
            <a:r>
              <a:rPr lang="zh-CN" altLang="en-US" sz="2000" dirty="0"/>
              <a:t>四是</a:t>
            </a:r>
            <a:r>
              <a:rPr lang="zh-CN" altLang="en-US" sz="2000" dirty="0" smtClean="0"/>
              <a:t>寻求技术支持；</a:t>
            </a:r>
            <a:endParaRPr lang="en-US" altLang="zh-CN" sz="2000" dirty="0" smtClean="0"/>
          </a:p>
          <a:p>
            <a:r>
              <a:rPr lang="zh-CN" altLang="en-US" sz="2000" dirty="0"/>
              <a:t>五是</a:t>
            </a:r>
            <a:r>
              <a:rPr lang="zh-CN" altLang="en-US" sz="2000" dirty="0" smtClean="0"/>
              <a:t>找到投入资金；</a:t>
            </a:r>
            <a:endParaRPr lang="en-US" altLang="zh-CN" sz="2000" dirty="0" smtClean="0"/>
          </a:p>
          <a:p>
            <a:r>
              <a:rPr lang="zh-CN" altLang="en-US" sz="2000" dirty="0"/>
              <a:t>六是</a:t>
            </a:r>
            <a:r>
              <a:rPr lang="zh-CN" altLang="en-US" sz="2000" dirty="0" smtClean="0"/>
              <a:t>降低劳动力成本；</a:t>
            </a:r>
            <a:endParaRPr lang="en-US" altLang="zh-CN" sz="2000" dirty="0" smtClean="0"/>
          </a:p>
          <a:p>
            <a:r>
              <a:rPr lang="zh-CN" altLang="en-US" sz="2000" dirty="0"/>
              <a:t>七是</a:t>
            </a:r>
            <a:r>
              <a:rPr lang="zh-CN" altLang="en-US" sz="2000" dirty="0" smtClean="0"/>
              <a:t>建好的合作模式；</a:t>
            </a:r>
            <a:endParaRPr lang="en-US" altLang="zh-CN" sz="2000" dirty="0" smtClean="0"/>
          </a:p>
          <a:p>
            <a:r>
              <a:rPr lang="zh-CN" altLang="en-US" sz="2000" dirty="0"/>
              <a:t>八是</a:t>
            </a:r>
            <a:r>
              <a:rPr lang="zh-CN" altLang="en-US" sz="2000" dirty="0" smtClean="0"/>
              <a:t>做好</a:t>
            </a:r>
            <a:r>
              <a:rPr lang="zh-CN" altLang="en-US" sz="2000" dirty="0"/>
              <a:t>做</a:t>
            </a:r>
            <a:r>
              <a:rPr lang="zh-CN" altLang="en-US" sz="2000" dirty="0" smtClean="0"/>
              <a:t>精有特色；</a:t>
            </a:r>
            <a:endParaRPr lang="en-US" altLang="zh-CN" sz="2000" dirty="0"/>
          </a:p>
          <a:p>
            <a:r>
              <a:rPr lang="zh-CN" altLang="en-US" sz="2000" dirty="0" smtClean="0"/>
              <a:t>九是打开市场渠道；</a:t>
            </a:r>
            <a:endParaRPr lang="en-US" altLang="zh-CN" sz="2000" dirty="0" smtClean="0"/>
          </a:p>
          <a:p>
            <a:r>
              <a:rPr lang="zh-CN" altLang="en-US" sz="2000" dirty="0" smtClean="0"/>
              <a:t>十是贵在长期坚持。</a:t>
            </a:r>
            <a:endParaRPr lang="en-US" altLang="zh-CN" sz="2000" dirty="0" smtClean="0"/>
          </a:p>
          <a:p>
            <a:endParaRPr lang="zh-CN" altLang="en-US" dirty="0"/>
          </a:p>
        </p:txBody>
      </p:sp>
      <p:pic>
        <p:nvPicPr>
          <p:cNvPr id="1026" name="Picture 2"/>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3635896" y="2340795"/>
            <a:ext cx="5048542" cy="3608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1" cstate="print">
            <a:extLst>
              <a:ext uri="{28A0092B-C50C-407E-A947-70E740481C1C}">
                <a14:useLocalDpi xmlns:a14="http://schemas.microsoft.com/office/drawing/2010/main" val="0"/>
              </a:ext>
            </a:extLst>
          </a:blip>
          <a:srcRect/>
          <a:stretch>
            <a:fillRect/>
          </a:stretch>
        </p:blipFill>
        <p:spPr bwMode="auto">
          <a:xfrm>
            <a:off x="755576" y="1442189"/>
            <a:ext cx="7848872" cy="484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a:xfrm>
            <a:off x="457200" y="274638"/>
            <a:ext cx="8229600" cy="2434282"/>
          </a:xfrm>
        </p:spPr>
        <p:txBody>
          <a:bodyPr>
            <a:normAutofit fontScale="90000"/>
          </a:bodyPr>
          <a:lstStyle/>
          <a:p>
            <a:br>
              <a:rPr lang="en-US" altLang="zh-CN" dirty="0" smtClean="0"/>
            </a:br>
            <a:br>
              <a:rPr lang="en-US" altLang="zh-CN" dirty="0"/>
            </a:br>
            <a:br>
              <a:rPr lang="en-US" altLang="zh-CN" dirty="0" smtClean="0"/>
            </a:br>
            <a:br>
              <a:rPr lang="en-US" altLang="zh-CN" dirty="0"/>
            </a:br>
            <a:r>
              <a:rPr lang="en-US" altLang="zh-CN" dirty="0" smtClean="0">
                <a:solidFill>
                  <a:srgbClr val="FF0000"/>
                </a:solidFill>
                <a:latin typeface="华文新魏" panose="02010800040101010101" pitchFamily="2" charset="-122"/>
                <a:ea typeface="华文新魏" panose="02010800040101010101" pitchFamily="2" charset="-122"/>
              </a:rPr>
              <a:t>——  </a:t>
            </a:r>
            <a:r>
              <a:rPr lang="zh-CN" altLang="en-US" dirty="0" smtClean="0">
                <a:solidFill>
                  <a:srgbClr val="FF0000"/>
                </a:solidFill>
                <a:latin typeface="华文新魏" panose="02010800040101010101" pitchFamily="2" charset="-122"/>
                <a:ea typeface="华文新魏" panose="02010800040101010101" pitchFamily="2" charset="-122"/>
              </a:rPr>
              <a:t>完  </a:t>
            </a:r>
            <a:r>
              <a:rPr lang="en-US" altLang="zh-CN" dirty="0" smtClean="0">
                <a:solidFill>
                  <a:srgbClr val="FF0000"/>
                </a:solidFill>
                <a:latin typeface="华文新魏" panose="02010800040101010101" pitchFamily="2" charset="-122"/>
                <a:ea typeface="华文新魏" panose="02010800040101010101" pitchFamily="2" charset="-122"/>
              </a:rPr>
              <a:t>——</a:t>
            </a:r>
            <a:br>
              <a:rPr lang="en-US" altLang="zh-CN" dirty="0" smtClean="0">
                <a:latin typeface="华文新魏" panose="02010800040101010101" pitchFamily="2" charset="-122"/>
                <a:ea typeface="华文新魏" panose="02010800040101010101" pitchFamily="2" charset="-122"/>
              </a:rPr>
            </a:br>
            <a:br>
              <a:rPr lang="en-US" altLang="zh-CN" dirty="0" smtClean="0"/>
            </a:br>
            <a:r>
              <a:rPr lang="en-US" altLang="zh-CN" dirty="0">
                <a:solidFill>
                  <a:srgbClr val="FF0000"/>
                </a:solidFill>
                <a:latin typeface="华文新魏" panose="02010800040101010101" pitchFamily="2" charset="-122"/>
                <a:ea typeface="华文新魏" panose="02010800040101010101" pitchFamily="2" charset="-122"/>
              </a:rPr>
              <a:t> </a:t>
            </a:r>
            <a:r>
              <a:rPr lang="en-US" altLang="zh-CN" dirty="0" smtClean="0">
                <a:solidFill>
                  <a:srgbClr val="FF0000"/>
                </a:solidFill>
                <a:latin typeface="华文新魏" panose="02010800040101010101" pitchFamily="2" charset="-122"/>
                <a:ea typeface="华文新魏" panose="02010800040101010101" pitchFamily="2" charset="-122"/>
              </a:rPr>
              <a:t>           </a:t>
            </a:r>
            <a:r>
              <a:rPr lang="zh-CN" altLang="en-US" dirty="0" smtClean="0">
                <a:solidFill>
                  <a:srgbClr val="FF0000"/>
                </a:solidFill>
                <a:latin typeface="华文新魏" panose="02010800040101010101" pitchFamily="2" charset="-122"/>
                <a:ea typeface="华文新魏" panose="02010800040101010101" pitchFamily="2" charset="-122"/>
              </a:rPr>
              <a:t>感谢聆听！！</a:t>
            </a:r>
            <a:endParaRPr lang="zh-CN" altLang="en-US" dirty="0">
              <a:solidFill>
                <a:srgbClr val="FF0000"/>
              </a:solidFill>
              <a:latin typeface="华文新魏" panose="02010800040101010101" pitchFamily="2" charset="-122"/>
              <a:ea typeface="华文新魏" panose="0201080004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88640"/>
            <a:ext cx="8229600" cy="1143000"/>
          </a:xfrm>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lstStyle/>
          <a:p>
            <a:pPr indent="408305" algn="just"/>
            <a:r>
              <a:rPr lang="zh-CN" altLang="zh-CN" sz="2400" b="1" dirty="0">
                <a:latin typeface="Calibri" panose="020F0502020204030204"/>
                <a:ea typeface="宋体" panose="02010600030101010101" pitchFamily="2" charset="-122"/>
                <a:cs typeface="Times New Roman" panose="02020603050405020304"/>
              </a:rPr>
              <a:t>扶贫特色产业：</a:t>
            </a:r>
            <a:r>
              <a:rPr lang="zh-CN" altLang="zh-CN" sz="2400" dirty="0">
                <a:latin typeface="Calibri" panose="020F0502020204030204"/>
                <a:ea typeface="宋体" panose="02010600030101010101" pitchFamily="2" charset="-122"/>
                <a:cs typeface="Times New Roman" panose="02020603050405020304"/>
              </a:rPr>
              <a:t>全市创建市级以上特色农产品优势区</a:t>
            </a:r>
            <a:r>
              <a:rPr lang="en-US" altLang="zh-CN" sz="2400" dirty="0">
                <a:latin typeface="Calibri" panose="020F0502020204030204"/>
                <a:ea typeface="宋体" panose="02010600030101010101" pitchFamily="2" charset="-122"/>
                <a:cs typeface="Times New Roman" panose="02020603050405020304"/>
              </a:rPr>
              <a:t>14</a:t>
            </a:r>
            <a:r>
              <a:rPr lang="zh-CN" altLang="zh-CN" sz="2400" dirty="0">
                <a:latin typeface="Calibri" panose="020F0502020204030204"/>
                <a:ea typeface="宋体" panose="02010600030101010101" pitchFamily="2" charset="-122"/>
                <a:cs typeface="Times New Roman" panose="02020603050405020304"/>
              </a:rPr>
              <a:t>个，累计建立扶贫特色产业基地近</a:t>
            </a:r>
            <a:r>
              <a:rPr lang="en-US" altLang="zh-CN" sz="2400" dirty="0">
                <a:latin typeface="Calibri" panose="020F0502020204030204"/>
                <a:ea typeface="宋体" panose="02010600030101010101" pitchFamily="2" charset="-122"/>
                <a:cs typeface="Times New Roman" panose="02020603050405020304"/>
              </a:rPr>
              <a:t>700</a:t>
            </a:r>
            <a:r>
              <a:rPr lang="zh-CN" altLang="zh-CN" sz="2400" dirty="0">
                <a:latin typeface="Calibri" panose="020F0502020204030204"/>
                <a:ea typeface="宋体" panose="02010600030101010101" pitchFamily="2" charset="-122"/>
                <a:cs typeface="Times New Roman" panose="02020603050405020304"/>
              </a:rPr>
              <a:t>万亩，形成了以长江沿线为主的柑橘（柠檬、柚）产业、李子产业、榨菜产业、茶产业等主要扶贫特色优势产业；以乌江沿线的花椒产业、油茶产业、黄连产业、茶产业等扶贫特色优势</a:t>
            </a:r>
            <a:r>
              <a:rPr lang="zh-CN" altLang="zh-CN" sz="2400" dirty="0" smtClean="0">
                <a:latin typeface="Calibri" panose="020F0502020204030204"/>
                <a:ea typeface="宋体" panose="02010600030101010101" pitchFamily="2" charset="-122"/>
                <a:cs typeface="Times New Roman" panose="02020603050405020304"/>
              </a:rPr>
              <a:t>产业</a:t>
            </a:r>
            <a:r>
              <a:rPr lang="zh-CN" altLang="en-US" sz="2400" dirty="0">
                <a:latin typeface="Calibri" panose="020F0502020204030204"/>
                <a:ea typeface="宋体" panose="02010600030101010101" pitchFamily="2" charset="-122"/>
                <a:cs typeface="Times New Roman" panose="02020603050405020304"/>
              </a:rPr>
              <a:t>。</a:t>
            </a:r>
            <a:r>
              <a:rPr lang="zh-CN" altLang="zh-CN" sz="2400" dirty="0" smtClean="0">
                <a:latin typeface="Calibri" panose="020F0502020204030204"/>
                <a:ea typeface="宋体" panose="02010600030101010101" pitchFamily="2" charset="-122"/>
                <a:cs typeface="Times New Roman" panose="02020603050405020304"/>
              </a:rPr>
              <a:t> </a:t>
            </a:r>
            <a:endParaRPr lang="zh-CN" altLang="zh-CN" sz="2400" dirty="0">
              <a:latin typeface="Calibri" panose="020F0502020204030204"/>
              <a:ea typeface="宋体" panose="02010600030101010101" pitchFamily="2" charset="-122"/>
              <a:cs typeface="Times New Roman" panose="02020603050405020304"/>
            </a:endParaRPr>
          </a:p>
          <a:p>
            <a:endParaRPr lang="zh-CN" altLang="en-US" dirty="0"/>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547664" y="3573016"/>
            <a:ext cx="3548112" cy="2661084"/>
          </a:xfrm>
          <a:prstGeom prst="rect">
            <a:avLst/>
          </a:prstGeom>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3491368"/>
            <a:ext cx="2808312" cy="2106234"/>
          </a:xfrm>
          <a:prstGeom prst="rect">
            <a:avLst/>
          </a:prstGeom>
        </p:spPr>
      </p:pic>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0173" y="4725144"/>
            <a:ext cx="2490780" cy="1786356"/>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p:txBody>
          <a:bodyPr/>
          <a:lstStyle/>
          <a:p>
            <a:pPr indent="408305" algn="just">
              <a:lnSpc>
                <a:spcPts val="3100"/>
              </a:lnSpc>
              <a:spcAft>
                <a:spcPts val="0"/>
              </a:spcAft>
            </a:pPr>
            <a:r>
              <a:rPr lang="zh-CN" altLang="zh-CN" b="1" kern="100" dirty="0">
                <a:solidFill>
                  <a:srgbClr val="FF0000"/>
                </a:solidFill>
                <a:latin typeface="Calibri" panose="020F0502020204030204"/>
                <a:ea typeface="宋体" panose="02010600030101010101" pitchFamily="2" charset="-122"/>
                <a:cs typeface="Times New Roman" panose="02020603050405020304"/>
              </a:rPr>
              <a:t>三是扶贫产业带贫机制不断</a:t>
            </a:r>
            <a:r>
              <a:rPr lang="zh-CN" altLang="zh-CN" b="1" kern="100" dirty="0" smtClean="0">
                <a:solidFill>
                  <a:srgbClr val="FF0000"/>
                </a:solidFill>
                <a:latin typeface="Calibri" panose="020F0502020204030204"/>
                <a:ea typeface="宋体" panose="02010600030101010101" pitchFamily="2" charset="-122"/>
                <a:cs typeface="Times New Roman" panose="02020603050405020304"/>
              </a:rPr>
              <a:t>完善</a:t>
            </a:r>
            <a:endParaRPr lang="en-US" altLang="zh-CN" b="1" kern="100" dirty="0" smtClean="0">
              <a:solidFill>
                <a:srgbClr val="FF0000"/>
              </a:solidFill>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endParaRPr lang="zh-CN" altLang="zh-CN" sz="1800" kern="100" dirty="0">
              <a:latin typeface="Calibri" panose="020F0502020204030204"/>
              <a:ea typeface="宋体" panose="02010600030101010101" pitchFamily="2" charset="-122"/>
              <a:cs typeface="Times New Roman" panose="02020603050405020304"/>
            </a:endParaRPr>
          </a:p>
          <a:p>
            <a:pPr indent="406400" algn="just">
              <a:lnSpc>
                <a:spcPts val="3100"/>
              </a:lnSpc>
              <a:spcAft>
                <a:spcPts val="0"/>
              </a:spcAft>
            </a:pPr>
            <a:r>
              <a:rPr lang="zh-CN" altLang="zh-CN" kern="100" dirty="0">
                <a:latin typeface="Calibri" panose="020F0502020204030204"/>
                <a:ea typeface="宋体" panose="02010600030101010101" pitchFamily="2" charset="-122"/>
                <a:cs typeface="Times New Roman" panose="02020603050405020304"/>
              </a:rPr>
              <a:t>大力实施“三变改革”，重点推广资产收益、土地流转、资金入股、房屋联营、务工就业、产品代销、生产托管、租赁经营</a:t>
            </a:r>
            <a:r>
              <a:rPr lang="en-US" altLang="zh-CN" kern="100" dirty="0">
                <a:latin typeface="Calibri" panose="020F0502020204030204"/>
                <a:ea typeface="宋体" panose="02010600030101010101" pitchFamily="2" charset="-122"/>
                <a:cs typeface="Times New Roman" panose="02020603050405020304"/>
              </a:rPr>
              <a:t>8</a:t>
            </a:r>
            <a:r>
              <a:rPr lang="zh-CN" altLang="zh-CN" kern="100" dirty="0">
                <a:latin typeface="Calibri" panose="020F0502020204030204"/>
                <a:ea typeface="宋体" panose="02010600030101010101" pitchFamily="2" charset="-122"/>
                <a:cs typeface="Times New Roman" panose="02020603050405020304"/>
              </a:rPr>
              <a:t>种扶贫产业带贫机制，探索了“龙头企业＋合作社＋基地＋农户”、“农业扶贫园区＋龙头企业＋合作社＋基地＋农户”、“致富带头人</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农户互助合作”等模式，形成了较为完善的利益联结机制。</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solidFill>
                  <a:srgbClr val="2F2F2F"/>
                </a:solidFill>
              </a:rPr>
              <a:t>一、简单介绍一下重庆的产业发展情况</a:t>
            </a:r>
            <a:endParaRPr lang="zh-CN" altLang="en-US" dirty="0"/>
          </a:p>
        </p:txBody>
      </p:sp>
      <p:sp>
        <p:nvSpPr>
          <p:cNvPr id="3" name="内容占位符 2"/>
          <p:cNvSpPr>
            <a:spLocks noGrp="1"/>
          </p:cNvSpPr>
          <p:nvPr>
            <p:ph idx="1"/>
          </p:nvPr>
        </p:nvSpPr>
        <p:spPr>
          <a:xfrm>
            <a:off x="457200" y="1600200"/>
            <a:ext cx="8229600" cy="2044824"/>
          </a:xfrm>
        </p:spPr>
        <p:txBody>
          <a:bodyPr>
            <a:normAutofit fontScale="62500" lnSpcReduction="20000"/>
          </a:bodyPr>
          <a:lstStyle/>
          <a:p>
            <a:pPr indent="408305" algn="just">
              <a:lnSpc>
                <a:spcPts val="3100"/>
              </a:lnSpc>
              <a:spcAft>
                <a:spcPts val="0"/>
              </a:spcAft>
            </a:pPr>
            <a:r>
              <a:rPr lang="zh-CN" altLang="zh-CN" b="1" kern="100" dirty="0">
                <a:latin typeface="Calibri" panose="020F0502020204030204"/>
                <a:ea typeface="宋体" panose="02010600030101010101" pitchFamily="2" charset="-122"/>
                <a:cs typeface="Times New Roman" panose="02020603050405020304"/>
              </a:rPr>
              <a:t>新型经营主体带动：</a:t>
            </a:r>
            <a:r>
              <a:rPr lang="en-US" altLang="zh-CN" kern="100" dirty="0">
                <a:latin typeface="宋体" panose="02010600030101010101" pitchFamily="2" charset="-122"/>
                <a:ea typeface="宋体" panose="02010600030101010101" pitchFamily="2" charset="-122"/>
                <a:cs typeface="Times New Roman" panose="02020603050405020304"/>
              </a:rPr>
              <a:t>33</a:t>
            </a:r>
            <a:r>
              <a:rPr lang="zh-CN" altLang="zh-CN" kern="100" dirty="0">
                <a:latin typeface="Calibri" panose="020F0502020204030204"/>
                <a:ea typeface="宋体" panose="02010600030101010101" pitchFamily="2" charset="-122"/>
                <a:cs typeface="Times New Roman" panose="02020603050405020304"/>
              </a:rPr>
              <a:t>个区县</a:t>
            </a:r>
            <a:r>
              <a:rPr lang="zh-CN" altLang="zh-CN" b="1" kern="100" dirty="0">
                <a:latin typeface="Calibri" panose="020F0502020204030204"/>
                <a:ea typeface="宋体" panose="02010600030101010101" pitchFamily="2" charset="-122"/>
                <a:cs typeface="Times New Roman" panose="02020603050405020304"/>
              </a:rPr>
              <a:t>涉贫农业龙头企业</a:t>
            </a:r>
            <a:r>
              <a:rPr lang="en-US" altLang="zh-CN" kern="100" dirty="0">
                <a:latin typeface="Calibri" panose="020F0502020204030204"/>
                <a:ea typeface="宋体" panose="02010600030101010101" pitchFamily="2" charset="-122"/>
                <a:cs typeface="Times New Roman" panose="02020603050405020304"/>
              </a:rPr>
              <a:t>1905</a:t>
            </a:r>
            <a:r>
              <a:rPr lang="zh-CN" altLang="zh-CN" kern="100" dirty="0">
                <a:latin typeface="Calibri" panose="020F0502020204030204"/>
                <a:ea typeface="宋体" panose="02010600030101010101" pitchFamily="2" charset="-122"/>
                <a:cs typeface="Times New Roman" panose="02020603050405020304"/>
              </a:rPr>
              <a:t>个，带动贫困农户</a:t>
            </a:r>
            <a:r>
              <a:rPr lang="en-US" altLang="zh-CN" kern="100" dirty="0">
                <a:latin typeface="Calibri" panose="020F0502020204030204"/>
                <a:ea typeface="宋体" panose="02010600030101010101" pitchFamily="2" charset="-122"/>
                <a:cs typeface="Times New Roman" panose="02020603050405020304"/>
              </a:rPr>
              <a:t>11.27</a:t>
            </a:r>
            <a:r>
              <a:rPr lang="zh-CN" altLang="zh-CN" kern="100" dirty="0">
                <a:latin typeface="Calibri" panose="020F0502020204030204"/>
                <a:ea typeface="宋体" panose="02010600030101010101" pitchFamily="2" charset="-122"/>
                <a:cs typeface="Times New Roman" panose="02020603050405020304"/>
              </a:rPr>
              <a:t>万户</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其中，</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个贫困区县</a:t>
            </a:r>
            <a:r>
              <a:rPr lang="en-US" altLang="zh-CN" kern="100" dirty="0">
                <a:latin typeface="Calibri" panose="020F0502020204030204"/>
                <a:ea typeface="宋体" panose="02010600030101010101" pitchFamily="2" charset="-122"/>
                <a:cs typeface="Times New Roman" panose="02020603050405020304"/>
              </a:rPr>
              <a:t>998</a:t>
            </a:r>
            <a:r>
              <a:rPr lang="zh-CN" altLang="zh-CN" kern="100" dirty="0">
                <a:latin typeface="Calibri" panose="020F0502020204030204"/>
                <a:ea typeface="宋体" panose="02010600030101010101" pitchFamily="2" charset="-122"/>
                <a:cs typeface="Times New Roman" panose="02020603050405020304"/>
              </a:rPr>
              <a:t>个扶贫龙头企业，</a:t>
            </a:r>
            <a:r>
              <a:rPr lang="en-US" altLang="zh-CN" kern="100" dirty="0">
                <a:latin typeface="Calibri" panose="020F0502020204030204"/>
                <a:ea typeface="宋体" panose="02010600030101010101" pitchFamily="2" charset="-122"/>
                <a:cs typeface="Times New Roman" panose="02020603050405020304"/>
              </a:rPr>
              <a:t>8.43</a:t>
            </a:r>
            <a:r>
              <a:rPr lang="zh-CN" altLang="zh-CN" kern="100" dirty="0">
                <a:latin typeface="Calibri" panose="020F0502020204030204"/>
                <a:ea typeface="宋体" panose="02010600030101010101" pitchFamily="2" charset="-122"/>
                <a:cs typeface="Times New Roman" panose="02020603050405020304"/>
              </a:rPr>
              <a:t>万户</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smtClean="0">
                <a:latin typeface="Calibri" panose="020F0502020204030204"/>
                <a:ea typeface="宋体" panose="02010600030101010101" pitchFamily="2" charset="-122"/>
                <a:cs typeface="Times New Roman" panose="02020603050405020304"/>
              </a:rPr>
              <a:t>。</a:t>
            </a:r>
            <a:endParaRPr lang="en-US" altLang="zh-CN" kern="100" dirty="0" smtClean="0">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r>
              <a:rPr lang="zh-CN" altLang="zh-CN" b="1" kern="100" dirty="0" smtClean="0">
                <a:latin typeface="Calibri" panose="020F0502020204030204"/>
                <a:ea typeface="宋体" panose="02010600030101010101" pitchFamily="2" charset="-122"/>
                <a:cs typeface="Times New Roman" panose="02020603050405020304"/>
              </a:rPr>
              <a:t>农民</a:t>
            </a:r>
            <a:r>
              <a:rPr lang="zh-CN" altLang="zh-CN" b="1" kern="100" dirty="0">
                <a:latin typeface="Calibri" panose="020F0502020204030204"/>
                <a:ea typeface="宋体" panose="02010600030101010101" pitchFamily="2" charset="-122"/>
                <a:cs typeface="Times New Roman" panose="02020603050405020304"/>
              </a:rPr>
              <a:t>合作社带动</a:t>
            </a:r>
            <a:r>
              <a:rPr lang="zh-CN" altLang="zh-CN" kern="100" dirty="0">
                <a:latin typeface="Calibri" panose="020F0502020204030204"/>
                <a:ea typeface="宋体" panose="02010600030101010101" pitchFamily="2" charset="-122"/>
                <a:cs typeface="Times New Roman" panose="02020603050405020304"/>
              </a:rPr>
              <a:t>：</a:t>
            </a:r>
            <a:r>
              <a:rPr lang="zh-CN" altLang="zh-CN" b="1" kern="100" dirty="0">
                <a:latin typeface="Calibri" panose="020F0502020204030204"/>
                <a:ea typeface="宋体" panose="02010600030101010101" pitchFamily="2" charset="-122"/>
                <a:cs typeface="Times New Roman" panose="02020603050405020304"/>
              </a:rPr>
              <a:t>贫困村有专业合作社</a:t>
            </a:r>
            <a:r>
              <a:rPr lang="en-US" altLang="zh-CN" kern="100" dirty="0">
                <a:latin typeface="Calibri" panose="020F0502020204030204"/>
                <a:ea typeface="宋体" panose="02010600030101010101" pitchFamily="2" charset="-122"/>
                <a:cs typeface="Times New Roman" panose="02020603050405020304"/>
              </a:rPr>
              <a:t>5004</a:t>
            </a:r>
            <a:r>
              <a:rPr lang="zh-CN" altLang="zh-CN" kern="100" dirty="0">
                <a:latin typeface="Calibri" panose="020F0502020204030204"/>
                <a:ea typeface="宋体" panose="02010600030101010101" pitchFamily="2" charset="-122"/>
                <a:cs typeface="Times New Roman" panose="02020603050405020304"/>
              </a:rPr>
              <a:t>个</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其中，</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个贫困区县</a:t>
            </a:r>
            <a:r>
              <a:rPr lang="en-US" altLang="zh-CN" kern="100" dirty="0">
                <a:latin typeface="Calibri" panose="020F0502020204030204"/>
                <a:ea typeface="宋体" panose="02010600030101010101" pitchFamily="2" charset="-122"/>
                <a:cs typeface="Times New Roman" panose="02020603050405020304"/>
              </a:rPr>
              <a:t>4356</a:t>
            </a:r>
            <a:r>
              <a:rPr lang="zh-CN" altLang="zh-CN" kern="100" dirty="0">
                <a:latin typeface="Calibri" panose="020F0502020204030204"/>
                <a:ea typeface="宋体" panose="02010600030101010101" pitchFamily="2" charset="-122"/>
                <a:cs typeface="Times New Roman" panose="02020603050405020304"/>
              </a:rPr>
              <a:t>个</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，加入合作社贫困户</a:t>
            </a:r>
            <a:r>
              <a:rPr lang="en-US" altLang="zh-CN" kern="100" dirty="0">
                <a:latin typeface="Calibri" panose="020F0502020204030204"/>
                <a:ea typeface="宋体" panose="02010600030101010101" pitchFamily="2" charset="-122"/>
                <a:cs typeface="Times New Roman" panose="02020603050405020304"/>
              </a:rPr>
              <a:t>4.78</a:t>
            </a:r>
            <a:r>
              <a:rPr lang="zh-CN" altLang="zh-CN" kern="100" dirty="0">
                <a:latin typeface="Calibri" panose="020F0502020204030204"/>
                <a:ea typeface="宋体" panose="02010600030101010101" pitchFamily="2" charset="-122"/>
                <a:cs typeface="Times New Roman" panose="02020603050405020304"/>
              </a:rPr>
              <a:t>万户</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其中，</a:t>
            </a:r>
            <a:r>
              <a:rPr lang="en-US" altLang="zh-CN" kern="100" dirty="0">
                <a:latin typeface="Calibri" panose="020F0502020204030204"/>
                <a:ea typeface="宋体" panose="02010600030101010101" pitchFamily="2" charset="-122"/>
                <a:cs typeface="Times New Roman" panose="02020603050405020304"/>
              </a:rPr>
              <a:t>18</a:t>
            </a:r>
            <a:r>
              <a:rPr lang="zh-CN" altLang="zh-CN" kern="100" dirty="0">
                <a:latin typeface="Calibri" panose="020F0502020204030204"/>
                <a:ea typeface="宋体" panose="02010600030101010101" pitchFamily="2" charset="-122"/>
                <a:cs typeface="Times New Roman" panose="02020603050405020304"/>
              </a:rPr>
              <a:t>个贫困区县</a:t>
            </a:r>
            <a:r>
              <a:rPr lang="en-US" altLang="zh-CN" kern="100" dirty="0">
                <a:latin typeface="Calibri" panose="020F0502020204030204"/>
                <a:ea typeface="宋体" panose="02010600030101010101" pitchFamily="2" charset="-122"/>
                <a:cs typeface="Times New Roman" panose="02020603050405020304"/>
              </a:rPr>
              <a:t>3.9</a:t>
            </a:r>
            <a:r>
              <a:rPr lang="zh-CN" altLang="zh-CN" kern="100" dirty="0">
                <a:latin typeface="Calibri" panose="020F0502020204030204"/>
                <a:ea typeface="宋体" panose="02010600030101010101" pitchFamily="2" charset="-122"/>
                <a:cs typeface="Times New Roman" panose="02020603050405020304"/>
              </a:rPr>
              <a:t>万户</a:t>
            </a:r>
            <a:r>
              <a:rPr lang="en-US" altLang="zh-CN" kern="100" dirty="0">
                <a:latin typeface="Calibri" panose="020F0502020204030204"/>
                <a:ea typeface="宋体" panose="02010600030101010101" pitchFamily="2" charset="-122"/>
                <a:cs typeface="Times New Roman" panose="02020603050405020304"/>
              </a:rPr>
              <a:t>)</a:t>
            </a:r>
            <a:r>
              <a:rPr lang="zh-CN" altLang="zh-CN" kern="100" dirty="0">
                <a:latin typeface="Calibri" panose="020F0502020204030204"/>
                <a:ea typeface="宋体" panose="02010600030101010101" pitchFamily="2" charset="-122"/>
                <a:cs typeface="Times New Roman" panose="02020603050405020304"/>
              </a:rPr>
              <a:t>。</a:t>
            </a:r>
            <a:endParaRPr lang="zh-CN" altLang="zh-CN" sz="1800" kern="100" dirty="0">
              <a:latin typeface="Calibri" panose="020F0502020204030204"/>
              <a:ea typeface="宋体" panose="02010600030101010101" pitchFamily="2" charset="-122"/>
              <a:cs typeface="Times New Roman" panose="02020603050405020304"/>
            </a:endParaRPr>
          </a:p>
          <a:p>
            <a:endParaRPr lang="zh-CN" altLang="en-US" dirty="0"/>
          </a:p>
        </p:txBody>
      </p:sp>
      <p:pic>
        <p:nvPicPr>
          <p:cNvPr id="2050" name="Picture 2" descr="C:\Users\yls\Desktop\25-铜梁：农民喜领土地分红款3661949.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683568" y="3284984"/>
            <a:ext cx="5040560" cy="2971513"/>
          </a:xfrm>
          <a:prstGeom prst="rect">
            <a:avLst/>
          </a:prstGeom>
          <a:noFill/>
          <a:extLst>
            <a:ext uri="{909E8E84-426E-40DD-AFC4-6F175D3DCCD1}">
              <a14:hiddenFill xmlns:a14="http://schemas.microsoft.com/office/drawing/2010/main">
                <a:solidFill>
                  <a:srgbClr val="FFFFFF"/>
                </a:solidFill>
              </a14:hiddenFill>
            </a:ext>
          </a:extLst>
        </p:spPr>
      </p:pic>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2160" y="3997714"/>
            <a:ext cx="2721598" cy="2576446"/>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lstStyle/>
          <a:p>
            <a:pPr indent="408305"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资产收益扶贫股权化改革带动：</a:t>
            </a:r>
            <a:r>
              <a:rPr lang="en-US" altLang="zh-CN" sz="2400" kern="100" dirty="0">
                <a:latin typeface="宋体" panose="02010600030101010101" pitchFamily="2" charset="-122"/>
                <a:ea typeface="宋体" panose="02010600030101010101" pitchFamily="2" charset="-122"/>
                <a:cs typeface="Times New Roman" panose="02020603050405020304"/>
              </a:rPr>
              <a:t>33</a:t>
            </a:r>
            <a:r>
              <a:rPr lang="zh-CN" altLang="zh-CN" sz="2400" kern="100" dirty="0">
                <a:latin typeface="Calibri" panose="020F0502020204030204"/>
                <a:ea typeface="宋体" panose="02010600030101010101" pitchFamily="2" charset="-122"/>
                <a:cs typeface="Times New Roman" panose="02020603050405020304"/>
              </a:rPr>
              <a:t>个区县改革项目</a:t>
            </a:r>
            <a:r>
              <a:rPr lang="en-US" altLang="zh-CN" sz="2400" kern="100" dirty="0">
                <a:latin typeface="Calibri" panose="020F0502020204030204"/>
                <a:ea typeface="宋体" panose="02010600030101010101" pitchFamily="2" charset="-122"/>
                <a:cs typeface="Times New Roman" panose="02020603050405020304"/>
              </a:rPr>
              <a:t>4288</a:t>
            </a:r>
            <a:r>
              <a:rPr lang="zh-CN" altLang="zh-CN" sz="2400" kern="100" dirty="0">
                <a:latin typeface="Calibri" panose="020F0502020204030204"/>
                <a:ea typeface="宋体" panose="02010600030101010101" pitchFamily="2" charset="-122"/>
                <a:cs typeface="Times New Roman" panose="02020603050405020304"/>
              </a:rPr>
              <a:t>个</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其中，</a:t>
            </a:r>
            <a:r>
              <a:rPr lang="en-US" altLang="zh-CN" sz="2400" kern="100" dirty="0">
                <a:latin typeface="Calibri" panose="020F0502020204030204"/>
                <a:ea typeface="宋体" panose="02010600030101010101" pitchFamily="2" charset="-122"/>
                <a:cs typeface="Times New Roman" panose="02020603050405020304"/>
              </a:rPr>
              <a:t>18</a:t>
            </a:r>
            <a:r>
              <a:rPr lang="zh-CN" altLang="zh-CN" sz="2400" kern="100" dirty="0">
                <a:latin typeface="Calibri" panose="020F0502020204030204"/>
                <a:ea typeface="宋体" panose="02010600030101010101" pitchFamily="2" charset="-122"/>
                <a:cs typeface="Times New Roman" panose="02020603050405020304"/>
              </a:rPr>
              <a:t>个贫困区县</a:t>
            </a:r>
            <a:r>
              <a:rPr lang="en-US" altLang="zh-CN" sz="2400" kern="100" dirty="0">
                <a:latin typeface="Calibri" panose="020F0502020204030204"/>
                <a:ea typeface="宋体" panose="02010600030101010101" pitchFamily="2" charset="-122"/>
                <a:cs typeface="Times New Roman" panose="02020603050405020304"/>
              </a:rPr>
              <a:t>3771</a:t>
            </a:r>
            <a:r>
              <a:rPr lang="zh-CN" altLang="zh-CN" sz="2400" kern="100" dirty="0">
                <a:latin typeface="Calibri" panose="020F0502020204030204"/>
                <a:ea typeface="宋体" panose="02010600030101010101" pitchFamily="2" charset="-122"/>
                <a:cs typeface="Times New Roman" panose="02020603050405020304"/>
              </a:rPr>
              <a:t>个</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，持股贫困农户</a:t>
            </a:r>
            <a:r>
              <a:rPr lang="en-US" altLang="zh-CN" sz="2400" kern="100" dirty="0">
                <a:latin typeface="Calibri" panose="020F0502020204030204"/>
                <a:ea typeface="宋体" panose="02010600030101010101" pitchFamily="2" charset="-122"/>
                <a:cs typeface="Times New Roman" panose="02020603050405020304"/>
              </a:rPr>
              <a:t>8.74</a:t>
            </a:r>
            <a:r>
              <a:rPr lang="zh-CN" altLang="zh-CN" sz="2400" kern="100" dirty="0">
                <a:latin typeface="Calibri" panose="020F0502020204030204"/>
                <a:ea typeface="宋体" panose="02010600030101010101" pitchFamily="2" charset="-122"/>
                <a:cs typeface="Times New Roman" panose="02020603050405020304"/>
              </a:rPr>
              <a:t>万户</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其中，</a:t>
            </a:r>
            <a:r>
              <a:rPr lang="en-US" altLang="zh-CN" sz="2400" kern="100" dirty="0">
                <a:latin typeface="Calibri" panose="020F0502020204030204"/>
                <a:ea typeface="宋体" panose="02010600030101010101" pitchFamily="2" charset="-122"/>
                <a:cs typeface="Times New Roman" panose="02020603050405020304"/>
              </a:rPr>
              <a:t>18</a:t>
            </a:r>
            <a:r>
              <a:rPr lang="zh-CN" altLang="zh-CN" sz="2400" kern="100" dirty="0">
                <a:latin typeface="Calibri" panose="020F0502020204030204"/>
                <a:ea typeface="宋体" panose="02010600030101010101" pitchFamily="2" charset="-122"/>
                <a:cs typeface="Times New Roman" panose="02020603050405020304"/>
              </a:rPr>
              <a:t>个贫困区县</a:t>
            </a:r>
            <a:r>
              <a:rPr lang="en-US" altLang="zh-CN" sz="2400" kern="100" dirty="0">
                <a:latin typeface="Calibri" panose="020F0502020204030204"/>
                <a:ea typeface="宋体" panose="02010600030101010101" pitchFamily="2" charset="-122"/>
                <a:cs typeface="Times New Roman" panose="02020603050405020304"/>
              </a:rPr>
              <a:t>7.6</a:t>
            </a:r>
            <a:r>
              <a:rPr lang="zh-CN" altLang="zh-CN" sz="2400" kern="100" dirty="0">
                <a:latin typeface="Calibri" panose="020F0502020204030204"/>
                <a:ea typeface="宋体" panose="02010600030101010101" pitchFamily="2" charset="-122"/>
                <a:cs typeface="Times New Roman" panose="02020603050405020304"/>
              </a:rPr>
              <a:t>万户</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，持股金额</a:t>
            </a:r>
            <a:r>
              <a:rPr lang="en-US" altLang="zh-CN" sz="2400" kern="100" dirty="0">
                <a:latin typeface="Calibri" panose="020F0502020204030204"/>
                <a:ea typeface="宋体" panose="02010600030101010101" pitchFamily="2" charset="-122"/>
                <a:cs typeface="Times New Roman" panose="02020603050405020304"/>
              </a:rPr>
              <a:t>77424</a:t>
            </a:r>
            <a:r>
              <a:rPr lang="zh-CN" altLang="zh-CN" sz="2400" kern="100" dirty="0">
                <a:latin typeface="Calibri" panose="020F0502020204030204"/>
                <a:ea typeface="宋体" panose="02010600030101010101" pitchFamily="2" charset="-122"/>
                <a:cs typeface="Times New Roman" panose="02020603050405020304"/>
              </a:rPr>
              <a:t>万元</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其中，</a:t>
            </a:r>
            <a:r>
              <a:rPr lang="en-US" altLang="zh-CN" sz="2400" kern="100" dirty="0">
                <a:latin typeface="Calibri" panose="020F0502020204030204"/>
                <a:ea typeface="宋体" panose="02010600030101010101" pitchFamily="2" charset="-122"/>
                <a:cs typeface="Times New Roman" panose="02020603050405020304"/>
              </a:rPr>
              <a:t>18</a:t>
            </a:r>
            <a:r>
              <a:rPr lang="zh-CN" altLang="zh-CN" sz="2400" kern="100" dirty="0">
                <a:latin typeface="Calibri" panose="020F0502020204030204"/>
                <a:ea typeface="宋体" panose="02010600030101010101" pitchFamily="2" charset="-122"/>
                <a:cs typeface="Times New Roman" panose="02020603050405020304"/>
              </a:rPr>
              <a:t>个贫困区县</a:t>
            </a:r>
            <a:r>
              <a:rPr lang="en-US" altLang="zh-CN" sz="2400" kern="100" dirty="0">
                <a:latin typeface="Calibri" panose="020F0502020204030204"/>
                <a:ea typeface="宋体" panose="02010600030101010101" pitchFamily="2" charset="-122"/>
                <a:cs typeface="Times New Roman" panose="02020603050405020304"/>
              </a:rPr>
              <a:t>6.72</a:t>
            </a:r>
            <a:r>
              <a:rPr lang="zh-CN" altLang="zh-CN" sz="2400" kern="100" dirty="0">
                <a:latin typeface="Calibri" panose="020F0502020204030204"/>
                <a:ea typeface="宋体" panose="02010600030101010101" pitchFamily="2" charset="-122"/>
                <a:cs typeface="Times New Roman" panose="02020603050405020304"/>
              </a:rPr>
              <a:t>亿元</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，分红金额</a:t>
            </a:r>
            <a:r>
              <a:rPr lang="en-US" altLang="zh-CN" sz="2400" kern="100" dirty="0">
                <a:latin typeface="Calibri" panose="020F0502020204030204"/>
                <a:ea typeface="宋体" panose="02010600030101010101" pitchFamily="2" charset="-122"/>
                <a:cs typeface="Times New Roman" panose="02020603050405020304"/>
              </a:rPr>
              <a:t>6262</a:t>
            </a:r>
            <a:r>
              <a:rPr lang="zh-CN" altLang="zh-CN" sz="2400" kern="100" dirty="0">
                <a:latin typeface="Calibri" panose="020F0502020204030204"/>
                <a:ea typeface="宋体" panose="02010600030101010101" pitchFamily="2" charset="-122"/>
                <a:cs typeface="Times New Roman" panose="02020603050405020304"/>
              </a:rPr>
              <a:t>万元</a:t>
            </a:r>
            <a:r>
              <a:rPr lang="en-US" altLang="zh-CN" sz="2400" kern="100" dirty="0">
                <a:latin typeface="Calibri" panose="020F0502020204030204"/>
                <a:ea typeface="宋体" panose="02010600030101010101" pitchFamily="2" charset="-122"/>
                <a:cs typeface="Times New Roman" panose="02020603050405020304"/>
              </a:rPr>
              <a:t>(</a:t>
            </a:r>
            <a:r>
              <a:rPr lang="zh-CN" altLang="zh-CN" sz="2400" kern="100" dirty="0">
                <a:latin typeface="Calibri" panose="020F0502020204030204"/>
                <a:ea typeface="宋体" panose="02010600030101010101" pitchFamily="2" charset="-122"/>
                <a:cs typeface="Times New Roman" panose="02020603050405020304"/>
              </a:rPr>
              <a:t>其中，</a:t>
            </a:r>
            <a:r>
              <a:rPr lang="en-US" altLang="zh-CN" sz="2400" kern="100" dirty="0">
                <a:latin typeface="Calibri" panose="020F0502020204030204"/>
                <a:ea typeface="宋体" panose="02010600030101010101" pitchFamily="2" charset="-122"/>
                <a:cs typeface="Times New Roman" panose="02020603050405020304"/>
              </a:rPr>
              <a:t>18</a:t>
            </a:r>
            <a:r>
              <a:rPr lang="zh-CN" altLang="zh-CN" sz="2400" kern="100" dirty="0">
                <a:latin typeface="Calibri" panose="020F0502020204030204"/>
                <a:ea typeface="宋体" panose="02010600030101010101" pitchFamily="2" charset="-122"/>
                <a:cs typeface="Times New Roman" panose="02020603050405020304"/>
              </a:rPr>
              <a:t>个贫困区县</a:t>
            </a:r>
            <a:r>
              <a:rPr lang="en-US" altLang="zh-CN" sz="2400" kern="100" dirty="0">
                <a:latin typeface="Calibri" panose="020F0502020204030204"/>
                <a:ea typeface="宋体" panose="02010600030101010101" pitchFamily="2" charset="-122"/>
                <a:cs typeface="Times New Roman" panose="02020603050405020304"/>
              </a:rPr>
              <a:t>5907</a:t>
            </a:r>
            <a:r>
              <a:rPr lang="zh-CN" altLang="zh-CN" sz="2400" kern="100" dirty="0">
                <a:latin typeface="Calibri" panose="020F0502020204030204"/>
                <a:ea typeface="宋体" panose="02010600030101010101" pitchFamily="2" charset="-122"/>
                <a:cs typeface="Times New Roman" panose="02020603050405020304"/>
              </a:rPr>
              <a:t>万元</a:t>
            </a:r>
            <a:r>
              <a:rPr lang="en-US" altLang="zh-CN" sz="2400" kern="100" dirty="0">
                <a:latin typeface="Calibri" panose="020F0502020204030204"/>
                <a:ea typeface="宋体" panose="02010600030101010101" pitchFamily="2" charset="-122"/>
                <a:cs typeface="Times New Roman" panose="02020603050405020304"/>
              </a:rPr>
              <a:t>) </a:t>
            </a:r>
            <a:endParaRPr lang="en-US" altLang="zh-CN" sz="2400" kern="100" dirty="0" smtClean="0">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endParaRPr lang="zh-CN" altLang="zh-CN" sz="2400" kern="100" dirty="0">
              <a:latin typeface="Calibri" panose="020F0502020204030204"/>
              <a:ea typeface="宋体" panose="02010600030101010101" pitchFamily="2" charset="-122"/>
              <a:cs typeface="Times New Roman" panose="02020603050405020304"/>
            </a:endParaRPr>
          </a:p>
          <a:p>
            <a:pPr indent="408305" algn="just">
              <a:lnSpc>
                <a:spcPts val="3100"/>
              </a:lnSpc>
              <a:spcAft>
                <a:spcPts val="0"/>
              </a:spcAft>
            </a:pPr>
            <a:r>
              <a:rPr lang="zh-CN" altLang="zh-CN" sz="2400" b="1" kern="100" dirty="0">
                <a:latin typeface="Calibri" panose="020F0502020204030204"/>
                <a:ea typeface="宋体" panose="02010600030101010101" pitchFamily="2" charset="-122"/>
                <a:cs typeface="Times New Roman" panose="02020603050405020304"/>
              </a:rPr>
              <a:t>光伏扶贫带动：</a:t>
            </a:r>
            <a:r>
              <a:rPr lang="zh-CN" altLang="zh-CN" sz="2400" kern="100" dirty="0">
                <a:latin typeface="Calibri" panose="020F0502020204030204"/>
                <a:ea typeface="宋体" panose="02010600030101010101" pitchFamily="2" charset="-122"/>
                <a:cs typeface="Times New Roman" panose="02020603050405020304"/>
              </a:rPr>
              <a:t>在巫溪、巫山、奉节三县</a:t>
            </a:r>
            <a:r>
              <a:rPr lang="en-US" altLang="zh-CN" sz="2400" kern="100" dirty="0">
                <a:latin typeface="Calibri" panose="020F0502020204030204"/>
                <a:ea typeface="宋体" panose="02010600030101010101" pitchFamily="2" charset="-122"/>
                <a:cs typeface="Times New Roman" panose="02020603050405020304"/>
              </a:rPr>
              <a:t>287</a:t>
            </a:r>
            <a:r>
              <a:rPr lang="zh-CN" altLang="zh-CN" sz="2400" kern="100" dirty="0">
                <a:latin typeface="Calibri" panose="020F0502020204030204"/>
                <a:ea typeface="宋体" panose="02010600030101010101" pitchFamily="2" charset="-122"/>
                <a:cs typeface="Times New Roman" panose="02020603050405020304"/>
              </a:rPr>
              <a:t>个贫困村实施。全市建设村级光伏扶贫电站规模</a:t>
            </a:r>
            <a:r>
              <a:rPr lang="en-US" altLang="zh-CN" sz="2400" kern="100" dirty="0">
                <a:latin typeface="Calibri" panose="020F0502020204030204"/>
                <a:ea typeface="宋体" panose="02010600030101010101" pitchFamily="2" charset="-122"/>
                <a:cs typeface="Times New Roman" panose="02020603050405020304"/>
              </a:rPr>
              <a:t>13745KW</a:t>
            </a:r>
            <a:r>
              <a:rPr lang="zh-CN" altLang="zh-CN" sz="2400" kern="100" dirty="0">
                <a:latin typeface="Calibri" panose="020F0502020204030204"/>
                <a:ea typeface="宋体" panose="02010600030101010101" pitchFamily="2" charset="-122"/>
                <a:cs typeface="Times New Roman" panose="02020603050405020304"/>
              </a:rPr>
              <a:t>，涉及贫困户</a:t>
            </a:r>
            <a:r>
              <a:rPr lang="en-US" altLang="zh-CN" sz="2400" kern="100" dirty="0">
                <a:latin typeface="Calibri" panose="020F0502020204030204"/>
                <a:ea typeface="宋体" panose="02010600030101010101" pitchFamily="2" charset="-122"/>
                <a:cs typeface="Times New Roman" panose="02020603050405020304"/>
              </a:rPr>
              <a:t>2267</a:t>
            </a:r>
            <a:r>
              <a:rPr lang="zh-CN" altLang="zh-CN" sz="2400" kern="100" dirty="0">
                <a:latin typeface="Calibri" panose="020F0502020204030204"/>
                <a:ea typeface="宋体" panose="02010600030101010101" pitchFamily="2" charset="-122"/>
                <a:cs typeface="Times New Roman" panose="02020603050405020304"/>
              </a:rPr>
              <a:t>户，累计电费收益</a:t>
            </a:r>
            <a:r>
              <a:rPr lang="en-US" altLang="zh-CN" sz="2400" kern="100" dirty="0">
                <a:latin typeface="Calibri" panose="020F0502020204030204"/>
                <a:ea typeface="宋体" panose="02010600030101010101" pitchFamily="2" charset="-122"/>
                <a:cs typeface="Times New Roman" panose="02020603050405020304"/>
              </a:rPr>
              <a:t>1200</a:t>
            </a:r>
            <a:r>
              <a:rPr lang="zh-CN" altLang="zh-CN" sz="2400" kern="100" dirty="0">
                <a:latin typeface="Calibri" panose="020F0502020204030204"/>
                <a:ea typeface="宋体" panose="02010600030101010101" pitchFamily="2" charset="-122"/>
                <a:cs typeface="Times New Roman" panose="02020603050405020304"/>
              </a:rPr>
              <a:t>多万元；</a:t>
            </a:r>
            <a:endParaRPr lang="zh-CN" altLang="zh-CN" sz="2400" kern="100" dirty="0">
              <a:latin typeface="Calibri" panose="020F0502020204030204"/>
              <a:ea typeface="宋体" panose="02010600030101010101" pitchFamily="2" charset="-122"/>
              <a:cs typeface="Times New Roman" panose="02020603050405020304"/>
            </a:endParaRPr>
          </a:p>
          <a:p>
            <a:endParaRPr lang="zh-CN" alt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0</TotalTime>
  <Words>15900</Words>
  <Application>WPS 演示</Application>
  <PresentationFormat>全屏显示(4:3)</PresentationFormat>
  <Paragraphs>1806</Paragraphs>
  <Slides>54</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54</vt:i4>
      </vt:variant>
    </vt:vector>
  </HeadingPairs>
  <TitlesOfParts>
    <vt:vector size="71" baseType="lpstr">
      <vt:lpstr>Arial</vt:lpstr>
      <vt:lpstr>宋体</vt:lpstr>
      <vt:lpstr>Wingdings</vt:lpstr>
      <vt:lpstr>Wingdings 2</vt:lpstr>
      <vt:lpstr>Arial</vt:lpstr>
      <vt:lpstr>华文新魏</vt:lpstr>
      <vt:lpstr>Calibri</vt:lpstr>
      <vt:lpstr>Times New Roman</vt:lpstr>
      <vt:lpstr>Franklin Gothic Book</vt:lpstr>
      <vt:lpstr>微软雅黑</vt:lpstr>
      <vt:lpstr>Arial Unicode MS</vt:lpstr>
      <vt:lpstr>Franklin Gothic Medium</vt:lpstr>
      <vt:lpstr>黑体</vt:lpstr>
      <vt:lpstr>方正黑体_GBK</vt:lpstr>
      <vt:lpstr>方正小标宋_GBK</vt:lpstr>
      <vt:lpstr>方正仿宋_GBK</vt:lpstr>
      <vt:lpstr>暗香扑面</vt:lpstr>
      <vt:lpstr> 致富带头人发展产业要善于调动政策 和资源精准施策带动贫困户    主讲：孟奎 202年7月 </vt:lpstr>
      <vt:lpstr> 从四个方面跟大家共同学习研究：  一是介绍一下重庆的产业发展情况；     二是分析一下贫困村产业发展的基础条件；     三是分析一下贫困村产业发展有哪些政策；     四是介绍几个典型案例供同志们借鉴参考。 </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PowerPoint 演示文稿</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一、简单介绍一下重庆的产业发展情况</vt:lpstr>
      <vt:lpstr>二、从劳动力情况分析贫困村产业发展的基础条件</vt:lpstr>
      <vt:lpstr>二、从劳动力情况分析贫困村产业发展的基础条件</vt:lpstr>
      <vt:lpstr>二、从劳动力情况分析贫困村产业发展的基础条件</vt:lpstr>
      <vt:lpstr>二、从劳动力情况分析贫困村产业发展的基础条件</vt:lpstr>
      <vt:lpstr>二、从劳动力情况分析贫困村产业发展的基础条件</vt:lpstr>
      <vt:lpstr>二、从劳动力情况分析贫困村产业发展的基础条件</vt:lpstr>
      <vt:lpstr>二、从劳动力情况分析贫困村产业发展的基础条件</vt:lpstr>
      <vt:lpstr>二、从劳动力情况分析贫困村产业发展的基础条件</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三、扶贫产业发展的重要政策依据</vt:lpstr>
      <vt:lpstr> 四、介绍几个案例 </vt:lpstr>
      <vt:lpstr> 四、介绍几个案例 </vt:lpstr>
      <vt:lpstr> 四、介绍几个案例 </vt:lpstr>
      <vt:lpstr> 四、介绍几个案例 </vt:lpstr>
      <vt:lpstr> 四、介绍几个案例 </vt:lpstr>
      <vt:lpstr>  四、介绍几个案例 </vt:lpstr>
      <vt:lpstr> 四、介绍几个案例 </vt:lpstr>
      <vt:lpstr> 四、介绍几个案例 </vt:lpstr>
      <vt:lpstr> 四、介绍几个案例 </vt:lpstr>
      <vt:lpstr> 四、介绍几个案例 </vt:lpstr>
      <vt:lpstr>   五、总  结  </vt:lpstr>
      <vt:lpstr>    ——  完  ——              感谢聆听！！</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fpb</dc:creator>
  <cp:lastModifiedBy>凡尘中的星星</cp:lastModifiedBy>
  <cp:revision>90</cp:revision>
  <dcterms:created xsi:type="dcterms:W3CDTF">2020-07-02T03:39:00Z</dcterms:created>
  <dcterms:modified xsi:type="dcterms:W3CDTF">2020-07-08T10:43:49Z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2052-11.1.0.9828</vt:lpwstr>
  </property>
</Properties>
</file>