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0" r:id="rId4"/>
    <p:sldId id="332" r:id="rId5"/>
    <p:sldId id="334" r:id="rId6"/>
    <p:sldId id="335" r:id="rId7"/>
    <p:sldId id="336" r:id="rId8"/>
    <p:sldId id="337" r:id="rId9"/>
    <p:sldId id="375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69" r:id="rId32"/>
    <p:sldId id="365" r:id="rId33"/>
    <p:sldId id="362" r:id="rId34"/>
    <p:sldId id="368" r:id="rId35"/>
    <p:sldId id="377" r:id="rId36"/>
    <p:sldId id="376" r:id="rId37"/>
    <p:sldId id="408" r:id="rId38"/>
    <p:sldId id="413" r:id="rId39"/>
    <p:sldId id="414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63" d="100"/>
          <a:sy n="63" d="100"/>
        </p:scale>
        <p:origin x="72" y="288"/>
      </p:cViewPr>
      <p:guideLst>
        <p:guide orient="horz" pos="2160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1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1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9" Type="http://schemas.openxmlformats.org/officeDocument/2006/relationships/theme" Target="../theme/theme2.xml"/><Relationship Id="rId18" Type="http://schemas.openxmlformats.org/officeDocument/2006/relationships/image" Target="../media/image3.png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586B75A-687E-405C-8A0B-8D00578BA2C3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anose="05020102010507070707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586B75A-687E-405C-8A0B-8D00578BA2C3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jpeg"/><Relationship Id="rId1" Type="http://schemas.openxmlformats.org/officeDocument/2006/relationships/hyperlink" Target="http://www.chinanews.com/photo/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4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jpeg"/><Relationship Id="rId1" Type="http://schemas.openxmlformats.org/officeDocument/2006/relationships/hyperlink" Target="http://www.chinanews.com/photo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jpeg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3774" y="1812854"/>
            <a:ext cx="10364451" cy="1349446"/>
          </a:xfrm>
        </p:spPr>
        <p:txBody>
          <a:bodyPr>
            <a:normAutofit fontScale="90000"/>
          </a:bodyPr>
          <a:lstStyle/>
          <a:p>
            <a:br>
              <a:rPr lang="zh-CN" altLang="zh-CN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</a:br>
            <a:br>
              <a:rPr lang="zh-CN" altLang="zh-CN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</a:br>
            <a:br>
              <a:rPr lang="zh-CN" altLang="zh-CN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zh-CN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推进智慧农业高质量</a:t>
            </a:r>
            <a:r>
              <a:rPr lang="zh-CN" altLang="zh-CN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发展  </a:t>
            </a:r>
            <a:br>
              <a:rPr lang="zh-CN" altLang="zh-CN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</a:br>
            <a:br>
              <a:rPr lang="zh-CN" altLang="zh-CN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</a:br>
            <a:br>
              <a:rPr lang="zh-CN" altLang="zh-CN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zh-CN" sz="311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魏建林</a:t>
            </a:r>
            <a:br>
              <a:rPr lang="zh-CN" altLang="zh-CN" sz="311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</a:br>
            <a:br>
              <a:rPr lang="zh-CN" altLang="zh-CN" sz="311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zh-CN" sz="311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二</a:t>
            </a:r>
            <a:r>
              <a:rPr lang="en-US" altLang="zh-CN" sz="311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0</a:t>
            </a:r>
            <a:r>
              <a:rPr lang="zh-CN" altLang="en-US" sz="311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二</a:t>
            </a:r>
            <a:r>
              <a:rPr lang="en-US" altLang="zh-CN" sz="311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0</a:t>
            </a:r>
            <a:r>
              <a:rPr lang="zh-CN" altLang="en-US" sz="311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年十二月</a:t>
            </a:r>
            <a:endParaRPr lang="zh-CN" altLang="en-US" sz="311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3765" y="618490"/>
            <a:ext cx="10364470" cy="1315085"/>
          </a:xfrm>
        </p:spPr>
        <p:txBody>
          <a:bodyPr>
            <a:normAutofit fontScale="90000"/>
          </a:bodyPr>
          <a:p>
            <a:pPr algn="l"/>
            <a:br>
              <a:rPr lang="zh-CN" altLang="en-US">
                <a:sym typeface="+mn-ea"/>
              </a:rPr>
            </a:b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二、智慧农业是物联网技术在现代农业领域的应用</a:t>
            </a:r>
            <a:br>
              <a:rPr lang="zh-CN" altLang="en-US">
                <a:sym typeface="+mn-ea"/>
              </a:rPr>
            </a:b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913765" y="2054225"/>
            <a:ext cx="10363835" cy="3736975"/>
          </a:xfrm>
        </p:spPr>
        <p:txBody>
          <a:bodyPr/>
          <a:p>
            <a:pPr marL="0" indent="0">
              <a:buNone/>
            </a:pPr>
            <a:r>
              <a:rPr lang="zh-CN" altLang="en-US">
                <a:sym typeface="+mn-ea"/>
              </a:rPr>
              <a:t>（三）智慧农业的3大应用方向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/>
              <a:t>1、在生产领域应用——由人工走向智能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2、在经营领域的应用——突出精准化、个性化与差异性营销方式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3、在农业综合经营/服务领域的应用——提供精确、动态、科学的全方位信息服务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3518535"/>
            <a:ext cx="10363835" cy="33401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三、国家近期重点扶持相关项目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01农业产业化联合体项目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02农业产业强镇项目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03农村一二三产业融合发展先导区项目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04农产品初加工项目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05现代农业产业园项目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06数字农业建设试点项目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07农村产业融合发展示范园项目</a:t>
            </a:r>
            <a:endParaRPr lang="zh-CN" altLang="en-US"/>
          </a:p>
        </p:txBody>
      </p:sp>
      <p:pic>
        <p:nvPicPr>
          <p:cNvPr id="7" name="图片 7" descr="IMG_2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7505" y="1843405"/>
            <a:ext cx="6309995" cy="53898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三、国家近期重点扶持相关项目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08绿色循环优质高效特色农业项目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09现代种业提升工程项目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10生猪标准化规模养殖项目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11水产健康养殖示范创建项目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12高标准农田建设项目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13中国特色农产品优势区项目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14国家农业绿色发展先行区项目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三、国家近期重点扶持相关项目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15“一村一品”示范村镇项目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16信息进村入户项目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17农机购置补贴项目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18农产品仓储保鲜冷链物流设施建设项目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19农产品加工技术集成基地和精深加工示范基地项目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20区域性农产品加工园项目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21全国休闲农业重点县项目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三、国家近期重点扶持相关项目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/>
              <a:t>22休闲农业和乡村旅游精品工程项目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23国家农村创业创新项目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24新型经营主体培育工程项目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25果菜茶有机肥替代化肥试点项目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26粮改饲试点项目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27现代农业科技示范展示基地项目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28耕地轮作休耕试点项目</a:t>
            </a:r>
            <a:endParaRPr lang="zh-CN" altLang="en-US"/>
          </a:p>
        </p:txBody>
      </p:sp>
      <p:pic>
        <p:nvPicPr>
          <p:cNvPr id="9" name="图片 1" descr="IMG_256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9390" y="1899920"/>
            <a:ext cx="5998845" cy="41859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四、智慧农业涪陵方案中的主要项目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1、推进农业产业链关健环节智能化建设</a:t>
            </a:r>
            <a:endParaRPr lang="zh-CN" altLang="en-US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（1）涪陵黑猪智能化养殖示范基地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/>
              <a:t>（2）果品智能化种植示范基地</a:t>
            </a:r>
            <a:endParaRPr lang="zh-CN" altLang="en-US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/>
              <a:t>（3）蔬菜种植示范基地</a:t>
            </a:r>
            <a:endParaRPr lang="zh-CN" altLang="en-US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/>
              <a:t>（4）中药材智能化种植示范基地</a:t>
            </a:r>
            <a:endParaRPr lang="zh-CN" altLang="en-US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/>
              <a:t>（5）水产养殖智能化示范基地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3765" y="618490"/>
            <a:ext cx="10364470" cy="1268095"/>
          </a:xfrm>
        </p:spPr>
        <p:txBody>
          <a:bodyPr/>
          <a:p>
            <a:pPr algn="l"/>
            <a:r>
              <a:rPr lang="zh-CN" altLang="en-US">
                <a:sym typeface="+mn-ea"/>
              </a:rPr>
              <a:t>四、智慧农业涪陵方案中的主要项目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913765" y="1724660"/>
            <a:ext cx="10363835" cy="128651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/>
              <a:t>2、建设智慧农业产业园</a:t>
            </a:r>
            <a:endParaRPr lang="zh-CN" altLang="en-US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（1）涪陵青菜头绿色智能化种植基地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（2）智慧农业及物联网信息应用</a:t>
            </a:r>
            <a:endParaRPr lang="zh-CN" altLang="en-US" sz="2000">
              <a:solidFill>
                <a:schemeClr val="tx1"/>
              </a:solidFill>
            </a:endParaRPr>
          </a:p>
        </p:txBody>
      </p:sp>
      <p:pic>
        <p:nvPicPr>
          <p:cNvPr id="21" name="图片 21" descr="微信图片_202011200914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1580" y="2912745"/>
            <a:ext cx="9925685" cy="41484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四、智慧农业涪陵方案中的主要项目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3、开展农机装备智能化示范</a:t>
            </a:r>
            <a:endParaRPr lang="zh-CN" altLang="en-US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（1）建设宜机化基本农田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（2）青菜头生产全程机械化设备研发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（3）建设中药材种植、采收、加工机械化示范基地</a:t>
            </a:r>
            <a:endParaRPr lang="zh-CN" altLang="en-US" sz="2000">
              <a:solidFill>
                <a:schemeClr val="tx1"/>
              </a:solidFill>
            </a:endParaRPr>
          </a:p>
          <a:p>
            <a:pPr marL="685800" lvl="1" indent="-228600">
              <a:buFont typeface="Arial" panose="020B0604020202020204" pitchFamily="34" charset="0"/>
              <a:buChar char="•"/>
            </a:pPr>
            <a:endParaRPr lang="zh-CN" altLang="en-US" sz="20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3765" y="618490"/>
            <a:ext cx="10364470" cy="1299210"/>
          </a:xfrm>
        </p:spPr>
        <p:txBody>
          <a:bodyPr/>
          <a:p>
            <a:pPr algn="l"/>
            <a:r>
              <a:rPr lang="zh-CN" altLang="en-US">
                <a:sym typeface="+mn-ea"/>
              </a:rPr>
              <a:t>四、智慧农业涪陵方案中的主要项目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913765" y="2038985"/>
            <a:ext cx="10363835" cy="3752215"/>
          </a:xfrm>
        </p:spPr>
        <p:txBody>
          <a:bodyPr/>
          <a:p>
            <a:pPr marL="0" indent="0">
              <a:buNone/>
            </a:pPr>
            <a:r>
              <a:rPr lang="zh-CN" altLang="en-US"/>
              <a:t>4、建设智慧农业监测体系</a:t>
            </a:r>
            <a:endParaRPr lang="zh-CN" altLang="en-US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（1）涪陵农业大数据应用管理平台</a:t>
            </a:r>
            <a:endParaRPr lang="zh-CN" altLang="en-US" sz="20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5</a:t>
            </a:r>
            <a:r>
              <a:rPr lang="zh-CN" altLang="en-US" sz="2000">
                <a:sym typeface="+mn-ea"/>
              </a:rPr>
              <a:t>、品牌农产品网销工程</a:t>
            </a:r>
            <a:endParaRPr lang="zh-CN" altLang="en-US" sz="200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ym typeface="+mn-ea"/>
              </a:rPr>
              <a:t>（1）“涪陵e生活—探百村”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ym typeface="+mn-ea"/>
              </a:rPr>
              <a:t>（2）“尚尚”微商和“尚尚乡村”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endParaRPr lang="zh-CN" altLang="en-US" sz="20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四、智慧农业涪陵方案中的主要项目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en-US" altLang="zh-CN">
                <a:solidFill>
                  <a:schemeClr val="tx1"/>
                </a:solidFill>
              </a:rPr>
              <a:t>6</a:t>
            </a:r>
            <a:r>
              <a:rPr lang="zh-CN" altLang="en-US">
                <a:solidFill>
                  <a:schemeClr val="tx1"/>
                </a:solidFill>
              </a:rPr>
              <a:t>、农产品网销能力提振工程</a:t>
            </a:r>
            <a:endParaRPr lang="zh-CN" altLang="en-US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（1）农产品电商孵化基地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（2）农产品仓储物流分拔中心。</a:t>
            </a:r>
            <a:endParaRPr lang="zh-CN" altLang="en-US" sz="2000">
              <a:solidFill>
                <a:schemeClr val="tx1"/>
              </a:solidFill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</a:rPr>
              <a:t>7</a:t>
            </a:r>
            <a:r>
              <a:rPr lang="zh-CN" altLang="en-US">
                <a:solidFill>
                  <a:schemeClr val="tx1"/>
                </a:solidFill>
              </a:rPr>
              <a:t>、网销农产品质量安全监管工程</a:t>
            </a:r>
            <a:endParaRPr lang="zh-CN" altLang="en-US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</a:t>
            </a:r>
            <a:r>
              <a:rPr lang="en-US" altLang="zh-CN" sz="2000">
                <a:solidFill>
                  <a:schemeClr val="tx1"/>
                </a:solidFill>
              </a:rPr>
              <a:t>1</a:t>
            </a:r>
            <a:r>
              <a:rPr lang="zh-CN" altLang="en-US" sz="2000">
                <a:solidFill>
                  <a:schemeClr val="tx1"/>
                </a:solidFill>
              </a:rPr>
              <a:t>）农产品质量安全追溯管理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</a:t>
            </a:r>
            <a:r>
              <a:rPr lang="en-US" altLang="zh-CN" sz="2000">
                <a:solidFill>
                  <a:schemeClr val="tx1"/>
                </a:solidFill>
              </a:rPr>
              <a:t>2</a:t>
            </a:r>
            <a:r>
              <a:rPr lang="zh-CN" altLang="en-US" sz="2000">
                <a:solidFill>
                  <a:schemeClr val="tx1"/>
                </a:solidFill>
              </a:rPr>
              <a:t>）“五类”食用农产品合格证管理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</a:t>
            </a:r>
            <a:r>
              <a:rPr lang="en-US" altLang="zh-CN" sz="2000">
                <a:solidFill>
                  <a:schemeClr val="tx1"/>
                </a:solidFill>
              </a:rPr>
              <a:t>3</a:t>
            </a:r>
            <a:r>
              <a:rPr lang="zh-CN" altLang="en-US" sz="2000">
                <a:solidFill>
                  <a:schemeClr val="tx1"/>
                </a:solidFill>
              </a:rPr>
              <a:t>）试验推广生猪RFID电子标签</a:t>
            </a:r>
            <a:endParaRPr lang="zh-CN" altLang="en-US" sz="20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3765" y="618490"/>
            <a:ext cx="10364470" cy="1220470"/>
          </a:xfrm>
        </p:spPr>
        <p:txBody>
          <a:bodyPr/>
          <a:p>
            <a:pPr algn="l"/>
            <a:r>
              <a:rPr lang="zh-CN" altLang="en-US">
                <a:sym typeface="+mn-ea"/>
              </a:rPr>
              <a:t>一、智慧农业意义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913765" y="1838325"/>
            <a:ext cx="10363835" cy="3952875"/>
          </a:xfrm>
        </p:spPr>
        <p:txBody>
          <a:bodyPr/>
          <a:p>
            <a:pPr marL="0" indent="0">
              <a:buNone/>
            </a:pPr>
            <a:r>
              <a:rPr lang="zh-CN" altLang="en-US"/>
              <a:t>1.智慧农业的概念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130" y="2353310"/>
            <a:ext cx="10365740" cy="509968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四、智慧农业涪陵方案中的主要项目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8</a:t>
            </a:r>
            <a:r>
              <a:rPr lang="zh-CN" altLang="en-US"/>
              <a:t>、推动农业数据资源共建共享</a:t>
            </a:r>
            <a:endParaRPr lang="zh-CN" altLang="en-US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（1）建立农业信息应用平台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（2）建设农业农村政务数据资源库</a:t>
            </a:r>
            <a:endParaRPr lang="zh-CN" altLang="en-US" sz="2000">
              <a:solidFill>
                <a:schemeClr val="tx1"/>
              </a:solidFill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</a:rPr>
              <a:t>9</a:t>
            </a:r>
            <a:r>
              <a:rPr lang="zh-CN" altLang="en-US">
                <a:solidFill>
                  <a:schemeClr val="tx1"/>
                </a:solidFill>
              </a:rPr>
              <a:t>、开展农业大数据应用</a:t>
            </a:r>
            <a:endParaRPr lang="zh-CN" altLang="en-US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（1）“涪陵榨菜”大数据应用推广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（2）培育农产品电商主体</a:t>
            </a:r>
            <a:endParaRPr lang="zh-CN" altLang="en-US" sz="20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四、智慧农业涪陵方案中的主要项目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10</a:t>
            </a:r>
            <a:r>
              <a:rPr lang="zh-CN" altLang="en-US"/>
              <a:t>、实施信息进村入户工程</a:t>
            </a:r>
            <a:endParaRPr lang="zh-CN" altLang="en-US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（1）“12316”信息进村入户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（2）完善“益农信息社”</a:t>
            </a:r>
            <a:endParaRPr lang="zh-CN" altLang="en-US" sz="2000">
              <a:solidFill>
                <a:schemeClr val="tx1"/>
              </a:solidFill>
            </a:endParaRPr>
          </a:p>
          <a:p>
            <a:pPr marL="1143000" lvl="2" indent="-228600">
              <a:buFont typeface="Arial" panose="020B0604020202020204" pitchFamily="34" charset="0"/>
              <a:buChar char="•"/>
            </a:pP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endParaRPr lang="zh-CN" altLang="en-US" sz="2000">
              <a:solidFill>
                <a:schemeClr val="tx1"/>
              </a:solidFill>
            </a:endParaRPr>
          </a:p>
        </p:txBody>
      </p:sp>
      <p:pic>
        <p:nvPicPr>
          <p:cNvPr id="5" name="图片 4" descr="微信图片_202011200914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4440" y="2367280"/>
            <a:ext cx="6080125" cy="449135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四、智慧农业涪陵方案中的主要项目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11</a:t>
            </a:r>
            <a:r>
              <a:rPr lang="zh-CN" altLang="en-US"/>
              <a:t>、打造农业特色的互联网乡村</a:t>
            </a:r>
            <a:endParaRPr lang="zh-CN" altLang="en-US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（1）建设农业特色“互联网”示范乡镇和示范区</a:t>
            </a:r>
            <a:endParaRPr lang="zh-CN" altLang="en-US" sz="2000">
              <a:solidFill>
                <a:schemeClr val="tx1"/>
              </a:solidFill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</a:rPr>
              <a:t>12</a:t>
            </a:r>
            <a:r>
              <a:rPr lang="zh-CN" altLang="en-US">
                <a:solidFill>
                  <a:schemeClr val="tx1"/>
                </a:solidFill>
              </a:rPr>
              <a:t>、推进手机“新农具”应用</a:t>
            </a:r>
            <a:endParaRPr lang="zh-CN" altLang="en-US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（1）推广手机“益农信”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（2）推广手机“村村旺”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（3）推广手机“智能控”</a:t>
            </a:r>
            <a:endParaRPr lang="zh-CN" altLang="en-US" sz="20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五、200亩果园智能化项目建设内容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p>
            <a:pPr marL="0" indent="0">
              <a:buNone/>
            </a:pPr>
            <a:r>
              <a:rPr lang="zh-CN" altLang="en-US" sz="2000">
                <a:solidFill>
                  <a:schemeClr val="tx1"/>
                </a:solidFill>
              </a:rPr>
              <a:t>1.果园智慧管理平台</a:t>
            </a:r>
            <a:endParaRPr lang="zh-CN" altLang="en-US" sz="20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000">
                <a:solidFill>
                  <a:schemeClr val="tx1"/>
                </a:solidFill>
              </a:rPr>
              <a:t>2.物联网 “四情”监测系统</a:t>
            </a:r>
            <a:endParaRPr lang="zh-CN" altLang="en-US" sz="2000">
              <a:solidFill>
                <a:schemeClr val="tx1"/>
              </a:solidFill>
            </a:endParaRP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tx1"/>
                </a:solidFill>
              </a:rPr>
              <a:t>田间小气候监测</a:t>
            </a:r>
            <a:endParaRPr lang="zh-CN" altLang="en-US" sz="2000">
              <a:solidFill>
                <a:schemeClr val="tx1"/>
              </a:solidFill>
            </a:endParaRP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tx1"/>
                </a:solidFill>
              </a:rPr>
              <a:t>土壤环境监测</a:t>
            </a:r>
            <a:endParaRPr lang="zh-CN" altLang="en-US" sz="2000">
              <a:solidFill>
                <a:schemeClr val="tx1"/>
              </a:solidFill>
            </a:endParaRP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tx1"/>
                </a:solidFill>
              </a:rPr>
              <a:t>作物虫害观测</a:t>
            </a:r>
            <a:endParaRPr lang="zh-CN" altLang="en-US" sz="2000">
              <a:solidFill>
                <a:schemeClr val="tx1"/>
              </a:solidFill>
            </a:endParaRP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tx1"/>
                </a:solidFill>
              </a:rPr>
              <a:t>果树生长监测</a:t>
            </a:r>
            <a:endParaRPr lang="zh-CN" altLang="en-US" sz="20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五、200亩果园智能化项目建设内容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0000"/>
          </a:bodyPr>
          <a:p>
            <a:pPr marL="0" indent="0">
              <a:buNone/>
            </a:pPr>
            <a:r>
              <a:rPr lang="zh-CN" altLang="en-US"/>
              <a:t>3.智慧农业检测设备</a:t>
            </a:r>
            <a:endParaRPr lang="zh-CN" altLang="en-US"/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tx1"/>
                </a:solidFill>
              </a:rPr>
              <a:t>土壤养分速测仪</a:t>
            </a:r>
            <a:endParaRPr lang="zh-CN" altLang="en-US" sz="2000">
              <a:solidFill>
                <a:schemeClr val="tx1"/>
              </a:solidFill>
            </a:endParaRP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tx1"/>
                </a:solidFill>
              </a:rPr>
              <a:t>农药残留速测仪</a:t>
            </a:r>
            <a:endParaRPr lang="zh-CN" altLang="en-US" sz="2000">
              <a:solidFill>
                <a:schemeClr val="tx1"/>
              </a:solidFill>
            </a:endParaRP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tx1"/>
                </a:solidFill>
              </a:rPr>
              <a:t>水果品质糖酸检测仪</a:t>
            </a:r>
            <a:endParaRPr lang="zh-CN" altLang="en-US" sz="2000">
              <a:solidFill>
                <a:schemeClr val="tx1"/>
              </a:solidFill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tx1"/>
                </a:solidFill>
              </a:rPr>
              <a:t>4.绿色防控系统</a:t>
            </a:r>
            <a:endParaRPr lang="zh-CN" altLang="en-US">
              <a:solidFill>
                <a:schemeClr val="tx1"/>
              </a:solidFill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tx1"/>
                </a:solidFill>
              </a:rPr>
              <a:t>5.智能水肥控制系统</a:t>
            </a:r>
            <a:endParaRPr lang="zh-CN" altLang="en-US">
              <a:solidFill>
                <a:schemeClr val="tx1"/>
              </a:solidFill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tx1"/>
                </a:solidFill>
              </a:rPr>
              <a:t>6.可视化监控系统</a:t>
            </a:r>
            <a:endParaRPr lang="zh-CN" altLang="en-US">
              <a:solidFill>
                <a:schemeClr val="tx1"/>
              </a:solidFill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tx1"/>
                </a:solidFill>
              </a:rPr>
              <a:t>7.数据展示大屏系统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六、2000亩智慧田园（优质稻）实施方案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（一）项目总体架构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14" name="图片 1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79140" y="1738630"/>
            <a:ext cx="7998460" cy="511937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六、2000亩智慧田园（优质稻）实施方案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（二）智慧管理平台</a:t>
            </a:r>
            <a:endParaRPr lang="zh-CN" altLang="en-US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/>
              <a:t>1、管理平台功能</a:t>
            </a:r>
            <a:endParaRPr lang="zh-CN" altLang="en-US"/>
          </a:p>
          <a:p>
            <a:pPr marL="1143000" lvl="2" indent="-228600">
              <a:buFont typeface="Arial" panose="020B0604020202020204" pitchFamily="34" charset="0"/>
              <a:buChar char="•"/>
            </a:pPr>
            <a:r>
              <a:rPr lang="zh-CN" altLang="en-US" sz="1800">
                <a:solidFill>
                  <a:schemeClr val="tx1"/>
                </a:solidFill>
              </a:rPr>
              <a:t>基地管理</a:t>
            </a:r>
            <a:endParaRPr lang="zh-CN" altLang="en-US" sz="1800">
              <a:solidFill>
                <a:schemeClr val="tx1"/>
              </a:solidFill>
            </a:endParaRPr>
          </a:p>
          <a:p>
            <a:pPr marL="1143000" lvl="2" indent="-228600">
              <a:buFont typeface="Arial" panose="020B0604020202020204" pitchFamily="34" charset="0"/>
              <a:buChar char="•"/>
            </a:pPr>
            <a:r>
              <a:rPr lang="zh-CN" altLang="en-US" sz="1800">
                <a:solidFill>
                  <a:schemeClr val="tx1"/>
                </a:solidFill>
              </a:rPr>
              <a:t>实时数据采集</a:t>
            </a:r>
            <a:endParaRPr lang="zh-CN" altLang="en-US" sz="1800">
              <a:solidFill>
                <a:schemeClr val="tx1"/>
              </a:solidFill>
            </a:endParaRPr>
          </a:p>
          <a:p>
            <a:pPr marL="1143000" lvl="2" indent="-228600">
              <a:buFont typeface="Arial" panose="020B0604020202020204" pitchFamily="34" charset="0"/>
              <a:buChar char="•"/>
            </a:pPr>
            <a:r>
              <a:rPr lang="zh-CN" altLang="en-US" sz="1800">
                <a:solidFill>
                  <a:schemeClr val="tx1"/>
                </a:solidFill>
              </a:rPr>
              <a:t>病虫害监测</a:t>
            </a:r>
            <a:endParaRPr lang="zh-CN" altLang="en-US" sz="1800">
              <a:solidFill>
                <a:schemeClr val="tx1"/>
              </a:solidFill>
            </a:endParaRPr>
          </a:p>
          <a:p>
            <a:pPr marL="1143000" lvl="2" indent="-228600">
              <a:buFont typeface="Arial" panose="020B0604020202020204" pitchFamily="34" charset="0"/>
              <a:buChar char="•"/>
            </a:pPr>
            <a:r>
              <a:rPr lang="zh-CN" altLang="en-US" sz="1800">
                <a:solidFill>
                  <a:schemeClr val="tx1"/>
                </a:solidFill>
              </a:rPr>
              <a:t>可视化监控</a:t>
            </a:r>
            <a:endParaRPr lang="zh-CN" altLang="en-US" sz="1800">
              <a:solidFill>
                <a:schemeClr val="tx1"/>
              </a:solidFill>
            </a:endParaRPr>
          </a:p>
          <a:p>
            <a:pPr marL="1143000" lvl="2" indent="-228600">
              <a:buFont typeface="Arial" panose="020B0604020202020204" pitchFamily="34" charset="0"/>
              <a:buChar char="•"/>
            </a:pPr>
            <a:r>
              <a:rPr lang="zh-CN" altLang="en-US" sz="1800">
                <a:solidFill>
                  <a:schemeClr val="tx1"/>
                </a:solidFill>
              </a:rPr>
              <a:t>生长环境监测</a:t>
            </a:r>
            <a:endParaRPr lang="zh-CN" altLang="en-US" sz="1800">
              <a:solidFill>
                <a:schemeClr val="tx1"/>
              </a:solidFill>
            </a:endParaRPr>
          </a:p>
          <a:p>
            <a:pPr marL="1143000" lvl="2" indent="-228600">
              <a:buFont typeface="Arial" panose="020B0604020202020204" pitchFamily="34" charset="0"/>
              <a:buChar char="•"/>
            </a:pPr>
            <a:r>
              <a:rPr lang="zh-CN" altLang="en-US" sz="1800">
                <a:solidFill>
                  <a:schemeClr val="tx1"/>
                </a:solidFill>
              </a:rPr>
              <a:t>产品质量管理</a:t>
            </a:r>
            <a:endParaRPr lang="zh-CN" altLang="en-US" sz="1800">
              <a:solidFill>
                <a:schemeClr val="tx1"/>
              </a:solidFill>
            </a:endParaRPr>
          </a:p>
          <a:p>
            <a:pPr marL="1143000" lvl="2" indent="-228600">
              <a:buFont typeface="Arial" panose="020B0604020202020204" pitchFamily="34" charset="0"/>
              <a:buChar char="•"/>
            </a:pPr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六、2000亩智慧田园（优质稻）实施方案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p>
            <a:pPr marL="0" indent="0">
              <a:buNone/>
            </a:pPr>
            <a:r>
              <a:rPr lang="zh-CN" altLang="en-US" sz="2000">
                <a:sym typeface="+mn-ea"/>
              </a:rPr>
              <a:t>（二）智慧管理平台</a:t>
            </a:r>
            <a:endParaRPr lang="zh-CN" altLang="en-US" sz="200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ym typeface="+mn-ea"/>
              </a:rPr>
              <a:t>1、管理平台功能</a:t>
            </a:r>
            <a:endParaRPr lang="zh-CN" altLang="en-US" sz="2000">
              <a:sym typeface="+mn-ea"/>
            </a:endParaRPr>
          </a:p>
          <a:p>
            <a:pPr marL="1143000" lvl="2" indent="-228600"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农事生产管理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  <a:p>
            <a:pPr marL="1143000" lvl="2" indent="-228600"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GIS一张图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  <a:p>
            <a:pPr marL="1143000" lvl="2" indent="-228600"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tx1"/>
                </a:solidFill>
              </a:rPr>
              <a:t>系统管理</a:t>
            </a:r>
            <a:endParaRPr lang="zh-CN" altLang="en-US" sz="2000">
              <a:solidFill>
                <a:schemeClr val="tx1"/>
              </a:solidFill>
            </a:endParaRPr>
          </a:p>
          <a:p>
            <a:endParaRPr lang="zh-CN" altLang="en-US" sz="2000">
              <a:solidFill>
                <a:schemeClr val="tx1"/>
              </a:solidFill>
            </a:endParaRPr>
          </a:p>
        </p:txBody>
      </p:sp>
      <p:pic>
        <p:nvPicPr>
          <p:cNvPr id="17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925" y="1744345"/>
            <a:ext cx="7560310" cy="511365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七、涪陵智慧农业平台简介</a:t>
            </a:r>
            <a:endParaRPr lang="zh-CN" altLang="en-US"/>
          </a:p>
        </p:txBody>
      </p:sp>
      <p:pic>
        <p:nvPicPr>
          <p:cNvPr id="18" name="图片 18" descr="微信图片_20201120091355"/>
          <p:cNvPicPr>
            <a:picLocks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635" y="1946910"/>
            <a:ext cx="11277600" cy="454342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七、涪陵智慧农业平台简介</a:t>
            </a: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    </a:t>
            </a:r>
            <a:r>
              <a:rPr lang="zh-CN" altLang="en-US" sz="2400">
                <a:sym typeface="+mn-ea"/>
              </a:rPr>
              <a:t> </a:t>
            </a:r>
            <a:r>
              <a:rPr lang="en-US" altLang="zh-CN" sz="2400">
                <a:sym typeface="+mn-ea"/>
              </a:rPr>
              <a:t>--</a:t>
            </a:r>
            <a:r>
              <a:rPr lang="zh-CN" altLang="en-US" sz="2400">
                <a:sym typeface="+mn-ea"/>
              </a:rPr>
              <a:t>智慧农业</a:t>
            </a:r>
            <a:br>
              <a:rPr lang="zh-CN" altLang="en-US"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913765" y="2367280"/>
            <a:ext cx="10364470" cy="3423920"/>
          </a:xfrm>
        </p:spPr>
        <p:txBody>
          <a:bodyPr/>
          <a:p>
            <a:endParaRPr lang="zh-CN" altLang="en-US"/>
          </a:p>
        </p:txBody>
      </p:sp>
      <p:pic>
        <p:nvPicPr>
          <p:cNvPr id="4" name="图片 3" descr="智慧农业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130" y="1738630"/>
            <a:ext cx="10365105" cy="47879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一、智慧农业意义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/>
          </a:bodyPr>
          <a:p>
            <a:pPr marL="0" indent="0">
              <a:buNone/>
            </a:pPr>
            <a:r>
              <a:rPr lang="zh-CN" altLang="en-US"/>
              <a:t>2.智慧农业发展现状</a:t>
            </a:r>
            <a:endParaRPr lang="zh-CN" altLang="en-US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涪陵区2019年农业数字统计分析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1、互联网普及率（%）                                        79.89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2、信息技术在种植业中的应用率（%）                             84.6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3、 信息技术在畜牧业中的应用率（%）                            5.0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tx1"/>
                </a:solidFill>
              </a:rPr>
              <a:t>4</a:t>
            </a:r>
            <a:r>
              <a:rPr lang="zh-CN" altLang="en-US" sz="2000">
                <a:solidFill>
                  <a:schemeClr val="tx1"/>
                </a:solidFill>
              </a:rPr>
              <a:t>、农产品网络销售率（%）                                     3.8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tx1"/>
                </a:solidFill>
              </a:rPr>
              <a:t>5</a:t>
            </a:r>
            <a:r>
              <a:rPr lang="zh-CN" altLang="en-US" sz="2000">
                <a:solidFill>
                  <a:schemeClr val="tx1"/>
                </a:solidFill>
              </a:rPr>
              <a:t>、种植业农产品质量安全追溯信息化应用率（%）                    8.8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tx1"/>
                </a:solidFill>
              </a:rPr>
              <a:t>6</a:t>
            </a:r>
            <a:r>
              <a:rPr lang="zh-CN" altLang="en-US" sz="2000">
                <a:solidFill>
                  <a:schemeClr val="tx1"/>
                </a:solidFill>
              </a:rPr>
              <a:t>、畜牧业农产品质量安全追溯信息化应用率（%）                    10.7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tx1"/>
                </a:solidFill>
              </a:rPr>
              <a:t>7</a:t>
            </a:r>
            <a:r>
              <a:rPr lang="zh-CN" altLang="en-US" sz="2000">
                <a:solidFill>
                  <a:schemeClr val="tx1"/>
                </a:solidFill>
              </a:rPr>
              <a:t>、信息进村入户村级信息服务站覆盖率（%）                        100.0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tx1"/>
                </a:solidFill>
              </a:rPr>
              <a:t>8</a:t>
            </a:r>
            <a:r>
              <a:rPr lang="zh-CN" altLang="en-US" sz="2000">
                <a:solidFill>
                  <a:schemeClr val="tx1"/>
                </a:solidFill>
              </a:rPr>
              <a:t>、电商服务站覆盖率（%）                                     100.0</a:t>
            </a:r>
            <a:endParaRPr lang="zh-CN" altLang="en-US" sz="20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七、涪陵智慧农业平台简介</a:t>
            </a: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   </a:t>
            </a:r>
            <a:r>
              <a:rPr lang="zh-CN" altLang="en-US" sz="2400">
                <a:sym typeface="+mn-ea"/>
              </a:rPr>
              <a:t>  </a:t>
            </a:r>
            <a:r>
              <a:rPr lang="en-US" altLang="zh-CN" sz="2400">
                <a:sym typeface="+mn-ea"/>
              </a:rPr>
              <a:t>--</a:t>
            </a:r>
            <a:r>
              <a:rPr lang="zh-CN" altLang="en-US" sz="2400">
                <a:sym typeface="+mn-ea"/>
              </a:rPr>
              <a:t>质量追溯</a:t>
            </a:r>
            <a:br>
              <a:rPr lang="zh-CN" altLang="en-US"/>
            </a:b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913765" y="1824355"/>
            <a:ext cx="10363835" cy="503237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3765" y="618490"/>
            <a:ext cx="10364470" cy="1266825"/>
          </a:xfrm>
        </p:spPr>
        <p:txBody>
          <a:bodyPr/>
          <a:p>
            <a:pPr algn="l"/>
            <a:r>
              <a:rPr lang="zh-CN" altLang="en-US">
                <a:sym typeface="+mn-ea"/>
              </a:rPr>
              <a:t>七、涪陵智慧农业平台简介</a:t>
            </a: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     </a:t>
            </a:r>
            <a:r>
              <a:rPr lang="en-US" altLang="zh-CN" sz="2400">
                <a:sym typeface="+mn-ea"/>
              </a:rPr>
              <a:t>--</a:t>
            </a:r>
            <a:r>
              <a:rPr lang="zh-CN" altLang="en-US" sz="2400">
                <a:sym typeface="+mn-ea"/>
              </a:rPr>
              <a:t>物联网</a:t>
            </a:r>
            <a:endParaRPr lang="zh-CN" altLang="en-US" sz="2400">
              <a:sym typeface="+mn-ea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914400" y="1697355"/>
            <a:ext cx="10457180" cy="462788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七、涪陵智慧农业平台简介</a:t>
            </a: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     </a:t>
            </a:r>
            <a:r>
              <a:rPr lang="en-US" altLang="zh-CN" sz="2400">
                <a:sym typeface="+mn-ea"/>
              </a:rPr>
              <a:t>--</a:t>
            </a:r>
            <a:r>
              <a:rPr lang="zh-CN" altLang="zh-CN" sz="2400">
                <a:sym typeface="+mn-ea"/>
              </a:rPr>
              <a:t>大数据</a:t>
            </a:r>
            <a:br>
              <a:rPr lang="zh-CN" altLang="en-US"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智慧农业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765" y="1802765"/>
            <a:ext cx="11106150" cy="581152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生猪大数据中心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914400" y="2022475"/>
            <a:ext cx="10363835" cy="52578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结束语</a:t>
            </a:r>
            <a:endParaRPr lang="zh-CN" altLang="en-US"/>
          </a:p>
        </p:txBody>
      </p:sp>
      <p:pic>
        <p:nvPicPr>
          <p:cNvPr id="7" name="内容占位符 3"/>
          <p:cNvPicPr>
            <a:picLocks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913130" y="1725930"/>
            <a:ext cx="10504170" cy="549148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914400" y="619125"/>
            <a:ext cx="10363200" cy="666051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3765" y="618490"/>
            <a:ext cx="10364470" cy="1048385"/>
          </a:xfrm>
        </p:spPr>
        <p:txBody>
          <a:bodyPr>
            <a:normAutofit fontScale="90000"/>
          </a:bodyPr>
          <a:p>
            <a:pPr algn="l"/>
            <a:r>
              <a:rPr lang="en-US" altLang="zh-CN" sz="2220">
                <a:sym typeface="+mn-ea"/>
              </a:rPr>
              <a:t>    </a:t>
            </a:r>
            <a:r>
              <a:rPr lang="zh-CN" altLang="en-US" sz="2220">
                <a:sym typeface="+mn-ea"/>
              </a:rPr>
              <a:t>随着国家“互联网+”行动深入实施，现代信息技术将快速向农业领域渗透，智慧农业发展将进入加速期，我们应该顺势而为，推进智慧农业高质量发展，使之成为现代农业制高点。</a:t>
            </a:r>
            <a:br>
              <a:rPr lang="zh-CN" altLang="en-US" sz="2220">
                <a:sym typeface="+mn-ea"/>
              </a:rPr>
            </a:br>
            <a:endParaRPr lang="zh-CN" altLang="en-US" sz="222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 flipV="1">
            <a:off x="913765" y="1890395"/>
            <a:ext cx="10363835" cy="245745"/>
          </a:xfrm>
        </p:spPr>
        <p:txBody>
          <a:bodyPr>
            <a:normAutofit fontScale="40000"/>
          </a:bodyPr>
          <a:p>
            <a:pPr marL="0" indent="0">
              <a:buNone/>
            </a:pPr>
            <a:endParaRPr lang="zh-CN" altLang="en-US" sz="2000">
              <a:solidFill>
                <a:schemeClr val="tx1"/>
              </a:solidFill>
            </a:endParaRPr>
          </a:p>
        </p:txBody>
      </p:sp>
      <p:pic>
        <p:nvPicPr>
          <p:cNvPr id="5" name="图片 6" descr="IMG_2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130" y="1666875"/>
            <a:ext cx="10488930" cy="54711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p>
            <a:pPr marL="0" indent="0" algn="ctr">
              <a:buNone/>
            </a:pPr>
            <a:r>
              <a:rPr lang="zh-CN" altLang="en-US" sz="4000"/>
              <a:t>再见</a:t>
            </a:r>
            <a:endParaRPr lang="zh-CN" altLang="en-US" sz="4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3765" y="618490"/>
            <a:ext cx="10364470" cy="1329690"/>
          </a:xfrm>
        </p:spPr>
        <p:txBody>
          <a:bodyPr/>
          <a:p>
            <a:pPr algn="l"/>
            <a:r>
              <a:rPr lang="zh-CN" altLang="en-US">
                <a:sym typeface="+mn-ea"/>
              </a:rPr>
              <a:t>一、智慧农业意义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913765" y="1947545"/>
            <a:ext cx="10363835" cy="3843655"/>
          </a:xfrm>
        </p:spPr>
        <p:txBody>
          <a:bodyPr/>
          <a:p>
            <a:pPr marL="0" indent="0">
              <a:buNone/>
            </a:pPr>
            <a:r>
              <a:rPr lang="zh-CN" altLang="en-US"/>
              <a:t>3.智慧农业取得的主要成果</a:t>
            </a:r>
            <a:endParaRPr lang="zh-CN" altLang="en-US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南京溧水白马镇：高新科技助力农业高质量发展</a:t>
            </a:r>
            <a:endParaRPr lang="zh-CN" altLang="en-US" sz="2000">
              <a:solidFill>
                <a:schemeClr val="tx1"/>
              </a:solidFill>
            </a:endParaRPr>
          </a:p>
        </p:txBody>
      </p:sp>
      <p:pic>
        <p:nvPicPr>
          <p:cNvPr id="8" name="图片 2" descr="IMG_257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765" y="2973705"/>
            <a:ext cx="10465435" cy="38849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一、智慧农业意义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4.智慧农业发展中的主要问题</a:t>
            </a:r>
            <a:endParaRPr lang="zh-CN" altLang="en-US"/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tx1"/>
                </a:solidFill>
              </a:rPr>
              <a:t>缺乏农业信息和通信设施;</a:t>
            </a:r>
            <a:endParaRPr lang="zh-CN" altLang="en-US" sz="2000">
              <a:solidFill>
                <a:schemeClr val="tx1"/>
              </a:solidFill>
            </a:endParaRP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zh-CN" altLang="en-US"/>
              <a:t>缺乏统一的物联网技术标准;</a:t>
            </a:r>
            <a:endParaRPr lang="zh-CN" altLang="en-US"/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zh-CN" altLang="en-US"/>
              <a:t>需要提高农业用户的质量;</a:t>
            </a:r>
            <a:endParaRPr lang="zh-CN" altLang="en-US"/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zh-CN" altLang="en-US"/>
              <a:t>现代农业信息推广应用有待提高;</a:t>
            </a:r>
            <a:endParaRPr lang="zh-CN" altLang="en-US"/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zh-CN" altLang="en-US"/>
              <a:t>新技术的应用和推广还不够</a:t>
            </a:r>
            <a:r>
              <a:rPr lang="zh-CN" altLang="zh-CN"/>
              <a:t>。</a:t>
            </a:r>
            <a:endParaRPr lang="zh-CN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一、智慧农业意义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914400" y="1972945"/>
            <a:ext cx="10363835" cy="3331210"/>
          </a:xfrm>
        </p:spPr>
        <p:txBody>
          <a:bodyPr/>
          <a:p>
            <a:pPr marL="0" indent="0">
              <a:buNone/>
            </a:pPr>
            <a:r>
              <a:rPr lang="zh-CN" altLang="en-US"/>
              <a:t>5.我国智慧农业未来发展趋势</a:t>
            </a:r>
            <a:endParaRPr lang="zh-CN" altLang="en-US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重庆市、涪陵区数字乡村发展主要指标</a:t>
            </a:r>
            <a:endParaRPr lang="zh-CN" altLang="en-US" sz="2000">
              <a:solidFill>
                <a:schemeClr val="tx1"/>
              </a:solidFill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482725" y="2925445"/>
          <a:ext cx="9794875" cy="2673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3070"/>
                <a:gridCol w="1025525"/>
                <a:gridCol w="1057910"/>
                <a:gridCol w="993775"/>
                <a:gridCol w="795655"/>
                <a:gridCol w="784860"/>
                <a:gridCol w="894080"/>
              </a:tblGrid>
              <a:tr h="40449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指　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2022年</a:t>
                      </a:r>
                      <a:endParaRPr lang="zh-CN" sz="2000" b="0">
                        <a:solidFill>
                          <a:srgbClr val="000000"/>
                        </a:solidFill>
                        <a:ea typeface="宋体" panose="02010600030101010101" pitchFamily="2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2025年</a:t>
                      </a:r>
                      <a:endParaRPr lang="zh-CN" sz="2000" b="0">
                        <a:solidFill>
                          <a:srgbClr val="000000"/>
                        </a:solidFill>
                        <a:ea typeface="宋体" panose="02010600030101010101" pitchFamily="2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2035年</a:t>
                      </a:r>
                      <a:endParaRPr lang="zh-CN" sz="2000" b="0">
                        <a:solidFill>
                          <a:srgbClr val="000000"/>
                        </a:solidFill>
                        <a:ea typeface="宋体" panose="02010600030101010101" pitchFamily="2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03860">
                <a:tc vMerge="1">
                  <a:tcPr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市</a:t>
                      </a:r>
                      <a:endParaRPr lang="zh-CN" sz="2000" b="0">
                        <a:solidFill>
                          <a:srgbClr val="000000"/>
                        </a:solidFill>
                        <a:ea typeface="宋体" panose="02010600030101010101" pitchFamily="2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区</a:t>
                      </a:r>
                      <a:endParaRPr lang="zh-CN" sz="2000" b="0">
                        <a:solidFill>
                          <a:srgbClr val="000000"/>
                        </a:solidFill>
                        <a:ea typeface="宋体" panose="02010600030101010101" pitchFamily="2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市</a:t>
                      </a:r>
                      <a:endParaRPr lang="zh-CN" sz="2000" b="0">
                        <a:solidFill>
                          <a:srgbClr val="000000"/>
                        </a:solidFill>
                        <a:ea typeface="宋体" panose="02010600030101010101" pitchFamily="2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区</a:t>
                      </a:r>
                      <a:endParaRPr lang="zh-CN" sz="2000" b="0">
                        <a:solidFill>
                          <a:srgbClr val="000000"/>
                        </a:solidFill>
                        <a:ea typeface="宋体" panose="02010600030101010101" pitchFamily="2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市</a:t>
                      </a:r>
                      <a:endParaRPr lang="zh-CN" sz="2000" b="0">
                        <a:solidFill>
                          <a:srgbClr val="000000"/>
                        </a:solidFill>
                        <a:ea typeface="宋体" panose="02010600030101010101" pitchFamily="2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区</a:t>
                      </a:r>
                      <a:endParaRPr lang="zh-CN" sz="2000" b="0">
                        <a:solidFill>
                          <a:srgbClr val="000000"/>
                        </a:solidFill>
                        <a:ea typeface="宋体" panose="02010600030101010101" pitchFamily="2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38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1. </a:t>
                      </a:r>
                      <a:r>
                        <a:rPr lang="en-US" b="0">
                          <a:solidFill>
                            <a:srgbClr val="000000"/>
                          </a:solidFill>
                          <a:latin typeface="font-weight" charset="0"/>
                        </a:rPr>
                        <a:t>农村互联网普及率（％）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57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60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70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80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95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97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74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2. </a:t>
                      </a:r>
                      <a:r>
                        <a:rPr lang="en-US" b="0">
                          <a:solidFill>
                            <a:srgbClr val="000000"/>
                          </a:solidFill>
                          <a:latin typeface="font-weight" charset="0"/>
                        </a:rPr>
                        <a:t>农业生产数字化水平（％）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25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28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30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35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60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70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38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3. </a:t>
                      </a:r>
                      <a:r>
                        <a:rPr lang="en-US" b="0">
                          <a:solidFill>
                            <a:srgbClr val="000000"/>
                          </a:solidFill>
                          <a:latin typeface="font-weight" charset="0"/>
                        </a:rPr>
                        <a:t>农业数字经济增加值（亿元）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80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2.5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105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3.5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250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7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74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4. </a:t>
                      </a:r>
                      <a:r>
                        <a:rPr lang="en-US" b="0">
                          <a:solidFill>
                            <a:srgbClr val="000000"/>
                          </a:solidFill>
                          <a:latin typeface="font-weight" charset="0"/>
                        </a:rPr>
                        <a:t>农产品网络零售额（亿元）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180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5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240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10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350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20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38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5. </a:t>
                      </a:r>
                      <a:r>
                        <a:rPr lang="en-US" b="0">
                          <a:solidFill>
                            <a:srgbClr val="000000"/>
                          </a:solidFill>
                          <a:latin typeface="font-weight" charset="0"/>
                        </a:rPr>
                        <a:t>示范乡镇/村社（个）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20/20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0/1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30/30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1/10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/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b="0">
                          <a:solidFill>
                            <a:srgbClr val="000000"/>
                          </a:solidFill>
                          <a:latin typeface="方正仿宋_GBK" panose="03000509000000000000" charset="-122"/>
                        </a:rPr>
                        <a:t>/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仿宋_GBK" panose="03000509000000000000" charset="-122"/>
                      </a:endParaRPr>
                    </a:p>
                  </a:txBody>
                  <a:tcPr vert="horz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sz="quarter" idx="13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3130" y="619125"/>
            <a:ext cx="10520045" cy="49987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3765" y="618490"/>
            <a:ext cx="10364470" cy="1315085"/>
          </a:xfrm>
        </p:spPr>
        <p:txBody>
          <a:bodyPr/>
          <a:p>
            <a:r>
              <a:rPr lang="zh-CN" altLang="en-US"/>
              <a:t>二、智慧农业是物联网技术在现代农业领域的应用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913765" y="1684020"/>
            <a:ext cx="10363835" cy="166370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/>
              <a:t>（一）物联网技术在现代农业领域的应用主要有3大系统</a:t>
            </a:r>
            <a:endParaRPr lang="zh-CN" altLang="en-US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（1）监控功能系统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（2）监测功能系统</a:t>
            </a:r>
            <a:endParaRPr lang="zh-CN" altLang="en-US" sz="2000">
              <a:solidFill>
                <a:schemeClr val="tx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</a:rPr>
              <a:t>（3）实时图像与视频监控功能</a:t>
            </a:r>
            <a:endParaRPr lang="zh-CN" altLang="en-US" sz="2000">
              <a:solidFill>
                <a:schemeClr val="tx1"/>
              </a:solidFill>
            </a:endParaRPr>
          </a:p>
        </p:txBody>
      </p:sp>
      <p:pic>
        <p:nvPicPr>
          <p:cNvPr id="6" name="图片 5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1290" y="3347720"/>
            <a:ext cx="9627870" cy="36468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3765" y="618490"/>
            <a:ext cx="10364470" cy="1201420"/>
          </a:xfrm>
        </p:spPr>
        <p:txBody>
          <a:bodyPr>
            <a:normAutofit fontScale="90000"/>
          </a:bodyPr>
          <a:p>
            <a:pPr algn="l"/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二、智慧农业是物联网技术在现代农业领域的应用</a:t>
            </a:r>
            <a:br>
              <a:rPr lang="zh-CN" altLang="en-US"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913765" y="1819910"/>
            <a:ext cx="10479405" cy="3970655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>
                <a:sym typeface="+mn-ea"/>
              </a:rPr>
              <a:t>（二）智慧农业的8大应用系统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/>
              <a:t>1、智能化温室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2、植保无人机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3、水肥一体化无土栽培系统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4、LED生态种植柜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5、工厂化育苗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6、智能配肥机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7、智能孵化机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8、智能养殖场</a:t>
            </a:r>
            <a:endParaRPr lang="zh-CN" altLang="en-US"/>
          </a:p>
        </p:txBody>
      </p:sp>
      <p:pic>
        <p:nvPicPr>
          <p:cNvPr id="4" name="图片 1" descr="IMG_25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72915" y="2214880"/>
            <a:ext cx="7120255" cy="3686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c90227c1-e8ab-4d87-9616-bc5a24f46760}"/>
  <p:tag name="TABLE_ENDDRAG_ORIGIN_RECT" val="771*210"/>
  <p:tag name="TABLE_ENDDRAG_RECT" val="116*230*771*210"/>
</p:tagLst>
</file>

<file path=ppt/tags/tag2.xml><?xml version="1.0" encoding="utf-8"?>
<p:tagLst xmlns:p="http://schemas.openxmlformats.org/presentationml/2006/main">
  <p:tag name="KSO_WM_UNIT_PLACING_PICTURE_USER_VIEWPORT" val="{&quot;height&quot;:5392,&quot;width&quot;:7189}"/>
</p:tagLst>
</file>

<file path=ppt/tags/tag3.xml><?xml version="1.0" encoding="utf-8"?>
<p:tagLst xmlns:p="http://schemas.openxmlformats.org/presentationml/2006/main">
  <p:tag name="KSO_WM_UNIT_PLACING_PICTURE_USER_VIEWPORT" val="{&quot;height&quot;:6101,&quot;width&quot;:10367}"/>
</p:tagLst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水滴">
  <a:themeElements>
    <a:clrScheme name="水滴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水滴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水滴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0</TotalTime>
  <Words>2806</Words>
  <Application>WPS 演示</Application>
  <PresentationFormat>宽屏</PresentationFormat>
  <Paragraphs>335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Arial</vt:lpstr>
      <vt:lpstr>宋体</vt:lpstr>
      <vt:lpstr>Wingdings</vt:lpstr>
      <vt:lpstr>Wingdings 2</vt:lpstr>
      <vt:lpstr>黑体</vt:lpstr>
      <vt:lpstr>方正仿宋_GBK</vt:lpstr>
      <vt:lpstr>font-weight</vt:lpstr>
      <vt:lpstr>Segoe Print</vt:lpstr>
      <vt:lpstr>微软雅黑</vt:lpstr>
      <vt:lpstr>Arial Unicode MS</vt:lpstr>
      <vt:lpstr>Tw Cen MT</vt:lpstr>
      <vt:lpstr>Calibri</vt:lpstr>
      <vt:lpstr>HDOfficeLightV0</vt:lpstr>
      <vt:lpstr>水滴</vt:lpstr>
      <vt:lpstr>   推进智慧农业高质量发展     魏建林  二0二0年十一月</vt:lpstr>
      <vt:lpstr>一、智慧农业意义</vt:lpstr>
      <vt:lpstr>一、智慧农业意义</vt:lpstr>
      <vt:lpstr>一、智慧农业意义</vt:lpstr>
      <vt:lpstr>一、智慧农业意义</vt:lpstr>
      <vt:lpstr>一、智慧农业意义</vt:lpstr>
      <vt:lpstr>PowerPoint 演示文稿</vt:lpstr>
      <vt:lpstr>二、智慧农业是物联网技术在现代农业领域的应用</vt:lpstr>
      <vt:lpstr> 二、智慧农业是物联网技术在现代农业领域的应用 </vt:lpstr>
      <vt:lpstr>  二、智慧农业是物联网技术在现代农业领域的应用  </vt:lpstr>
      <vt:lpstr>三、国家近期重点扶持相关项目</vt:lpstr>
      <vt:lpstr>三、国家近期重点扶持相关项目</vt:lpstr>
      <vt:lpstr>三、国家近期重点扶持相关项目</vt:lpstr>
      <vt:lpstr>三、国家近期重点扶持相关项目</vt:lpstr>
      <vt:lpstr>四、智慧农业涪陵方案中的主要项目</vt:lpstr>
      <vt:lpstr>四、智慧农业涪陵方案中的主要项目</vt:lpstr>
      <vt:lpstr>四、智慧农业涪陵方案中的主要项目</vt:lpstr>
      <vt:lpstr>四、智慧农业涪陵方案中的主要项目</vt:lpstr>
      <vt:lpstr>四、智慧农业涪陵方案中的主要项目</vt:lpstr>
      <vt:lpstr>四、智慧农业涪陵方案中的主要项目</vt:lpstr>
      <vt:lpstr>四、智慧农业涪陵方案中的主要项目</vt:lpstr>
      <vt:lpstr>四、智慧农业涪陵方案中的主要项目</vt:lpstr>
      <vt:lpstr>五、200亩果园智能化项目建设内容</vt:lpstr>
      <vt:lpstr>五、200亩果园智能化项目建设内容</vt:lpstr>
      <vt:lpstr>六、2000亩智慧田园（优质稻）实施方案</vt:lpstr>
      <vt:lpstr>六、2000亩智慧田园（优质稻）实施方案</vt:lpstr>
      <vt:lpstr>六、2000亩智慧田园（优质稻）实施方案</vt:lpstr>
      <vt:lpstr>七、涪陵智慧农业平台简介</vt:lpstr>
      <vt:lpstr>七、涪陵智慧农业平台简介      --智慧农业 </vt:lpstr>
      <vt:lpstr>七、涪陵智慧农业平台简介      --质量追溯 </vt:lpstr>
      <vt:lpstr>七、涪陵智慧农业平台简介      --物联网</vt:lpstr>
      <vt:lpstr>七、涪陵智慧农业平台简介      --大数据 </vt:lpstr>
      <vt:lpstr>生猪大数据中心</vt:lpstr>
      <vt:lpstr>结束语</vt:lpstr>
      <vt:lpstr>PowerPoint 演示文稿</vt:lpstr>
      <vt:lpstr>    随着国家“互联网+”行动深入实施，现代信息技术将快速向农业领域渗透，智慧农业发展将进入加速期，我们应该顺势而为，推进智慧农业高质量发展，使之成为现代农业制高点。 </vt:lpstr>
      <vt:lpstr>PowerPoint 演示文稿</vt:lpstr>
    </vt:vector>
  </TitlesOfParts>
  <Company>John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推进农村产业融合发展</dc:title>
  <dc:creator>魏岸若</dc:creator>
  <cp:lastModifiedBy>涪陵电大</cp:lastModifiedBy>
  <cp:revision>53</cp:revision>
  <dcterms:created xsi:type="dcterms:W3CDTF">2018-05-07T08:23:00Z</dcterms:created>
  <dcterms:modified xsi:type="dcterms:W3CDTF">2020-12-02T00:29:41Z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