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1" r:id="rId3"/>
    <p:sldId id="302" r:id="rId5"/>
    <p:sldId id="413" r:id="rId6"/>
    <p:sldId id="337" r:id="rId7"/>
    <p:sldId id="338" r:id="rId8"/>
    <p:sldId id="303" r:id="rId9"/>
    <p:sldId id="260" r:id="rId10"/>
    <p:sldId id="261" r:id="rId11"/>
    <p:sldId id="372" r:id="rId12"/>
    <p:sldId id="414" r:id="rId13"/>
    <p:sldId id="262" r:id="rId14"/>
    <p:sldId id="374" r:id="rId15"/>
    <p:sldId id="376" r:id="rId16"/>
    <p:sldId id="375" r:id="rId17"/>
    <p:sldId id="373" r:id="rId18"/>
    <p:sldId id="378" r:id="rId19"/>
    <p:sldId id="379" r:id="rId20"/>
    <p:sldId id="380" r:id="rId21"/>
    <p:sldId id="377" r:id="rId22"/>
    <p:sldId id="381" r:id="rId23"/>
    <p:sldId id="382" r:id="rId24"/>
    <p:sldId id="383" r:id="rId25"/>
    <p:sldId id="385" r:id="rId26"/>
    <p:sldId id="386" r:id="rId27"/>
    <p:sldId id="384" r:id="rId28"/>
    <p:sldId id="263" r:id="rId29"/>
    <p:sldId id="387" r:id="rId30"/>
    <p:sldId id="388" r:id="rId31"/>
    <p:sldId id="264" r:id="rId32"/>
    <p:sldId id="390" r:id="rId33"/>
    <p:sldId id="391" r:id="rId34"/>
    <p:sldId id="394" r:id="rId35"/>
    <p:sldId id="395" r:id="rId36"/>
    <p:sldId id="389" r:id="rId37"/>
    <p:sldId id="396" r:id="rId38"/>
    <p:sldId id="398" r:id="rId39"/>
    <p:sldId id="397" r:id="rId40"/>
    <p:sldId id="265" r:id="rId41"/>
    <p:sldId id="399" r:id="rId42"/>
    <p:sldId id="400" r:id="rId43"/>
    <p:sldId id="401" r:id="rId44"/>
    <p:sldId id="402" r:id="rId45"/>
    <p:sldId id="404" r:id="rId46"/>
    <p:sldId id="405" r:id="rId47"/>
    <p:sldId id="406" r:id="rId48"/>
    <p:sldId id="407" r:id="rId49"/>
    <p:sldId id="408" r:id="rId50"/>
    <p:sldId id="409" r:id="rId51"/>
    <p:sldId id="287" r:id="rId52"/>
    <p:sldId id="415" r:id="rId5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63A08"/>
    <a:srgbClr val="0F517B"/>
    <a:srgbClr val="EEF2F9"/>
    <a:srgbClr val="1C9892"/>
    <a:srgbClr val="4D5559"/>
    <a:srgbClr val="4A5357"/>
    <a:srgbClr val="7F7F7F"/>
    <a:srgbClr val="20ACA7"/>
    <a:srgbClr val="21ADAA"/>
    <a:srgbClr val="7C18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50" d="100"/>
          <a:sy n="50" d="100"/>
        </p:scale>
        <p:origin x="936" y="468"/>
      </p:cViewPr>
      <p:guideLst>
        <p:guide orient="horz" pos="3813"/>
        <p:guide pos="6269"/>
        <p:guide pos="96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111111111111</a:t>
            </a:r>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1026"/>
          <p:cNvSpPr>
            <a:spLocks noGrp="1" noRot="1" noChangeAspect="1" noChangeArrowheads="1" noTextEdit="1"/>
          </p:cNvSpPr>
          <p:nvPr>
            <p:ph type="sldImg"/>
          </p:nvPr>
        </p:nvSpPr>
        <p:spPr>
          <a:xfrm>
            <a:off x="88900" y="741363"/>
            <a:ext cx="6572250" cy="3697287"/>
          </a:xfrm>
        </p:spPr>
      </p:sp>
      <p:sp>
        <p:nvSpPr>
          <p:cNvPr id="396291" name="Rectangle 1027"/>
          <p:cNvSpPr>
            <a:spLocks noGrp="1" noChangeArrowheads="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1026"/>
          <p:cNvSpPr>
            <a:spLocks noGrp="1" noRot="1" noChangeAspect="1" noChangeArrowheads="1" noTextEdit="1"/>
          </p:cNvSpPr>
          <p:nvPr>
            <p:ph type="sldImg"/>
          </p:nvPr>
        </p:nvSpPr>
        <p:spPr>
          <a:xfrm>
            <a:off x="88900" y="741363"/>
            <a:ext cx="6572250" cy="3697287"/>
          </a:xfrm>
        </p:spPr>
      </p:sp>
      <p:sp>
        <p:nvSpPr>
          <p:cNvPr id="396291" name="Rectangle 1027"/>
          <p:cNvSpPr>
            <a:spLocks noGrp="1" noChangeArrowheads="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1026"/>
          <p:cNvSpPr>
            <a:spLocks noGrp="1" noRot="1" noChangeAspect="1" noChangeArrowheads="1" noTextEdit="1"/>
          </p:cNvSpPr>
          <p:nvPr>
            <p:ph type="sldImg"/>
          </p:nvPr>
        </p:nvSpPr>
        <p:spPr>
          <a:xfrm>
            <a:off x="88548" y="741363"/>
            <a:ext cx="6572955" cy="3697287"/>
          </a:xfrm>
        </p:spPr>
      </p:sp>
      <p:sp>
        <p:nvSpPr>
          <p:cNvPr id="396291" name="Rectangle 1027"/>
          <p:cNvSpPr>
            <a:spLocks noGrp="1" noChangeArrowheads="1"/>
          </p:cNvSpPr>
          <p:nvPr>
            <p:ph type="body" idx="1"/>
          </p:nvPr>
        </p:nvSpPr>
        <p:spPr/>
        <p:txBody>
          <a:bodyPr/>
          <a:lstStyle/>
          <a:p>
            <a:r>
              <a:rPr lang="en-US" altLang="zh-CN"/>
              <a:t>1</a:t>
            </a:r>
            <a:r>
              <a:rPr lang="zh-CN" altLang="en-US"/>
              <a:t>、日常的一些排查可能会排查一些风险问题，但是多数都是说没风险、没有问题，通过集中排查，彻底发现一些风险问题，</a:t>
            </a:r>
            <a:r>
              <a:rPr lang="zh-CN" altLang="en-US">
                <a:sym typeface="+mn-ea"/>
              </a:rPr>
              <a:t>本镇</a:t>
            </a:r>
            <a:r>
              <a:rPr lang="zh-CN" altLang="en-US"/>
              <a:t>本村还有哪些真正有风险、生活还有困难的人群找出来；</a:t>
            </a:r>
            <a:r>
              <a:rPr lang="en-US" altLang="zh-CN"/>
              <a:t>  2</a:t>
            </a:r>
            <a:r>
              <a:rPr lang="zh-CN" altLang="en-US"/>
              <a:t>、我们很多新换届的干部不清楚村情、民情，村上的基本情况的，利用此次摸排的机会真正掌握村情、民情，</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1026"/>
          <p:cNvSpPr>
            <a:spLocks noGrp="1" noRot="1" noChangeAspect="1" noChangeArrowheads="1" noTextEdit="1"/>
          </p:cNvSpPr>
          <p:nvPr>
            <p:ph type="sldImg"/>
          </p:nvPr>
        </p:nvSpPr>
        <p:spPr>
          <a:xfrm>
            <a:off x="88548" y="741363"/>
            <a:ext cx="6572955" cy="3697287"/>
          </a:xfrm>
        </p:spPr>
      </p:sp>
      <p:sp>
        <p:nvSpPr>
          <p:cNvPr id="396291" name="Rectangle 1027"/>
          <p:cNvSpPr>
            <a:spLocks noGrp="1" noChangeArrowheads="1"/>
          </p:cNvSpPr>
          <p:nvPr>
            <p:ph type="body" idx="1"/>
          </p:nvPr>
        </p:nvSpPr>
        <p:spPr/>
        <p:txBody>
          <a:bodyPr/>
          <a:lstStyle/>
          <a:p>
            <a:r>
              <a:rPr lang="zh-CN" altLang="en-US"/>
              <a:t>区县内的</a:t>
            </a:r>
            <a:r>
              <a:rPr lang="en-US" altLang="zh-CN"/>
              <a:t>100%</a:t>
            </a:r>
            <a:r>
              <a:rPr lang="zh-CN" altLang="en-US"/>
              <a:t>入户。针对不同的户你的方法肯定不一样</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tags" Target="../tags/tag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3D69035-EB2E-4112-8A08-AB86F9F8AFC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678A54-8E82-40A6-8344-ED272765C23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grpSp>
        <p:nvGrpSpPr>
          <p:cNvPr id="7" name="组合 6"/>
          <p:cNvGrpSpPr/>
          <p:nvPr userDrawn="1"/>
        </p:nvGrpSpPr>
        <p:grpSpPr>
          <a:xfrm>
            <a:off x="110001" y="182168"/>
            <a:ext cx="2728449" cy="426482"/>
            <a:chOff x="243351" y="220268"/>
            <a:chExt cx="2728449" cy="426482"/>
          </a:xfrm>
        </p:grpSpPr>
        <p:sp>
          <p:nvSpPr>
            <p:cNvPr id="8" name="PA-文本框 25"/>
            <p:cNvSpPr txBox="1"/>
            <p:nvPr>
              <p:custDataLst>
                <p:tags r:id="rId2"/>
              </p:custDataLst>
            </p:nvPr>
          </p:nvSpPr>
          <p:spPr>
            <a:xfrm>
              <a:off x="243351" y="220268"/>
              <a:ext cx="2728449" cy="368300"/>
            </a:xfrm>
            <a:prstGeom prst="rect">
              <a:avLst/>
            </a:prstGeom>
            <a:noFill/>
          </p:spPr>
          <p:txBody>
            <a:bodyPr wrap="square" rtlCol="0">
              <a:spAutoFit/>
            </a:bodyPr>
            <a:lstStyle/>
            <a:p>
              <a:pPr algn="l"/>
              <a:r>
                <a:rPr lang="zh-CN" dirty="0">
                  <a:solidFill>
                    <a:schemeClr val="tx1">
                      <a:lumMod val="75000"/>
                      <a:lumOff val="25000"/>
                    </a:schemeClr>
                  </a:solidFill>
                  <a:latin typeface="汉仪雅酷黑 75W" panose="020B0804020202020204" pitchFamily="34" charset="-122"/>
                  <a:ea typeface="汉仪雅酷黑 75W" panose="020B0804020202020204" pitchFamily="34" charset="-122"/>
                </a:rPr>
                <a:t>小结</a:t>
              </a:r>
              <a:endParaRPr lang="zh-CN" dirty="0">
                <a:solidFill>
                  <a:schemeClr val="tx1">
                    <a:lumMod val="75000"/>
                    <a:lumOff val="25000"/>
                  </a:schemeClr>
                </a:solidFill>
                <a:latin typeface="汉仪雅酷黑 75W" panose="020B0804020202020204" pitchFamily="34" charset="-122"/>
                <a:ea typeface="汉仪雅酷黑 75W" panose="020B0804020202020204" pitchFamily="34" charset="-122"/>
              </a:endParaRPr>
            </a:p>
          </p:txBody>
        </p:sp>
        <p:cxnSp>
          <p:nvCxnSpPr>
            <p:cNvPr id="9" name="直接连接符 8"/>
            <p:cNvCxnSpPr/>
            <p:nvPr/>
          </p:nvCxnSpPr>
          <p:spPr>
            <a:xfrm>
              <a:off x="319551" y="646750"/>
              <a:ext cx="861549" cy="0"/>
            </a:xfrm>
            <a:prstGeom prst="line">
              <a:avLst/>
            </a:prstGeom>
            <a:ln w="38100">
              <a:solidFill>
                <a:srgbClr val="1C9892"/>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userDrawn="1"/>
        </p:nvGrpSpPr>
        <p:grpSpPr>
          <a:xfrm flipH="1">
            <a:off x="11179876" y="6443662"/>
            <a:ext cx="690747" cy="261938"/>
            <a:chOff x="4075705" y="2133759"/>
            <a:chExt cx="690747" cy="261938"/>
          </a:xfrm>
        </p:grpSpPr>
        <p:grpSp>
          <p:nvGrpSpPr>
            <p:cNvPr id="11" name="组合 10"/>
            <p:cNvGrpSpPr/>
            <p:nvPr/>
          </p:nvGrpSpPr>
          <p:grpSpPr>
            <a:xfrm flipH="1">
              <a:off x="4605833" y="2133759"/>
              <a:ext cx="160619" cy="261938"/>
              <a:chOff x="3706531" y="4876800"/>
              <a:chExt cx="160619" cy="261938"/>
            </a:xfrm>
          </p:grpSpPr>
          <p:cxnSp>
            <p:nvCxnSpPr>
              <p:cNvPr id="18" name="直接连接符 17"/>
              <p:cNvCxnSpPr/>
              <p:nvPr/>
            </p:nvCxnSpPr>
            <p:spPr>
              <a:xfrm flipH="1">
                <a:off x="3706531" y="4876800"/>
                <a:ext cx="160619" cy="133350"/>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3706531" y="5010151"/>
                <a:ext cx="155857" cy="128587"/>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flipH="1">
              <a:off x="4340769" y="2133759"/>
              <a:ext cx="160619" cy="261938"/>
              <a:chOff x="3706531" y="4876800"/>
              <a:chExt cx="160619" cy="261938"/>
            </a:xfrm>
          </p:grpSpPr>
          <p:cxnSp>
            <p:nvCxnSpPr>
              <p:cNvPr id="16" name="直接连接符 15"/>
              <p:cNvCxnSpPr/>
              <p:nvPr/>
            </p:nvCxnSpPr>
            <p:spPr>
              <a:xfrm flipH="1">
                <a:off x="3706531" y="4876800"/>
                <a:ext cx="160619" cy="133350"/>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3706531" y="5010151"/>
                <a:ext cx="155857" cy="128587"/>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flipH="1">
              <a:off x="4075705" y="2133759"/>
              <a:ext cx="160619" cy="261938"/>
              <a:chOff x="3706531" y="4876800"/>
              <a:chExt cx="160619" cy="261938"/>
            </a:xfrm>
          </p:grpSpPr>
          <p:cxnSp>
            <p:nvCxnSpPr>
              <p:cNvPr id="14" name="直接连接符 13"/>
              <p:cNvCxnSpPr/>
              <p:nvPr/>
            </p:nvCxnSpPr>
            <p:spPr>
              <a:xfrm flipH="1">
                <a:off x="3706531" y="4876800"/>
                <a:ext cx="160619" cy="133350"/>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3706531" y="5010151"/>
                <a:ext cx="155857" cy="128587"/>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grpSp>
      </p:grpSp>
      <p:sp>
        <p:nvSpPr>
          <p:cNvPr id="2" name="文本框 1"/>
          <p:cNvSpPr txBox="1"/>
          <p:nvPr userDrawn="1"/>
        </p:nvSpPr>
        <p:spPr>
          <a:xfrm>
            <a:off x="4852035" y="1638935"/>
            <a:ext cx="309880" cy="368300"/>
          </a:xfrm>
          <a:prstGeom prst="rect">
            <a:avLst/>
          </a:prstGeom>
          <a:noFill/>
        </p:spPr>
        <p:txBody>
          <a:bodyPr wrap="none" rtlCol="0">
            <a:spAutoFit/>
          </a:bodyPr>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grpSp>
        <p:nvGrpSpPr>
          <p:cNvPr id="7" name="组合 6"/>
          <p:cNvGrpSpPr/>
          <p:nvPr userDrawn="1"/>
        </p:nvGrpSpPr>
        <p:grpSpPr>
          <a:xfrm>
            <a:off x="110001" y="182168"/>
            <a:ext cx="2480799" cy="426482"/>
            <a:chOff x="243351" y="220268"/>
            <a:chExt cx="2480799" cy="426482"/>
          </a:xfrm>
        </p:grpSpPr>
        <p:sp>
          <p:nvSpPr>
            <p:cNvPr id="8" name="PA-文本框 25"/>
            <p:cNvSpPr txBox="1"/>
            <p:nvPr>
              <p:custDataLst>
                <p:tags r:id="rId2"/>
              </p:custDataLst>
            </p:nvPr>
          </p:nvSpPr>
          <p:spPr>
            <a:xfrm>
              <a:off x="243351" y="220268"/>
              <a:ext cx="2480799" cy="369332"/>
            </a:xfrm>
            <a:prstGeom prst="rect">
              <a:avLst/>
            </a:prstGeom>
            <a:noFill/>
          </p:spPr>
          <p:txBody>
            <a:bodyPr wrap="square" rtlCol="0">
              <a:spAutoFit/>
            </a:bodyPr>
            <a:lstStyle/>
            <a:p>
              <a:pPr algn="dist"/>
              <a:r>
                <a:rPr lang="zh-CN" altLang="en-US" dirty="0">
                  <a:solidFill>
                    <a:schemeClr val="tx1">
                      <a:lumMod val="75000"/>
                      <a:lumOff val="25000"/>
                    </a:schemeClr>
                  </a:solidFill>
                  <a:latin typeface="汉仪雅酷黑 75W" panose="020B0804020202020204" pitchFamily="34" charset="-122"/>
                  <a:ea typeface="汉仪雅酷黑 75W" panose="020B0804020202020204" pitchFamily="34" charset="-122"/>
                </a:rPr>
                <a:t>汇报后的总结和反馈</a:t>
              </a:r>
              <a:endParaRPr lang="zh-CN" altLang="en-US" dirty="0">
                <a:solidFill>
                  <a:schemeClr val="tx1">
                    <a:lumMod val="75000"/>
                    <a:lumOff val="25000"/>
                  </a:schemeClr>
                </a:solidFill>
                <a:latin typeface="汉仪雅酷黑 75W" panose="020B0804020202020204" pitchFamily="34" charset="-122"/>
                <a:ea typeface="汉仪雅酷黑 75W" panose="020B0804020202020204" pitchFamily="34" charset="-122"/>
              </a:endParaRPr>
            </a:p>
          </p:txBody>
        </p:sp>
        <p:cxnSp>
          <p:nvCxnSpPr>
            <p:cNvPr id="9" name="直接连接符 8"/>
            <p:cNvCxnSpPr/>
            <p:nvPr/>
          </p:nvCxnSpPr>
          <p:spPr>
            <a:xfrm>
              <a:off x="319551" y="646750"/>
              <a:ext cx="861549" cy="0"/>
            </a:xfrm>
            <a:prstGeom prst="line">
              <a:avLst/>
            </a:prstGeom>
            <a:ln w="38100">
              <a:solidFill>
                <a:srgbClr val="1C9892"/>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userDrawn="1"/>
        </p:nvGrpSpPr>
        <p:grpSpPr>
          <a:xfrm flipH="1">
            <a:off x="11179876" y="6443662"/>
            <a:ext cx="690747" cy="261938"/>
            <a:chOff x="4075705" y="2133759"/>
            <a:chExt cx="690747" cy="261938"/>
          </a:xfrm>
        </p:grpSpPr>
        <p:grpSp>
          <p:nvGrpSpPr>
            <p:cNvPr id="11" name="组合 10"/>
            <p:cNvGrpSpPr/>
            <p:nvPr/>
          </p:nvGrpSpPr>
          <p:grpSpPr>
            <a:xfrm flipH="1">
              <a:off x="4605833" y="2133759"/>
              <a:ext cx="160619" cy="261938"/>
              <a:chOff x="3706531" y="4876800"/>
              <a:chExt cx="160619" cy="261938"/>
            </a:xfrm>
          </p:grpSpPr>
          <p:cxnSp>
            <p:nvCxnSpPr>
              <p:cNvPr id="18" name="直接连接符 17"/>
              <p:cNvCxnSpPr/>
              <p:nvPr/>
            </p:nvCxnSpPr>
            <p:spPr>
              <a:xfrm flipH="1">
                <a:off x="3706531" y="4876800"/>
                <a:ext cx="160619" cy="133350"/>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3706531" y="5010151"/>
                <a:ext cx="155857" cy="128587"/>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flipH="1">
              <a:off x="4340769" y="2133759"/>
              <a:ext cx="160619" cy="261938"/>
              <a:chOff x="3706531" y="4876800"/>
              <a:chExt cx="160619" cy="261938"/>
            </a:xfrm>
          </p:grpSpPr>
          <p:cxnSp>
            <p:nvCxnSpPr>
              <p:cNvPr id="16" name="直接连接符 15"/>
              <p:cNvCxnSpPr/>
              <p:nvPr/>
            </p:nvCxnSpPr>
            <p:spPr>
              <a:xfrm flipH="1">
                <a:off x="3706531" y="4876800"/>
                <a:ext cx="160619" cy="133350"/>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3706531" y="5010151"/>
                <a:ext cx="155857" cy="128587"/>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flipH="1">
              <a:off x="4075705" y="2133759"/>
              <a:ext cx="160619" cy="261938"/>
              <a:chOff x="3706531" y="4876800"/>
              <a:chExt cx="160619" cy="261938"/>
            </a:xfrm>
          </p:grpSpPr>
          <p:cxnSp>
            <p:nvCxnSpPr>
              <p:cNvPr id="14" name="直接连接符 13"/>
              <p:cNvCxnSpPr/>
              <p:nvPr/>
            </p:nvCxnSpPr>
            <p:spPr>
              <a:xfrm flipH="1">
                <a:off x="3706531" y="4876800"/>
                <a:ext cx="160619" cy="133350"/>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3706531" y="5010151"/>
                <a:ext cx="155857" cy="128587"/>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3D69035-EB2E-4112-8A08-AB86F9F8AFC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678A54-8E82-40A6-8344-ED272765C23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3D69035-EB2E-4112-8A08-AB86F9F8AFC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678A54-8E82-40A6-8344-ED272765C23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3D69035-EB2E-4112-8A08-AB86F9F8AFC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678A54-8E82-40A6-8344-ED272765C23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3D69035-EB2E-4112-8A08-AB86F9F8AFC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678A54-8E82-40A6-8344-ED272765C23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6" name="组合 5"/>
          <p:cNvGrpSpPr/>
          <p:nvPr userDrawn="1"/>
        </p:nvGrpSpPr>
        <p:grpSpPr>
          <a:xfrm>
            <a:off x="110001" y="182167"/>
            <a:ext cx="1737849" cy="426483"/>
            <a:chOff x="243351" y="220267"/>
            <a:chExt cx="1737849" cy="426483"/>
          </a:xfrm>
        </p:grpSpPr>
        <p:sp>
          <p:nvSpPr>
            <p:cNvPr id="7" name="PA-文本框 25"/>
            <p:cNvSpPr txBox="1"/>
            <p:nvPr>
              <p:custDataLst>
                <p:tags r:id="rId2"/>
              </p:custDataLst>
            </p:nvPr>
          </p:nvSpPr>
          <p:spPr>
            <a:xfrm>
              <a:off x="243351" y="220267"/>
              <a:ext cx="1737849" cy="369332"/>
            </a:xfrm>
            <a:prstGeom prst="rect">
              <a:avLst/>
            </a:prstGeom>
            <a:noFill/>
          </p:spPr>
          <p:txBody>
            <a:bodyPr wrap="square" rtlCol="0">
              <a:spAutoFit/>
            </a:bodyPr>
            <a:lstStyle/>
            <a:p>
              <a:pPr algn="dist"/>
              <a:r>
                <a:rPr lang="zh-CN" altLang="en-US" dirty="0">
                  <a:solidFill>
                    <a:schemeClr val="tx1">
                      <a:lumMod val="75000"/>
                      <a:lumOff val="25000"/>
                    </a:schemeClr>
                  </a:solidFill>
                  <a:latin typeface="汉仪雅酷黑 75W" panose="020B0804020202020204" pitchFamily="34" charset="-122"/>
                  <a:ea typeface="汉仪雅酷黑 75W" panose="020B0804020202020204" pitchFamily="34" charset="-122"/>
                </a:rPr>
                <a:t>版权声明</a:t>
              </a:r>
              <a:endParaRPr lang="zh-CN" altLang="en-US" dirty="0">
                <a:solidFill>
                  <a:schemeClr val="tx1">
                    <a:lumMod val="75000"/>
                    <a:lumOff val="25000"/>
                  </a:schemeClr>
                </a:solidFill>
                <a:latin typeface="汉仪雅酷黑 75W" panose="020B0804020202020204" pitchFamily="34" charset="-122"/>
                <a:ea typeface="汉仪雅酷黑 75W" panose="020B0804020202020204" pitchFamily="34" charset="-122"/>
              </a:endParaRPr>
            </a:p>
          </p:txBody>
        </p:sp>
        <p:cxnSp>
          <p:nvCxnSpPr>
            <p:cNvPr id="8" name="直接连接符 7"/>
            <p:cNvCxnSpPr/>
            <p:nvPr/>
          </p:nvCxnSpPr>
          <p:spPr>
            <a:xfrm>
              <a:off x="319551" y="646750"/>
              <a:ext cx="861549" cy="0"/>
            </a:xfrm>
            <a:prstGeom prst="line">
              <a:avLst/>
            </a:prstGeom>
            <a:ln w="38100">
              <a:solidFill>
                <a:srgbClr val="1C9892"/>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userDrawn="1"/>
        </p:nvGrpSpPr>
        <p:grpSpPr>
          <a:xfrm flipH="1">
            <a:off x="11179876" y="6443662"/>
            <a:ext cx="690747" cy="261938"/>
            <a:chOff x="4075705" y="2133759"/>
            <a:chExt cx="690747" cy="261938"/>
          </a:xfrm>
        </p:grpSpPr>
        <p:grpSp>
          <p:nvGrpSpPr>
            <p:cNvPr id="10" name="组合 9"/>
            <p:cNvGrpSpPr/>
            <p:nvPr/>
          </p:nvGrpSpPr>
          <p:grpSpPr>
            <a:xfrm flipH="1">
              <a:off x="4605833" y="2133759"/>
              <a:ext cx="160619" cy="261938"/>
              <a:chOff x="3706531" y="4876800"/>
              <a:chExt cx="160619" cy="261938"/>
            </a:xfrm>
          </p:grpSpPr>
          <p:cxnSp>
            <p:nvCxnSpPr>
              <p:cNvPr id="17" name="直接连接符 16"/>
              <p:cNvCxnSpPr/>
              <p:nvPr/>
            </p:nvCxnSpPr>
            <p:spPr>
              <a:xfrm flipH="1">
                <a:off x="3706531" y="4876800"/>
                <a:ext cx="160619" cy="133350"/>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3706531" y="5010151"/>
                <a:ext cx="155857" cy="128587"/>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flipH="1">
              <a:off x="4340769" y="2133759"/>
              <a:ext cx="160619" cy="261938"/>
              <a:chOff x="3706531" y="4876800"/>
              <a:chExt cx="160619" cy="261938"/>
            </a:xfrm>
          </p:grpSpPr>
          <p:cxnSp>
            <p:nvCxnSpPr>
              <p:cNvPr id="15" name="直接连接符 14"/>
              <p:cNvCxnSpPr/>
              <p:nvPr/>
            </p:nvCxnSpPr>
            <p:spPr>
              <a:xfrm flipH="1">
                <a:off x="3706531" y="4876800"/>
                <a:ext cx="160619" cy="133350"/>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flipV="1">
                <a:off x="3706531" y="5010151"/>
                <a:ext cx="155857" cy="128587"/>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flipH="1">
              <a:off x="4075705" y="2133759"/>
              <a:ext cx="160619" cy="261938"/>
              <a:chOff x="3706531" y="4876800"/>
              <a:chExt cx="160619" cy="261938"/>
            </a:xfrm>
          </p:grpSpPr>
          <p:cxnSp>
            <p:nvCxnSpPr>
              <p:cNvPr id="13" name="直接连接符 12"/>
              <p:cNvCxnSpPr/>
              <p:nvPr/>
            </p:nvCxnSpPr>
            <p:spPr>
              <a:xfrm flipH="1">
                <a:off x="3706531" y="4876800"/>
                <a:ext cx="160619" cy="133350"/>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flipV="1">
                <a:off x="3706531" y="5010151"/>
                <a:ext cx="155857" cy="128587"/>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3D69035-EB2E-4112-8A08-AB86F9F8AFC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678A54-8E82-40A6-8344-ED272765C23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grpSp>
        <p:nvGrpSpPr>
          <p:cNvPr id="8" name="组合 7"/>
          <p:cNvGrpSpPr/>
          <p:nvPr userDrawn="1"/>
        </p:nvGrpSpPr>
        <p:grpSpPr>
          <a:xfrm>
            <a:off x="109855" y="182245"/>
            <a:ext cx="3516630" cy="426482"/>
            <a:chOff x="243351" y="220268"/>
            <a:chExt cx="2480799" cy="426482"/>
          </a:xfrm>
        </p:grpSpPr>
        <p:sp>
          <p:nvSpPr>
            <p:cNvPr id="9" name="PA-文本框 25"/>
            <p:cNvSpPr txBox="1"/>
            <p:nvPr>
              <p:custDataLst>
                <p:tags r:id="rId2"/>
              </p:custDataLst>
            </p:nvPr>
          </p:nvSpPr>
          <p:spPr>
            <a:xfrm>
              <a:off x="243351" y="220268"/>
              <a:ext cx="2480799" cy="368300"/>
            </a:xfrm>
            <a:prstGeom prst="rect">
              <a:avLst/>
            </a:prstGeom>
            <a:noFill/>
          </p:spPr>
          <p:txBody>
            <a:bodyPr wrap="square" rtlCol="0">
              <a:spAutoFit/>
            </a:bodyPr>
            <a:lstStyle/>
            <a:p>
              <a:pPr algn="dist"/>
              <a:r>
                <a:rPr lang="zh-CN" altLang="en-US" dirty="0">
                  <a:solidFill>
                    <a:schemeClr val="tx1">
                      <a:lumMod val="75000"/>
                      <a:lumOff val="25000"/>
                    </a:schemeClr>
                  </a:solidFill>
                  <a:latin typeface="汉仪雅酷黑 75W" panose="020B0804020202020204" pitchFamily="34" charset="-122"/>
                  <a:ea typeface="汉仪雅酷黑 75W" panose="020B0804020202020204" pitchFamily="34" charset="-122"/>
                </a:rPr>
                <a:t>指标解释、系统操作、注意事项</a:t>
              </a:r>
              <a:endParaRPr lang="zh-CN" altLang="en-US" dirty="0">
                <a:solidFill>
                  <a:schemeClr val="tx1">
                    <a:lumMod val="75000"/>
                    <a:lumOff val="25000"/>
                  </a:schemeClr>
                </a:solidFill>
                <a:latin typeface="汉仪雅酷黑 75W" panose="020B0804020202020204" pitchFamily="34" charset="-122"/>
                <a:ea typeface="汉仪雅酷黑 75W" panose="020B0804020202020204" pitchFamily="34" charset="-122"/>
              </a:endParaRPr>
            </a:p>
          </p:txBody>
        </p:sp>
        <p:cxnSp>
          <p:nvCxnSpPr>
            <p:cNvPr id="10" name="直接连接符 9"/>
            <p:cNvCxnSpPr/>
            <p:nvPr/>
          </p:nvCxnSpPr>
          <p:spPr>
            <a:xfrm>
              <a:off x="319551" y="646750"/>
              <a:ext cx="861549" cy="0"/>
            </a:xfrm>
            <a:prstGeom prst="line">
              <a:avLst/>
            </a:prstGeom>
            <a:ln w="38100">
              <a:solidFill>
                <a:srgbClr val="1C9892"/>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userDrawn="1"/>
        </p:nvGrpSpPr>
        <p:grpSpPr>
          <a:xfrm flipH="1">
            <a:off x="11179876" y="6443662"/>
            <a:ext cx="690747" cy="261938"/>
            <a:chOff x="4075705" y="2133759"/>
            <a:chExt cx="690747" cy="261938"/>
          </a:xfrm>
        </p:grpSpPr>
        <p:grpSp>
          <p:nvGrpSpPr>
            <p:cNvPr id="12" name="组合 11"/>
            <p:cNvGrpSpPr/>
            <p:nvPr/>
          </p:nvGrpSpPr>
          <p:grpSpPr>
            <a:xfrm flipH="1">
              <a:off x="4605833" y="2133759"/>
              <a:ext cx="160619" cy="261938"/>
              <a:chOff x="3706531" y="4876800"/>
              <a:chExt cx="160619" cy="261938"/>
            </a:xfrm>
          </p:grpSpPr>
          <p:cxnSp>
            <p:nvCxnSpPr>
              <p:cNvPr id="19" name="直接连接符 18"/>
              <p:cNvCxnSpPr/>
              <p:nvPr/>
            </p:nvCxnSpPr>
            <p:spPr>
              <a:xfrm flipH="1">
                <a:off x="3706531" y="4876800"/>
                <a:ext cx="160619" cy="133350"/>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flipV="1">
                <a:off x="3706531" y="5010151"/>
                <a:ext cx="155857" cy="128587"/>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flipH="1">
              <a:off x="4340769" y="2133759"/>
              <a:ext cx="160619" cy="261938"/>
              <a:chOff x="3706531" y="4876800"/>
              <a:chExt cx="160619" cy="261938"/>
            </a:xfrm>
          </p:grpSpPr>
          <p:cxnSp>
            <p:nvCxnSpPr>
              <p:cNvPr id="17" name="直接连接符 16"/>
              <p:cNvCxnSpPr/>
              <p:nvPr/>
            </p:nvCxnSpPr>
            <p:spPr>
              <a:xfrm flipH="1">
                <a:off x="3706531" y="4876800"/>
                <a:ext cx="160619" cy="133350"/>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3706531" y="5010151"/>
                <a:ext cx="155857" cy="128587"/>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a:off x="4075705" y="2133759"/>
              <a:ext cx="160619" cy="261938"/>
              <a:chOff x="3706531" y="4876800"/>
              <a:chExt cx="160619" cy="261938"/>
            </a:xfrm>
          </p:grpSpPr>
          <p:cxnSp>
            <p:nvCxnSpPr>
              <p:cNvPr id="15" name="直接连接符 14"/>
              <p:cNvCxnSpPr/>
              <p:nvPr/>
            </p:nvCxnSpPr>
            <p:spPr>
              <a:xfrm flipH="1">
                <a:off x="3706531" y="4876800"/>
                <a:ext cx="160619" cy="133350"/>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flipV="1">
                <a:off x="3706531" y="5010151"/>
                <a:ext cx="155857" cy="128587"/>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8" name="组合 7"/>
          <p:cNvGrpSpPr/>
          <p:nvPr userDrawn="1"/>
        </p:nvGrpSpPr>
        <p:grpSpPr>
          <a:xfrm>
            <a:off x="110001" y="182168"/>
            <a:ext cx="2480799" cy="426482"/>
            <a:chOff x="243351" y="220268"/>
            <a:chExt cx="2480799" cy="426482"/>
          </a:xfrm>
        </p:grpSpPr>
        <p:sp>
          <p:nvSpPr>
            <p:cNvPr id="9" name="PA-文本框 25"/>
            <p:cNvSpPr txBox="1"/>
            <p:nvPr>
              <p:custDataLst>
                <p:tags r:id="rId2"/>
              </p:custDataLst>
            </p:nvPr>
          </p:nvSpPr>
          <p:spPr>
            <a:xfrm>
              <a:off x="243351" y="220268"/>
              <a:ext cx="2480799" cy="369332"/>
            </a:xfrm>
            <a:prstGeom prst="rect">
              <a:avLst/>
            </a:prstGeom>
            <a:noFill/>
          </p:spPr>
          <p:txBody>
            <a:bodyPr wrap="square" rtlCol="0">
              <a:spAutoFit/>
            </a:bodyPr>
            <a:lstStyle/>
            <a:p>
              <a:pPr algn="dist"/>
              <a:r>
                <a:rPr lang="zh-CN" altLang="en-US" dirty="0">
                  <a:solidFill>
                    <a:schemeClr val="tx1">
                      <a:lumMod val="75000"/>
                      <a:lumOff val="25000"/>
                    </a:schemeClr>
                  </a:solidFill>
                  <a:latin typeface="汉仪雅酷黑 75W" panose="020B0804020202020204" pitchFamily="34" charset="-122"/>
                  <a:ea typeface="汉仪雅酷黑 75W" panose="020B0804020202020204" pitchFamily="34" charset="-122"/>
                </a:rPr>
                <a:t>汇报过程中的演讲技巧</a:t>
              </a:r>
              <a:endParaRPr lang="zh-CN" altLang="en-US" dirty="0">
                <a:solidFill>
                  <a:schemeClr val="tx1">
                    <a:lumMod val="75000"/>
                    <a:lumOff val="25000"/>
                  </a:schemeClr>
                </a:solidFill>
                <a:latin typeface="汉仪雅酷黑 75W" panose="020B0804020202020204" pitchFamily="34" charset="-122"/>
                <a:ea typeface="汉仪雅酷黑 75W" panose="020B0804020202020204" pitchFamily="34" charset="-122"/>
              </a:endParaRPr>
            </a:p>
          </p:txBody>
        </p:sp>
        <p:cxnSp>
          <p:nvCxnSpPr>
            <p:cNvPr id="10" name="直接连接符 9"/>
            <p:cNvCxnSpPr/>
            <p:nvPr/>
          </p:nvCxnSpPr>
          <p:spPr>
            <a:xfrm>
              <a:off x="319551" y="646750"/>
              <a:ext cx="861549" cy="0"/>
            </a:xfrm>
            <a:prstGeom prst="line">
              <a:avLst/>
            </a:prstGeom>
            <a:ln w="38100">
              <a:solidFill>
                <a:srgbClr val="1C9892"/>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userDrawn="1"/>
        </p:nvGrpSpPr>
        <p:grpSpPr>
          <a:xfrm flipH="1">
            <a:off x="11179876" y="6443662"/>
            <a:ext cx="690747" cy="261938"/>
            <a:chOff x="4075705" y="2133759"/>
            <a:chExt cx="690747" cy="261938"/>
          </a:xfrm>
        </p:grpSpPr>
        <p:grpSp>
          <p:nvGrpSpPr>
            <p:cNvPr id="12" name="组合 11"/>
            <p:cNvGrpSpPr/>
            <p:nvPr/>
          </p:nvGrpSpPr>
          <p:grpSpPr>
            <a:xfrm flipH="1">
              <a:off x="4605833" y="2133759"/>
              <a:ext cx="160619" cy="261938"/>
              <a:chOff x="3706531" y="4876800"/>
              <a:chExt cx="160619" cy="261938"/>
            </a:xfrm>
          </p:grpSpPr>
          <p:cxnSp>
            <p:nvCxnSpPr>
              <p:cNvPr id="19" name="直接连接符 18"/>
              <p:cNvCxnSpPr/>
              <p:nvPr/>
            </p:nvCxnSpPr>
            <p:spPr>
              <a:xfrm flipH="1">
                <a:off x="3706531" y="4876800"/>
                <a:ext cx="160619" cy="133350"/>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flipV="1">
                <a:off x="3706531" y="5010151"/>
                <a:ext cx="155857" cy="128587"/>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flipH="1">
              <a:off x="4340769" y="2133759"/>
              <a:ext cx="160619" cy="261938"/>
              <a:chOff x="3706531" y="4876800"/>
              <a:chExt cx="160619" cy="261938"/>
            </a:xfrm>
          </p:grpSpPr>
          <p:cxnSp>
            <p:nvCxnSpPr>
              <p:cNvPr id="17" name="直接连接符 16"/>
              <p:cNvCxnSpPr/>
              <p:nvPr/>
            </p:nvCxnSpPr>
            <p:spPr>
              <a:xfrm flipH="1">
                <a:off x="3706531" y="4876800"/>
                <a:ext cx="160619" cy="133350"/>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3706531" y="5010151"/>
                <a:ext cx="155857" cy="128587"/>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a:off x="4075705" y="2133759"/>
              <a:ext cx="160619" cy="261938"/>
              <a:chOff x="3706531" y="4876800"/>
              <a:chExt cx="160619" cy="261938"/>
            </a:xfrm>
          </p:grpSpPr>
          <p:cxnSp>
            <p:nvCxnSpPr>
              <p:cNvPr id="15" name="直接连接符 14"/>
              <p:cNvCxnSpPr/>
              <p:nvPr/>
            </p:nvCxnSpPr>
            <p:spPr>
              <a:xfrm flipH="1">
                <a:off x="3706531" y="4876800"/>
                <a:ext cx="160619" cy="133350"/>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flipV="1">
                <a:off x="3706531" y="5010151"/>
                <a:ext cx="155857" cy="128587"/>
              </a:xfrm>
              <a:prstGeom prst="line">
                <a:avLst/>
              </a:prstGeom>
              <a:ln w="28575">
                <a:solidFill>
                  <a:srgbClr val="4D5559"/>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D69035-EB2E-4112-8A08-AB86F9F8AFC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678A54-8E82-40A6-8344-ED272765C23F}" type="slidenum">
              <a:rPr lang="zh-CN" altLang="en-US" smtClean="0"/>
            </a:fld>
            <a:endParaRPr lang="zh-CN" altLang="en-US"/>
          </a:p>
        </p:txBody>
      </p:sp>
      <p:sp>
        <p:nvSpPr>
          <p:cNvPr id="7" name="矩形 6"/>
          <p:cNvSpPr/>
          <p:nvPr userDrawn="1"/>
        </p:nvSpPr>
        <p:spPr>
          <a:xfrm>
            <a:off x="0" y="0"/>
            <a:ext cx="12192000" cy="6858000"/>
          </a:xfrm>
          <a:prstGeom prst="rect">
            <a:avLst/>
          </a:prstGeom>
          <a:solidFill>
            <a:srgbClr val="EEF2F9"/>
          </a:solidFill>
          <a:ln>
            <a:noFill/>
          </a:ln>
          <a:effectLst>
            <a:outerShdw blurRad="190500" dist="63500" dir="13500000" algn="br" rotWithShape="0">
              <a:srgbClr val="FFFFFF"/>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p>
            <a:pPr algn="ctr"/>
            <a:endParaRPr lang="zh-CN" altLang="en-US">
              <a:solidFill>
                <a:srgbClr val="EEF2F9"/>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5.png"/><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6.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4.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9.png"/><Relationship Id="rId1"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0.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2.png"/><Relationship Id="rId1" Type="http://schemas.openxmlformats.org/officeDocument/2006/relationships/image" Target="../media/image21.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5.png"/><Relationship Id="rId1" Type="http://schemas.openxmlformats.org/officeDocument/2006/relationships/image" Target="../media/image24.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6.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7.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9.png"/><Relationship Id="rId1" Type="http://schemas.openxmlformats.org/officeDocument/2006/relationships/image" Target="../media/image28.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0.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tags" Target="../tags/tag8.xml"/><Relationship Id="rId2" Type="http://schemas.openxmlformats.org/officeDocument/2006/relationships/image" Target="../media/image6.png"/><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1.png"/><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7167" y="0"/>
            <a:ext cx="12184833" cy="6858000"/>
          </a:xfrm>
          <a:prstGeom prst="rect">
            <a:avLst/>
          </a:prstGeom>
          <a:solidFill>
            <a:srgbClr val="1577B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alpha val="35000"/>
                </a:schemeClr>
              </a:solidFill>
            </a:endParaRPr>
          </a:p>
        </p:txBody>
      </p:sp>
      <p:grpSp>
        <p:nvGrpSpPr>
          <p:cNvPr id="25" name="组合 24"/>
          <p:cNvGrpSpPr/>
          <p:nvPr/>
        </p:nvGrpSpPr>
        <p:grpSpPr>
          <a:xfrm>
            <a:off x="-240704" y="-31873"/>
            <a:ext cx="10861113" cy="7632193"/>
            <a:chOff x="0" y="0"/>
            <a:chExt cx="7320493" cy="6858635"/>
          </a:xfrm>
        </p:grpSpPr>
        <p:sp>
          <p:nvSpPr>
            <p:cNvPr id="29" name="矩形 28"/>
            <p:cNvSpPr/>
            <p:nvPr/>
          </p:nvSpPr>
          <p:spPr>
            <a:xfrm>
              <a:off x="0" y="0"/>
              <a:ext cx="4069080" cy="6858635"/>
            </a:xfrm>
            <a:prstGeom prst="rect">
              <a:avLst/>
            </a:prstGeom>
            <a:solidFill>
              <a:srgbClr val="EEF2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6"/>
            <p:cNvSpPr/>
            <p:nvPr/>
          </p:nvSpPr>
          <p:spPr>
            <a:xfrm rot="2700000">
              <a:off x="881253" y="158460"/>
              <a:ext cx="6439240" cy="6439240"/>
            </a:xfrm>
            <a:prstGeom prst="roundRect">
              <a:avLst>
                <a:gd name="adj" fmla="val 14757"/>
              </a:avLst>
            </a:prstGeom>
            <a:solidFill>
              <a:srgbClr val="EEF2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圆角矩形 2"/>
          <p:cNvSpPr/>
          <p:nvPr/>
        </p:nvSpPr>
        <p:spPr>
          <a:xfrm rot="2700000">
            <a:off x="-695829" y="-1997883"/>
            <a:ext cx="9555740" cy="10084381"/>
          </a:xfrm>
          <a:prstGeom prst="roundRect">
            <a:avLst>
              <a:gd name="adj" fmla="val 14757"/>
            </a:avLst>
          </a:prstGeom>
          <a:solidFill>
            <a:srgbClr val="EEF2F9"/>
          </a:solidFill>
          <a:ln>
            <a:noFill/>
          </a:ln>
          <a:effectLst>
            <a:outerShdw blurRad="190500" dist="63500" dir="13500000" algn="br" rotWithShape="0">
              <a:srgbClr val="FFFFFF"/>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文本框 15"/>
          <p:cNvSpPr txBox="1"/>
          <p:nvPr/>
        </p:nvSpPr>
        <p:spPr>
          <a:xfrm>
            <a:off x="309245" y="308610"/>
            <a:ext cx="6332855" cy="7067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zh-CN" sz="4000" dirty="0">
                <a:solidFill>
                  <a:schemeClr val="bg1">
                    <a:lumMod val="75000"/>
                  </a:schemeClr>
                </a:solidFill>
                <a:latin typeface="华文彩云" panose="02010800040101010101" charset="-122"/>
                <a:ea typeface="华文彩云" panose="02010800040101010101" charset="-122"/>
                <a:sym typeface="+mn-ea"/>
              </a:rPr>
              <a:t>防止返贫动态监测和帮扶</a:t>
            </a:r>
            <a:endParaRPr lang="zh-CN" altLang="zh-CN" sz="4000" dirty="0">
              <a:solidFill>
                <a:schemeClr val="bg1">
                  <a:lumMod val="75000"/>
                </a:schemeClr>
              </a:solidFill>
              <a:latin typeface="华文彩云" panose="02010800040101010101" charset="-122"/>
              <a:ea typeface="华文彩云" panose="02010800040101010101" charset="-122"/>
              <a:sym typeface="+mn-ea"/>
            </a:endParaRPr>
          </a:p>
        </p:txBody>
      </p:sp>
      <p:grpSp>
        <p:nvGrpSpPr>
          <p:cNvPr id="11" name="组合 10"/>
          <p:cNvGrpSpPr/>
          <p:nvPr/>
        </p:nvGrpSpPr>
        <p:grpSpPr>
          <a:xfrm>
            <a:off x="106680" y="2201545"/>
            <a:ext cx="887730" cy="701040"/>
            <a:chOff x="68237" y="2072530"/>
            <a:chExt cx="2564140" cy="2024968"/>
          </a:xfrm>
        </p:grpSpPr>
        <p:grpSp>
          <p:nvGrpSpPr>
            <p:cNvPr id="9" name="组合 8"/>
            <p:cNvGrpSpPr/>
            <p:nvPr/>
          </p:nvGrpSpPr>
          <p:grpSpPr>
            <a:xfrm>
              <a:off x="68237" y="2072530"/>
              <a:ext cx="2564140" cy="2024968"/>
              <a:chOff x="68237" y="2072530"/>
              <a:chExt cx="2564140" cy="2024968"/>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237" y="2072530"/>
                <a:ext cx="2564140" cy="2024968"/>
              </a:xfrm>
              <a:prstGeom prst="rect">
                <a:avLst/>
              </a:prstGeom>
            </p:spPr>
          </p:pic>
          <p:sp>
            <p:nvSpPr>
              <p:cNvPr id="8" name="椭圆 7"/>
              <p:cNvSpPr/>
              <p:nvPr/>
            </p:nvSpPr>
            <p:spPr>
              <a:xfrm>
                <a:off x="1158791" y="2234861"/>
                <a:ext cx="1269646" cy="1269646"/>
              </a:xfrm>
              <a:prstGeom prst="ellipse">
                <a:avLst/>
              </a:prstGeom>
              <a:solidFill>
                <a:srgbClr val="FBA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910445" y="2310744"/>
              <a:ext cx="1283277" cy="1110681"/>
            </a:xfrm>
            <a:prstGeom prst="rect">
              <a:avLst/>
            </a:prstGeom>
          </p:spPr>
          <p:txBody>
            <a:bodyPr vert="eaVert" wrap="square">
              <a:spAutoFit/>
            </a:bodyPr>
            <a:lstStyle/>
            <a:p>
              <a:endParaRPr lang="zh-CN" altLang="en-US" sz="3200" b="1" dirty="0">
                <a:solidFill>
                  <a:schemeClr val="bg1"/>
                </a:solidFill>
                <a:latin typeface="方正汉真广标简体" panose="02000000000000000000" pitchFamily="2" charset="-122"/>
                <a:ea typeface="方正汉真广标简体" panose="02000000000000000000" pitchFamily="2" charset="-122"/>
              </a:endParaRPr>
            </a:p>
          </p:txBody>
        </p:sp>
      </p:grpSp>
      <p:pic>
        <p:nvPicPr>
          <p:cNvPr id="21" name="图片 20"/>
          <p:cNvPicPr>
            <a:picLocks noChangeAspect="1"/>
          </p:cNvPicPr>
          <p:nvPr/>
        </p:nvPicPr>
        <p:blipFill>
          <a:blip r:embed="rId2">
            <a:extLst>
              <a:ext uri="{28A0092B-C50C-407E-A947-70E740481C1C}">
                <a14:useLocalDpi xmlns:a14="http://schemas.microsoft.com/office/drawing/2010/main" val="0"/>
              </a:ext>
            </a:extLst>
          </a:blip>
          <a:srcRect l="33579" t="14424" r="64891" b="61802"/>
          <a:stretch>
            <a:fillRect/>
          </a:stretch>
        </p:blipFill>
        <p:spPr>
          <a:xfrm>
            <a:off x="3959123" y="1251933"/>
            <a:ext cx="186463" cy="1557416"/>
          </a:xfrm>
          <a:custGeom>
            <a:avLst/>
            <a:gdLst>
              <a:gd name="connsiteX0" fmla="*/ 2521 w 186463"/>
              <a:gd name="connsiteY0" fmla="*/ 0 h 1557416"/>
              <a:gd name="connsiteX1" fmla="*/ 23845 w 186463"/>
              <a:gd name="connsiteY1" fmla="*/ 41024 h 1557416"/>
              <a:gd name="connsiteX2" fmla="*/ 186463 w 186463"/>
              <a:gd name="connsiteY2" fmla="*/ 776696 h 1557416"/>
              <a:gd name="connsiteX3" fmla="*/ 49652 w 186463"/>
              <a:gd name="connsiteY3" fmla="*/ 1454343 h 1557416"/>
              <a:gd name="connsiteX4" fmla="*/ 0 w 186463"/>
              <a:gd name="connsiteY4" fmla="*/ 1557416 h 1557416"/>
              <a:gd name="connsiteX5" fmla="*/ 0 w 186463"/>
              <a:gd name="connsiteY5" fmla="*/ 25001 h 1557416"/>
              <a:gd name="connsiteX6" fmla="*/ 2521 w 186463"/>
              <a:gd name="connsiteY6" fmla="*/ 0 h 1557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463" h="1557416">
                <a:moveTo>
                  <a:pt x="2521" y="0"/>
                </a:moveTo>
                <a:lnTo>
                  <a:pt x="23845" y="41024"/>
                </a:lnTo>
                <a:cubicBezTo>
                  <a:pt x="128186" y="264494"/>
                  <a:pt x="186463" y="513790"/>
                  <a:pt x="186463" y="776696"/>
                </a:cubicBezTo>
                <a:cubicBezTo>
                  <a:pt x="186463" y="1017068"/>
                  <a:pt x="137748" y="1246062"/>
                  <a:pt x="49652" y="1454343"/>
                </a:cubicBezTo>
                <a:lnTo>
                  <a:pt x="0" y="1557416"/>
                </a:lnTo>
                <a:lnTo>
                  <a:pt x="0" y="25001"/>
                </a:lnTo>
                <a:lnTo>
                  <a:pt x="2521" y="0"/>
                </a:lnTo>
                <a:close/>
              </a:path>
            </a:pathLst>
          </a:custGeom>
        </p:spPr>
      </p:pic>
      <p:pic>
        <p:nvPicPr>
          <p:cNvPr id="3" name="Corporate Inspiring Uplifting and Upbeat Long">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633665" y="-819472"/>
            <a:ext cx="487363" cy="487363"/>
          </a:xfrm>
          <a:prstGeom prst="rect">
            <a:avLst/>
          </a:prstGeom>
        </p:spPr>
      </p:pic>
      <p:sp>
        <p:nvSpPr>
          <p:cNvPr id="38" name="文本框 37"/>
          <p:cNvSpPr txBox="1"/>
          <p:nvPr/>
        </p:nvSpPr>
        <p:spPr>
          <a:xfrm>
            <a:off x="994410" y="2037080"/>
            <a:ext cx="10031095" cy="2014855"/>
          </a:xfrm>
          <a:prstGeom prst="rect">
            <a:avLst/>
          </a:prstGeom>
          <a:noFill/>
        </p:spPr>
        <p:txBody>
          <a:bodyPr wrap="square" rtlCol="0">
            <a:spAutoFit/>
          </a:bodyPr>
          <a:p>
            <a:pPr algn="ctr"/>
            <a:r>
              <a:rPr lang="en-US" altLang="zh-CN" sz="4700" dirty="0">
                <a:solidFill>
                  <a:schemeClr val="tx1">
                    <a:lumMod val="75000"/>
                    <a:lumOff val="25000"/>
                  </a:schemeClr>
                </a:solidFill>
                <a:latin typeface="方正粗黑宋简体" panose="02000000000000000000" charset="-122"/>
                <a:ea typeface="方正粗黑宋简体" panose="02000000000000000000" charset="-122"/>
                <a:cs typeface="方正粗黑宋简体" panose="02000000000000000000" charset="-122"/>
                <a:sym typeface="+mn-ea"/>
              </a:rPr>
              <a:t>2022</a:t>
            </a:r>
            <a:r>
              <a:rPr lang="zh-CN" altLang="en-US" sz="4700" dirty="0">
                <a:solidFill>
                  <a:schemeClr val="tx1">
                    <a:lumMod val="75000"/>
                    <a:lumOff val="25000"/>
                  </a:schemeClr>
                </a:solidFill>
                <a:latin typeface="方正粗黑宋简体" panose="02000000000000000000" charset="-122"/>
                <a:ea typeface="方正粗黑宋简体" panose="02000000000000000000" charset="-122"/>
                <a:cs typeface="方正粗黑宋简体" panose="02000000000000000000" charset="-122"/>
                <a:sym typeface="+mn-ea"/>
              </a:rPr>
              <a:t>年</a:t>
            </a:r>
            <a:r>
              <a:rPr lang="en-US" altLang="zh-CN" sz="4700" dirty="0">
                <a:solidFill>
                  <a:schemeClr val="tx1">
                    <a:lumMod val="75000"/>
                    <a:lumOff val="25000"/>
                  </a:schemeClr>
                </a:solidFill>
                <a:latin typeface="方正粗黑宋简体" panose="02000000000000000000" charset="-122"/>
                <a:ea typeface="方正粗黑宋简体" panose="02000000000000000000" charset="-122"/>
                <a:cs typeface="方正粗黑宋简体" panose="02000000000000000000" charset="-122"/>
                <a:sym typeface="+mn-ea"/>
              </a:rPr>
              <a:t>“</a:t>
            </a:r>
            <a:r>
              <a:rPr lang="zh-CN" sz="4700" dirty="0">
                <a:solidFill>
                  <a:schemeClr val="tx1">
                    <a:lumMod val="75000"/>
                    <a:lumOff val="25000"/>
                  </a:schemeClr>
                </a:solidFill>
                <a:latin typeface="方正粗黑宋简体" panose="02000000000000000000" charset="-122"/>
                <a:ea typeface="方正粗黑宋简体" panose="02000000000000000000" charset="-122"/>
                <a:cs typeface="方正粗黑宋简体" panose="02000000000000000000" charset="-122"/>
                <a:sym typeface="+mn-ea"/>
              </a:rPr>
              <a:t>大走访大排查大整改</a:t>
            </a:r>
            <a:r>
              <a:rPr lang="en-US" altLang="zh-CN" sz="4700" dirty="0">
                <a:solidFill>
                  <a:schemeClr val="tx1">
                    <a:lumMod val="75000"/>
                    <a:lumOff val="25000"/>
                  </a:schemeClr>
                </a:solidFill>
                <a:latin typeface="方正粗黑宋简体" panose="02000000000000000000" charset="-122"/>
                <a:ea typeface="方正粗黑宋简体" panose="02000000000000000000" charset="-122"/>
                <a:cs typeface="方正粗黑宋简体" panose="02000000000000000000" charset="-122"/>
                <a:sym typeface="+mn-ea"/>
              </a:rPr>
              <a:t>”</a:t>
            </a:r>
            <a:r>
              <a:rPr lang="zh-CN" sz="4700" dirty="0">
                <a:solidFill>
                  <a:schemeClr val="tx1">
                    <a:lumMod val="75000"/>
                    <a:lumOff val="25000"/>
                  </a:schemeClr>
                </a:solidFill>
                <a:latin typeface="方正粗黑宋简体" panose="02000000000000000000" charset="-122"/>
                <a:ea typeface="方正粗黑宋简体" panose="02000000000000000000" charset="-122"/>
                <a:cs typeface="方正粗黑宋简体" panose="02000000000000000000" charset="-122"/>
                <a:sym typeface="+mn-ea"/>
              </a:rPr>
              <a:t>行动</a:t>
            </a:r>
            <a:endParaRPr lang="zh-CN" sz="4700" dirty="0">
              <a:solidFill>
                <a:schemeClr val="tx1">
                  <a:lumMod val="75000"/>
                  <a:lumOff val="25000"/>
                </a:schemeClr>
              </a:solidFill>
              <a:latin typeface="方正粗黑宋简体" panose="02000000000000000000" charset="-122"/>
              <a:ea typeface="方正粗黑宋简体" panose="02000000000000000000" charset="-122"/>
              <a:cs typeface="方正粗黑宋简体" panose="02000000000000000000" charset="-122"/>
            </a:endParaRPr>
          </a:p>
          <a:p>
            <a:pPr algn="ctr"/>
            <a:endParaRPr lang="zh-CN" sz="2800" dirty="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endParaRPr>
          </a:p>
          <a:p>
            <a:pPr algn="ctr"/>
            <a:r>
              <a:rPr lang="en-US" altLang="zh-CN" sz="4700" dirty="0">
                <a:solidFill>
                  <a:schemeClr val="tx1">
                    <a:lumMod val="75000"/>
                    <a:lumOff val="25000"/>
                  </a:schemeClr>
                </a:solidFill>
                <a:latin typeface="方正粗黑宋简体" panose="02000000000000000000" charset="-122"/>
                <a:ea typeface="方正粗黑宋简体" panose="02000000000000000000" charset="-122"/>
                <a:cs typeface="方正粗黑宋简体" panose="02000000000000000000" charset="-122"/>
                <a:sym typeface="+mn-ea"/>
              </a:rPr>
              <a:t>指标解释</a:t>
            </a:r>
            <a:r>
              <a:rPr lang="en-US" altLang="zh-CN" sz="4700" dirty="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&amp;</a:t>
            </a:r>
            <a:r>
              <a:rPr lang="en-US" altLang="zh-CN" sz="4700" dirty="0">
                <a:solidFill>
                  <a:schemeClr val="tx1">
                    <a:lumMod val="75000"/>
                    <a:lumOff val="25000"/>
                  </a:schemeClr>
                </a:solidFill>
                <a:latin typeface="方正粗黑宋简体" panose="02000000000000000000" charset="-122"/>
                <a:ea typeface="方正粗黑宋简体" panose="02000000000000000000" charset="-122"/>
                <a:cs typeface="方正粗黑宋简体" panose="02000000000000000000" charset="-122"/>
                <a:sym typeface="+mn-ea"/>
              </a:rPr>
              <a:t>系统操作</a:t>
            </a:r>
            <a:r>
              <a:rPr lang="en-US" altLang="zh-CN" sz="5000" dirty="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&amp;</a:t>
            </a:r>
            <a:r>
              <a:rPr lang="en-US" altLang="zh-CN" sz="4700" dirty="0">
                <a:solidFill>
                  <a:schemeClr val="tx1">
                    <a:lumMod val="75000"/>
                    <a:lumOff val="25000"/>
                  </a:schemeClr>
                </a:solidFill>
                <a:latin typeface="方正粗黑宋简体" panose="02000000000000000000" charset="-122"/>
                <a:ea typeface="方正粗黑宋简体" panose="02000000000000000000" charset="-122"/>
                <a:cs typeface="方正粗黑宋简体" panose="02000000000000000000" charset="-122"/>
                <a:sym typeface="+mn-ea"/>
              </a:rPr>
              <a:t>注意事项</a:t>
            </a:r>
            <a:endParaRPr lang="zh-CN" altLang="en-US" sz="5000" dirty="0">
              <a:solidFill>
                <a:schemeClr val="tx1"/>
              </a:solidFill>
              <a:latin typeface="方正粗黑宋简体" panose="02000000000000000000" charset="-122"/>
              <a:ea typeface="方正粗黑宋简体" panose="02000000000000000000" charset="-122"/>
              <a:cs typeface="方正粗黑宋简体" panose="02000000000000000000" charset="-122"/>
              <a:sym typeface="+mn-ea"/>
            </a:endParaRPr>
          </a:p>
        </p:txBody>
      </p:sp>
      <p:sp>
        <p:nvSpPr>
          <p:cNvPr id="2" name="PA_圆角矩形 159"/>
          <p:cNvSpPr/>
          <p:nvPr/>
        </p:nvSpPr>
        <p:spPr>
          <a:xfrm>
            <a:off x="3426460" y="5321300"/>
            <a:ext cx="2722880" cy="541655"/>
          </a:xfrm>
          <a:prstGeom prst="roundRect">
            <a:avLst>
              <a:gd name="adj" fmla="val 50000"/>
            </a:avLst>
          </a:prstGeom>
          <a:solidFill>
            <a:srgbClr val="1577B3"/>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350" b="1" dirty="0">
                <a:solidFill>
                  <a:prstClr val="white"/>
                </a:solidFill>
                <a:latin typeface="Noto Sans S Chinese Medium" panose="020B0600000000000000" pitchFamily="34" charset="-122"/>
                <a:ea typeface="Noto Sans S Chinese Medium" panose="020B0600000000000000" pitchFamily="34" charset="-122"/>
                <a:sym typeface="+mn-lt"/>
              </a:rPr>
              <a:t>区乡村振兴局</a:t>
            </a:r>
            <a:r>
              <a:rPr lang="en-US" altLang="zh-CN" sz="1350" b="1" dirty="0">
                <a:solidFill>
                  <a:prstClr val="white"/>
                </a:solidFill>
                <a:latin typeface="Noto Sans S Chinese Medium" panose="020B0600000000000000" pitchFamily="34" charset="-122"/>
                <a:ea typeface="Noto Sans S Chinese Medium" panose="020B0600000000000000" pitchFamily="34" charset="-122"/>
                <a:sym typeface="+mn-lt"/>
              </a:rPr>
              <a:t> </a:t>
            </a:r>
            <a:endParaRPr lang="en-US" altLang="zh-CN" sz="1350" b="1" dirty="0">
              <a:solidFill>
                <a:prstClr val="white"/>
              </a:solidFill>
              <a:latin typeface="Noto Sans S Chinese Medium" panose="020B0600000000000000" pitchFamily="34" charset="-122"/>
              <a:ea typeface="Noto Sans S Chinese Medium" panose="020B0600000000000000" pitchFamily="34" charset="-122"/>
              <a:sym typeface="+mn-lt"/>
            </a:endParaRPr>
          </a:p>
        </p:txBody>
      </p:sp>
      <p:sp>
        <p:nvSpPr>
          <p:cNvPr id="4" name="PA_圆角矩形 159"/>
          <p:cNvSpPr/>
          <p:nvPr/>
        </p:nvSpPr>
        <p:spPr>
          <a:xfrm>
            <a:off x="6407150" y="5321300"/>
            <a:ext cx="2122170" cy="548640"/>
          </a:xfrm>
          <a:prstGeom prst="roundRect">
            <a:avLst>
              <a:gd name="adj" fmla="val 50000"/>
            </a:avLst>
          </a:prstGeom>
          <a:solidFill>
            <a:srgbClr val="1577B3"/>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350" b="1" dirty="0">
                <a:solidFill>
                  <a:prstClr val="white"/>
                </a:solidFill>
                <a:latin typeface="Noto Sans S Chinese Medium" panose="020B0600000000000000" pitchFamily="34" charset="-122"/>
                <a:ea typeface="Noto Sans S Chinese Medium" panose="020B0600000000000000" pitchFamily="34" charset="-122"/>
                <a:sym typeface="+mn-lt"/>
              </a:rPr>
              <a:t>2022</a:t>
            </a:r>
            <a:r>
              <a:rPr lang="zh-CN" altLang="en-US" sz="1350" b="1" dirty="0">
                <a:solidFill>
                  <a:prstClr val="white"/>
                </a:solidFill>
                <a:latin typeface="Noto Sans S Chinese Medium" panose="020B0600000000000000" pitchFamily="34" charset="-122"/>
                <a:ea typeface="Noto Sans S Chinese Medium" panose="020B0600000000000000" pitchFamily="34" charset="-122"/>
                <a:sym typeface="+mn-lt"/>
              </a:rPr>
              <a:t>年</a:t>
            </a:r>
            <a:r>
              <a:rPr lang="en-US" altLang="zh-CN" sz="1350" b="1" dirty="0">
                <a:solidFill>
                  <a:prstClr val="white"/>
                </a:solidFill>
                <a:latin typeface="Noto Sans S Chinese Medium" panose="020B0600000000000000" pitchFamily="34" charset="-122"/>
                <a:ea typeface="Noto Sans S Chinese Medium" panose="020B0600000000000000" pitchFamily="34" charset="-122"/>
                <a:sym typeface="+mn-lt"/>
              </a:rPr>
              <a:t>4</a:t>
            </a:r>
            <a:r>
              <a:rPr lang="zh-CN" altLang="en-US" sz="1350" b="1" dirty="0">
                <a:solidFill>
                  <a:prstClr val="white"/>
                </a:solidFill>
                <a:latin typeface="Noto Sans S Chinese Medium" panose="020B0600000000000000" pitchFamily="34" charset="-122"/>
                <a:ea typeface="Noto Sans S Chinese Medium" panose="020B0600000000000000" pitchFamily="34" charset="-122"/>
                <a:sym typeface="+mn-lt"/>
              </a:rPr>
              <a:t>月</a:t>
            </a:r>
            <a:r>
              <a:rPr lang="en-US" altLang="zh-CN" sz="1350" b="1" dirty="0">
                <a:solidFill>
                  <a:prstClr val="white"/>
                </a:solidFill>
                <a:latin typeface="Noto Sans S Chinese Medium" panose="020B0600000000000000" pitchFamily="34" charset="-122"/>
                <a:ea typeface="Noto Sans S Chinese Medium" panose="020B0600000000000000" pitchFamily="34" charset="-122"/>
                <a:sym typeface="+mn-lt"/>
              </a:rPr>
              <a:t>25</a:t>
            </a:r>
            <a:r>
              <a:rPr lang="zh-CN" altLang="en-US" sz="1350" b="1" dirty="0">
                <a:solidFill>
                  <a:prstClr val="white"/>
                </a:solidFill>
                <a:latin typeface="Noto Sans S Chinese Medium" panose="020B0600000000000000" pitchFamily="34" charset="-122"/>
                <a:ea typeface="Noto Sans S Chinese Medium" panose="020B0600000000000000" pitchFamily="34" charset="-122"/>
                <a:sym typeface="+mn-lt"/>
              </a:rPr>
              <a:t>日</a:t>
            </a:r>
            <a:endParaRPr lang="zh-CN" altLang="en-US" sz="1350" b="1" dirty="0">
              <a:solidFill>
                <a:prstClr val="white"/>
              </a:solidFill>
              <a:latin typeface="Noto Sans S Chinese Medium" panose="020B0600000000000000" pitchFamily="34" charset="-122"/>
              <a:ea typeface="Noto Sans S Chinese Medium" panose="020B0600000000000000" pitchFamily="3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22" presetClass="entr" presetSubtype="2"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animEffect transition="in" filter="wipe(right)">
                                      <p:cBhvr>
                                        <p:cTn id="9" dur="500"/>
                                        <p:tgtEl>
                                          <p:spTgt spid="26"/>
                                        </p:tgtEl>
                                      </p:cBhvr>
                                    </p:animEffect>
                                  </p:childTnLst>
                                </p:cTn>
                              </p:par>
                            </p:childTnLst>
                          </p:cTn>
                        </p:par>
                        <p:par>
                          <p:cTn id="10" fill="hold">
                            <p:stCondLst>
                              <p:cond delay="0"/>
                            </p:stCondLst>
                            <p:childTnLst>
                              <p:par>
                                <p:cTn id="11" presetID="2" presetClass="entr" presetSubtype="8"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0-#ppt_w/2"/>
                                          </p:val>
                                        </p:tav>
                                        <p:tav tm="100000">
                                          <p:val>
                                            <p:strVal val="#ppt_x"/>
                                          </p:val>
                                        </p:tav>
                                      </p:tavLst>
                                    </p:anim>
                                    <p:anim calcmode="lin" valueType="num">
                                      <p:cBhvr additive="base">
                                        <p:cTn id="14" dur="500" fill="hold"/>
                                        <p:tgtEl>
                                          <p:spTgt spid="34"/>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iterate type="lt">
                                    <p:tmPct val="0"/>
                                  </p:iterate>
                                  <p:childTnLst>
                                    <p:set>
                                      <p:cBhvr>
                                        <p:cTn id="22" dur="1" fill="hold">
                                          <p:stCondLst>
                                            <p:cond delay="0"/>
                                          </p:stCondLst>
                                        </p:cTn>
                                        <p:tgtEl>
                                          <p:spTgt spid="13">
                                            <p:txEl>
                                              <p:pRg st="0" end="0"/>
                                            </p:txEl>
                                          </p:spTgt>
                                        </p:tgtEl>
                                        <p:attrNameLst>
                                          <p:attrName>style.visibility</p:attrName>
                                        </p:attrNameLst>
                                      </p:cBhvr>
                                      <p:to>
                                        <p:strVal val="visible"/>
                                      </p:to>
                                    </p:set>
                                    <p:anim calcmode="lin" valueType="num">
                                      <p:cBhvr>
                                        <p:cTn id="23" dur="1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4" dur="1000" fill="hold"/>
                                        <p:tgtEl>
                                          <p:spTgt spid="13">
                                            <p:txEl>
                                              <p:pRg st="0" end="0"/>
                                            </p:txEl>
                                          </p:spTgt>
                                        </p:tgtEl>
                                        <p:attrNameLst>
                                          <p:attrName>ppt_h</p:attrName>
                                        </p:attrNameLst>
                                      </p:cBhvr>
                                      <p:tavLst>
                                        <p:tav tm="0">
                                          <p:val>
                                            <p:fltVal val="0"/>
                                          </p:val>
                                        </p:tav>
                                        <p:tav tm="100000">
                                          <p:val>
                                            <p:strVal val="#ppt_h"/>
                                          </p:val>
                                        </p:tav>
                                      </p:tavLst>
                                    </p:anim>
                                    <p:anim calcmode="lin" valueType="num">
                                      <p:cBhvr>
                                        <p:cTn id="25" dur="1000" fill="hold"/>
                                        <p:tgtEl>
                                          <p:spTgt spid="13">
                                            <p:txEl>
                                              <p:pRg st="0" end="0"/>
                                            </p:txEl>
                                          </p:spTgt>
                                        </p:tgtEl>
                                        <p:attrNameLst>
                                          <p:attrName>style.rotation</p:attrName>
                                        </p:attrNameLst>
                                      </p:cBhvr>
                                      <p:tavLst>
                                        <p:tav tm="0">
                                          <p:val>
                                            <p:fltVal val="90"/>
                                          </p:val>
                                        </p:tav>
                                        <p:tav tm="100000">
                                          <p:val>
                                            <p:fltVal val="0"/>
                                          </p:val>
                                        </p:tav>
                                      </p:tavLst>
                                    </p:anim>
                                    <p:animEffect transition="in" filter="fade">
                                      <p:cBhvr>
                                        <p:cTn id="26" dur="1000"/>
                                        <p:tgtEl>
                                          <p:spTgt spid="13">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750"/>
                                        <p:tgtEl>
                                          <p:spTgt spid="38"/>
                                        </p:tgtEl>
                                      </p:cBhvr>
                                    </p:animEffect>
                                  </p:childTnLst>
                                </p:cTn>
                              </p:par>
                            </p:childTnLst>
                          </p:cTn>
                        </p:par>
                        <p:par>
                          <p:cTn id="36" fill="hold">
                            <p:stCondLst>
                              <p:cond delay="1500"/>
                            </p:stCondLst>
                            <p:childTnLst>
                              <p:par>
                                <p:cTn id="37" presetID="42" presetClass="entr" presetSubtype="0"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1000"/>
                                        <p:tgtEl>
                                          <p:spTgt spid="2"/>
                                        </p:tgtEl>
                                      </p:cBhvr>
                                    </p:animEffect>
                                    <p:anim calcmode="lin" valueType="num">
                                      <p:cBhvr>
                                        <p:cTn id="40" dur="1000" fill="hold"/>
                                        <p:tgtEl>
                                          <p:spTgt spid="2"/>
                                        </p:tgtEl>
                                        <p:attrNameLst>
                                          <p:attrName>ppt_x</p:attrName>
                                        </p:attrNameLst>
                                      </p:cBhvr>
                                      <p:tavLst>
                                        <p:tav tm="0">
                                          <p:val>
                                            <p:strVal val="#ppt_x"/>
                                          </p:val>
                                        </p:tav>
                                        <p:tav tm="100000">
                                          <p:val>
                                            <p:strVal val="#ppt_x"/>
                                          </p:val>
                                        </p:tav>
                                      </p:tavLst>
                                    </p:anim>
                                    <p:anim calcmode="lin" valueType="num">
                                      <p:cBhvr>
                                        <p:cTn id="41" dur="1000" fill="hold"/>
                                        <p:tgtEl>
                                          <p:spTgt spid="2"/>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2" presetClass="entr" presetSubtype="0"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1000"/>
                                        <p:tgtEl>
                                          <p:spTgt spid="4"/>
                                        </p:tgtEl>
                                      </p:cBhvr>
                                    </p:animEffect>
                                    <p:anim calcmode="lin" valueType="num">
                                      <p:cBhvr>
                                        <p:cTn id="46" dur="1000" fill="hold"/>
                                        <p:tgtEl>
                                          <p:spTgt spid="4"/>
                                        </p:tgtEl>
                                        <p:attrNameLst>
                                          <p:attrName>ppt_x</p:attrName>
                                        </p:attrNameLst>
                                      </p:cBhvr>
                                      <p:tavLst>
                                        <p:tav tm="0">
                                          <p:val>
                                            <p:strVal val="#ppt_x"/>
                                          </p:val>
                                        </p:tav>
                                        <p:tav tm="100000">
                                          <p:val>
                                            <p:strVal val="#ppt_x"/>
                                          </p:val>
                                        </p:tav>
                                      </p:tavLst>
                                    </p:anim>
                                    <p:anim calcmode="lin" valueType="num">
                                      <p:cBhvr>
                                        <p:cTn id="4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8" repeatCount="indefinite" fill="remove" display="0">
                  <p:stCondLst>
                    <p:cond delay="indefinite"/>
                  </p:stCondLst>
                  <p:endCondLst>
                    <p:cond evt="onStopAudio" delay="0">
                      <p:tgtEl>
                        <p:sldTgt/>
                      </p:tgtEl>
                    </p:cond>
                  </p:endCondLst>
                </p:cTn>
                <p:tgtEl>
                  <p:spTgt spid="3"/>
                </p:tgtEl>
              </p:cMediaNode>
            </p:audio>
          </p:childTnLst>
        </p:cTn>
      </p:par>
    </p:tnLst>
    <p:bldLst>
      <p:bldP spid="26" grpId="0" bldLvl="0" animBg="1"/>
      <p:bldP spid="34" grpId="0" bldLvl="0" animBg="1"/>
      <p:bldP spid="13" grpId="0" build="p"/>
      <p:bldP spid="38" grpId="0"/>
      <p:bldP spid="2" grpId="0" bldLvl="0" animBg="1"/>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3128010" y="1677035"/>
            <a:ext cx="8388985" cy="3503930"/>
          </a:xfrm>
          <a:prstGeom prst="rect">
            <a:avLst/>
          </a:prstGeom>
        </p:spPr>
      </p:pic>
      <p:pic>
        <p:nvPicPr>
          <p:cNvPr id="6" name="图片 5"/>
          <p:cNvPicPr>
            <a:picLocks noChangeAspect="1"/>
          </p:cNvPicPr>
          <p:nvPr/>
        </p:nvPicPr>
        <p:blipFill>
          <a:blip r:embed="rId3"/>
          <a:stretch>
            <a:fillRect/>
          </a:stretch>
        </p:blipFill>
        <p:spPr>
          <a:xfrm>
            <a:off x="648970" y="1559560"/>
            <a:ext cx="2245995" cy="4993005"/>
          </a:xfrm>
          <a:prstGeom prst="rect">
            <a:avLst/>
          </a:prstGeom>
        </p:spPr>
      </p:pic>
      <p:sp>
        <p:nvSpPr>
          <p:cNvPr id="8" name="文本框 7"/>
          <p:cNvSpPr txBox="1"/>
          <p:nvPr/>
        </p:nvSpPr>
        <p:spPr>
          <a:xfrm>
            <a:off x="911225" y="942975"/>
            <a:ext cx="7806690" cy="368300"/>
          </a:xfrm>
          <a:prstGeom prst="rect">
            <a:avLst/>
          </a:prstGeom>
          <a:noFill/>
        </p:spPr>
        <p:txBody>
          <a:bodyPr wrap="square" rtlCol="0">
            <a:spAutoFit/>
          </a:bodyPr>
          <a:p>
            <a:r>
              <a:rPr lang="zh-CN" altLang="en-US">
                <a:solidFill>
                  <a:srgbClr val="FF0000"/>
                </a:solidFill>
              </a:rPr>
              <a:t>导入信息修改：一般户修改、删除，人员增减、小组修改、电话号码完善等。</a:t>
            </a:r>
            <a:endParaRPr lang="zh-CN" altLang="en-US">
              <a:solidFill>
                <a:srgbClr val="FF0000"/>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34365" y="1513205"/>
          <a:ext cx="10923270" cy="4850765"/>
        </p:xfrm>
        <a:graphic>
          <a:graphicData uri="http://schemas.openxmlformats.org/drawingml/2006/table">
            <a:tbl>
              <a:tblPr firstRow="1" bandRow="1">
                <a:tableStyleId>{5940675A-B579-460E-94D1-54222C63F5DA}</a:tableStyleId>
              </a:tblPr>
              <a:tblGrid>
                <a:gridCol w="768985"/>
                <a:gridCol w="1766570"/>
                <a:gridCol w="648335"/>
                <a:gridCol w="1277620"/>
                <a:gridCol w="6461760"/>
              </a:tblGrid>
              <a:tr h="548640">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一级指标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二级指标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编码</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指标值选项</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指标解释</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r>
              <a:tr h="463550">
                <a:tc rowSpan="8">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基本信息</a:t>
                      </a:r>
                      <a:endParaRPr lang="en-US" sz="1600" b="0">
                        <a:latin typeface="方正仿宋_GBK" panose="03000509000000000000" charset="-122"/>
                        <a:ea typeface="方正仿宋_GBK" panose="03000509000000000000" charset="-122"/>
                        <a:cs typeface="方正仿宋_GBK" panose="03000509000000000000" charset="-122"/>
                      </a:endParaRPr>
                    </a:p>
                    <a:p>
                      <a:pPr indent="0">
                        <a:buNone/>
                      </a:pPr>
                      <a:r>
                        <a:rPr lang="en-US" altLang="zh-CN" sz="1600">
                          <a:latin typeface="方正仿宋_GBK" panose="03000509000000000000" charset="-122"/>
                          <a:ea typeface="方正仿宋_GBK" panose="03000509000000000000" charset="-122"/>
                        </a:rPr>
                        <a:t> </a:t>
                      </a:r>
                      <a:endParaRPr lang="en-US" altLang="zh-CN" sz="1600">
                        <a:latin typeface="方正仿宋_GBK" panose="03000509000000000000" charset="-122"/>
                        <a:ea typeface="方正仿宋_GBK" panose="03000509000000000000" charset="-122"/>
                      </a:endParaRPr>
                    </a:p>
                    <a:p>
                      <a:pPr indent="0">
                        <a:buNone/>
                      </a:pPr>
                      <a:r>
                        <a:rPr lang="en-US" altLang="zh-CN" sz="1600">
                          <a:latin typeface="方正仿宋_GBK" panose="03000509000000000000" charset="-122"/>
                          <a:ea typeface="方正仿宋_GBK" panose="03000509000000000000" charset="-122"/>
                        </a:rPr>
                        <a:t> </a:t>
                      </a:r>
                      <a:endParaRPr lang="en-US" altLang="zh-CN" sz="1600">
                        <a:latin typeface="方正仿宋_GBK" panose="03000509000000000000" charset="-122"/>
                        <a:ea typeface="方正仿宋_GBK" panose="03000509000000000000" charset="-122"/>
                      </a:endParaRPr>
                    </a:p>
                    <a:p>
                      <a:pPr indent="0">
                        <a:buNone/>
                      </a:pPr>
                      <a:r>
                        <a:rPr lang="en-US" altLang="zh-CN" sz="1600">
                          <a:latin typeface="方正仿宋_GBK" panose="03000509000000000000" charset="-122"/>
                          <a:ea typeface="方正仿宋_GBK" panose="03000509000000000000" charset="-122"/>
                        </a:rPr>
                        <a:t> </a:t>
                      </a:r>
                      <a:endParaRPr lang="en-US" altLang="zh-CN" sz="1600">
                        <a:latin typeface="方正仿宋_GBK" panose="03000509000000000000" charset="-122"/>
                        <a:ea typeface="方正仿宋_GBK" panose="03000509000000000000" charset="-122"/>
                      </a:endParaRPr>
                    </a:p>
                    <a:p>
                      <a:pPr indent="0">
                        <a:buNone/>
                      </a:pPr>
                      <a:r>
                        <a:rPr lang="en-US" altLang="zh-CN" sz="1600">
                          <a:latin typeface="方正仿宋_GBK" panose="03000509000000000000" charset="-122"/>
                          <a:ea typeface="方正仿宋_GBK" panose="03000509000000000000" charset="-122"/>
                        </a:rPr>
                        <a:t> </a:t>
                      </a:r>
                      <a:endParaRPr lang="en-US" altLang="zh-CN" sz="1600">
                        <a:latin typeface="方正仿宋_GBK" panose="03000509000000000000" charset="-122"/>
                        <a:ea typeface="方正仿宋_GBK" panose="03000509000000000000" charset="-122"/>
                      </a:endParaRPr>
                    </a:p>
                    <a:p>
                      <a:pPr indent="0">
                        <a:buNone/>
                      </a:pPr>
                      <a:r>
                        <a:rPr lang="en-US" altLang="zh-CN" sz="1600">
                          <a:latin typeface="方正仿宋_GBK" panose="03000509000000000000" charset="-122"/>
                          <a:ea typeface="方正仿宋_GBK" panose="03000509000000000000" charset="-122"/>
                        </a:rPr>
                        <a:t> </a:t>
                      </a:r>
                      <a:endParaRPr lang="en-US" altLang="zh-CN" sz="1600">
                        <a:latin typeface="方正仿宋_GBK" panose="03000509000000000000" charset="-122"/>
                        <a:ea typeface="方正仿宋_GBK" panose="03000509000000000000" charset="-122"/>
                      </a:endParaRPr>
                    </a:p>
                    <a:p>
                      <a:pPr indent="0">
                        <a:buNone/>
                      </a:pPr>
                      <a:r>
                        <a:rPr lang="en-US" altLang="zh-CN" sz="1600">
                          <a:latin typeface="方正仿宋_GBK" panose="03000509000000000000" charset="-122"/>
                          <a:ea typeface="方正仿宋_GBK" panose="03000509000000000000" charset="-122"/>
                        </a:rPr>
                        <a:t> </a:t>
                      </a:r>
                      <a:endParaRPr lang="en-US" altLang="zh-CN" sz="1600">
                        <a:latin typeface="方正仿宋_GBK" panose="03000509000000000000" charset="-122"/>
                        <a:ea typeface="方正仿宋_GBK" panose="03000509000000000000" charset="-122"/>
                      </a:endParaRPr>
                    </a:p>
                    <a:p>
                      <a:pPr indent="0">
                        <a:buNone/>
                      </a:pPr>
                      <a:r>
                        <a:rPr lang="en-US" altLang="zh-CN" sz="1600">
                          <a:latin typeface="方正仿宋_GBK" panose="03000509000000000000" charset="-122"/>
                          <a:ea typeface="方正仿宋_GBK" panose="03000509000000000000" charset="-122"/>
                        </a:rPr>
                        <a:t> </a:t>
                      </a:r>
                      <a:endParaRPr 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所在区（县）</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A1</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　</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指受访农户所在的区县名称。系统已预先置入，不需填写。</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259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所在乡（镇/街道）</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A2</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　</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指受访农户所在的乡或镇、街道的名称。系统已预先置入，不需填写。</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2265">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所在村（社区）</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A3</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　</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指受访农户所在的行政村或社区的名称。系统已预先置入，不需填写。</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村民小组</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A4</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　</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指受访农户所在的村民小组名称。</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703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户主姓名</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A5</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　</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指受访农户家庭的户主真实姓名。系统已预先置入，不需填写。</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4845">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证件号码（居民身份证、残疾证等）</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A6</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　</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指受访农户户主的居民身份证号码或者残疾证号码，系统已预先置入，不需填写。</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56005">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联系电话</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A7</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　</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指受访农户户主的手机号码，或者最熟悉家庭情况的其他成员手机号码；家庭成员都无电话，或者无法语言沟通的，可留熟悉情况的村干部手机号码。</a:t>
                      </a:r>
                      <a:r>
                        <a:rPr lang="zh-CN" altLang="en-US" sz="1600" b="0">
                          <a:solidFill>
                            <a:srgbClr val="FF0000"/>
                          </a:solidFill>
                          <a:latin typeface="方正仿宋_GBK" panose="03000509000000000000" charset="-122"/>
                          <a:ea typeface="方正仿宋_GBK" panose="03000509000000000000" charset="-122"/>
                          <a:cs typeface="方正仿宋_GBK" panose="03000509000000000000" charset="-122"/>
                        </a:rPr>
                        <a:t>（有电话修改的，需要登记，在全国防止返贫监测信息系统修改。用于满意度调查的电话）</a:t>
                      </a:r>
                      <a:endParaRPr lang="zh-CN"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388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家庭人口数（单选）</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A8</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1，2，3，4，5，..........</a:t>
                      </a:r>
                      <a:endParaRPr lang="zh-CN"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指受访农户家庭内共同生活的人口数。系统已预先置入，不需填写。</a:t>
                      </a:r>
                      <a:r>
                        <a:rPr lang="zh-CN" altLang="en-US" sz="1600" b="0">
                          <a:solidFill>
                            <a:srgbClr val="FF0000"/>
                          </a:solidFill>
                          <a:latin typeface="方正仿宋_GBK" panose="03000509000000000000" charset="-122"/>
                          <a:ea typeface="方正仿宋_GBK" panose="03000509000000000000" charset="-122"/>
                          <a:cs typeface="方正仿宋_GBK" panose="03000509000000000000" charset="-122"/>
                        </a:rPr>
                        <a:t>（有人口变化的调查员报村居，乡镇统计后，在</a:t>
                      </a:r>
                      <a:r>
                        <a:rPr lang="zh-CN" altLang="en-US" sz="1600">
                          <a:solidFill>
                            <a:srgbClr val="FF0000"/>
                          </a:solidFill>
                          <a:latin typeface="方正仿宋_GBK" panose="03000509000000000000" charset="-122"/>
                          <a:ea typeface="方正仿宋_GBK" panose="03000509000000000000" charset="-122"/>
                          <a:cs typeface="方正仿宋_GBK" panose="03000509000000000000" charset="-122"/>
                          <a:sym typeface="+mn-ea"/>
                        </a:rPr>
                        <a:t>全国防止返贫监测信息系统录入增减信息。）</a:t>
                      </a:r>
                      <a:endParaRPr lang="zh-CN" altLang="en-US" sz="1600" b="0">
                        <a:solidFill>
                          <a:srgbClr val="FF0000"/>
                        </a:solidFill>
                        <a:latin typeface="方正仿宋_GBK" panose="03000509000000000000" charset="-122"/>
                        <a:ea typeface="方正仿宋_GBK" panose="03000509000000000000" charset="-122"/>
                        <a:cs typeface="方正仿宋_GBK" panose="03000509000000000000" charset="-122"/>
                        <a:sym typeface="+mn-ea"/>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3081655" y="655955"/>
            <a:ext cx="6185535" cy="768350"/>
          </a:xfrm>
          <a:prstGeom prst="rect">
            <a:avLst/>
          </a:prstGeom>
          <a:noFill/>
          <a:ln w="9525">
            <a:noFill/>
          </a:ln>
        </p:spPr>
        <p:txBody>
          <a:bodyPr wrap="square">
            <a:spAutoFit/>
          </a:bodyPr>
          <a:p>
            <a:pPr indent="0" algn="ctr"/>
            <a:r>
              <a:rPr lang="zh-CN" sz="2200" b="0">
                <a:solidFill>
                  <a:srgbClr val="000000"/>
                </a:solidFill>
                <a:latin typeface="方正黑体_GBK" panose="03000509000000000000" charset="-122"/>
                <a:ea typeface="方正黑体_GBK" panose="03000509000000000000" charset="-122"/>
                <a:cs typeface="方正黑体_GBK" panose="03000509000000000000" charset="-122"/>
              </a:rPr>
              <a:t>“大走访大排查大整改”数据采集表（</a:t>
            </a:r>
            <a:r>
              <a:rPr lang="en-US" sz="2200" b="0">
                <a:solidFill>
                  <a:srgbClr val="000000"/>
                </a:solidFill>
                <a:latin typeface="方正黑体_GBK" panose="03000509000000000000" charset="-122"/>
                <a:ea typeface="方正黑体_GBK" panose="03000509000000000000" charset="-122"/>
                <a:cs typeface="方正黑体_GBK" panose="03000509000000000000" charset="-122"/>
              </a:rPr>
              <a:t>1</a:t>
            </a:r>
            <a:r>
              <a:rPr lang="zh-CN" sz="2200" b="0">
                <a:solidFill>
                  <a:srgbClr val="000000"/>
                </a:solidFill>
                <a:latin typeface="方正黑体_GBK" panose="03000509000000000000" charset="-122"/>
                <a:ea typeface="方正黑体_GBK" panose="03000509000000000000" charset="-122"/>
                <a:cs typeface="方正黑体_GBK" panose="03000509000000000000" charset="-122"/>
              </a:rPr>
              <a:t>）脱贫户、监测户入户调查表（A表）</a:t>
            </a:r>
            <a:r>
              <a:rPr lang="en-US" sz="1600" b="0">
                <a:latin typeface="Times New Roman" panose="02020603050405020304" charset="0"/>
                <a:ea typeface="方正仿宋_GBK" panose="03000509000000000000" charset="-122"/>
              </a:rPr>
              <a:t> </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362585" y="652145"/>
          <a:ext cx="11213465" cy="5657215"/>
        </p:xfrm>
        <a:graphic>
          <a:graphicData uri="http://schemas.openxmlformats.org/drawingml/2006/table">
            <a:tbl>
              <a:tblPr firstRow="1" bandRow="1">
                <a:tableStyleId>{5940675A-B579-460E-94D1-54222C63F5DA}</a:tableStyleId>
              </a:tblPr>
              <a:tblGrid>
                <a:gridCol w="712470"/>
                <a:gridCol w="1335405"/>
                <a:gridCol w="763905"/>
                <a:gridCol w="1315085"/>
                <a:gridCol w="7086600"/>
              </a:tblGrid>
              <a:tr h="626745">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一级指标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二级指标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编码</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指标值选项</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指标解释</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r>
              <a:tr h="875030">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 </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家庭位置信息（GPS定位）</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A9</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　</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指受访农户现住房的GPS位置，渝防贫APP将实时采集。注意：没有信号的特殊位置，可采集村办公室的位置信息；整户外出的需电话访问的农户，原则上应采集农户现住房的位置信息，而年底回本村的要采集老房子位置信息。</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97255">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 </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方正仿宋_GBK" panose="03000509000000000000" charset="-122"/>
                          <a:ea typeface="方正仿宋_GBK" panose="03000509000000000000" charset="-122"/>
                          <a:cs typeface="方正仿宋_GBK" panose="03000509000000000000" charset="-122"/>
                        </a:rPr>
                        <a:t>户属性（可多选）已稳定的脱贫户，则跳过A52--A57；所有脱贫户都需填写A77。</a:t>
                      </a:r>
                      <a:endParaRPr lang="en-US" altLang="en-US"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A10</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方正仿宋_GBK" panose="03000509000000000000" charset="-122"/>
                          <a:ea typeface="方正仿宋_GBK" panose="03000509000000000000" charset="-122"/>
                          <a:cs typeface="方正仿宋_GBK" panose="03000509000000000000" charset="-122"/>
                        </a:rPr>
                        <a:t>脱贫户、脱贫不稳定户、边缘易致贫户、突发严重困难户</a:t>
                      </a:r>
                      <a:endParaRPr lang="en-US" altLang="en-US"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指受访农户的家庭属性，包括脱贫户、脱贫不稳定户、边缘易致贫户、突发严重困难户。系统已预先置入，不需填写。</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33600">
                <a:tc>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基本信息</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家庭的发展现状或帮扶成效（可多选）</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A11</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1.拥有商品房 2.有小轿车 3.有公职人员 4.经商办企业 5.种植业大户 6.养殖大户 7.以上均无</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指受访农户家庭目前发展状况或帮扶成效，可多选。前四个选项，具体含义对应我们常说的四类人员：1.拥有商品房，指拥有商品房或2014年以来修建新房，或高标准装修现有住房（不含因灾重建、易地扶贫搬迁和国家统征拆迁房屋）的农户； 2.有小轿车，指家庭拥有或使用享受型用车、船舶、工程机械及大型农机具的农户； 3.有公职人员，指家庭成员中有正式编制的财政供养人员（贫困大学生毕业参加工作一年内除外）、村四职干部（有重大致贫原因等情况除外）的农户； 4.经商办企业，指家庭办有或投资企业，长期雇用他人从事生产经营活动，并在正常经营正常纳税的农户。5.种植业大户 ，是指设施农业25亩以上（大棚、冷库），露天种植50亩以上；若规模达不到，主营产品年收入达到10万元以上的；6.养殖大户 ，是指猪年饲养量达到750头以上，牛100头以上，山羊300头以上，家禽30000只以上；若规模达不到，但是主营产品年收入达到10万元以上的。</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1680">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 </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走访方式（单选）</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A12</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面访、电访、代答</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指调查者实际走访受访农户的具体方式。原则上采用面访，对整户长期外出县外的可电访，对确因年龄、身体等原因整户不具备正常沟通能力的可由亲属或村干部代答。</a:t>
                      </a:r>
                      <a:r>
                        <a:rPr lang="zh-CN" altLang="en-US" sz="1600" b="0">
                          <a:solidFill>
                            <a:srgbClr val="FF0000"/>
                          </a:solidFill>
                          <a:latin typeface="方正仿宋_GBK" panose="03000509000000000000" charset="-122"/>
                          <a:ea typeface="方正仿宋_GBK" panose="03000509000000000000" charset="-122"/>
                          <a:cs typeface="方正仿宋_GBK" panose="03000509000000000000" charset="-122"/>
                        </a:rPr>
                        <a:t>（按照市级培训要求，区县内的都要面访）。</a:t>
                      </a:r>
                      <a:endParaRPr lang="zh-CN"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86765" y="750570"/>
          <a:ext cx="10838180" cy="5735955"/>
        </p:xfrm>
        <a:graphic>
          <a:graphicData uri="http://schemas.openxmlformats.org/drawingml/2006/table">
            <a:tbl>
              <a:tblPr firstRow="1" bandRow="1">
                <a:tableStyleId>{5940675A-B579-460E-94D1-54222C63F5DA}</a:tableStyleId>
              </a:tblPr>
              <a:tblGrid>
                <a:gridCol w="812800"/>
                <a:gridCol w="1713230"/>
                <a:gridCol w="684530"/>
                <a:gridCol w="1504315"/>
                <a:gridCol w="6123305"/>
              </a:tblGrid>
              <a:tr h="548640">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一级指标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二级指标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编码</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指标值选项</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指标解释</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r>
              <a:tr h="548640">
                <a:tc rowSpan="5">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基本信息</a:t>
                      </a:r>
                      <a:endParaRPr lang="en-US" sz="1600" b="0">
                        <a:latin typeface="方正仿宋_GBK" panose="03000509000000000000" charset="-122"/>
                        <a:ea typeface="方正仿宋_GBK" panose="03000509000000000000" charset="-122"/>
                        <a:cs typeface="方正仿宋_GBK" panose="03000509000000000000" charset="-122"/>
                      </a:endParaRPr>
                    </a:p>
                    <a:p>
                      <a:pPr indent="0">
                        <a:buNone/>
                      </a:pPr>
                      <a:r>
                        <a:rPr lang="en-US" altLang="zh-CN" sz="1600">
                          <a:latin typeface="方正仿宋_GBK" panose="03000509000000000000" charset="-122"/>
                          <a:ea typeface="方正仿宋_GBK" panose="03000509000000000000" charset="-122"/>
                        </a:rPr>
                        <a:t> </a:t>
                      </a:r>
                      <a:endParaRPr lang="en-US" altLang="zh-CN" sz="1600">
                        <a:latin typeface="方正仿宋_GBK" panose="03000509000000000000" charset="-122"/>
                        <a:ea typeface="方正仿宋_GBK" panose="03000509000000000000" charset="-122"/>
                      </a:endParaRPr>
                    </a:p>
                    <a:p>
                      <a:pPr indent="0">
                        <a:buNone/>
                      </a:pPr>
                      <a:r>
                        <a:rPr lang="en-US" altLang="zh-CN" sz="1600">
                          <a:latin typeface="方正仿宋_GBK" panose="03000509000000000000" charset="-122"/>
                          <a:ea typeface="方正仿宋_GBK" panose="03000509000000000000" charset="-122"/>
                        </a:rPr>
                        <a:t> </a:t>
                      </a:r>
                      <a:endParaRPr lang="en-US" altLang="zh-CN" sz="1600">
                        <a:latin typeface="方正仿宋_GBK" panose="03000509000000000000" charset="-122"/>
                        <a:ea typeface="方正仿宋_GBK" panose="03000509000000000000" charset="-122"/>
                      </a:endParaRPr>
                    </a:p>
                    <a:p>
                      <a:pPr indent="0">
                        <a:buNone/>
                      </a:pPr>
                      <a:r>
                        <a:rPr lang="en-US" altLang="zh-CN" sz="1600">
                          <a:latin typeface="方正仿宋_GBK" panose="03000509000000000000" charset="-122"/>
                          <a:ea typeface="方正仿宋_GBK" panose="03000509000000000000" charset="-122"/>
                        </a:rPr>
                        <a:t> </a:t>
                      </a:r>
                      <a:endParaRPr lang="en-US" altLang="zh-CN" sz="1600">
                        <a:latin typeface="方正仿宋_GBK" panose="03000509000000000000" charset="-122"/>
                        <a:ea typeface="方正仿宋_GBK" panose="03000509000000000000" charset="-122"/>
                      </a:endParaRPr>
                    </a:p>
                    <a:p>
                      <a:pPr indent="0">
                        <a:buNone/>
                      </a:pPr>
                      <a:r>
                        <a:rPr lang="en-US" altLang="zh-CN" sz="1600">
                          <a:latin typeface="方正仿宋_GBK" panose="03000509000000000000" charset="-122"/>
                          <a:ea typeface="方正仿宋_GBK" panose="03000509000000000000" charset="-122"/>
                        </a:rPr>
                        <a:t> </a:t>
                      </a:r>
                      <a:endParaRPr lang="en-US" altLang="zh-CN" sz="1600">
                        <a:latin typeface="方正仿宋_GBK" panose="03000509000000000000" charset="-122"/>
                        <a:ea typeface="方正仿宋_GBK" panose="03000509000000000000" charset="-122"/>
                      </a:endParaRPr>
                    </a:p>
                    <a:p>
                      <a:pPr indent="0">
                        <a:buNone/>
                      </a:pPr>
                      <a:r>
                        <a:rPr lang="en-US" altLang="zh-CN" sz="1600">
                          <a:latin typeface="方正仿宋_GBK" panose="03000509000000000000" charset="-122"/>
                          <a:ea typeface="方正仿宋_GBK" panose="03000509000000000000" charset="-122"/>
                        </a:rPr>
                        <a:t> </a:t>
                      </a:r>
                      <a:endParaRPr lang="en-US" altLang="zh-CN" sz="1600">
                        <a:latin typeface="方正仿宋_GBK" panose="03000509000000000000" charset="-122"/>
                        <a:ea typeface="方正仿宋_GBK" panose="03000509000000000000" charset="-122"/>
                      </a:endParaRPr>
                    </a:p>
                    <a:p>
                      <a:pPr indent="0">
                        <a:buNone/>
                      </a:pPr>
                      <a:r>
                        <a:rPr lang="en-US" altLang="zh-CN" sz="1600">
                          <a:latin typeface="方正仿宋_GBK" panose="03000509000000000000" charset="-122"/>
                          <a:ea typeface="方正仿宋_GBK" panose="03000509000000000000" charset="-122"/>
                        </a:rPr>
                        <a:t> </a:t>
                      </a:r>
                      <a:endParaRPr lang="en-US" altLang="zh-CN" sz="1600">
                        <a:latin typeface="方正仿宋_GBK" panose="03000509000000000000" charset="-122"/>
                        <a:ea typeface="方正仿宋_GBK" panose="03000509000000000000" charset="-122"/>
                      </a:endParaRPr>
                    </a:p>
                    <a:p>
                      <a:pPr indent="0">
                        <a:buNone/>
                      </a:pPr>
                      <a:r>
                        <a:rPr lang="en-US" altLang="zh-CN" sz="1600">
                          <a:latin typeface="方正仿宋_GBK" panose="03000509000000000000" charset="-122"/>
                          <a:ea typeface="方正仿宋_GBK" panose="03000509000000000000" charset="-122"/>
                        </a:rPr>
                        <a:t> </a:t>
                      </a:r>
                      <a:endParaRPr 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是否整户都无劳动力？（若为是，稳岗就业相关指标A71-A79和A14、A15不填）</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A13</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是 否</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指受访农户家中是不是都是无劳动力的，或16周岁以上的劳动力丧失了劳动力；注意16周岁以上的在校生，原则上应视为无劳动力，不计入劳动力；同时，家中有弱劳动力或半劳动力的，不算整户无能无劳。</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家中劳动力人数（16岁以上的在校生除外）</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A14</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0，1，2，3，4，5，6，7，8</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指受访农户家中16周岁以上的劳动力人数，注意：在校生，原则上不计入劳动力统计范畴。</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其中，60周岁以上弱半劳动力人数</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A15</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0，1，2，3，4，5，6，7，8</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指受访农户家中60周岁以上的弱半劳动力人数。</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家中在校学生人数（含学前教育、义务教育、高中、大学等）填0则A32、A33不填</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A16</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市内就读、市外就读（0，1，2，3，4，5，6，7，8）</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指受访农户家中实际在学校读书的人口数，包括具有正式学籍且正在就读学前教育、义务教育、全日制普通高中、中职、大学等家庭成员，注意：接受成人教育、函授、短期技能培训等非全日制学历教育的不能统计为在校生。</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家中一二级重度残疾人数？填0则A38不填（以证件为准）</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A17</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0，1，2，3，4，5，6，7，8</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指受访农户家中持有残疾证为一二级残疾的人口总数。若无一二级重残，对应的享受政策指标，不用显示和询问。</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
          <p:cNvPicPr>
            <a:picLocks noChangeAspect="1"/>
          </p:cNvPicPr>
          <p:nvPr/>
        </p:nvPicPr>
        <p:blipFill>
          <a:blip r:embed="rId2"/>
          <a:stretch>
            <a:fillRect/>
          </a:stretch>
        </p:blipFill>
        <p:spPr>
          <a:xfrm>
            <a:off x="5627370" y="1447800"/>
            <a:ext cx="5695950" cy="3695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xit" presetSubtype="4" fill="hold" nodeType="clickEffect">
                                  <p:stCondLst>
                                    <p:cond delay="0"/>
                                  </p:stCondLst>
                                  <p:childTnLst>
                                    <p:animEffect transition="out" filter="wipe(down)">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86765" y="750570"/>
          <a:ext cx="10838180" cy="5735955"/>
        </p:xfrm>
        <a:graphic>
          <a:graphicData uri="http://schemas.openxmlformats.org/drawingml/2006/table">
            <a:tbl>
              <a:tblPr firstRow="1" bandRow="1">
                <a:tableStyleId>{5940675A-B579-460E-94D1-54222C63F5DA}</a:tableStyleId>
              </a:tblPr>
              <a:tblGrid>
                <a:gridCol w="812800"/>
                <a:gridCol w="1713230"/>
                <a:gridCol w="684530"/>
                <a:gridCol w="1504315"/>
                <a:gridCol w="6123305"/>
              </a:tblGrid>
              <a:tr h="548640">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一级指标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二级指标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编码</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指标值选项</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指标解释</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r>
              <a:tr h="548640">
                <a:tc rowSpan="5">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两不愁三保障</a:t>
                      </a:r>
                      <a:endParaRPr 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2021年10月1日至2022年3月31日家庭各类收支情况</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A18</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计算机自动计算生成半年的人均纯收入</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半年人均纯收入 =（A19+A20+A21+A22-A23)÷A8，由计算机自动计算生成。</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其中：工资性（或务工）收入(元）</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A19</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　</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指受访农户的家庭成员通过外出打工、周边打零工、上班等就业方式获得的工资性收入。</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生产经营性收入(元）</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A20</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　</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指受访农户家庭从事种植、养殖、经商等生产经营活动所获得的所有收入。计算养殖类经营收入时，只能计算自食、出售等部分的收入。</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财产性收入(元）</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方正仿宋_GBK" panose="03000509000000000000" charset="-122"/>
                          <a:ea typeface="方正仿宋_GBK" panose="03000509000000000000" charset="-122"/>
                          <a:cs typeface="方正仿宋_GBK" panose="03000509000000000000" charset="-122"/>
                        </a:rPr>
                        <a:t>A21</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　</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方正仿宋_GBK" panose="03000509000000000000" charset="-122"/>
                          <a:ea typeface="方正仿宋_GBK" panose="03000509000000000000" charset="-122"/>
                          <a:cs typeface="方正仿宋_GBK" panose="03000509000000000000" charset="-122"/>
                        </a:rPr>
                        <a:t>指受访农户家庭通过出租、变卖、入股等方式处置自有资产获得的收入，常见的包括土地租金、征地补偿、入股分红、存款利息等收入。</a:t>
                      </a:r>
                      <a:endParaRPr lang="en-US" altLang="en-US" sz="16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转移性收入(元）</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A22</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　</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FF0000"/>
                          </a:solidFill>
                          <a:latin typeface="方正仿宋_GBK" panose="03000509000000000000" charset="-122"/>
                          <a:ea typeface="方正仿宋_GBK" panose="03000509000000000000" charset="-122"/>
                          <a:cs typeface="方正仿宋_GBK" panose="03000509000000000000" charset="-122"/>
                        </a:rPr>
                        <a:t>指国家、单位、社会团体对家庭的各种长期性转移支付和农户之间的长期性收入转移。包括五保金、低保金、养老金（居民养老和职工社保等）、计划生育金、残疾人补贴、优抚金、每年都有的政策性生活补贴（如农业综合补贴、退耕还林补贴、生态补偿等）、经常性捐赠和赔偿、农户之间赡养、捐赠等转移性收入等。但是政府给予的有固定用途、不能用于日常消费的补助不能计算在内，如危房改造补助等。临时性的补助也不能计算在内，如慰问金、慰问品、临时生活补助、一次性救济金等。</a:t>
                      </a:r>
                      <a:endParaRPr lang="en-US" altLang="en-US" sz="16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98830" y="750570"/>
          <a:ext cx="11092815" cy="6339840"/>
        </p:xfrm>
        <a:graphic>
          <a:graphicData uri="http://schemas.openxmlformats.org/drawingml/2006/table">
            <a:tbl>
              <a:tblPr firstRow="1" bandRow="1">
                <a:tableStyleId>{5940675A-B579-460E-94D1-54222C63F5DA}</a:tableStyleId>
              </a:tblPr>
              <a:tblGrid>
                <a:gridCol w="831850"/>
                <a:gridCol w="1753235"/>
                <a:gridCol w="701040"/>
                <a:gridCol w="993140"/>
                <a:gridCol w="6813550"/>
              </a:tblGrid>
              <a:tr h="548640">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一级指标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二级指标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编码</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指标值选项</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指标解释</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r>
              <a:tr h="548640">
                <a:tc rowSpan="7">
                  <a:txBody>
                    <a:bodyPr/>
                    <a:p>
                      <a:pPr indent="0">
                        <a:buNone/>
                      </a:pPr>
                      <a:r>
                        <a:rPr lang="en-US" altLang="zh-CN" sz="1500">
                          <a:latin typeface="方正仿宋_GBK" panose="03000509000000000000" charset="-122"/>
                          <a:ea typeface="方正仿宋_GBK" panose="03000509000000000000" charset="-122"/>
                        </a:rPr>
                        <a:t> </a:t>
                      </a:r>
                      <a:endParaRPr lang="en-US" altLang="zh-CN" sz="1500">
                        <a:latin typeface="方正仿宋_GBK" panose="03000509000000000000" charset="-122"/>
                        <a:ea typeface="方正仿宋_GBK" panose="03000509000000000000" charset="-122"/>
                      </a:endParaRPr>
                    </a:p>
                    <a:p>
                      <a:pPr indent="0" algn="ctr">
                        <a:buNone/>
                      </a:pPr>
                      <a:r>
                        <a:rPr lang="en-US" altLang="zh-CN" sz="1500">
                          <a:latin typeface="方正仿宋_GBK" panose="03000509000000000000" charset="-122"/>
                          <a:ea typeface="方正仿宋_GBK" panose="03000509000000000000" charset="-122"/>
                        </a:rPr>
                        <a:t>两不愁三保障</a:t>
                      </a:r>
                      <a:endParaRPr lang="en-US" altLang="zh-CN" sz="1500">
                        <a:latin typeface="方正仿宋_GBK" panose="03000509000000000000" charset="-122"/>
                        <a:ea typeface="方正仿宋_GBK" panose="03000509000000000000" charset="-122"/>
                      </a:endParaRPr>
                    </a:p>
                    <a:p>
                      <a:pPr indent="0">
                        <a:buNone/>
                      </a:pPr>
                      <a:r>
                        <a:rPr lang="en-US" altLang="zh-CN" sz="1500">
                          <a:latin typeface="方正仿宋_GBK" panose="03000509000000000000" charset="-122"/>
                          <a:ea typeface="方正仿宋_GBK" panose="03000509000000000000" charset="-122"/>
                        </a:rPr>
                        <a:t> </a:t>
                      </a:r>
                      <a:endParaRPr 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生产经营性支出(元）</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A23</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　</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指受访农户家庭从事种植、养殖、经商等生产经营活动过程中，所有经营费用、生产性固定资产折旧和生产税等成本总和。计算养殖类经营性支出时，只能计算自食、出售等部分对应的养殖成本。</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医疗、教育等其他支出（元）</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A24</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　</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50" b="0">
                          <a:solidFill>
                            <a:srgbClr val="FF0000"/>
                          </a:solidFill>
                          <a:latin typeface="方正仿宋_GBK" panose="03000509000000000000" charset="-122"/>
                          <a:ea typeface="方正仿宋_GBK" panose="03000509000000000000" charset="-122"/>
                          <a:cs typeface="方正仿宋_GBK" panose="03000509000000000000" charset="-122"/>
                        </a:rPr>
                        <a:t>指受访农户家庭在统计周期内用于住院医疗、子女上学等重大开支总和。医疗方面的支出，指家中所有成员，在过去一年内住院或特病门诊治疗过程中花费的医疗总费用，经线上基本医保、大病保险和医疗救助报销或相关行业部门给予的各类救助后，自己实际支付的费用总额；教育支出，包括学杂费、住宿费、生活费等；</a:t>
                      </a:r>
                      <a:r>
                        <a:rPr lang="zh-CN" altLang="en-US" sz="1450" b="0">
                          <a:solidFill>
                            <a:srgbClr val="FF0000"/>
                          </a:solidFill>
                          <a:latin typeface="方正仿宋_GBK" panose="03000509000000000000" charset="-122"/>
                          <a:ea typeface="方正仿宋_GBK" panose="03000509000000000000" charset="-122"/>
                          <a:cs typeface="方正仿宋_GBK" panose="03000509000000000000" charset="-122"/>
                        </a:rPr>
                        <a:t>（合规自付支出）</a:t>
                      </a:r>
                      <a:endParaRPr lang="zh-CN" altLang="en-US" sz="145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58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家中是否有6-16岁的适龄儿童？（若无，跳转到A33）</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A25</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 否</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指受访农户家庭成员中，是否有2006年9月1日至 2015年8月31日出生的适龄少年儿童。</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家中适龄儿童是否有辍学在家的？</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A26</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 否</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指有2006年9月1日至2015年8月31日出生的适龄少年儿童，过去一年中途辍学在家，没有上学。接受特殊教育和就读专门学校算在校生。</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如果有，中途辍学的原因是什么（单选）</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A27</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solidFill>
                            <a:srgbClr val="FF0000"/>
                          </a:solidFill>
                          <a:latin typeface="方正仿宋_GBK" panose="03000509000000000000" charset="-122"/>
                          <a:ea typeface="方正仿宋_GBK" panose="03000509000000000000" charset="-122"/>
                          <a:cs typeface="方正仿宋_GBK" panose="03000509000000000000" charset="-122"/>
                        </a:rPr>
                        <a:t>因贫、因身体残疾、厌学、因其他原因</a:t>
                      </a:r>
                      <a:endParaRPr lang="en-US" altLang="en-US" sz="12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因身体原因不具备学习条件，指因重病、重残等原因丧失学习能力的适龄少年儿童，一般应由县级残疾人教育专家委员会对其身体状况接受教育的能力进行评估认定。</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62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家中适龄儿童是否有一直都没有上学的？</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A28</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 否</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指2006年9月1日至2015年8月31日出生的适龄少年儿童，近些年一直都没有上学。接受特殊教育和就读专门学校算在校生。</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2296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如果有，一直失学的原因是什么（单选）</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A29</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因贫、因身体残疾、厌学、因其他原因</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因贫，主要是指因为家庭经济条件限制，无法正常读书求学的情况；因身体残疾，是指因重病、重残等原因丧失学习能力，由县级残疾人教育专家委员会对其身体状况接受教育的能力进行评估认定的；厌学，是指家庭经济条件尚可、自身身体状况良好，主观上厌恶学习的情况；因其他原因，是指除上述三种原因之外的其他特殊情形。</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98830" y="750570"/>
          <a:ext cx="11092815" cy="4892040"/>
        </p:xfrm>
        <a:graphic>
          <a:graphicData uri="http://schemas.openxmlformats.org/drawingml/2006/table">
            <a:tbl>
              <a:tblPr firstRow="1" bandRow="1">
                <a:tableStyleId>{5940675A-B579-460E-94D1-54222C63F5DA}</a:tableStyleId>
              </a:tblPr>
              <a:tblGrid>
                <a:gridCol w="831850"/>
                <a:gridCol w="1753235"/>
                <a:gridCol w="701040"/>
                <a:gridCol w="2438400"/>
                <a:gridCol w="5368290"/>
              </a:tblGrid>
              <a:tr h="548640">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一级指标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二级指标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编码</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指标值选项</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指标解释</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r>
              <a:tr h="548640">
                <a:tc rowSpan="4">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两不愁三保障</a:t>
                      </a:r>
                      <a:endParaRPr lang="en-US" sz="1500" b="0">
                        <a:latin typeface="方正仿宋_GBK" panose="03000509000000000000" charset="-122"/>
                        <a:ea typeface="方正仿宋_GBK" panose="03000509000000000000" charset="-122"/>
                        <a:cs typeface="方正仿宋_GBK" panose="03000509000000000000" charset="-122"/>
                      </a:endParaRPr>
                    </a:p>
                    <a:p>
                      <a:pPr indent="0">
                        <a:buNone/>
                      </a:pPr>
                      <a:r>
                        <a:rPr lang="en-US" altLang="zh-CN" sz="1500">
                          <a:latin typeface="方正仿宋_GBK" panose="03000509000000000000" charset="-122"/>
                          <a:ea typeface="方正仿宋_GBK" panose="03000509000000000000" charset="-122"/>
                        </a:rPr>
                        <a:t> </a:t>
                      </a:r>
                      <a:endParaRPr lang="en-US" altLang="zh-CN" sz="1500">
                        <a:latin typeface="方正仿宋_GBK" panose="03000509000000000000" charset="-122"/>
                        <a:ea typeface="方正仿宋_GBK" panose="03000509000000000000" charset="-122"/>
                      </a:endParaRPr>
                    </a:p>
                    <a:p>
                      <a:pPr indent="0">
                        <a:buNone/>
                      </a:pPr>
                      <a:r>
                        <a:rPr lang="en-US" altLang="zh-CN" sz="1500">
                          <a:latin typeface="方正仿宋_GBK" panose="03000509000000000000" charset="-122"/>
                          <a:ea typeface="方正仿宋_GBK" panose="03000509000000000000" charset="-122"/>
                        </a:rPr>
                        <a:t> </a:t>
                      </a:r>
                      <a:endParaRPr lang="en-US" altLang="zh-CN" sz="1500">
                        <a:latin typeface="方正仿宋_GBK" panose="03000509000000000000" charset="-122"/>
                        <a:ea typeface="方正仿宋_GBK" panose="03000509000000000000" charset="-122"/>
                      </a:endParaRPr>
                    </a:p>
                    <a:p>
                      <a:pPr indent="0">
                        <a:buNone/>
                      </a:pPr>
                      <a:r>
                        <a:rPr lang="en-US" altLang="zh-CN" sz="1500">
                          <a:latin typeface="方正仿宋_GBK" panose="03000509000000000000" charset="-122"/>
                          <a:ea typeface="方正仿宋_GBK" panose="03000509000000000000" charset="-122"/>
                        </a:rPr>
                        <a:t> </a:t>
                      </a:r>
                      <a:endParaRPr 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如果有因身体未上学，是否送教上门？</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A30</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是、否</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送教上门，是指适龄少年儿童因身体原因无法到校接受义务教育，经县级残疾人教育专家委员会认定具备学习能力的，由教育部门安排教师定期到学生家中开展教学辅导。</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行课期间，一个月送教上门多少次？</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A31</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0,1,2,3,4,5,6,7,8</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是指送教上门的老师，过去一年，行课期间平均每月给这个学生上门教学的次数。计算时采用向上取整，比如0.3也是取整为1。因为每年上学时间实际只有9个月，而默认会按12个月计算</a:t>
                      </a:r>
                      <a:endParaRPr lang="en-US" sz="1500" b="0">
                        <a:latin typeface="方正仿宋_GBK" panose="03000509000000000000" charset="-122"/>
                        <a:ea typeface="方正仿宋_GBK" panose="03000509000000000000" charset="-122"/>
                        <a:cs typeface="方正仿宋_GBK" panose="03000509000000000000" charset="-122"/>
                      </a:endParaRPr>
                    </a:p>
                    <a:p>
                      <a:pPr indent="0">
                        <a:buNone/>
                      </a:pPr>
                      <a:r>
                        <a:rPr lang="en-US" sz="1500" b="0">
                          <a:latin typeface="方正仿宋_GBK" panose="03000509000000000000" charset="-122"/>
                          <a:ea typeface="方正仿宋_GBK" panose="03000509000000000000" charset="-122"/>
                          <a:cs typeface="方正仿宋_GBK" panose="03000509000000000000" charset="-122"/>
                        </a:rPr>
                        <a:t>。</a:t>
                      </a:r>
                      <a:r>
                        <a:rPr lang="zh-CN" altLang="en-US" sz="1500" b="0">
                          <a:solidFill>
                            <a:srgbClr val="FF0000"/>
                          </a:solidFill>
                          <a:latin typeface="方正仿宋_GBK" panose="03000509000000000000" charset="-122"/>
                          <a:ea typeface="方正仿宋_GBK" panose="03000509000000000000" charset="-122"/>
                          <a:cs typeface="方正仿宋_GBK" panose="03000509000000000000" charset="-122"/>
                        </a:rPr>
                        <a:t>（教委：</a:t>
                      </a: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一个月至少4次，每次2学时，一学期必须保证20次，40学时。一年至少保证40次，80学时</a:t>
                      </a:r>
                      <a:r>
                        <a:rPr lang="zh-CN" altLang="en-US" sz="1500" b="0">
                          <a:solidFill>
                            <a:srgbClr val="FF0000"/>
                          </a:solidFill>
                          <a:latin typeface="方正仿宋_GBK" panose="03000509000000000000" charset="-122"/>
                          <a:ea typeface="方正仿宋_GBK" panose="03000509000000000000" charset="-122"/>
                          <a:cs typeface="方正仿宋_GBK" panose="03000509000000000000" charset="-122"/>
                        </a:rPr>
                        <a:t>）</a:t>
                      </a:r>
                      <a:endParaRPr lang="zh-CN"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58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义务教育阶段学生，享受了哪些教育帮扶政策？（可多选）</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A32</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1.两免一补（免学杂费、书本费、补助生活费） 2.残疾儿童送教上门 3.营养午餐 4.保教费 5.不知道</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指过去一年，受访农户家中义务教育阶段学生，实际享受到的教育帮扶措施。可以多选，但第5项只能单选。</a:t>
                      </a:r>
                      <a:r>
                        <a:rPr lang="zh-CN" altLang="en-US" sz="1500" b="0">
                          <a:solidFill>
                            <a:srgbClr val="FF0000"/>
                          </a:solidFill>
                          <a:latin typeface="方正仿宋_GBK" panose="03000509000000000000" charset="-122"/>
                          <a:ea typeface="方正仿宋_GBK" panose="03000509000000000000" charset="-122"/>
                          <a:cs typeface="方正仿宋_GBK" panose="03000509000000000000" charset="-122"/>
                        </a:rPr>
                        <a:t>（对照政策汇编）</a:t>
                      </a:r>
                      <a:endParaRPr lang="zh-CN"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非义务教育的其他学生，享受了哪些教育帮扶政策？（可多选）</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A33</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1.免学费 2.免教科书费 3.国家助学金 4.“雨露计划”职业教育补助 5.助学贷款 6.免住宿费 7.免保教费 8.免生活费（学前营养餐） 9.勤工助学 10学校校内资助 11.大学新生路费 12.本人未申请或主动放弃 13.未享受任何教育帮扶</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指过去一年，受访农户家中非义务教育阶段学生，实际享受到的教育帮扶措施。可以多选，但第12、13项只能单选。</a:t>
                      </a:r>
                      <a:r>
                        <a:rPr lang="zh-CN" altLang="en-US" sz="1500">
                          <a:solidFill>
                            <a:srgbClr val="FF0000"/>
                          </a:solidFill>
                          <a:latin typeface="方正仿宋_GBK" panose="03000509000000000000" charset="-122"/>
                          <a:ea typeface="方正仿宋_GBK" panose="03000509000000000000" charset="-122"/>
                          <a:cs typeface="方正仿宋_GBK" panose="03000509000000000000" charset="-122"/>
                          <a:sym typeface="+mn-ea"/>
                        </a:rPr>
                        <a:t>（对照政策汇编）</a:t>
                      </a:r>
                      <a:endParaRPr lang="zh-CN"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p>
                      <a:pPr indent="0">
                        <a:buNone/>
                      </a:pP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98830" y="750570"/>
          <a:ext cx="11092815" cy="6339840"/>
        </p:xfrm>
        <a:graphic>
          <a:graphicData uri="http://schemas.openxmlformats.org/drawingml/2006/table">
            <a:tbl>
              <a:tblPr firstRow="1" bandRow="1">
                <a:tableStyleId>{5940675A-B579-460E-94D1-54222C63F5DA}</a:tableStyleId>
              </a:tblPr>
              <a:tblGrid>
                <a:gridCol w="831850"/>
                <a:gridCol w="1753235"/>
                <a:gridCol w="701040"/>
                <a:gridCol w="993140"/>
                <a:gridCol w="6813550"/>
              </a:tblGrid>
              <a:tr h="548640">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一级指标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二级指标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编码</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指标值选项</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指标解释</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r>
              <a:tr h="548640">
                <a:tc rowSpan="4">
                  <a:txBody>
                    <a:bodyPr/>
                    <a:p>
                      <a:pPr indent="0">
                        <a:buNone/>
                      </a:pPr>
                      <a:r>
                        <a:rPr lang="en-US" altLang="zh-CN" sz="1500">
                          <a:latin typeface="方正仿宋_GBK" panose="03000509000000000000" charset="-122"/>
                          <a:ea typeface="方正仿宋_GBK" panose="03000509000000000000" charset="-122"/>
                        </a:rPr>
                        <a:t> </a:t>
                      </a:r>
                      <a:endParaRPr lang="en-US" altLang="zh-CN" sz="1500">
                        <a:latin typeface="方正仿宋_GBK" panose="03000509000000000000" charset="-122"/>
                        <a:ea typeface="方正仿宋_GBK" panose="03000509000000000000" charset="-122"/>
                      </a:endParaRPr>
                    </a:p>
                    <a:p>
                      <a:pPr indent="0" algn="ctr">
                        <a:buNone/>
                      </a:pPr>
                      <a:r>
                        <a:rPr lang="en-US" altLang="zh-CN" sz="1500">
                          <a:latin typeface="方正仿宋_GBK" panose="03000509000000000000" charset="-122"/>
                          <a:ea typeface="方正仿宋_GBK" panose="03000509000000000000" charset="-122"/>
                        </a:rPr>
                        <a:t>两不愁三保障</a:t>
                      </a:r>
                      <a:endParaRPr lang="en-US" altLang="zh-CN" sz="1500">
                        <a:latin typeface="方正仿宋_GBK" panose="03000509000000000000" charset="-122"/>
                        <a:ea typeface="方正仿宋_GBK" panose="03000509000000000000" charset="-122"/>
                      </a:endParaRPr>
                    </a:p>
                    <a:p>
                      <a:pPr indent="0">
                        <a:buNone/>
                      </a:pPr>
                      <a:r>
                        <a:rPr lang="en-US" altLang="zh-CN" sz="1500">
                          <a:latin typeface="方正仿宋_GBK" panose="03000509000000000000" charset="-122"/>
                          <a:ea typeface="方正仿宋_GBK" panose="03000509000000000000" charset="-122"/>
                        </a:rPr>
                        <a:t> </a:t>
                      </a:r>
                      <a:endParaRPr 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家庭全体成员是否都参加了2022年城乡居民基本医疗保险（或职工医保）（单选）？</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A34</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 否（未参保原因：1参军、2职工医保暂停、3不愿意、4其他）</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指受访农户家中所有成员，到目前为止，是否全部都参加了2022年的医疗保险。居民医保（含大学生医保）和职工医保都算。</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144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家中是否有重大疾病或慢性病患者？（填否，跳转到A38）</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A35</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是（疾病名称： ） 否</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指受访农户家中成员，在过去一年，有没有患有重大疾病或者长期慢性病的。如果有，请选择疾病名称。主要病种包括：慢性阻塞性肺气肿、严重精神障碍、终末期肾病、风湿性心脏病、乳腺癌、结直肠癌、高血压、糖尿病、肺结核、其他（请注明）。注意：大病、慢病，以老百姓说的为准。</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58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过去一年，因病所产生的医疗费用，经基本医保、大病保险和医疗救助报销后，自付费用是多少元？（单选）</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A36</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0-0.5万元，0.5-1.2万元；1.2万元-5万元；5万元以上</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指受访农户家中所有成员，在过去一年内在住院或特病门诊治疗过程中，花费的医疗总费用，经线上基本医保、大病保险和医疗救助报销或线下相关行业部门给予的各类救助后，自己实际支付的费用总额。</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是否通过集中服务、电话咨询、上门服务等方式享受家庭医生签约服务？</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A37</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 否</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指受访农户家庭成员在过去一年内，有没有通过集中服务、电话咨询、上门服务等方式享受家庭医生签约服务。</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98830" y="750570"/>
          <a:ext cx="11092815" cy="10561320"/>
        </p:xfrm>
        <a:graphic>
          <a:graphicData uri="http://schemas.openxmlformats.org/drawingml/2006/table">
            <a:tbl>
              <a:tblPr firstRow="1" bandRow="1">
                <a:tableStyleId>{5940675A-B579-460E-94D1-54222C63F5DA}</a:tableStyleId>
              </a:tblPr>
              <a:tblGrid>
                <a:gridCol w="831850"/>
                <a:gridCol w="1121410"/>
                <a:gridCol w="470535"/>
                <a:gridCol w="1807845"/>
                <a:gridCol w="6861175"/>
              </a:tblGrid>
              <a:tr h="548640">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一级指标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二级指标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编码</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指标值选项</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指标解释</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r>
              <a:tr h="548640">
                <a:tc rowSpan="4">
                  <a:txBody>
                    <a:bodyPr/>
                    <a:p>
                      <a:pPr indent="0">
                        <a:buNone/>
                      </a:pPr>
                      <a:r>
                        <a:rPr lang="en-US" altLang="zh-CN" sz="1500">
                          <a:latin typeface="方正仿宋_GBK" panose="03000509000000000000" charset="-122"/>
                          <a:ea typeface="方正仿宋_GBK" panose="03000509000000000000" charset="-122"/>
                        </a:rPr>
                        <a:t> </a:t>
                      </a:r>
                      <a:endParaRPr lang="en-US" altLang="zh-CN" sz="1500">
                        <a:latin typeface="方正仿宋_GBK" panose="03000509000000000000" charset="-122"/>
                        <a:ea typeface="方正仿宋_GBK" panose="03000509000000000000" charset="-122"/>
                      </a:endParaRPr>
                    </a:p>
                    <a:p>
                      <a:pPr indent="0" algn="ctr">
                        <a:buNone/>
                      </a:pPr>
                      <a:r>
                        <a:rPr lang="en-US" altLang="zh-CN" sz="1500">
                          <a:latin typeface="方正仿宋_GBK" panose="03000509000000000000" charset="-122"/>
                          <a:ea typeface="方正仿宋_GBK" panose="03000509000000000000" charset="-122"/>
                        </a:rPr>
                        <a:t>两不愁三保障</a:t>
                      </a:r>
                      <a:endParaRPr lang="en-US" altLang="zh-CN" sz="1500">
                        <a:latin typeface="方正仿宋_GBK" panose="03000509000000000000" charset="-122"/>
                        <a:ea typeface="方正仿宋_GBK" panose="03000509000000000000" charset="-122"/>
                      </a:endParaRPr>
                    </a:p>
                    <a:p>
                      <a:pPr indent="0">
                        <a:buNone/>
                      </a:pPr>
                      <a:r>
                        <a:rPr lang="en-US" altLang="zh-CN" sz="1500">
                          <a:latin typeface="方正仿宋_GBK" panose="03000509000000000000" charset="-122"/>
                          <a:ea typeface="方正仿宋_GBK" panose="03000509000000000000" charset="-122"/>
                        </a:rPr>
                        <a:t> </a:t>
                      </a:r>
                      <a:endParaRPr 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家中若有一二级残，是否享受残疾人相关政策？</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A38</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 否</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家庭成员中，如果有一二级残疾人，是否享受的如下政策：1.基本辅助器具适配：优先保障城乡最低生活保障家庭、建档立卡贫困户家庭和一、二级重度残疾人；2.参加城乡居民基本养老保险代缴政策：一、二级重度残疾人参加城乡居民基本养老保险一档，政府代缴100元，缴费时自动享受；（各区县有差异，部分区县是全额资助）；3.参加城乡居民基本医疗保险参保资助政策：一、二级重度残疾人参加城乡居民基本医疗保险一档，资助80元；二档资助100元，缴费时自动享受；（各区县有差异，部分区县是全额资助）4.最低生活保障分类重点救助：低保残疾人员在低保标准上每人每月增加40元，如果是一二级重残人员每人每月再加60元；5.残疾人两项补贴：困难残疾人生活补贴每人每月70元。重度残疾人护理补贴标准：一级残疾人护理补贴标准为每人每月80元；二级残疾人护理补贴标准为每人每月70元。</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altLang="en-US" sz="1200" b="0">
                          <a:latin typeface="方正仿宋_GBK" panose="03000509000000000000" charset="-122"/>
                          <a:ea typeface="方正仿宋_GBK" panose="03000509000000000000" charset="-122"/>
                          <a:cs typeface="方正仿宋_GBK" panose="03000509000000000000" charset="-122"/>
                        </a:rPr>
                        <a:t>现住房的基本情况？（可多选）</a:t>
                      </a:r>
                      <a:endParaRPr lang="en-US" altLang="en-US"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A39</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方正仿宋_GBK" panose="03000509000000000000" charset="-122"/>
                          <a:ea typeface="方正仿宋_GBK" panose="03000509000000000000" charset="-122"/>
                          <a:cs typeface="方正仿宋_GBK" panose="03000509000000000000" charset="-122"/>
                        </a:rPr>
                        <a:t>1.自有房屋 2.租住他人房屋 3.住在亲属家 4.无房（含不能稳定支付房租费的租房） 5.其他</a:t>
                      </a:r>
                      <a:endParaRPr lang="en-US" altLang="en-US"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指受访农户目前居住的房屋归属情况：1.自有房屋 2.租住他人房屋 3.住在亲属家 4.无房（含不能稳定支付房租费的租房） 5.其他（如公租房、集体宿舍、敬老院等）。</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152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200" b="0">
                          <a:solidFill>
                            <a:srgbClr val="FF0000"/>
                          </a:solidFill>
                          <a:latin typeface="方正仿宋_GBK" panose="03000509000000000000" charset="-122"/>
                          <a:ea typeface="方正仿宋_GBK" panose="03000509000000000000" charset="-122"/>
                          <a:cs typeface="方正仿宋_GBK" panose="03000509000000000000" charset="-122"/>
                        </a:rPr>
                        <a:t>现住房的结构类型是什么（单选）</a:t>
                      </a:r>
                      <a:endParaRPr lang="en-US" altLang="en-US" sz="12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A40</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solidFill>
                            <a:srgbClr val="FF0000"/>
                          </a:solidFill>
                          <a:latin typeface="方正仿宋_GBK" panose="03000509000000000000" charset="-122"/>
                          <a:ea typeface="方正仿宋_GBK" panose="03000509000000000000" charset="-122"/>
                          <a:cs typeface="方正仿宋_GBK" panose="03000509000000000000" charset="-122"/>
                        </a:rPr>
                        <a:t>1.土木结构 2.砖木结构 3.砖土混杂结构 4.木结构 5.石木结构 6.砖混结构 7.土坯房 8.其他（请注明）</a:t>
                      </a:r>
                      <a:endParaRPr lang="en-US" altLang="en-US" sz="12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指受访农户目前居住的房屋，主体建筑的结构类型（单选）：1.土木结构 2.砖木结构 3.砖土混杂结构 4.木结构 5.石木结构 6.砖混结构 7.土坯房 8.其他（请注明）。</a:t>
                      </a:r>
                      <a:endParaRPr 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p>
                      <a:pPr indent="0">
                        <a:buNone/>
                      </a:pPr>
                      <a:r>
                        <a:rPr lang="zh-CN" altLang="en-US" sz="1400" b="0">
                          <a:solidFill>
                            <a:srgbClr val="FF0000"/>
                          </a:solidFill>
                          <a:latin typeface="方正仿宋_GBK" panose="03000509000000000000" charset="-122"/>
                          <a:ea typeface="方正仿宋_GBK" panose="03000509000000000000" charset="-122"/>
                          <a:cs typeface="方正仿宋_GBK" panose="03000509000000000000" charset="-122"/>
                        </a:rPr>
                        <a:t>（多处房屋建议：农村有房子且安全的，采集农村的住房；农村没房子或者危房没人住的，采集城市的；农村危旧房有人住的，采集农村的。）</a:t>
                      </a:r>
                      <a:endParaRPr lang="zh-CN"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2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200" b="0">
                          <a:solidFill>
                            <a:srgbClr val="FF0000"/>
                          </a:solidFill>
                          <a:latin typeface="方正仿宋_GBK" panose="03000509000000000000" charset="-122"/>
                          <a:ea typeface="方正仿宋_GBK" panose="03000509000000000000" charset="-122"/>
                          <a:cs typeface="方正仿宋_GBK" panose="03000509000000000000" charset="-122"/>
                        </a:rPr>
                        <a:t>现住房是否安全？（调查员主观判断为主，若为是，跳转至A45）</a:t>
                      </a:r>
                      <a:endParaRPr lang="en-US" altLang="en-US" sz="12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A41</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是 否 </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指受访农户目前居住的房屋，由调查人员主观判断，是不是危房？</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98830" y="750570"/>
          <a:ext cx="11092815" cy="7040880"/>
        </p:xfrm>
        <a:graphic>
          <a:graphicData uri="http://schemas.openxmlformats.org/drawingml/2006/table">
            <a:tbl>
              <a:tblPr firstRow="1" bandRow="1">
                <a:tableStyleId>{5940675A-B579-460E-94D1-54222C63F5DA}</a:tableStyleId>
              </a:tblPr>
              <a:tblGrid>
                <a:gridCol w="831850"/>
                <a:gridCol w="1207135"/>
                <a:gridCol w="518160"/>
                <a:gridCol w="2535555"/>
                <a:gridCol w="6000115"/>
              </a:tblGrid>
              <a:tr h="548640">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一级指标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二级指标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编码</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指标值选项</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指标解释</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r>
              <a:tr h="548640">
                <a:tc rowSpan="6">
                  <a:txBody>
                    <a:bodyPr/>
                    <a:p>
                      <a:pPr indent="0">
                        <a:buNone/>
                      </a:pPr>
                      <a:r>
                        <a:rPr lang="en-US" altLang="zh-CN" sz="1500">
                          <a:latin typeface="方正仿宋_GBK" panose="03000509000000000000" charset="-122"/>
                          <a:ea typeface="方正仿宋_GBK" panose="03000509000000000000" charset="-122"/>
                        </a:rPr>
                        <a:t> </a:t>
                      </a:r>
                      <a:endParaRPr lang="en-US" altLang="zh-CN" sz="1500">
                        <a:latin typeface="方正仿宋_GBK" panose="03000509000000000000" charset="-122"/>
                        <a:ea typeface="方正仿宋_GBK" panose="03000509000000000000" charset="-122"/>
                      </a:endParaRPr>
                    </a:p>
                    <a:p>
                      <a:pPr indent="0" algn="ctr">
                        <a:buNone/>
                      </a:pPr>
                      <a:r>
                        <a:rPr lang="en-US" altLang="zh-CN" sz="1500">
                          <a:latin typeface="方正仿宋_GBK" panose="03000509000000000000" charset="-122"/>
                          <a:ea typeface="方正仿宋_GBK" panose="03000509000000000000" charset="-122"/>
                        </a:rPr>
                        <a:t>两不愁三保障</a:t>
                      </a:r>
                      <a:endParaRPr lang="en-US" altLang="zh-CN" sz="1500">
                        <a:latin typeface="方正仿宋_GBK" panose="03000509000000000000" charset="-122"/>
                        <a:ea typeface="方正仿宋_GBK" panose="03000509000000000000" charset="-122"/>
                      </a:endParaRPr>
                    </a:p>
                    <a:p>
                      <a:pPr indent="0">
                        <a:buNone/>
                      </a:pPr>
                      <a:r>
                        <a:rPr lang="en-US" altLang="zh-CN" sz="1500">
                          <a:latin typeface="方正仿宋_GBK" panose="03000509000000000000" charset="-122"/>
                          <a:ea typeface="方正仿宋_GBK" panose="03000509000000000000" charset="-122"/>
                        </a:rPr>
                        <a:t> </a:t>
                      </a:r>
                      <a:endParaRPr 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如果疑似危房其主要风险点为（多选）</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A42</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1.无主梁/主梁断裂 2.无柱/承重柱断裂/倾斜 3.承重墙体严重开裂 4.屋顶局部坍陷 5.地基局部大幅度沉降，房屋倾斜 6.临时简易房 7.其他</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指受访农户目前居住的房屋，如果看起来不够安全，其主要风险点在哪里（可多选）。其中，临时简易房，包括活动板房、临时工棚、集装箱改装房等。</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是否另有安全住房？</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A43</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是 否</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指受访农户除了目前居住的房屋外，其他地方是否还有安全住房。</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58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另有住房类型</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A44</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1.商品房(含小产权房）2.自建普通住宅 3.集体宿舍 4.临时工棚 5.工作地住宿 6.其他</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指受访农户现住房外的其他安全住房性质：1.商品房(含小产权房）2.自建普通住宅 3.集体宿舍 4.临时工棚 5.工作地住宿 6.其他。</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家庭饮水来源是什么？</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A45</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1.自来水厂供水 2.山泉水 3.井水 4.沟塘河等地表水 5.窖水 6.其他</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指受访农户家庭的饮用水水源：1.自来水厂供水 2.山泉水 3.井水 4.沟塘河等地表水 5.窖水 6.其他。</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该户饮水安全是否有保障？（若选是，跳转至A48）</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A46</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 否</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指调查员经过实地查看，受访农户家中的饮水安全，从四个指标（水质、水量、用水方便程度、供水保证率）综合判断是否有保障。</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62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如果无保障，主要问题是什么？（多选）</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A47</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1.饮用水明显杂质、混浊、异味等水质不达标；2.水量低于35L/人.天；3.一年有36天以上无法保证；4.人工取水往返在20分钟以上。</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指调查员经过实地查看，判定受访农户饮水安全无保障，其主要依据（可多选）：1.饮用水明显杂质、混浊、异味等水质不达标；2.水量低于35L/人.天；3.一年有36天以上无法保证；4.人工取水往返在20分钟以上。</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2"/>
          <p:cNvSpPr/>
          <p:nvPr/>
        </p:nvSpPr>
        <p:spPr>
          <a:xfrm>
            <a:off x="753110" y="1311910"/>
            <a:ext cx="10975340" cy="4699635"/>
          </a:xfrm>
          <a:prstGeom prst="roundRect">
            <a:avLst>
              <a:gd name="adj" fmla="val 4748"/>
            </a:avLst>
          </a:prstGeom>
          <a:solidFill>
            <a:srgbClr val="1577B3"/>
          </a:solidFill>
          <a:ln>
            <a:noFill/>
          </a:ln>
          <a:effectLst>
            <a:outerShdw blurRad="431800" dist="139700" dir="5400000" sx="92000" sy="92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3" name="组合 2"/>
          <p:cNvGrpSpPr/>
          <p:nvPr/>
        </p:nvGrpSpPr>
        <p:grpSpPr>
          <a:xfrm>
            <a:off x="809423" y="620556"/>
            <a:ext cx="2708158" cy="540026"/>
            <a:chOff x="435514" y="328907"/>
            <a:chExt cx="2708158" cy="540026"/>
          </a:xfrm>
        </p:grpSpPr>
        <p:grpSp>
          <p:nvGrpSpPr>
            <p:cNvPr id="9" name="组合 8"/>
            <p:cNvGrpSpPr/>
            <p:nvPr/>
          </p:nvGrpSpPr>
          <p:grpSpPr>
            <a:xfrm>
              <a:off x="435514" y="328907"/>
              <a:ext cx="497711" cy="497711"/>
              <a:chOff x="3043" y="1351"/>
              <a:chExt cx="7404" cy="7404"/>
            </a:xfrm>
            <a:solidFill>
              <a:srgbClr val="0F517B"/>
            </a:solidFill>
          </p:grpSpPr>
          <p:sp>
            <p:nvSpPr>
              <p:cNvPr id="10" name="圆角矩形 5"/>
              <p:cNvSpPr/>
              <p:nvPr/>
            </p:nvSpPr>
            <p:spPr>
              <a:xfrm rot="2700000">
                <a:off x="3043" y="1351"/>
                <a:ext cx="7405" cy="7405"/>
              </a:xfrm>
              <a:prstGeom prst="roundRect">
                <a:avLst>
                  <a:gd name="adj" fmla="val 14757"/>
                </a:avLst>
              </a:prstGeom>
              <a:grpFill/>
              <a:ln>
                <a:noFill/>
              </a:ln>
              <a:effectLst>
                <a:outerShdw blurRad="190500" dist="63500" dir="13500000" algn="br" rotWithShape="0">
                  <a:srgbClr val="FFFFFF"/>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1" name="圆角矩形 9"/>
              <p:cNvSpPr/>
              <p:nvPr/>
            </p:nvSpPr>
            <p:spPr>
              <a:xfrm rot="2700000">
                <a:off x="3043" y="1351"/>
                <a:ext cx="7405" cy="7405"/>
              </a:xfrm>
              <a:prstGeom prst="roundRect">
                <a:avLst>
                  <a:gd name="adj" fmla="val 14757"/>
                </a:avLst>
              </a:prstGeom>
              <a:solidFill>
                <a:srgbClr val="FBA919"/>
              </a:solidFill>
              <a:ln>
                <a:noFill/>
              </a:ln>
              <a:effectLst>
                <a:outerShdw blurRad="254000" dist="63500" dir="2700000" algn="tl" rotWithShape="0">
                  <a:srgbClr val="CACED4"/>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sp>
          <p:nvSpPr>
            <p:cNvPr id="12" name="文本框 11"/>
            <p:cNvSpPr txBox="1"/>
            <p:nvPr/>
          </p:nvSpPr>
          <p:spPr>
            <a:xfrm flipH="1">
              <a:off x="1055114" y="346963"/>
              <a:ext cx="208855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1" dirty="0">
                  <a:solidFill>
                    <a:schemeClr val="tx1">
                      <a:lumMod val="75000"/>
                      <a:lumOff val="25000"/>
                    </a:schemeClr>
                  </a:solidFill>
                  <a:latin typeface="Arial" panose="020B0604020202020204"/>
                  <a:ea typeface="微软雅黑" panose="020B0503020204020204" pitchFamily="34" charset="-122"/>
                  <a:cs typeface="+mn-ea"/>
                  <a:sym typeface="+mn-lt"/>
                </a:rPr>
                <a:t>前</a:t>
              </a:r>
              <a:r>
                <a:rPr kumimoji="0" lang="en-US" altLang="zh-CN" sz="2800" b="1" dirty="0">
                  <a:solidFill>
                    <a:schemeClr val="tx1">
                      <a:lumMod val="75000"/>
                      <a:lumOff val="25000"/>
                    </a:schemeClr>
                  </a:solidFill>
                  <a:latin typeface="Arial" panose="020B0604020202020204"/>
                  <a:ea typeface="微软雅黑" panose="020B0503020204020204" pitchFamily="34" charset="-122"/>
                  <a:cs typeface="+mn-ea"/>
                  <a:sym typeface="+mn-lt"/>
                </a:rPr>
                <a:t>   </a:t>
              </a:r>
              <a:r>
                <a:rPr kumimoji="0" lang="zh-CN" altLang="zh-CN" sz="2800" b="1" dirty="0">
                  <a:solidFill>
                    <a:schemeClr val="tx1">
                      <a:lumMod val="75000"/>
                      <a:lumOff val="25000"/>
                    </a:schemeClr>
                  </a:solidFill>
                  <a:latin typeface="Arial" panose="020B0604020202020204"/>
                  <a:ea typeface="微软雅黑" panose="020B0503020204020204" pitchFamily="34" charset="-122"/>
                  <a:cs typeface="+mn-ea"/>
                  <a:sym typeface="+mn-lt"/>
                </a:rPr>
                <a:t>言</a:t>
              </a:r>
              <a:r>
                <a:rPr kumimoji="0" lang="en-US" altLang="zh-CN" sz="2800" b="1" dirty="0">
                  <a:solidFill>
                    <a:schemeClr val="tx1">
                      <a:lumMod val="75000"/>
                      <a:lumOff val="25000"/>
                    </a:schemeClr>
                  </a:solidFill>
                  <a:latin typeface="Arial" panose="020B0604020202020204"/>
                  <a:ea typeface="微软雅黑" panose="020B0503020204020204" pitchFamily="34" charset="-122"/>
                  <a:cs typeface="+mn-ea"/>
                  <a:sym typeface="+mn-lt"/>
                </a:rPr>
                <a:t>  </a:t>
              </a:r>
              <a:r>
                <a:rPr kumimoji="0" lang="zh-CN" altLang="en-US" sz="2800" b="1" dirty="0">
                  <a:solidFill>
                    <a:schemeClr val="tx1">
                      <a:lumMod val="75000"/>
                      <a:lumOff val="25000"/>
                    </a:schemeClr>
                  </a:solidFill>
                  <a:latin typeface="Arial" panose="020B0604020202020204"/>
                  <a:ea typeface="微软雅黑" panose="020B0503020204020204" pitchFamily="34" charset="-122"/>
                  <a:cs typeface="+mn-ea"/>
                  <a:sym typeface="+mn-lt"/>
                </a:rPr>
                <a:t>一</a:t>
              </a:r>
              <a:endParaRPr kumimoji="0" lang="zh-CN" altLang="en-US" sz="2800" b="1" dirty="0">
                <a:solidFill>
                  <a:schemeClr val="tx1">
                    <a:lumMod val="75000"/>
                    <a:lumOff val="25000"/>
                  </a:schemeClr>
                </a:solidFill>
                <a:latin typeface="Arial" panose="020B0604020202020204"/>
                <a:ea typeface="微软雅黑" panose="020B0503020204020204" pitchFamily="34" charset="-122"/>
                <a:cs typeface="+mn-ea"/>
                <a:sym typeface="+mn-lt"/>
              </a:endParaRPr>
            </a:p>
          </p:txBody>
        </p:sp>
      </p:grpSp>
      <p:sp>
        <p:nvSpPr>
          <p:cNvPr id="26" name="矩形 25"/>
          <p:cNvSpPr/>
          <p:nvPr/>
        </p:nvSpPr>
        <p:spPr>
          <a:xfrm>
            <a:off x="913765" y="1461770"/>
            <a:ext cx="10708005" cy="3969385"/>
          </a:xfrm>
          <a:prstGeom prst="rect">
            <a:avLst/>
          </a:prstGeom>
          <a:noFill/>
          <a:ln w="9525">
            <a:noFill/>
          </a:ln>
        </p:spPr>
        <p:txBody>
          <a:bodyPr wrap="square" anchor="t">
            <a:spAutoFit/>
          </a:bodyPr>
          <a:p>
            <a:pPr fontAlgn="auto">
              <a:lnSpc>
                <a:spcPct val="200000"/>
              </a:lnSpc>
            </a:pPr>
            <a:r>
              <a:rPr lang="en-US" altLang="zh-CN"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2022</a:t>
            </a:r>
            <a:r>
              <a:rPr lang="zh-CN" altLang="en-US"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年中央</a:t>
            </a:r>
            <a:r>
              <a:rPr lang="en-US" altLang="zh-CN"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1</a:t>
            </a:r>
            <a:r>
              <a:rPr lang="zh-CN" altLang="en-US"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号文件</a:t>
            </a:r>
            <a:endParaRPr lang="zh-CN" altLang="en-US"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endParaRPr>
          </a:p>
          <a:p>
            <a:pPr fontAlgn="auto">
              <a:lnSpc>
                <a:spcPct val="200000"/>
              </a:lnSpc>
            </a:pPr>
            <a:r>
              <a:rPr lang="en-US"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       “三、坚决守住不发生规模性返贫底线</a:t>
            </a:r>
            <a:r>
              <a:rPr lang="zh-CN"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a:t>
            </a:r>
            <a:r>
              <a:rPr lang="en-US"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十二）完善监测帮扶机制。精准确定监测对象，将有返贫致贫风险和突发严重困难的农户纳入监测范围，简化工作流程，缩短认定时间。针对发现的因灾因病因疫等苗头性问题，及时落实社会救助、医疗保障等帮扶措施。强化监测帮扶责任落实，确保工作不留空档、政策不留空白。继续开展巩固脱贫成果后评估工作。</a:t>
            </a:r>
            <a:endParaRPr lang="en-US"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endParaRPr>
          </a:p>
          <a:p>
            <a:pPr fontAlgn="auto">
              <a:lnSpc>
                <a:spcPct val="200000"/>
              </a:lnSpc>
            </a:pPr>
            <a:r>
              <a:rPr lang="en-US"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“巩固拓展脱贫攻坚成果是乡村振兴的前提，要压紧压实责任，持续</a:t>
            </a:r>
            <a:r>
              <a:rPr lang="en-US" altLang="zh-CN" b="1" dirty="0">
                <a:solidFill>
                  <a:srgbClr val="FF0000"/>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响鼓重槌</a:t>
            </a:r>
            <a:r>
              <a:rPr lang="en-US"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地抓好，确保工作不留空档、政策不留空白”</a:t>
            </a:r>
            <a:r>
              <a:rPr lang="zh-CN" altLang="en-US"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a:t>
            </a:r>
            <a:endParaRPr lang="zh-CN" altLang="en-US"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endParaRPr>
          </a:p>
        </p:txBody>
      </p:sp>
      <p:pic>
        <p:nvPicPr>
          <p:cNvPr id="2" name="图片 1"/>
          <p:cNvPicPr>
            <a:picLocks noChangeAspect="1"/>
          </p:cNvPicPr>
          <p:nvPr/>
        </p:nvPicPr>
        <p:blipFill>
          <a:blip r:embed="rId1"/>
          <a:stretch>
            <a:fillRect/>
          </a:stretch>
        </p:blipFill>
        <p:spPr>
          <a:xfrm>
            <a:off x="7485380" y="4932045"/>
            <a:ext cx="4136390" cy="1079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par>
                                <p:cTn id="13" presetID="42" presetClass="entr" presetSubtype="0" fill="hold" grpId="1"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750"/>
                                        <p:tgtEl>
                                          <p:spTgt spid="26"/>
                                        </p:tgtEl>
                                      </p:cBhvr>
                                    </p:animEffect>
                                    <p:anim calcmode="lin" valueType="num">
                                      <p:cBhvr>
                                        <p:cTn id="16" dur="750" fill="hold"/>
                                        <p:tgtEl>
                                          <p:spTgt spid="26"/>
                                        </p:tgtEl>
                                        <p:attrNameLst>
                                          <p:attrName>ppt_x</p:attrName>
                                        </p:attrNameLst>
                                      </p:cBhvr>
                                      <p:tavLst>
                                        <p:tav tm="0">
                                          <p:val>
                                            <p:strVal val="#ppt_x"/>
                                          </p:val>
                                        </p:tav>
                                        <p:tav tm="100000">
                                          <p:val>
                                            <p:strVal val="#ppt_x"/>
                                          </p:val>
                                        </p:tav>
                                      </p:tavLst>
                                    </p:anim>
                                    <p:anim calcmode="lin" valueType="num">
                                      <p:cBhvr>
                                        <p:cTn id="17" dur="75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6" grpId="0"/>
      <p:bldP spid="26"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29920" y="750570"/>
          <a:ext cx="11092815" cy="5577840"/>
        </p:xfrm>
        <a:graphic>
          <a:graphicData uri="http://schemas.openxmlformats.org/drawingml/2006/table">
            <a:tbl>
              <a:tblPr firstRow="1" bandRow="1">
                <a:tableStyleId>{5940675A-B579-460E-94D1-54222C63F5DA}</a:tableStyleId>
              </a:tblPr>
              <a:tblGrid>
                <a:gridCol w="831850"/>
                <a:gridCol w="1583690"/>
                <a:gridCol w="554355"/>
                <a:gridCol w="2122805"/>
                <a:gridCol w="6000115"/>
              </a:tblGrid>
              <a:tr h="548640">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一级指标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二级指标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编码</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指标值选项</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指标解释</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r>
              <a:tr h="548640">
                <a:tc rowSpan="5">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防止返贫监测帮扶方面</a:t>
                      </a:r>
                      <a:r>
                        <a:rPr lang="en-US" altLang="zh-CN" sz="1500">
                          <a:latin typeface="方正仿宋_GBK" panose="03000509000000000000" charset="-122"/>
                          <a:ea typeface="方正仿宋_GBK" panose="03000509000000000000" charset="-122"/>
                        </a:rPr>
                        <a:t> </a:t>
                      </a:r>
                      <a:endParaRPr 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是否知道你家对应的防止返贫监测帮扶网格员是谁？</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A48</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是 否</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指到目前为止，受访农户是不是知晓自家的防止返贫监测帮扶网格员姓名。根据2021年4月16日印发《关于进一步做好防止返贫监测和帮扶工作的通知》（渝扶组办发〔2021〕12号）要求，需压紧压实驻村干部和防止返贫监测帮扶网格员的责任。村（社区）一级的防止返贫监测帮扶网格员主要由村干部、驻村干部、驻村工作队、村民小组组长、党员代表等担任，一个网格员平均负责大概20至30户。“吹哨人”能起到“早发现”监测对象并及时纳入的作用。</a:t>
                      </a:r>
                      <a:r>
                        <a:rPr lang="zh-CN" altLang="en-US" sz="1500" b="0">
                          <a:solidFill>
                            <a:srgbClr val="FF0000"/>
                          </a:solidFill>
                          <a:latin typeface="方正仿宋_GBK" panose="03000509000000000000" charset="-122"/>
                          <a:ea typeface="方正仿宋_GBK" panose="03000509000000000000" charset="-122"/>
                          <a:cs typeface="方正仿宋_GBK" panose="03000509000000000000" charset="-122"/>
                        </a:rPr>
                        <a:t>（后面注意事项内增加名单）</a:t>
                      </a:r>
                      <a:endParaRPr lang="zh-CN"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如果有网格员，什么情况下你们应该及时报告?（可多选）</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A49</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1.突发灾害事故 2.家中出现大病 3.家中收入大幅减少 4.家中支出大幅增加 5.生活严重困难 6.不知道</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solidFill>
                            <a:srgbClr val="FF0000"/>
                          </a:solidFill>
                          <a:latin typeface="方正仿宋_GBK" panose="03000509000000000000" charset="-122"/>
                          <a:ea typeface="方正仿宋_GBK" panose="03000509000000000000" charset="-122"/>
                          <a:cs typeface="方正仿宋_GBK" panose="03000509000000000000" charset="-122"/>
                        </a:rPr>
                        <a:t>指到目前为止，受访农户是不是知晓什么时候触发防止返贫监测帮扶的预警：1.家中突发灾害事故 2.家中出现大病 3.家中收入大幅减少 4.家中支出大幅增加 5.生活严重困难 6.不知道。</a:t>
                      </a:r>
                      <a:endParaRPr lang="en-US"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58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是否知道从网上自主申报防止返贫监测对象的方法？</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A50</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 否</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指到目前为止，受访农户是不是知道：有困难可以从网上自己申请成为防止返贫监测对象，享受国家政策帮扶。</a:t>
                      </a:r>
                      <a:r>
                        <a:rPr lang="zh-CN" altLang="en-US" sz="1500" b="0">
                          <a:solidFill>
                            <a:srgbClr val="FF0000"/>
                          </a:solidFill>
                          <a:latin typeface="方正仿宋_GBK" panose="03000509000000000000" charset="-122"/>
                          <a:ea typeface="方正仿宋_GBK" panose="03000509000000000000" charset="-122"/>
                          <a:cs typeface="方正仿宋_GBK" panose="03000509000000000000" charset="-122"/>
                        </a:rPr>
                        <a:t>（政策宣传单）</a:t>
                      </a:r>
                      <a:endParaRPr lang="zh-CN" altLang="en-US" sz="15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是否知道防止返贫监测对象的识别认定流程？</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A51</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1.知道 </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指到目前为止，受访农户是不是知道防止返贫监测对象的识别认定流程：农户申请、入户核实、村级评议公示、乡镇审核、区县审定公告五步流程。</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若是监测对象，识别纳入系统时间为：（ 年 月）</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A52</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　</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指受访农户，如果是监测对象，系统预先置入其识别纳入系统的时间（年月），不需填写。</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54050" y="701675"/>
          <a:ext cx="11092815" cy="5867400"/>
        </p:xfrm>
        <a:graphic>
          <a:graphicData uri="http://schemas.openxmlformats.org/drawingml/2006/table">
            <a:tbl>
              <a:tblPr firstRow="1" bandRow="1">
                <a:tableStyleId>{5940675A-B579-460E-94D1-54222C63F5DA}</a:tableStyleId>
              </a:tblPr>
              <a:tblGrid>
                <a:gridCol w="831850"/>
                <a:gridCol w="2202180"/>
                <a:gridCol w="688975"/>
                <a:gridCol w="1515745"/>
                <a:gridCol w="5854065"/>
              </a:tblGrid>
              <a:tr h="548640">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一级指标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二级指标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编码</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指标值选项</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指标解释</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r>
              <a:tr h="548640">
                <a:tc rowSpan="6">
                  <a:txBody>
                    <a:bodyPr/>
                    <a:p>
                      <a:pPr indent="0">
                        <a:buNone/>
                      </a:pPr>
                      <a:r>
                        <a:rPr lang="en-US" altLang="zh-CN" sz="1300">
                          <a:latin typeface="方正仿宋_GBK" panose="03000509000000000000" charset="-122"/>
                          <a:ea typeface="方正仿宋_GBK" panose="03000509000000000000" charset="-122"/>
                        </a:rPr>
                        <a:t> </a:t>
                      </a:r>
                      <a:endParaRPr lang="en-US" altLang="zh-CN" sz="1300">
                        <a:latin typeface="方正仿宋_GBK" panose="03000509000000000000" charset="-122"/>
                        <a:ea typeface="方正仿宋_GBK" panose="03000509000000000000" charset="-122"/>
                      </a:endParaRPr>
                    </a:p>
                    <a:p>
                      <a:pPr indent="0" algn="ctr">
                        <a:buNone/>
                      </a:pPr>
                      <a:r>
                        <a:rPr lang="en-US" altLang="zh-CN" sz="1300">
                          <a:latin typeface="方正仿宋_GBK" panose="03000509000000000000" charset="-122"/>
                          <a:ea typeface="方正仿宋_GBK" panose="03000509000000000000" charset="-122"/>
                        </a:rPr>
                        <a:t>两不愁三保障</a:t>
                      </a:r>
                      <a:endParaRPr lang="en-US" altLang="zh-CN" sz="1300">
                        <a:latin typeface="方正仿宋_GBK" panose="03000509000000000000" charset="-122"/>
                        <a:ea typeface="方正仿宋_GBK" panose="03000509000000000000" charset="-122"/>
                      </a:endParaRPr>
                    </a:p>
                    <a:p>
                      <a:pPr indent="0">
                        <a:buNone/>
                      </a:pPr>
                      <a:r>
                        <a:rPr lang="en-US" altLang="zh-CN" sz="1300">
                          <a:latin typeface="方正仿宋_GBK" panose="03000509000000000000" charset="-122"/>
                          <a:ea typeface="方正仿宋_GBK" panose="03000509000000000000" charset="-122"/>
                        </a:rPr>
                        <a:t> </a:t>
                      </a:r>
                      <a:endParaRPr lang="en-US" altLang="zh-CN"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若是监测对象，标注风险消除的时间为：（ 年 月）</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A53</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　</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指受访农户，如果是监测对象，且已经标注风险消除，系统预先置入其消除风险时间（年月）；如果未消除风险，此处为空，都不需填写。</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若是监测对象，你们从风险出现到纳入监测帮扶，用了多久？</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A54</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小于1月，1个月，2个月，3个月，3-6个月，大于6个月</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指受访农户如果是监测对象（脱贫不稳定户、边缘易致贫户、突发严重困难户），农户自己回忆：从家中出现返致贫风险，到识别认定纳入系统接受监测帮扶，这个过程有多长时间？</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58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若是监测对象，对你们的监测帮扶，是不是认可？</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A55</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 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指受访农户如果是监测对象，农户对干部的监测帮扶政策措施，是不是认可。（提醒：一定要积极主动地，适时与监测户对账！）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若是监测对象，你家帮扶联系人是否每个月到家中走访？</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A56</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 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指受访农户如果是监测对象，其监测帮扶联系人是不是每个月来家中走访。尤其是目前为风险未消除的监测对象，根据要求每月需走访一次。</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请问你对监测帮扶联系人的工作是否认可？</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A57</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1.满意 </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指受访农户如果是监测对象，农户对监测帮扶联系人的所有工作（包括入户走访、帮助制定帮扶措施、帮助申请政策帮扶等等）是不是认可。</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9248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去年7月份以来，是否享受过“综合防贫保”理赔案件？（选“是”继续询问A59、A60）</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A58</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是 否</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指2021年7月1日以来，受访农户家庭成员中是否存在因生病住院导致目录内医疗费用自付金额超过2万元（累计）、意外身故或残疾、学生考取全日制本科，以及家中唯一住房是否因自然灾害导致受损超过3000元等事项，并实际发生理赔金额。</a:t>
                      </a:r>
                      <a:r>
                        <a:rPr lang="zh-CN" altLang="en-US" sz="1300" b="0">
                          <a:solidFill>
                            <a:srgbClr val="FF0000"/>
                          </a:solidFill>
                          <a:latin typeface="方正仿宋_GBK" panose="03000509000000000000" charset="-122"/>
                          <a:ea typeface="方正仿宋_GBK" panose="03000509000000000000" charset="-122"/>
                          <a:cs typeface="方正仿宋_GBK" panose="03000509000000000000" charset="-122"/>
                        </a:rPr>
                        <a:t>（区级联系保险公司反馈清单）</a:t>
                      </a:r>
                      <a:endParaRPr lang="zh-CN"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62000">
                <a:tc>
                  <a:txBody>
                    <a:bodyPr/>
                    <a:p>
                      <a:pPr indent="0">
                        <a:buNone/>
                      </a:pP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理赔的原因是什么？（可多选）</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A59</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1.生病住院；2.意外身故或残疾；3.学生考取全日制本科；4.自然灾害导致房屋受损</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指2021年7月份以来，发生理赔的具体原因。</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62000">
                <a:tc>
                  <a:txBody>
                    <a:bodyPr/>
                    <a:p>
                      <a:pPr indent="0">
                        <a:buNone/>
                      </a:pP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“综合防贫保”实际理赔金额是多少（单位：元）？</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A60</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　</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指受访农户（以户为单位）实际获得理赔金额。非22个“综合防贫保”试点区县，不填。</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95300" y="750570"/>
          <a:ext cx="11359515" cy="5788660"/>
        </p:xfrm>
        <a:graphic>
          <a:graphicData uri="http://schemas.openxmlformats.org/drawingml/2006/table">
            <a:tbl>
              <a:tblPr firstRow="1" bandRow="1">
                <a:tableStyleId>{5940675A-B579-460E-94D1-54222C63F5DA}</a:tableStyleId>
              </a:tblPr>
              <a:tblGrid>
                <a:gridCol w="611505"/>
                <a:gridCol w="2123440"/>
                <a:gridCol w="589280"/>
                <a:gridCol w="2478405"/>
                <a:gridCol w="5556885"/>
              </a:tblGrid>
              <a:tr h="548640">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一级指标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二级指标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编码</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指标值选项</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指标解释</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r>
              <a:tr h="990600">
                <a:tc rowSpan="8">
                  <a:txBody>
                    <a:bodyPr/>
                    <a:p>
                      <a:pPr indent="0" algn="ctr">
                        <a:buNone/>
                      </a:pPr>
                      <a:endParaRPr lang="en-US" sz="1800" b="0">
                        <a:latin typeface="方正仿宋_GBK" panose="03000509000000000000" charset="-122"/>
                        <a:ea typeface="方正仿宋_GBK" panose="03000509000000000000" charset="-122"/>
                        <a:cs typeface="方正仿宋_GBK" panose="03000509000000000000" charset="-122"/>
                      </a:endParaRPr>
                    </a:p>
                    <a:p>
                      <a:pPr indent="0" algn="ctr">
                        <a:buNone/>
                      </a:pPr>
                      <a:endParaRPr lang="en-US" sz="1800" b="0">
                        <a:latin typeface="方正仿宋_GBK" panose="03000509000000000000" charset="-122"/>
                        <a:ea typeface="方正仿宋_GBK" panose="03000509000000000000" charset="-122"/>
                        <a:cs typeface="方正仿宋_GBK" panose="03000509000000000000" charset="-122"/>
                      </a:endParaRPr>
                    </a:p>
                    <a:p>
                      <a:pPr indent="0" algn="ctr">
                        <a:buNone/>
                      </a:pPr>
                      <a:endParaRPr lang="en-US" sz="1800" b="0">
                        <a:latin typeface="方正仿宋_GBK" panose="03000509000000000000" charset="-122"/>
                        <a:ea typeface="方正仿宋_GBK" panose="03000509000000000000" charset="-122"/>
                        <a:cs typeface="方正仿宋_GBK" panose="03000509000000000000" charset="-122"/>
                      </a:endParaRPr>
                    </a:p>
                    <a:p>
                      <a:pPr indent="0" algn="ctr">
                        <a:buNone/>
                      </a:pPr>
                      <a:endParaRPr lang="en-US" sz="1800" b="0">
                        <a:latin typeface="方正仿宋_GBK" panose="03000509000000000000" charset="-122"/>
                        <a:ea typeface="方正仿宋_GBK" panose="03000509000000000000" charset="-122"/>
                        <a:cs typeface="方正仿宋_GBK" panose="03000509000000000000" charset="-122"/>
                      </a:endParaRPr>
                    </a:p>
                    <a:p>
                      <a:pPr indent="0" algn="ctr">
                        <a:buNone/>
                      </a:pPr>
                      <a:endParaRPr lang="en-US" sz="1800" b="0">
                        <a:latin typeface="方正仿宋_GBK" panose="03000509000000000000" charset="-122"/>
                        <a:ea typeface="方正仿宋_GBK" panose="03000509000000000000" charset="-122"/>
                        <a:cs typeface="方正仿宋_GBK" panose="03000509000000000000" charset="-122"/>
                      </a:endParaRPr>
                    </a:p>
                    <a:p>
                      <a:pPr indent="0" algn="ctr">
                        <a:buNone/>
                      </a:pPr>
                      <a:endParaRPr lang="en-US" sz="1800" b="0">
                        <a:latin typeface="方正仿宋_GBK" panose="03000509000000000000" charset="-122"/>
                        <a:ea typeface="方正仿宋_GBK" panose="03000509000000000000" charset="-122"/>
                        <a:cs typeface="方正仿宋_GBK" panose="03000509000000000000" charset="-122"/>
                      </a:endParaRPr>
                    </a:p>
                    <a:p>
                      <a:pPr indent="0" algn="ctr">
                        <a:buNone/>
                      </a:pPr>
                      <a:endParaRPr lang="en-US" sz="1800" b="0">
                        <a:latin typeface="方正仿宋_GBK" panose="03000509000000000000" charset="-122"/>
                        <a:ea typeface="方正仿宋_GBK" panose="03000509000000000000" charset="-122"/>
                        <a:cs typeface="方正仿宋_GBK" panose="03000509000000000000" charset="-122"/>
                      </a:endParaRPr>
                    </a:p>
                    <a:p>
                      <a:pPr indent="0" algn="ctr">
                        <a:buNone/>
                      </a:pPr>
                      <a:r>
                        <a:rPr lang="en-US" sz="1800" b="0">
                          <a:latin typeface="方正仿宋_GBK" panose="03000509000000000000" charset="-122"/>
                          <a:ea typeface="方正仿宋_GBK" panose="03000509000000000000" charset="-122"/>
                          <a:cs typeface="方正仿宋_GBK" panose="03000509000000000000" charset="-122"/>
                        </a:rPr>
                        <a:t>产业覆盖方面</a:t>
                      </a:r>
                      <a:endParaRPr lang="en-US" sz="1800" b="0">
                        <a:latin typeface="方正仿宋_GBK" panose="03000509000000000000" charset="-122"/>
                        <a:ea typeface="方正仿宋_GBK" panose="03000509000000000000" charset="-122"/>
                        <a:cs typeface="方正仿宋_GBK" panose="03000509000000000000" charset="-122"/>
                      </a:endParaRPr>
                    </a:p>
                    <a:p>
                      <a:pPr indent="0" algn="ctr">
                        <a:buNone/>
                      </a:pPr>
                      <a:r>
                        <a:rPr lang="en-US" altLang="zh-CN" sz="1300" b="0">
                          <a:latin typeface="方正仿宋_GBK" panose="03000509000000000000" charset="-122"/>
                          <a:ea typeface="方正仿宋_GBK" panose="03000509000000000000" charset="-122"/>
                          <a:cs typeface="方正仿宋_GBK" panose="03000509000000000000" charset="-122"/>
                        </a:rPr>
                        <a:t>(</a:t>
                      </a:r>
                      <a:r>
                        <a:rPr lang="en-US" altLang="zh-CN" sz="1300">
                          <a:sym typeface="+mn-ea"/>
                        </a:rPr>
                        <a:t>A69.A70</a:t>
                      </a:r>
                      <a:r>
                        <a:rPr lang="zh-CN" altLang="en-US" sz="1300">
                          <a:sym typeface="+mn-ea"/>
                        </a:rPr>
                        <a:t>富民贷相关，我区不涉及</a:t>
                      </a:r>
                      <a:r>
                        <a:rPr lang="en-US" altLang="zh-CN" sz="1300">
                          <a:sym typeface="+mn-ea"/>
                        </a:rPr>
                        <a:t>)</a:t>
                      </a:r>
                      <a:endParaRPr lang="en-US" sz="1300" b="0">
                        <a:latin typeface="方正仿宋_GBK" panose="03000509000000000000" charset="-122"/>
                        <a:ea typeface="方正仿宋_GBK" panose="03000509000000000000" charset="-122"/>
                        <a:cs typeface="方正仿宋_GBK" panose="03000509000000000000" charset="-122"/>
                      </a:endParaRPr>
                    </a:p>
                    <a:p>
                      <a:pPr indent="0">
                        <a:buNone/>
                      </a:pPr>
                      <a:r>
                        <a:rPr lang="en-US" altLang="zh-CN" sz="1300">
                          <a:latin typeface="方正仿宋_GBK" panose="03000509000000000000" charset="-122"/>
                          <a:ea typeface="方正仿宋_GBK" panose="03000509000000000000" charset="-122"/>
                        </a:rPr>
                        <a:t> </a:t>
                      </a:r>
                      <a:endParaRPr lang="en-US" altLang="zh-CN" sz="1300">
                        <a:latin typeface="方正仿宋_GBK" panose="03000509000000000000" charset="-122"/>
                        <a:ea typeface="方正仿宋_GBK" panose="03000509000000000000" charset="-122"/>
                      </a:endParaRPr>
                    </a:p>
                    <a:p>
                      <a:pPr indent="0">
                        <a:buNone/>
                      </a:pPr>
                      <a:r>
                        <a:rPr lang="en-US" altLang="zh-CN" sz="1300">
                          <a:latin typeface="方正仿宋_GBK" panose="03000509000000000000" charset="-122"/>
                          <a:ea typeface="方正仿宋_GBK" panose="03000509000000000000" charset="-122"/>
                        </a:rPr>
                        <a:t> </a:t>
                      </a:r>
                      <a:endParaRPr lang="en-US" altLang="zh-CN" sz="1300">
                        <a:latin typeface="方正仿宋_GBK" panose="03000509000000000000" charset="-122"/>
                        <a:ea typeface="方正仿宋_GBK" panose="03000509000000000000" charset="-122"/>
                      </a:endParaRPr>
                    </a:p>
                    <a:p>
                      <a:pPr indent="0">
                        <a:buNone/>
                      </a:pPr>
                      <a:r>
                        <a:rPr lang="en-US" altLang="zh-CN" sz="1300">
                          <a:latin typeface="方正仿宋_GBK" panose="03000509000000000000" charset="-122"/>
                          <a:ea typeface="方正仿宋_GBK" panose="03000509000000000000" charset="-122"/>
                        </a:rPr>
                        <a:t> </a:t>
                      </a:r>
                      <a:endParaRPr lang="en-US" altLang="zh-CN" sz="1300">
                        <a:latin typeface="方正仿宋_GBK" panose="03000509000000000000" charset="-122"/>
                        <a:ea typeface="方正仿宋_GBK" panose="03000509000000000000" charset="-122"/>
                      </a:endParaRPr>
                    </a:p>
                    <a:p>
                      <a:pPr indent="0">
                        <a:buNone/>
                      </a:pPr>
                      <a:r>
                        <a:rPr lang="en-US" altLang="zh-CN" sz="1300">
                          <a:latin typeface="方正仿宋_GBK" panose="03000509000000000000" charset="-122"/>
                          <a:ea typeface="方正仿宋_GBK" panose="03000509000000000000" charset="-122"/>
                        </a:rPr>
                        <a:t> </a:t>
                      </a:r>
                      <a:endParaRPr 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过去一年，你家在产业帮扶方面实际享受了哪些帮扶措施？（可多选）</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A61</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1.产业奖补资金 2.免费种苗等生产资料 3. 经营主体（合作社、龙头企业）带动 4.资金资产入股分红 5.消费帮扶 6.产业技能培训 7.没有享受 8.其他（请注明）</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指受访农户，从入户调查向前倒推一年（过去一年），在产业方面实际享受的帮扶措施：1.产业奖补资金 2.免费种苗等生产资料 </a:t>
                      </a: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3.</a:t>
                      </a:r>
                      <a:r>
                        <a:rPr lang="en-US" sz="1300" b="0">
                          <a:latin typeface="方正仿宋_GBK" panose="03000509000000000000" charset="-122"/>
                          <a:ea typeface="方正仿宋_GBK" panose="03000509000000000000" charset="-122"/>
                          <a:cs typeface="方正仿宋_GBK" panose="03000509000000000000" charset="-122"/>
                        </a:rPr>
                        <a:t>经营主体（合作社、龙头企业</a:t>
                      </a:r>
                      <a:r>
                        <a:rPr lang="en-US" sz="1300" b="0">
                          <a:solidFill>
                            <a:schemeClr val="tx1"/>
                          </a:solidFill>
                          <a:latin typeface="方正仿宋_GBK" panose="03000509000000000000" charset="-122"/>
                          <a:ea typeface="方正仿宋_GBK" panose="03000509000000000000" charset="-122"/>
                          <a:cs typeface="方正仿宋_GBK" panose="03000509000000000000" charset="-122"/>
                        </a:rPr>
                        <a:t>）带动</a:t>
                      </a: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 </a:t>
                      </a:r>
                      <a:r>
                        <a:rPr lang="en-US" sz="1300" b="0">
                          <a:latin typeface="方正仿宋_GBK" panose="03000509000000000000" charset="-122"/>
                          <a:ea typeface="方正仿宋_GBK" panose="03000509000000000000" charset="-122"/>
                          <a:cs typeface="方正仿宋_GBK" panose="03000509000000000000" charset="-122"/>
                        </a:rPr>
                        <a:t>4.资金资产入股分红 5.消费帮扶 6.产业技能培训 7.没有享受 8.其他（请注明）。</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9248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如果村上有正常运营的合作社（股份经济联合社、农民专业合作社），请问你们家是否加入了合作社？ </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A62</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 否，无合作社</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指受访农户所在村如果有正常运营的合作社（股份经济联合社、农民专业合作社），该户是不是参加了合作社？</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8138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solidFill>
                            <a:schemeClr val="tx1"/>
                          </a:solidFill>
                          <a:latin typeface="方正仿宋_GBK" panose="03000509000000000000" charset="-122"/>
                          <a:ea typeface="方正仿宋_GBK" panose="03000509000000000000" charset="-122"/>
                          <a:cs typeface="方正仿宋_GBK" panose="03000509000000000000" charset="-122"/>
                        </a:rPr>
                        <a:t>如果有入股分红，现在情况如何？</a:t>
                      </a:r>
                      <a:endParaRPr lang="en-US" altLang="en-US" sz="1300" b="0">
                        <a:solidFill>
                          <a:schemeClr val="tx1"/>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chemeClr val="tx1"/>
                          </a:solidFill>
                          <a:latin typeface="方正仿宋_GBK" panose="03000509000000000000" charset="-122"/>
                          <a:ea typeface="方正仿宋_GBK" panose="03000509000000000000" charset="-122"/>
                          <a:cs typeface="方正仿宋_GBK" panose="03000509000000000000" charset="-122"/>
                        </a:rPr>
                        <a:t>A63</a:t>
                      </a:r>
                      <a:endParaRPr lang="en-US" altLang="en-US" sz="1300" b="0">
                        <a:solidFill>
                          <a:schemeClr val="tx1"/>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100" b="0">
                          <a:solidFill>
                            <a:schemeClr val="tx1"/>
                          </a:solidFill>
                          <a:latin typeface="方正仿宋_GBK" panose="03000509000000000000" charset="-122"/>
                          <a:ea typeface="方正仿宋_GBK" panose="03000509000000000000" charset="-122"/>
                          <a:cs typeface="方正仿宋_GBK" panose="03000509000000000000" charset="-122"/>
                        </a:rPr>
                        <a:t>1.合同还没到期，继续分红 2.合同已到期，不再分红 3.合同到期，不了解接下来怎么办 4.续签了合同或重新签订了新合同 5.没有入股分红 6.其他（请注明）</a:t>
                      </a:r>
                      <a:endParaRPr lang="en-US" altLang="en-US" sz="1100" b="0">
                        <a:solidFill>
                          <a:schemeClr val="tx1"/>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solidFill>
                            <a:schemeClr val="tx1"/>
                          </a:solidFill>
                          <a:latin typeface="方正仿宋_GBK" panose="03000509000000000000" charset="-122"/>
                          <a:ea typeface="方正仿宋_GBK" panose="03000509000000000000" charset="-122"/>
                          <a:cs typeface="方正仿宋_GBK" panose="03000509000000000000" charset="-122"/>
                        </a:rPr>
                        <a:t>指受访农户如果曾经有入股分红，目前现状怎么样：1.合同还没到期，继续分红 2.合同已到期，不再分红 3.合同到期，不了解接下来怎么办 4.续签了合同或重新签订了新合同 5.没有入股分红 6.其他（请注明）。</a:t>
                      </a:r>
                      <a:r>
                        <a:rPr lang="zh-CN" altLang="en-US" sz="1300" b="0">
                          <a:solidFill>
                            <a:srgbClr val="FF0000"/>
                          </a:solidFill>
                          <a:latin typeface="方正仿宋_GBK" panose="03000509000000000000" charset="-122"/>
                          <a:ea typeface="方正仿宋_GBK" panose="03000509000000000000" charset="-122"/>
                          <a:cs typeface="方正仿宋_GBK" panose="03000509000000000000" charset="-122"/>
                        </a:rPr>
                        <a:t>（以乡镇为单位整理清单）</a:t>
                      </a:r>
                      <a:endParaRPr lang="zh-CN"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9248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过去一年，你家农副产品是否存在销售困难的情况？</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A64</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 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过去一年中，受访农户家中自产自销的农副产品，包括农、林、牧、副、渔五种产品，分为粮食、经济作物、竹木材、工业用油禽畜产品、蚕丝蚕茧、干鲜果干蔬菜、以及调味品药材、土副产品水产品等大类，是不是存在销售困难。</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62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是否有用于产业发展的贷款需求？</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A65</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 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指目前，受访农户家中有劳动能力，是不是还有要贷款用于发展产业的打算。</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436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是否借过“脱贫人口小额信贷”？（若为否，跳转至A69）</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A66</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 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指受访农户过去一年中，是不是借贷过“脱贫人口小额贷款”。</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62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到期后能否如期还贷款？</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A67</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1.已还完 2.到期能还 3.到期还不了</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指受访农户过去一年中借贷的“脱贫人口小额贷款”，到期后的还款能力：1.已还完 2.到期能还 3.到期还不了。</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62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是否还想贷脱贫人口小额信贷？</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A68</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 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指受访农户，目前，是不是还想要借贷“脱贫人口小额贷款”。</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95300" y="750570"/>
          <a:ext cx="11336020" cy="5370195"/>
        </p:xfrm>
        <a:graphic>
          <a:graphicData uri="http://schemas.openxmlformats.org/drawingml/2006/table">
            <a:tbl>
              <a:tblPr firstRow="1" bandRow="1">
                <a:tableStyleId>{5940675A-B579-460E-94D1-54222C63F5DA}</a:tableStyleId>
              </a:tblPr>
              <a:tblGrid>
                <a:gridCol w="609600"/>
                <a:gridCol w="2118995"/>
                <a:gridCol w="588010"/>
                <a:gridCol w="2739390"/>
                <a:gridCol w="5280025"/>
              </a:tblGrid>
              <a:tr h="548640">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一级指标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二级指标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编码</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指标值选项</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指标解释</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r>
              <a:tr h="594360">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稳岗就业方面</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过去一年，家中是不是有一直未外出务工的闲置劳动力？</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A71</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 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指受访农户家中，有没有在家耍起的壮劳力（16-60岁，健康、过去一年中超过3个月未外出务工）。注意：就近打零工灵活就业的和因故丧失劳动力的，不算闲置劳动力。</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5145">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 </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今年，家中是否有人外出务工？（若为否，跳转至A76） </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A72</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 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指受访农户家中，2022年，有没有外出务工的情况。</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5615">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 </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如果有，外出务工的有几人？（单选）</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A73</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1，2，3，4，5，6，7，8</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指受访农户家中如果有外出务工的，统计一下总共有几个人。</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6900">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 </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如有，外出务工地点在哪里（可多选）？</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A74</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乡内、乡外县内、县外省内、省外，国外</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指如果有外出务工的，进一步问，务工的地点在哪些区域（可多选）：乡内、乡外县内、县外省内、省外，国外。选择县外省内、省外、国外的脱贫户，才填报A77.</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6240">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 </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过去一年，外出务工平均时间多久？（单选）</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A75</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小于1月，1-3月，4-6月，大于6个月</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指如果有外出务工的，过去一年，家中所有外出务工人员的平均务工时间，即家中所有在过去一年，合计务工时间再除以务工人数。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6240">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 </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是否有人参加了免费技能培训？</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A76</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 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指在过去一年中，受访农户家中是不是有人参加了政府组织的免费技能培训。</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2590">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 </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如是脱贫户，是否都享受了跨区域务工交通补贴？</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A77</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 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指的是脱贫家庭中所有跨区域务工的是否都享受了跨区域务工交通补贴。</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90600">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稳岗就业方面</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家中有劳动力人员，是否参加了公益性岗位？（若为否，继续；若为是跳转至A80）</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A78</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 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在过去一年中，受访农户家中若有劳动力（弱半劳动力也算），是不是有人参加了本村的公益性岗位，主要包括满足公共利益和就业困难人员需要的非营利性基层公共服务类、公共管理类岗位，不包括机关事业单位管理类、专业技术类岗位。如护林员、保洁员、水库管理员、治安巡防员、失能护理员等。</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3865">
                <a:tc>
                  <a:txBody>
                    <a:bodyPr/>
                    <a:p>
                      <a:pPr indent="0" algn="ctr">
                        <a:buNone/>
                      </a:pP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是否有意愿参加公益性岗位？</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A79</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 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指受访农户家中如果有劳动力，是不是有参加本村公益性岗位的意愿。</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95300" y="750570"/>
          <a:ext cx="11336020" cy="3138805"/>
        </p:xfrm>
        <a:graphic>
          <a:graphicData uri="http://schemas.openxmlformats.org/drawingml/2006/table">
            <a:tbl>
              <a:tblPr firstRow="1" bandRow="1">
                <a:tableStyleId>{5940675A-B579-460E-94D1-54222C63F5DA}</a:tableStyleId>
              </a:tblPr>
              <a:tblGrid>
                <a:gridCol w="1216660"/>
                <a:gridCol w="1511935"/>
                <a:gridCol w="588010"/>
                <a:gridCol w="2739390"/>
                <a:gridCol w="5280025"/>
              </a:tblGrid>
              <a:tr h="624205">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一级指标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二级指标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编码</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指标值选项</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指标解释</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r>
              <a:tr h="1386205">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是否属于“十三五”期间易地搬迁户（若选否，跳转至A89）</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A80-A88</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buNone/>
                      </a:pPr>
                      <a:r>
                        <a:rPr lang="zh-CN" altLang="en-US" sz="4000" b="0">
                          <a:solidFill>
                            <a:srgbClr val="FF0000"/>
                          </a:solidFill>
                          <a:latin typeface="方正仿宋_GBK" panose="03000509000000000000" charset="-122"/>
                          <a:ea typeface="方正仿宋_GBK" panose="03000509000000000000" charset="-122"/>
                          <a:cs typeface="方正仿宋_GBK" panose="03000509000000000000" charset="-122"/>
                        </a:rPr>
                        <a:t>全区不涉及</a:t>
                      </a:r>
                      <a:endParaRPr lang="zh-CN" altLang="en-US" sz="40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62635" y="702310"/>
          <a:ext cx="10595610" cy="5440045"/>
        </p:xfrm>
        <a:graphic>
          <a:graphicData uri="http://schemas.openxmlformats.org/drawingml/2006/table">
            <a:tbl>
              <a:tblPr firstRow="1" bandRow="1">
                <a:tableStyleId>{5940675A-B579-460E-94D1-54222C63F5DA}</a:tableStyleId>
              </a:tblPr>
              <a:tblGrid>
                <a:gridCol w="794385"/>
                <a:gridCol w="2614930"/>
                <a:gridCol w="703580"/>
                <a:gridCol w="3373755"/>
                <a:gridCol w="3108960"/>
              </a:tblGrid>
              <a:tr h="552450">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一级指标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二级指标</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编码</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指标值选项</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c>
                  <a:txBody>
                    <a:bodyPr/>
                    <a:p>
                      <a:pPr indent="0" algn="ctr">
                        <a:buNone/>
                      </a:pPr>
                      <a:r>
                        <a:rPr lang="en-US" sz="1800" b="0">
                          <a:latin typeface="方正黑体_GBK" panose="03000509000000000000" charset="-122"/>
                          <a:ea typeface="方正黑体_GBK" panose="03000509000000000000" charset="-122"/>
                          <a:cs typeface="方正黑体_GBK" panose="03000509000000000000" charset="-122"/>
                        </a:rPr>
                        <a:t>指标解释</a:t>
                      </a:r>
                      <a:endParaRPr lang="en-US" altLang="en-US" sz="18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50"/>
                    </a:solidFill>
                  </a:tcPr>
                </a:tc>
              </a:tr>
              <a:tr h="323850">
                <a:tc rowSpan="10">
                  <a:txBody>
                    <a:bodyPr/>
                    <a:p>
                      <a:pPr indent="0" algn="ctr">
                        <a:buNone/>
                      </a:pPr>
                      <a:r>
                        <a:rPr lang="en-US" sz="2400" b="0">
                          <a:latin typeface="方正仿宋_GBK" panose="03000509000000000000" charset="-122"/>
                          <a:ea typeface="方正仿宋_GBK" panose="03000509000000000000" charset="-122"/>
                          <a:cs typeface="方正仿宋_GBK" panose="03000509000000000000" charset="-122"/>
                        </a:rPr>
                        <a:t> </a:t>
                      </a:r>
                      <a:r>
                        <a:rPr lang="en-US" sz="2400" b="0">
                          <a:solidFill>
                            <a:srgbClr val="FF0000"/>
                          </a:solidFill>
                          <a:latin typeface="方正仿宋_GBK" panose="03000509000000000000" charset="-122"/>
                          <a:ea typeface="方正仿宋_GBK" panose="03000509000000000000" charset="-122"/>
                          <a:cs typeface="方正仿宋_GBK" panose="03000509000000000000" charset="-122"/>
                        </a:rPr>
                        <a:t>农村户厕调查摸底方面</a:t>
                      </a:r>
                      <a:r>
                        <a:rPr lang="zh-CN" altLang="en-US" sz="2400" b="0">
                          <a:solidFill>
                            <a:srgbClr val="FF0000"/>
                          </a:solidFill>
                          <a:latin typeface="方正仿宋_GBK" panose="03000509000000000000" charset="-122"/>
                          <a:ea typeface="方正仿宋_GBK" panose="03000509000000000000" charset="-122"/>
                          <a:cs typeface="方正仿宋_GBK" panose="03000509000000000000" charset="-122"/>
                        </a:rPr>
                        <a:t>（导入）</a:t>
                      </a:r>
                      <a:endParaRPr lang="zh-CN" altLang="en-US" sz="2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是否为户厕摸底的扣除户？</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A89</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是 否</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10">
                  <a:txBody>
                    <a:bodyPr/>
                    <a:p>
                      <a:pPr indent="0">
                        <a:buNone/>
                      </a:pPr>
                      <a:r>
                        <a:rPr lang="en-US" altLang="zh-CN" sz="1400">
                          <a:latin typeface="方正仿宋_GBK" panose="03000509000000000000" charset="-122"/>
                          <a:ea typeface="方正仿宋_GBK" panose="03000509000000000000" charset="-122"/>
                        </a:rPr>
                        <a:t>指标解释参照《关于印发&lt;重庆市农村户厕调查摸底工作方案&gt;的通知》(渝乡振发〔2022〕12号)文件执行。已专项采集，可直接导入，不再重复采集。</a:t>
                      </a:r>
                      <a:endParaRPr lang="en-US" altLang="zh-CN" sz="1400">
                        <a:latin typeface="方正仿宋_GBK" panose="03000509000000000000" charset="-122"/>
                        <a:ea typeface="方正仿宋_GBK" panose="03000509000000000000" charset="-122"/>
                      </a:endParaRPr>
                    </a:p>
                    <a:p>
                      <a:pPr indent="0">
                        <a:buNone/>
                      </a:pPr>
                      <a:endParaRPr 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528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现有厕所是否为卫生厕所？</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A90</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是 否</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5913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如果是卫生厕所，其类型为（单选）</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A91</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1.三格式 2.纳入管网 3.接入沼气池 4. 具备无害化处理或资源化利用功能的其他厕所</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3525">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现有厕所使用情况</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A92</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正常 不正常</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164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是否在户籍地有住房</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A93</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是 否</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6255">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厕所的粪污处理方式为（单选）</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A94</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1.进管网 2.清掏 3.就地消纳 4.直接排放</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418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是否享受过厕改的财政补助？</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A95</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 否</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088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如果不是卫生厕所，其类型为（单选）</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A96</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1.普通厕所 2.旱厕 3.其他不具备无害化处理或资源化利用功能的厕所 4.无厕所</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07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是否有新建（新改建）卫生厕所的意愿？</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A97</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是 否</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2155">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如果想改造，改造计划年度为（单选）</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500" b="0">
                          <a:latin typeface="方正仿宋_GBK" panose="03000509000000000000" charset="-122"/>
                          <a:ea typeface="方正仿宋_GBK" panose="03000509000000000000" charset="-122"/>
                          <a:cs typeface="方正仿宋_GBK" panose="03000509000000000000" charset="-122"/>
                        </a:rPr>
                        <a:t>A98</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500" b="0">
                          <a:latin typeface="方正仿宋_GBK" panose="03000509000000000000" charset="-122"/>
                          <a:ea typeface="方正仿宋_GBK" panose="03000509000000000000" charset="-122"/>
                          <a:cs typeface="方正仿宋_GBK" panose="03000509000000000000" charset="-122"/>
                        </a:rPr>
                        <a:t>1.2022年 2.2023年 3.2024年 4.2025年 5.十四五后</a:t>
                      </a:r>
                      <a:endParaRPr lang="en-US" altLang="en-US" sz="15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835660" y="954405"/>
            <a:ext cx="10485120" cy="1014730"/>
          </a:xfrm>
          <a:prstGeom prst="rect">
            <a:avLst/>
          </a:prstGeom>
          <a:noFill/>
          <a:ln w="9525">
            <a:noFill/>
          </a:ln>
        </p:spPr>
        <p:txBody>
          <a:bodyPr wrap="square">
            <a:spAutoFit/>
          </a:bodyPr>
          <a:p>
            <a:pPr indent="0" algn="ctr"/>
            <a:r>
              <a:rPr lang="zh-CN" sz="2200" b="0">
                <a:latin typeface="方正黑体_GBK" panose="03000509000000000000" charset="-122"/>
                <a:ea typeface="方正黑体_GBK" panose="03000509000000000000" charset="-122"/>
                <a:cs typeface="方正黑体_GBK" panose="03000509000000000000" charset="-122"/>
              </a:rPr>
              <a:t>（二）一般农户及其他低收入群体入户调查表（B表）</a:t>
            </a:r>
            <a:r>
              <a:rPr lang="en-US" sz="1600" b="0">
                <a:latin typeface="Times New Roman" panose="02020603050405020304" charset="0"/>
                <a:ea typeface="方正仿宋_GBK" panose="03000509000000000000" charset="-122"/>
              </a:rPr>
              <a:t> </a:t>
            </a:r>
            <a:endParaRPr lang="zh-CN" altLang="en-US"/>
          </a:p>
        </p:txBody>
      </p:sp>
      <p:sp>
        <p:nvSpPr>
          <p:cNvPr id="29" name="文本框 28"/>
          <p:cNvSpPr txBox="1"/>
          <p:nvPr/>
        </p:nvSpPr>
        <p:spPr>
          <a:xfrm>
            <a:off x="835025" y="1837055"/>
            <a:ext cx="10485755" cy="2861310"/>
          </a:xfrm>
          <a:prstGeom prst="rect">
            <a:avLst/>
          </a:prstGeom>
          <a:solidFill>
            <a:schemeClr val="accent2">
              <a:lumMod val="20000"/>
              <a:lumOff val="80000"/>
            </a:schemeClr>
          </a:solidFill>
          <a:ln w="9525">
            <a:solidFill>
              <a:schemeClr val="accent1"/>
            </a:solidFill>
          </a:ln>
        </p:spPr>
        <p:txBody>
          <a:bodyPr wrap="square">
            <a:spAutoFit/>
          </a:bodyPr>
          <a:p>
            <a:pPr indent="0"/>
            <a:r>
              <a:rPr lang="zh-CN" sz="2000" b="0">
                <a:latin typeface="方正黑体_GBK" panose="03000509000000000000" charset="-122"/>
                <a:ea typeface="方正黑体_GBK" panose="03000509000000000000" charset="-122"/>
              </a:rPr>
              <a:t>以户为单位，对现户籍和居住在乡村的所有人口（统称农户）进行走访排查，实现全覆盖。就是，农村户籍户和居住在农村的农户。家庭人口，是指农户家庭内共同生活的人口数。</a:t>
            </a:r>
            <a:endParaRPr lang="zh-CN" sz="2000" b="0">
              <a:latin typeface="方正黑体_GBK" panose="03000509000000000000" charset="-122"/>
              <a:ea typeface="方正黑体_GBK" panose="03000509000000000000" charset="-122"/>
            </a:endParaRPr>
          </a:p>
          <a:p>
            <a:pPr indent="0"/>
            <a:endParaRPr lang="zh-CN" sz="2000" b="0">
              <a:latin typeface="方正黑体_GBK" panose="03000509000000000000" charset="-122"/>
              <a:ea typeface="方正黑体_GBK" panose="03000509000000000000" charset="-122"/>
            </a:endParaRPr>
          </a:p>
          <a:p>
            <a:pPr indent="0"/>
            <a:r>
              <a:rPr lang="zh-CN" sz="2000" b="0">
                <a:latin typeface="方正黑体_GBK" panose="03000509000000000000" charset="-122"/>
                <a:ea typeface="方正黑体_GBK" panose="03000509000000000000" charset="-122"/>
              </a:rPr>
              <a:t>疑问解答：</a:t>
            </a:r>
            <a:endParaRPr lang="zh-CN" sz="2000" b="0">
              <a:latin typeface="方正黑体_GBK" panose="03000509000000000000" charset="-122"/>
              <a:ea typeface="方正黑体_GBK" panose="03000509000000000000" charset="-122"/>
            </a:endParaRPr>
          </a:p>
          <a:p>
            <a:pPr indent="0"/>
            <a:r>
              <a:rPr lang="en-US" altLang="zh-CN" sz="2000" b="0">
                <a:latin typeface="方正黑体_GBK" panose="03000509000000000000" charset="-122"/>
                <a:ea typeface="方正黑体_GBK" panose="03000509000000000000" charset="-122"/>
              </a:rPr>
              <a:t>·</a:t>
            </a:r>
            <a:r>
              <a:rPr lang="zh-CN" sz="2000" b="0">
                <a:latin typeface="方正黑体_GBK" panose="03000509000000000000" charset="-122"/>
                <a:ea typeface="方正黑体_GBK" panose="03000509000000000000" charset="-122"/>
              </a:rPr>
              <a:t>同一户内有非本村</a:t>
            </a:r>
            <a:r>
              <a:rPr lang="zh-CN" sz="2000">
                <a:latin typeface="方正黑体_GBK" panose="03000509000000000000" charset="-122"/>
                <a:ea typeface="方正黑体_GBK" panose="03000509000000000000" charset="-122"/>
                <a:sym typeface="+mn-ea"/>
              </a:rPr>
              <a:t>户籍</a:t>
            </a:r>
            <a:r>
              <a:rPr lang="zh-CN" sz="2000" b="0">
                <a:latin typeface="方正黑体_GBK" panose="03000509000000000000" charset="-122"/>
                <a:ea typeface="方正黑体_GBK" panose="03000509000000000000" charset="-122"/>
              </a:rPr>
              <a:t>人口，要纳入统计；</a:t>
            </a:r>
            <a:endParaRPr lang="zh-CN" sz="2000" b="0">
              <a:latin typeface="方正黑体_GBK" panose="03000509000000000000" charset="-122"/>
              <a:ea typeface="方正黑体_GBK" panose="03000509000000000000" charset="-122"/>
            </a:endParaRPr>
          </a:p>
          <a:p>
            <a:pPr indent="0"/>
            <a:r>
              <a:rPr lang="en-US" altLang="zh-CN" sz="2000" b="0">
                <a:latin typeface="方正黑体_GBK" panose="03000509000000000000" charset="-122"/>
                <a:ea typeface="方正黑体_GBK" panose="03000509000000000000" charset="-122"/>
              </a:rPr>
              <a:t>·</a:t>
            </a:r>
            <a:r>
              <a:rPr lang="zh-CN" sz="2000" b="0">
                <a:latin typeface="方正黑体_GBK" panose="03000509000000000000" charset="-122"/>
                <a:ea typeface="方正黑体_GBK" panose="03000509000000000000" charset="-122"/>
              </a:rPr>
              <a:t>整户非本村户籍居住在本村的农户，由各乡镇自行把握（主要看风险情况）；</a:t>
            </a:r>
            <a:endParaRPr lang="zh-CN" sz="2000" b="0">
              <a:latin typeface="方正黑体_GBK" panose="03000509000000000000" charset="-122"/>
              <a:ea typeface="方正黑体_GBK" panose="03000509000000000000" charset="-122"/>
            </a:endParaRPr>
          </a:p>
          <a:p>
            <a:pPr indent="0"/>
            <a:r>
              <a:rPr lang="en-US" altLang="zh-CN" sz="2000" b="0">
                <a:latin typeface="方正黑体_GBK" panose="03000509000000000000" charset="-122"/>
                <a:ea typeface="方正黑体_GBK" panose="03000509000000000000" charset="-122"/>
              </a:rPr>
              <a:t>·</a:t>
            </a:r>
            <a:r>
              <a:rPr lang="zh-CN" sz="2000" b="0">
                <a:latin typeface="方正黑体_GBK" panose="03000509000000000000" charset="-122"/>
                <a:ea typeface="方正黑体_GBK" panose="03000509000000000000" charset="-122"/>
              </a:rPr>
              <a:t>搬迁安置、场镇社区非农户和空挂户口不统计；</a:t>
            </a:r>
            <a:endParaRPr lang="zh-CN" sz="2000" b="0">
              <a:latin typeface="方正黑体_GBK" panose="03000509000000000000" charset="-122"/>
              <a:ea typeface="方正黑体_GBK" panose="03000509000000000000" charset="-122"/>
            </a:endParaRPr>
          </a:p>
          <a:p>
            <a:pPr indent="0"/>
            <a:r>
              <a:rPr lang="en-US" altLang="zh-CN" sz="2000" b="0">
                <a:latin typeface="方正黑体_GBK" panose="03000509000000000000" charset="-122"/>
                <a:ea typeface="方正黑体_GBK" panose="03000509000000000000" charset="-122"/>
              </a:rPr>
              <a:t>·</a:t>
            </a:r>
            <a:r>
              <a:rPr lang="zh-CN" sz="2000" b="0">
                <a:latin typeface="方正黑体_GBK" panose="03000509000000000000" charset="-122"/>
                <a:ea typeface="方正黑体_GBK" panose="03000509000000000000" charset="-122"/>
              </a:rPr>
              <a:t>户籍在本村长期外出户要调查（特别是外出没有稳定住房的户）；</a:t>
            </a:r>
            <a:endParaRPr lang="zh-CN" sz="2000" b="0">
              <a:latin typeface="方正黑体_GBK" panose="03000509000000000000" charset="-122"/>
              <a:ea typeface="方正黑体_GBK" panose="03000509000000000000" charset="-122"/>
            </a:endParaRPr>
          </a:p>
          <a:p>
            <a:pPr indent="0"/>
            <a:r>
              <a:rPr lang="en-US" altLang="zh-CN" sz="2000">
                <a:latin typeface="方正黑体_GBK" panose="03000509000000000000" charset="-122"/>
                <a:ea typeface="方正黑体_GBK" panose="03000509000000000000" charset="-122"/>
              </a:rPr>
              <a:t>·</a:t>
            </a:r>
            <a:r>
              <a:rPr lang="zh-CN" altLang="en-US" sz="2000">
                <a:latin typeface="方正黑体_GBK" panose="03000509000000000000" charset="-122"/>
                <a:ea typeface="方正黑体_GBK" panose="03000509000000000000" charset="-122"/>
              </a:rPr>
              <a:t>与户厕摸排调查口径有部分差异，注意户厕摸底信息匹配、核查。</a:t>
            </a:r>
            <a:endParaRPr lang="zh-CN" altLang="en-US" sz="2000">
              <a:latin typeface="方正黑体_GBK" panose="03000509000000000000" charset="-122"/>
              <a:ea typeface="方正黑体_GBK" panose="03000509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393825" y="577850"/>
            <a:ext cx="10485120" cy="429895"/>
          </a:xfrm>
          <a:prstGeom prst="rect">
            <a:avLst/>
          </a:prstGeom>
          <a:noFill/>
          <a:ln w="9525">
            <a:noFill/>
          </a:ln>
        </p:spPr>
        <p:txBody>
          <a:bodyPr wrap="square">
            <a:spAutoFit/>
          </a:bodyPr>
          <a:p>
            <a:pPr indent="0" algn="ctr"/>
            <a:r>
              <a:rPr lang="zh-CN" sz="2200" b="0">
                <a:latin typeface="方正黑体_GBK" panose="03000509000000000000" charset="-122"/>
                <a:ea typeface="方正黑体_GBK" panose="03000509000000000000" charset="-122"/>
                <a:cs typeface="方正黑体_GBK" panose="03000509000000000000" charset="-122"/>
              </a:rPr>
              <a:t>一般农户及其他低收入群体入户调查表（部分指标）</a:t>
            </a:r>
            <a:endParaRPr lang="zh-CN" altLang="en-US"/>
          </a:p>
        </p:txBody>
      </p:sp>
      <p:graphicFrame>
        <p:nvGraphicFramePr>
          <p:cNvPr id="11" name="表格 10"/>
          <p:cNvGraphicFramePr/>
          <p:nvPr>
            <p:custDataLst>
              <p:tags r:id="rId1"/>
            </p:custDataLst>
          </p:nvPr>
        </p:nvGraphicFramePr>
        <p:xfrm>
          <a:off x="665480" y="1008062"/>
          <a:ext cx="10861675" cy="7422515"/>
        </p:xfrm>
        <a:graphic>
          <a:graphicData uri="http://schemas.openxmlformats.org/drawingml/2006/table">
            <a:tbl>
              <a:tblPr firstRow="1" bandRow="1">
                <a:tableStyleId>{5940675A-B579-460E-94D1-54222C63F5DA}</a:tableStyleId>
              </a:tblPr>
              <a:tblGrid>
                <a:gridCol w="767080"/>
                <a:gridCol w="1271270"/>
                <a:gridCol w="708025"/>
                <a:gridCol w="2434590"/>
                <a:gridCol w="5680710"/>
              </a:tblGrid>
              <a:tr h="669925">
                <a:tc>
                  <a:txBody>
                    <a:bodyPr/>
                    <a:p>
                      <a:pPr indent="0" algn="ctr">
                        <a:buNone/>
                      </a:pPr>
                      <a:r>
                        <a:rPr lang="en-US" sz="1600" b="0">
                          <a:latin typeface="方正黑体_GBK" panose="03000509000000000000" charset="-122"/>
                          <a:ea typeface="方正黑体_GBK" panose="03000509000000000000" charset="-122"/>
                          <a:cs typeface="方正黑体_GBK" panose="03000509000000000000" charset="-122"/>
                        </a:rPr>
                        <a:t>一级指标</a:t>
                      </a:r>
                      <a:endParaRPr lang="en-US" altLang="en-US" sz="16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indent="0" algn="ctr">
                        <a:buNone/>
                      </a:pPr>
                      <a:r>
                        <a:rPr lang="en-US" sz="1600" b="0">
                          <a:latin typeface="方正黑体_GBK" panose="03000509000000000000" charset="-122"/>
                          <a:ea typeface="方正黑体_GBK" panose="03000509000000000000" charset="-122"/>
                          <a:cs typeface="方正黑体_GBK" panose="03000509000000000000" charset="-122"/>
                        </a:rPr>
                        <a:t>二级指标</a:t>
                      </a:r>
                      <a:endParaRPr lang="en-US" altLang="en-US" sz="16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indent="0" algn="ctr">
                        <a:buNone/>
                      </a:pPr>
                      <a:r>
                        <a:rPr lang="en-US" sz="1600" b="0">
                          <a:latin typeface="方正黑体_GBK" panose="03000509000000000000" charset="-122"/>
                          <a:ea typeface="方正黑体_GBK" panose="03000509000000000000" charset="-122"/>
                          <a:cs typeface="方正黑体_GBK" panose="03000509000000000000" charset="-122"/>
                        </a:rPr>
                        <a:t>编码</a:t>
                      </a:r>
                      <a:endParaRPr lang="en-US" altLang="en-US" sz="16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indent="0" algn="ctr">
                        <a:buNone/>
                      </a:pPr>
                      <a:r>
                        <a:rPr lang="en-US" sz="1600" b="0">
                          <a:latin typeface="方正黑体_GBK" panose="03000509000000000000" charset="-122"/>
                          <a:ea typeface="方正黑体_GBK" panose="03000509000000000000" charset="-122"/>
                          <a:cs typeface="方正黑体_GBK" panose="03000509000000000000" charset="-122"/>
                        </a:rPr>
                        <a:t>指标值选项</a:t>
                      </a:r>
                      <a:endParaRPr lang="en-US" altLang="en-US" sz="16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indent="0" algn="ctr">
                        <a:buNone/>
                      </a:pPr>
                      <a:r>
                        <a:rPr lang="en-US" sz="1600" b="0">
                          <a:latin typeface="方正黑体_GBK" panose="03000509000000000000" charset="-122"/>
                          <a:ea typeface="方正黑体_GBK" panose="03000509000000000000" charset="-122"/>
                          <a:cs typeface="方正黑体_GBK" panose="03000509000000000000" charset="-122"/>
                        </a:rPr>
                        <a:t>指标解释</a:t>
                      </a:r>
                      <a:endParaRPr lang="en-US" altLang="en-US" sz="16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r>
              <a:tr h="594360">
                <a:tc rowSpan="3">
                  <a:txBody>
                    <a:bodyPr/>
                    <a:p>
                      <a:pPr indent="0" algn="ctr">
                        <a:buNone/>
                      </a:pPr>
                      <a:r>
                        <a:rPr lang="en-US" sz="1200" b="0">
                          <a:solidFill>
                            <a:schemeClr val="tx1"/>
                          </a:solidFill>
                          <a:latin typeface="方正仿宋_GBK" panose="03000509000000000000" charset="-122"/>
                          <a:ea typeface="方正仿宋_GBK" panose="03000509000000000000" charset="-122"/>
                          <a:cs typeface="方正仿宋_GBK" panose="03000509000000000000" charset="-122"/>
                        </a:rPr>
                        <a:t>基本信息</a:t>
                      </a:r>
                      <a:endParaRPr lang="en-US" altLang="en-US" sz="1200" b="0">
                        <a:solidFill>
                          <a:schemeClr val="tx1"/>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TlToBr>
                      <a:noFill/>
                    </a:lnTlToBr>
                    <a:lnBlToTr>
                      <a:noFill/>
                    </a:lnBlToTr>
                    <a:noFill/>
                  </a:tcPr>
                </a:tc>
                <a:tc>
                  <a:txBody>
                    <a:bodyPr/>
                    <a:p>
                      <a:pPr indent="0">
                        <a:buNone/>
                      </a:pPr>
                      <a:r>
                        <a:rPr lang="en-US" sz="1200" b="0">
                          <a:solidFill>
                            <a:schemeClr val="tx1"/>
                          </a:solidFill>
                          <a:latin typeface="方正仿宋_GBK" panose="03000509000000000000" charset="-122"/>
                          <a:ea typeface="方正仿宋_GBK" panose="03000509000000000000" charset="-122"/>
                          <a:cs typeface="方正仿宋_GBK" panose="03000509000000000000" charset="-122"/>
                        </a:rPr>
                        <a:t>家庭人口数（单选）</a:t>
                      </a:r>
                      <a:endParaRPr lang="en-US" altLang="en-US" sz="1200" b="0">
                        <a:solidFill>
                          <a:schemeClr val="tx1"/>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chemeClr val="tx1"/>
                          </a:solidFill>
                          <a:latin typeface="方正仿宋_GBK" panose="03000509000000000000" charset="-122"/>
                          <a:ea typeface="方正仿宋_GBK" panose="03000509000000000000" charset="-122"/>
                          <a:cs typeface="方正仿宋_GBK" panose="03000509000000000000" charset="-122"/>
                        </a:rPr>
                        <a:t>B8</a:t>
                      </a:r>
                      <a:endParaRPr lang="en-US" altLang="en-US" sz="1200" b="0">
                        <a:solidFill>
                          <a:schemeClr val="tx1"/>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latin typeface="方正仿宋_GBK" panose="03000509000000000000" charset="-122"/>
                          <a:ea typeface="方正仿宋_GBK" panose="03000509000000000000" charset="-122"/>
                          <a:cs typeface="方正仿宋_GBK" panose="03000509000000000000" charset="-122"/>
                        </a:rPr>
                        <a:t>1，2，3，4，5，6，7，8，9，10，11............</a:t>
                      </a:r>
                      <a:endParaRPr lang="en-US" altLang="en-US" sz="1200" b="0">
                        <a:solidFill>
                          <a:schemeClr val="tx1"/>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latin typeface="方正仿宋_GBK" panose="03000509000000000000" charset="-122"/>
                          <a:ea typeface="方正仿宋_GBK" panose="03000509000000000000" charset="-122"/>
                          <a:cs typeface="方正仿宋_GBK" panose="03000509000000000000" charset="-122"/>
                        </a:rPr>
                        <a:t>指受访农户家庭内共同生活的人口数。可以乡镇为单位，直接导入后计算生成。</a:t>
                      </a:r>
                      <a:endParaRPr lang="en-US" altLang="en-US" sz="1200" b="0">
                        <a:solidFill>
                          <a:schemeClr val="tx1"/>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528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lToBr>
                      <a:noFill/>
                    </a:lnTlToBr>
                    <a:lnBlToTr>
                      <a:noFill/>
                    </a:lnBlToTr>
                    <a:noFill/>
                  </a:tcPr>
                </a:tc>
                <a:tc>
                  <a:txBody>
                    <a:bodyPr/>
                    <a:p>
                      <a:pPr indent="0">
                        <a:buNone/>
                      </a:pPr>
                      <a:r>
                        <a:rPr lang="en-US" sz="1200" b="0">
                          <a:solidFill>
                            <a:schemeClr val="tx1"/>
                          </a:solidFill>
                          <a:latin typeface="方正仿宋_GBK" panose="03000509000000000000" charset="-122"/>
                          <a:ea typeface="方正仿宋_GBK" panose="03000509000000000000" charset="-122"/>
                          <a:cs typeface="方正仿宋_GBK" panose="03000509000000000000" charset="-122"/>
                        </a:rPr>
                        <a:t>家庭位置信息（GPS定位）</a:t>
                      </a:r>
                      <a:endParaRPr lang="en-US" altLang="en-US" sz="1200" b="0">
                        <a:solidFill>
                          <a:schemeClr val="tx1"/>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chemeClr val="tx1"/>
                          </a:solidFill>
                          <a:latin typeface="方正仿宋_GBK" panose="03000509000000000000" charset="-122"/>
                          <a:ea typeface="方正仿宋_GBK" panose="03000509000000000000" charset="-122"/>
                          <a:cs typeface="方正仿宋_GBK" panose="03000509000000000000" charset="-122"/>
                        </a:rPr>
                        <a:t>B9</a:t>
                      </a:r>
                      <a:endParaRPr lang="en-US" altLang="en-US" sz="1200" b="0">
                        <a:solidFill>
                          <a:schemeClr val="tx1"/>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200" b="0">
                        <a:solidFill>
                          <a:schemeClr val="tx1"/>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solidFill>
                            <a:schemeClr val="tx1"/>
                          </a:solidFill>
                          <a:latin typeface="方正仿宋_GBK" panose="03000509000000000000" charset="-122"/>
                          <a:ea typeface="方正仿宋_GBK" panose="03000509000000000000" charset="-122"/>
                          <a:cs typeface="方正仿宋_GBK" panose="03000509000000000000" charset="-122"/>
                        </a:rPr>
                        <a:t>指受访农户现住房的GPS位置，渝防贫APP将实时采集。没有信号的特殊位置，可采集村办公室的位置信息。</a:t>
                      </a:r>
                      <a:endParaRPr lang="en-US" altLang="en-US" sz="1200" b="0">
                        <a:solidFill>
                          <a:schemeClr val="tx1"/>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642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lToBr>
                      <a:noFill/>
                    </a:lnTlToBr>
                    <a:lnBlToTr>
                      <a:noFill/>
                    </a:lnBlToTr>
                    <a:noFill/>
                  </a:tcPr>
                </a:tc>
                <a:tc rowSpan="2">
                  <a:txBody>
                    <a:bodyPr/>
                    <a:p>
                      <a:pPr indent="0">
                        <a:buNone/>
                      </a:pPr>
                      <a:r>
                        <a:rPr lang="en-US" sz="1200" b="0">
                          <a:solidFill>
                            <a:schemeClr val="tx1"/>
                          </a:solidFill>
                          <a:latin typeface="方正仿宋_GBK" panose="03000509000000000000" charset="-122"/>
                          <a:ea typeface="方正仿宋_GBK" panose="03000509000000000000" charset="-122"/>
                          <a:cs typeface="方正仿宋_GBK" panose="03000509000000000000" charset="-122"/>
                        </a:rPr>
                        <a:t>户属性（可多选）</a:t>
                      </a:r>
                      <a:endParaRPr lang="en-US" altLang="en-US" sz="1200" b="0">
                        <a:solidFill>
                          <a:schemeClr val="tx1"/>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1200" b="0">
                          <a:solidFill>
                            <a:schemeClr val="tx1"/>
                          </a:solidFill>
                          <a:latin typeface="方正仿宋_GBK" panose="03000509000000000000" charset="-122"/>
                          <a:ea typeface="方正仿宋_GBK" panose="03000509000000000000" charset="-122"/>
                          <a:cs typeface="方正仿宋_GBK" panose="03000509000000000000" charset="-122"/>
                        </a:rPr>
                        <a:t>B10</a:t>
                      </a:r>
                      <a:endParaRPr lang="en-US" altLang="en-US" sz="1200" b="0">
                        <a:solidFill>
                          <a:schemeClr val="tx1"/>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buNone/>
                      </a:pPr>
                      <a:r>
                        <a:rPr lang="en-US" sz="1200" b="0">
                          <a:solidFill>
                            <a:schemeClr val="tx1"/>
                          </a:solidFill>
                          <a:latin typeface="方正仿宋_GBK" panose="03000509000000000000" charset="-122"/>
                          <a:ea typeface="方正仿宋_GBK" panose="03000509000000000000" charset="-122"/>
                          <a:cs typeface="方正仿宋_GBK" panose="03000509000000000000" charset="-122"/>
                        </a:rPr>
                        <a:t>农村低保户、农村特困人员、低保边缘家庭、其他一般农户</a:t>
                      </a:r>
                      <a:endParaRPr lang="en-US" altLang="en-US" sz="1200" b="0">
                        <a:solidFill>
                          <a:schemeClr val="tx1"/>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buNone/>
                      </a:pPr>
                      <a:r>
                        <a:rPr lang="en-US" sz="1200" b="0">
                          <a:solidFill>
                            <a:schemeClr val="tx1"/>
                          </a:solidFill>
                          <a:latin typeface="方正仿宋_GBK" panose="03000509000000000000" charset="-122"/>
                          <a:ea typeface="方正仿宋_GBK" panose="03000509000000000000" charset="-122"/>
                          <a:cs typeface="方正仿宋_GBK" panose="03000509000000000000" charset="-122"/>
                        </a:rPr>
                        <a:t>指受访农户的家庭属性，包括农村低保户、农村特困人员、低保边缘家庭、其他一般农户。数据可以村为单元，导入。</a:t>
                      </a:r>
                      <a:endParaRPr lang="en-US" altLang="en-US" sz="1200" b="0">
                        <a:solidFill>
                          <a:schemeClr val="tx1"/>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rowSpan="5">
                  <a:txBody>
                    <a:bodyPr/>
                    <a:p>
                      <a:pPr indent="0" algn="ctr">
                        <a:buNone/>
                      </a:pPr>
                      <a:r>
                        <a:rPr lang="en-US" altLang="zh-CN" sz="1200">
                          <a:latin typeface="方正仿宋_GBK" panose="03000509000000000000" charset="-122"/>
                          <a:ea typeface="方正仿宋_GBK" panose="03000509000000000000" charset="-122"/>
                        </a:rPr>
                        <a:t>“两不愁三保障”方面</a:t>
                      </a:r>
                      <a:endParaRPr lang="en-US" altLang="zh-CN" sz="1200">
                        <a:latin typeface="方正仿宋_GBK" panose="03000509000000000000" charset="-122"/>
                        <a:ea typeface="方正仿宋_GBK" panose="03000509000000000000" charset="-122"/>
                      </a:endParaRPr>
                    </a:p>
                    <a:p>
                      <a:pPr indent="0">
                        <a:buNone/>
                      </a:pPr>
                      <a:r>
                        <a:rPr lang="en-US" altLang="zh-CN" sz="1200">
                          <a:latin typeface="方正仿宋_GBK" panose="03000509000000000000" charset="-122"/>
                          <a:ea typeface="方正仿宋_GBK" panose="03000509000000000000" charset="-122"/>
                        </a:rPr>
                        <a:t> </a:t>
                      </a:r>
                      <a:endParaRPr lang="en-US" altLang="zh-CN"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cap="flat">
                      <a:noFill/>
                    </a:lnB>
                    <a:lnTlToBr>
                      <a:noFill/>
                    </a:lnTlToBr>
                    <a:lnBlToTr>
                      <a:noFill/>
                    </a:lnBlToTr>
                    <a:noFill/>
                  </a:tcPr>
                </a:tc>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715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cap="flat">
                      <a:noFill/>
                    </a:lnB>
                    <a:lnTlToBr>
                      <a:noFill/>
                    </a:lnTlToBr>
                    <a:lnBlToTr>
                      <a:noFill/>
                    </a:lnBlToTr>
                    <a:noFill/>
                  </a:tcPr>
                </a:tc>
                <a:tc>
                  <a:txBody>
                    <a:bodyPr/>
                    <a:p>
                      <a:pPr indent="0">
                        <a:buNone/>
                      </a:pPr>
                      <a:r>
                        <a:rPr lang="en-US" sz="1200" b="0">
                          <a:solidFill>
                            <a:srgbClr val="FF0000"/>
                          </a:solidFill>
                          <a:latin typeface="方正仿宋_GBK" panose="03000509000000000000" charset="-122"/>
                          <a:ea typeface="方正仿宋_GBK" panose="03000509000000000000" charset="-122"/>
                          <a:cs typeface="方正仿宋_GBK" panose="03000509000000000000" charset="-122"/>
                        </a:rPr>
                        <a:t>2021年家庭年人均纯收入（单选）</a:t>
                      </a:r>
                      <a:endParaRPr lang="en-US" altLang="en-US" sz="12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FF0000"/>
                          </a:solidFill>
                          <a:latin typeface="方正仿宋_GBK" panose="03000509000000000000" charset="-122"/>
                          <a:ea typeface="方正仿宋_GBK" panose="03000509000000000000" charset="-122"/>
                          <a:cs typeface="方正仿宋_GBK" panose="03000509000000000000" charset="-122"/>
                        </a:rPr>
                        <a:t>B18</a:t>
                      </a:r>
                      <a:endParaRPr lang="en-US" altLang="en-US" sz="12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solidFill>
                            <a:srgbClr val="FF0000"/>
                          </a:solidFill>
                          <a:latin typeface="方正仿宋_GBK" panose="03000509000000000000" charset="-122"/>
                          <a:ea typeface="方正仿宋_GBK" panose="03000509000000000000" charset="-122"/>
                          <a:cs typeface="方正仿宋_GBK" panose="03000509000000000000" charset="-122"/>
                        </a:rPr>
                        <a:t>低于6000元、6000-7000元、7000-9000元、9000元以上</a:t>
                      </a:r>
                      <a:endParaRPr lang="en-US" altLang="en-US" sz="12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solidFill>
                            <a:srgbClr val="FF0000"/>
                          </a:solidFill>
                          <a:latin typeface="方正仿宋_GBK" panose="03000509000000000000" charset="-122"/>
                          <a:ea typeface="方正仿宋_GBK" panose="03000509000000000000" charset="-122"/>
                          <a:cs typeface="方正仿宋_GBK" panose="03000509000000000000" charset="-122"/>
                        </a:rPr>
                        <a:t>指受访农户2021年家庭人均纯收入，计算公式为：家庭人均纯收入 =（工资性收入+生产经营性收入+财产性收入+转移性收入-生产经营性支出）÷家庭人口数。大致核算后，处于哪个收入段：低于6000元、6000-7000元、7000-9000元、9000元以上。实际操作中，可采取“一看房，二看粮，三看劳动力强不强，四看家中有没有读书郎，五看有没有人卧病在床”，再结合家庭目前发展状况，灵活判断。</a:t>
                      </a:r>
                      <a:endParaRPr lang="en-US" altLang="en-US" sz="12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71500">
                <a:tc vMerge="1">
                  <a:tcPr/>
                </a:tc>
                <a:tc>
                  <a:txBody>
                    <a:bodyPr/>
                    <a:p>
                      <a:pPr indent="0">
                        <a:buNone/>
                      </a:pPr>
                      <a:r>
                        <a:rPr lang="en-US" sz="1200" b="0">
                          <a:solidFill>
                            <a:srgbClr val="FF0000"/>
                          </a:solidFill>
                          <a:latin typeface="方正仿宋_GBK" panose="03000509000000000000" charset="-122"/>
                          <a:ea typeface="方正仿宋_GBK" panose="03000509000000000000" charset="-122"/>
                          <a:cs typeface="方正仿宋_GBK" panose="03000509000000000000" charset="-122"/>
                        </a:rPr>
                        <a:t>过去一年，因病所产生的医疗费用，经基本医保、大病保险和医疗救助报销后，自付费用是多少元？</a:t>
                      </a:r>
                      <a:endParaRPr lang="en-US" altLang="en-US" sz="12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FF0000"/>
                          </a:solidFill>
                          <a:latin typeface="方正仿宋_GBK" panose="03000509000000000000" charset="-122"/>
                          <a:ea typeface="方正仿宋_GBK" panose="03000509000000000000" charset="-122"/>
                          <a:cs typeface="方正仿宋_GBK" panose="03000509000000000000" charset="-122"/>
                        </a:rPr>
                        <a:t>B29</a:t>
                      </a:r>
                      <a:endParaRPr lang="en-US" altLang="en-US" sz="12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solidFill>
                            <a:srgbClr val="FF0000"/>
                          </a:solidFill>
                          <a:latin typeface="方正仿宋_GBK" panose="03000509000000000000" charset="-122"/>
                          <a:ea typeface="方正仿宋_GBK" panose="03000509000000000000" charset="-122"/>
                          <a:cs typeface="方正仿宋_GBK" panose="03000509000000000000" charset="-122"/>
                        </a:rPr>
                        <a:t>0-0.5万元，0.5-1.2万元；1.2万元-5万元；5万元以上</a:t>
                      </a:r>
                      <a:endParaRPr lang="en-US" altLang="en-US" sz="12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solidFill>
                            <a:srgbClr val="FF0000"/>
                          </a:solidFill>
                          <a:latin typeface="方正仿宋_GBK" panose="03000509000000000000" charset="-122"/>
                          <a:ea typeface="方正仿宋_GBK" panose="03000509000000000000" charset="-122"/>
                          <a:cs typeface="方正仿宋_GBK" panose="03000509000000000000" charset="-122"/>
                        </a:rPr>
                        <a:t>指受访农户家中所有成员，在过去一年内在住院或特病门诊治疗过程中，花费的医疗总费用，经线上基本医保、大病保险和医疗救助报销或线下相关行业部门给予的各类救助后，自己实际支付的费用总额。</a:t>
                      </a:r>
                      <a:endParaRPr lang="en-US" altLang="en-US" sz="12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3375">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cap="flat">
                      <a:noFill/>
                    </a:lnB>
                    <a:lnTlToBr>
                      <a:noFill/>
                    </a:lnTlToBr>
                    <a:lnBlToTr>
                      <a:noFill/>
                    </a:lnBlToTr>
                    <a:noFill/>
                  </a:tcPr>
                </a:tc>
                <a:tc>
                  <a:txBody>
                    <a:bodyPr/>
                    <a:p>
                      <a:pPr indent="0">
                        <a:buNone/>
                      </a:pPr>
                      <a:r>
                        <a:rPr lang="en-US" sz="1200" b="0">
                          <a:latin typeface="方正仿宋_GBK" panose="03000509000000000000" charset="-122"/>
                          <a:ea typeface="方正仿宋_GBK" panose="03000509000000000000" charset="-122"/>
                          <a:cs typeface="方正仿宋_GBK" panose="03000509000000000000" charset="-122"/>
                        </a:rPr>
                        <a:t>现住房的基本情况？</a:t>
                      </a:r>
                      <a:endParaRPr lang="en-US" altLang="en-US"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方正仿宋_GBK" panose="03000509000000000000" charset="-122"/>
                          <a:ea typeface="方正仿宋_GBK" panose="03000509000000000000" charset="-122"/>
                          <a:cs typeface="方正仿宋_GBK" panose="03000509000000000000" charset="-122"/>
                        </a:rPr>
                        <a:t>B31</a:t>
                      </a:r>
                      <a:endParaRPr lang="en-US" altLang="en-US"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方正仿宋_GBK" panose="03000509000000000000" charset="-122"/>
                          <a:ea typeface="方正仿宋_GBK" panose="03000509000000000000" charset="-122"/>
                          <a:cs typeface="方正仿宋_GBK" panose="03000509000000000000" charset="-122"/>
                        </a:rPr>
                        <a:t>1.自有房屋 2.租住他人房屋 3.住在亲属家 4.无房（含不能稳定支付房租费的租房） 5.其他</a:t>
                      </a:r>
                      <a:endParaRPr lang="en-US" altLang="en-US"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方正仿宋_GBK" panose="03000509000000000000" charset="-122"/>
                          <a:ea typeface="方正仿宋_GBK" panose="03000509000000000000" charset="-122"/>
                          <a:cs typeface="方正仿宋_GBK" panose="03000509000000000000" charset="-122"/>
                        </a:rPr>
                        <a:t>指受访农户目前居住的房屋归属情况：1.自有房屋 2.租住他人房屋 3.住在亲属家 4.无房（含不能稳定支付房租费的租房） 5.其他（如公租房、集体宿舍、敬老院等）。</a:t>
                      </a:r>
                      <a:endParaRPr lang="en-US" altLang="en-US"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8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lToBr>
                      <a:noFill/>
                    </a:lnTlToBr>
                    <a:lnBlToTr>
                      <a:noFill/>
                    </a:lnBlToTr>
                    <a:noFill/>
                  </a:tcPr>
                </a:tc>
                <a:tc>
                  <a:txBody>
                    <a:bodyPr/>
                    <a:p>
                      <a:pPr indent="0">
                        <a:buNone/>
                      </a:pPr>
                      <a:r>
                        <a:rPr lang="en-US" sz="1200" b="0">
                          <a:latin typeface="方正仿宋_GBK" panose="03000509000000000000" charset="-122"/>
                          <a:ea typeface="方正仿宋_GBK" panose="03000509000000000000" charset="-122"/>
                          <a:cs typeface="方正仿宋_GBK" panose="03000509000000000000" charset="-122"/>
                        </a:rPr>
                        <a:t>现住房的结构类型是什么（单选）</a:t>
                      </a:r>
                      <a:endParaRPr lang="en-US" altLang="en-US"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方正仿宋_GBK" panose="03000509000000000000" charset="-122"/>
                          <a:ea typeface="方正仿宋_GBK" panose="03000509000000000000" charset="-122"/>
                          <a:cs typeface="方正仿宋_GBK" panose="03000509000000000000" charset="-122"/>
                        </a:rPr>
                        <a:t>B32</a:t>
                      </a:r>
                      <a:endParaRPr lang="en-US" altLang="en-US"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方正仿宋_GBK" panose="03000509000000000000" charset="-122"/>
                          <a:ea typeface="方正仿宋_GBK" panose="03000509000000000000" charset="-122"/>
                          <a:cs typeface="方正仿宋_GBK" panose="03000509000000000000" charset="-122"/>
                        </a:rPr>
                        <a:t>1.土木结构 2.砖木结构 3.砖土混杂结构 4.木结构 5.石木结构 6.砖混结构 7.土坯房 8.其他（请注明）</a:t>
                      </a:r>
                      <a:endParaRPr lang="en-US" altLang="en-US"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方正仿宋_GBK" panose="03000509000000000000" charset="-122"/>
                          <a:ea typeface="方正仿宋_GBK" panose="03000509000000000000" charset="-122"/>
                          <a:cs typeface="方正仿宋_GBK" panose="03000509000000000000" charset="-122"/>
                        </a:rPr>
                        <a:t>指受访农户目前居住的房屋，主体建筑的结构类型（单选）：1.土木结构 2.砖木结构 3.砖土混杂结构 4.木结构 5.石木结构 6.砖混结构 7.土坯房 8.其他（请注明）。</a:t>
                      </a:r>
                      <a:endParaRPr lang="en-US" altLang="en-US"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393825" y="577850"/>
            <a:ext cx="10485120" cy="429895"/>
          </a:xfrm>
          <a:prstGeom prst="rect">
            <a:avLst/>
          </a:prstGeom>
          <a:noFill/>
          <a:ln w="9525">
            <a:noFill/>
          </a:ln>
        </p:spPr>
        <p:txBody>
          <a:bodyPr wrap="square">
            <a:spAutoFit/>
          </a:bodyPr>
          <a:p>
            <a:pPr indent="0" algn="ctr"/>
            <a:r>
              <a:rPr lang="zh-CN" sz="2200" b="0">
                <a:latin typeface="方正黑体_GBK" panose="03000509000000000000" charset="-122"/>
                <a:ea typeface="方正黑体_GBK" panose="03000509000000000000" charset="-122"/>
                <a:cs typeface="方正黑体_GBK" panose="03000509000000000000" charset="-122"/>
              </a:rPr>
              <a:t>一般农户及其他低收入群体入户调查表</a:t>
            </a:r>
            <a:endParaRPr lang="zh-CN" altLang="en-US"/>
          </a:p>
        </p:txBody>
      </p:sp>
      <p:graphicFrame>
        <p:nvGraphicFramePr>
          <p:cNvPr id="11" name="表格 10"/>
          <p:cNvGraphicFramePr/>
          <p:nvPr>
            <p:custDataLst>
              <p:tags r:id="rId1"/>
            </p:custDataLst>
          </p:nvPr>
        </p:nvGraphicFramePr>
        <p:xfrm>
          <a:off x="665480" y="1008062"/>
          <a:ext cx="11080750" cy="5568950"/>
        </p:xfrm>
        <a:graphic>
          <a:graphicData uri="http://schemas.openxmlformats.org/drawingml/2006/table">
            <a:tbl>
              <a:tblPr firstRow="1" bandRow="1">
                <a:tableStyleId>{5940675A-B579-460E-94D1-54222C63F5DA}</a:tableStyleId>
              </a:tblPr>
              <a:tblGrid>
                <a:gridCol w="767080"/>
                <a:gridCol w="1684020"/>
                <a:gridCol w="622935"/>
                <a:gridCol w="2106930"/>
                <a:gridCol w="5899785"/>
              </a:tblGrid>
              <a:tr h="584835">
                <a:tc>
                  <a:txBody>
                    <a:bodyPr/>
                    <a:p>
                      <a:pPr indent="0" algn="ctr">
                        <a:buNone/>
                      </a:pPr>
                      <a:r>
                        <a:rPr lang="en-US" sz="1600" b="0">
                          <a:latin typeface="方正黑体_GBK" panose="03000509000000000000" charset="-122"/>
                          <a:ea typeface="方正黑体_GBK" panose="03000509000000000000" charset="-122"/>
                          <a:cs typeface="方正黑体_GBK" panose="03000509000000000000" charset="-122"/>
                        </a:rPr>
                        <a:t>一级指标</a:t>
                      </a:r>
                      <a:endParaRPr lang="en-US" altLang="en-US" sz="16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indent="0" algn="ctr">
                        <a:buNone/>
                      </a:pPr>
                      <a:r>
                        <a:rPr lang="en-US" sz="1600" b="0">
                          <a:latin typeface="方正黑体_GBK" panose="03000509000000000000" charset="-122"/>
                          <a:ea typeface="方正黑体_GBK" panose="03000509000000000000" charset="-122"/>
                          <a:cs typeface="方正黑体_GBK" panose="03000509000000000000" charset="-122"/>
                        </a:rPr>
                        <a:t>二级指标</a:t>
                      </a:r>
                      <a:endParaRPr lang="en-US" altLang="en-US" sz="16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indent="0" algn="ctr">
                        <a:buNone/>
                      </a:pPr>
                      <a:r>
                        <a:rPr lang="en-US" sz="1600" b="0">
                          <a:latin typeface="方正黑体_GBK" panose="03000509000000000000" charset="-122"/>
                          <a:ea typeface="方正黑体_GBK" panose="03000509000000000000" charset="-122"/>
                          <a:cs typeface="方正黑体_GBK" panose="03000509000000000000" charset="-122"/>
                        </a:rPr>
                        <a:t>编码</a:t>
                      </a:r>
                      <a:endParaRPr lang="en-US" altLang="en-US" sz="16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indent="0" algn="ctr">
                        <a:buNone/>
                      </a:pPr>
                      <a:r>
                        <a:rPr lang="en-US" sz="1600" b="0">
                          <a:latin typeface="方正黑体_GBK" panose="03000509000000000000" charset="-122"/>
                          <a:ea typeface="方正黑体_GBK" panose="03000509000000000000" charset="-122"/>
                          <a:cs typeface="方正黑体_GBK" panose="03000509000000000000" charset="-122"/>
                        </a:rPr>
                        <a:t>指标值选项</a:t>
                      </a:r>
                      <a:endParaRPr lang="en-US" altLang="en-US" sz="16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indent="0" algn="ctr">
                        <a:buNone/>
                      </a:pPr>
                      <a:r>
                        <a:rPr lang="en-US" sz="1600" b="0">
                          <a:latin typeface="方正黑体_GBK" panose="03000509000000000000" charset="-122"/>
                          <a:ea typeface="方正黑体_GBK" panose="03000509000000000000" charset="-122"/>
                          <a:cs typeface="方正黑体_GBK" panose="03000509000000000000" charset="-122"/>
                        </a:rPr>
                        <a:t>指标解释</a:t>
                      </a:r>
                      <a:endParaRPr lang="en-US" altLang="en-US" sz="16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r>
              <a:tr h="594360">
                <a:tc rowSpan="3">
                  <a:txBody>
                    <a:bodyPr/>
                    <a:p>
                      <a:pPr indent="0">
                        <a:buNone/>
                      </a:pPr>
                      <a:r>
                        <a:rPr lang="zh-CN" altLang="en-US" sz="1400" b="0">
                          <a:latin typeface="方正仿宋_GBK" panose="03000509000000000000" charset="-122"/>
                          <a:ea typeface="方正仿宋_GBK" panose="03000509000000000000" charset="-122"/>
                          <a:cs typeface="方正仿宋_GBK" panose="03000509000000000000" charset="-122"/>
                        </a:rPr>
                        <a:t>两不愁三保障</a:t>
                      </a:r>
                      <a:endParaRPr lang="zh-CN"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TlToBr>
                      <a:noFill/>
                    </a:lnTlToBr>
                    <a:lnBlToTr>
                      <a:noFill/>
                    </a:lnBlToTr>
                    <a:noFill/>
                  </a:tcPr>
                </a:tc>
                <a:tc>
                  <a:txBody>
                    <a:bodyPr/>
                    <a:p>
                      <a:pPr indent="0">
                        <a:buNone/>
                      </a:pPr>
                      <a:r>
                        <a:rPr lang="en-US" sz="1200" b="0">
                          <a:latin typeface="方正仿宋_GBK" panose="03000509000000000000" charset="-122"/>
                          <a:ea typeface="方正仿宋_GBK" panose="03000509000000000000" charset="-122"/>
                          <a:cs typeface="方正仿宋_GBK" panose="03000509000000000000" charset="-122"/>
                        </a:rPr>
                        <a:t>如果疑似危房其主要风险点为（多选）</a:t>
                      </a:r>
                      <a:endParaRPr lang="en-US" altLang="en-US"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方正仿宋_GBK" panose="03000509000000000000" charset="-122"/>
                          <a:ea typeface="方正仿宋_GBK" panose="03000509000000000000" charset="-122"/>
                          <a:cs typeface="方正仿宋_GBK" panose="03000509000000000000" charset="-122"/>
                        </a:rPr>
                        <a:t>B34</a:t>
                      </a:r>
                      <a:endParaRPr lang="en-US" altLang="en-US"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方正仿宋_GBK" panose="03000509000000000000" charset="-122"/>
                          <a:ea typeface="方正仿宋_GBK" panose="03000509000000000000" charset="-122"/>
                          <a:cs typeface="方正仿宋_GBK" panose="03000509000000000000" charset="-122"/>
                        </a:rPr>
                        <a:t>1.无主梁/主梁断裂 2.无柱/承重柱断裂/倾斜 3.承重墙体严重开裂 4.屋顶局部坍陷 5.地基局部大幅度沉降，房屋倾斜 6.临时简易房 7.其他</a:t>
                      </a:r>
                      <a:endParaRPr lang="en-US" altLang="en-US"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latin typeface="方正仿宋_GBK" panose="03000509000000000000" charset="-122"/>
                          <a:ea typeface="方正仿宋_GBK" panose="03000509000000000000" charset="-122"/>
                          <a:cs typeface="方正仿宋_GBK" panose="03000509000000000000" charset="-122"/>
                        </a:rPr>
                        <a:t>指受访农户目前居住的房屋，如果看起来不够安全，其主要风险点在哪里（可多选）。其中，临时简易房，包括活动板房、临时工棚、集装箱改装房等。</a:t>
                      </a:r>
                      <a:endParaRPr lang="en-US" altLang="en-US" sz="12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2115">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是否另有安全住房？</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B35</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 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指受访农户除了目前居住的房屋外，其他地方是否还有安全住房。</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817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另有住房类型</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B36</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1.商品房(含小产权房）2.自建普通住宅 3.集体宿舍 4.临时工棚 5.工作地住宿 6.其他</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指受访农户现住房外的其他安全住房性质：1.商品房(含小产权房）2.自建普通住宅 3.集体宿舍 4.临时工棚 5.工作地住宿 6.其他。</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2945">
                <a:tc rowSpan="4">
                  <a:txBody>
                    <a:bodyPr/>
                    <a:p>
                      <a:pPr indent="0" algn="ctr">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防止返贫监测帮扶方面</a:t>
                      </a:r>
                      <a:endParaRPr 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p>
                      <a:pPr indent="0">
                        <a:buNone/>
                      </a:pPr>
                      <a:endParaRPr 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TlToBr>
                      <a:noFill/>
                    </a:lnTlToBr>
                    <a:lnBlToTr>
                      <a:noFill/>
                    </a:lnBlToTr>
                    <a:noFill/>
                  </a:tcPr>
                </a:tc>
                <a:tc>
                  <a:txBody>
                    <a:bodyPr/>
                    <a:p>
                      <a:pPr indent="0">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是否知道你家对应的防止返贫监测帮扶网格员是谁？</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B40</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是 否</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solidFill>
                            <a:srgbClr val="FF0000"/>
                          </a:solidFill>
                          <a:latin typeface="方正仿宋_GBK" panose="03000509000000000000" charset="-122"/>
                          <a:ea typeface="方正仿宋_GBK" panose="03000509000000000000" charset="-122"/>
                          <a:cs typeface="方正仿宋_GBK" panose="03000509000000000000" charset="-122"/>
                        </a:rPr>
                        <a:t>指到目前为止，受访农户是不是知晓自家的防止返贫监测帮扶网格员姓名。村（社区）一级的防止返贫监测帮扶网格员主要由村干部、驻村干部、驻村工作队、村民小组组长、党员代表等担任，一个网格员平均负责大概20至30户。“吹哨人”能起到“早发现”监测对象并及时纳入的作用。</a:t>
                      </a:r>
                      <a:r>
                        <a:rPr lang="zh-CN" altLang="en-US" sz="1200" b="0">
                          <a:solidFill>
                            <a:srgbClr val="FF0000"/>
                          </a:solidFill>
                          <a:latin typeface="方正仿宋_GBK" panose="03000509000000000000" charset="-122"/>
                          <a:ea typeface="方正仿宋_GBK" panose="03000509000000000000" charset="-122"/>
                          <a:cs typeface="方正仿宋_GBK" panose="03000509000000000000" charset="-122"/>
                        </a:rPr>
                        <a:t>（政策宣传单）</a:t>
                      </a:r>
                      <a:endParaRPr lang="zh-CN" altLang="en-US" sz="12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292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lToBr>
                      <a:noFill/>
                    </a:lnTlToBr>
                    <a:lnBlToTr>
                      <a:noFill/>
                    </a:lnBlToTr>
                    <a:noFill/>
                  </a:tcPr>
                </a:tc>
                <a:tc>
                  <a:txBody>
                    <a:bodyPr/>
                    <a:p>
                      <a:pPr indent="0">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如果有网格员，什么情况下应及时报告?（可多选）</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B41</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1.突发灾害事故 2.家中出现大病 3.家中收入大幅减少 4.家中支出大幅增加 5.生活严重困难 6.不知道</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指到目前为止，受访农户是不是知晓什么时候触发防止返贫监测帮扶的预警：1.家中突发灾害事故 2.家中出现大病 3.家中收入大幅减少 4.家中支出大幅增加 5.生活严重困难 6.不知道。</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5625">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lToBr>
                      <a:noFill/>
                    </a:lnTlToBr>
                    <a:lnBlToTr>
                      <a:noFill/>
                    </a:lnBlToTr>
                    <a:noFill/>
                  </a:tcPr>
                </a:tc>
                <a:tc>
                  <a:txBody>
                    <a:bodyPr/>
                    <a:p>
                      <a:pPr indent="0">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是否知道从网上自主申报防止返贫监测对象的方法？</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B42</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是 否</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指到目前为止，受访农户是不是知道：有困难可以从网上自己申请成为防止返贫监测对象，享受国家政策帮扶。</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lToBr>
                      <a:noFill/>
                    </a:lnTlToBr>
                    <a:lnBlToTr>
                      <a:noFill/>
                    </a:lnBlToTr>
                    <a:noFill/>
                  </a:tcPr>
                </a:tc>
                <a:tc>
                  <a:txBody>
                    <a:bodyPr/>
                    <a:p>
                      <a:pPr indent="0">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是否知晓防止返贫监测对象的识别认定流程？</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B43</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1.知道 </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指到目前为止，受访农户是不是知道防止返贫监测对象的识别认定流程：农户申请、入户核实、村级评议公示、乡镇审核、区县审定五步流程。</a:t>
                      </a:r>
                      <a:endParaRPr lang="en-US"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42"/>
          <p:cNvSpPr/>
          <p:nvPr/>
        </p:nvSpPr>
        <p:spPr>
          <a:xfrm>
            <a:off x="3216910" y="860425"/>
            <a:ext cx="5393690" cy="679450"/>
          </a:xfrm>
          <a:prstGeom prst="roundRect">
            <a:avLst>
              <a:gd name="adj" fmla="val 8130"/>
            </a:avLst>
          </a:prstGeom>
          <a:noFill/>
          <a:ln>
            <a:no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“大走访大排查大整改”村表（C表）</a:t>
            </a:r>
            <a:endPar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20" name="表格 19"/>
          <p:cNvGraphicFramePr/>
          <p:nvPr>
            <p:custDataLst>
              <p:tags r:id="rId1"/>
            </p:custDataLst>
          </p:nvPr>
        </p:nvGraphicFramePr>
        <p:xfrm>
          <a:off x="671830" y="1565910"/>
          <a:ext cx="10739120" cy="4882515"/>
        </p:xfrm>
        <a:graphic>
          <a:graphicData uri="http://schemas.openxmlformats.org/drawingml/2006/table">
            <a:tbl>
              <a:tblPr firstRow="1" bandRow="1">
                <a:tableStyleId>{5940675A-B579-460E-94D1-54222C63F5DA}</a:tableStyleId>
              </a:tblPr>
              <a:tblGrid>
                <a:gridCol w="768350"/>
                <a:gridCol w="1806575"/>
                <a:gridCol w="660400"/>
                <a:gridCol w="1623695"/>
                <a:gridCol w="5880100"/>
              </a:tblGrid>
              <a:tr h="633095">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一级指标</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二级指标</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编码</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指标值选项</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指标解释</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r>
              <a:tr h="279400">
                <a:tc rowSpan="9">
                  <a:txBody>
                    <a:bodyPr/>
                    <a:p>
                      <a:pPr indent="0" algn="ctr">
                        <a:buNone/>
                      </a:pPr>
                      <a:r>
                        <a:rPr lang="en-US" sz="2000" b="0">
                          <a:latin typeface="方正仿宋_GBK" panose="03000509000000000000" charset="-122"/>
                          <a:ea typeface="方正仿宋_GBK" panose="03000509000000000000" charset="-122"/>
                          <a:cs typeface="方正仿宋_GBK" panose="03000509000000000000" charset="-122"/>
                        </a:rPr>
                        <a:t>基本情况</a:t>
                      </a:r>
                      <a:endParaRPr lang="en-US" altLang="zh-CN" sz="1400">
                        <a:latin typeface="方正仿宋_GBK" panose="03000509000000000000" charset="-122"/>
                        <a:ea typeface="方正仿宋_GBK" panose="03000509000000000000" charset="-122"/>
                      </a:endParaRPr>
                    </a:p>
                    <a:p>
                      <a:pPr indent="0">
                        <a:buNone/>
                      </a:pPr>
                      <a:r>
                        <a:rPr lang="en-US" altLang="zh-CN" sz="1400">
                          <a:latin typeface="方正仿宋_GBK" panose="03000509000000000000" charset="-122"/>
                          <a:ea typeface="方正仿宋_GBK" panose="03000509000000000000" charset="-122"/>
                        </a:rPr>
                        <a:t> </a:t>
                      </a:r>
                      <a:endParaRPr 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县（区）</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C1</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　</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指被调查村社所在的区县名称。</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45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乡（镇、街道）</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C2</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　</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指被调查村社所在的乡或镇、街道的名称。</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07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村（社区）</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C3</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　</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指被调查村社所在的行政村或社区的名称。</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45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是否为已脱贫村？</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C4</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1.是 2.否</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指被调查村社是不是建档立卡脱贫出列村，全市1919个。(置入）</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112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是否为本区县乡村振兴重点帮扶村？</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C5</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1.是 2.否</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指被调查村社是不是本区县自己认定的乡村振兴重点帮扶村。</a:t>
                      </a: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马武镇林口村、同乐镇实胜村、焦石镇向阳村、大木乡土井村、罗云镇铜矿山村、青羊镇工农村、大顺镇新兴村、增福镇延寿村、龙潭镇大寨村9</a:t>
                      </a:r>
                      <a:r>
                        <a:rPr lang="zh-CN" altLang="en-US" sz="1400" b="0">
                          <a:solidFill>
                            <a:srgbClr val="FF0000"/>
                          </a:solidFill>
                          <a:latin typeface="方正仿宋_GBK" panose="03000509000000000000" charset="-122"/>
                          <a:ea typeface="方正仿宋_GBK" panose="03000509000000000000" charset="-122"/>
                          <a:cs typeface="方正仿宋_GBK" panose="03000509000000000000" charset="-122"/>
                        </a:rPr>
                        <a:t>个村。</a:t>
                      </a:r>
                      <a:endParaRPr lang="zh-CN"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是否为本区县乡村振兴示范村？</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C6</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1.是 2.否</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指被调查村社是不是本区县自己认定的示范村。</a:t>
                      </a:r>
                      <a:r>
                        <a:rPr lang="en-US" sz="1400" b="0">
                          <a:solidFill>
                            <a:srgbClr val="FF0000"/>
                          </a:solidFill>
                          <a:latin typeface="方正仿宋_GBK" panose="03000509000000000000" charset="-122"/>
                          <a:ea typeface="方正仿宋_GBK" panose="03000509000000000000" charset="-122"/>
                          <a:cs typeface="方正仿宋_GBK" panose="03000509000000000000" charset="-122"/>
                        </a:rPr>
                        <a:t>江北街道二渡村、南沱镇睦和村、蔺市街道泡桐村、大顺镇大顺村、白涛街道麦子坪村、李渡街道新龙村、义和街道红春村、武陵山乡金子山村、马鞍街道金银社区</a:t>
                      </a:r>
                      <a:endParaRPr 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34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是否为全市乡村振兴重点帮扶村？</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C7</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1.是 2.否</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指被调查村社是不是全市认定的286个乡村振兴重点帮扶村之一。（依据《关于确定全市乡村振兴重点帮扶区县、乡镇、村的通知》（渝委农办〔2021〕19号）</a:t>
                      </a:r>
                      <a:r>
                        <a:rPr lang="zh-CN" altLang="en-US" sz="1400" b="0">
                          <a:solidFill>
                            <a:srgbClr val="FF0000"/>
                          </a:solidFill>
                          <a:latin typeface="方正仿宋_GBK" panose="03000509000000000000" charset="-122"/>
                          <a:ea typeface="方正仿宋_GBK" panose="03000509000000000000" charset="-122"/>
                          <a:cs typeface="方正仿宋_GBK" panose="03000509000000000000" charset="-122"/>
                        </a:rPr>
                        <a:t>（否）</a:t>
                      </a:r>
                      <a:endParaRPr lang="zh-CN" altLang="en-US" sz="14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总户数（户籍）</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C8</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户</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指2021年末户籍登记中在本辖区的户数。按派出所户籍统计数填写。</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总人口数（户籍）</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C9</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人</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指2021年末户籍在本辖区人口数，即公安部门户籍人口。按派出所户籍统计数填写。</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2"/>
          <p:cNvSpPr/>
          <p:nvPr/>
        </p:nvSpPr>
        <p:spPr>
          <a:xfrm>
            <a:off x="753110" y="1311910"/>
            <a:ext cx="10975340" cy="4699635"/>
          </a:xfrm>
          <a:prstGeom prst="roundRect">
            <a:avLst>
              <a:gd name="adj" fmla="val 4748"/>
            </a:avLst>
          </a:prstGeom>
          <a:solidFill>
            <a:srgbClr val="1577B3"/>
          </a:solidFill>
          <a:ln>
            <a:noFill/>
          </a:ln>
          <a:effectLst>
            <a:outerShdw blurRad="431800" dist="139700" dir="5400000" sx="92000" sy="92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3" name="组合 2"/>
          <p:cNvGrpSpPr/>
          <p:nvPr/>
        </p:nvGrpSpPr>
        <p:grpSpPr>
          <a:xfrm>
            <a:off x="809423" y="620556"/>
            <a:ext cx="2708158" cy="540026"/>
            <a:chOff x="435514" y="328907"/>
            <a:chExt cx="2708158" cy="540026"/>
          </a:xfrm>
        </p:grpSpPr>
        <p:grpSp>
          <p:nvGrpSpPr>
            <p:cNvPr id="9" name="组合 8"/>
            <p:cNvGrpSpPr/>
            <p:nvPr/>
          </p:nvGrpSpPr>
          <p:grpSpPr>
            <a:xfrm>
              <a:off x="435514" y="328907"/>
              <a:ext cx="497711" cy="497711"/>
              <a:chOff x="3043" y="1351"/>
              <a:chExt cx="7404" cy="7404"/>
            </a:xfrm>
            <a:solidFill>
              <a:srgbClr val="0F517B"/>
            </a:solidFill>
          </p:grpSpPr>
          <p:sp>
            <p:nvSpPr>
              <p:cNvPr id="10" name="圆角矩形 5"/>
              <p:cNvSpPr/>
              <p:nvPr/>
            </p:nvSpPr>
            <p:spPr>
              <a:xfrm rot="2700000">
                <a:off x="3043" y="1351"/>
                <a:ext cx="7405" cy="7405"/>
              </a:xfrm>
              <a:prstGeom prst="roundRect">
                <a:avLst>
                  <a:gd name="adj" fmla="val 14757"/>
                </a:avLst>
              </a:prstGeom>
              <a:grpFill/>
              <a:ln>
                <a:noFill/>
              </a:ln>
              <a:effectLst>
                <a:outerShdw blurRad="190500" dist="63500" dir="13500000" algn="br" rotWithShape="0">
                  <a:srgbClr val="FFFFFF"/>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1" name="圆角矩形 9"/>
              <p:cNvSpPr/>
              <p:nvPr/>
            </p:nvSpPr>
            <p:spPr>
              <a:xfrm rot="2700000">
                <a:off x="3043" y="1351"/>
                <a:ext cx="7405" cy="7405"/>
              </a:xfrm>
              <a:prstGeom prst="roundRect">
                <a:avLst>
                  <a:gd name="adj" fmla="val 14757"/>
                </a:avLst>
              </a:prstGeom>
              <a:solidFill>
                <a:srgbClr val="FBA919"/>
              </a:solidFill>
              <a:ln>
                <a:noFill/>
              </a:ln>
              <a:effectLst>
                <a:outerShdw blurRad="254000" dist="63500" dir="2700000" algn="tl" rotWithShape="0">
                  <a:srgbClr val="CACED4"/>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sp>
          <p:nvSpPr>
            <p:cNvPr id="12" name="文本框 11"/>
            <p:cNvSpPr txBox="1"/>
            <p:nvPr/>
          </p:nvSpPr>
          <p:spPr>
            <a:xfrm flipH="1">
              <a:off x="1055114" y="346963"/>
              <a:ext cx="208855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1" dirty="0">
                  <a:solidFill>
                    <a:schemeClr val="tx1">
                      <a:lumMod val="75000"/>
                      <a:lumOff val="25000"/>
                    </a:schemeClr>
                  </a:solidFill>
                  <a:latin typeface="Arial" panose="020B0604020202020204"/>
                  <a:ea typeface="微软雅黑" panose="020B0503020204020204" pitchFamily="34" charset="-122"/>
                  <a:cs typeface="+mn-ea"/>
                  <a:sym typeface="+mn-lt"/>
                </a:rPr>
                <a:t>前</a:t>
              </a:r>
              <a:r>
                <a:rPr kumimoji="0" lang="en-US" altLang="zh-CN" sz="2800" b="1" dirty="0">
                  <a:solidFill>
                    <a:schemeClr val="tx1">
                      <a:lumMod val="75000"/>
                      <a:lumOff val="25000"/>
                    </a:schemeClr>
                  </a:solidFill>
                  <a:latin typeface="Arial" panose="020B0604020202020204"/>
                  <a:ea typeface="微软雅黑" panose="020B0503020204020204" pitchFamily="34" charset="-122"/>
                  <a:cs typeface="+mn-ea"/>
                  <a:sym typeface="+mn-lt"/>
                </a:rPr>
                <a:t>   </a:t>
              </a:r>
              <a:r>
                <a:rPr kumimoji="0" lang="zh-CN" altLang="zh-CN" sz="2800" b="1" dirty="0">
                  <a:solidFill>
                    <a:schemeClr val="tx1">
                      <a:lumMod val="75000"/>
                      <a:lumOff val="25000"/>
                    </a:schemeClr>
                  </a:solidFill>
                  <a:latin typeface="Arial" panose="020B0604020202020204"/>
                  <a:ea typeface="微软雅黑" panose="020B0503020204020204" pitchFamily="34" charset="-122"/>
                  <a:cs typeface="+mn-ea"/>
                  <a:sym typeface="+mn-lt"/>
                </a:rPr>
                <a:t>言</a:t>
              </a:r>
              <a:r>
                <a:rPr kumimoji="0" lang="en-US" altLang="zh-CN" sz="2800" b="1" dirty="0">
                  <a:solidFill>
                    <a:schemeClr val="tx1">
                      <a:lumMod val="75000"/>
                      <a:lumOff val="25000"/>
                    </a:schemeClr>
                  </a:solidFill>
                  <a:latin typeface="Arial" panose="020B0604020202020204"/>
                  <a:ea typeface="微软雅黑" panose="020B0503020204020204" pitchFamily="34" charset="-122"/>
                  <a:cs typeface="+mn-ea"/>
                  <a:sym typeface="+mn-lt"/>
                </a:rPr>
                <a:t> </a:t>
              </a:r>
              <a:r>
                <a:rPr kumimoji="0" lang="zh-CN" altLang="zh-CN" sz="2800" b="1" dirty="0">
                  <a:solidFill>
                    <a:schemeClr val="tx1">
                      <a:lumMod val="75000"/>
                      <a:lumOff val="25000"/>
                    </a:schemeClr>
                  </a:solidFill>
                  <a:latin typeface="Arial" panose="020B0604020202020204"/>
                  <a:ea typeface="微软雅黑" panose="020B0503020204020204" pitchFamily="34" charset="-122"/>
                  <a:cs typeface="+mn-ea"/>
                  <a:sym typeface="+mn-lt"/>
                </a:rPr>
                <a:t>二</a:t>
              </a:r>
              <a:endParaRPr kumimoji="0" lang="en-US" altLang="zh-CN" sz="2800" b="1" dirty="0">
                <a:solidFill>
                  <a:schemeClr val="tx1">
                    <a:lumMod val="75000"/>
                    <a:lumOff val="25000"/>
                  </a:schemeClr>
                </a:solidFill>
                <a:latin typeface="Arial" panose="020B0604020202020204"/>
                <a:ea typeface="微软雅黑" panose="020B0503020204020204" pitchFamily="34" charset="-122"/>
                <a:cs typeface="+mn-ea"/>
                <a:sym typeface="+mn-lt"/>
              </a:endParaRPr>
            </a:p>
          </p:txBody>
        </p:sp>
      </p:grpSp>
      <p:sp>
        <p:nvSpPr>
          <p:cNvPr id="26" name="矩形 25"/>
          <p:cNvSpPr/>
          <p:nvPr/>
        </p:nvSpPr>
        <p:spPr>
          <a:xfrm>
            <a:off x="913765" y="1461770"/>
            <a:ext cx="10708005" cy="4399915"/>
          </a:xfrm>
          <a:prstGeom prst="rect">
            <a:avLst/>
          </a:prstGeom>
          <a:noFill/>
          <a:ln w="9525">
            <a:noFill/>
          </a:ln>
        </p:spPr>
        <p:txBody>
          <a:bodyPr wrap="square" anchor="t">
            <a:spAutoFit/>
          </a:bodyPr>
          <a:p>
            <a:pPr fontAlgn="auto">
              <a:lnSpc>
                <a:spcPts val="2800"/>
              </a:lnSpc>
            </a:pPr>
            <a:r>
              <a:rPr lang="en-US" altLang="zh-CN"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  </a:t>
            </a:r>
            <a:r>
              <a:rPr lang="en-US" altLang="zh-CN" sz="1600"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 </a:t>
            </a:r>
            <a:r>
              <a:rPr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3月27日</a:t>
            </a:r>
            <a:r>
              <a:rPr lang="zh-CN"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a:t>
            </a:r>
            <a:r>
              <a:rPr lang="zh-CN"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胡春华副总理在</a:t>
            </a:r>
            <a:r>
              <a:rPr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全国巩固拓展脱贫攻坚成果同乡村振兴有效衔接工作推进会</a:t>
            </a:r>
            <a:r>
              <a:rPr lang="zh-CN"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上</a:t>
            </a:r>
            <a:r>
              <a:rPr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强调，要深入学习贯彻习近平总书记关于巩固拓展脱贫攻坚成果同乡村振兴有效衔接的一系列重要讲话精神，以更加扎实的工作确保巩固拓展好脱贫攻坚成果，以更加积极的作为确保全面推进乡村振兴落地见效。</a:t>
            </a:r>
            <a:endParaRPr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endParaRPr>
          </a:p>
          <a:p>
            <a:pPr fontAlgn="auto">
              <a:lnSpc>
                <a:spcPts val="2800"/>
              </a:lnSpc>
            </a:pPr>
            <a:r>
              <a:rPr lang="en-US"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    </a:t>
            </a:r>
            <a:r>
              <a:rPr lang="en-US" b="1" dirty="0">
                <a:solidFill>
                  <a:srgbClr val="FF0000"/>
                </a:solidFill>
                <a:latin typeface="黑体" panose="02010600030101010101" charset="-122"/>
                <a:ea typeface="黑体" panose="02010600030101010101" charset="-122"/>
                <a:cs typeface="黑体" panose="02010600030101010101" charset="-122"/>
                <a:sym typeface="字魂58号-创中黑" panose="00000500000000000000" charset="-122"/>
              </a:rPr>
              <a:t> </a:t>
            </a:r>
            <a:r>
              <a:rPr b="1" dirty="0">
                <a:solidFill>
                  <a:srgbClr val="FF0000"/>
                </a:solidFill>
                <a:latin typeface="黑体" panose="02010600030101010101" charset="-122"/>
                <a:ea typeface="黑体" panose="02010600030101010101" charset="-122"/>
                <a:cs typeface="黑体" panose="02010600030101010101" charset="-122"/>
                <a:sym typeface="字魂58号-创中黑" panose="00000500000000000000" charset="-122"/>
              </a:rPr>
              <a:t>要把增加脱贫群众收入作为根本措施，不断缩小收入差距。</a:t>
            </a:r>
            <a:r>
              <a:rPr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要切实巩固务工增收势头，发挥产业增收带动作用，着力稳定转移性收入和公益性岗位收入。要健全社会保障常态化帮扶机制，确保兜底保障水平稳步提高。</a:t>
            </a:r>
            <a:endParaRPr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endParaRPr>
          </a:p>
          <a:p>
            <a:pPr fontAlgn="auto">
              <a:lnSpc>
                <a:spcPts val="2800"/>
              </a:lnSpc>
            </a:pPr>
            <a:r>
              <a:rPr lang="en-US"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     </a:t>
            </a:r>
            <a:r>
              <a:rPr b="1" dirty="0">
                <a:solidFill>
                  <a:srgbClr val="FF0000"/>
                </a:solidFill>
                <a:latin typeface="黑体" panose="02010600030101010101" charset="-122"/>
                <a:ea typeface="黑体" panose="02010600030101010101" charset="-122"/>
                <a:cs typeface="黑体" panose="02010600030101010101" charset="-122"/>
                <a:sym typeface="字魂58号-创中黑" panose="00000500000000000000" charset="-122"/>
              </a:rPr>
              <a:t>要把促进脱贫县加快发展作为主攻方向，不断缩小发展差距，确保“三保障”和饮水安全保障水平持续巩固提升。</a:t>
            </a:r>
            <a:r>
              <a:rPr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要大力发展乡村产业，加快发展壮大县域经济，加强脱贫县与发达地区的联系。要强化对重点帮扶县的集中支持，确保在发展上不掉队。</a:t>
            </a:r>
            <a:endParaRPr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endParaRPr>
          </a:p>
          <a:p>
            <a:pPr fontAlgn="auto">
              <a:lnSpc>
                <a:spcPts val="2800"/>
              </a:lnSpc>
            </a:pPr>
            <a:r>
              <a:rPr lang="en-US"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     </a:t>
            </a:r>
            <a:r>
              <a:rPr b="1" dirty="0">
                <a:solidFill>
                  <a:srgbClr val="FF0000"/>
                </a:solidFill>
                <a:latin typeface="黑体" panose="02010600030101010101" charset="-122"/>
                <a:ea typeface="黑体" panose="02010600030101010101" charset="-122"/>
                <a:cs typeface="黑体" panose="02010600030101010101" charset="-122"/>
                <a:sym typeface="字魂58号-创中黑" panose="00000500000000000000" charset="-122"/>
              </a:rPr>
              <a:t>要全面推进乡村振兴，把工作对象转向所有农民，把工作任务转向推进乡村“五大振兴”，把工作举措转向促进发展。</a:t>
            </a:r>
            <a:r>
              <a:rPr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rPr>
              <a:t>要聚焦产业促进乡村发展，扎实稳妥推进乡村建设，加强和改进乡村治理。乡村振兴系统要全面履行好职责任务，加强统筹协调和分类指导。</a:t>
            </a:r>
            <a:endParaRPr dirty="0">
              <a:solidFill>
                <a:schemeClr val="bg1"/>
              </a:solidFill>
              <a:latin typeface="黑体" panose="02010600030101010101" charset="-122"/>
              <a:ea typeface="黑体" panose="02010600030101010101" charset="-122"/>
              <a:cs typeface="黑体" panose="02010600030101010101" charset="-122"/>
              <a:sym typeface="字魂58号-创中黑" panose="000005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par>
                                <p:cTn id="13" presetID="42" presetClass="entr" presetSubtype="0" fill="hold" grpId="1"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750"/>
                                        <p:tgtEl>
                                          <p:spTgt spid="26"/>
                                        </p:tgtEl>
                                      </p:cBhvr>
                                    </p:animEffect>
                                    <p:anim calcmode="lin" valueType="num">
                                      <p:cBhvr>
                                        <p:cTn id="16" dur="750" fill="hold"/>
                                        <p:tgtEl>
                                          <p:spTgt spid="26"/>
                                        </p:tgtEl>
                                        <p:attrNameLst>
                                          <p:attrName>ppt_x</p:attrName>
                                        </p:attrNameLst>
                                      </p:cBhvr>
                                      <p:tavLst>
                                        <p:tav tm="0">
                                          <p:val>
                                            <p:strVal val="#ppt_x"/>
                                          </p:val>
                                        </p:tav>
                                        <p:tav tm="100000">
                                          <p:val>
                                            <p:strVal val="#ppt_x"/>
                                          </p:val>
                                        </p:tav>
                                      </p:tavLst>
                                    </p:anim>
                                    <p:anim calcmode="lin" valueType="num">
                                      <p:cBhvr>
                                        <p:cTn id="17"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6" grpId="0"/>
      <p:bldP spid="26"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42"/>
          <p:cNvSpPr/>
          <p:nvPr/>
        </p:nvSpPr>
        <p:spPr>
          <a:xfrm>
            <a:off x="3216910" y="860425"/>
            <a:ext cx="5393690" cy="679450"/>
          </a:xfrm>
          <a:prstGeom prst="roundRect">
            <a:avLst>
              <a:gd name="adj" fmla="val 8130"/>
            </a:avLst>
          </a:prstGeom>
          <a:noFill/>
          <a:ln>
            <a:no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“大走访大排查大整改”村表（C表）</a:t>
            </a:r>
            <a:endPar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20" name="表格 19"/>
          <p:cNvGraphicFramePr/>
          <p:nvPr>
            <p:custDataLst>
              <p:tags r:id="rId1"/>
            </p:custDataLst>
          </p:nvPr>
        </p:nvGraphicFramePr>
        <p:xfrm>
          <a:off x="671830" y="1565910"/>
          <a:ext cx="10739120" cy="4882515"/>
        </p:xfrm>
        <a:graphic>
          <a:graphicData uri="http://schemas.openxmlformats.org/drawingml/2006/table">
            <a:tbl>
              <a:tblPr firstRow="1" bandRow="1">
                <a:tableStyleId>{5940675A-B579-460E-94D1-54222C63F5DA}</a:tableStyleId>
              </a:tblPr>
              <a:tblGrid>
                <a:gridCol w="768350"/>
                <a:gridCol w="1806575"/>
                <a:gridCol w="660400"/>
                <a:gridCol w="1623695"/>
                <a:gridCol w="5880100"/>
              </a:tblGrid>
              <a:tr h="633095">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一级指标</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二级指标</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编码</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指标值选项</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指标解释</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r>
              <a:tr h="279400">
                <a:tc rowSpan="7">
                  <a:txBody>
                    <a:bodyPr/>
                    <a:p>
                      <a:pPr indent="0" algn="ctr">
                        <a:buNone/>
                      </a:pPr>
                      <a:r>
                        <a:rPr lang="en-US" sz="2000" b="0">
                          <a:latin typeface="方正仿宋_GBK" panose="03000509000000000000" charset="-122"/>
                          <a:ea typeface="方正仿宋_GBK" panose="03000509000000000000" charset="-122"/>
                          <a:cs typeface="方正仿宋_GBK" panose="03000509000000000000" charset="-122"/>
                        </a:rPr>
                        <a:t>基本情况</a:t>
                      </a:r>
                      <a:endParaRPr lang="en-US" altLang="zh-CN" sz="1400">
                        <a:latin typeface="方正仿宋_GBK" panose="03000509000000000000" charset="-122"/>
                        <a:ea typeface="方正仿宋_GBK" panose="03000509000000000000" charset="-122"/>
                      </a:endParaRPr>
                    </a:p>
                    <a:p>
                      <a:pPr indent="0">
                        <a:buNone/>
                      </a:pPr>
                      <a:r>
                        <a:rPr lang="en-US" altLang="zh-CN" sz="1400">
                          <a:latin typeface="方正仿宋_GBK" panose="03000509000000000000" charset="-122"/>
                          <a:ea typeface="方正仿宋_GBK" panose="03000509000000000000" charset="-122"/>
                        </a:rPr>
                        <a:t> </a:t>
                      </a:r>
                      <a:endParaRPr 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其中，6-15周岁（义务教育阶段）人口数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C10</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人</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指2021年末户籍在本辖区人口数中，6-15周岁（义务教育阶段）人口总数，可依据身份证号码上的出生日期在2006年9月1日至2015年8月31日来统计。</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45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16-59周岁人口数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C11</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人</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指2021年末户籍在本辖区人口数中，16-59周岁人口总数。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07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60周岁及以上人数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C12</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人</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指2021年末户籍在本辖区人口数中， 60周岁及以上人口总数。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45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常住人口（半年以上）户数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C13</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户</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常住户数，指全年居住在本辖区时间 6 个月及以上的家庭户和集体户。家庭户是指有公安部门户籍，或虽然没有户籍，但以家庭方式居住的住户。集体户是指具有国有经济的机关、团体、学校、企业、事业单位的集体户口户籍，或以集体宿舍等居住方式居住的住户。同一单位的集体户无论其人数多少，都以一户统计。以居住在辖区内，居住时间 6 个月以上的实际情况统计。</a:t>
                      </a:r>
                      <a:r>
                        <a:rPr lang="zh-CN" altLang="en-US" sz="1300" b="0">
                          <a:solidFill>
                            <a:srgbClr val="FF0000"/>
                          </a:solidFill>
                          <a:latin typeface="方正仿宋_GBK" panose="03000509000000000000" charset="-122"/>
                          <a:ea typeface="方正仿宋_GBK" panose="03000509000000000000" charset="-122"/>
                          <a:cs typeface="方正仿宋_GBK" panose="03000509000000000000" charset="-122"/>
                        </a:rPr>
                        <a:t>（统计数据）</a:t>
                      </a:r>
                      <a:endParaRPr lang="zh-CN"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112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常住人口（半年以上）人数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C14</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人</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常住人口，指以下四部分人口之和：居住在本辖区，户口在本辖区或者户口待定的人口；居住在本辖区，户口在外县（市），离开户口登记地半年以上的人口；户口在本辖区，居住在外县（市），离开户口登记地不到半年的人口；户口在本辖区，居住在港澳台或国外的人口。以居住在辖区内，居住时间 6 个月以上的实际情况统计。</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村民小组（或自然村）个数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C15</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个</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指被调查村社下辖的村民小组的个数。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34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行政村（社区）村域面积</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C16</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亩</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指被调查村社所管辖的地域总面积。1平方公里=1500 亩，1公顷=15亩。</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42"/>
          <p:cNvSpPr/>
          <p:nvPr/>
        </p:nvSpPr>
        <p:spPr>
          <a:xfrm>
            <a:off x="3265805" y="558165"/>
            <a:ext cx="5405755" cy="595630"/>
          </a:xfrm>
          <a:prstGeom prst="roundRect">
            <a:avLst>
              <a:gd name="adj" fmla="val 8130"/>
            </a:avLst>
          </a:prstGeom>
          <a:noFill/>
          <a:ln>
            <a:no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“大走访大排查大整改”村表（C表）</a:t>
            </a:r>
            <a:endPar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20" name="表格 19"/>
          <p:cNvGraphicFramePr/>
          <p:nvPr>
            <p:custDataLst>
              <p:tags r:id="rId1"/>
            </p:custDataLst>
          </p:nvPr>
        </p:nvGraphicFramePr>
        <p:xfrm>
          <a:off x="569595" y="1249680"/>
          <a:ext cx="11078210" cy="4981575"/>
        </p:xfrm>
        <a:graphic>
          <a:graphicData uri="http://schemas.openxmlformats.org/drawingml/2006/table">
            <a:tbl>
              <a:tblPr firstRow="1" bandRow="1">
                <a:tableStyleId>{5940675A-B579-460E-94D1-54222C63F5DA}</a:tableStyleId>
              </a:tblPr>
              <a:tblGrid>
                <a:gridCol w="792480"/>
                <a:gridCol w="1726565"/>
                <a:gridCol w="555625"/>
                <a:gridCol w="1361440"/>
                <a:gridCol w="6642100"/>
              </a:tblGrid>
              <a:tr h="633095">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一级指标</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二级指标</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编码</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指标值选项</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指标解释</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r>
              <a:tr h="279400">
                <a:tc rowSpan="6">
                  <a:txBody>
                    <a:bodyPr/>
                    <a:p>
                      <a:pPr indent="0" algn="ctr">
                        <a:buNone/>
                      </a:pPr>
                      <a:r>
                        <a:rPr lang="en-US" sz="2000" b="0">
                          <a:latin typeface="方正仿宋_GBK" panose="03000509000000000000" charset="-122"/>
                          <a:ea typeface="方正仿宋_GBK" panose="03000509000000000000" charset="-122"/>
                          <a:cs typeface="方正仿宋_GBK" panose="03000509000000000000" charset="-122"/>
                        </a:rPr>
                        <a:t>基本情况</a:t>
                      </a:r>
                      <a:endParaRPr lang="en-US" altLang="zh-CN" sz="1400">
                        <a:latin typeface="方正仿宋_GBK" panose="03000509000000000000" charset="-122"/>
                        <a:ea typeface="方正仿宋_GBK" panose="03000509000000000000" charset="-122"/>
                      </a:endParaRPr>
                    </a:p>
                    <a:p>
                      <a:pPr indent="0">
                        <a:buNone/>
                      </a:pPr>
                      <a:r>
                        <a:rPr lang="en-US" altLang="zh-CN" sz="1400">
                          <a:latin typeface="方正仿宋_GBK" panose="03000509000000000000" charset="-122"/>
                          <a:ea typeface="方正仿宋_GBK" panose="03000509000000000000" charset="-122"/>
                        </a:rPr>
                        <a:t> </a:t>
                      </a:r>
                      <a:endParaRPr 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其中：耕地面积</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C17</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亩</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所辖地域面积中，种植农作物并经常耕翻的土地面积。它包括熟地、当年新开荒地、连续撂荒未满3年的耕地、当年休闲地、轮歇地和以种植农作物为主间有零星茶树、桑树、果树和其他林木的土地，以及沿海、沿湖已围垦利用3年以上的“海涂”、“湖田”等。但不包括专业性的茶园、桑园、果园、苗圃、林地、芦苇地和天然草场等。</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45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村办公室到本区县行政服务中心的距离</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C18</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公里</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指本村社办公室到本区县行政服务中心的实际交通距离，不是直线距离。</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07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村办公室离乡镇中心的距离</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C19</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公里</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指本村社办公室到本乡镇中心的实际交通距离，不是直线距离。</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45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2021年末村集体经济收入</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C20</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万元</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指被调查村社2021年度村集体经济组织进行各项生产、服务等经营活动取得的收入。主要包括：1.产品销售收人、租赁收入、服务收人等集体经营收人；2.发包及上交收入；3.投资收人；4.“一事一议”筹资及以资代劳款项；5.村级组织运转经费财政补助款项；6.上级专项补助款项；7.征占土地补偿款项；8.救济扶贫款项；9.社会捐赠款项等。（置入，可修改）</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112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村集体经济收入主要来源（单选）</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C21</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0">
                          <a:solidFill>
                            <a:srgbClr val="FF0000"/>
                          </a:solidFill>
                          <a:latin typeface="方正仿宋_GBK" panose="03000509000000000000" charset="-122"/>
                          <a:ea typeface="方正仿宋_GBK" panose="03000509000000000000" charset="-122"/>
                          <a:cs typeface="方正仿宋_GBK" panose="03000509000000000000" charset="-122"/>
                        </a:rPr>
                        <a:t>1.经营集体企业；2.出租集体资产；3.开发集体资源；4.专业合作社分成；5.资产收益分红；6.其他（请注明）</a:t>
                      </a:r>
                      <a:endParaRPr lang="en-US" altLang="en-US" sz="11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指被调查村社2021年度村集体经济收入的主要来源：1.经营集体企业；2.出租集体资产；3.开发集体资源；4.专业合作社分成；5.资产收益分红；6.其他（请注明）</a:t>
                      </a:r>
                      <a:r>
                        <a:rPr lang="zh-CN" altLang="en-US" sz="1300" b="0">
                          <a:solidFill>
                            <a:srgbClr val="FF0000"/>
                          </a:solidFill>
                          <a:latin typeface="方正仿宋_GBK" panose="03000509000000000000" charset="-122"/>
                          <a:ea typeface="方正仿宋_GBK" panose="03000509000000000000" charset="-122"/>
                          <a:cs typeface="方正仿宋_GBK" panose="03000509000000000000" charset="-122"/>
                        </a:rPr>
                        <a:t>。</a:t>
                      </a:r>
                      <a:endParaRPr lang="zh-CN"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村集体负债总额</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C22</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万元</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截至目前，所承担的债务总额。包括流动负债和长期负债。流动负债指偿还期在一年以内（含一年）的债务，包括短期借款、应付款项、应付工资、应付福利费等。长期负债指偿还期超过一年以上（不含一年）的债务，包括长期 借款及应付款、一事一议资金等。</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42"/>
          <p:cNvSpPr/>
          <p:nvPr/>
        </p:nvSpPr>
        <p:spPr>
          <a:xfrm>
            <a:off x="3265805" y="558165"/>
            <a:ext cx="5405755" cy="595630"/>
          </a:xfrm>
          <a:prstGeom prst="roundRect">
            <a:avLst>
              <a:gd name="adj" fmla="val 8130"/>
            </a:avLst>
          </a:prstGeom>
          <a:noFill/>
          <a:ln>
            <a:no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“大走访大排查大整改”村表（C表）</a:t>
            </a:r>
            <a:endPar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20" name="表格 19"/>
          <p:cNvGraphicFramePr/>
          <p:nvPr>
            <p:custDataLst>
              <p:tags r:id="rId1"/>
            </p:custDataLst>
          </p:nvPr>
        </p:nvGraphicFramePr>
        <p:xfrm>
          <a:off x="569595" y="1249680"/>
          <a:ext cx="11078210" cy="5011420"/>
        </p:xfrm>
        <a:graphic>
          <a:graphicData uri="http://schemas.openxmlformats.org/drawingml/2006/table">
            <a:tbl>
              <a:tblPr firstRow="1" bandRow="1">
                <a:tableStyleId>{5940675A-B579-460E-94D1-54222C63F5DA}</a:tableStyleId>
              </a:tblPr>
              <a:tblGrid>
                <a:gridCol w="792480"/>
                <a:gridCol w="1726565"/>
                <a:gridCol w="555625"/>
                <a:gridCol w="1361440"/>
                <a:gridCol w="6642100"/>
              </a:tblGrid>
              <a:tr h="633095">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一级指标</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二级指标</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编码</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指标值选项</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指标解释</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r>
              <a:tr h="279400">
                <a:tc rowSpan="11">
                  <a:txBody>
                    <a:bodyPr/>
                    <a:p>
                      <a:pPr indent="0" algn="ctr">
                        <a:buNone/>
                      </a:pPr>
                      <a:r>
                        <a:rPr lang="en-US" sz="2400" b="0">
                          <a:latin typeface="方正仿宋_GBK" panose="03000509000000000000" charset="-122"/>
                          <a:ea typeface="方正仿宋_GBK" panose="03000509000000000000" charset="-122"/>
                          <a:cs typeface="方正仿宋_GBK" panose="03000509000000000000" charset="-122"/>
                        </a:rPr>
                        <a:t>防止返贫监测</a:t>
                      </a:r>
                      <a:endParaRPr lang="en-US" altLang="zh-CN" sz="2400">
                        <a:latin typeface="方正仿宋_GBK" panose="03000509000000000000" charset="-122"/>
                        <a:ea typeface="方正仿宋_GBK" panose="03000509000000000000" charset="-122"/>
                      </a:endParaRPr>
                    </a:p>
                    <a:p>
                      <a:pPr indent="0">
                        <a:buNone/>
                      </a:pPr>
                      <a:r>
                        <a:rPr lang="en-US" altLang="zh-CN" sz="2400">
                          <a:latin typeface="方正仿宋_GBK" panose="03000509000000000000" charset="-122"/>
                          <a:ea typeface="方正仿宋_GBK" panose="03000509000000000000" charset="-122"/>
                        </a:rPr>
                        <a:t> </a:t>
                      </a:r>
                      <a:endParaRPr lang="en-US" sz="2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脱贫户户数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C23</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户</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指被调查村社，截至目前，实有建档立卡脱贫户的户数。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45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脱贫户人数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C24</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人</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指被调查村社，截至目前，实有建档立卡脱贫户的人数。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07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防止返贫监测对象户数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C25</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户</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指被调查村社，截至目前，实有防止返贫监测对象的户数。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45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防止返贫监测对象人数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C26</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人</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指被调查村社，截至目前，实有防止返贫监测对象的人数。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345">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已消除风险的户数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C27</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户</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指被调查村社，截至目前，实际标注风险消除的防止返贫监测对象的户数。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已消除风险的人数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C28</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人</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指被调查村社，截至目前，实际标注风险消除的防止返贫监测对象的人数。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2022年新识别监测对象</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C29</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户</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指被调查村社，2022年1月1日至今，新识别防止返贫监测对象的户数。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其中整户低保的户数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C30</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户</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指被调查村社，2022年新识别监测对象中，整户享受农村最低生活保障的户数。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2022年新识别监测对象</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C31</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人</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指被调查村社，2022年1月1日至今，新识别防止返贫监测对象的人数。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其中整户低保的人数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C32</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人</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指被调查村社，2022年新识别监测对象中，整户享受农村最低生活保障的人数。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本村是否落实具体人员负责防止返贫监测帮扶工作的日常处理？</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C33</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1.是 2.否</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指被调查村社，目前是不是已经落实了具体工作人员，专门负责防止返贫监测帮扶日常工作。</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42"/>
          <p:cNvSpPr/>
          <p:nvPr/>
        </p:nvSpPr>
        <p:spPr>
          <a:xfrm>
            <a:off x="3265805" y="558165"/>
            <a:ext cx="5405755" cy="595630"/>
          </a:xfrm>
          <a:prstGeom prst="roundRect">
            <a:avLst>
              <a:gd name="adj" fmla="val 8130"/>
            </a:avLst>
          </a:prstGeom>
          <a:noFill/>
          <a:ln>
            <a:no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“大走访大排查大整改”村表（C表）</a:t>
            </a:r>
            <a:endPar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20" name="表格 19"/>
          <p:cNvGraphicFramePr/>
          <p:nvPr>
            <p:custDataLst>
              <p:tags r:id="rId1"/>
            </p:custDataLst>
          </p:nvPr>
        </p:nvGraphicFramePr>
        <p:xfrm>
          <a:off x="569595" y="1249680"/>
          <a:ext cx="11078210" cy="5011420"/>
        </p:xfrm>
        <a:graphic>
          <a:graphicData uri="http://schemas.openxmlformats.org/drawingml/2006/table">
            <a:tbl>
              <a:tblPr firstRow="1" bandRow="1">
                <a:tableStyleId>{5940675A-B579-460E-94D1-54222C63F5DA}</a:tableStyleId>
              </a:tblPr>
              <a:tblGrid>
                <a:gridCol w="792480"/>
                <a:gridCol w="1726565"/>
                <a:gridCol w="555625"/>
                <a:gridCol w="1361440"/>
                <a:gridCol w="6642100"/>
              </a:tblGrid>
              <a:tr h="633095">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一级指标</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二级指标</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编码</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指标值选项</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指标解释</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r>
              <a:tr h="279400">
                <a:tc rowSpan="4">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防止返贫监测</a:t>
                      </a:r>
                      <a:endParaRPr lang="en-US" sz="1300" b="0">
                        <a:latin typeface="方正仿宋_GBK" panose="03000509000000000000" charset="-122"/>
                        <a:ea typeface="方正仿宋_GBK" panose="03000509000000000000" charset="-122"/>
                        <a:cs typeface="方正仿宋_GBK" panose="03000509000000000000" charset="-122"/>
                      </a:endParaRPr>
                    </a:p>
                    <a:p>
                      <a:pPr indent="0">
                        <a:buNone/>
                      </a:pPr>
                      <a:r>
                        <a:rPr lang="en-US" altLang="zh-CN" sz="1300">
                          <a:latin typeface="方正仿宋_GBK" panose="03000509000000000000" charset="-122"/>
                          <a:ea typeface="方正仿宋_GBK" panose="03000509000000000000" charset="-122"/>
                        </a:rPr>
                        <a:t> </a:t>
                      </a:r>
                      <a:endParaRPr lang="en-US" altLang="zh-CN" sz="1300">
                        <a:latin typeface="方正仿宋_GBK" panose="03000509000000000000" charset="-122"/>
                        <a:ea typeface="方正仿宋_GBK" panose="03000509000000000000" charset="-122"/>
                      </a:endParaRPr>
                    </a:p>
                    <a:p>
                      <a:pPr indent="0">
                        <a:buNone/>
                      </a:pPr>
                      <a:r>
                        <a:rPr lang="en-US" altLang="zh-CN" sz="1300">
                          <a:latin typeface="方正仿宋_GBK" panose="03000509000000000000" charset="-122"/>
                          <a:ea typeface="方正仿宋_GBK" panose="03000509000000000000" charset="-122"/>
                        </a:rPr>
                        <a:t> </a:t>
                      </a:r>
                      <a:endParaRPr lang="en-US" altLang="zh-CN" sz="1300">
                        <a:latin typeface="方正仿宋_GBK" panose="03000509000000000000" charset="-122"/>
                        <a:ea typeface="方正仿宋_GBK" panose="03000509000000000000" charset="-122"/>
                      </a:endParaRPr>
                    </a:p>
                    <a:p>
                      <a:pPr indent="0">
                        <a:buNone/>
                      </a:pPr>
                      <a:r>
                        <a:rPr lang="en-US" altLang="zh-CN" sz="1300">
                          <a:latin typeface="方正仿宋_GBK" panose="03000509000000000000" charset="-122"/>
                          <a:ea typeface="方正仿宋_GBK" panose="03000509000000000000" charset="-122"/>
                        </a:rPr>
                        <a:t> </a:t>
                      </a:r>
                      <a:endParaRPr 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本村是否有防止返贫监测帮扶工作台账？</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C34</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1.是 2.否</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指被调查村社，目前是不是已经建立了防止返贫监测帮扶的明细化、清单化的台账。</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45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本村是否严格按照5号文件要求开展集中排查？</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C35</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1.是 2.否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是不是严格国家乡村振兴局《关于印发&lt;2022年防止返贫监测帮扶集中排查的工作方案&gt;的通知》（国乡振司发〔2022〕5号）要求，开展增量监测对象识别认定、存量监测对象的风险稳定性“回头看”、帮扶措施是否及时到位、规模性返贫风险研判、系统数据信息核准等集中排查工作。</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07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若在22个“综合防贫保险”试点区县内，本村过去一年实际理赔多少户？</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C36</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户</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如果在22个“综合防贫保险”试点区县内，被调查村社在过去一年（从目前倒推一年）实际获得保险理赔的户数。22个试点区县：城口县、巫溪县、酉阳县、彭水县、奉节县、石柱县、开州区、云阳县、巫山县、万州区、黔江区、武隆区、丰都县、秀山县、</a:t>
                      </a: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涪陵区</a:t>
                      </a:r>
                      <a:r>
                        <a:rPr lang="en-US" sz="1300" b="0">
                          <a:latin typeface="方正仿宋_GBK" panose="03000509000000000000" charset="-122"/>
                          <a:ea typeface="方正仿宋_GBK" panose="03000509000000000000" charset="-122"/>
                          <a:cs typeface="方正仿宋_GBK" panose="03000509000000000000" charset="-122"/>
                        </a:rPr>
                        <a:t>、南川区、潼南区、忠 </a:t>
                      </a:r>
                      <a:r>
                        <a:rPr lang="zh-CN" altLang="en-US" sz="1300" b="0">
                          <a:latin typeface="方正仿宋_GBK" panose="03000509000000000000" charset="-122"/>
                          <a:ea typeface="方正仿宋_GBK" panose="03000509000000000000" charset="-122"/>
                          <a:cs typeface="方正仿宋_GBK" panose="03000509000000000000" charset="-122"/>
                        </a:rPr>
                        <a:t>县。</a:t>
                      </a:r>
                      <a:r>
                        <a:rPr lang="en-US" altLang="zh-CN" sz="1300" b="0">
                          <a:latin typeface="方正仿宋_GBK" panose="03000509000000000000" charset="-122"/>
                          <a:ea typeface="方正仿宋_GBK" panose="03000509000000000000" charset="-122"/>
                          <a:cs typeface="方正仿宋_GBK" panose="03000509000000000000" charset="-122"/>
                        </a:rPr>
                        <a:t>   </a:t>
                      </a:r>
                      <a:r>
                        <a:rPr lang="zh-CN" altLang="en-US" sz="1300" b="0">
                          <a:solidFill>
                            <a:srgbClr val="FF0000"/>
                          </a:solidFill>
                          <a:latin typeface="方正仿宋_GBK" panose="03000509000000000000" charset="-122"/>
                          <a:ea typeface="方正仿宋_GBK" panose="03000509000000000000" charset="-122"/>
                          <a:cs typeface="方正仿宋_GBK" panose="03000509000000000000" charset="-122"/>
                        </a:rPr>
                        <a:t>（建议区级反馈清单。）</a:t>
                      </a:r>
                      <a:endParaRPr lang="zh-CN"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292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若在22个“综合防贫保险”试点区县内，本村过去一年实际理赔多少人？</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C37</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人</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指如果在22个“综合防贫保险”试点区县内，被调查村社在过去一年（从目前倒推一年）实际获得保险理赔的人数。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345">
                <a:tc rowSpan="4">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就业帮扶</a:t>
                      </a:r>
                      <a:endParaRPr lang="en-US" sz="1300" b="0">
                        <a:latin typeface="方正仿宋_GBK" panose="03000509000000000000" charset="-122"/>
                        <a:ea typeface="方正仿宋_GBK" panose="03000509000000000000" charset="-122"/>
                        <a:cs typeface="方正仿宋_GBK" panose="03000509000000000000" charset="-122"/>
                      </a:endParaRPr>
                    </a:p>
                    <a:p>
                      <a:pPr indent="0">
                        <a:buNone/>
                      </a:pPr>
                      <a:r>
                        <a:rPr lang="en-US" altLang="zh-CN" sz="1300">
                          <a:latin typeface="方正仿宋_GBK" panose="03000509000000000000" charset="-122"/>
                          <a:ea typeface="方正仿宋_GBK" panose="03000509000000000000" charset="-122"/>
                        </a:rPr>
                        <a:t> </a:t>
                      </a:r>
                      <a:endParaRPr lang="en-US" altLang="zh-CN" sz="1300">
                        <a:latin typeface="方正仿宋_GBK" panose="03000509000000000000" charset="-122"/>
                        <a:ea typeface="方正仿宋_GBK" panose="03000509000000000000" charset="-122"/>
                      </a:endParaRPr>
                    </a:p>
                    <a:p>
                      <a:pPr indent="0">
                        <a:buNone/>
                      </a:pPr>
                      <a:r>
                        <a:rPr lang="en-US" altLang="zh-CN" sz="1300">
                          <a:latin typeface="方正仿宋_GBK" panose="03000509000000000000" charset="-122"/>
                          <a:ea typeface="方正仿宋_GBK" panose="03000509000000000000" charset="-122"/>
                        </a:rPr>
                        <a:t> </a:t>
                      </a:r>
                      <a:endParaRPr 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本村公益性岗位数量</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C38</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个</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指被调查村社，截至目前，实际在册的公益性岗位总数。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本村就业车间个数（若填0，跳转至C42）</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C39</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个</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指被调查村社，截至目前，辖区内拥有多少个就业帮扶车间。</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其中：正常开工的就业车间个数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C40</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个</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指被调查村社，截至目前，辖区内正常开工运营的就业车间个数。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就业车间吸纳就业人数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C41</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个</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指被调查村社，目前，正常开工的就业车间实际就业人口总数。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000">
                <a:tc>
                  <a:txBody>
                    <a:bodyPr/>
                    <a:p>
                      <a:pPr indent="0">
                        <a:buNone/>
                      </a:pPr>
                      <a:r>
                        <a:rPr lang="zh-CN" altLang="en-US" sz="1300" b="0">
                          <a:solidFill>
                            <a:srgbClr val="FF0000"/>
                          </a:solidFill>
                          <a:latin typeface="方正仿宋_GBK" panose="03000509000000000000" charset="-122"/>
                          <a:ea typeface="方正仿宋_GBK" panose="03000509000000000000" charset="-122"/>
                          <a:cs typeface="方正仿宋_GBK" panose="03000509000000000000" charset="-122"/>
                        </a:rPr>
                        <a:t>易地扶贫搬迁</a:t>
                      </a:r>
                      <a:endParaRPr lang="zh-CN"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rPr>
                        <a:t>C42-48</a:t>
                      </a: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zh-CN" sz="1300" b="0">
                          <a:solidFill>
                            <a:srgbClr val="FF0000"/>
                          </a:solidFill>
                          <a:latin typeface="方正仿宋_GBK" panose="03000509000000000000" charset="-122"/>
                          <a:ea typeface="方正仿宋_GBK" panose="03000509000000000000" charset="-122"/>
                          <a:cs typeface="方正仿宋_GBK" panose="03000509000000000000" charset="-122"/>
                        </a:rPr>
                        <a:t>不涉及。</a:t>
                      </a:r>
                      <a:endParaRPr lang="zh-CN" altLang="zh-CN" sz="1300" b="0">
                        <a:solidFill>
                          <a:srgbClr val="FF0000"/>
                        </a:solidFill>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42"/>
          <p:cNvSpPr/>
          <p:nvPr/>
        </p:nvSpPr>
        <p:spPr>
          <a:xfrm>
            <a:off x="3216910" y="860425"/>
            <a:ext cx="5393690" cy="679450"/>
          </a:xfrm>
          <a:prstGeom prst="roundRect">
            <a:avLst>
              <a:gd name="adj" fmla="val 8130"/>
            </a:avLst>
          </a:prstGeom>
          <a:noFill/>
          <a:ln>
            <a:no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“大走访大排查大整改”村表（C表）</a:t>
            </a:r>
            <a:endPar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20" name="表格 19"/>
          <p:cNvGraphicFramePr/>
          <p:nvPr>
            <p:custDataLst>
              <p:tags r:id="rId1"/>
            </p:custDataLst>
          </p:nvPr>
        </p:nvGraphicFramePr>
        <p:xfrm>
          <a:off x="671830" y="1565910"/>
          <a:ext cx="10739120" cy="4882515"/>
        </p:xfrm>
        <a:graphic>
          <a:graphicData uri="http://schemas.openxmlformats.org/drawingml/2006/table">
            <a:tbl>
              <a:tblPr firstRow="1" bandRow="1">
                <a:tableStyleId>{5940675A-B579-460E-94D1-54222C63F5DA}</a:tableStyleId>
              </a:tblPr>
              <a:tblGrid>
                <a:gridCol w="768350"/>
                <a:gridCol w="1806575"/>
                <a:gridCol w="660400"/>
                <a:gridCol w="1623695"/>
                <a:gridCol w="5880100"/>
              </a:tblGrid>
              <a:tr h="633095">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一级指标</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二级指标</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编码</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指标值选项</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指标解释</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r>
              <a:tr h="279400">
                <a:tc rowSpan="7">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驻村帮扶</a:t>
                      </a:r>
                      <a:endParaRPr lang="en-US" altLang="zh-CN" sz="1300">
                        <a:latin typeface="方正仿宋_GBK" panose="03000509000000000000" charset="-122"/>
                        <a:ea typeface="方正仿宋_GBK" panose="03000509000000000000" charset="-122"/>
                      </a:endParaRPr>
                    </a:p>
                    <a:p>
                      <a:pPr indent="0">
                        <a:buNone/>
                      </a:pPr>
                      <a:r>
                        <a:rPr lang="en-US" altLang="zh-CN" sz="1300">
                          <a:latin typeface="方正仿宋_GBK" panose="03000509000000000000" charset="-122"/>
                          <a:ea typeface="方正仿宋_GBK" panose="03000509000000000000" charset="-122"/>
                        </a:rPr>
                        <a:t> </a:t>
                      </a:r>
                      <a:endParaRPr lang="en-US" altLang="zh-CN" sz="1300">
                        <a:latin typeface="方正仿宋_GBK" panose="03000509000000000000" charset="-122"/>
                        <a:ea typeface="方正仿宋_GBK" panose="03000509000000000000" charset="-122"/>
                      </a:endParaRPr>
                    </a:p>
                    <a:p>
                      <a:pPr indent="0">
                        <a:buNone/>
                      </a:pPr>
                      <a:r>
                        <a:rPr lang="en-US" altLang="zh-CN" sz="1300">
                          <a:latin typeface="方正仿宋_GBK" panose="03000509000000000000" charset="-122"/>
                          <a:ea typeface="方正仿宋_GBK" panose="03000509000000000000" charset="-122"/>
                        </a:rPr>
                        <a:t> </a:t>
                      </a:r>
                      <a:endParaRPr lang="en-US" altLang="zh-CN" sz="1300">
                        <a:latin typeface="方正仿宋_GBK" panose="03000509000000000000" charset="-122"/>
                        <a:ea typeface="方正仿宋_GBK" panose="03000509000000000000" charset="-122"/>
                      </a:endParaRPr>
                    </a:p>
                    <a:p>
                      <a:pPr indent="0">
                        <a:buNone/>
                      </a:pPr>
                      <a:r>
                        <a:rPr lang="en-US" altLang="zh-CN" sz="1300">
                          <a:latin typeface="方正仿宋_GBK" panose="03000509000000000000" charset="-122"/>
                          <a:ea typeface="方正仿宋_GBK" panose="03000509000000000000" charset="-122"/>
                        </a:rPr>
                        <a:t> </a:t>
                      </a:r>
                      <a:endParaRPr 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本村是否有驻村工作队（若无，跳至C54）</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C49</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1.是 2.否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指被调查村社，目前，是不是有驻村工作队。而驻村工作队，是指为落实</a:t>
                      </a:r>
                      <a:r>
                        <a:rPr lang="en-US" sz="1300" b="0">
                          <a:solidFill>
                            <a:srgbClr val="FF0000"/>
                          </a:solidFill>
                          <a:latin typeface="方正仿宋_GBK" panose="03000509000000000000" charset="-122"/>
                          <a:ea typeface="方正仿宋_GBK" panose="03000509000000000000" charset="-122"/>
                          <a:cs typeface="方正仿宋_GBK" panose="03000509000000000000" charset="-122"/>
                        </a:rPr>
                        <a:t>《中共中央办公厅关于向重点乡村持续选派驻村第一书记和工作队的意见》</a:t>
                      </a:r>
                      <a:r>
                        <a:rPr lang="en-US" sz="1300" b="0">
                          <a:latin typeface="方正仿宋_GBK" panose="03000509000000000000" charset="-122"/>
                          <a:ea typeface="方正仿宋_GBK" panose="03000509000000000000" charset="-122"/>
                          <a:cs typeface="方正仿宋_GBK" panose="03000509000000000000" charset="-122"/>
                        </a:rPr>
                        <a:t>要求，由各级组织派驻，在本村专职从事乡村振兴帮扶工作的一支队伍。</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45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当前的驻村工作队从哪年开始驻村？</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C50</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年</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指被调查村社内当前驻村工作队实际进驻入村开展帮扶工作的年份。没有驻村工作队的，系统默认为1900年.</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07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驻村工作队总人数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C51</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人</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指被调查村社内当前驻村工作队，实有人数（含队长）。没有驻村工作队的，系统默认为0.</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45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驻村工作队队长来自</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C52</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1中央；2省级；3市级；4县级；5乡镇；6其他（请注明）</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指被调查村社内当前驻村工作队负责人所属单位来源。没有驻村工作队的，系统默认为空值.</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112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驻村干部平均每月驻村天数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C53</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天</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指被调查村社内当前驻村工作队所有队员，过去一年内，平均每月驻村的天数。</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是否有驻村第一书记（若否，跳至C56）</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C54</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1.是 2.否</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第一书记 指从各级机关优秀年轻干部、后备干部，国有企业、事业单位的优秀人员和以往因年龄原因从领导岗位上调整下来、尚未退休的干部中选派到村担任第一书记的党员干部。</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34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现任第一书记来自</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C55</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0">
                          <a:latin typeface="方正仿宋_GBK" panose="03000509000000000000" charset="-122"/>
                          <a:ea typeface="方正仿宋_GBK" panose="03000509000000000000" charset="-122"/>
                          <a:cs typeface="方正仿宋_GBK" panose="03000509000000000000" charset="-122"/>
                        </a:rPr>
                        <a:t>1中央；2省级；3市级；4县级；5乡镇；6其他（请注明）</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300" b="0">
                          <a:latin typeface="方正仿宋_GBK" panose="03000509000000000000" charset="-122"/>
                          <a:ea typeface="方正仿宋_GBK" panose="03000509000000000000" charset="-122"/>
                          <a:cs typeface="方正仿宋_GBK" panose="03000509000000000000" charset="-122"/>
                        </a:rPr>
                        <a:t>指现任第一书记所属单位来源。</a:t>
                      </a:r>
                      <a:endParaRPr lang="en-US" altLang="en-US" sz="13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42"/>
          <p:cNvSpPr/>
          <p:nvPr/>
        </p:nvSpPr>
        <p:spPr>
          <a:xfrm>
            <a:off x="3216910" y="860425"/>
            <a:ext cx="5393690" cy="679450"/>
          </a:xfrm>
          <a:prstGeom prst="roundRect">
            <a:avLst>
              <a:gd name="adj" fmla="val 8130"/>
            </a:avLst>
          </a:prstGeom>
          <a:noFill/>
          <a:ln>
            <a:no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“大走访大排查大整改”村表（C表）</a:t>
            </a:r>
            <a:endPar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20" name="表格 19"/>
          <p:cNvGraphicFramePr/>
          <p:nvPr>
            <p:custDataLst>
              <p:tags r:id="rId1"/>
            </p:custDataLst>
          </p:nvPr>
        </p:nvGraphicFramePr>
        <p:xfrm>
          <a:off x="671830" y="1565910"/>
          <a:ext cx="10739120" cy="4882515"/>
        </p:xfrm>
        <a:graphic>
          <a:graphicData uri="http://schemas.openxmlformats.org/drawingml/2006/table">
            <a:tbl>
              <a:tblPr firstRow="1" bandRow="1">
                <a:tableStyleId>{5940675A-B579-460E-94D1-54222C63F5DA}</a:tableStyleId>
              </a:tblPr>
              <a:tblGrid>
                <a:gridCol w="768350"/>
                <a:gridCol w="1806575"/>
                <a:gridCol w="660400"/>
                <a:gridCol w="1623695"/>
                <a:gridCol w="5880100"/>
              </a:tblGrid>
              <a:tr h="633095">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一级指标</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二级指标</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编码</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指标值选项</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p>
                      <a:pPr indent="0" algn="ctr">
                        <a:buNone/>
                      </a:pPr>
                      <a:r>
                        <a:rPr lang="en-US" sz="1400" b="0">
                          <a:latin typeface="方正黑体_GBK" panose="03000509000000000000" charset="-122"/>
                          <a:ea typeface="方正黑体_GBK" panose="03000509000000000000" charset="-122"/>
                          <a:cs typeface="方正黑体_GBK" panose="03000509000000000000" charset="-122"/>
                        </a:rPr>
                        <a:t>指标解释</a:t>
                      </a:r>
                      <a:endParaRPr lang="en-US" altLang="en-US" sz="1400" b="0">
                        <a:latin typeface="方正黑体_GBK" panose="03000509000000000000" charset="-122"/>
                        <a:ea typeface="方正黑体_GBK" panose="03000509000000000000" charset="-122"/>
                        <a:cs typeface="方正黑体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r>
              <a:tr h="279400">
                <a:tc rowSpan="3">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扶贫资产管理</a:t>
                      </a:r>
                      <a:endParaRPr lang="en-US" sz="1400" b="0">
                        <a:latin typeface="方正仿宋_GBK" panose="03000509000000000000" charset="-122"/>
                        <a:ea typeface="方正仿宋_GBK" panose="03000509000000000000" charset="-122"/>
                        <a:cs typeface="方正仿宋_GBK" panose="03000509000000000000" charset="-122"/>
                      </a:endParaRPr>
                    </a:p>
                    <a:p>
                      <a:pPr indent="0">
                        <a:buNone/>
                      </a:pPr>
                      <a:r>
                        <a:rPr lang="en-US" altLang="zh-CN" sz="1400">
                          <a:latin typeface="方正仿宋_GBK" panose="03000509000000000000" charset="-122"/>
                          <a:ea typeface="方正仿宋_GBK" panose="03000509000000000000" charset="-122"/>
                        </a:rPr>
                        <a:t> </a:t>
                      </a:r>
                      <a:endParaRPr 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有无进行扶贫资产清理和核查登记?</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C56</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1.有 2.无</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指根据《关于印发&lt;重庆市加强扶贫项目资产后续管理实施意见&gt;的通知》渝乡振发〔2021〕52号文件要求，是否开展扶贫项目资产清理工作。</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45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各类扶贫资产底数是否清晰？</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C57</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1.是 2.否</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指根据《关于印发&lt;重庆市加强扶贫项目资产后续管理实施意见&gt;的通知》渝乡振发〔2021〕52号文件要求，本村是否按要求建立村级台账。</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07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本村扶贫项目资产是否规范落实了后续管护和运营？</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C58</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1.有 2.无</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指根据《关于印发&lt;重庆市加强扶贫项目资产后续管理实施意见&gt;的通知》渝乡振发〔2021〕52号文件要求，本村扶贫项目资产是否规范落实了后续管护和运营。</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4500">
                <a:tc rowSpan="3">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农村改厕</a:t>
                      </a:r>
                      <a:endParaRPr lang="en-US" sz="1400" b="0">
                        <a:latin typeface="方正仿宋_GBK" panose="03000509000000000000" charset="-122"/>
                        <a:ea typeface="方正仿宋_GBK" panose="03000509000000000000" charset="-122"/>
                        <a:cs typeface="方正仿宋_GBK" panose="03000509000000000000" charset="-122"/>
                      </a:endParaRPr>
                    </a:p>
                    <a:p>
                      <a:pPr indent="0">
                        <a:buNone/>
                      </a:pPr>
                      <a:r>
                        <a:rPr lang="en-US" altLang="zh-CN" sz="1400">
                          <a:latin typeface="方正仿宋_GBK" panose="03000509000000000000" charset="-122"/>
                          <a:ea typeface="方正仿宋_GBK" panose="03000509000000000000" charset="-122"/>
                        </a:rPr>
                        <a:t> </a:t>
                      </a:r>
                      <a:endParaRPr lang="en-US" altLang="zh-CN" sz="1400">
                        <a:latin typeface="方正仿宋_GBK" panose="03000509000000000000" charset="-122"/>
                        <a:ea typeface="方正仿宋_GBK" panose="03000509000000000000" charset="-122"/>
                      </a:endParaRPr>
                    </a:p>
                    <a:p>
                      <a:pPr indent="0">
                        <a:buNone/>
                      </a:pPr>
                      <a:r>
                        <a:rPr lang="en-US" altLang="zh-CN" sz="1400">
                          <a:latin typeface="方正仿宋_GBK" panose="03000509000000000000" charset="-122"/>
                          <a:ea typeface="方正仿宋_GBK" panose="03000509000000000000" charset="-122"/>
                        </a:rPr>
                        <a:t> </a:t>
                      </a:r>
                      <a:endParaRPr 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本村是否建立户厕改造工作台账？</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C59</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1.是 2.否</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指根据《关于印发&lt;重庆市农村户厕调查摸底工作方案&gt;的通知》(渝乡振发〔2022〕12号)文件要求，本村社是不是建立健全了户厕改造的清单化工作台账。</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112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本村是否享受过改厕政策?</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C60</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1.是 2.否</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指被调查村社是不是有农户享受了农村户厕改造补贴政策。</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000">
                <a:tc v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本村享受整村推进改厕政策的户数</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C61</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方正仿宋_GBK" panose="03000509000000000000" charset="-122"/>
                          <a:ea typeface="方正仿宋_GBK" panose="03000509000000000000" charset="-122"/>
                          <a:cs typeface="方正仿宋_GBK" panose="03000509000000000000" charset="-122"/>
                        </a:rPr>
                        <a:t>户</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方正仿宋_GBK" panose="03000509000000000000" charset="-122"/>
                          <a:ea typeface="方正仿宋_GBK" panose="03000509000000000000" charset="-122"/>
                          <a:cs typeface="方正仿宋_GBK" panose="03000509000000000000" charset="-122"/>
                        </a:rPr>
                        <a:t>指被调查村社，截至目前，实际享受了改厕政策的农户户数。</a:t>
                      </a:r>
                      <a:endParaRPr lang="en-US" altLang="en-US" sz="1400" b="0">
                        <a:latin typeface="方正仿宋_GBK" panose="03000509000000000000" charset="-122"/>
                        <a:ea typeface="方正仿宋_GBK" panose="03000509000000000000" charset="-122"/>
                        <a:cs typeface="方正仿宋_GBK"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42"/>
          <p:cNvSpPr/>
          <p:nvPr/>
        </p:nvSpPr>
        <p:spPr>
          <a:xfrm>
            <a:off x="4491990" y="629285"/>
            <a:ext cx="2783840" cy="679450"/>
          </a:xfrm>
          <a:prstGeom prst="roundRect">
            <a:avLst>
              <a:gd name="adj" fmla="val 8130"/>
            </a:avLst>
          </a:prstGeom>
          <a:noFill/>
          <a:ln>
            <a:no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r>
              <a:rPr lang="zh-CN" altLang="en-US"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全程开展数据监测</a:t>
            </a:r>
            <a:endParaRPr lang="en-US" altLang="zh-CN" sz="2400" b="1"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352425" y="1203325"/>
            <a:ext cx="11151870" cy="50095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6"/>
          <p:cNvSpPr/>
          <p:nvPr/>
        </p:nvSpPr>
        <p:spPr>
          <a:xfrm rot="2700000">
            <a:off x="-2799080" y="425450"/>
            <a:ext cx="6007100" cy="6007100"/>
          </a:xfrm>
          <a:prstGeom prst="roundRect">
            <a:avLst>
              <a:gd name="adj" fmla="val 14757"/>
            </a:avLst>
          </a:prstGeom>
          <a:solidFill>
            <a:srgbClr val="1577B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alpha val="35000"/>
                </a:schemeClr>
              </a:solidFill>
            </a:endParaRPr>
          </a:p>
        </p:txBody>
      </p:sp>
      <p:sp>
        <p:nvSpPr>
          <p:cNvPr id="23" name="矩形 22"/>
          <p:cNvSpPr/>
          <p:nvPr/>
        </p:nvSpPr>
        <p:spPr>
          <a:xfrm>
            <a:off x="1435486" y="1840498"/>
            <a:ext cx="1053498" cy="2308324"/>
          </a:xfrm>
          <a:prstGeom prst="rect">
            <a:avLst/>
          </a:prstGeom>
          <a:noFill/>
        </p:spPr>
        <p:txBody>
          <a:bodyPr wrap="square" rtlCol="0">
            <a:spAutoFit/>
          </a:bodyPr>
          <a:lstStyle/>
          <a:p>
            <a:r>
              <a:rPr lang="zh-CN" altLang="en-US" sz="7200" b="1" dirty="0">
                <a:solidFill>
                  <a:srgbClr val="D9D9D9"/>
                </a:solidFill>
                <a:ea typeface="方正汉真广标简体" panose="02000000000000000000" pitchFamily="2" charset="-122"/>
                <a:sym typeface="+mn-lt"/>
              </a:rPr>
              <a:t>目录 </a:t>
            </a:r>
            <a:endParaRPr lang="zh-CN" altLang="en-US" sz="7200" b="1" dirty="0">
              <a:solidFill>
                <a:srgbClr val="D9D9D9"/>
              </a:solidFill>
              <a:ea typeface="方正汉真广标简体" panose="02000000000000000000" pitchFamily="2" charset="-122"/>
              <a:sym typeface="+mn-lt"/>
            </a:endParaRPr>
          </a:p>
        </p:txBody>
      </p:sp>
      <p:sp>
        <p:nvSpPr>
          <p:cNvPr id="54" name="文本框 15"/>
          <p:cNvSpPr txBox="1"/>
          <p:nvPr/>
        </p:nvSpPr>
        <p:spPr>
          <a:xfrm>
            <a:off x="475647" y="1644720"/>
            <a:ext cx="1015663" cy="3093704"/>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5400" b="1" dirty="0">
                <a:solidFill>
                  <a:srgbClr val="D9D9D9">
                    <a:alpha val="48000"/>
                  </a:srgbClr>
                </a:solidFill>
                <a:latin typeface="Impact" panose="020B0806030902050204" pitchFamily="34" charset="0"/>
                <a:ea typeface="思源黑体 CN Heavy" panose="020B0A00000000000000" pitchFamily="34" charset="-122"/>
              </a:rPr>
              <a:t>CONTENTS</a:t>
            </a:r>
            <a:endParaRPr lang="zh-CN" altLang="en-US" sz="5400" b="1" dirty="0">
              <a:solidFill>
                <a:srgbClr val="D9D9D9">
                  <a:alpha val="48000"/>
                </a:srgbClr>
              </a:solidFill>
              <a:latin typeface="Impact" panose="020B0806030902050204" pitchFamily="34" charset="0"/>
              <a:ea typeface="思源黑体 CN Heavy" panose="020B0A00000000000000" pitchFamily="34" charset="-122"/>
            </a:endParaRPr>
          </a:p>
        </p:txBody>
      </p:sp>
      <p:grpSp>
        <p:nvGrpSpPr>
          <p:cNvPr id="60" name="组合 59"/>
          <p:cNvGrpSpPr/>
          <p:nvPr/>
        </p:nvGrpSpPr>
        <p:grpSpPr>
          <a:xfrm>
            <a:off x="4995610" y="2745740"/>
            <a:ext cx="6362294" cy="1275480"/>
            <a:chOff x="5625910" y="994718"/>
            <a:chExt cx="5677891" cy="1275156"/>
          </a:xfrm>
        </p:grpSpPr>
        <p:grpSp>
          <p:nvGrpSpPr>
            <p:cNvPr id="27" name="组合 26"/>
            <p:cNvGrpSpPr/>
            <p:nvPr/>
          </p:nvGrpSpPr>
          <p:grpSpPr>
            <a:xfrm>
              <a:off x="5625910" y="994718"/>
              <a:ext cx="1190329" cy="1176350"/>
              <a:chOff x="2955" y="1351"/>
              <a:chExt cx="7493" cy="7405"/>
            </a:xfrm>
          </p:grpSpPr>
          <p:sp>
            <p:nvSpPr>
              <p:cNvPr id="29" name="圆角矩形 2"/>
              <p:cNvSpPr/>
              <p:nvPr/>
            </p:nvSpPr>
            <p:spPr>
              <a:xfrm rot="2700000">
                <a:off x="3043" y="1351"/>
                <a:ext cx="7405" cy="7405"/>
              </a:xfrm>
              <a:prstGeom prst="roundRect">
                <a:avLst>
                  <a:gd name="adj" fmla="val 14757"/>
                </a:avLst>
              </a:prstGeom>
              <a:solidFill>
                <a:srgbClr val="EEF2F9"/>
              </a:solidFill>
              <a:ln>
                <a:noFill/>
              </a:ln>
              <a:effectLst>
                <a:outerShdw blurRad="190500" dist="63500" dir="13500000" algn="br" rotWithShape="0">
                  <a:srgbClr val="FFFFFF"/>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0" name="圆角矩形 5"/>
              <p:cNvSpPr/>
              <p:nvPr/>
            </p:nvSpPr>
            <p:spPr>
              <a:xfrm rot="2700000">
                <a:off x="2651" y="2246"/>
                <a:ext cx="6654" cy="6047"/>
              </a:xfrm>
              <a:prstGeom prst="roundRect">
                <a:avLst>
                  <a:gd name="adj" fmla="val 14757"/>
                </a:avLst>
              </a:prstGeom>
              <a:solidFill>
                <a:srgbClr val="1577B3"/>
              </a:solidFill>
              <a:ln w="38100">
                <a:solidFill>
                  <a:srgbClr val="1577B3"/>
                </a:solidFill>
              </a:ln>
              <a:effectLst>
                <a:outerShdw blurRad="254000" dist="63500" dir="2700000" algn="tl" rotWithShape="0">
                  <a:srgbClr val="CACED4"/>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ym typeface="+mn-ea"/>
                </a:endParaRPr>
              </a:p>
            </p:txBody>
          </p:sp>
        </p:grpSp>
        <p:grpSp>
          <p:nvGrpSpPr>
            <p:cNvPr id="56" name="组合 55"/>
            <p:cNvGrpSpPr/>
            <p:nvPr/>
          </p:nvGrpSpPr>
          <p:grpSpPr>
            <a:xfrm>
              <a:off x="5754187" y="1193823"/>
              <a:ext cx="5549614" cy="1076051"/>
              <a:chOff x="6259533" y="1807929"/>
              <a:chExt cx="3900424" cy="1076051"/>
            </a:xfrm>
          </p:grpSpPr>
          <p:sp>
            <p:nvSpPr>
              <p:cNvPr id="57" name="文本框 19"/>
              <p:cNvSpPr txBox="1"/>
              <p:nvPr/>
            </p:nvSpPr>
            <p:spPr>
              <a:xfrm>
                <a:off x="6963306" y="1807929"/>
                <a:ext cx="3196651" cy="1076051"/>
              </a:xfrm>
              <a:prstGeom prst="rect">
                <a:avLst/>
              </a:prstGeom>
              <a:noFill/>
            </p:spPr>
            <p:txBody>
              <a:bodyPr wrap="square" rtlCol="0">
                <a:spAutoFit/>
              </a:bodyPr>
              <a:lstStyle>
                <a:defPPr>
                  <a:defRPr lang="en-US"/>
                </a:defPPr>
                <a:lvl1pPr marL="0" defTabSz="914400" eaLnBrk="1" latinLnBrk="0" hangingPunct="1">
                  <a:defRPr sz="7200" b="1">
                    <a:solidFill>
                      <a:srgbClr val="0F517B"/>
                    </a:solidFill>
                    <a:latin typeface="方正汉真广标简体" panose="02000000000000000000" pitchFamily="2" charset="-122"/>
                    <a:ea typeface="方正汉真广标简体" panose="02000000000000000000" pitchFamily="2"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pPr marL="0" lvl="1" algn="l">
                  <a:buClrTx/>
                  <a:buSzTx/>
                  <a:buFontTx/>
                </a:pPr>
                <a:r>
                  <a:rPr lang="zh-CN" altLang="en-US" sz="4000" b="1" dirty="0">
                    <a:solidFill>
                      <a:srgbClr val="0F517B"/>
                    </a:solidFill>
                    <a:latin typeface="方正黑体_GBK" panose="03000509000000000000" charset="-122"/>
                    <a:ea typeface="方正黑体_GBK" panose="03000509000000000000" charset="-122"/>
                  </a:rPr>
                  <a:t>具体注意事项</a:t>
                </a:r>
                <a:endParaRPr lang="zh-CN" altLang="en-US" sz="4000" b="1" dirty="0">
                  <a:solidFill>
                    <a:srgbClr val="0F517B"/>
                  </a:solidFill>
                  <a:latin typeface="方正黑体_GBK" panose="03000509000000000000" charset="-122"/>
                  <a:ea typeface="方正黑体_GBK" panose="03000509000000000000" charset="-122"/>
                </a:endParaRPr>
              </a:p>
              <a:p>
                <a:pPr marL="0" lvl="1" algn="l">
                  <a:buClrTx/>
                  <a:buSzTx/>
                  <a:buFontTx/>
                </a:pPr>
                <a:r>
                  <a:rPr lang="zh-CN" altLang="en-US" sz="2400" b="1" dirty="0">
                    <a:solidFill>
                      <a:srgbClr val="FF0000"/>
                    </a:solidFill>
                    <a:latin typeface="方正黑体_GBK" panose="03000509000000000000" charset="-122"/>
                    <a:ea typeface="方正黑体_GBK" panose="03000509000000000000" charset="-122"/>
                  </a:rPr>
                  <a:t>（新变化、新资料、重点户、熟流程）</a:t>
                </a:r>
                <a:endParaRPr lang="zh-CN" altLang="en-US" sz="2400" b="1" dirty="0">
                  <a:solidFill>
                    <a:srgbClr val="FF0000"/>
                  </a:solidFill>
                  <a:latin typeface="方正黑体_GBK" panose="03000509000000000000" charset="-122"/>
                  <a:ea typeface="方正黑体_GBK" panose="03000509000000000000" charset="-122"/>
                </a:endParaRPr>
              </a:p>
            </p:txBody>
          </p:sp>
          <p:sp>
            <p:nvSpPr>
              <p:cNvPr id="59" name="文本框 30"/>
              <p:cNvSpPr txBox="1"/>
              <p:nvPr/>
            </p:nvSpPr>
            <p:spPr>
              <a:xfrm>
                <a:off x="6259533" y="1852152"/>
                <a:ext cx="599629" cy="70657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000" dirty="0">
                    <a:solidFill>
                      <a:schemeClr val="bg1"/>
                    </a:solidFill>
                    <a:latin typeface="Impact" panose="020B0806030902050204" pitchFamily="34" charset="0"/>
                    <a:ea typeface="思源宋体 CN ExtraLight" panose="02020200000000000000" pitchFamily="18" charset="-122"/>
                  </a:rPr>
                  <a:t>03</a:t>
                </a:r>
                <a:endParaRPr lang="en-US" altLang="zh-CN" sz="4000" dirty="0">
                  <a:solidFill>
                    <a:schemeClr val="bg1"/>
                  </a:solidFill>
                  <a:latin typeface="Impact" panose="020B0806030902050204" pitchFamily="34" charset="0"/>
                  <a:ea typeface="思源宋体 CN ExtraLight" panose="02020200000000000000" pitchFamily="18"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iterate type="lt">
                                    <p:tmPct val="0"/>
                                  </p:iterate>
                                  <p:childTnLst>
                                    <p:set>
                                      <p:cBhvr>
                                        <p:cTn id="12" dur="1" fill="hold">
                                          <p:stCondLst>
                                            <p:cond delay="0"/>
                                          </p:stCondLst>
                                        </p:cTn>
                                        <p:tgtEl>
                                          <p:spTgt spid="54">
                                            <p:txEl>
                                              <p:pRg st="0" end="0"/>
                                            </p:txEl>
                                          </p:spTgt>
                                        </p:tgtEl>
                                        <p:attrNameLst>
                                          <p:attrName>style.visibility</p:attrName>
                                        </p:attrNameLst>
                                      </p:cBhvr>
                                      <p:to>
                                        <p:strVal val="visible"/>
                                      </p:to>
                                    </p:set>
                                    <p:anim calcmode="lin" valueType="num">
                                      <p:cBhvr>
                                        <p:cTn id="13" dur="10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54">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54">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5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ppt_x"/>
                                          </p:val>
                                        </p:tav>
                                        <p:tav tm="100000">
                                          <p:val>
                                            <p:strVal val="#ppt_x"/>
                                          </p:val>
                                        </p:tav>
                                      </p:tavLst>
                                    </p:anim>
                                    <p:anim calcmode="lin" valueType="num">
                                      <p:cBhvr additive="base">
                                        <p:cTn id="2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p:bldP spid="54"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7"/>
          <p:cNvSpPr/>
          <p:nvPr/>
        </p:nvSpPr>
        <p:spPr>
          <a:xfrm>
            <a:off x="5290185" y="5433695"/>
            <a:ext cx="1464945" cy="851535"/>
          </a:xfrm>
          <a:prstGeom prst="roundRect">
            <a:avLst>
              <a:gd name="adj" fmla="val 50000"/>
            </a:avLst>
          </a:prstGeom>
          <a:solidFill>
            <a:srgbClr val="1C9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endParaRPr>
          </a:p>
        </p:txBody>
      </p:sp>
      <p:sp>
        <p:nvSpPr>
          <p:cNvPr id="15" name="矩形: 圆角 14"/>
          <p:cNvSpPr/>
          <p:nvPr/>
        </p:nvSpPr>
        <p:spPr bwMode="auto">
          <a:xfrm>
            <a:off x="579120" y="732155"/>
            <a:ext cx="8847455" cy="770255"/>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注意一</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FF0000"/>
                </a:solidFill>
                <a:latin typeface="微软雅黑" panose="020B0503020204020204" pitchFamily="34" charset="-122"/>
                <a:ea typeface="微软雅黑" panose="020B0503020204020204" pitchFamily="34" charset="-122"/>
                <a:sym typeface="+mn-lt"/>
              </a:rPr>
              <a:t>新变化</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zh-CN" sz="2400" b="1" dirty="0">
                <a:ln w="19050">
                  <a:noFill/>
                </a:ln>
                <a:solidFill>
                  <a:srgbClr val="404040"/>
                </a:solidFill>
                <a:latin typeface="微软雅黑" panose="020B0503020204020204" pitchFamily="34" charset="-122"/>
                <a:ea typeface="微软雅黑" panose="020B0503020204020204" pitchFamily="34" charset="-122"/>
                <a:sym typeface="+mn-lt"/>
              </a:rPr>
              <a:t>监测范围调整后的新变化</a:t>
            </a:r>
            <a:endPar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endParaRPr>
          </a:p>
        </p:txBody>
      </p:sp>
      <p:pic>
        <p:nvPicPr>
          <p:cNvPr id="7" name="图片 6"/>
          <p:cNvPicPr>
            <a:picLocks noChangeAspect="1"/>
          </p:cNvPicPr>
          <p:nvPr/>
        </p:nvPicPr>
        <p:blipFill>
          <a:blip r:embed="rId1"/>
          <a:stretch>
            <a:fillRect/>
          </a:stretch>
        </p:blipFill>
        <p:spPr>
          <a:xfrm>
            <a:off x="1276350" y="1720215"/>
            <a:ext cx="3893820" cy="4818380"/>
          </a:xfrm>
          <a:prstGeom prst="rect">
            <a:avLst/>
          </a:prstGeom>
        </p:spPr>
      </p:pic>
      <p:grpSp>
        <p:nvGrpSpPr>
          <p:cNvPr id="9" name="组合 8"/>
          <p:cNvGrpSpPr/>
          <p:nvPr/>
        </p:nvGrpSpPr>
        <p:grpSpPr>
          <a:xfrm>
            <a:off x="5173659" y="1526072"/>
            <a:ext cx="6688779" cy="3530600"/>
            <a:chOff x="581334" y="1486228"/>
            <a:chExt cx="9842403" cy="6951178"/>
          </a:xfrm>
        </p:grpSpPr>
        <p:grpSp>
          <p:nvGrpSpPr>
            <p:cNvPr id="10" name="组合 9"/>
            <p:cNvGrpSpPr/>
            <p:nvPr/>
          </p:nvGrpSpPr>
          <p:grpSpPr>
            <a:xfrm>
              <a:off x="581334" y="1514107"/>
              <a:ext cx="2157986" cy="1641528"/>
              <a:chOff x="752784" y="1437907"/>
              <a:chExt cx="2157986" cy="1641528"/>
            </a:xfrm>
          </p:grpSpPr>
          <p:sp>
            <p:nvSpPr>
              <p:cNvPr id="11" name="任意多边形: 形状 5"/>
              <p:cNvSpPr/>
              <p:nvPr/>
            </p:nvSpPr>
            <p:spPr>
              <a:xfrm>
                <a:off x="752784" y="1851408"/>
                <a:ext cx="714066" cy="815592"/>
              </a:xfrm>
              <a:custGeom>
                <a:avLst/>
                <a:gdLst>
                  <a:gd name="connsiteX0" fmla="*/ 447365 w 552074"/>
                  <a:gd name="connsiteY0" fmla="*/ 15492 h 740295"/>
                  <a:gd name="connsiteX1" fmla="*/ 28265 w 552074"/>
                  <a:gd name="connsiteY1" fmla="*/ 34542 h 740295"/>
                  <a:gd name="connsiteX2" fmla="*/ 66365 w 552074"/>
                  <a:gd name="connsiteY2" fmla="*/ 320292 h 740295"/>
                  <a:gd name="connsiteX3" fmla="*/ 294965 w 552074"/>
                  <a:gd name="connsiteY3" fmla="*/ 567942 h 740295"/>
                  <a:gd name="connsiteX4" fmla="*/ 542615 w 552074"/>
                  <a:gd name="connsiteY4" fmla="*/ 720342 h 740295"/>
                  <a:gd name="connsiteX5" fmla="*/ 504515 w 552074"/>
                  <a:gd name="connsiteY5" fmla="*/ 110742 h 740295"/>
                  <a:gd name="connsiteX6" fmla="*/ 485465 w 552074"/>
                  <a:gd name="connsiteY6" fmla="*/ 53592 h 740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074" h="740295">
                    <a:moveTo>
                      <a:pt x="447365" y="15492"/>
                    </a:moveTo>
                    <a:cubicBezTo>
                      <a:pt x="269565" y="-383"/>
                      <a:pt x="91765" y="-16258"/>
                      <a:pt x="28265" y="34542"/>
                    </a:cubicBezTo>
                    <a:cubicBezTo>
                      <a:pt x="-35235" y="85342"/>
                      <a:pt x="21915" y="231392"/>
                      <a:pt x="66365" y="320292"/>
                    </a:cubicBezTo>
                    <a:cubicBezTo>
                      <a:pt x="110815" y="409192"/>
                      <a:pt x="215590" y="501267"/>
                      <a:pt x="294965" y="567942"/>
                    </a:cubicBezTo>
                    <a:cubicBezTo>
                      <a:pt x="374340" y="634617"/>
                      <a:pt x="507690" y="796542"/>
                      <a:pt x="542615" y="720342"/>
                    </a:cubicBezTo>
                    <a:cubicBezTo>
                      <a:pt x="577540" y="644142"/>
                      <a:pt x="504515" y="110742"/>
                      <a:pt x="504515" y="110742"/>
                    </a:cubicBezTo>
                    <a:cubicBezTo>
                      <a:pt x="494990" y="-383"/>
                      <a:pt x="490227" y="26604"/>
                      <a:pt x="485465" y="53592"/>
                    </a:cubicBezTo>
                  </a:path>
                </a:pathLst>
              </a:custGeom>
              <a:solidFill>
                <a:srgbClr val="3365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endParaRPr>
              </a:p>
            </p:txBody>
          </p:sp>
          <p:sp>
            <p:nvSpPr>
              <p:cNvPr id="13" name="矩形: 圆角 7"/>
              <p:cNvSpPr/>
              <p:nvPr/>
            </p:nvSpPr>
            <p:spPr>
              <a:xfrm>
                <a:off x="778493" y="1437907"/>
                <a:ext cx="2132277" cy="1641528"/>
              </a:xfrm>
              <a:prstGeom prst="roundRect">
                <a:avLst>
                  <a:gd name="adj" fmla="val 50000"/>
                </a:avLst>
              </a:prstGeom>
              <a:solidFill>
                <a:srgbClr val="1C9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endParaRPr>
              </a:p>
            </p:txBody>
          </p:sp>
        </p:grpSp>
        <p:sp>
          <p:nvSpPr>
            <p:cNvPr id="14" name="文本框 13"/>
            <p:cNvSpPr txBox="1"/>
            <p:nvPr/>
          </p:nvSpPr>
          <p:spPr>
            <a:xfrm>
              <a:off x="607975" y="1486228"/>
              <a:ext cx="1982775" cy="1634027"/>
            </a:xfrm>
            <a:prstGeom prst="rect">
              <a:avLst/>
            </a:prstGeom>
            <a:noFill/>
          </p:spPr>
          <p:txBody>
            <a:bodyPr wrap="square" rtlCol="0">
              <a:spAutoFit/>
            </a:bodyPr>
            <a:p>
              <a:pPr algn="l"/>
              <a:r>
                <a:rPr lang="zh-CN" altLang="zh-CN" sz="1600" b="1" spc="100" dirty="0">
                  <a:solidFill>
                    <a:srgbClr val="FFFFFF"/>
                  </a:solidFill>
                  <a:latin typeface="微软雅黑" panose="020B0503020204020204" pitchFamily="34" charset="-122"/>
                  <a:ea typeface="微软雅黑" panose="020B0503020204020204" pitchFamily="34" charset="-122"/>
                  <a:cs typeface="字魂105号-简雅黑" panose="00000500000000000000" pitchFamily="2" charset="-122"/>
                </a:rPr>
                <a:t>与农村低保</a:t>
              </a:r>
              <a:r>
                <a:rPr lang="en-US" altLang="zh-CN" sz="1600" b="1" spc="100" dirty="0">
                  <a:solidFill>
                    <a:srgbClr val="FFFFFF"/>
                  </a:solidFill>
                  <a:latin typeface="微软雅黑" panose="020B0503020204020204" pitchFamily="34" charset="-122"/>
                  <a:ea typeface="微软雅黑" panose="020B0503020204020204" pitchFamily="34" charset="-122"/>
                  <a:cs typeface="字魂105号-简雅黑" panose="00000500000000000000" pitchFamily="2" charset="-122"/>
                </a:rPr>
                <a:t>”</a:t>
              </a:r>
              <a:r>
                <a:rPr lang="zh-CN" altLang="zh-CN" sz="1600" b="1" spc="100" dirty="0">
                  <a:solidFill>
                    <a:srgbClr val="FFFFFF"/>
                  </a:solidFill>
                  <a:latin typeface="微软雅黑" panose="020B0503020204020204" pitchFamily="34" charset="-122"/>
                  <a:ea typeface="微软雅黑" panose="020B0503020204020204" pitchFamily="34" charset="-122"/>
                  <a:cs typeface="字魂105号-简雅黑" panose="00000500000000000000" pitchFamily="2" charset="-122"/>
                </a:rPr>
                <a:t>千丝万缕</a:t>
              </a:r>
              <a:r>
                <a:rPr lang="en-US" altLang="zh-CN" sz="1600" b="1" spc="100" dirty="0">
                  <a:solidFill>
                    <a:srgbClr val="FFFFFF"/>
                  </a:solidFill>
                  <a:latin typeface="微软雅黑" panose="020B0503020204020204" pitchFamily="34" charset="-122"/>
                  <a:ea typeface="微软雅黑" panose="020B0503020204020204" pitchFamily="34" charset="-122"/>
                  <a:cs typeface="字魂105号-简雅黑" panose="00000500000000000000" pitchFamily="2" charset="-122"/>
                </a:rPr>
                <a:t>”</a:t>
              </a:r>
              <a:r>
                <a:rPr lang="zh-CN" altLang="en-US" sz="1600" b="1" spc="100" dirty="0">
                  <a:solidFill>
                    <a:srgbClr val="FFFFFF"/>
                  </a:solidFill>
                  <a:latin typeface="微软雅黑" panose="020B0503020204020204" pitchFamily="34" charset="-122"/>
                  <a:ea typeface="微软雅黑" panose="020B0503020204020204" pitchFamily="34" charset="-122"/>
                  <a:cs typeface="字魂105号-简雅黑" panose="00000500000000000000" pitchFamily="2" charset="-122"/>
                </a:rPr>
                <a:t>的</a:t>
              </a:r>
              <a:r>
                <a:rPr lang="zh-CN" altLang="zh-CN" sz="1600" b="1" spc="100" dirty="0">
                  <a:solidFill>
                    <a:srgbClr val="FFFFFF"/>
                  </a:solidFill>
                  <a:latin typeface="微软雅黑" panose="020B0503020204020204" pitchFamily="34" charset="-122"/>
                  <a:ea typeface="微软雅黑" panose="020B0503020204020204" pitchFamily="34" charset="-122"/>
                  <a:cs typeface="字魂105号-简雅黑" panose="00000500000000000000" pitchFamily="2" charset="-122"/>
                  <a:sym typeface="+mn-ea"/>
                </a:rPr>
                <a:t>联系</a:t>
              </a:r>
              <a:endParaRPr lang="zh-CN" altLang="zh-CN" sz="1600" b="1" spc="100" dirty="0">
                <a:solidFill>
                  <a:srgbClr val="FFFFFF"/>
                </a:solidFill>
                <a:latin typeface="微软雅黑" panose="020B0503020204020204" pitchFamily="34" charset="-122"/>
                <a:ea typeface="微软雅黑" panose="020B0503020204020204" pitchFamily="34" charset="-122"/>
                <a:cs typeface="字魂105号-简雅黑" panose="00000500000000000000" pitchFamily="2" charset="-122"/>
                <a:sym typeface="+mn-ea"/>
              </a:endParaRPr>
            </a:p>
          </p:txBody>
        </p:sp>
        <p:sp>
          <p:nvSpPr>
            <p:cNvPr id="21" name="矩形 20"/>
            <p:cNvSpPr/>
            <p:nvPr/>
          </p:nvSpPr>
          <p:spPr>
            <a:xfrm>
              <a:off x="2733710" y="1677510"/>
              <a:ext cx="7690027" cy="6759896"/>
            </a:xfrm>
            <a:prstGeom prst="rect">
              <a:avLst/>
            </a:prstGeom>
          </p:spPr>
          <p:txBody>
            <a:bodyPr wrap="square">
              <a:spAutoFit/>
            </a:bodyPr>
            <a:p>
              <a:pPr>
                <a:lnSpc>
                  <a:spcPct val="120000"/>
                </a:lnSpc>
              </a:pPr>
              <a:r>
                <a:rPr lang="zh-CN" altLang="en-US" sz="1500" dirty="0">
                  <a:solidFill>
                    <a:srgbClr val="404040"/>
                  </a:solidFill>
                  <a:latin typeface="微软雅黑" panose="020B0503020204020204" pitchFamily="34" charset="-122"/>
                  <a:ea typeface="微软雅黑" panose="020B0503020204020204" pitchFamily="34" charset="-122"/>
                </a:rPr>
                <a:t>农村低保标准：</a:t>
              </a:r>
              <a:r>
                <a:rPr lang="en-US" altLang="zh-CN" sz="1500" dirty="0">
                  <a:solidFill>
                    <a:srgbClr val="404040"/>
                  </a:solidFill>
                  <a:latin typeface="微软雅黑" panose="020B0503020204020204" pitchFamily="34" charset="-122"/>
                  <a:ea typeface="微软雅黑" panose="020B0503020204020204" pitchFamily="34" charset="-122"/>
                </a:rPr>
                <a:t>515*12=6180</a:t>
              </a:r>
              <a:r>
                <a:rPr lang="zh-CN" altLang="en-US" sz="1500" dirty="0">
                  <a:solidFill>
                    <a:srgbClr val="404040"/>
                  </a:solidFill>
                  <a:latin typeface="微软雅黑" panose="020B0503020204020204" pitchFamily="34" charset="-122"/>
                  <a:ea typeface="微软雅黑" panose="020B0503020204020204" pitchFamily="34" charset="-122"/>
                </a:rPr>
                <a:t>元。</a:t>
              </a:r>
              <a:endParaRPr lang="zh-CN" altLang="en-US" sz="1500" dirty="0">
                <a:solidFill>
                  <a:srgbClr val="404040"/>
                </a:solidFill>
                <a:latin typeface="微软雅黑" panose="020B0503020204020204" pitchFamily="34" charset="-122"/>
                <a:ea typeface="微软雅黑" panose="020B0503020204020204" pitchFamily="34" charset="-122"/>
              </a:endParaRPr>
            </a:p>
            <a:p>
              <a:pPr>
                <a:lnSpc>
                  <a:spcPct val="120000"/>
                </a:lnSpc>
              </a:pPr>
              <a:r>
                <a:rPr lang="zh-CN" altLang="en-US" sz="1500" dirty="0">
                  <a:solidFill>
                    <a:srgbClr val="404040"/>
                  </a:solidFill>
                  <a:latin typeface="微软雅黑" panose="020B0503020204020204" pitchFamily="34" charset="-122"/>
                  <a:ea typeface="微软雅黑" panose="020B0503020204020204" pitchFamily="34" charset="-122"/>
                </a:rPr>
                <a:t>低保核算赡养费：家庭人均月收入减去最低生活保障，然后乘以20%，父母双方的话，就再乘以2。</a:t>
              </a:r>
              <a:endParaRPr lang="zh-CN" altLang="en-US" sz="1500" dirty="0">
                <a:solidFill>
                  <a:srgbClr val="404040"/>
                </a:solidFill>
                <a:latin typeface="微软雅黑" panose="020B0503020204020204" pitchFamily="34" charset="-122"/>
                <a:ea typeface="微软雅黑" panose="020B0503020204020204" pitchFamily="34" charset="-122"/>
              </a:endParaRPr>
            </a:p>
            <a:p>
              <a:pPr>
                <a:lnSpc>
                  <a:spcPct val="120000"/>
                </a:lnSpc>
              </a:pPr>
              <a:r>
                <a:rPr lang="zh-CN" altLang="en-US" sz="1500" dirty="0">
                  <a:solidFill>
                    <a:srgbClr val="FF0000"/>
                  </a:solidFill>
                  <a:latin typeface="微软雅黑" panose="020B0503020204020204" pitchFamily="34" charset="-122"/>
                  <a:ea typeface="微软雅黑" panose="020B0503020204020204" pitchFamily="34" charset="-122"/>
                </a:rPr>
                <a:t>疑问：</a:t>
              </a:r>
              <a:endParaRPr lang="zh-CN" altLang="en-US" sz="1500" dirty="0">
                <a:solidFill>
                  <a:srgbClr val="FF0000"/>
                </a:solidFill>
                <a:latin typeface="微软雅黑" panose="020B0503020204020204" pitchFamily="34" charset="-122"/>
                <a:ea typeface="微软雅黑" panose="020B0503020204020204" pitchFamily="34" charset="-122"/>
              </a:endParaRPr>
            </a:p>
            <a:p>
              <a:pPr>
                <a:lnSpc>
                  <a:spcPct val="120000"/>
                </a:lnSpc>
              </a:pPr>
              <a:r>
                <a:rPr lang="zh-CN" altLang="en-US" sz="1500" dirty="0">
                  <a:solidFill>
                    <a:srgbClr val="404040"/>
                  </a:solidFill>
                  <a:latin typeface="微软雅黑" panose="020B0503020204020204" pitchFamily="34" charset="-122"/>
                  <a:ea typeface="微软雅黑" panose="020B0503020204020204" pitchFamily="34" charset="-122"/>
                </a:rPr>
                <a:t>低保户怎么确定有没有风险？</a:t>
              </a:r>
              <a:endParaRPr lang="zh-CN" altLang="en-US" sz="1500" dirty="0">
                <a:solidFill>
                  <a:srgbClr val="404040"/>
                </a:solidFill>
                <a:latin typeface="微软雅黑" panose="020B0503020204020204" pitchFamily="34" charset="-122"/>
                <a:ea typeface="微软雅黑" panose="020B0503020204020204" pitchFamily="34" charset="-122"/>
              </a:endParaRPr>
            </a:p>
            <a:p>
              <a:pPr>
                <a:lnSpc>
                  <a:spcPct val="120000"/>
                </a:lnSpc>
              </a:pPr>
              <a:r>
                <a:rPr lang="zh-CN" altLang="en-US" sz="1500" dirty="0">
                  <a:solidFill>
                    <a:srgbClr val="404040"/>
                  </a:solidFill>
                  <a:latin typeface="微软雅黑" panose="020B0503020204020204" pitchFamily="34" charset="-122"/>
                  <a:ea typeface="微软雅黑" panose="020B0503020204020204" pitchFamily="34" charset="-122"/>
                </a:rPr>
                <a:t>低保户有大病、大额教育支出的户要不要纳入监测？</a:t>
              </a:r>
              <a:endParaRPr lang="zh-CN" altLang="en-US" sz="1500" dirty="0">
                <a:solidFill>
                  <a:srgbClr val="404040"/>
                </a:solidFill>
                <a:latin typeface="微软雅黑" panose="020B0503020204020204" pitchFamily="34" charset="-122"/>
                <a:ea typeface="微软雅黑" panose="020B0503020204020204" pitchFamily="34" charset="-122"/>
              </a:endParaRPr>
            </a:p>
            <a:p>
              <a:pPr>
                <a:lnSpc>
                  <a:spcPct val="120000"/>
                </a:lnSpc>
              </a:pPr>
              <a:r>
                <a:rPr lang="zh-CN" altLang="en-US" sz="1500" dirty="0">
                  <a:solidFill>
                    <a:srgbClr val="404040"/>
                  </a:solidFill>
                  <a:latin typeface="微软雅黑" panose="020B0503020204020204" pitchFamily="34" charset="-122"/>
                  <a:ea typeface="微软雅黑" panose="020B0503020204020204" pitchFamily="34" charset="-122"/>
                </a:rPr>
                <a:t>新识别的低保户是不是改纳入监测？</a:t>
              </a:r>
              <a:endParaRPr lang="zh-CN" altLang="en-US" sz="1500" dirty="0">
                <a:solidFill>
                  <a:srgbClr val="404040"/>
                </a:solidFill>
                <a:latin typeface="微软雅黑" panose="020B0503020204020204" pitchFamily="34" charset="-122"/>
                <a:ea typeface="微软雅黑" panose="020B0503020204020204" pitchFamily="34" charset="-122"/>
              </a:endParaRPr>
            </a:p>
            <a:p>
              <a:pPr>
                <a:lnSpc>
                  <a:spcPct val="120000"/>
                </a:lnSpc>
              </a:pPr>
              <a:r>
                <a:rPr lang="zh-CN" altLang="en-US" sz="1500" dirty="0">
                  <a:solidFill>
                    <a:srgbClr val="404040"/>
                  </a:solidFill>
                  <a:latin typeface="微软雅黑" panose="020B0503020204020204" pitchFamily="34" charset="-122"/>
                  <a:ea typeface="微软雅黑" panose="020B0503020204020204" pitchFamily="34" charset="-122"/>
                </a:rPr>
                <a:t>低保户不承认赡养费怎么办？</a:t>
              </a:r>
              <a:endParaRPr lang="zh-CN" altLang="en-US" sz="1500" dirty="0">
                <a:solidFill>
                  <a:srgbClr val="404040"/>
                </a:solidFill>
                <a:latin typeface="微软雅黑" panose="020B0503020204020204" pitchFamily="34" charset="-122"/>
                <a:ea typeface="微软雅黑" panose="020B0503020204020204" pitchFamily="34" charset="-122"/>
              </a:endParaRPr>
            </a:p>
            <a:p>
              <a:pPr>
                <a:lnSpc>
                  <a:spcPct val="120000"/>
                </a:lnSpc>
              </a:pPr>
              <a:r>
                <a:rPr lang="zh-CN" altLang="en-US" sz="1500" dirty="0">
                  <a:solidFill>
                    <a:srgbClr val="FF0000"/>
                  </a:solidFill>
                  <a:latin typeface="微软雅黑" panose="020B0503020204020204" pitchFamily="34" charset="-122"/>
                  <a:ea typeface="微软雅黑" panose="020B0503020204020204" pitchFamily="34" charset="-122"/>
                </a:rPr>
                <a:t>明确：</a:t>
              </a:r>
              <a:endParaRPr lang="zh-CN" altLang="en-US" sz="1500" dirty="0">
                <a:solidFill>
                  <a:srgbClr val="FF0000"/>
                </a:solidFill>
                <a:latin typeface="微软雅黑" panose="020B0503020204020204" pitchFamily="34" charset="-122"/>
                <a:ea typeface="微软雅黑" panose="020B0503020204020204" pitchFamily="34" charset="-122"/>
              </a:endParaRPr>
            </a:p>
            <a:p>
              <a:pPr>
                <a:lnSpc>
                  <a:spcPct val="120000"/>
                </a:lnSpc>
              </a:pPr>
              <a:r>
                <a:rPr lang="zh-CN" altLang="en-US" sz="1500" dirty="0">
                  <a:solidFill>
                    <a:srgbClr val="404040"/>
                  </a:solidFill>
                  <a:latin typeface="微软雅黑" panose="020B0503020204020204" pitchFamily="34" charset="-122"/>
                  <a:ea typeface="微软雅黑" panose="020B0503020204020204" pitchFamily="34" charset="-122"/>
                </a:rPr>
                <a:t>监测范围不同于标准，核心还是两不愁三保障有没有风险，确有困难、风险的应纳尽纳，认真研判。功夫下在平时，更多精力投入低保户，做好宣传、收集佐</a:t>
              </a:r>
              <a:r>
                <a:rPr lang="zh-CN" altLang="en-US" sz="1600" dirty="0">
                  <a:solidFill>
                    <a:srgbClr val="404040"/>
                  </a:solidFill>
                  <a:latin typeface="微软雅黑" panose="020B0503020204020204" pitchFamily="34" charset="-122"/>
                  <a:ea typeface="微软雅黑" panose="020B0503020204020204" pitchFamily="34" charset="-122"/>
                </a:rPr>
                <a:t>证。</a:t>
              </a:r>
              <a:endParaRPr lang="en-US" altLang="zh-CN" sz="1600" dirty="0">
                <a:solidFill>
                  <a:srgbClr val="404040"/>
                </a:solidFill>
                <a:latin typeface="微软雅黑" panose="020B0503020204020204" pitchFamily="34" charset="-122"/>
                <a:ea typeface="微软雅黑" panose="020B0503020204020204" pitchFamily="34" charset="-122"/>
              </a:endParaRPr>
            </a:p>
          </p:txBody>
        </p:sp>
      </p:grpSp>
      <p:sp>
        <p:nvSpPr>
          <p:cNvPr id="23" name="文本框 22"/>
          <p:cNvSpPr txBox="1"/>
          <p:nvPr/>
        </p:nvSpPr>
        <p:spPr>
          <a:xfrm>
            <a:off x="5291455" y="5572125"/>
            <a:ext cx="1496060" cy="583565"/>
          </a:xfrm>
          <a:prstGeom prst="rect">
            <a:avLst/>
          </a:prstGeom>
          <a:noFill/>
        </p:spPr>
        <p:txBody>
          <a:bodyPr wrap="square" rtlCol="0">
            <a:spAutoFit/>
          </a:bodyPr>
          <a:p>
            <a:pPr algn="ctr"/>
            <a:r>
              <a:rPr lang="zh-CN" altLang="zh-CN" sz="1600" b="1" spc="100" dirty="0">
                <a:solidFill>
                  <a:srgbClr val="FFFFFF"/>
                </a:solidFill>
                <a:latin typeface="微软雅黑" panose="020B0503020204020204" pitchFamily="34" charset="-122"/>
                <a:ea typeface="微软雅黑" panose="020B0503020204020204" pitchFamily="34" charset="-122"/>
                <a:cs typeface="字魂105号-简雅黑" panose="00000500000000000000" pitchFamily="2" charset="-122"/>
                <a:sym typeface="+mn-ea"/>
              </a:rPr>
              <a:t>突发严重困难户识别</a:t>
            </a:r>
            <a:endParaRPr lang="zh-CN" altLang="zh-CN" sz="1600" b="1" spc="100" dirty="0">
              <a:solidFill>
                <a:srgbClr val="FFFFFF"/>
              </a:solidFill>
              <a:latin typeface="微软雅黑" panose="020B0503020204020204" pitchFamily="34" charset="-122"/>
              <a:ea typeface="微软雅黑" panose="020B0503020204020204" pitchFamily="34" charset="-122"/>
              <a:cs typeface="字魂105号-简雅黑" panose="00000500000000000000" pitchFamily="2" charset="-122"/>
              <a:sym typeface="+mn-ea"/>
            </a:endParaRPr>
          </a:p>
        </p:txBody>
      </p:sp>
      <p:sp>
        <p:nvSpPr>
          <p:cNvPr id="26" name="文本框 25"/>
          <p:cNvSpPr txBox="1"/>
          <p:nvPr/>
        </p:nvSpPr>
        <p:spPr>
          <a:xfrm>
            <a:off x="6885305" y="5433695"/>
            <a:ext cx="4205605" cy="1004570"/>
          </a:xfrm>
          <a:prstGeom prst="rect">
            <a:avLst/>
          </a:prstGeom>
          <a:solidFill>
            <a:schemeClr val="bg1"/>
          </a:solidFill>
        </p:spPr>
        <p:txBody>
          <a:bodyPr wrap="square" rtlCol="0" anchor="t">
            <a:spAutoFit/>
          </a:bodyPr>
          <a:p>
            <a:pPr>
              <a:lnSpc>
                <a:spcPct val="110000"/>
              </a:lnSpc>
            </a:pPr>
            <a:r>
              <a:rPr lang="zh-CN" altLang="en-US">
                <a:solidFill>
                  <a:srgbClr val="FF0000"/>
                </a:solidFill>
              </a:rPr>
              <a:t>逻辑：</a:t>
            </a:r>
            <a:r>
              <a:rPr lang="zh-CN" altLang="en-US"/>
              <a:t>人均纯收入高于</a:t>
            </a:r>
            <a:r>
              <a:rPr lang="en-US" altLang="zh-CN"/>
              <a:t>7000</a:t>
            </a:r>
            <a:r>
              <a:rPr lang="zh-CN" altLang="en-US"/>
              <a:t>元，扣除合规大额支出，参考人均纯收入低于</a:t>
            </a:r>
            <a:r>
              <a:rPr lang="en-US" altLang="zh-CN"/>
              <a:t>7000</a:t>
            </a:r>
            <a:r>
              <a:rPr lang="zh-CN" altLang="en-US"/>
              <a:t>元。</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579120" y="732155"/>
            <a:ext cx="8847455" cy="60325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注意二</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FF0000"/>
                </a:solidFill>
                <a:latin typeface="微软雅黑" panose="020B0503020204020204" pitchFamily="34" charset="-122"/>
                <a:ea typeface="微软雅黑" panose="020B0503020204020204" pitchFamily="34" charset="-122"/>
                <a:sym typeface="+mn-lt"/>
              </a:rPr>
              <a:t>新资料</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大排查业务驱动需要完善的</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3</a:t>
            </a:r>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项资料</a:t>
            </a:r>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p:txBody>
      </p:sp>
      <p:pic>
        <p:nvPicPr>
          <p:cNvPr id="2" name="图片 1"/>
          <p:cNvPicPr>
            <a:picLocks noChangeAspect="1"/>
          </p:cNvPicPr>
          <p:nvPr/>
        </p:nvPicPr>
        <p:blipFill>
          <a:blip r:embed="rId1"/>
          <a:stretch>
            <a:fillRect/>
          </a:stretch>
        </p:blipFill>
        <p:spPr>
          <a:xfrm>
            <a:off x="1004570" y="1336040"/>
            <a:ext cx="3839210" cy="5354320"/>
          </a:xfrm>
          <a:prstGeom prst="rect">
            <a:avLst/>
          </a:prstGeom>
        </p:spPr>
      </p:pic>
      <p:pic>
        <p:nvPicPr>
          <p:cNvPr id="4" name="图片 3"/>
          <p:cNvPicPr>
            <a:picLocks noChangeAspect="1"/>
          </p:cNvPicPr>
          <p:nvPr/>
        </p:nvPicPr>
        <p:blipFill>
          <a:blip r:embed="rId2"/>
          <a:stretch>
            <a:fillRect/>
          </a:stretch>
        </p:blipFill>
        <p:spPr>
          <a:xfrm>
            <a:off x="6359525" y="1290955"/>
            <a:ext cx="3980815" cy="52438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2"/>
          <p:cNvSpPr/>
          <p:nvPr/>
        </p:nvSpPr>
        <p:spPr>
          <a:xfrm>
            <a:off x="929640" y="1346835"/>
            <a:ext cx="10788015" cy="5125085"/>
          </a:xfrm>
          <a:prstGeom prst="roundRect">
            <a:avLst>
              <a:gd name="adj" fmla="val 4748"/>
            </a:avLst>
          </a:prstGeom>
          <a:solidFill>
            <a:srgbClr val="1577B3"/>
          </a:solidFill>
          <a:ln>
            <a:noFill/>
          </a:ln>
          <a:effectLst>
            <a:outerShdw blurRad="431800" dist="139700" dir="5400000" sx="92000" sy="92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grpSp>
        <p:nvGrpSpPr>
          <p:cNvPr id="3" name="组合 2"/>
          <p:cNvGrpSpPr/>
          <p:nvPr/>
        </p:nvGrpSpPr>
        <p:grpSpPr>
          <a:xfrm>
            <a:off x="918210" y="668020"/>
            <a:ext cx="2661920" cy="427355"/>
            <a:chOff x="435514" y="328907"/>
            <a:chExt cx="3194473" cy="569807"/>
          </a:xfrm>
        </p:grpSpPr>
        <p:grpSp>
          <p:nvGrpSpPr>
            <p:cNvPr id="9" name="组合 8"/>
            <p:cNvGrpSpPr/>
            <p:nvPr/>
          </p:nvGrpSpPr>
          <p:grpSpPr>
            <a:xfrm>
              <a:off x="435514" y="328907"/>
              <a:ext cx="497711" cy="497711"/>
              <a:chOff x="3043" y="1351"/>
              <a:chExt cx="7404" cy="7404"/>
            </a:xfrm>
            <a:solidFill>
              <a:srgbClr val="0F517B"/>
            </a:solidFill>
          </p:grpSpPr>
          <p:sp>
            <p:nvSpPr>
              <p:cNvPr id="10" name="圆角矩形 5"/>
              <p:cNvSpPr/>
              <p:nvPr/>
            </p:nvSpPr>
            <p:spPr>
              <a:xfrm rot="2700000">
                <a:off x="3043" y="1351"/>
                <a:ext cx="7405" cy="7405"/>
              </a:xfrm>
              <a:prstGeom prst="roundRect">
                <a:avLst>
                  <a:gd name="adj" fmla="val 14757"/>
                </a:avLst>
              </a:prstGeom>
              <a:grpFill/>
              <a:ln>
                <a:noFill/>
              </a:ln>
              <a:effectLst>
                <a:outerShdw blurRad="190500" dist="63500" dir="13500000" algn="br" rotWithShape="0">
                  <a:srgbClr val="FFFFFF"/>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ym typeface="+mn-ea"/>
                </a:endParaRPr>
              </a:p>
            </p:txBody>
          </p:sp>
          <p:sp>
            <p:nvSpPr>
              <p:cNvPr id="11" name="圆角矩形 9"/>
              <p:cNvSpPr/>
              <p:nvPr/>
            </p:nvSpPr>
            <p:spPr>
              <a:xfrm rot="2700000">
                <a:off x="3043" y="1351"/>
                <a:ext cx="7405" cy="7405"/>
              </a:xfrm>
              <a:prstGeom prst="roundRect">
                <a:avLst>
                  <a:gd name="adj" fmla="val 14757"/>
                </a:avLst>
              </a:prstGeom>
              <a:solidFill>
                <a:srgbClr val="FBA919"/>
              </a:solidFill>
              <a:ln>
                <a:noFill/>
              </a:ln>
              <a:effectLst>
                <a:outerShdw blurRad="254000" dist="63500" dir="2700000" algn="tl" rotWithShape="0">
                  <a:srgbClr val="CACED4"/>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ym typeface="+mn-ea"/>
                </a:endParaRPr>
              </a:p>
            </p:txBody>
          </p:sp>
        </p:grpSp>
        <p:sp>
          <p:nvSpPr>
            <p:cNvPr id="12" name="文本框 11"/>
            <p:cNvSpPr txBox="1"/>
            <p:nvPr/>
          </p:nvSpPr>
          <p:spPr>
            <a:xfrm flipH="1">
              <a:off x="1055274" y="346687"/>
              <a:ext cx="2574713" cy="55202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00" b="1" dirty="0">
                  <a:solidFill>
                    <a:schemeClr val="tx1">
                      <a:lumMod val="75000"/>
                      <a:lumOff val="25000"/>
                    </a:schemeClr>
                  </a:solidFill>
                  <a:latin typeface="Arial" panose="020B0604020202020204"/>
                  <a:ea typeface="微软雅黑" panose="020B0503020204020204" pitchFamily="34" charset="-122"/>
                  <a:cs typeface="+mn-ea"/>
                  <a:sym typeface="+mn-lt"/>
                </a:rPr>
                <a:t>三大行动</a:t>
              </a:r>
              <a:r>
                <a:rPr kumimoji="0" lang="en-US" altLang="zh-CN" sz="2100" b="1" dirty="0">
                  <a:solidFill>
                    <a:schemeClr val="tx1">
                      <a:lumMod val="75000"/>
                      <a:lumOff val="25000"/>
                    </a:schemeClr>
                  </a:solidFill>
                  <a:latin typeface="Arial" panose="020B0604020202020204"/>
                  <a:ea typeface="微软雅黑" panose="020B0503020204020204" pitchFamily="34" charset="-122"/>
                  <a:cs typeface="+mn-ea"/>
                  <a:sym typeface="+mn-lt"/>
                </a:rPr>
                <a:t> </a:t>
              </a:r>
              <a:r>
                <a:rPr kumimoji="0" lang="zh-CN" altLang="en-US" sz="2100" b="1" dirty="0">
                  <a:solidFill>
                    <a:schemeClr val="tx1">
                      <a:lumMod val="75000"/>
                      <a:lumOff val="25000"/>
                    </a:schemeClr>
                  </a:solidFill>
                  <a:latin typeface="Arial" panose="020B0604020202020204"/>
                  <a:ea typeface="微软雅黑" panose="020B0503020204020204" pitchFamily="34" charset="-122"/>
                  <a:cs typeface="+mn-ea"/>
                  <a:sym typeface="+mn-lt"/>
                </a:rPr>
                <a:t>意</a:t>
              </a:r>
              <a:r>
                <a:rPr kumimoji="0" lang="en-US" altLang="zh-CN" sz="2100" b="1" dirty="0">
                  <a:solidFill>
                    <a:schemeClr val="tx1">
                      <a:lumMod val="75000"/>
                      <a:lumOff val="25000"/>
                    </a:schemeClr>
                  </a:solidFill>
                  <a:latin typeface="Arial" panose="020B0604020202020204"/>
                  <a:ea typeface="微软雅黑" panose="020B0503020204020204" pitchFamily="34" charset="-122"/>
                  <a:cs typeface="+mn-ea"/>
                  <a:sym typeface="+mn-lt"/>
                </a:rPr>
                <a:t> </a:t>
              </a:r>
              <a:r>
                <a:rPr kumimoji="0" lang="zh-CN" altLang="en-US" sz="2100" b="1" dirty="0">
                  <a:solidFill>
                    <a:schemeClr val="tx1">
                      <a:lumMod val="75000"/>
                      <a:lumOff val="25000"/>
                    </a:schemeClr>
                  </a:solidFill>
                  <a:latin typeface="Arial" panose="020B0604020202020204"/>
                  <a:ea typeface="微软雅黑" panose="020B0503020204020204" pitchFamily="34" charset="-122"/>
                  <a:cs typeface="+mn-ea"/>
                  <a:sym typeface="+mn-lt"/>
                </a:rPr>
                <a:t>义</a:t>
              </a:r>
              <a:endParaRPr kumimoji="0" lang="zh-CN" altLang="en-US" sz="2100" b="1" dirty="0">
                <a:solidFill>
                  <a:schemeClr val="tx1">
                    <a:lumMod val="75000"/>
                    <a:lumOff val="25000"/>
                  </a:schemeClr>
                </a:solidFill>
                <a:latin typeface="Arial" panose="020B0604020202020204"/>
                <a:ea typeface="微软雅黑" panose="020B0503020204020204" pitchFamily="34" charset="-122"/>
                <a:cs typeface="+mn-ea"/>
                <a:sym typeface="+mn-lt"/>
              </a:endParaRPr>
            </a:p>
          </p:txBody>
        </p:sp>
      </p:grpSp>
      <p:sp>
        <p:nvSpPr>
          <p:cNvPr id="26" name="矩形 25"/>
          <p:cNvSpPr/>
          <p:nvPr/>
        </p:nvSpPr>
        <p:spPr>
          <a:xfrm>
            <a:off x="1127125" y="1605915"/>
            <a:ext cx="10393045" cy="4130675"/>
          </a:xfrm>
          <a:prstGeom prst="rect">
            <a:avLst/>
          </a:prstGeom>
          <a:noFill/>
          <a:ln w="9525">
            <a:noFill/>
          </a:ln>
        </p:spPr>
        <p:txBody>
          <a:bodyPr wrap="square" anchor="t">
            <a:spAutoFit/>
          </a:bodyPr>
          <a:p>
            <a:pPr fontAlgn="auto">
              <a:lnSpc>
                <a:spcPts val="3500"/>
              </a:lnSpc>
            </a:pPr>
            <a:r>
              <a:rPr lang="zh-CN" altLang="en-US" dirty="0">
                <a:gradFill>
                  <a:gsLst>
                    <a:gs pos="100000">
                      <a:srgbClr val="E06A6D"/>
                    </a:gs>
                    <a:gs pos="0">
                      <a:srgbClr val="FDB0BA"/>
                    </a:gs>
                  </a:gsLst>
                  <a:lin scaled="1"/>
                </a:gra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a:t>
            </a:r>
            <a:r>
              <a:rPr lang="zh-CN" altLang="zh-CN" b="1" dirty="0">
                <a:solidFill>
                  <a:srgbClr val="FF0000"/>
                </a:solidFill>
                <a:latin typeface="方正黑体_GBK" panose="03000509000000000000" charset="-122"/>
                <a:ea typeface="方正黑体_GBK" panose="03000509000000000000" charset="-122"/>
                <a:cs typeface="字魂58号-创中黑" panose="00000500000000000000" charset="-122"/>
                <a:sym typeface="字魂58号-创中黑" panose="00000500000000000000" charset="-122"/>
              </a:rPr>
              <a:t>从守住</a:t>
            </a:r>
            <a:r>
              <a:rPr lang="zh-CN" altLang="en-US" b="1" dirty="0">
                <a:solidFill>
                  <a:srgbClr val="FF0000"/>
                </a:solidFill>
                <a:latin typeface="方正黑体_GBK" panose="03000509000000000000" charset="-122"/>
                <a:ea typeface="方正黑体_GBK" panose="03000509000000000000" charset="-122"/>
                <a:cs typeface="字魂58号-创中黑" panose="00000500000000000000" charset="-122"/>
                <a:sym typeface="字魂58号-创中黑" panose="00000500000000000000" charset="-122"/>
              </a:rPr>
              <a:t>防止规模返贫底线</a:t>
            </a:r>
            <a:r>
              <a:rPr lang="zh-CN" altLang="zh-CN" b="1" dirty="0">
                <a:solidFill>
                  <a:srgbClr val="FF0000"/>
                </a:solidFill>
                <a:latin typeface="方正黑体_GBK" panose="03000509000000000000" charset="-122"/>
                <a:ea typeface="方正黑体_GBK" panose="03000509000000000000" charset="-122"/>
                <a:cs typeface="字魂58号-创中黑" panose="00000500000000000000" charset="-122"/>
                <a:sym typeface="字魂58号-创中黑" panose="00000500000000000000" charset="-122"/>
              </a:rPr>
              <a:t>角度看，</a:t>
            </a:r>
            <a:r>
              <a:rPr lang="zh-CN"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本次排查是一次对农村农户家庭状况的全方位的</a:t>
            </a:r>
            <a:r>
              <a:rPr lang="en-US"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a:t>
            </a:r>
            <a:r>
              <a:rPr lang="zh-CN" altLang="en-US"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体检</a:t>
            </a:r>
            <a:r>
              <a:rPr lang="en-US"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a:t>
            </a:r>
            <a:r>
              <a:rPr lang="zh-CN" altLang="en-US"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，集中力量用一个多月时间收集民意、发现问题、解决矛盾、查漏补缺，摸清低收入群体的生活生产状况及时采取措施，杜绝</a:t>
            </a:r>
            <a:r>
              <a:rPr lang="en-US"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a:t>
            </a:r>
            <a:r>
              <a:rPr lang="zh-CN" altLang="en-US"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应纳未纳、体外循环，帮扶不及时措施不精准、风险消除不稳定</a:t>
            </a:r>
            <a:r>
              <a:rPr lang="en-US"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a:t>
            </a:r>
            <a:r>
              <a:rPr lang="zh-CN" altLang="en-US"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等问题。</a:t>
            </a:r>
            <a:endParaRPr lang="zh-CN" altLang="en-US"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endParaRPr>
          </a:p>
          <a:p>
            <a:pPr fontAlgn="auto">
              <a:lnSpc>
                <a:spcPts val="3500"/>
              </a:lnSpc>
            </a:pPr>
            <a:r>
              <a:rPr lang="en-US" altLang="zh-CN" dirty="0">
                <a:gradFill>
                  <a:gsLst>
                    <a:gs pos="100000">
                      <a:srgbClr val="E06A6D"/>
                    </a:gs>
                    <a:gs pos="0">
                      <a:srgbClr val="FDB0BA"/>
                    </a:gs>
                  </a:gsLst>
                  <a:lin scaled="1"/>
                </a:gra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a:t>
            </a:r>
            <a:r>
              <a:rPr lang="zh-CN" altLang="zh-CN" b="1" dirty="0">
                <a:solidFill>
                  <a:srgbClr val="FF0000"/>
                </a:solidFill>
                <a:latin typeface="方正黑体_GBK" panose="03000509000000000000" charset="-122"/>
                <a:ea typeface="方正黑体_GBK" panose="03000509000000000000" charset="-122"/>
                <a:cs typeface="字魂58号-创中黑" panose="00000500000000000000" charset="-122"/>
                <a:sym typeface="字魂58号-创中黑" panose="00000500000000000000" charset="-122"/>
              </a:rPr>
              <a:t>从建立乡村振兴基础数据库角度来讲，</a:t>
            </a:r>
            <a:r>
              <a:rPr lang="zh-CN" altLang="en-US"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本次排查</a:t>
            </a:r>
            <a:r>
              <a:rPr lang="zh-CN"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是一次建立乡村振兴基础数据库的</a:t>
            </a:r>
            <a:r>
              <a:rPr lang="en-US"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a:t>
            </a:r>
            <a:r>
              <a:rPr lang="zh-CN" altLang="en-US"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奠基</a:t>
            </a:r>
            <a:r>
              <a:rPr lang="en-US"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a:t>
            </a:r>
            <a:r>
              <a:rPr lang="zh-CN"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，通过汇总农村户的基本信息、收入状况、产业、就业、厕所等基础数据，为上级分析、决策提供支撑。也是我们摸清农村现状的机会，用相关数据指导以后工作。</a:t>
            </a:r>
            <a:endParaRPr lang="zh-CN"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endParaRPr>
          </a:p>
          <a:p>
            <a:pPr fontAlgn="auto">
              <a:lnSpc>
                <a:spcPts val="3500"/>
              </a:lnSpc>
            </a:pPr>
            <a:r>
              <a:rPr lang="en-US" altLang="zh-CN" dirty="0">
                <a:solidFill>
                  <a:srgbClr val="FF0000"/>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 </a:t>
            </a:r>
            <a:r>
              <a:rPr lang="en-US" altLang="zh-CN" dirty="0">
                <a:gradFill>
                  <a:gsLst>
                    <a:gs pos="100000">
                      <a:srgbClr val="E06A6D"/>
                    </a:gs>
                    <a:gs pos="0">
                      <a:srgbClr val="FDB0BA"/>
                    </a:gs>
                  </a:gsLst>
                  <a:lin scaled="1"/>
                </a:gra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a:t>
            </a:r>
            <a:r>
              <a:rPr lang="zh-CN" altLang="zh-CN" b="1" dirty="0">
                <a:solidFill>
                  <a:srgbClr val="FF0000"/>
                </a:solidFill>
                <a:latin typeface="方正黑体_GBK" panose="03000509000000000000" charset="-122"/>
                <a:ea typeface="方正黑体_GBK" panose="03000509000000000000" charset="-122"/>
                <a:cs typeface="字魂58号-创中黑" panose="00000500000000000000" charset="-122"/>
                <a:sym typeface="字魂58号-创中黑" panose="00000500000000000000" charset="-122"/>
              </a:rPr>
              <a:t>从政策宣传、提升满意度的角度来讲，</a:t>
            </a:r>
            <a:r>
              <a:rPr lang="zh-CN"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本次排查</a:t>
            </a:r>
            <a:r>
              <a:rPr lang="zh-CN" altLang="en-US"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是密切干群关系的</a:t>
            </a:r>
            <a:r>
              <a:rPr lang="en-US"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a:t>
            </a:r>
            <a:r>
              <a:rPr lang="zh-CN" altLang="en-US"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实践</a:t>
            </a:r>
            <a:r>
              <a:rPr lang="en-US" altLang="zh-CN"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a:t>
            </a:r>
            <a:r>
              <a:rPr lang="zh-CN" altLang="en-US"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，通过走访排查，</a:t>
            </a:r>
            <a:r>
              <a:rPr lang="zh-CN" altLang="en-US"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全面宣传农村惠民政策，</a:t>
            </a:r>
            <a:r>
              <a:rPr lang="zh-CN" altLang="en-US"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和在家的群众拉拉家常，与外出的农户打打电话，解释政策、鼓励增收致富、消除隔阂，共同展望农村发展、乡村振兴的未来。</a:t>
            </a:r>
            <a:endParaRPr lang="zh-CN" altLang="en-US"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42" presetClass="entr" presetSubtype="0" fill="hold" grpId="1"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750"/>
                                        <p:tgtEl>
                                          <p:spTgt spid="26"/>
                                        </p:tgtEl>
                                      </p:cBhvr>
                                    </p:animEffect>
                                    <p:anim calcmode="lin" valueType="num">
                                      <p:cBhvr>
                                        <p:cTn id="14" dur="750" fill="hold"/>
                                        <p:tgtEl>
                                          <p:spTgt spid="26"/>
                                        </p:tgtEl>
                                        <p:attrNameLst>
                                          <p:attrName>ppt_x</p:attrName>
                                        </p:attrNameLst>
                                      </p:cBhvr>
                                      <p:tavLst>
                                        <p:tav tm="0">
                                          <p:val>
                                            <p:strVal val="#ppt_x"/>
                                          </p:val>
                                        </p:tav>
                                        <p:tav tm="100000">
                                          <p:val>
                                            <p:strVal val="#ppt_x"/>
                                          </p:val>
                                        </p:tav>
                                      </p:tavLst>
                                    </p:anim>
                                    <p:anim calcmode="lin" valueType="num">
                                      <p:cBhvr>
                                        <p:cTn id="15"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6" grpId="0"/>
      <p:bldP spid="26"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579120" y="732155"/>
            <a:ext cx="8847455" cy="770255"/>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注意二</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FF0000"/>
                </a:solidFill>
                <a:latin typeface="微软雅黑" panose="020B0503020204020204" pitchFamily="34" charset="-122"/>
                <a:ea typeface="微软雅黑" panose="020B0503020204020204" pitchFamily="34" charset="-122"/>
                <a:sym typeface="+mn-lt"/>
              </a:rPr>
              <a:t>资料</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大排查指标需要完善的</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3</a:t>
            </a:r>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项资料</a:t>
            </a:r>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p:txBody>
      </p:sp>
      <p:pic>
        <p:nvPicPr>
          <p:cNvPr id="6" name="图片 5"/>
          <p:cNvPicPr>
            <a:picLocks noChangeAspect="1"/>
          </p:cNvPicPr>
          <p:nvPr/>
        </p:nvPicPr>
        <p:blipFill>
          <a:blip r:embed="rId1"/>
          <a:stretch>
            <a:fillRect/>
          </a:stretch>
        </p:blipFill>
        <p:spPr>
          <a:xfrm>
            <a:off x="547370" y="1502410"/>
            <a:ext cx="10768965" cy="42805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579120" y="732155"/>
            <a:ext cx="8847455" cy="770255"/>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注意三</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FF0000"/>
                </a:solidFill>
                <a:latin typeface="微软雅黑" panose="020B0503020204020204" pitchFamily="34" charset="-122"/>
                <a:ea typeface="微软雅黑" panose="020B0503020204020204" pitchFamily="34" charset="-122"/>
                <a:sym typeface="+mn-lt"/>
              </a:rPr>
              <a:t>重点户</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瞄准重点对象、重点风险。</a:t>
            </a:r>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p:txBody>
      </p:sp>
      <p:pic>
        <p:nvPicPr>
          <p:cNvPr id="3" name="图片 2"/>
          <p:cNvPicPr>
            <a:picLocks noChangeAspect="1"/>
          </p:cNvPicPr>
          <p:nvPr/>
        </p:nvPicPr>
        <p:blipFill>
          <a:blip r:embed="rId1"/>
          <a:stretch>
            <a:fillRect/>
          </a:stretch>
        </p:blipFill>
        <p:spPr>
          <a:xfrm>
            <a:off x="264795" y="1504950"/>
            <a:ext cx="7919085" cy="4657090"/>
          </a:xfrm>
          <a:prstGeom prst="rect">
            <a:avLst/>
          </a:prstGeom>
        </p:spPr>
      </p:pic>
      <p:pic>
        <p:nvPicPr>
          <p:cNvPr id="5" name="图片 4"/>
          <p:cNvPicPr>
            <a:picLocks noChangeAspect="1"/>
          </p:cNvPicPr>
          <p:nvPr/>
        </p:nvPicPr>
        <p:blipFill>
          <a:blip r:embed="rId2"/>
          <a:stretch>
            <a:fillRect/>
          </a:stretch>
        </p:blipFill>
        <p:spPr>
          <a:xfrm>
            <a:off x="8395970" y="1504950"/>
            <a:ext cx="3479165" cy="34563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579120" y="732155"/>
            <a:ext cx="8847455" cy="770255"/>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注意三</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重点</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瞄准重点对象、重点风险。</a:t>
            </a:r>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a:p>
            <a:pPr algn="l"/>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p:txBody>
      </p:sp>
      <p:sp>
        <p:nvSpPr>
          <p:cNvPr id="100" name="文本框 99"/>
          <p:cNvSpPr txBox="1"/>
          <p:nvPr/>
        </p:nvSpPr>
        <p:spPr>
          <a:xfrm>
            <a:off x="883920" y="1478280"/>
            <a:ext cx="4217670" cy="4092575"/>
          </a:xfrm>
          <a:prstGeom prst="rect">
            <a:avLst/>
          </a:prstGeom>
          <a:solidFill>
            <a:schemeClr val="accent1">
              <a:lumMod val="40000"/>
              <a:lumOff val="60000"/>
            </a:schemeClr>
          </a:solidFill>
          <a:ln w="9525">
            <a:noFill/>
          </a:ln>
        </p:spPr>
        <p:txBody>
          <a:bodyPr wrap="square">
            <a:spAutoFit/>
          </a:bodyPr>
          <a:p>
            <a:pPr indent="0"/>
            <a:r>
              <a:rPr lang="zh-CN" sz="2000" b="0">
                <a:ea typeface="方正楷体_GBK" panose="03000509000000000000" charset="-122"/>
              </a:rPr>
              <a:t>涪委农办〔2022〕2号</a:t>
            </a:r>
            <a:endParaRPr lang="zh-CN" sz="2000" b="0">
              <a:ea typeface="方正楷体_GBK" panose="03000509000000000000" charset="-122"/>
            </a:endParaRPr>
          </a:p>
          <a:p>
            <a:pPr indent="0"/>
            <a:endParaRPr lang="zh-CN" sz="2000" b="0">
              <a:ea typeface="方正楷体_GBK" panose="03000509000000000000" charset="-122"/>
            </a:endParaRPr>
          </a:p>
          <a:p>
            <a:pPr indent="0"/>
            <a:r>
              <a:rPr lang="zh-CN" sz="2000" b="0">
                <a:ea typeface="方正楷体_GBK" panose="03000509000000000000" charset="-122"/>
              </a:rPr>
              <a:t>防贫预警户。</a:t>
            </a:r>
            <a:r>
              <a:rPr lang="zh-CN" sz="2000" b="0">
                <a:ea typeface="方正仿宋_GBK" panose="03000509000000000000" charset="-122"/>
              </a:rPr>
              <a:t>主要范围为年人均纯收入6000-9000元农户（随物价指数变化等因素每年有调整），主要包括：防贫监测信息系统人均收入低于9000元的脱贫户和风险消除监测户、享受低保或特困有合规大额支出户、大病重病大额医疗支出户、有安全隐患住房间歇性居住户、子女外出生活不稳定老人户、长期外出返回风险户、外出无法联系风险户等。</a:t>
            </a:r>
            <a:endParaRPr lang="en-US" altLang="zh-CN" sz="2000" b="0">
              <a:ea typeface="方正仿宋_GBK" panose="03000509000000000000" charset="-122"/>
            </a:endParaRPr>
          </a:p>
        </p:txBody>
      </p:sp>
      <p:pic>
        <p:nvPicPr>
          <p:cNvPr id="4" name="图片 3"/>
          <p:cNvPicPr>
            <a:picLocks noChangeAspect="1"/>
          </p:cNvPicPr>
          <p:nvPr/>
        </p:nvPicPr>
        <p:blipFill>
          <a:blip r:embed="rId1"/>
          <a:stretch>
            <a:fillRect/>
          </a:stretch>
        </p:blipFill>
        <p:spPr>
          <a:xfrm>
            <a:off x="5591175" y="1343025"/>
            <a:ext cx="5502275" cy="4510405"/>
          </a:xfrm>
          <a:prstGeom prst="rect">
            <a:avLst/>
          </a:prstGeom>
        </p:spPr>
      </p:pic>
      <p:sp>
        <p:nvSpPr>
          <p:cNvPr id="6" name="文本框 5"/>
          <p:cNvSpPr txBox="1"/>
          <p:nvPr/>
        </p:nvSpPr>
        <p:spPr>
          <a:xfrm>
            <a:off x="1143000" y="6030595"/>
            <a:ext cx="9950450" cy="368300"/>
          </a:xfrm>
          <a:prstGeom prst="rect">
            <a:avLst/>
          </a:prstGeom>
          <a:noFill/>
        </p:spPr>
        <p:txBody>
          <a:bodyPr wrap="square" rtlCol="0">
            <a:spAutoFit/>
          </a:bodyPr>
          <a:p>
            <a:r>
              <a:rPr lang="zh-CN" altLang="en-US"/>
              <a:t>建议：每个村从重点对象中筛选</a:t>
            </a:r>
            <a:r>
              <a:rPr lang="en-US" altLang="zh-CN"/>
              <a:t>40-50</a:t>
            </a:r>
            <a:r>
              <a:rPr lang="zh-CN" altLang="en-US"/>
              <a:t>户，开展重点排查，纳入每季度的预警走访，功夫下在平时。</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579120" y="732155"/>
            <a:ext cx="8847455" cy="770255"/>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注意四</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FF0000"/>
                </a:solidFill>
                <a:latin typeface="微软雅黑" panose="020B0503020204020204" pitchFamily="34" charset="-122"/>
                <a:ea typeface="微软雅黑" panose="020B0503020204020204" pitchFamily="34" charset="-122"/>
                <a:sym typeface="+mn-lt"/>
              </a:rPr>
              <a:t>熟程序</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规范、快速开展监测对象识别</a:t>
            </a:r>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a:p>
            <a:pPr algn="l"/>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p:txBody>
      </p:sp>
      <p:pic>
        <p:nvPicPr>
          <p:cNvPr id="2" name="图片 1"/>
          <p:cNvPicPr>
            <a:picLocks noChangeAspect="1"/>
          </p:cNvPicPr>
          <p:nvPr/>
        </p:nvPicPr>
        <p:blipFill>
          <a:blip r:embed="rId1"/>
          <a:stretch>
            <a:fillRect/>
          </a:stretch>
        </p:blipFill>
        <p:spPr>
          <a:xfrm>
            <a:off x="7294245" y="1596390"/>
            <a:ext cx="4110355" cy="4446270"/>
          </a:xfrm>
          <a:prstGeom prst="rect">
            <a:avLst/>
          </a:prstGeom>
        </p:spPr>
      </p:pic>
      <p:sp>
        <p:nvSpPr>
          <p:cNvPr id="3" name="文本框 2"/>
          <p:cNvSpPr txBox="1"/>
          <p:nvPr/>
        </p:nvSpPr>
        <p:spPr>
          <a:xfrm>
            <a:off x="995680" y="1197610"/>
            <a:ext cx="1663700" cy="398780"/>
          </a:xfrm>
          <a:prstGeom prst="rect">
            <a:avLst/>
          </a:prstGeom>
          <a:solidFill>
            <a:srgbClr val="F63A08"/>
          </a:solidFill>
        </p:spPr>
        <p:txBody>
          <a:bodyPr wrap="square" rtlCol="0">
            <a:spAutoFit/>
          </a:bodyPr>
          <a:p>
            <a:r>
              <a:rPr lang="en-US" altLang="zh-CN" sz="2000"/>
              <a:t>1</a:t>
            </a:r>
            <a:r>
              <a:rPr lang="zh-CN" altLang="en-US" sz="2000"/>
              <a:t>农户申请</a:t>
            </a:r>
            <a:endParaRPr lang="zh-CN" altLang="en-US" sz="2000"/>
          </a:p>
        </p:txBody>
      </p:sp>
      <p:pic>
        <p:nvPicPr>
          <p:cNvPr id="5" name="图片 4"/>
          <p:cNvPicPr>
            <a:picLocks noChangeAspect="1"/>
          </p:cNvPicPr>
          <p:nvPr/>
        </p:nvPicPr>
        <p:blipFill>
          <a:blip r:embed="rId2"/>
          <a:stretch>
            <a:fillRect/>
          </a:stretch>
        </p:blipFill>
        <p:spPr>
          <a:xfrm>
            <a:off x="455295" y="2702560"/>
            <a:ext cx="2667000" cy="2169795"/>
          </a:xfrm>
          <a:prstGeom prst="rect">
            <a:avLst/>
          </a:prstGeom>
        </p:spPr>
      </p:pic>
      <p:sp>
        <p:nvSpPr>
          <p:cNvPr id="7" name="文本框 6"/>
          <p:cNvSpPr txBox="1"/>
          <p:nvPr/>
        </p:nvSpPr>
        <p:spPr>
          <a:xfrm>
            <a:off x="3961765" y="2285365"/>
            <a:ext cx="2493645" cy="3476625"/>
          </a:xfrm>
          <a:prstGeom prst="rect">
            <a:avLst/>
          </a:prstGeom>
          <a:solidFill>
            <a:schemeClr val="accent6">
              <a:lumMod val="20000"/>
              <a:lumOff val="80000"/>
            </a:schemeClr>
          </a:solidFill>
          <a:ln w="9525">
            <a:noFill/>
          </a:ln>
        </p:spPr>
        <p:txBody>
          <a:bodyPr wrap="square">
            <a:spAutoFit/>
          </a:bodyPr>
          <a:p>
            <a:pPr indent="392430"/>
            <a:r>
              <a:rPr lang="zh-CN" sz="2000" b="0">
                <a:ea typeface="宋体" panose="02010600030101010101" pitchFamily="2" charset="-122"/>
              </a:rPr>
              <a:t>（一）线下申请 村（居委）设立申报窗口，明确人员负责办理。</a:t>
            </a:r>
            <a:endParaRPr lang="zh-CN" sz="2000" b="0">
              <a:ea typeface="宋体" panose="02010600030101010101" pitchFamily="2" charset="-122"/>
            </a:endParaRPr>
          </a:p>
          <a:p>
            <a:pPr indent="392430"/>
            <a:r>
              <a:rPr lang="zh-CN" sz="2000" b="0">
                <a:ea typeface="宋体" panose="02010600030101010101" pitchFamily="2" charset="-122"/>
              </a:rPr>
              <a:t>（二）线上申请渠道：【公众号我家在重庆】或【渝防贫APP】或【电脑端重庆防止返贫大数据监测平台】或【重庆乡村振兴局官网】</a:t>
            </a:r>
            <a:endParaRPr lang="zh-CN" altLang="en-US" sz="20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579120" y="732155"/>
            <a:ext cx="8847455" cy="770255"/>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注意四</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FF0000"/>
                </a:solidFill>
                <a:latin typeface="微软雅黑" panose="020B0503020204020204" pitchFamily="34" charset="-122"/>
                <a:ea typeface="微软雅黑" panose="020B0503020204020204" pitchFamily="34" charset="-122"/>
                <a:sym typeface="+mn-lt"/>
              </a:rPr>
              <a:t>熟程序</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规范、快速开展监测对象识别</a:t>
            </a:r>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a:p>
            <a:pPr algn="l"/>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p:txBody>
      </p:sp>
      <p:sp>
        <p:nvSpPr>
          <p:cNvPr id="3" name="文本框 2"/>
          <p:cNvSpPr txBox="1"/>
          <p:nvPr/>
        </p:nvSpPr>
        <p:spPr>
          <a:xfrm>
            <a:off x="995680" y="1197610"/>
            <a:ext cx="1396365" cy="398780"/>
          </a:xfrm>
          <a:prstGeom prst="rect">
            <a:avLst/>
          </a:prstGeom>
          <a:solidFill>
            <a:srgbClr val="F63A08"/>
          </a:solidFill>
        </p:spPr>
        <p:txBody>
          <a:bodyPr wrap="square" rtlCol="0">
            <a:spAutoFit/>
          </a:bodyPr>
          <a:p>
            <a:r>
              <a:rPr lang="en-US" altLang="zh-CN" sz="2000"/>
              <a:t>2</a:t>
            </a:r>
            <a:r>
              <a:rPr lang="zh-CN" altLang="en-US" sz="2000"/>
              <a:t>入户核实</a:t>
            </a:r>
            <a:endParaRPr lang="zh-CN" altLang="en-US" sz="2000"/>
          </a:p>
        </p:txBody>
      </p:sp>
      <p:sp>
        <p:nvSpPr>
          <p:cNvPr id="100" name="文本框 99"/>
          <p:cNvSpPr txBox="1"/>
          <p:nvPr/>
        </p:nvSpPr>
        <p:spPr>
          <a:xfrm>
            <a:off x="799465" y="2333625"/>
            <a:ext cx="3198495" cy="1322070"/>
          </a:xfrm>
          <a:prstGeom prst="rect">
            <a:avLst/>
          </a:prstGeom>
          <a:noFill/>
          <a:ln w="9525">
            <a:noFill/>
          </a:ln>
        </p:spPr>
        <p:txBody>
          <a:bodyPr wrap="square">
            <a:spAutoFit/>
          </a:bodyPr>
          <a:p>
            <a:pPr indent="406400"/>
            <a:r>
              <a:rPr lang="zh-CN" sz="1600" b="0">
                <a:latin typeface="Times New Roman" panose="02020603050405020304" charset="0"/>
                <a:ea typeface="方正仿宋_GBK" panose="03000509000000000000" charset="-122"/>
              </a:rPr>
              <a:t>村组干部和驻村干部等按照“两人同行”原则，及时组织开展入户核实，采集相关信息（采用全国防返贫监测信息系统导出表）。</a:t>
            </a:r>
            <a:endParaRPr lang="zh-CN" altLang="en-US"/>
          </a:p>
        </p:txBody>
      </p:sp>
      <p:pic>
        <p:nvPicPr>
          <p:cNvPr id="4" name="图片 3"/>
          <p:cNvPicPr>
            <a:picLocks noChangeAspect="1"/>
          </p:cNvPicPr>
          <p:nvPr/>
        </p:nvPicPr>
        <p:blipFill>
          <a:blip r:embed="rId1"/>
          <a:stretch>
            <a:fillRect/>
          </a:stretch>
        </p:blipFill>
        <p:spPr>
          <a:xfrm>
            <a:off x="3997960" y="1596390"/>
            <a:ext cx="7229475" cy="42481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579120" y="732155"/>
            <a:ext cx="8847455" cy="770255"/>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注意四</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FF0000"/>
                </a:solidFill>
                <a:latin typeface="微软雅黑" panose="020B0503020204020204" pitchFamily="34" charset="-122"/>
                <a:ea typeface="微软雅黑" panose="020B0503020204020204" pitchFamily="34" charset="-122"/>
                <a:sym typeface="+mn-lt"/>
              </a:rPr>
              <a:t>熟程序</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规范、快速开展监测对象识别</a:t>
            </a:r>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a:p>
            <a:pPr algn="l"/>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p:txBody>
      </p:sp>
      <p:sp>
        <p:nvSpPr>
          <p:cNvPr id="3" name="文本框 2"/>
          <p:cNvSpPr txBox="1"/>
          <p:nvPr/>
        </p:nvSpPr>
        <p:spPr>
          <a:xfrm>
            <a:off x="995680" y="1197610"/>
            <a:ext cx="2160270" cy="398780"/>
          </a:xfrm>
          <a:prstGeom prst="rect">
            <a:avLst/>
          </a:prstGeom>
          <a:solidFill>
            <a:srgbClr val="F63A08"/>
          </a:solidFill>
        </p:spPr>
        <p:txBody>
          <a:bodyPr wrap="square" rtlCol="0">
            <a:spAutoFit/>
          </a:bodyPr>
          <a:p>
            <a:r>
              <a:rPr lang="en-US" altLang="zh-CN" sz="2000"/>
              <a:t>3</a:t>
            </a:r>
            <a:r>
              <a:rPr lang="zh-CN" altLang="en-US" sz="2000"/>
              <a:t>村级评议、公示</a:t>
            </a:r>
            <a:endParaRPr lang="zh-CN" altLang="en-US" sz="2000"/>
          </a:p>
        </p:txBody>
      </p:sp>
      <p:sp>
        <p:nvSpPr>
          <p:cNvPr id="100" name="文本框 99"/>
          <p:cNvSpPr txBox="1"/>
          <p:nvPr/>
        </p:nvSpPr>
        <p:spPr>
          <a:xfrm>
            <a:off x="799465" y="2333625"/>
            <a:ext cx="3198495" cy="1076325"/>
          </a:xfrm>
          <a:prstGeom prst="rect">
            <a:avLst/>
          </a:prstGeom>
          <a:noFill/>
          <a:ln w="9525">
            <a:noFill/>
          </a:ln>
        </p:spPr>
        <p:txBody>
          <a:bodyPr wrap="square">
            <a:spAutoFit/>
          </a:bodyPr>
          <a:p>
            <a:pPr indent="406400"/>
            <a:r>
              <a:rPr lang="zh-CN" sz="1600" b="0">
                <a:latin typeface="Times New Roman" panose="02020603050405020304" charset="0"/>
                <a:ea typeface="方正仿宋_GBK" panose="03000509000000000000" charset="-122"/>
              </a:rPr>
              <a:t>主要是通过村民会议、村民代表会议、村“两委”扩大会议等方式开展，确保过程结果公开公 平公正</a:t>
            </a:r>
            <a:endParaRPr lang="zh-CN" sz="1600" b="0">
              <a:latin typeface="Times New Roman" panose="02020603050405020304" charset="0"/>
              <a:ea typeface="方正仿宋_GBK" panose="03000509000000000000" charset="-122"/>
            </a:endParaRPr>
          </a:p>
        </p:txBody>
      </p:sp>
      <p:pic>
        <p:nvPicPr>
          <p:cNvPr id="2" name="图片 1"/>
          <p:cNvPicPr>
            <a:picLocks noChangeAspect="1"/>
          </p:cNvPicPr>
          <p:nvPr/>
        </p:nvPicPr>
        <p:blipFill>
          <a:blip r:embed="rId1"/>
          <a:stretch>
            <a:fillRect/>
          </a:stretch>
        </p:blipFill>
        <p:spPr>
          <a:xfrm>
            <a:off x="5656580" y="1194435"/>
            <a:ext cx="4606290" cy="54063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579120" y="732155"/>
            <a:ext cx="8847455" cy="770255"/>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注意四</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FF0000"/>
                </a:solidFill>
                <a:latin typeface="微软雅黑" panose="020B0503020204020204" pitchFamily="34" charset="-122"/>
                <a:ea typeface="微软雅黑" panose="020B0503020204020204" pitchFamily="34" charset="-122"/>
                <a:sym typeface="+mn-lt"/>
              </a:rPr>
              <a:t>熟程序</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规范、快速开展监测对象识别</a:t>
            </a:r>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a:p>
            <a:pPr algn="l"/>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p:txBody>
      </p:sp>
      <p:sp>
        <p:nvSpPr>
          <p:cNvPr id="3" name="文本框 2"/>
          <p:cNvSpPr txBox="1"/>
          <p:nvPr/>
        </p:nvSpPr>
        <p:spPr>
          <a:xfrm>
            <a:off x="995680" y="1343025"/>
            <a:ext cx="2781935" cy="368300"/>
          </a:xfrm>
          <a:prstGeom prst="rect">
            <a:avLst/>
          </a:prstGeom>
          <a:solidFill>
            <a:srgbClr val="F63A08"/>
          </a:solidFill>
        </p:spPr>
        <p:txBody>
          <a:bodyPr wrap="square" rtlCol="0">
            <a:spAutoFit/>
          </a:bodyPr>
          <a:p>
            <a:r>
              <a:rPr lang="en-US" altLang="zh-CN"/>
              <a:t>4</a:t>
            </a:r>
            <a:r>
              <a:rPr lang="zh-CN" altLang="zh-CN"/>
              <a:t>乡镇审核（信息比对）</a:t>
            </a:r>
            <a:endParaRPr lang="zh-CN" altLang="zh-CN"/>
          </a:p>
        </p:txBody>
      </p:sp>
      <p:sp>
        <p:nvSpPr>
          <p:cNvPr id="100" name="文本框 99"/>
          <p:cNvSpPr txBox="1"/>
          <p:nvPr/>
        </p:nvSpPr>
        <p:spPr>
          <a:xfrm>
            <a:off x="579120" y="1845310"/>
            <a:ext cx="3660140" cy="2061210"/>
          </a:xfrm>
          <a:prstGeom prst="rect">
            <a:avLst/>
          </a:prstGeom>
          <a:noFill/>
          <a:ln w="9525">
            <a:noFill/>
          </a:ln>
        </p:spPr>
        <p:txBody>
          <a:bodyPr wrap="square">
            <a:spAutoFit/>
          </a:bodyPr>
          <a:p>
            <a:pPr indent="406400"/>
            <a:r>
              <a:rPr lang="zh-CN" sz="1600" b="0">
                <a:latin typeface="Times New Roman" panose="02020603050405020304" charset="0"/>
                <a:ea typeface="方正仿宋_GBK" panose="03000509000000000000" charset="-122"/>
              </a:rPr>
              <a:t>乡镇（街道）联合审核。对村级公示无异议的名单，乡镇（街道）通过重庆市社会救助家庭经济状况核查认定信息管理系统进行初核，并组织民政、住建、医疗、教育、水利等部门人员，就“三保障”及饮水安全风险程度、收入状况及有关财产情况等联合审核，并报区级审定（样本见附件2）</a:t>
            </a:r>
            <a:endParaRPr lang="zh-CN" sz="1600" b="0">
              <a:latin typeface="Times New Roman" panose="02020603050405020304" charset="0"/>
              <a:ea typeface="方正仿宋_GBK" panose="03000509000000000000" charset="-122"/>
            </a:endParaRPr>
          </a:p>
        </p:txBody>
      </p:sp>
      <p:pic>
        <p:nvPicPr>
          <p:cNvPr id="4" name="图片 3"/>
          <p:cNvPicPr>
            <a:picLocks noChangeAspect="1"/>
          </p:cNvPicPr>
          <p:nvPr/>
        </p:nvPicPr>
        <p:blipFill>
          <a:blip r:embed="rId1"/>
          <a:stretch>
            <a:fillRect/>
          </a:stretch>
        </p:blipFill>
        <p:spPr>
          <a:xfrm>
            <a:off x="5416550" y="1077595"/>
            <a:ext cx="4674870" cy="5450840"/>
          </a:xfrm>
          <a:prstGeom prst="rect">
            <a:avLst/>
          </a:prstGeom>
        </p:spPr>
      </p:pic>
      <p:pic>
        <p:nvPicPr>
          <p:cNvPr id="5" name="图片 4"/>
          <p:cNvPicPr>
            <a:picLocks noChangeAspect="1"/>
          </p:cNvPicPr>
          <p:nvPr/>
        </p:nvPicPr>
        <p:blipFill>
          <a:blip r:embed="rId2"/>
          <a:stretch>
            <a:fillRect/>
          </a:stretch>
        </p:blipFill>
        <p:spPr>
          <a:xfrm>
            <a:off x="4805045" y="1495425"/>
            <a:ext cx="7172325" cy="3867150"/>
          </a:xfrm>
          <a:prstGeom prst="rect">
            <a:avLst/>
          </a:prstGeom>
        </p:spPr>
      </p:pic>
      <p:sp>
        <p:nvSpPr>
          <p:cNvPr id="6" name="文本框 5"/>
          <p:cNvSpPr txBox="1"/>
          <p:nvPr/>
        </p:nvSpPr>
        <p:spPr>
          <a:xfrm>
            <a:off x="579120" y="4040505"/>
            <a:ext cx="3950970" cy="2030095"/>
          </a:xfrm>
          <a:prstGeom prst="rect">
            <a:avLst/>
          </a:prstGeom>
          <a:solidFill>
            <a:schemeClr val="tx2">
              <a:lumMod val="20000"/>
              <a:lumOff val="80000"/>
            </a:schemeClr>
          </a:solidFill>
        </p:spPr>
        <p:txBody>
          <a:bodyPr wrap="square" rtlCol="0">
            <a:spAutoFit/>
          </a:bodyPr>
          <a:p>
            <a:pPr algn="ctr"/>
            <a:r>
              <a:rPr lang="zh-CN" altLang="zh-CN" sz="1400" b="1"/>
              <a:t>拟新识别监测对象信息比对情况说明</a:t>
            </a:r>
            <a:endParaRPr lang="zh-CN" altLang="zh-CN" sz="1400" b="1"/>
          </a:p>
          <a:p>
            <a:r>
              <a:rPr lang="zh-CN" altLang="en-US" sz="1400"/>
              <a:t>区乡村振兴局：</a:t>
            </a:r>
            <a:r>
              <a:rPr lang="en-US" altLang="zh-CN" sz="1400"/>
              <a:t>  </a:t>
            </a:r>
            <a:endParaRPr lang="en-US" altLang="zh-CN" sz="1400"/>
          </a:p>
          <a:p>
            <a:r>
              <a:rPr lang="en-US" altLang="zh-CN" sz="1400"/>
              <a:t>  </a:t>
            </a:r>
            <a:r>
              <a:rPr lang="zh-CN" altLang="en-US" sz="1400"/>
              <a:t>经农户</a:t>
            </a:r>
            <a:r>
              <a:rPr lang="zh-CN" altLang="en-US" sz="1400">
                <a:sym typeface="+mn-ea"/>
              </a:rPr>
              <a:t>申请</a:t>
            </a:r>
            <a:r>
              <a:rPr lang="zh-CN" altLang="en-US" sz="1400"/>
              <a:t>授权，我镇民政部门按程序开展家庭经济状况核查比对，</a:t>
            </a:r>
            <a:r>
              <a:rPr lang="en-US" altLang="zh-CN" sz="1400"/>
              <a:t>XXX</a:t>
            </a:r>
            <a:r>
              <a:rPr lang="zh-CN" altLang="en-US" sz="1400"/>
              <a:t>、</a:t>
            </a:r>
            <a:r>
              <a:rPr lang="en-US" altLang="zh-CN" sz="1400"/>
              <a:t>XXX</a:t>
            </a:r>
            <a:r>
              <a:rPr lang="zh-CN" altLang="en-US" sz="1400"/>
              <a:t>等户无商品房、</a:t>
            </a:r>
            <a:r>
              <a:rPr lang="en-US" altLang="zh-CN" sz="1400"/>
              <a:t>....</a:t>
            </a:r>
            <a:r>
              <a:rPr lang="zh-CN" altLang="en-US" sz="1400"/>
              <a:t>。（我镇组织工作组与申请户家庭成员核查确认，询问周边群众、村组掌握情况和防止返贫大数据平台核查，</a:t>
            </a:r>
            <a:r>
              <a:rPr lang="en-US" altLang="zh-CN" sz="1400"/>
              <a:t>XXX</a:t>
            </a:r>
            <a:r>
              <a:rPr lang="zh-CN" altLang="en-US" sz="1400"/>
              <a:t>、</a:t>
            </a:r>
            <a:r>
              <a:rPr lang="en-US" altLang="zh-CN" sz="1400"/>
              <a:t>XXX</a:t>
            </a:r>
            <a:r>
              <a:rPr lang="zh-CN" altLang="en-US" sz="1400"/>
              <a:t>等户无商品房、</a:t>
            </a:r>
            <a:r>
              <a:rPr lang="en-US" altLang="zh-CN" sz="1400"/>
              <a:t>...</a:t>
            </a:r>
            <a:r>
              <a:rPr lang="zh-CN" altLang="en-US" sz="1400"/>
              <a:t>）</a:t>
            </a:r>
            <a:endParaRPr lang="zh-CN" altLang="en-US" sz="1400"/>
          </a:p>
          <a:p>
            <a:r>
              <a:rPr lang="zh-CN" altLang="en-US" sz="1400"/>
              <a:t> </a:t>
            </a:r>
            <a:r>
              <a:rPr lang="en-US" altLang="zh-CN" sz="1400"/>
              <a:t>                   </a:t>
            </a:r>
            <a:r>
              <a:rPr lang="zh-CN" altLang="en-US" sz="1400"/>
              <a:t>盖章</a:t>
            </a:r>
            <a:r>
              <a:rPr lang="en-US" altLang="zh-CN" sz="1400"/>
              <a:t>  </a:t>
            </a:r>
            <a:endParaRPr lang="zh-CN" altLang="zh-CN" sz="1400"/>
          </a:p>
        </p:txBody>
      </p:sp>
      <p:sp>
        <p:nvSpPr>
          <p:cNvPr id="2" name="文本框 1"/>
          <p:cNvSpPr txBox="1"/>
          <p:nvPr/>
        </p:nvSpPr>
        <p:spPr>
          <a:xfrm>
            <a:off x="666750" y="6070600"/>
            <a:ext cx="3776345" cy="645160"/>
          </a:xfrm>
          <a:prstGeom prst="rect">
            <a:avLst/>
          </a:prstGeom>
          <a:solidFill>
            <a:schemeClr val="accent4">
              <a:lumMod val="40000"/>
              <a:lumOff val="60000"/>
            </a:schemeClr>
          </a:solidFill>
        </p:spPr>
        <p:txBody>
          <a:bodyPr wrap="square" rtlCol="0">
            <a:spAutoFit/>
          </a:bodyPr>
          <a:p>
            <a:r>
              <a:rPr lang="en-US" altLang="zh-CN"/>
              <a:t>  </a:t>
            </a:r>
            <a:r>
              <a:rPr lang="zh-CN" altLang="en-US"/>
              <a:t>渝防贫</a:t>
            </a:r>
            <a:r>
              <a:rPr lang="en-US" altLang="zh-CN"/>
              <a:t>APP</a:t>
            </a:r>
            <a:r>
              <a:rPr lang="zh-CN" altLang="zh-CN"/>
              <a:t>、</a:t>
            </a:r>
            <a:r>
              <a:rPr lang="zh-CN" altLang="en-US"/>
              <a:t>重庆市返贫监测大数据平台完成相关资上传、审核。</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579120" y="732155"/>
            <a:ext cx="8847455" cy="770255"/>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注意四</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FF0000"/>
                </a:solidFill>
                <a:latin typeface="微软雅黑" panose="020B0503020204020204" pitchFamily="34" charset="-122"/>
                <a:ea typeface="微软雅黑" panose="020B0503020204020204" pitchFamily="34" charset="-122"/>
                <a:sym typeface="+mn-lt"/>
              </a:rPr>
              <a:t>熟程序</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规范、快速开展监测对象识别</a:t>
            </a:r>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a:p>
            <a:pPr algn="l"/>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p:txBody>
      </p:sp>
      <p:sp>
        <p:nvSpPr>
          <p:cNvPr id="3" name="文本框 2"/>
          <p:cNvSpPr txBox="1"/>
          <p:nvPr/>
        </p:nvSpPr>
        <p:spPr>
          <a:xfrm>
            <a:off x="995680" y="1343025"/>
            <a:ext cx="2781935" cy="368300"/>
          </a:xfrm>
          <a:prstGeom prst="rect">
            <a:avLst/>
          </a:prstGeom>
          <a:solidFill>
            <a:srgbClr val="F63A08"/>
          </a:solidFill>
        </p:spPr>
        <p:txBody>
          <a:bodyPr wrap="square" rtlCol="0">
            <a:spAutoFit/>
          </a:bodyPr>
          <a:p>
            <a:r>
              <a:rPr lang="en-US" altLang="zh-CN"/>
              <a:t>5</a:t>
            </a:r>
            <a:r>
              <a:rPr lang="zh-CN" altLang="en-US"/>
              <a:t>区级审定</a:t>
            </a:r>
            <a:endParaRPr lang="zh-CN" altLang="en-US"/>
          </a:p>
        </p:txBody>
      </p:sp>
      <p:sp>
        <p:nvSpPr>
          <p:cNvPr id="100" name="文本框 99"/>
          <p:cNvSpPr txBox="1"/>
          <p:nvPr/>
        </p:nvSpPr>
        <p:spPr>
          <a:xfrm>
            <a:off x="579120" y="1896110"/>
            <a:ext cx="3199130" cy="2553335"/>
          </a:xfrm>
          <a:prstGeom prst="rect">
            <a:avLst/>
          </a:prstGeom>
          <a:noFill/>
          <a:ln w="9525">
            <a:noFill/>
          </a:ln>
        </p:spPr>
        <p:txBody>
          <a:bodyPr wrap="square">
            <a:spAutoFit/>
          </a:bodyPr>
          <a:p>
            <a:pPr indent="406400"/>
            <a:r>
              <a:rPr lang="zh-CN" sz="1600" b="0">
                <a:latin typeface="Times New Roman" panose="02020603050405020304" charset="0"/>
                <a:ea typeface="方正仿宋_GBK" panose="03000509000000000000" charset="-122"/>
              </a:rPr>
              <a:t>区级审定。区乡村振兴局将各乡镇（街道）上报的拟纳入名单，通过重庆防止返贫大数据监测平台等，核验是否有财政供养人员、是否有商品房、是否有享受型车辆、是否经商办企业、是否有大额存款等。核验审定后，将符合条件的监测对象名单反馈乡镇（街道），录入全国防返贫监测信息系统。</a:t>
            </a:r>
            <a:endParaRPr lang="zh-CN" sz="1600" b="0">
              <a:latin typeface="Times New Roman" panose="02020603050405020304" charset="0"/>
              <a:ea typeface="方正仿宋_GBK" panose="03000509000000000000" charset="-122"/>
            </a:endParaRPr>
          </a:p>
        </p:txBody>
      </p:sp>
      <p:pic>
        <p:nvPicPr>
          <p:cNvPr id="2" name="图片 1"/>
          <p:cNvPicPr>
            <a:picLocks noChangeAspect="1"/>
          </p:cNvPicPr>
          <p:nvPr/>
        </p:nvPicPr>
        <p:blipFill>
          <a:blip r:embed="rId1"/>
          <a:stretch>
            <a:fillRect/>
          </a:stretch>
        </p:blipFill>
        <p:spPr>
          <a:xfrm>
            <a:off x="4744085" y="1267460"/>
            <a:ext cx="4886325" cy="46767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bwMode="auto">
          <a:xfrm>
            <a:off x="579120" y="732155"/>
            <a:ext cx="8847455" cy="770255"/>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注意四</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FF0000"/>
                </a:solidFill>
                <a:latin typeface="微软雅黑" panose="020B0503020204020204" pitchFamily="34" charset="-122"/>
                <a:ea typeface="微软雅黑" panose="020B0503020204020204" pitchFamily="34" charset="-122"/>
                <a:sym typeface="+mn-lt"/>
              </a:rPr>
              <a:t>熟程序</a:t>
            </a:r>
            <a:r>
              <a:rPr lang="en-US" altLang="zh-CN" sz="2400" b="1" dirty="0">
                <a:ln w="19050">
                  <a:noFill/>
                </a:ln>
                <a:solidFill>
                  <a:srgbClr val="404040"/>
                </a:solidFill>
                <a:latin typeface="微软雅黑" panose="020B0503020204020204" pitchFamily="34" charset="-122"/>
                <a:ea typeface="微软雅黑" panose="020B0503020204020204" pitchFamily="34" charset="-122"/>
                <a:sym typeface="+mn-lt"/>
              </a:rPr>
              <a:t>——</a:t>
            </a:r>
            <a:r>
              <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rPr>
              <a:t>规范、快速开展监测对象识别</a:t>
            </a:r>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a:p>
            <a:pPr algn="l"/>
            <a:endParaRPr lang="zh-CN" altLang="en-US" sz="2400" b="1" dirty="0">
              <a:ln w="19050">
                <a:noFill/>
              </a:ln>
              <a:solidFill>
                <a:srgbClr val="404040"/>
              </a:solidFill>
              <a:latin typeface="微软雅黑" panose="020B0503020204020204" pitchFamily="34" charset="-122"/>
              <a:ea typeface="微软雅黑" panose="020B0503020204020204" pitchFamily="34" charset="-122"/>
              <a:sym typeface="+mn-lt"/>
            </a:endParaRPr>
          </a:p>
        </p:txBody>
      </p:sp>
      <p:sp>
        <p:nvSpPr>
          <p:cNvPr id="3" name="文本框 2"/>
          <p:cNvSpPr txBox="1"/>
          <p:nvPr/>
        </p:nvSpPr>
        <p:spPr>
          <a:xfrm>
            <a:off x="995680" y="1343025"/>
            <a:ext cx="2781935" cy="368300"/>
          </a:xfrm>
          <a:prstGeom prst="rect">
            <a:avLst/>
          </a:prstGeom>
          <a:solidFill>
            <a:srgbClr val="F63A08"/>
          </a:solidFill>
        </p:spPr>
        <p:txBody>
          <a:bodyPr wrap="square" rtlCol="0">
            <a:spAutoFit/>
          </a:bodyPr>
          <a:p>
            <a:r>
              <a:rPr lang="zh-CN" altLang="en-US"/>
              <a:t>公告</a:t>
            </a:r>
            <a:endParaRPr lang="zh-CN" altLang="en-US"/>
          </a:p>
        </p:txBody>
      </p:sp>
      <p:sp>
        <p:nvSpPr>
          <p:cNvPr id="100" name="文本框 99"/>
          <p:cNvSpPr txBox="1"/>
          <p:nvPr/>
        </p:nvSpPr>
        <p:spPr>
          <a:xfrm>
            <a:off x="579120" y="1896110"/>
            <a:ext cx="3199130" cy="337185"/>
          </a:xfrm>
          <a:prstGeom prst="rect">
            <a:avLst/>
          </a:prstGeom>
          <a:noFill/>
          <a:ln w="9525">
            <a:noFill/>
          </a:ln>
        </p:spPr>
        <p:txBody>
          <a:bodyPr wrap="square">
            <a:spAutoFit/>
          </a:bodyPr>
          <a:p>
            <a:pPr indent="406400"/>
            <a:r>
              <a:rPr lang="zh-CN" sz="1600" b="0">
                <a:latin typeface="Times New Roman" panose="02020603050405020304" charset="0"/>
                <a:ea typeface="方正仿宋_GBK" panose="03000509000000000000" charset="-122"/>
              </a:rPr>
              <a:t>录入后反馈村级公告。</a:t>
            </a:r>
            <a:endParaRPr lang="zh-CN" sz="1600" b="0">
              <a:latin typeface="Times New Roman" panose="02020603050405020304" charset="0"/>
              <a:ea typeface="方正仿宋_GBK" panose="03000509000000000000" charset="-122"/>
            </a:endParaRPr>
          </a:p>
        </p:txBody>
      </p:sp>
      <p:pic>
        <p:nvPicPr>
          <p:cNvPr id="4" name="图片 3"/>
          <p:cNvPicPr>
            <a:picLocks noChangeAspect="1"/>
          </p:cNvPicPr>
          <p:nvPr/>
        </p:nvPicPr>
        <p:blipFill>
          <a:blip r:embed="rId1"/>
          <a:stretch>
            <a:fillRect/>
          </a:stretch>
        </p:blipFill>
        <p:spPr>
          <a:xfrm>
            <a:off x="5052695" y="1343025"/>
            <a:ext cx="4772025" cy="45624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8"/>
          <p:cNvSpPr/>
          <p:nvPr/>
        </p:nvSpPr>
        <p:spPr>
          <a:xfrm>
            <a:off x="2574925" y="1367790"/>
            <a:ext cx="7569200" cy="974725"/>
          </a:xfrm>
          <a:prstGeom prst="roundRect">
            <a:avLst>
              <a:gd name="adj" fmla="val 1190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Wingdings" panose="05000000000000000000" pitchFamily="2" charset="2"/>
              <a:buChar char="Ø"/>
            </a:pPr>
            <a:r>
              <a:rPr kumimoji="1" lang="zh-CN" altLang="en-US" sz="2000" dirty="0">
                <a:solidFill>
                  <a:schemeClr val="tx1"/>
                </a:solidFill>
                <a:latin typeface="方正黑体_GBK" panose="03000509000000000000" charset="-122"/>
                <a:ea typeface="方正黑体_GBK" panose="03000509000000000000" charset="-122"/>
              </a:rPr>
              <a:t>每季度区级对乡镇街道全覆盖督查暗访一次、交办问题。</a:t>
            </a:r>
            <a:r>
              <a:rPr kumimoji="1" lang="en-US" altLang="zh-CN" sz="2000" dirty="0">
                <a:solidFill>
                  <a:schemeClr val="tx1"/>
                </a:solidFill>
                <a:latin typeface="方正黑体_GBK" panose="03000509000000000000" charset="-122"/>
                <a:ea typeface="方正黑体_GBK" panose="03000509000000000000" charset="-122"/>
              </a:rPr>
              <a:t>     </a:t>
            </a:r>
            <a:r>
              <a:rPr kumimoji="1" lang="zh-CN" altLang="en-US" sz="1600" dirty="0">
                <a:solidFill>
                  <a:schemeClr val="tx1"/>
                </a:solidFill>
                <a:latin typeface="方正黑体_GBK" panose="03000509000000000000" charset="-122"/>
                <a:ea typeface="方正黑体_GBK" panose="03000509000000000000" charset="-122"/>
              </a:rPr>
              <a:t>（住房、收入）</a:t>
            </a:r>
            <a:endParaRPr kumimoji="1" lang="zh-CN" altLang="en-US" sz="1600" dirty="0">
              <a:solidFill>
                <a:schemeClr val="tx1"/>
              </a:solidFill>
              <a:latin typeface="方正黑体_GBK" panose="03000509000000000000" charset="-122"/>
              <a:ea typeface="方正黑体_GBK" panose="03000509000000000000" charset="-122"/>
            </a:endParaRPr>
          </a:p>
        </p:txBody>
      </p:sp>
      <p:sp>
        <p:nvSpPr>
          <p:cNvPr id="4" name="文本框 3"/>
          <p:cNvSpPr txBox="1"/>
          <p:nvPr/>
        </p:nvSpPr>
        <p:spPr>
          <a:xfrm>
            <a:off x="4912360" y="756920"/>
            <a:ext cx="2905125" cy="460375"/>
          </a:xfrm>
          <a:prstGeom prst="rect">
            <a:avLst/>
          </a:prstGeom>
          <a:solidFill>
            <a:schemeClr val="accent2">
              <a:lumMod val="20000"/>
              <a:lumOff val="80000"/>
            </a:schemeClr>
          </a:solidFill>
        </p:spPr>
        <p:txBody>
          <a:bodyPr wrap="square" rtlCol="0">
            <a:spAutoFit/>
          </a:bodyPr>
          <a:lstStyle/>
          <a:p>
            <a:r>
              <a:rPr lang="zh-CN" altLang="en-US" sz="2400" b="1" dirty="0">
                <a:solidFill>
                  <a:srgbClr val="1C9892"/>
                </a:solidFill>
                <a:latin typeface="方正黑体_GBK" panose="03000509000000000000" charset="-122"/>
                <a:ea typeface="方正黑体_GBK" panose="03000509000000000000" charset="-122"/>
              </a:rPr>
              <a:t>今年的工作计划</a:t>
            </a:r>
            <a:endParaRPr lang="zh-CN" altLang="en-US" sz="2400" b="1" dirty="0">
              <a:solidFill>
                <a:srgbClr val="1C9892"/>
              </a:solidFill>
              <a:latin typeface="方正黑体_GBK" panose="03000509000000000000" charset="-122"/>
              <a:ea typeface="方正黑体_GBK" panose="03000509000000000000" charset="-122"/>
            </a:endParaRPr>
          </a:p>
        </p:txBody>
      </p:sp>
      <p:sp>
        <p:nvSpPr>
          <p:cNvPr id="13" name="圆角矩形 8"/>
          <p:cNvSpPr/>
          <p:nvPr/>
        </p:nvSpPr>
        <p:spPr>
          <a:xfrm>
            <a:off x="2582545" y="2342515"/>
            <a:ext cx="7562215" cy="813435"/>
          </a:xfrm>
          <a:prstGeom prst="roundRect">
            <a:avLst>
              <a:gd name="adj" fmla="val 1190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Wingdings" panose="05000000000000000000" pitchFamily="2" charset="2"/>
              <a:buChar char="Ø"/>
            </a:pPr>
            <a:r>
              <a:rPr kumimoji="1" lang="zh-CN" altLang="en-US" sz="2000" dirty="0">
                <a:solidFill>
                  <a:schemeClr val="tx1"/>
                </a:solidFill>
                <a:latin typeface="方正黑体_GBK" panose="03000509000000000000" charset="-122"/>
                <a:ea typeface="方正黑体_GBK" panose="03000509000000000000" charset="-122"/>
                <a:cs typeface="方正黑体_GBK" panose="03000509000000000000" charset="-122"/>
              </a:rPr>
              <a:t>每月区级召开一次乡镇街道</a:t>
            </a:r>
            <a:r>
              <a:rPr kumimoji="1" lang="zh-CN" altLang="en-US" sz="2000" dirty="0">
                <a:solidFill>
                  <a:schemeClr val="tx1"/>
                </a:solidFill>
                <a:latin typeface="方正黑体_GBK" panose="03000509000000000000" charset="-122"/>
                <a:ea typeface="方正黑体_GBK" panose="03000509000000000000" charset="-122"/>
                <a:cs typeface="方正黑体_GBK" panose="03000509000000000000" charset="-122"/>
                <a:sym typeface="+mn-ea"/>
              </a:rPr>
              <a:t>监测帮扶</a:t>
            </a:r>
            <a:r>
              <a:rPr kumimoji="1" lang="zh-CN" altLang="en-US" sz="2000" dirty="0">
                <a:solidFill>
                  <a:schemeClr val="tx1"/>
                </a:solidFill>
                <a:latin typeface="方正黑体_GBK" panose="03000509000000000000" charset="-122"/>
                <a:ea typeface="方正黑体_GBK" panose="03000509000000000000" charset="-122"/>
                <a:cs typeface="方正黑体_GBK" panose="03000509000000000000" charset="-122"/>
              </a:rPr>
              <a:t>例会。</a:t>
            </a:r>
            <a:r>
              <a:rPr kumimoji="1" lang="en-US" altLang="zh-CN" sz="2000" dirty="0">
                <a:solidFill>
                  <a:schemeClr val="tx1"/>
                </a:solidFill>
                <a:latin typeface="方正黑体_GBK" panose="03000509000000000000" charset="-122"/>
                <a:ea typeface="方正黑体_GBK" panose="03000509000000000000" charset="-122"/>
                <a:cs typeface="方正黑体_GBK" panose="03000509000000000000" charset="-122"/>
              </a:rPr>
              <a:t>                              </a:t>
            </a:r>
            <a:r>
              <a:rPr kumimoji="1" lang="zh-CN" altLang="en-US" sz="1600" dirty="0">
                <a:solidFill>
                  <a:schemeClr val="tx1"/>
                </a:solidFill>
                <a:latin typeface="方正黑体_GBK" panose="03000509000000000000" charset="-122"/>
                <a:ea typeface="方正黑体_GBK" panose="03000509000000000000" charset="-122"/>
                <a:cs typeface="方正黑体_GBK" panose="03000509000000000000" charset="-122"/>
              </a:rPr>
              <a:t>（汇报本月监测、帮扶情况）</a:t>
            </a:r>
            <a:endParaRPr kumimoji="1" lang="en-US" altLang="zh-CN" sz="1600" dirty="0">
              <a:solidFill>
                <a:schemeClr val="tx1"/>
              </a:solidFill>
              <a:latin typeface="方正黑体_GBK" panose="03000509000000000000" charset="-122"/>
              <a:ea typeface="方正黑体_GBK" panose="03000509000000000000" charset="-122"/>
              <a:cs typeface="方正黑体_GBK" panose="03000509000000000000" charset="-122"/>
            </a:endParaRPr>
          </a:p>
        </p:txBody>
      </p:sp>
      <p:sp>
        <p:nvSpPr>
          <p:cNvPr id="14" name="圆角矩形 8"/>
          <p:cNvSpPr/>
          <p:nvPr/>
        </p:nvSpPr>
        <p:spPr>
          <a:xfrm>
            <a:off x="2632710" y="3155950"/>
            <a:ext cx="7512050" cy="986790"/>
          </a:xfrm>
          <a:prstGeom prst="roundRect">
            <a:avLst>
              <a:gd name="adj" fmla="val 1190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Wingdings" panose="05000000000000000000" pitchFamily="2" charset="2"/>
              <a:buChar char="Ø"/>
            </a:pPr>
            <a:r>
              <a:rPr kumimoji="1" lang="en-US" altLang="zh-CN" sz="2000" dirty="0">
                <a:solidFill>
                  <a:schemeClr val="tx1"/>
                </a:solidFill>
                <a:latin typeface="方正黑体_GBK" panose="03000509000000000000" charset="-122"/>
                <a:ea typeface="方正黑体_GBK" panose="03000509000000000000" charset="-122"/>
              </a:rPr>
              <a:t> </a:t>
            </a:r>
            <a:r>
              <a:rPr kumimoji="1" lang="zh-CN" altLang="en-US" sz="2000" dirty="0">
                <a:solidFill>
                  <a:schemeClr val="tx1"/>
                </a:solidFill>
                <a:latin typeface="方正黑体_GBK" panose="03000509000000000000" charset="-122"/>
                <a:ea typeface="方正黑体_GBK" panose="03000509000000000000" charset="-122"/>
              </a:rPr>
              <a:t>强化防贫监测信息报送。</a:t>
            </a:r>
            <a:r>
              <a:rPr kumimoji="1" lang="en-US" altLang="zh-CN" sz="2000" dirty="0">
                <a:solidFill>
                  <a:schemeClr val="tx1"/>
                </a:solidFill>
                <a:latin typeface="方正黑体_GBK" panose="03000509000000000000" charset="-122"/>
                <a:ea typeface="方正黑体_GBK" panose="03000509000000000000" charset="-122"/>
              </a:rPr>
              <a:t>                                                             </a:t>
            </a:r>
            <a:r>
              <a:rPr kumimoji="1" lang="zh-CN" altLang="en-US" sz="1500" dirty="0">
                <a:solidFill>
                  <a:schemeClr val="tx1"/>
                </a:solidFill>
                <a:latin typeface="方正黑体_GBK" panose="03000509000000000000" charset="-122"/>
                <a:ea typeface="方正黑体_GBK" panose="03000509000000000000" charset="-122"/>
              </a:rPr>
              <a:t>（三大行动期间每乡镇报送一条以上信息。方法总结、经验提炼、典型案例等；如果市级或以上使用，会在考核中体现。）</a:t>
            </a:r>
            <a:endParaRPr kumimoji="1" lang="zh-CN" altLang="en-US" sz="1500" dirty="0">
              <a:solidFill>
                <a:schemeClr val="tx1"/>
              </a:solidFill>
              <a:latin typeface="方正黑体_GBK" panose="03000509000000000000" charset="-122"/>
              <a:ea typeface="方正黑体_GBK" panose="03000509000000000000" charset="-122"/>
            </a:endParaRPr>
          </a:p>
        </p:txBody>
      </p:sp>
      <p:sp>
        <p:nvSpPr>
          <p:cNvPr id="8" name="圆角矩形 8"/>
          <p:cNvSpPr/>
          <p:nvPr/>
        </p:nvSpPr>
        <p:spPr>
          <a:xfrm>
            <a:off x="2678430" y="4932045"/>
            <a:ext cx="7466330" cy="829310"/>
          </a:xfrm>
          <a:prstGeom prst="roundRect">
            <a:avLst>
              <a:gd name="adj" fmla="val 1190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Font typeface="Wingdings" panose="05000000000000000000" pitchFamily="2" charset="2"/>
              <a:buChar char="Ø"/>
            </a:pPr>
            <a:r>
              <a:rPr kumimoji="1" lang="zh-CN" altLang="en-US" sz="2000" dirty="0">
                <a:solidFill>
                  <a:schemeClr val="tx1"/>
                </a:solidFill>
                <a:latin typeface="方正黑体_GBK" panose="03000509000000000000" charset="-122"/>
                <a:ea typeface="方正黑体_GBK" panose="03000509000000000000" charset="-122"/>
              </a:rPr>
              <a:t>持续关注数据质量。</a:t>
            </a:r>
            <a:r>
              <a:rPr kumimoji="1" lang="zh-CN" altLang="en-US" sz="1600" dirty="0">
                <a:solidFill>
                  <a:schemeClr val="tx1"/>
                </a:solidFill>
                <a:latin typeface="方正黑体_GBK" panose="03000509000000000000" charset="-122"/>
                <a:ea typeface="方正黑体_GBK" panose="03000509000000000000" charset="-122"/>
              </a:rPr>
              <a:t>（数据质量是生命线）</a:t>
            </a:r>
            <a:endParaRPr kumimoji="1" lang="zh-CN" altLang="en-US" sz="1600" dirty="0">
              <a:solidFill>
                <a:schemeClr val="tx1"/>
              </a:solidFill>
              <a:latin typeface="方正黑体_GBK" panose="03000509000000000000" charset="-122"/>
              <a:ea typeface="方正黑体_GBK" panose="03000509000000000000" charset="-122"/>
            </a:endParaRPr>
          </a:p>
        </p:txBody>
      </p:sp>
      <p:sp>
        <p:nvSpPr>
          <p:cNvPr id="5" name="圆角矩形 8"/>
          <p:cNvSpPr/>
          <p:nvPr/>
        </p:nvSpPr>
        <p:spPr>
          <a:xfrm>
            <a:off x="2618105" y="4090670"/>
            <a:ext cx="7526020" cy="829310"/>
          </a:xfrm>
          <a:prstGeom prst="roundRect">
            <a:avLst>
              <a:gd name="adj" fmla="val 1190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indent="-285750" algn="l">
              <a:buFont typeface="Wingdings" panose="05000000000000000000" pitchFamily="2" charset="2"/>
              <a:buChar char="Ø"/>
            </a:pPr>
            <a:r>
              <a:rPr kumimoji="1" lang="zh-CN" altLang="en-US" sz="2000" dirty="0">
                <a:solidFill>
                  <a:schemeClr val="tx1"/>
                </a:solidFill>
                <a:latin typeface="方正黑体_GBK" panose="03000509000000000000" charset="-122"/>
                <a:ea typeface="方正黑体_GBK" panose="03000509000000000000" charset="-122"/>
              </a:rPr>
              <a:t>打造监测帮扶</a:t>
            </a:r>
            <a:r>
              <a:rPr kumimoji="1" lang="en-US" altLang="zh-CN" sz="2000" dirty="0">
                <a:solidFill>
                  <a:schemeClr val="tx1"/>
                </a:solidFill>
                <a:latin typeface="方正黑体_GBK" panose="03000509000000000000" charset="-122"/>
                <a:ea typeface="方正黑体_GBK" panose="03000509000000000000" charset="-122"/>
              </a:rPr>
              <a:t>“</a:t>
            </a:r>
            <a:r>
              <a:rPr kumimoji="1" lang="zh-CN" altLang="en-US" sz="2000" dirty="0">
                <a:solidFill>
                  <a:schemeClr val="tx1"/>
                </a:solidFill>
                <a:latin typeface="方正黑体_GBK" panose="03000509000000000000" charset="-122"/>
                <a:ea typeface="方正黑体_GBK" panose="03000509000000000000" charset="-122"/>
              </a:rPr>
              <a:t>样板村</a:t>
            </a:r>
            <a:r>
              <a:rPr kumimoji="1" lang="en-US" altLang="zh-CN" sz="2000" dirty="0">
                <a:solidFill>
                  <a:schemeClr val="tx1"/>
                </a:solidFill>
                <a:latin typeface="方正黑体_GBK" panose="03000509000000000000" charset="-122"/>
                <a:ea typeface="方正黑体_GBK" panose="03000509000000000000" charset="-122"/>
              </a:rPr>
              <a:t>”</a:t>
            </a:r>
            <a:r>
              <a:rPr kumimoji="1" lang="zh-CN" altLang="en-US" sz="2000" dirty="0">
                <a:solidFill>
                  <a:schemeClr val="tx1"/>
                </a:solidFill>
                <a:latin typeface="方正黑体_GBK" panose="03000509000000000000" charset="-122"/>
                <a:ea typeface="方正黑体_GBK" panose="03000509000000000000" charset="-122"/>
              </a:rPr>
              <a:t>。</a:t>
            </a:r>
            <a:r>
              <a:rPr kumimoji="1" lang="zh-CN" altLang="en-US" sz="1600" dirty="0">
                <a:solidFill>
                  <a:schemeClr val="tx1"/>
                </a:solidFill>
                <a:latin typeface="方正黑体_GBK" panose="03000509000000000000" charset="-122"/>
                <a:ea typeface="方正黑体_GBK" panose="03000509000000000000" charset="-122"/>
              </a:rPr>
              <a:t>（马龙路沿线乡镇等，制定标准；思考与乡村治理积分结合，脱贫户、监测户、预警户等评自力更生奖、敬老孝亲奖等。）</a:t>
            </a:r>
            <a:endParaRPr kumimoji="1" lang="zh-CN" altLang="en-US" sz="1600" dirty="0">
              <a:solidFill>
                <a:schemeClr val="tx1"/>
              </a:solidFill>
              <a:latin typeface="方正黑体_GBK" panose="03000509000000000000" charset="-122"/>
              <a:ea typeface="方正黑体_GBK" panose="03000509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2"/>
          <p:cNvSpPr/>
          <p:nvPr/>
        </p:nvSpPr>
        <p:spPr>
          <a:xfrm>
            <a:off x="3558540" y="1146175"/>
            <a:ext cx="8127365" cy="5174615"/>
          </a:xfrm>
          <a:prstGeom prst="roundRect">
            <a:avLst>
              <a:gd name="adj" fmla="val 4748"/>
            </a:avLst>
          </a:prstGeom>
          <a:solidFill>
            <a:srgbClr val="1577B3"/>
          </a:solidFill>
          <a:ln>
            <a:noFill/>
          </a:ln>
          <a:effectLst>
            <a:outerShdw blurRad="431800" dist="139700" dir="5400000" sx="92000" sy="92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grpSp>
        <p:nvGrpSpPr>
          <p:cNvPr id="3" name="组合 2"/>
          <p:cNvGrpSpPr/>
          <p:nvPr/>
        </p:nvGrpSpPr>
        <p:grpSpPr>
          <a:xfrm>
            <a:off x="1527175" y="607060"/>
            <a:ext cx="2468245" cy="427355"/>
            <a:chOff x="435514" y="328907"/>
            <a:chExt cx="4019972" cy="569807"/>
          </a:xfrm>
        </p:grpSpPr>
        <p:grpSp>
          <p:nvGrpSpPr>
            <p:cNvPr id="9" name="组合 8"/>
            <p:cNvGrpSpPr/>
            <p:nvPr/>
          </p:nvGrpSpPr>
          <p:grpSpPr>
            <a:xfrm>
              <a:off x="435514" y="328907"/>
              <a:ext cx="497711" cy="497711"/>
              <a:chOff x="3043" y="1351"/>
              <a:chExt cx="7404" cy="7404"/>
            </a:xfrm>
            <a:solidFill>
              <a:srgbClr val="0F517B"/>
            </a:solidFill>
          </p:grpSpPr>
          <p:sp>
            <p:nvSpPr>
              <p:cNvPr id="10" name="圆角矩形 5"/>
              <p:cNvSpPr/>
              <p:nvPr/>
            </p:nvSpPr>
            <p:spPr>
              <a:xfrm rot="2700000">
                <a:off x="3043" y="1351"/>
                <a:ext cx="7405" cy="7405"/>
              </a:xfrm>
              <a:prstGeom prst="roundRect">
                <a:avLst>
                  <a:gd name="adj" fmla="val 14757"/>
                </a:avLst>
              </a:prstGeom>
              <a:grpFill/>
              <a:ln>
                <a:noFill/>
              </a:ln>
              <a:effectLst>
                <a:outerShdw blurRad="190500" dist="63500" dir="13500000" algn="br" rotWithShape="0">
                  <a:srgbClr val="FFFFFF"/>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ym typeface="+mn-ea"/>
                </a:endParaRPr>
              </a:p>
            </p:txBody>
          </p:sp>
          <p:sp>
            <p:nvSpPr>
              <p:cNvPr id="11" name="圆角矩形 9"/>
              <p:cNvSpPr/>
              <p:nvPr/>
            </p:nvSpPr>
            <p:spPr>
              <a:xfrm rot="2700000">
                <a:off x="3043" y="1351"/>
                <a:ext cx="7405" cy="7405"/>
              </a:xfrm>
              <a:prstGeom prst="roundRect">
                <a:avLst>
                  <a:gd name="adj" fmla="val 14757"/>
                </a:avLst>
              </a:prstGeom>
              <a:solidFill>
                <a:srgbClr val="FBA919"/>
              </a:solidFill>
              <a:ln>
                <a:noFill/>
              </a:ln>
              <a:effectLst>
                <a:outerShdw blurRad="254000" dist="63500" dir="2700000" algn="tl" rotWithShape="0">
                  <a:srgbClr val="CACED4"/>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ym typeface="+mn-ea"/>
                </a:endParaRPr>
              </a:p>
            </p:txBody>
          </p:sp>
        </p:grpSp>
        <p:sp>
          <p:nvSpPr>
            <p:cNvPr id="12" name="文本框 11"/>
            <p:cNvSpPr txBox="1"/>
            <p:nvPr/>
          </p:nvSpPr>
          <p:spPr>
            <a:xfrm flipH="1">
              <a:off x="1055274" y="346687"/>
              <a:ext cx="3400212" cy="55202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00" b="1" dirty="0">
                  <a:solidFill>
                    <a:schemeClr val="tx1">
                      <a:lumMod val="75000"/>
                      <a:lumOff val="25000"/>
                    </a:schemeClr>
                  </a:solidFill>
                  <a:latin typeface="Arial" panose="020B0604020202020204"/>
                  <a:ea typeface="微软雅黑" panose="020B0503020204020204" pitchFamily="34" charset="-122"/>
                  <a:cs typeface="+mn-ea"/>
                  <a:sym typeface="+mn-lt"/>
                </a:rPr>
                <a:t>走访排查方法</a:t>
              </a:r>
              <a:endParaRPr kumimoji="0" lang="zh-CN" altLang="en-US" sz="2100" b="1" dirty="0">
                <a:solidFill>
                  <a:schemeClr val="tx1">
                    <a:lumMod val="75000"/>
                    <a:lumOff val="25000"/>
                  </a:schemeClr>
                </a:solidFill>
                <a:latin typeface="Arial" panose="020B0604020202020204"/>
                <a:ea typeface="微软雅黑" panose="020B0503020204020204" pitchFamily="34" charset="-122"/>
                <a:cs typeface="+mn-ea"/>
                <a:sym typeface="+mn-lt"/>
              </a:endParaRPr>
            </a:p>
          </p:txBody>
        </p:sp>
      </p:grpSp>
      <p:sp>
        <p:nvSpPr>
          <p:cNvPr id="26" name="矩形 25"/>
          <p:cNvSpPr/>
          <p:nvPr/>
        </p:nvSpPr>
        <p:spPr>
          <a:xfrm>
            <a:off x="3677285" y="1146175"/>
            <a:ext cx="7889875" cy="5092700"/>
          </a:xfrm>
          <a:prstGeom prst="rect">
            <a:avLst/>
          </a:prstGeom>
          <a:noFill/>
          <a:ln w="9525">
            <a:noFill/>
          </a:ln>
        </p:spPr>
        <p:txBody>
          <a:bodyPr wrap="square" anchor="t">
            <a:spAutoFit/>
          </a:bodyPr>
          <a:p>
            <a:pPr fontAlgn="auto">
              <a:lnSpc>
                <a:spcPts val="3000"/>
              </a:lnSpc>
            </a:pPr>
            <a:r>
              <a:rPr lang="zh-CN" altLang="en-US" sz="2000" b="1"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怎么走访</a:t>
            </a:r>
            <a:endParaRPr lang="zh-CN" altLang="en-US" sz="2000" b="1"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endParaRPr>
          </a:p>
          <a:p>
            <a:pPr fontAlgn="auto">
              <a:lnSpc>
                <a:spcPts val="3000"/>
              </a:lnSpc>
            </a:pPr>
            <a:r>
              <a:rPr lang="en-US" altLang="zh-CN" sz="2000"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   </a:t>
            </a:r>
            <a:r>
              <a:rPr lang="zh-CN" sz="2000"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“在家必进门、在外必通话、指标不漏项” 原则，通过“一问、二看、三宣传、四判断”的方式，逐户、逐人、逐项全覆盖开展入户走访排查。</a:t>
            </a:r>
            <a:endParaRPr lang="zh-CN" sz="2000"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endParaRPr>
          </a:p>
          <a:p>
            <a:pPr fontAlgn="auto">
              <a:lnSpc>
                <a:spcPts val="3000"/>
              </a:lnSpc>
            </a:pPr>
            <a:r>
              <a:rPr lang="zh-CN" sz="2000"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a:t>
            </a:r>
            <a:r>
              <a:rPr lang="zh-CN" sz="2000" b="1" dirty="0">
                <a:solidFill>
                  <a:srgbClr val="FF0000"/>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一问：</a:t>
            </a:r>
            <a:r>
              <a:rPr lang="zh-CN" sz="2000"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即按照户表指标逐项询问排查对象的家庭基本信息、收入结构、监测帮扶、政策落实、“两不愁三保障”及饮水安全等情况。</a:t>
            </a:r>
            <a:r>
              <a:rPr lang="en-US" altLang="zh-CN" sz="2000"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  </a:t>
            </a:r>
            <a:r>
              <a:rPr lang="zh-CN" sz="2000" b="1" dirty="0">
                <a:solidFill>
                  <a:srgbClr val="FF0000"/>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二看：</a:t>
            </a:r>
            <a:r>
              <a:rPr lang="zh-CN" sz="2000"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即实地查看农户生产生活条件，重点查看住房、饮水、人居环境等情况。</a:t>
            </a:r>
            <a:r>
              <a:rPr lang="zh-CN" sz="2000" b="1" dirty="0">
                <a:solidFill>
                  <a:srgbClr val="FF0000"/>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三宣传：</a:t>
            </a:r>
            <a:r>
              <a:rPr lang="zh-CN" sz="2000"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即在入户走访排查的同时，向农户宣传防止返贫监测帮扶申报流程，以及宣讲脱贫攻坚政策逐步进入“渐退期”，教育引导农户打消“等靠要”的思想，激发群众内生动力，提高工作满意度。</a:t>
            </a:r>
            <a:r>
              <a:rPr lang="zh-CN" sz="2000" b="1" dirty="0">
                <a:solidFill>
                  <a:srgbClr val="FF0000"/>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四判断：</a:t>
            </a:r>
            <a:r>
              <a:rPr lang="zh-CN" sz="2000"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rPr>
              <a:t>即通过走访排查的情况，综合判断该户是否存在“两不愁三保障”方面的问题，是否存在突发严重困难影响家庭基本生活，家庭是否存在返贫和致贫风险。</a:t>
            </a:r>
            <a:endParaRPr lang="zh-CN" sz="2000" dirty="0">
              <a:solidFill>
                <a:schemeClr val="bg1"/>
              </a:solidFill>
              <a:latin typeface="微软雅黑" panose="020B0503020204020204" pitchFamily="34" charset="-122"/>
              <a:ea typeface="微软雅黑" panose="020B0503020204020204" pitchFamily="34" charset="-122"/>
              <a:cs typeface="字魂58号-创中黑" panose="00000500000000000000" charset="-122"/>
              <a:sym typeface="字魂58号-创中黑" panose="00000500000000000000" charset="-122"/>
            </a:endParaRPr>
          </a:p>
        </p:txBody>
      </p:sp>
      <p:pic>
        <p:nvPicPr>
          <p:cNvPr id="2" name="图片 1"/>
          <p:cNvPicPr>
            <a:picLocks noChangeAspect="1"/>
          </p:cNvPicPr>
          <p:nvPr>
            <p:custDataLst>
              <p:tags r:id="rId1"/>
            </p:custDataLst>
          </p:nvPr>
        </p:nvPicPr>
        <p:blipFill>
          <a:blip r:embed="rId2"/>
          <a:stretch>
            <a:fillRect/>
          </a:stretch>
        </p:blipFill>
        <p:spPr>
          <a:xfrm>
            <a:off x="368300" y="1397000"/>
            <a:ext cx="3045460" cy="3338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42" presetClass="entr" presetSubtype="0" fill="hold" grpId="1"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750"/>
                                        <p:tgtEl>
                                          <p:spTgt spid="26"/>
                                        </p:tgtEl>
                                      </p:cBhvr>
                                    </p:animEffect>
                                    <p:anim calcmode="lin" valueType="num">
                                      <p:cBhvr>
                                        <p:cTn id="14" dur="750" fill="hold"/>
                                        <p:tgtEl>
                                          <p:spTgt spid="26"/>
                                        </p:tgtEl>
                                        <p:attrNameLst>
                                          <p:attrName>ppt_x</p:attrName>
                                        </p:attrNameLst>
                                      </p:cBhvr>
                                      <p:tavLst>
                                        <p:tav tm="0">
                                          <p:val>
                                            <p:strVal val="#ppt_x"/>
                                          </p:val>
                                        </p:tav>
                                        <p:tav tm="100000">
                                          <p:val>
                                            <p:strVal val="#ppt_x"/>
                                          </p:val>
                                        </p:tav>
                                      </p:tavLst>
                                    </p:anim>
                                    <p:anim calcmode="lin" valueType="num">
                                      <p:cBhvr>
                                        <p:cTn id="15"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6" grpId="0"/>
      <p:bldP spid="26"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0">
            <a:off x="2574656" y="1153795"/>
            <a:ext cx="7377430" cy="3491866"/>
            <a:chOff x="357667" y="3067000"/>
            <a:chExt cx="4381992" cy="2467882"/>
          </a:xfrm>
          <a:solidFill>
            <a:schemeClr val="accent2">
              <a:lumMod val="20000"/>
              <a:lumOff val="80000"/>
            </a:schemeClr>
          </a:solidFill>
        </p:grpSpPr>
        <p:sp>
          <p:nvSpPr>
            <p:cNvPr id="3" name="圆角矩形 8"/>
            <p:cNvSpPr/>
            <p:nvPr/>
          </p:nvSpPr>
          <p:spPr>
            <a:xfrm>
              <a:off x="357667" y="3480268"/>
              <a:ext cx="4377492" cy="685800"/>
            </a:xfrm>
            <a:prstGeom prst="roundRect">
              <a:avLst>
                <a:gd name="adj" fmla="val 119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Wingdings" panose="05000000000000000000" pitchFamily="2" charset="2"/>
                <a:buChar char="Ø"/>
              </a:pPr>
              <a:r>
                <a:rPr kumimoji="1" lang="zh-CN" altLang="en-US" sz="2000" dirty="0">
                  <a:solidFill>
                    <a:srgbClr val="FF0000"/>
                  </a:solidFill>
                  <a:latin typeface="方正大黑简体" panose="03000509000000000000" charset="-122"/>
                  <a:ea typeface="方正大黑简体" panose="03000509000000000000" charset="-122"/>
                </a:rPr>
                <a:t>两不愁三保障有风险自身无能力解决的户，排查出来，及时解决！</a:t>
              </a:r>
              <a:endParaRPr kumimoji="1" lang="zh-CN" altLang="en-US" sz="2000" dirty="0">
                <a:solidFill>
                  <a:srgbClr val="FF0000"/>
                </a:solidFill>
                <a:latin typeface="方正大黑简体" panose="03000509000000000000" charset="-122"/>
                <a:ea typeface="方正大黑简体" panose="03000509000000000000" charset="-122"/>
              </a:endParaRPr>
            </a:p>
          </p:txBody>
        </p:sp>
        <p:sp>
          <p:nvSpPr>
            <p:cNvPr id="4" name="文本框 3"/>
            <p:cNvSpPr txBox="1"/>
            <p:nvPr/>
          </p:nvSpPr>
          <p:spPr>
            <a:xfrm>
              <a:off x="2024016" y="3067000"/>
              <a:ext cx="717382" cy="325371"/>
            </a:xfrm>
            <a:prstGeom prst="rect">
              <a:avLst/>
            </a:prstGeom>
            <a:grpFill/>
          </p:spPr>
          <p:txBody>
            <a:bodyPr wrap="square" rtlCol="0">
              <a:spAutoFit/>
            </a:bodyPr>
            <a:lstStyle/>
            <a:p>
              <a:r>
                <a:rPr lang="zh-CN" altLang="en-US" sz="2400" b="1" dirty="0">
                  <a:solidFill>
                    <a:srgbClr val="1C9892"/>
                  </a:solidFill>
                  <a:latin typeface="微软雅黑" panose="020B0503020204020204" pitchFamily="34" charset="-122"/>
                  <a:ea typeface="微软雅黑" panose="020B0503020204020204" pitchFamily="34" charset="-122"/>
                </a:rPr>
                <a:t>小</a:t>
              </a:r>
              <a:r>
                <a:rPr lang="en-US" altLang="zh-CN" sz="2400" b="1" dirty="0">
                  <a:solidFill>
                    <a:srgbClr val="1C9892"/>
                  </a:solidFill>
                  <a:latin typeface="微软雅黑" panose="020B0503020204020204" pitchFamily="34" charset="-122"/>
                  <a:ea typeface="微软雅黑" panose="020B0503020204020204" pitchFamily="34" charset="-122"/>
                </a:rPr>
                <a:t>    </a:t>
              </a:r>
              <a:r>
                <a:rPr lang="zh-CN" altLang="en-US" sz="2400" b="1" dirty="0">
                  <a:solidFill>
                    <a:srgbClr val="1C9892"/>
                  </a:solidFill>
                  <a:latin typeface="微软雅黑" panose="020B0503020204020204" pitchFamily="34" charset="-122"/>
                  <a:ea typeface="微软雅黑" panose="020B0503020204020204" pitchFamily="34" charset="-122"/>
                </a:rPr>
                <a:t>结</a:t>
              </a:r>
              <a:endParaRPr lang="zh-CN" altLang="en-US" sz="2400" b="1" dirty="0">
                <a:solidFill>
                  <a:srgbClr val="1C9892"/>
                </a:solidFill>
                <a:latin typeface="微软雅黑" panose="020B0503020204020204" pitchFamily="34" charset="-122"/>
                <a:ea typeface="微软雅黑" panose="020B0503020204020204" pitchFamily="34" charset="-122"/>
              </a:endParaRPr>
            </a:p>
          </p:txBody>
        </p:sp>
        <p:sp>
          <p:nvSpPr>
            <p:cNvPr id="13" name="圆角矩形 8"/>
            <p:cNvSpPr/>
            <p:nvPr/>
          </p:nvSpPr>
          <p:spPr>
            <a:xfrm>
              <a:off x="359902" y="4254043"/>
              <a:ext cx="4377466" cy="565472"/>
            </a:xfrm>
            <a:prstGeom prst="roundRect">
              <a:avLst>
                <a:gd name="adj" fmla="val 119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Wingdings" panose="05000000000000000000" pitchFamily="2" charset="2"/>
                <a:buChar char="Ø"/>
              </a:pPr>
              <a:r>
                <a:rPr kumimoji="1" lang="zh-CN" altLang="en-US" sz="2000" dirty="0">
                  <a:solidFill>
                    <a:srgbClr val="FF0000"/>
                  </a:solidFill>
                  <a:latin typeface="方正大黑简体" panose="03000509000000000000" charset="-122"/>
                  <a:ea typeface="方正大黑简体" panose="03000509000000000000" charset="-122"/>
                </a:rPr>
                <a:t>脱贫户、监测户，落实精准帮扶措施，确保收入不断增加！</a:t>
              </a:r>
              <a:r>
                <a:rPr kumimoji="1" lang="en-US" altLang="zh-CN" dirty="0">
                  <a:solidFill>
                    <a:srgbClr val="404040"/>
                  </a:solidFill>
                  <a:latin typeface="微软雅黑" panose="020B0503020204020204" pitchFamily="34" charset="-122"/>
                  <a:ea typeface="微软雅黑" panose="020B0503020204020204" pitchFamily="34" charset="-122"/>
                </a:rPr>
                <a:t>        </a:t>
              </a:r>
              <a:r>
                <a:rPr kumimoji="1" lang="en-US" altLang="zh-CN" sz="1400" dirty="0">
                  <a:solidFill>
                    <a:srgbClr val="404040"/>
                  </a:solidFill>
                  <a:latin typeface="微软雅黑" panose="020B0503020204020204" pitchFamily="34" charset="-122"/>
                  <a:ea typeface="微软雅黑" panose="020B0503020204020204" pitchFamily="34" charset="-122"/>
                </a:rPr>
                <a:t> </a:t>
              </a:r>
              <a:r>
                <a:rPr kumimoji="1" lang="zh-CN" altLang="en-US" sz="1400" dirty="0">
                  <a:solidFill>
                    <a:srgbClr val="404040"/>
                  </a:solidFill>
                  <a:latin typeface="微软雅黑" panose="020B0503020204020204" pitchFamily="34" charset="-122"/>
                  <a:ea typeface="微软雅黑" panose="020B0503020204020204" pitchFamily="34" charset="-122"/>
                </a:rPr>
                <a:t>（收入增福、收入结构；</a:t>
              </a:r>
              <a:r>
                <a:rPr kumimoji="1" lang="en-US" altLang="zh-CN" sz="1400" dirty="0">
                  <a:solidFill>
                    <a:srgbClr val="404040"/>
                  </a:solidFill>
                  <a:latin typeface="微软雅黑" panose="020B0503020204020204" pitchFamily="34" charset="-122"/>
                  <a:ea typeface="微软雅黑" panose="020B0503020204020204" pitchFamily="34" charset="-122"/>
                </a:rPr>
                <a:t>10</a:t>
              </a:r>
              <a:r>
                <a:rPr kumimoji="1" lang="zh-CN" altLang="en-US" sz="1400" dirty="0">
                  <a:solidFill>
                    <a:srgbClr val="404040"/>
                  </a:solidFill>
                  <a:latin typeface="微软雅黑" panose="020B0503020204020204" pitchFamily="34" charset="-122"/>
                  <a:ea typeface="微软雅黑" panose="020B0503020204020204" pitchFamily="34" charset="-122"/>
                </a:rPr>
                <a:t>个乡镇街道调查队开展脱贫攻坚成效跟踪监测监测的户，要注意收入变化）</a:t>
              </a:r>
              <a:endParaRPr kumimoji="1" lang="zh-CN" altLang="en-US" sz="1400" dirty="0">
                <a:solidFill>
                  <a:srgbClr val="404040"/>
                </a:solidFill>
                <a:latin typeface="微软雅黑" panose="020B0503020204020204" pitchFamily="34" charset="-122"/>
                <a:ea typeface="微软雅黑" panose="020B0503020204020204" pitchFamily="34" charset="-122"/>
              </a:endParaRPr>
            </a:p>
          </p:txBody>
        </p:sp>
        <p:sp>
          <p:nvSpPr>
            <p:cNvPr id="14" name="圆角矩形 8"/>
            <p:cNvSpPr/>
            <p:nvPr/>
          </p:nvSpPr>
          <p:spPr>
            <a:xfrm>
              <a:off x="359930" y="4849135"/>
              <a:ext cx="4379729" cy="685747"/>
            </a:xfrm>
            <a:prstGeom prst="roundRect">
              <a:avLst>
                <a:gd name="adj" fmla="val 119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Wingdings" panose="05000000000000000000" pitchFamily="2" charset="2"/>
                <a:buChar char="Ø"/>
              </a:pPr>
              <a:r>
                <a:rPr kumimoji="1" lang="zh-CN" altLang="en-US" sz="2000" dirty="0">
                  <a:solidFill>
                    <a:srgbClr val="FF0000"/>
                  </a:solidFill>
                  <a:latin typeface="方正大黑简体" panose="03000509000000000000" charset="-122"/>
                  <a:ea typeface="方正大黑简体" panose="03000509000000000000" charset="-122"/>
                </a:rPr>
                <a:t>帮助群众解决实际困难，耐心沟通宣传，提高满意度！</a:t>
              </a:r>
              <a:endParaRPr kumimoji="1" lang="zh-CN" altLang="en-US" sz="2000" dirty="0">
                <a:solidFill>
                  <a:srgbClr val="FF0000"/>
                </a:solidFill>
                <a:latin typeface="方正大黑简体" panose="03000509000000000000" charset="-122"/>
                <a:ea typeface="方正大黑简体" panose="03000509000000000000" charset="-122"/>
              </a:endParaRPr>
            </a:p>
          </p:txBody>
        </p:sp>
      </p:grpSp>
      <p:sp>
        <p:nvSpPr>
          <p:cNvPr id="9" name="文本框 8"/>
          <p:cNvSpPr txBox="1"/>
          <p:nvPr/>
        </p:nvSpPr>
        <p:spPr>
          <a:xfrm>
            <a:off x="9014460" y="5358765"/>
            <a:ext cx="1187450" cy="521970"/>
          </a:xfrm>
          <a:prstGeom prst="rect">
            <a:avLst/>
          </a:prstGeom>
          <a:noFill/>
        </p:spPr>
        <p:txBody>
          <a:bodyPr wrap="square" rtlCol="0">
            <a:spAutoFit/>
          </a:bodyPr>
          <a:p>
            <a:r>
              <a:rPr lang="zh-CN" altLang="en-US" sz="2800"/>
              <a:t>谢谢！</a:t>
            </a:r>
            <a:endParaRPr lang="zh-CN" altLang="en-US" sz="28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6"/>
          <p:cNvSpPr/>
          <p:nvPr/>
        </p:nvSpPr>
        <p:spPr>
          <a:xfrm rot="2700000">
            <a:off x="-2799080" y="425450"/>
            <a:ext cx="6007100" cy="6007100"/>
          </a:xfrm>
          <a:prstGeom prst="roundRect">
            <a:avLst>
              <a:gd name="adj" fmla="val 14757"/>
            </a:avLst>
          </a:prstGeom>
          <a:solidFill>
            <a:srgbClr val="1577B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alpha val="35000"/>
                </a:schemeClr>
              </a:solidFill>
            </a:endParaRPr>
          </a:p>
        </p:txBody>
      </p:sp>
      <p:sp>
        <p:nvSpPr>
          <p:cNvPr id="23" name="矩形 22"/>
          <p:cNvSpPr/>
          <p:nvPr/>
        </p:nvSpPr>
        <p:spPr>
          <a:xfrm>
            <a:off x="1435486" y="1840498"/>
            <a:ext cx="1053498" cy="2308324"/>
          </a:xfrm>
          <a:prstGeom prst="rect">
            <a:avLst/>
          </a:prstGeom>
          <a:noFill/>
        </p:spPr>
        <p:txBody>
          <a:bodyPr wrap="square" rtlCol="0">
            <a:spAutoFit/>
          </a:bodyPr>
          <a:lstStyle/>
          <a:p>
            <a:r>
              <a:rPr lang="zh-CN" altLang="en-US" sz="7200" b="1" dirty="0">
                <a:solidFill>
                  <a:srgbClr val="D9D9D9"/>
                </a:solidFill>
                <a:ea typeface="方正汉真广标简体" panose="02000000000000000000" pitchFamily="2" charset="-122"/>
                <a:sym typeface="+mn-lt"/>
              </a:rPr>
              <a:t>目录 </a:t>
            </a:r>
            <a:endParaRPr lang="zh-CN" altLang="en-US" sz="7200" b="1" dirty="0">
              <a:solidFill>
                <a:srgbClr val="D9D9D9"/>
              </a:solidFill>
              <a:ea typeface="方正汉真广标简体" panose="02000000000000000000" pitchFamily="2" charset="-122"/>
              <a:sym typeface="+mn-lt"/>
            </a:endParaRPr>
          </a:p>
        </p:txBody>
      </p:sp>
      <p:sp>
        <p:nvSpPr>
          <p:cNvPr id="54" name="文本框 15"/>
          <p:cNvSpPr txBox="1"/>
          <p:nvPr/>
        </p:nvSpPr>
        <p:spPr>
          <a:xfrm>
            <a:off x="475647" y="1644720"/>
            <a:ext cx="1015663" cy="3093704"/>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5400" b="1" dirty="0">
                <a:solidFill>
                  <a:srgbClr val="D9D9D9">
                    <a:alpha val="48000"/>
                  </a:srgbClr>
                </a:solidFill>
                <a:latin typeface="Impact" panose="020B0806030902050204" pitchFamily="34" charset="0"/>
                <a:ea typeface="思源黑体 CN Heavy" panose="020B0A00000000000000" pitchFamily="34" charset="-122"/>
              </a:rPr>
              <a:t>CONTENTS</a:t>
            </a:r>
            <a:endParaRPr lang="zh-CN" altLang="en-US" sz="5400" b="1" dirty="0">
              <a:solidFill>
                <a:srgbClr val="D9D9D9">
                  <a:alpha val="48000"/>
                </a:srgbClr>
              </a:solidFill>
              <a:latin typeface="Impact" panose="020B0806030902050204" pitchFamily="34" charset="0"/>
              <a:ea typeface="思源黑体 CN Heavy" panose="020B0A00000000000000" pitchFamily="34" charset="-122"/>
            </a:endParaRPr>
          </a:p>
        </p:txBody>
      </p:sp>
      <p:grpSp>
        <p:nvGrpSpPr>
          <p:cNvPr id="60" name="组合 59"/>
          <p:cNvGrpSpPr/>
          <p:nvPr/>
        </p:nvGrpSpPr>
        <p:grpSpPr>
          <a:xfrm>
            <a:off x="4938292" y="2745740"/>
            <a:ext cx="6256758" cy="1521225"/>
            <a:chOff x="5574757" y="994718"/>
            <a:chExt cx="5583708" cy="1520839"/>
          </a:xfrm>
        </p:grpSpPr>
        <p:grpSp>
          <p:nvGrpSpPr>
            <p:cNvPr id="27" name="组合 26"/>
            <p:cNvGrpSpPr/>
            <p:nvPr/>
          </p:nvGrpSpPr>
          <p:grpSpPr>
            <a:xfrm>
              <a:off x="5574757" y="994718"/>
              <a:ext cx="1241482" cy="1321229"/>
              <a:chOff x="2633" y="1351"/>
              <a:chExt cx="7815" cy="8317"/>
            </a:xfrm>
          </p:grpSpPr>
          <p:sp>
            <p:nvSpPr>
              <p:cNvPr id="29" name="圆角矩形 2"/>
              <p:cNvSpPr/>
              <p:nvPr/>
            </p:nvSpPr>
            <p:spPr>
              <a:xfrm rot="2700000">
                <a:off x="3043" y="1351"/>
                <a:ext cx="7405" cy="7405"/>
              </a:xfrm>
              <a:prstGeom prst="roundRect">
                <a:avLst>
                  <a:gd name="adj" fmla="val 14757"/>
                </a:avLst>
              </a:prstGeom>
              <a:solidFill>
                <a:srgbClr val="EEF2F9"/>
              </a:solidFill>
              <a:ln>
                <a:noFill/>
              </a:ln>
              <a:effectLst>
                <a:outerShdw blurRad="190500" dist="63500" dir="13500000" algn="br" rotWithShape="0">
                  <a:srgbClr val="FFFFFF"/>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0" name="圆角矩形 5"/>
              <p:cNvSpPr/>
              <p:nvPr/>
            </p:nvSpPr>
            <p:spPr>
              <a:xfrm rot="2700000">
                <a:off x="2226" y="2497"/>
                <a:ext cx="7577" cy="6764"/>
              </a:xfrm>
              <a:prstGeom prst="roundRect">
                <a:avLst>
                  <a:gd name="adj" fmla="val 14757"/>
                </a:avLst>
              </a:prstGeom>
              <a:solidFill>
                <a:srgbClr val="1577B3"/>
              </a:solidFill>
              <a:ln w="38100">
                <a:solidFill>
                  <a:srgbClr val="1577B3"/>
                </a:solidFill>
              </a:ln>
              <a:effectLst>
                <a:outerShdw blurRad="254000" dist="63500" dir="2700000" algn="tl" rotWithShape="0">
                  <a:srgbClr val="CACED4"/>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ym typeface="+mn-ea"/>
                </a:endParaRPr>
              </a:p>
            </p:txBody>
          </p:sp>
        </p:grpSp>
        <p:grpSp>
          <p:nvGrpSpPr>
            <p:cNvPr id="56" name="组合 55"/>
            <p:cNvGrpSpPr/>
            <p:nvPr/>
          </p:nvGrpSpPr>
          <p:grpSpPr>
            <a:xfrm>
              <a:off x="5792054" y="1143455"/>
              <a:ext cx="5366411" cy="1372102"/>
              <a:chOff x="6286147" y="1757561"/>
              <a:chExt cx="3771664" cy="1372102"/>
            </a:xfrm>
          </p:grpSpPr>
          <p:sp>
            <p:nvSpPr>
              <p:cNvPr id="57" name="文本框 19"/>
              <p:cNvSpPr txBox="1"/>
              <p:nvPr/>
            </p:nvSpPr>
            <p:spPr>
              <a:xfrm>
                <a:off x="6963196" y="1807929"/>
                <a:ext cx="3094615" cy="1321734"/>
              </a:xfrm>
              <a:prstGeom prst="rect">
                <a:avLst/>
              </a:prstGeom>
              <a:noFill/>
            </p:spPr>
            <p:txBody>
              <a:bodyPr wrap="square" rtlCol="0">
                <a:spAutoFit/>
              </a:bodyPr>
              <a:lstStyle>
                <a:defPPr>
                  <a:defRPr lang="en-US"/>
                </a:defPPr>
                <a:lvl1pPr marL="0" defTabSz="914400" eaLnBrk="1" latinLnBrk="0" hangingPunct="1">
                  <a:defRPr sz="7200" b="1">
                    <a:solidFill>
                      <a:srgbClr val="0F517B"/>
                    </a:solidFill>
                    <a:latin typeface="方正汉真广标简体" panose="02000000000000000000" pitchFamily="2" charset="-122"/>
                    <a:ea typeface="方正汉真广标简体" panose="02000000000000000000" pitchFamily="2"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pPr marL="0" lvl="1" algn="l">
                  <a:buClrTx/>
                  <a:buSzTx/>
                  <a:buFontTx/>
                </a:pPr>
                <a:r>
                  <a:rPr lang="zh-CN" altLang="en-US" sz="4000" b="1" dirty="0">
                    <a:solidFill>
                      <a:srgbClr val="0F517B"/>
                    </a:solidFill>
                    <a:latin typeface="方正黑体_GBK" panose="03000509000000000000" charset="-122"/>
                    <a:ea typeface="方正黑体_GBK" panose="03000509000000000000" charset="-122"/>
                    <a:sym typeface="+mn-ea"/>
                  </a:rPr>
                  <a:t>指标解释、</a:t>
                </a:r>
                <a:r>
                  <a:rPr lang="zh-CN" altLang="en-US" sz="4000" b="1" dirty="0">
                    <a:solidFill>
                      <a:srgbClr val="0F517B"/>
                    </a:solidFill>
                    <a:latin typeface="方正黑体_GBK" panose="03000509000000000000" charset="-122"/>
                    <a:ea typeface="方正黑体_GBK" panose="03000509000000000000" charset="-122"/>
                    <a:sym typeface="+mn-ea"/>
                  </a:rPr>
                  <a:t>系统操作</a:t>
                </a:r>
                <a:endParaRPr lang="zh-CN" altLang="en-US" sz="4000" b="1" dirty="0">
                  <a:solidFill>
                    <a:srgbClr val="0F517B"/>
                  </a:solidFill>
                  <a:latin typeface="方正黑体_GBK" panose="03000509000000000000" charset="-122"/>
                  <a:ea typeface="方正黑体_GBK" panose="03000509000000000000" charset="-122"/>
                </a:endParaRPr>
              </a:p>
              <a:p>
                <a:pPr algn="l"/>
                <a:endParaRPr lang="zh-CN" altLang="en-US" sz="4000" b="1" dirty="0">
                  <a:solidFill>
                    <a:srgbClr val="0F517B"/>
                  </a:solidFill>
                  <a:latin typeface="方正黑体_GBK" panose="03000509000000000000" charset="-122"/>
                  <a:ea typeface="方正黑体_GBK" panose="03000509000000000000" charset="-122"/>
                </a:endParaRPr>
              </a:p>
            </p:txBody>
          </p:sp>
          <p:sp>
            <p:nvSpPr>
              <p:cNvPr id="59" name="文本框 30"/>
              <p:cNvSpPr txBox="1"/>
              <p:nvPr/>
            </p:nvSpPr>
            <p:spPr>
              <a:xfrm>
                <a:off x="6286147" y="1757561"/>
                <a:ext cx="599629" cy="13217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000" dirty="0">
                    <a:solidFill>
                      <a:schemeClr val="bg1"/>
                    </a:solidFill>
                    <a:latin typeface="Impact" panose="020B0806030902050204" pitchFamily="34" charset="0"/>
                    <a:ea typeface="思源宋体 CN ExtraLight" panose="02020200000000000000" pitchFamily="18" charset="-122"/>
                  </a:rPr>
                  <a:t>01-02</a:t>
                </a:r>
                <a:endParaRPr lang="en-US" altLang="zh-CN" sz="4000" dirty="0">
                  <a:solidFill>
                    <a:schemeClr val="bg1"/>
                  </a:solidFill>
                  <a:latin typeface="Impact" panose="020B0806030902050204" pitchFamily="34" charset="0"/>
                  <a:ea typeface="思源宋体 CN ExtraLight" panose="02020200000000000000" pitchFamily="18"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iterate type="lt">
                                    <p:tmPct val="0"/>
                                  </p:iterate>
                                  <p:childTnLst>
                                    <p:set>
                                      <p:cBhvr>
                                        <p:cTn id="12" dur="1" fill="hold">
                                          <p:stCondLst>
                                            <p:cond delay="0"/>
                                          </p:stCondLst>
                                        </p:cTn>
                                        <p:tgtEl>
                                          <p:spTgt spid="54">
                                            <p:txEl>
                                              <p:pRg st="0" end="0"/>
                                            </p:txEl>
                                          </p:spTgt>
                                        </p:tgtEl>
                                        <p:attrNameLst>
                                          <p:attrName>style.visibility</p:attrName>
                                        </p:attrNameLst>
                                      </p:cBhvr>
                                      <p:to>
                                        <p:strVal val="visible"/>
                                      </p:to>
                                    </p:set>
                                    <p:anim calcmode="lin" valueType="num">
                                      <p:cBhvr>
                                        <p:cTn id="13" dur="10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54">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54">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5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ppt_x"/>
                                          </p:val>
                                        </p:tav>
                                        <p:tav tm="100000">
                                          <p:val>
                                            <p:strVal val="#ppt_x"/>
                                          </p:val>
                                        </p:tav>
                                      </p:tavLst>
                                    </p:anim>
                                    <p:anim calcmode="lin" valueType="num">
                                      <p:cBhvr additive="base">
                                        <p:cTn id="2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p:bldP spid="5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2"/>
          <a:stretch>
            <a:fillRect/>
          </a:stretch>
        </p:blipFill>
        <p:spPr>
          <a:xfrm>
            <a:off x="845185" y="1572260"/>
            <a:ext cx="5640070" cy="1656715"/>
          </a:xfrm>
          <a:prstGeom prst="rect">
            <a:avLst/>
          </a:prstGeom>
        </p:spPr>
      </p:pic>
      <p:pic>
        <p:nvPicPr>
          <p:cNvPr id="9" name="图片 8"/>
          <p:cNvPicPr>
            <a:picLocks noChangeAspect="1"/>
          </p:cNvPicPr>
          <p:nvPr>
            <p:custDataLst>
              <p:tags r:id="rId3"/>
            </p:custDataLst>
          </p:nvPr>
        </p:nvPicPr>
        <p:blipFill>
          <a:blip r:embed="rId4"/>
          <a:stretch>
            <a:fillRect/>
          </a:stretch>
        </p:blipFill>
        <p:spPr>
          <a:xfrm>
            <a:off x="845185" y="3228975"/>
            <a:ext cx="5583555" cy="3178175"/>
          </a:xfrm>
          <a:prstGeom prst="rect">
            <a:avLst/>
          </a:prstGeom>
        </p:spPr>
      </p:pic>
      <p:pic>
        <p:nvPicPr>
          <p:cNvPr id="10" name="图片 9"/>
          <p:cNvPicPr>
            <a:picLocks noChangeAspect="1"/>
          </p:cNvPicPr>
          <p:nvPr/>
        </p:nvPicPr>
        <p:blipFill>
          <a:blip r:embed="rId5"/>
          <a:stretch>
            <a:fillRect/>
          </a:stretch>
        </p:blipFill>
        <p:spPr>
          <a:xfrm>
            <a:off x="6585585" y="505460"/>
            <a:ext cx="5050790" cy="1945640"/>
          </a:xfrm>
          <a:prstGeom prst="rect">
            <a:avLst/>
          </a:prstGeom>
        </p:spPr>
      </p:pic>
      <p:pic>
        <p:nvPicPr>
          <p:cNvPr id="11" name="图片 10"/>
          <p:cNvPicPr>
            <a:picLocks noChangeAspect="1"/>
          </p:cNvPicPr>
          <p:nvPr/>
        </p:nvPicPr>
        <p:blipFill>
          <a:blip r:embed="rId6"/>
          <a:stretch>
            <a:fillRect/>
          </a:stretch>
        </p:blipFill>
        <p:spPr>
          <a:xfrm>
            <a:off x="6585585" y="2529205"/>
            <a:ext cx="5107940" cy="1814195"/>
          </a:xfrm>
          <a:prstGeom prst="rect">
            <a:avLst/>
          </a:prstGeom>
        </p:spPr>
      </p:pic>
      <p:pic>
        <p:nvPicPr>
          <p:cNvPr id="12" name="图片 11"/>
          <p:cNvPicPr>
            <a:picLocks noChangeAspect="1"/>
          </p:cNvPicPr>
          <p:nvPr/>
        </p:nvPicPr>
        <p:blipFill>
          <a:blip r:embed="rId7"/>
          <a:stretch>
            <a:fillRect/>
          </a:stretch>
        </p:blipFill>
        <p:spPr>
          <a:xfrm>
            <a:off x="6585585" y="4339590"/>
            <a:ext cx="5107940" cy="2192655"/>
          </a:xfrm>
          <a:prstGeom prst="rect">
            <a:avLst/>
          </a:prstGeom>
        </p:spPr>
      </p:pic>
      <p:sp>
        <p:nvSpPr>
          <p:cNvPr id="3" name="文本框 2"/>
          <p:cNvSpPr txBox="1"/>
          <p:nvPr/>
        </p:nvSpPr>
        <p:spPr>
          <a:xfrm>
            <a:off x="933450" y="772795"/>
            <a:ext cx="2793365" cy="583565"/>
          </a:xfrm>
          <a:prstGeom prst="rect">
            <a:avLst/>
          </a:prstGeom>
          <a:noFill/>
        </p:spPr>
        <p:txBody>
          <a:bodyPr wrap="square" rtlCol="0">
            <a:spAutoFit/>
          </a:bodyPr>
          <a:p>
            <a:r>
              <a:rPr lang="zh-CN" altLang="zh-CN" sz="3200">
                <a:solidFill>
                  <a:schemeClr val="accent5">
                    <a:lumMod val="75000"/>
                  </a:schemeClr>
                </a:solidFill>
                <a:latin typeface="方正黑体_GBK" panose="03000509000000000000" charset="-122"/>
                <a:ea typeface="方正黑体_GBK" panose="03000509000000000000" charset="-122"/>
                <a:cs typeface="方正黑体_GBK" panose="03000509000000000000" charset="-122"/>
              </a:rPr>
              <a:t>指标体系</a:t>
            </a:r>
            <a:r>
              <a:rPr lang="en-US" altLang="zh-CN" sz="3200">
                <a:solidFill>
                  <a:schemeClr val="accent5">
                    <a:lumMod val="75000"/>
                  </a:schemeClr>
                </a:solidFill>
                <a:latin typeface="方正黑体_GBK" panose="03000509000000000000" charset="-122"/>
                <a:ea typeface="方正黑体_GBK" panose="03000509000000000000" charset="-122"/>
                <a:cs typeface="方正黑体_GBK" panose="03000509000000000000" charset="-122"/>
              </a:rPr>
              <a:t>——</a:t>
            </a:r>
            <a:endParaRPr lang="en-US" altLang="zh-CN" sz="3200">
              <a:solidFill>
                <a:schemeClr val="accent5">
                  <a:lumMod val="75000"/>
                </a:schemeClr>
              </a:solidFill>
              <a:latin typeface="方正黑体_GBK" panose="03000509000000000000" charset="-122"/>
              <a:ea typeface="方正黑体_GBK" panose="03000509000000000000" charset="-122"/>
              <a:cs typeface="方正黑体_GBK" panose="03000509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系统信息流程图"/>
          <p:cNvPicPr>
            <a:picLocks noChangeAspect="1"/>
          </p:cNvPicPr>
          <p:nvPr>
            <p:custDataLst>
              <p:tags r:id="rId1"/>
            </p:custDataLst>
          </p:nvPr>
        </p:nvPicPr>
        <p:blipFill>
          <a:blip r:embed="rId2"/>
          <a:stretch>
            <a:fillRect/>
          </a:stretch>
        </p:blipFill>
        <p:spPr>
          <a:xfrm>
            <a:off x="2580005" y="665480"/>
            <a:ext cx="8319135" cy="5527040"/>
          </a:xfrm>
          <a:prstGeom prst="rect">
            <a:avLst/>
          </a:prstGeom>
          <a:pattFill prst="pct20">
            <a:fgClr>
              <a:schemeClr val="accent5">
                <a:lumMod val="60000"/>
                <a:lumOff val="40000"/>
              </a:schemeClr>
            </a:fgClr>
            <a:bgClr>
              <a:schemeClr val="bg1"/>
            </a:bgClr>
          </a:pattFill>
        </p:spPr>
      </p:pic>
      <p:sp>
        <p:nvSpPr>
          <p:cNvPr id="5" name="文本框 4"/>
          <p:cNvSpPr txBox="1"/>
          <p:nvPr/>
        </p:nvSpPr>
        <p:spPr>
          <a:xfrm>
            <a:off x="411480" y="869950"/>
            <a:ext cx="2974975" cy="460375"/>
          </a:xfrm>
          <a:prstGeom prst="rect">
            <a:avLst/>
          </a:prstGeom>
          <a:noFill/>
        </p:spPr>
        <p:txBody>
          <a:bodyPr wrap="square" rtlCol="0">
            <a:spAutoFit/>
          </a:bodyPr>
          <a:p>
            <a:r>
              <a:rPr lang="zh-CN" altLang="en-US" sz="2400">
                <a:solidFill>
                  <a:schemeClr val="accent5">
                    <a:lumMod val="75000"/>
                  </a:schemeClr>
                </a:solidFill>
                <a:latin typeface="方正黑体_GBK" panose="03000509000000000000" charset="-122"/>
                <a:ea typeface="方正黑体_GBK" panose="03000509000000000000" charset="-122"/>
                <a:cs typeface="方正黑体_GBK" panose="03000509000000000000" charset="-122"/>
              </a:rPr>
              <a:t>系统操作流程</a:t>
            </a:r>
            <a:r>
              <a:rPr lang="en-US" altLang="zh-CN" sz="2400">
                <a:solidFill>
                  <a:schemeClr val="accent5">
                    <a:lumMod val="75000"/>
                  </a:schemeClr>
                </a:solidFill>
                <a:latin typeface="方正黑体_GBK" panose="03000509000000000000" charset="-122"/>
                <a:ea typeface="方正黑体_GBK" panose="03000509000000000000" charset="-122"/>
                <a:cs typeface="方正黑体_GBK" panose="03000509000000000000" charset="-122"/>
              </a:rPr>
              <a:t>——</a:t>
            </a:r>
            <a:endParaRPr lang="en-US" altLang="zh-CN" sz="2400">
              <a:solidFill>
                <a:schemeClr val="accent5">
                  <a:lumMod val="75000"/>
                </a:schemeClr>
              </a:solidFill>
              <a:latin typeface="方正黑体_GBK" panose="03000509000000000000" charset="-122"/>
              <a:ea typeface="方正黑体_GBK" panose="03000509000000000000" charset="-122"/>
              <a:cs typeface="方正黑体_GBK" panose="03000509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21765" y="672465"/>
            <a:ext cx="11195752" cy="5957570"/>
            <a:chOff x="584752" y="2093595"/>
            <a:chExt cx="10607501" cy="5957570"/>
          </a:xfrm>
        </p:grpSpPr>
        <p:grpSp>
          <p:nvGrpSpPr>
            <p:cNvPr id="5" name="组合 4"/>
            <p:cNvGrpSpPr/>
            <p:nvPr/>
          </p:nvGrpSpPr>
          <p:grpSpPr>
            <a:xfrm>
              <a:off x="3770621" y="2093595"/>
              <a:ext cx="3282524" cy="710565"/>
              <a:chOff x="2932421" y="1426845"/>
              <a:chExt cx="3282524" cy="710565"/>
            </a:xfrm>
          </p:grpSpPr>
          <p:sp>
            <p:nvSpPr>
              <p:cNvPr id="3" name="矩形: 圆角 2"/>
              <p:cNvSpPr/>
              <p:nvPr/>
            </p:nvSpPr>
            <p:spPr>
              <a:xfrm>
                <a:off x="2971527" y="1465580"/>
                <a:ext cx="3243418" cy="671830"/>
              </a:xfrm>
              <a:prstGeom prst="roundRect">
                <a:avLst/>
              </a:prstGeom>
              <a:solidFill>
                <a:srgbClr val="1C9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42"/>
              <p:cNvSpPr/>
              <p:nvPr/>
            </p:nvSpPr>
            <p:spPr>
              <a:xfrm>
                <a:off x="2932421" y="1426845"/>
                <a:ext cx="3168815" cy="679450"/>
              </a:xfrm>
              <a:prstGeom prst="roundRect">
                <a:avLst>
                  <a:gd name="adj" fmla="val 8130"/>
                </a:avLst>
              </a:prstGeom>
              <a:noFill/>
              <a:ln>
                <a:no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dist">
                  <a:lnSpc>
                    <a:spcPct val="130000"/>
                  </a:lnSpc>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入户前准备工作</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cxnSp>
          <p:nvCxnSpPr>
            <p:cNvPr id="7" name="直接箭头连接符 6"/>
            <p:cNvCxnSpPr/>
            <p:nvPr/>
          </p:nvCxnSpPr>
          <p:spPr>
            <a:xfrm flipH="1">
              <a:off x="5423183" y="2771140"/>
              <a:ext cx="1" cy="453390"/>
            </a:xfrm>
            <a:prstGeom prst="straightConnector1">
              <a:avLst/>
            </a:prstGeom>
            <a:ln w="50800">
              <a:solidFill>
                <a:srgbClr val="4D5559"/>
              </a:solidFill>
              <a:tailEnd type="triangle"/>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619249" y="3181350"/>
              <a:ext cx="7607949" cy="496570"/>
              <a:chOff x="914399" y="2533650"/>
              <a:chExt cx="9019904" cy="496570"/>
            </a:xfrm>
          </p:grpSpPr>
          <p:cxnSp>
            <p:nvCxnSpPr>
              <p:cNvPr id="9" name="直接连接符 8"/>
              <p:cNvCxnSpPr/>
              <p:nvPr/>
            </p:nvCxnSpPr>
            <p:spPr>
              <a:xfrm>
                <a:off x="914400" y="2533650"/>
                <a:ext cx="9019903" cy="69215"/>
              </a:xfrm>
              <a:prstGeom prst="line">
                <a:avLst/>
              </a:prstGeom>
              <a:ln w="50800">
                <a:solidFill>
                  <a:srgbClr val="4D5559"/>
                </a:solidFill>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H="1">
                <a:off x="914399" y="2552700"/>
                <a:ext cx="1" cy="453390"/>
              </a:xfrm>
              <a:prstGeom prst="straightConnector1">
                <a:avLst/>
              </a:prstGeom>
              <a:ln w="50800">
                <a:solidFill>
                  <a:srgbClr val="4D5559"/>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H="1">
                <a:off x="5424724" y="2576830"/>
                <a:ext cx="1" cy="453390"/>
              </a:xfrm>
              <a:prstGeom prst="straightConnector1">
                <a:avLst/>
              </a:prstGeom>
              <a:ln w="50800">
                <a:solidFill>
                  <a:srgbClr val="4D5559"/>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9910197" y="2593736"/>
                <a:ext cx="12046" cy="419967"/>
              </a:xfrm>
              <a:prstGeom prst="straightConnector1">
                <a:avLst/>
              </a:prstGeom>
              <a:ln w="50800">
                <a:solidFill>
                  <a:srgbClr val="4D5559"/>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723128" y="3677920"/>
              <a:ext cx="2561760" cy="601345"/>
              <a:chOff x="4114028" y="1410970"/>
              <a:chExt cx="2561760" cy="601345"/>
            </a:xfrm>
          </p:grpSpPr>
          <p:sp>
            <p:nvSpPr>
              <p:cNvPr id="16" name="矩形: 圆角 15"/>
              <p:cNvSpPr/>
              <p:nvPr/>
            </p:nvSpPr>
            <p:spPr>
              <a:xfrm>
                <a:off x="4114198" y="1410970"/>
                <a:ext cx="2561590" cy="601345"/>
              </a:xfrm>
              <a:prstGeom prst="roundRect">
                <a:avLst/>
              </a:prstGeom>
              <a:solidFill>
                <a:srgbClr val="1C9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42"/>
              <p:cNvSpPr/>
              <p:nvPr/>
            </p:nvSpPr>
            <p:spPr>
              <a:xfrm>
                <a:off x="4114028" y="1416050"/>
                <a:ext cx="2561163" cy="494030"/>
              </a:xfrm>
              <a:prstGeom prst="roundRect">
                <a:avLst>
                  <a:gd name="adj" fmla="val 8130"/>
                </a:avLst>
              </a:prstGeom>
              <a:noFill/>
              <a:ln>
                <a:no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dist">
                  <a:lnSpc>
                    <a:spcPct val="130000"/>
                  </a:lnSpc>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渝防贫</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APP</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安装</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8" name="矩形 17"/>
            <p:cNvSpPr/>
            <p:nvPr/>
          </p:nvSpPr>
          <p:spPr>
            <a:xfrm>
              <a:off x="584752" y="4450080"/>
              <a:ext cx="2932372" cy="2215515"/>
            </a:xfrm>
            <a:prstGeom prst="rect">
              <a:avLst/>
            </a:prstGeom>
            <a:solidFill>
              <a:schemeClr val="accent5">
                <a:lumMod val="40000"/>
                <a:lumOff val="60000"/>
              </a:schemeClr>
            </a:solidFill>
            <a:ln>
              <a:solidFill>
                <a:schemeClr val="accent1"/>
              </a:solidFill>
            </a:ln>
          </p:spPr>
          <p:txBody>
            <a:bodyPr wrap="square" lIns="0" tIns="0" rIns="0" bIns="0" rtlCol="0">
              <a:spAutoFit/>
            </a:bodyPr>
            <a:lstStyle/>
            <a:p>
              <a:pPr eaLnBrk="1" hangingPunct="1">
                <a:spcBef>
                  <a:spcPct val="0"/>
                </a:spcBef>
                <a:buFontTx/>
                <a:buNone/>
              </a:pPr>
              <a:r>
                <a:rPr lang="zh-CN" altLang="en-US" b="1"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渝防贫</a:t>
              </a:r>
              <a:r>
                <a:rPr lang="en-US" altLang="zh-CN" b="1"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APP</a:t>
              </a:r>
              <a:r>
                <a:rPr lang="zh-CN" altLang="en-US" b="1"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下载</a:t>
              </a:r>
              <a:endParaRPr lang="en-US" altLang="zh-CN" b="1"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endParaRPr>
            </a:p>
            <a:p>
              <a:pPr eaLnBrk="1" hangingPunct="1">
                <a:spcBef>
                  <a:spcPct val="0"/>
                </a:spcBef>
                <a:buFontTx/>
                <a:buNone/>
              </a:pPr>
              <a:r>
                <a:rPr lang="en-US" altLang="zh-CN" b="1"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        </a:t>
              </a:r>
              <a:r>
                <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1</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a:t>
              </a:r>
              <a:r>
                <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APP</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下载：安卓手机下载，扫描二维码下载（二维码地址：</a:t>
              </a:r>
              <a:r>
                <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PC</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端登录</a:t>
              </a:r>
              <a:r>
                <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渝防贫</a:t>
              </a:r>
              <a:r>
                <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APP</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a:t>
              </a:r>
              <a:endPar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endParaRPr>
            </a:p>
            <a:p>
              <a:pPr eaLnBrk="1" hangingPunct="1">
                <a:spcBef>
                  <a:spcPct val="0"/>
                </a:spcBef>
                <a:buFontTx/>
                <a:buNone/>
              </a:pPr>
              <a:r>
                <a:rPr lang="en-US" altLang="zh-CN"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 </a:t>
              </a:r>
              <a:r>
                <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       2</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、苹果手机下载：</a:t>
              </a:r>
              <a:r>
                <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APP STORE</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搜索“渝防贫”下载安装</a:t>
              </a:r>
              <a:endParaRPr lang="zh-CN" altLang="en-US" dirty="0">
                <a:solidFill>
                  <a:srgbClr val="404040"/>
                </a:solidFill>
                <a:latin typeface="方正黑体_GBK" panose="03000509000000000000" charset="-122"/>
                <a:ea typeface="方正黑体_GBK" panose="03000509000000000000" charset="-122"/>
                <a:cs typeface="方正黑体_GBK" panose="03000509000000000000" charset="-122"/>
                <a:sym typeface="Arial" panose="020B0604020202020204" pitchFamily="34" charset="0"/>
              </a:endParaRPr>
            </a:p>
          </p:txBody>
        </p:sp>
        <p:sp>
          <p:nvSpPr>
            <p:cNvPr id="19" name="矩形 18"/>
            <p:cNvSpPr/>
            <p:nvPr/>
          </p:nvSpPr>
          <p:spPr>
            <a:xfrm>
              <a:off x="6118225" y="2743835"/>
              <a:ext cx="3089275" cy="415290"/>
            </a:xfrm>
            <a:prstGeom prst="rect">
              <a:avLst/>
            </a:prstGeom>
            <a:noFill/>
          </p:spPr>
          <p:txBody>
            <a:bodyPr wrap="square" lIns="0" tIns="0" rIns="0" bIns="0" rtlCol="0">
              <a:spAutoFit/>
            </a:bodyPr>
            <a:lstStyle/>
            <a:p>
              <a:pPr algn="ctr" hangingPunct="0">
                <a:lnSpc>
                  <a:spcPct val="150000"/>
                </a:lnSpc>
              </a:pPr>
              <a:endParaRPr lang="zh-CN" altLang="en-US" dirty="0">
                <a:solidFill>
                  <a:srgbClr val="404040"/>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0" name="组合 19"/>
            <p:cNvGrpSpPr/>
            <p:nvPr/>
          </p:nvGrpSpPr>
          <p:grpSpPr>
            <a:xfrm>
              <a:off x="3770363" y="3695857"/>
              <a:ext cx="3017804" cy="633574"/>
              <a:chOff x="2935656" y="1428907"/>
              <a:chExt cx="3017804" cy="633574"/>
            </a:xfrm>
          </p:grpSpPr>
          <p:sp>
            <p:nvSpPr>
              <p:cNvPr id="21" name="矩形: 圆角 20"/>
              <p:cNvSpPr/>
              <p:nvPr/>
            </p:nvSpPr>
            <p:spPr>
              <a:xfrm>
                <a:off x="2935656" y="1469391"/>
                <a:ext cx="3017804" cy="593090"/>
              </a:xfrm>
              <a:prstGeom prst="roundRect">
                <a:avLst/>
              </a:prstGeom>
              <a:solidFill>
                <a:srgbClr val="1C9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42"/>
              <p:cNvSpPr/>
              <p:nvPr/>
            </p:nvSpPr>
            <p:spPr>
              <a:xfrm>
                <a:off x="3027255" y="1428907"/>
                <a:ext cx="2762885" cy="507365"/>
              </a:xfrm>
              <a:prstGeom prst="roundRect">
                <a:avLst>
                  <a:gd name="adj" fmla="val 8130"/>
                </a:avLst>
              </a:prstGeom>
              <a:noFill/>
              <a:ln>
                <a:no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dist">
                  <a:lnSpc>
                    <a:spcPct val="130000"/>
                  </a:lnSpc>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相关功能授权</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3" name="矩形 22"/>
            <p:cNvSpPr/>
            <p:nvPr/>
          </p:nvSpPr>
          <p:spPr>
            <a:xfrm>
              <a:off x="3808917" y="4450080"/>
              <a:ext cx="3243418" cy="3601085"/>
            </a:xfrm>
            <a:prstGeom prst="rect">
              <a:avLst/>
            </a:prstGeom>
            <a:solidFill>
              <a:schemeClr val="accent5">
                <a:lumMod val="40000"/>
                <a:lumOff val="60000"/>
              </a:schemeClr>
            </a:solidFill>
            <a:ln>
              <a:solidFill>
                <a:schemeClr val="accent1"/>
              </a:solidFill>
            </a:ln>
          </p:spPr>
          <p:txBody>
            <a:bodyPr wrap="square" lIns="0" tIns="0" rIns="0" bIns="0" rtlCol="0">
              <a:spAutoFit/>
            </a:bodyPr>
            <a:lstStyle/>
            <a:p>
              <a:pPr eaLnBrk="1" hangingPunct="1">
                <a:spcBef>
                  <a:spcPct val="0"/>
                </a:spcBef>
                <a:buFontTx/>
                <a:buNone/>
              </a:pPr>
              <a:r>
                <a:rPr lang="zh-CN" altLang="en-US" b="1"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三大行动授权</a:t>
              </a:r>
              <a:endParaRPr lang="en-US" altLang="zh-CN" b="1"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endParaRPr>
            </a:p>
            <a:p>
              <a:pPr eaLnBrk="1" hangingPunct="1">
                <a:spcBef>
                  <a:spcPct val="0"/>
                </a:spcBef>
                <a:buFontTx/>
                <a:buNone/>
              </a:pPr>
              <a:r>
                <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       1</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a:t>
              </a:r>
              <a:r>
                <a:rPr lang="en-US" altLang="zh-CN"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APP</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授权</a:t>
              </a:r>
              <a:endParaRPr lang="en-US" altLang="zh-CN"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endParaRPr>
            </a:p>
            <a:p>
              <a:pPr eaLnBrk="1" hangingPunct="1">
                <a:spcBef>
                  <a:spcPct val="0"/>
                </a:spcBef>
                <a:buFontTx/>
                <a:buNone/>
              </a:pP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信息核查----无需授权---对应角色：信息核查-帮扶业务干部</a:t>
              </a:r>
              <a:endPar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endParaRPr>
            </a:p>
            <a:p>
              <a:pPr eaLnBrk="1" hangingPunct="1">
                <a:spcBef>
                  <a:spcPct val="0"/>
                </a:spcBef>
                <a:buNone/>
              </a:pP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区域信息----无需授权---对应角色：帮扶业务干部必授权列表</a:t>
              </a:r>
              <a:endPar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endParaRPr>
            </a:p>
            <a:p>
              <a:pPr eaLnBrk="1" hangingPunct="1">
                <a:spcBef>
                  <a:spcPct val="0"/>
                </a:spcBef>
                <a:buNone/>
              </a:pPr>
              <a:r>
                <a:rPr lang="en-US" altLang="zh-CN" dirty="0">
                  <a:latin typeface="方正黑体_GBK" panose="03000509000000000000" charset="-122"/>
                  <a:ea typeface="方正黑体_GBK" panose="03000509000000000000" charset="-122"/>
                  <a:cs typeface="方正黑体_GBK" panose="03000509000000000000" charset="-122"/>
                  <a:sym typeface="+mn-ea"/>
                </a:rPr>
                <a:t> </a:t>
              </a:r>
              <a:r>
                <a:rPr lang="en-US" altLang="zh-CN" dirty="0" smtClean="0">
                  <a:latin typeface="方正黑体_GBK" panose="03000509000000000000" charset="-122"/>
                  <a:ea typeface="方正黑体_GBK" panose="03000509000000000000" charset="-122"/>
                  <a:cs typeface="方正黑体_GBK" panose="03000509000000000000" charset="-122"/>
                  <a:sym typeface="+mn-ea"/>
                </a:rPr>
                <a:t>       </a:t>
              </a:r>
              <a:r>
                <a:rPr lang="en-US" altLang="zh-CN"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2</a:t>
              </a:r>
              <a:r>
                <a:rPr lang="zh-CN" altLang="en-US"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a:t>
              </a:r>
              <a:r>
                <a:rPr lang="en-US" altLang="zh-CN"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PC</a:t>
              </a:r>
              <a:r>
                <a:rPr lang="zh-CN" altLang="en-US"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端</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授权</a:t>
              </a:r>
              <a:endPar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endParaRPr>
            </a:p>
            <a:p>
              <a:pPr eaLnBrk="1" hangingPunct="1">
                <a:spcBef>
                  <a:spcPct val="0"/>
                </a:spcBef>
                <a:buNone/>
              </a:pP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导入及查询----无需授权----对应角色：乡镇审核、区县审核、监测对象新识别申请及查询</a:t>
              </a:r>
              <a:endPar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endParaRPr>
            </a:p>
            <a:p>
              <a:pPr eaLnBrk="1" hangingPunct="1">
                <a:spcBef>
                  <a:spcPct val="0"/>
                </a:spcBef>
                <a:buNone/>
              </a:pPr>
              <a:endPar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Arial" panose="020B0604020202020204" pitchFamily="34" charset="0"/>
              </a:endParaRPr>
            </a:p>
            <a:p>
              <a:pPr eaLnBrk="1" hangingPunct="1">
                <a:spcBef>
                  <a:spcPct val="0"/>
                </a:spcBef>
                <a:buNone/>
              </a:pPr>
              <a:r>
                <a:rPr lang="en-US" altLang="zh-CN" dirty="0" smtClean="0">
                  <a:solidFill>
                    <a:srgbClr val="FF0000"/>
                  </a:solidFill>
                  <a:latin typeface="方正黑体_GBK" panose="03000509000000000000" charset="-122"/>
                  <a:ea typeface="方正黑体_GBK" panose="03000509000000000000" charset="-122"/>
                  <a:cs typeface="方正黑体_GBK" panose="03000509000000000000" charset="-122"/>
                  <a:sym typeface="Arial" panose="020B0604020202020204" pitchFamily="34" charset="0"/>
                </a:rPr>
                <a:t> </a:t>
              </a:r>
              <a:r>
                <a:rPr lang="zh-CN" altLang="en-US" dirty="0" smtClean="0">
                  <a:solidFill>
                    <a:srgbClr val="FF0000"/>
                  </a:solidFill>
                  <a:latin typeface="方正黑体_GBK" panose="03000509000000000000" charset="-122"/>
                  <a:ea typeface="方正黑体_GBK" panose="03000509000000000000" charset="-122"/>
                  <a:cs typeface="方正黑体_GBK" panose="03000509000000000000" charset="-122"/>
                  <a:sym typeface="Arial" panose="020B0604020202020204" pitchFamily="34" charset="0"/>
                </a:rPr>
                <a:t>注意信息安全。（只授权本村范围、</a:t>
              </a:r>
              <a:r>
                <a:rPr lang="en-US" altLang="zh-CN" dirty="0" smtClean="0">
                  <a:solidFill>
                    <a:srgbClr val="FF0000"/>
                  </a:solidFill>
                  <a:latin typeface="方正黑体_GBK" panose="03000509000000000000" charset="-122"/>
                  <a:ea typeface="方正黑体_GBK" panose="03000509000000000000" charset="-122"/>
                  <a:cs typeface="方正黑体_GBK" panose="03000509000000000000" charset="-122"/>
                  <a:sym typeface="Arial" panose="020B0604020202020204" pitchFamily="34" charset="0"/>
                </a:rPr>
                <a:t>PC</a:t>
              </a:r>
              <a:r>
                <a:rPr lang="zh-CN" altLang="en-US" dirty="0" smtClean="0">
                  <a:solidFill>
                    <a:srgbClr val="FF0000"/>
                  </a:solidFill>
                  <a:latin typeface="方正黑体_GBK" panose="03000509000000000000" charset="-122"/>
                  <a:ea typeface="方正黑体_GBK" panose="03000509000000000000" charset="-122"/>
                  <a:cs typeface="方正黑体_GBK" panose="03000509000000000000" charset="-122"/>
                  <a:sym typeface="Arial" panose="020B0604020202020204" pitchFamily="34" charset="0"/>
                </a:rPr>
                <a:t>端专人负责。）</a:t>
              </a:r>
              <a:endParaRPr lang="zh-CN" altLang="en-US" dirty="0" smtClean="0">
                <a:solidFill>
                  <a:srgbClr val="FF0000"/>
                </a:solidFill>
                <a:latin typeface="方正黑体_GBK" panose="03000509000000000000" charset="-122"/>
                <a:ea typeface="方正黑体_GBK" panose="03000509000000000000" charset="-122"/>
                <a:cs typeface="方正黑体_GBK" panose="03000509000000000000" charset="-122"/>
                <a:sym typeface="Arial" panose="020B0604020202020204" pitchFamily="34" charset="0"/>
              </a:endParaRPr>
            </a:p>
          </p:txBody>
        </p:sp>
        <p:grpSp>
          <p:nvGrpSpPr>
            <p:cNvPr id="24" name="组合 23"/>
            <p:cNvGrpSpPr/>
            <p:nvPr/>
          </p:nvGrpSpPr>
          <p:grpSpPr>
            <a:xfrm>
              <a:off x="7373070" y="3695065"/>
              <a:ext cx="3819183" cy="610235"/>
              <a:chOff x="2268306" y="1428115"/>
              <a:chExt cx="3819183" cy="610235"/>
            </a:xfrm>
          </p:grpSpPr>
          <p:sp>
            <p:nvSpPr>
              <p:cNvPr id="25" name="矩形: 圆角 24"/>
              <p:cNvSpPr/>
              <p:nvPr/>
            </p:nvSpPr>
            <p:spPr>
              <a:xfrm>
                <a:off x="2268306" y="1443355"/>
                <a:ext cx="3817980" cy="593725"/>
              </a:xfrm>
              <a:prstGeom prst="roundRect">
                <a:avLst/>
              </a:prstGeom>
              <a:solidFill>
                <a:srgbClr val="1C9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42"/>
              <p:cNvSpPr/>
              <p:nvPr/>
            </p:nvSpPr>
            <p:spPr>
              <a:xfrm>
                <a:off x="2268306" y="1428115"/>
                <a:ext cx="3819183" cy="610235"/>
              </a:xfrm>
              <a:prstGeom prst="roundRect">
                <a:avLst>
                  <a:gd name="adj" fmla="val 8130"/>
                </a:avLst>
              </a:prstGeom>
              <a:noFill/>
              <a:ln>
                <a:no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pPr>
                <a:r>
                  <a:rPr lang="zh-CN"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导入一般农户信息、户厕摸底信息</a:t>
                </a:r>
                <a:endParaRPr lang="zh-CN"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sp>
        <p:nvSpPr>
          <p:cNvPr id="50" name="文本框 49"/>
          <p:cNvSpPr txBox="1"/>
          <p:nvPr/>
        </p:nvSpPr>
        <p:spPr>
          <a:xfrm>
            <a:off x="7499350" y="3028950"/>
            <a:ext cx="4029710" cy="2584450"/>
          </a:xfrm>
          <a:prstGeom prst="rect">
            <a:avLst/>
          </a:prstGeom>
          <a:solidFill>
            <a:schemeClr val="accent5">
              <a:lumMod val="40000"/>
              <a:lumOff val="60000"/>
            </a:schemeClr>
          </a:solidFill>
          <a:ln w="12700" cmpd="sng">
            <a:solidFill>
              <a:schemeClr val="accent1">
                <a:shade val="50000"/>
              </a:schemeClr>
            </a:solidFill>
            <a:prstDash val="solid"/>
          </a:ln>
        </p:spPr>
        <p:txBody>
          <a:bodyPr wrap="square" rtlCol="0" anchor="t">
            <a:spAutoFit/>
          </a:bodyPr>
          <a:p>
            <a:pPr eaLnBrk="1" hangingPunct="1">
              <a:spcBef>
                <a:spcPct val="0"/>
              </a:spcBef>
              <a:buFontTx/>
              <a:buNone/>
            </a:pPr>
            <a:r>
              <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 </a:t>
            </a:r>
            <a:r>
              <a:rPr lang="zh-CN"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数据来源：公安部门数据、计生系统、人口普查数据，防疫数据等。</a:t>
            </a:r>
            <a:endPar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endParaRPr>
          </a:p>
          <a:p>
            <a:pPr eaLnBrk="1" hangingPunct="1">
              <a:spcBef>
                <a:spcPct val="0"/>
              </a:spcBef>
              <a:buFontTx/>
              <a:buNone/>
            </a:pPr>
            <a:endPar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endParaRPr>
          </a:p>
          <a:p>
            <a:pPr eaLnBrk="1" hangingPunct="1">
              <a:spcBef>
                <a:spcPct val="0"/>
              </a:spcBef>
              <a:buFontTx/>
              <a:buNone/>
            </a:pP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一般农户导入：</a:t>
            </a:r>
            <a:r>
              <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PC</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电脑端</a:t>
            </a:r>
            <a:r>
              <a:rPr lang="en-US" altLang="zh-CN"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 </a:t>
            </a:r>
            <a:r>
              <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--&gt;</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防返贫监测子系统 </a:t>
            </a:r>
            <a:r>
              <a:rPr lang="en-US" altLang="zh-CN"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--&gt;</a:t>
            </a:r>
            <a:r>
              <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 </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一般农户导入。</a:t>
            </a:r>
            <a:endPar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endParaRPr>
          </a:p>
          <a:p>
            <a:pPr eaLnBrk="1" hangingPunct="1">
              <a:spcBef>
                <a:spcPct val="0"/>
              </a:spcBef>
              <a:buNone/>
            </a:pPr>
            <a:r>
              <a:rPr lang="en-US" altLang="zh-CN"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 </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户厕摸底信息导入：</a:t>
            </a:r>
            <a:r>
              <a:rPr lang="en-US" altLang="zh-CN"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PC</a:t>
            </a:r>
            <a:r>
              <a:rPr lang="zh-CN" altLang="en-US"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电脑端</a:t>
            </a:r>
            <a:r>
              <a:rPr lang="en-US" altLang="zh-CN"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 </a:t>
            </a:r>
            <a:r>
              <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--&gt; </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防</a:t>
            </a:r>
            <a:r>
              <a:rPr lang="zh-CN" altLang="en-US"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返贫监测</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子系统 </a:t>
            </a:r>
            <a:r>
              <a:rPr lang="en-US" altLang="zh-CN"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--&gt;</a:t>
            </a:r>
            <a:r>
              <a:rPr lang="en-US" altLang="zh-CN"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 </a:t>
            </a:r>
            <a:r>
              <a:rPr lang="zh-CN" altLang="en-US" dirty="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一般农户导</a:t>
            </a:r>
            <a:r>
              <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rPr>
              <a:t>入</a:t>
            </a:r>
            <a:endParaRPr lang="zh-CN" altLang="en-US" dirty="0" smtClean="0">
              <a:solidFill>
                <a:schemeClr val="tx1">
                  <a:lumMod val="75000"/>
                  <a:lumOff val="25000"/>
                </a:schemeClr>
              </a:solidFill>
              <a:latin typeface="方正黑体_GBK" panose="03000509000000000000" charset="-122"/>
              <a:ea typeface="方正黑体_GBK" panose="03000509000000000000" charset="-122"/>
              <a:cs typeface="方正黑体_GBK" panose="03000509000000000000" charset="-122"/>
              <a:sym typeface="+mn-ea"/>
            </a:endParaRPr>
          </a:p>
          <a:p>
            <a:pPr eaLnBrk="1" hangingPunct="1">
              <a:spcBef>
                <a:spcPct val="0"/>
              </a:spcBef>
              <a:buNone/>
            </a:pPr>
            <a:endParaRPr lang="zh-CN" altLang="en-US">
              <a:latin typeface="方正黑体_GBK" panose="03000509000000000000" charset="-122"/>
              <a:ea typeface="方正黑体_GBK" panose="03000509000000000000" charset="-122"/>
              <a:cs typeface="方正黑体_GBK" panose="03000509000000000000" charset="-122"/>
            </a:endParaRPr>
          </a:p>
          <a:p>
            <a:pPr eaLnBrk="1" hangingPunct="1">
              <a:spcBef>
                <a:spcPct val="0"/>
              </a:spcBef>
              <a:buNone/>
            </a:pPr>
            <a:endParaRPr lang="zh-CN" altLang="en-US">
              <a:latin typeface="方正黑体_GBK" panose="03000509000000000000" charset="-122"/>
              <a:ea typeface="方正黑体_GBK" panose="03000509000000000000" charset="-122"/>
              <a:cs typeface="方正黑体_GBK" panose="03000509000000000000" charset="-122"/>
            </a:endParaRPr>
          </a:p>
        </p:txBody>
      </p:sp>
      <p:pic>
        <p:nvPicPr>
          <p:cNvPr id="51" name="图片 50"/>
          <p:cNvPicPr>
            <a:picLocks noChangeAspect="1"/>
          </p:cNvPicPr>
          <p:nvPr/>
        </p:nvPicPr>
        <p:blipFill>
          <a:blip r:embed="rId1"/>
          <a:stretch>
            <a:fillRect/>
          </a:stretch>
        </p:blipFill>
        <p:spPr>
          <a:xfrm>
            <a:off x="1067435" y="5234940"/>
            <a:ext cx="1635125" cy="16230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5.2.10"/>
  <p:tag name="RESOURCELIBID_ANIM" val="460"/>
</p:tagLst>
</file>

<file path=ppt/tags/tag10.xml><?xml version="1.0" encoding="utf-8"?>
<p:tagLst xmlns:p="http://schemas.openxmlformats.org/presentationml/2006/main">
  <p:tag name="KSO_WM_UNIT_PLACING_PICTURE_USER_VIEWPORT" val="{&quot;height&quot;:10005,&quot;width&quot;:23955}"/>
</p:tagLst>
</file>

<file path=ppt/tags/tag11.xml><?xml version="1.0" encoding="utf-8"?>
<p:tagLst xmlns:p="http://schemas.openxmlformats.org/presentationml/2006/main">
  <p:tag name="KSO_WM_UNIT_TABLE_BEAUTIFY" val="smartTable{32c486d0-c709-481d-9126-54a0dedccca1}"/>
  <p:tag name="TABLE_ENDDRAG_ORIGIN_RECT" val="807*412"/>
  <p:tag name="TABLE_ENDDRAG_RECT" val="61*120*807*412"/>
</p:tagLst>
</file>

<file path=ppt/tags/tag12.xml><?xml version="1.0" encoding="utf-8"?>
<p:tagLst xmlns:p="http://schemas.openxmlformats.org/presentationml/2006/main">
  <p:tag name="KSO_WM_UNIT_TABLE_BEAUTIFY" val="smartTable{a2d812c0-f84d-4e8c-be15-52e33502cc62}"/>
  <p:tag name="TABLE_ENDDRAG_ORIGIN_RECT" val="834*432"/>
  <p:tag name="TABLE_ENDDRAG_RECT" val="28*57*834*432"/>
</p:tagLst>
</file>

<file path=ppt/tags/tag13.xml><?xml version="1.0" encoding="utf-8"?>
<p:tagLst xmlns:p="http://schemas.openxmlformats.org/presentationml/2006/main">
  <p:tag name="KSO_WM_UNIT_TABLE_BEAUTIFY" val="smartTable{32c486d0-c709-481d-9126-54a0dedccca1}"/>
  <p:tag name="TABLE_ENDDRAG_ORIGIN_RECT" val="853*427"/>
  <p:tag name="TABLE_ENDDRAG_RECT" val="61*64*853*427"/>
</p:tagLst>
</file>

<file path=ppt/tags/tag14.xml><?xml version="1.0" encoding="utf-8"?>
<p:tagLst xmlns:p="http://schemas.openxmlformats.org/presentationml/2006/main">
  <p:tag name="KSO_WM_UNIT_TABLE_BEAUTIFY" val="smartTable{32c486d0-c709-481d-9126-54a0dedccca1}"/>
  <p:tag name="TABLE_ENDDRAG_ORIGIN_RECT" val="853*427"/>
  <p:tag name="TABLE_ENDDRAG_RECT" val="61*64*853*427"/>
</p:tagLst>
</file>

<file path=ppt/tags/tag15.xml><?xml version="1.0" encoding="utf-8"?>
<p:tagLst xmlns:p="http://schemas.openxmlformats.org/presentationml/2006/main">
  <p:tag name="KSO_WM_UNIT_TABLE_BEAUTIFY" val="smartTable{32c486d0-c709-481d-9126-54a0dedccca1}"/>
  <p:tag name="TABLE_ENDDRAG_ORIGIN_RECT" val="873*504"/>
  <p:tag name="TABLE_ENDDRAG_RECT" val="62*59*873*504"/>
</p:tagLst>
</file>

<file path=ppt/tags/tag16.xml><?xml version="1.0" encoding="utf-8"?>
<p:tagLst xmlns:p="http://schemas.openxmlformats.org/presentationml/2006/main">
  <p:tag name="KSO_WM_UNIT_TABLE_BEAUTIFY" val="smartTable{32c486d0-c709-481d-9126-54a0dedccca1}"/>
  <p:tag name="TABLE_ENDDRAG_ORIGIN_RECT" val="873*504"/>
  <p:tag name="TABLE_ENDDRAG_RECT" val="62*59*873*504"/>
</p:tagLst>
</file>

<file path=ppt/tags/tag17.xml><?xml version="1.0" encoding="utf-8"?>
<p:tagLst xmlns:p="http://schemas.openxmlformats.org/presentationml/2006/main">
  <p:tag name="KSO_WM_UNIT_TABLE_BEAUTIFY" val="smartTable{32c486d0-c709-481d-9126-54a0dedccca1}"/>
  <p:tag name="TABLE_ENDDRAG_ORIGIN_RECT" val="873*504"/>
  <p:tag name="TABLE_ENDDRAG_RECT" val="62*59*873*504"/>
</p:tagLst>
</file>

<file path=ppt/tags/tag18.xml><?xml version="1.0" encoding="utf-8"?>
<p:tagLst xmlns:p="http://schemas.openxmlformats.org/presentationml/2006/main">
  <p:tag name="KSO_WM_UNIT_TABLE_BEAUTIFY" val="smartTable{32c486d0-c709-481d-9126-54a0dedccca1}"/>
  <p:tag name="TABLE_ENDDRAG_ORIGIN_RECT" val="873*504"/>
  <p:tag name="TABLE_ENDDRAG_RECT" val="62*59*873*504"/>
</p:tagLst>
</file>

<file path=ppt/tags/tag19.xml><?xml version="1.0" encoding="utf-8"?>
<p:tagLst xmlns:p="http://schemas.openxmlformats.org/presentationml/2006/main">
  <p:tag name="KSO_WM_UNIT_TABLE_BEAUTIFY" val="smartTable{32c486d0-c709-481d-9126-54a0dedccca1}"/>
  <p:tag name="TABLE_ENDDRAG_ORIGIN_RECT" val="873*504"/>
  <p:tag name="TABLE_ENDDRAG_RECT" val="62*59*873*504"/>
</p:tagLst>
</file>

<file path=ppt/tags/tag2.xml><?xml version="1.0" encoding="utf-8"?>
<p:tagLst xmlns:p="http://schemas.openxmlformats.org/presentationml/2006/main">
  <p:tag name="PA" val="v5.2.10"/>
  <p:tag name="RESOURCELIBID_ANIM" val="460"/>
</p:tagLst>
</file>

<file path=ppt/tags/tag20.xml><?xml version="1.0" encoding="utf-8"?>
<p:tagLst xmlns:p="http://schemas.openxmlformats.org/presentationml/2006/main">
  <p:tag name="KSO_WM_UNIT_TABLE_BEAUTIFY" val="smartTable{32c486d0-c709-481d-9126-54a0dedccca1}"/>
  <p:tag name="TABLE_ENDDRAG_ORIGIN_RECT" val="873*504"/>
  <p:tag name="TABLE_ENDDRAG_RECT" val="62*59*873*504"/>
</p:tagLst>
</file>

<file path=ppt/tags/tag21.xml><?xml version="1.0" encoding="utf-8"?>
<p:tagLst xmlns:p="http://schemas.openxmlformats.org/presentationml/2006/main">
  <p:tag name="KSO_WM_UNIT_TABLE_BEAUTIFY" val="smartTable{32c486d0-c709-481d-9126-54a0dedccca1}"/>
  <p:tag name="TABLE_ENDDRAG_ORIGIN_RECT" val="873*504"/>
  <p:tag name="TABLE_ENDDRAG_RECT" val="62*59*873*504"/>
</p:tagLst>
</file>

<file path=ppt/tags/tag22.xml><?xml version="1.0" encoding="utf-8"?>
<p:tagLst xmlns:p="http://schemas.openxmlformats.org/presentationml/2006/main">
  <p:tag name="KSO_WM_UNIT_TABLE_BEAUTIFY" val="smartTable{32c486d0-c709-481d-9126-54a0dedccca1}"/>
  <p:tag name="TABLE_ENDDRAG_ORIGIN_RECT" val="894*434"/>
  <p:tag name="TABLE_ENDDRAG_RECT" val="39*59*894*434"/>
</p:tagLst>
</file>

<file path=ppt/tags/tag23.xml><?xml version="1.0" encoding="utf-8"?>
<p:tagLst xmlns:p="http://schemas.openxmlformats.org/presentationml/2006/main">
  <p:tag name="KSO_WM_UNIT_TABLE_BEAUTIFY" val="smartTable{32c486d0-c709-481d-9126-54a0dedccca1}"/>
  <p:tag name="TABLE_ENDDRAG_ORIGIN_RECT" val="892*437"/>
  <p:tag name="TABLE_ENDDRAG_RECT" val="39*59*892*437"/>
</p:tagLst>
</file>

<file path=ppt/tags/tag24.xml><?xml version="1.0" encoding="utf-8"?>
<p:tagLst xmlns:p="http://schemas.openxmlformats.org/presentationml/2006/main">
  <p:tag name="KSO_WM_UNIT_TABLE_BEAUTIFY" val="smartTable{32c486d0-c709-481d-9126-54a0dedccca1}"/>
  <p:tag name="TABLE_ENDDRAG_ORIGIN_RECT" val="892*158"/>
  <p:tag name="TABLE_ENDDRAG_RECT" val="39*59*892*158"/>
</p:tagLst>
</file>

<file path=ppt/tags/tag25.xml><?xml version="1.0" encoding="utf-8"?>
<p:tagLst xmlns:p="http://schemas.openxmlformats.org/presentationml/2006/main">
  <p:tag name="KSO_WM_UNIT_TABLE_BEAUTIFY" val="smartTable{32c486d0-c709-481d-9126-54a0dedccca1}"/>
  <p:tag name="TABLE_ENDDRAG_ORIGIN_RECT" val="834*428"/>
  <p:tag name="TABLE_ENDDRAG_RECT" val="60*55*834*428"/>
</p:tagLst>
</file>

<file path=ppt/tags/tag26.xml><?xml version="1.0" encoding="utf-8"?>
<p:tagLst xmlns:p="http://schemas.openxmlformats.org/presentationml/2006/main">
  <p:tag name="KSO_WM_UNIT_TABLE_BEAUTIFY" val="smartTable{d1abf7e6-a75c-486a-985d-70154d26703e}"/>
</p:tagLst>
</file>

<file path=ppt/tags/tag27.xml><?xml version="1.0" encoding="utf-8"?>
<p:tagLst xmlns:p="http://schemas.openxmlformats.org/presentationml/2006/main">
  <p:tag name="KSO_WM_UNIT_TABLE_BEAUTIFY" val="smartTable{d1abf7e6-a75c-486a-985d-70154d26703e}"/>
</p:tagLst>
</file>

<file path=ppt/tags/tag28.xml><?xml version="1.0" encoding="utf-8"?>
<p:tagLst xmlns:p="http://schemas.openxmlformats.org/presentationml/2006/main">
  <p:tag name="KSO_WM_UNIT_TABLE_BEAUTIFY" val="smartTable{fe35f2eb-6ff5-47ac-93c1-903e6abc7921}"/>
</p:tagLst>
</file>

<file path=ppt/tags/tag29.xml><?xml version="1.0" encoding="utf-8"?>
<p:tagLst xmlns:p="http://schemas.openxmlformats.org/presentationml/2006/main">
  <p:tag name="KSO_WM_UNIT_TABLE_BEAUTIFY" val="smartTable{fe35f2eb-6ff5-47ac-93c1-903e6abc7921}"/>
</p:tagLst>
</file>

<file path=ppt/tags/tag3.xml><?xml version="1.0" encoding="utf-8"?>
<p:tagLst xmlns:p="http://schemas.openxmlformats.org/presentationml/2006/main">
  <p:tag name="PA" val="v5.2.10"/>
  <p:tag name="RESOURCELIBID_ANIM" val="460"/>
</p:tagLst>
</file>

<file path=ppt/tags/tag30.xml><?xml version="1.0" encoding="utf-8"?>
<p:tagLst xmlns:p="http://schemas.openxmlformats.org/presentationml/2006/main">
  <p:tag name="KSO_WM_UNIT_TABLE_BEAUTIFY" val="smartTable{fe35f2eb-6ff5-47ac-93c1-903e6abc7921}"/>
  <p:tag name="TABLE_ENDDRAG_ORIGIN_RECT" val="872*423"/>
  <p:tag name="TABLE_ENDDRAG_RECT" val="49*104*872*423"/>
</p:tagLst>
</file>

<file path=ppt/tags/tag31.xml><?xml version="1.0" encoding="utf-8"?>
<p:tagLst xmlns:p="http://schemas.openxmlformats.org/presentationml/2006/main">
  <p:tag name="KSO_WM_UNIT_TABLE_BEAUTIFY" val="smartTable{fe35f2eb-6ff5-47ac-93c1-903e6abc7921}"/>
  <p:tag name="TABLE_ENDDRAG_ORIGIN_RECT" val="872*423"/>
  <p:tag name="TABLE_ENDDRAG_RECT" val="49*104*872*423"/>
</p:tagLst>
</file>

<file path=ppt/tags/tag32.xml><?xml version="1.0" encoding="utf-8"?>
<p:tagLst xmlns:p="http://schemas.openxmlformats.org/presentationml/2006/main">
  <p:tag name="KSO_WM_UNIT_TABLE_BEAUTIFY" val="smartTable{fe35f2eb-6ff5-47ac-93c1-903e6abc7921}"/>
  <p:tag name="TABLE_ENDDRAG_ORIGIN_RECT" val="872*423"/>
  <p:tag name="TABLE_ENDDRAG_RECT" val="49*104*872*423"/>
</p:tagLst>
</file>

<file path=ppt/tags/tag33.xml><?xml version="1.0" encoding="utf-8"?>
<p:tagLst xmlns:p="http://schemas.openxmlformats.org/presentationml/2006/main">
  <p:tag name="KSO_WM_UNIT_TABLE_BEAUTIFY" val="smartTable{fe35f2eb-6ff5-47ac-93c1-903e6abc7921}"/>
</p:tagLst>
</file>

<file path=ppt/tags/tag34.xml><?xml version="1.0" encoding="utf-8"?>
<p:tagLst xmlns:p="http://schemas.openxmlformats.org/presentationml/2006/main">
  <p:tag name="KSO_WM_UNIT_TABLE_BEAUTIFY" val="smartTable{fe35f2eb-6ff5-47ac-93c1-903e6abc7921}"/>
</p:tagLst>
</file>

<file path=ppt/tags/tag4.xml><?xml version="1.0" encoding="utf-8"?>
<p:tagLst xmlns:p="http://schemas.openxmlformats.org/presentationml/2006/main">
  <p:tag name="PA" val="v5.2.10"/>
  <p:tag name="RESOURCELIBID_ANIM" val="460"/>
</p:tagLst>
</file>

<file path=ppt/tags/tag5.xml><?xml version="1.0" encoding="utf-8"?>
<p:tagLst xmlns:p="http://schemas.openxmlformats.org/presentationml/2006/main">
  <p:tag name="PA" val="v5.2.10"/>
  <p:tag name="RESOURCELIBID_ANIM" val="460"/>
</p:tagLst>
</file>

<file path=ppt/tags/tag6.xml><?xml version="1.0" encoding="utf-8"?>
<p:tagLst xmlns:p="http://schemas.openxmlformats.org/presentationml/2006/main">
  <p:tag name="KSO_WM_UNIT_PLACING_PICTURE_USER_VIEWPORT" val="{&quot;height&quot;:4380,&quot;width&quot;:6210}"/>
</p:tagLst>
</file>

<file path=ppt/tags/tag7.xml><?xml version="1.0" encoding="utf-8"?>
<p:tagLst xmlns:p="http://schemas.openxmlformats.org/presentationml/2006/main">
  <p:tag name="KSO_WM_UNIT_PLACING_PICTURE_USER_VIEWPORT" val="{&quot;height&quot;:2609,&quot;width&quot;:8882}"/>
</p:tagLst>
</file>

<file path=ppt/tags/tag8.xml><?xml version="1.0" encoding="utf-8"?>
<p:tagLst xmlns:p="http://schemas.openxmlformats.org/presentationml/2006/main">
  <p:tag name="KSO_WM_UNIT_PLACING_PICTURE_USER_VIEWPORT" val="{&quot;height&quot;:7965,&quot;width&quot;:13995}"/>
</p:tagLst>
</file>

<file path=ppt/tags/tag9.xml><?xml version="1.0" encoding="utf-8"?>
<p:tagLst xmlns:p="http://schemas.openxmlformats.org/presentationml/2006/main">
  <p:tag name="KSO_WM_UNIT_PLACING_PICTURE_USER_VIEWPORT" val="{&quot;height&quot;:9660,&quot;width&quot;:118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7F7F7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22395</Words>
  <Application>WPS 演示</Application>
  <PresentationFormat>宽屏</PresentationFormat>
  <Paragraphs>2386</Paragraphs>
  <Slides>50</Slides>
  <Notes>0</Notes>
  <HiddenSlides>0</HiddenSlides>
  <MMClips>1</MMClips>
  <ScaleCrop>false</ScaleCrop>
  <HeadingPairs>
    <vt:vector size="6" baseType="variant">
      <vt:variant>
        <vt:lpstr>已用的字体</vt:lpstr>
      </vt:variant>
      <vt:variant>
        <vt:i4>34</vt:i4>
      </vt:variant>
      <vt:variant>
        <vt:lpstr>主题</vt:lpstr>
      </vt:variant>
      <vt:variant>
        <vt:i4>1</vt:i4>
      </vt:variant>
      <vt:variant>
        <vt:lpstr>幻灯片标题</vt:lpstr>
      </vt:variant>
      <vt:variant>
        <vt:i4>50</vt:i4>
      </vt:variant>
    </vt:vector>
  </HeadingPairs>
  <TitlesOfParts>
    <vt:vector size="85" baseType="lpstr">
      <vt:lpstr>Arial</vt:lpstr>
      <vt:lpstr>宋体</vt:lpstr>
      <vt:lpstr>Wingdings</vt:lpstr>
      <vt:lpstr>汉仪雅酷黑 75W</vt:lpstr>
      <vt:lpstr>黑体</vt:lpstr>
      <vt:lpstr>华文彩云</vt:lpstr>
      <vt:lpstr>方正汉真广标简体</vt:lpstr>
      <vt:lpstr>方正粗黑宋简体</vt:lpstr>
      <vt:lpstr>Noto Sans S Chinese Medium</vt:lpstr>
      <vt:lpstr>Arial</vt:lpstr>
      <vt:lpstr>微软雅黑</vt:lpstr>
      <vt:lpstr>字魂58号-创中黑</vt:lpstr>
      <vt:lpstr>方正黑体_GBK</vt:lpstr>
      <vt:lpstr>Impact</vt:lpstr>
      <vt:lpstr>思源黑体 CN Heavy</vt:lpstr>
      <vt:lpstr>思源宋体 CN ExtraLight</vt:lpstr>
      <vt:lpstr>方正仿宋_GBK</vt:lpstr>
      <vt:lpstr>Times New Roman</vt:lpstr>
      <vt:lpstr>等线</vt:lpstr>
      <vt:lpstr>Arial Unicode MS</vt:lpstr>
      <vt:lpstr>等线 Light</vt:lpstr>
      <vt:lpstr>Calibri</vt:lpstr>
      <vt:lpstr>字魂105号-简雅黑</vt:lpstr>
      <vt:lpstr>方正楷体_GBK</vt:lpstr>
      <vt:lpstr>华文仿宋</vt:lpstr>
      <vt:lpstr>仿宋_GB2312</vt:lpstr>
      <vt:lpstr>华文新魏</vt:lpstr>
      <vt:lpstr>华文楷体</vt:lpstr>
      <vt:lpstr>华文细黑</vt:lpstr>
      <vt:lpstr>宋体-方正超大字符集</vt:lpstr>
      <vt:lpstr>方正书宋简体</vt:lpstr>
      <vt:lpstr>方正大黑简体</vt:lpstr>
      <vt:lpstr>方正仿宋简体</vt:lpstr>
      <vt:lpstr>方正大标宋简体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畅</cp:lastModifiedBy>
  <cp:revision>61</cp:revision>
  <dcterms:created xsi:type="dcterms:W3CDTF">2022-02-12T04:30:00Z</dcterms:created>
  <dcterms:modified xsi:type="dcterms:W3CDTF">2022-04-25T05:50:20Z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4B7A8AF58F9B4D509546C4411C0CA1E7</vt:lpwstr>
  </property>
  <property fmtid="{D5CDD505-2E9C-101B-9397-08002B2CF9AE}" pid="3" name="KSOProductBuildVer">
    <vt:lpwstr>2052-11.1.0.11636</vt:lpwstr>
  </property>
  <property fmtid="{D5CDD505-2E9C-101B-9397-08002B2CF9AE}" pid="4" name="commondata">
    <vt:lpwstr>eyJoZGlkIjoiYzFlNDAyOGMwYmRjZjEyNmQ0ZWNlZWQ5ODIyMDk4OGUifQ==</vt:lpwstr>
  </property>
</Properties>
</file>