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10.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comments/comment13.xml" ContentType="application/vnd.openxmlformats-officedocument.presentationml.comments+xml"/>
  <Override PartName="/ppt/comments/comment14.xml" ContentType="application/vnd.openxmlformats-officedocument.presentationml.comments+xml"/>
  <Override PartName="/ppt/comments/comment15.xml" ContentType="application/vnd.openxmlformats-officedocument.presentationml.comments+xml"/>
  <Override PartName="/ppt/comments/comment16.xml" ContentType="application/vnd.openxmlformats-officedocument.presentationml.comments+xml"/>
  <Override PartName="/ppt/comments/comment17.xml" ContentType="application/vnd.openxmlformats-officedocument.presentationml.comments+xml"/>
  <Override PartName="/ppt/comments/comment18.xml" ContentType="application/vnd.openxmlformats-officedocument.presentationml.comments+xml"/>
  <Override PartName="/ppt/comments/comment19.xml" ContentType="application/vnd.openxmlformats-officedocument.presentationml.comments+xml"/>
  <Override PartName="/ppt/comments/comment2.xml" ContentType="application/vnd.openxmlformats-officedocument.presentationml.comments+xml"/>
  <Override PartName="/ppt/comments/comment20.xml" ContentType="application/vnd.openxmlformats-officedocument.presentationml.comments+xml"/>
  <Override PartName="/ppt/comments/comment21.xml" ContentType="application/vnd.openxmlformats-officedocument.presentationml.comments+xml"/>
  <Override PartName="/ppt/comments/comment22.xml" ContentType="application/vnd.openxmlformats-officedocument.presentationml.comments+xml"/>
  <Override PartName="/ppt/comments/comment23.xml" ContentType="application/vnd.openxmlformats-officedocument.presentationml.comments+xml"/>
  <Override PartName="/ppt/comments/comment24.xml" ContentType="application/vnd.openxmlformats-officedocument.presentationml.comments+xml"/>
  <Override PartName="/ppt/comments/comment25.xml" ContentType="application/vnd.openxmlformats-officedocument.presentationml.comments+xml"/>
  <Override PartName="/ppt/comments/comment26.xml" ContentType="application/vnd.openxmlformats-officedocument.presentationml.comments+xml"/>
  <Override PartName="/ppt/comments/comment27.xml" ContentType="application/vnd.openxmlformats-officedocument.presentationml.comments+xml"/>
  <Override PartName="/ppt/comments/comment28.xml" ContentType="application/vnd.openxmlformats-officedocument.presentationml.comments+xml"/>
  <Override PartName="/ppt/comments/comment29.xml" ContentType="application/vnd.openxmlformats-officedocument.presentationml.comments+xml"/>
  <Override PartName="/ppt/comments/comment3.xml" ContentType="application/vnd.openxmlformats-officedocument.presentationml.comments+xml"/>
  <Override PartName="/ppt/comments/comment30.xml" ContentType="application/vnd.openxmlformats-officedocument.presentationml.comments+xml"/>
  <Override PartName="/ppt/comments/comment31.xml" ContentType="application/vnd.openxmlformats-officedocument.presentationml.comments+xml"/>
  <Override PartName="/ppt/comments/comment32.xml" ContentType="application/vnd.openxmlformats-officedocument.presentationml.comments+xml"/>
  <Override PartName="/ppt/comments/comment33.xml" ContentType="application/vnd.openxmlformats-officedocument.presentationml.comments+xml"/>
  <Override PartName="/ppt/comments/comment34.xml" ContentType="application/vnd.openxmlformats-officedocument.presentationml.comments+xml"/>
  <Override PartName="/ppt/comments/comment35.xml" ContentType="application/vnd.openxmlformats-officedocument.presentationml.comments+xml"/>
  <Override PartName="/ppt/comments/comment36.xml" ContentType="application/vnd.openxmlformats-officedocument.presentationml.comments+xml"/>
  <Override PartName="/ppt/comments/comment37.xml" ContentType="application/vnd.openxmlformats-officedocument.presentationml.comments+xml"/>
  <Override PartName="/ppt/comments/comment38.xml" ContentType="application/vnd.openxmlformats-officedocument.presentationml.comments+xml"/>
  <Override PartName="/ppt/comments/comment39.xml" ContentType="application/vnd.openxmlformats-officedocument.presentationml.comments+xml"/>
  <Override PartName="/ppt/comments/comment4.xml" ContentType="application/vnd.openxmlformats-officedocument.presentationml.comments+xml"/>
  <Override PartName="/ppt/comments/comment40.xml" ContentType="application/vnd.openxmlformats-officedocument.presentationml.comments+xml"/>
  <Override PartName="/ppt/comments/comment41.xml" ContentType="application/vnd.openxmlformats-officedocument.presentationml.comments+xml"/>
  <Override PartName="/ppt/comments/comment42.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906" r:id="rId3"/>
    <p:sldId id="1266" r:id="rId5"/>
    <p:sldId id="1267" r:id="rId6"/>
    <p:sldId id="1268" r:id="rId7"/>
    <p:sldId id="1269" r:id="rId8"/>
    <p:sldId id="1270" r:id="rId9"/>
    <p:sldId id="1271" r:id="rId10"/>
    <p:sldId id="1272" r:id="rId11"/>
    <p:sldId id="1273" r:id="rId12"/>
    <p:sldId id="1395" r:id="rId13"/>
    <p:sldId id="1396" r:id="rId14"/>
    <p:sldId id="1397" r:id="rId15"/>
    <p:sldId id="1731" r:id="rId16"/>
    <p:sldId id="1732" r:id="rId17"/>
    <p:sldId id="947" r:id="rId18"/>
    <p:sldId id="840" r:id="rId19"/>
    <p:sldId id="1320" r:id="rId20"/>
    <p:sldId id="1308" r:id="rId21"/>
    <p:sldId id="1309" r:id="rId22"/>
    <p:sldId id="1310" r:id="rId23"/>
    <p:sldId id="1311" r:id="rId24"/>
    <p:sldId id="1312" r:id="rId25"/>
    <p:sldId id="1357" r:id="rId26"/>
    <p:sldId id="1358" r:id="rId27"/>
    <p:sldId id="1313" r:id="rId28"/>
    <p:sldId id="1516" r:id="rId29"/>
    <p:sldId id="1347" r:id="rId30"/>
    <p:sldId id="1517" r:id="rId31"/>
    <p:sldId id="1518" r:id="rId32"/>
    <p:sldId id="1552" r:id="rId33"/>
    <p:sldId id="1553" r:id="rId34"/>
    <p:sldId id="1551" r:id="rId35"/>
    <p:sldId id="1521" r:id="rId36"/>
    <p:sldId id="1522" r:id="rId37"/>
    <p:sldId id="1523" r:id="rId38"/>
    <p:sldId id="1524" r:id="rId39"/>
    <p:sldId id="1525" r:id="rId40"/>
    <p:sldId id="1526" r:id="rId41"/>
    <p:sldId id="1527" r:id="rId42"/>
    <p:sldId id="1528" r:id="rId43"/>
    <p:sldId id="1529" r:id="rId44"/>
    <p:sldId id="1530" r:id="rId45"/>
    <p:sldId id="1531" r:id="rId46"/>
    <p:sldId id="1532" r:id="rId47"/>
    <p:sldId id="1533" r:id="rId48"/>
    <p:sldId id="1534" r:id="rId49"/>
    <p:sldId id="1535" r:id="rId50"/>
    <p:sldId id="1536" r:id="rId51"/>
    <p:sldId id="1537" r:id="rId52"/>
    <p:sldId id="1538" r:id="rId53"/>
    <p:sldId id="1539" r:id="rId54"/>
    <p:sldId id="1540" r:id="rId55"/>
    <p:sldId id="1541" r:id="rId56"/>
    <p:sldId id="1542" r:id="rId57"/>
    <p:sldId id="1543" r:id="rId58"/>
    <p:sldId id="1544" r:id="rId59"/>
    <p:sldId id="1545" r:id="rId60"/>
    <p:sldId id="1546" r:id="rId61"/>
    <p:sldId id="1547" r:id="rId62"/>
    <p:sldId id="1548" r:id="rId63"/>
    <p:sldId id="1549" r:id="rId64"/>
    <p:sldId id="1550" r:id="rId65"/>
    <p:sldId id="1349" r:id="rId66"/>
    <p:sldId id="1350" r:id="rId67"/>
    <p:sldId id="1582" r:id="rId68"/>
    <p:sldId id="1556" r:id="rId69"/>
    <p:sldId id="1557" r:id="rId70"/>
    <p:sldId id="1558" r:id="rId71"/>
    <p:sldId id="1559" r:id="rId72"/>
    <p:sldId id="1560" r:id="rId73"/>
    <p:sldId id="1561" r:id="rId74"/>
    <p:sldId id="1562" r:id="rId75"/>
    <p:sldId id="1563" r:id="rId76"/>
    <p:sldId id="1564" r:id="rId77"/>
    <p:sldId id="1565" r:id="rId78"/>
    <p:sldId id="1566" r:id="rId79"/>
    <p:sldId id="1567" r:id="rId80"/>
    <p:sldId id="1568" r:id="rId81"/>
    <p:sldId id="1569" r:id="rId82"/>
    <p:sldId id="1570" r:id="rId83"/>
    <p:sldId id="1571" r:id="rId84"/>
    <p:sldId id="1572" r:id="rId85"/>
    <p:sldId id="1573" r:id="rId86"/>
    <p:sldId id="1574" r:id="rId87"/>
    <p:sldId id="1575" r:id="rId88"/>
    <p:sldId id="1576" r:id="rId89"/>
    <p:sldId id="1577" r:id="rId90"/>
    <p:sldId id="1578" r:id="rId91"/>
    <p:sldId id="1579" r:id="rId92"/>
    <p:sldId id="1580" r:id="rId93"/>
    <p:sldId id="1581" r:id="rId94"/>
    <p:sldId id="1920" r:id="rId95"/>
    <p:sldId id="1921" r:id="rId96"/>
    <p:sldId id="1922" r:id="rId97"/>
    <p:sldId id="1554" r:id="rId98"/>
    <p:sldId id="1315" r:id="rId99"/>
    <p:sldId id="1316" r:id="rId100"/>
    <p:sldId id="1317" r:id="rId101"/>
    <p:sldId id="1334" r:id="rId102"/>
    <p:sldId id="1335" r:id="rId103"/>
    <p:sldId id="1336" r:id="rId104"/>
    <p:sldId id="1337" r:id="rId105"/>
    <p:sldId id="1338" r:id="rId106"/>
    <p:sldId id="1339" r:id="rId107"/>
    <p:sldId id="1340" r:id="rId108"/>
    <p:sldId id="1341" r:id="rId109"/>
    <p:sldId id="1342" r:id="rId110"/>
    <p:sldId id="1343" r:id="rId111"/>
    <p:sldId id="1344" r:id="rId112"/>
    <p:sldId id="1345" r:id="rId113"/>
    <p:sldId id="1346" r:id="rId114"/>
    <p:sldId id="1583" r:id="rId115"/>
    <p:sldId id="1321" r:id="rId116"/>
    <p:sldId id="1322" r:id="rId117"/>
    <p:sldId id="1329" r:id="rId118"/>
    <p:sldId id="1323" r:id="rId119"/>
    <p:sldId id="1324" r:id="rId120"/>
    <p:sldId id="1326" r:id="rId121"/>
    <p:sldId id="1916" r:id="rId122"/>
    <p:sldId id="1555" r:id="rId123"/>
    <p:sldId id="1331" r:id="rId124"/>
    <p:sldId id="1352" r:id="rId125"/>
    <p:sldId id="999" r:id="rId126"/>
    <p:sldId id="1031" r:id="rId127"/>
    <p:sldId id="1115" r:id="rId128"/>
    <p:sldId id="1184" r:id="rId129"/>
    <p:sldId id="1353" r:id="rId130"/>
    <p:sldId id="1351" r:id="rId131"/>
    <p:sldId id="1923" r:id="rId132"/>
    <p:sldId id="1924" r:id="rId133"/>
    <p:sldId id="1925" r:id="rId134"/>
    <p:sldId id="1926" r:id="rId135"/>
    <p:sldId id="1927" r:id="rId136"/>
    <p:sldId id="1391" r:id="rId137"/>
    <p:sldId id="1390" r:id="rId138"/>
    <p:sldId id="1392" r:id="rId139"/>
    <p:sldId id="1928" r:id="rId140"/>
    <p:sldId id="1929" r:id="rId141"/>
    <p:sldId id="1930" r:id="rId142"/>
    <p:sldId id="1931" r:id="rId143"/>
    <p:sldId id="1932" r:id="rId144"/>
    <p:sldId id="1933" r:id="rId145"/>
    <p:sldId id="1934" r:id="rId146"/>
    <p:sldId id="1935" r:id="rId147"/>
    <p:sldId id="1936" r:id="rId148"/>
    <p:sldId id="1937" r:id="rId149"/>
    <p:sldId id="1938" r:id="rId150"/>
    <p:sldId id="1939" r:id="rId151"/>
    <p:sldId id="1940" r:id="rId152"/>
    <p:sldId id="1584" r:id="rId153"/>
    <p:sldId id="1585" r:id="rId154"/>
    <p:sldId id="1586" r:id="rId155"/>
    <p:sldId id="1587" r:id="rId156"/>
    <p:sldId id="1588" r:id="rId157"/>
    <p:sldId id="1332" r:id="rId158"/>
    <p:sldId id="1354" r:id="rId159"/>
    <p:sldId id="1667" r:id="rId160"/>
    <p:sldId id="1668" r:id="rId161"/>
    <p:sldId id="1669" r:id="rId162"/>
    <p:sldId id="1670" r:id="rId163"/>
    <p:sldId id="1671" r:id="rId164"/>
    <p:sldId id="1673" r:id="rId165"/>
    <p:sldId id="1638" r:id="rId166"/>
    <p:sldId id="1639" r:id="rId167"/>
    <p:sldId id="1640" r:id="rId168"/>
    <p:sldId id="1641" r:id="rId169"/>
    <p:sldId id="1642" r:id="rId170"/>
    <p:sldId id="1643" r:id="rId171"/>
    <p:sldId id="1644" r:id="rId172"/>
    <p:sldId id="1645" r:id="rId173"/>
    <p:sldId id="1646" r:id="rId174"/>
    <p:sldId id="1647" r:id="rId175"/>
    <p:sldId id="1648" r:id="rId176"/>
    <p:sldId id="1649" r:id="rId177"/>
    <p:sldId id="1650" r:id="rId178"/>
    <p:sldId id="1946" r:id="rId179"/>
    <p:sldId id="1942" r:id="rId180"/>
    <p:sldId id="1943" r:id="rId181"/>
    <p:sldId id="1944" r:id="rId182"/>
    <p:sldId id="1945" r:id="rId183"/>
    <p:sldId id="1947" r:id="rId184"/>
    <p:sldId id="1651" r:id="rId185"/>
    <p:sldId id="1652" r:id="rId186"/>
    <p:sldId id="1653" r:id="rId187"/>
    <p:sldId id="1654" r:id="rId188"/>
    <p:sldId id="1655" r:id="rId189"/>
    <p:sldId id="1656" r:id="rId190"/>
    <p:sldId id="1657" r:id="rId191"/>
    <p:sldId id="1658" r:id="rId192"/>
    <p:sldId id="1659" r:id="rId193"/>
    <p:sldId id="1660" r:id="rId194"/>
    <p:sldId id="1661" r:id="rId195"/>
    <p:sldId id="1662" r:id="rId196"/>
    <p:sldId id="1663" r:id="rId197"/>
    <p:sldId id="1664" r:id="rId198"/>
    <p:sldId id="1665" r:id="rId199"/>
    <p:sldId id="1666" r:id="rId200"/>
    <p:sldId id="1333" r:id="rId201"/>
    <p:sldId id="1590" r:id="rId202"/>
    <p:sldId id="1591" r:id="rId203"/>
    <p:sldId id="1592" r:id="rId204"/>
    <p:sldId id="1593" r:id="rId205"/>
    <p:sldId id="1594" r:id="rId206"/>
    <p:sldId id="1595" r:id="rId207"/>
    <p:sldId id="1596" r:id="rId208"/>
    <p:sldId id="1597" r:id="rId209"/>
    <p:sldId id="1598" r:id="rId210"/>
    <p:sldId id="1599" r:id="rId211"/>
    <p:sldId id="1600" r:id="rId212"/>
    <p:sldId id="1601" r:id="rId213"/>
    <p:sldId id="1602" r:id="rId214"/>
    <p:sldId id="1603" r:id="rId215"/>
    <p:sldId id="1604" r:id="rId216"/>
    <p:sldId id="1605" r:id="rId217"/>
    <p:sldId id="1285" r:id="rId218"/>
    <p:sldId id="1286" r:id="rId219"/>
    <p:sldId id="1287" r:id="rId220"/>
    <p:sldId id="1288" r:id="rId221"/>
    <p:sldId id="1289" r:id="rId222"/>
    <p:sldId id="1282" r:id="rId223"/>
    <p:sldId id="1284" r:id="rId224"/>
    <p:sldId id="1278" r:id="rId225"/>
    <p:sldId id="1279" r:id="rId226"/>
    <p:sldId id="1280" r:id="rId227"/>
    <p:sldId id="1948" r:id="rId228"/>
    <p:sldId id="948" r:id="rId229"/>
  </p:sldIdLst>
  <p:sldSz cx="9144000" cy="5143500" type="screen16x9"/>
  <p:notesSz cx="6858000" cy="9144000"/>
  <p:custDataLst>
    <p:tags r:id="rId2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d415348-bee0-47d3-b406-34a82468bc73}">
          <p14:sldIdLst>
            <p14:sldId id="906"/>
            <p14:sldId id="1266"/>
            <p14:sldId id="1267"/>
            <p14:sldId id="1268"/>
            <p14:sldId id="1269"/>
            <p14:sldId id="1270"/>
            <p14:sldId id="1271"/>
            <p14:sldId id="1272"/>
            <p14:sldId id="1273"/>
            <p14:sldId id="1395"/>
            <p14:sldId id="1396"/>
            <p14:sldId id="1397"/>
            <p14:sldId id="1731"/>
            <p14:sldId id="1732"/>
            <p14:sldId id="947"/>
            <p14:sldId id="840"/>
            <p14:sldId id="1320"/>
            <p14:sldId id="1308"/>
            <p14:sldId id="1309"/>
            <p14:sldId id="1310"/>
            <p14:sldId id="1311"/>
            <p14:sldId id="1312"/>
            <p14:sldId id="1357"/>
            <p14:sldId id="1358"/>
            <p14:sldId id="1313"/>
            <p14:sldId id="1516"/>
            <p14:sldId id="1347"/>
            <p14:sldId id="1517"/>
            <p14:sldId id="1518"/>
            <p14:sldId id="1552"/>
            <p14:sldId id="1553"/>
            <p14:sldId id="1551"/>
            <p14:sldId id="1521"/>
            <p14:sldId id="1522"/>
            <p14:sldId id="1523"/>
            <p14:sldId id="1524"/>
            <p14:sldId id="1525"/>
            <p14:sldId id="1526"/>
            <p14:sldId id="1527"/>
            <p14:sldId id="1528"/>
            <p14:sldId id="1529"/>
            <p14:sldId id="1530"/>
            <p14:sldId id="1531"/>
            <p14:sldId id="1532"/>
            <p14:sldId id="1533"/>
            <p14:sldId id="1534"/>
            <p14:sldId id="1535"/>
            <p14:sldId id="1536"/>
            <p14:sldId id="1537"/>
            <p14:sldId id="1538"/>
            <p14:sldId id="1539"/>
            <p14:sldId id="1540"/>
            <p14:sldId id="1541"/>
            <p14:sldId id="1542"/>
            <p14:sldId id="1543"/>
            <p14:sldId id="1544"/>
            <p14:sldId id="1545"/>
            <p14:sldId id="1546"/>
            <p14:sldId id="1547"/>
            <p14:sldId id="1548"/>
            <p14:sldId id="1549"/>
            <p14:sldId id="1550"/>
            <p14:sldId id="1349"/>
            <p14:sldId id="1350"/>
            <p14:sldId id="1582"/>
            <p14:sldId id="1556"/>
            <p14:sldId id="1557"/>
            <p14:sldId id="1558"/>
            <p14:sldId id="1559"/>
            <p14:sldId id="1560"/>
            <p14:sldId id="1561"/>
            <p14:sldId id="1562"/>
            <p14:sldId id="1563"/>
            <p14:sldId id="1564"/>
            <p14:sldId id="1565"/>
            <p14:sldId id="1566"/>
            <p14:sldId id="1567"/>
            <p14:sldId id="1568"/>
            <p14:sldId id="1569"/>
            <p14:sldId id="1570"/>
            <p14:sldId id="1571"/>
            <p14:sldId id="1572"/>
            <p14:sldId id="1573"/>
            <p14:sldId id="1574"/>
            <p14:sldId id="1575"/>
            <p14:sldId id="1576"/>
            <p14:sldId id="1577"/>
            <p14:sldId id="1578"/>
            <p14:sldId id="1579"/>
            <p14:sldId id="1580"/>
            <p14:sldId id="1581"/>
            <p14:sldId id="1920"/>
            <p14:sldId id="1921"/>
            <p14:sldId id="1922"/>
            <p14:sldId id="1554"/>
            <p14:sldId id="1315"/>
            <p14:sldId id="1316"/>
            <p14:sldId id="1317"/>
            <p14:sldId id="1334"/>
            <p14:sldId id="1335"/>
            <p14:sldId id="1336"/>
            <p14:sldId id="1337"/>
            <p14:sldId id="1338"/>
            <p14:sldId id="1339"/>
            <p14:sldId id="1340"/>
            <p14:sldId id="1341"/>
            <p14:sldId id="1342"/>
            <p14:sldId id="1343"/>
            <p14:sldId id="1344"/>
            <p14:sldId id="1345"/>
            <p14:sldId id="1346"/>
            <p14:sldId id="1583"/>
            <p14:sldId id="1321"/>
            <p14:sldId id="1322"/>
            <p14:sldId id="1329"/>
            <p14:sldId id="1323"/>
            <p14:sldId id="1324"/>
            <p14:sldId id="1326"/>
            <p14:sldId id="1916"/>
            <p14:sldId id="1555"/>
            <p14:sldId id="1331"/>
            <p14:sldId id="1352"/>
            <p14:sldId id="999"/>
            <p14:sldId id="1031"/>
            <p14:sldId id="1115"/>
            <p14:sldId id="1184"/>
            <p14:sldId id="1353"/>
            <p14:sldId id="1351"/>
            <p14:sldId id="1923"/>
            <p14:sldId id="1924"/>
            <p14:sldId id="1925"/>
            <p14:sldId id="1926"/>
            <p14:sldId id="1927"/>
            <p14:sldId id="1391"/>
            <p14:sldId id="1390"/>
            <p14:sldId id="1392"/>
            <p14:sldId id="1928"/>
            <p14:sldId id="1929"/>
            <p14:sldId id="1930"/>
            <p14:sldId id="1931"/>
            <p14:sldId id="1932"/>
            <p14:sldId id="1933"/>
            <p14:sldId id="1934"/>
            <p14:sldId id="1935"/>
            <p14:sldId id="1936"/>
            <p14:sldId id="1937"/>
            <p14:sldId id="1938"/>
            <p14:sldId id="1939"/>
            <p14:sldId id="1940"/>
            <p14:sldId id="1584"/>
            <p14:sldId id="1585"/>
            <p14:sldId id="1586"/>
            <p14:sldId id="1587"/>
            <p14:sldId id="1588"/>
            <p14:sldId id="1332"/>
            <p14:sldId id="1354"/>
            <p14:sldId id="1667"/>
            <p14:sldId id="1668"/>
            <p14:sldId id="1669"/>
            <p14:sldId id="1670"/>
            <p14:sldId id="1671"/>
            <p14:sldId id="1673"/>
            <p14:sldId id="1638"/>
            <p14:sldId id="1639"/>
            <p14:sldId id="1640"/>
            <p14:sldId id="1641"/>
            <p14:sldId id="1642"/>
            <p14:sldId id="1643"/>
            <p14:sldId id="1644"/>
            <p14:sldId id="1645"/>
            <p14:sldId id="1646"/>
            <p14:sldId id="1647"/>
            <p14:sldId id="1648"/>
            <p14:sldId id="1649"/>
            <p14:sldId id="1650"/>
            <p14:sldId id="1946"/>
            <p14:sldId id="1942"/>
            <p14:sldId id="1943"/>
            <p14:sldId id="1944"/>
            <p14:sldId id="1945"/>
            <p14:sldId id="1947"/>
            <p14:sldId id="1651"/>
            <p14:sldId id="1652"/>
            <p14:sldId id="1653"/>
            <p14:sldId id="1654"/>
            <p14:sldId id="1655"/>
            <p14:sldId id="1656"/>
            <p14:sldId id="1657"/>
            <p14:sldId id="1658"/>
            <p14:sldId id="1659"/>
            <p14:sldId id="1660"/>
            <p14:sldId id="1661"/>
            <p14:sldId id="1662"/>
            <p14:sldId id="1663"/>
            <p14:sldId id="1664"/>
            <p14:sldId id="1665"/>
            <p14:sldId id="1666"/>
            <p14:sldId id="1333"/>
            <p14:sldId id="1590"/>
            <p14:sldId id="1591"/>
            <p14:sldId id="1592"/>
            <p14:sldId id="1593"/>
            <p14:sldId id="1594"/>
            <p14:sldId id="1595"/>
            <p14:sldId id="1596"/>
            <p14:sldId id="1597"/>
            <p14:sldId id="1598"/>
            <p14:sldId id="1599"/>
            <p14:sldId id="1600"/>
            <p14:sldId id="1601"/>
            <p14:sldId id="1602"/>
            <p14:sldId id="1603"/>
            <p14:sldId id="1604"/>
            <p14:sldId id="1605"/>
            <p14:sldId id="1285"/>
            <p14:sldId id="1286"/>
            <p14:sldId id="1287"/>
            <p14:sldId id="1288"/>
            <p14:sldId id="1289"/>
            <p14:sldId id="1282"/>
            <p14:sldId id="1284"/>
            <p14:sldId id="1278"/>
            <p14:sldId id="1279"/>
            <p14:sldId id="1280"/>
            <p14:sldId id="1948"/>
            <p14:sldId id="948"/>
          </p14:sldIdLst>
        </p14:section>
      </p14:sectionLst>
    </p:ext>
    <p:ext uri="{EFAFB233-063F-42B5-8137-9DF3F51BA10A}">
      <p15:sldGuideLst xmlns:p15="http://schemas.microsoft.com/office/powerpoint/2012/main">
        <p15:guide id="1" orient="horz" pos="1479" userDrawn="1">
          <p15:clr>
            <a:srgbClr val="A4A3A4"/>
          </p15:clr>
        </p15:guide>
        <p15:guide id="2" pos="287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汪家兴" initials="汪家兴" lastIdx="1" clrIdx="0"/>
  <p:cmAuthor id="2" name="刘二恬" initials="刘"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75BF"/>
    <a:srgbClr val="034EA2"/>
    <a:srgbClr val="0087CD"/>
    <a:srgbClr val="C68F06"/>
    <a:srgbClr val="DB2C03"/>
    <a:srgbClr val="EBAC07"/>
    <a:srgbClr val="008487"/>
    <a:srgbClr val="163C46"/>
    <a:srgbClr val="00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34" autoAdjust="0"/>
    <p:restoredTop sz="94660"/>
  </p:normalViewPr>
  <p:slideViewPr>
    <p:cSldViewPr showGuides="1">
      <p:cViewPr varScale="1">
        <p:scale>
          <a:sx n="115" d="100"/>
          <a:sy n="115" d="100"/>
        </p:scale>
        <p:origin x="269" y="72"/>
      </p:cViewPr>
      <p:guideLst>
        <p:guide orient="horz" pos="1479"/>
        <p:guide pos="2875"/>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629"/>
        <p:guide pos="2156"/>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4" Type="http://schemas.openxmlformats.org/officeDocument/2006/relationships/tags" Target="tags/tag78.xml"/><Relationship Id="rId233" Type="http://schemas.openxmlformats.org/officeDocument/2006/relationships/commentAuthors" Target="commentAuthors.xml"/><Relationship Id="rId232" Type="http://schemas.openxmlformats.org/officeDocument/2006/relationships/tableStyles" Target="tableStyles.xml"/><Relationship Id="rId231" Type="http://schemas.openxmlformats.org/officeDocument/2006/relationships/viewProps" Target="viewProps.xml"/><Relationship Id="rId230" Type="http://schemas.openxmlformats.org/officeDocument/2006/relationships/presProps" Target="presProps.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5.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6.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7.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8.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19.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0.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1.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2.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3.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4.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5.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6.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7.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8.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29.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0.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1.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2.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3.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4.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5.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6.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7.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8.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39.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40.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41.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42.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23-02-24T17:49:24.511" idx="1">
    <p:pos x="7690" y="3037"/>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衔接资金是巩固拓展脱贫攻坚成果的有力支撑，是推进乡村全面振兴的重要保障。党和国家关于巩固拓展脱贫攻坚成果和乡村振兴决策部署，通过资金支持具体项目造福广大人民群众，转化为人民群众实实在在的获得感、幸福感和安全感，进一步夯实党在农村的执政根基。在这一过程中，需要各级自觉把自觉资金项目管理放到党中央关于巩固拓展脱贫攻坚成果衔接推进乡村振兴的战略部署下去理解和把握，对标对表结合实际贯彻执行。下面主要从以下几个方面和大家交流。</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备注</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举例子</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备注</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备注</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a:p>
        </p:txBody>
      </p:sp>
      <p:sp>
        <p:nvSpPr>
          <p:cNvPr id="39939" name="灯片编号占位符 3"/>
          <p:cNvSpPr>
            <a:spLocks noGrp="1" noChangeArrowheads="1"/>
          </p:cNvSpPr>
          <p:nvPr>
            <p:ph type="sldNum" sz="quarter" idx="5"/>
          </p:nvPr>
        </p:nvSpPr>
        <p:spPr bwMode="auto">
          <a:noFill/>
          <a:ln>
            <a:miter lim="800000"/>
          </a:ln>
        </p:spPr>
        <p:txBody>
          <a:bodyPr/>
          <a:lstStyle/>
          <a:p>
            <a:fld id="{12BBFC42-F3A4-446A-A888-9EF763704B8B}" type="slidenum">
              <a:rPr lang="zh-CN" altLang="en-US"/>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在这里不一一展开，但大家一定要清醒认识到习近平新时代中国特色社会主义思想是我们做好资金项目管理工作必须坚持的认识论和方法论。</a:t>
            </a:r>
            <a:endParaRPr lang="zh-CN" altLang="en-US"/>
          </a:p>
          <a:p>
            <a:pPr eaLnBrk="1" hangingPunct="1">
              <a:spcBef>
                <a:spcPct val="0"/>
              </a:spcBef>
            </a:pPr>
            <a:r>
              <a:rPr lang="zh-CN" altLang="en-US"/>
              <a:t>衔接资金项目管理作为一项具体而庞大的工程，在依法治国大背景下，必须坚持依法治事，这里的法是一个广义的概念，不仅指通过立法程序出台的法律，更多的还是各级出台的政策制度规定。</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幻灯片图像占位符 1"/>
          <p:cNvSpPr>
            <a:spLocks noGrp="1" noRot="1" noChangeAspect="1" noTextEdit="1"/>
          </p:cNvSpPr>
          <p:nvPr>
            <p:ph type="sldImg"/>
          </p:nvPr>
        </p:nvSpPr>
        <p:spPr>
          <a:xfrm>
            <a:off x="381000" y="685800"/>
            <a:ext cx="6096000" cy="3429000"/>
          </a:xfrm>
        </p:spPr>
      </p:sp>
      <p:sp>
        <p:nvSpPr>
          <p:cNvPr id="3205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smtClean="0"/>
          </a:p>
        </p:txBody>
      </p:sp>
      <p:sp>
        <p:nvSpPr>
          <p:cNvPr id="320516" name="灯片编号占位符 3"/>
          <p:cNvSpPr txBox="1">
            <a:spLocks noGrp="1"/>
          </p:cNvSpPr>
          <p:nvPr/>
        </p:nvSpPr>
        <p:spPr bwMode="auto">
          <a:xfrm>
            <a:off x="3884614" y="8685214"/>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algn="r" eaLnBrk="1" hangingPunct="1"/>
            <a:fld id="{3B427646-F28B-4A6B-BFB2-9188479B3D9E}" type="slidenum">
              <a:rPr kumimoji="0" lang="zh-CN" altLang="en-US" sz="1200">
                <a:latin typeface="Calibri" panose="020F0502020204030204" charset="0"/>
              </a:rPr>
            </a:fld>
            <a:endParaRPr kumimoji="0" lang="en-US" altLang="zh-CN" sz="1200">
              <a:latin typeface="Calibri" panose="020F0502020204030204" charset="0"/>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幻灯片图像占位符 1"/>
          <p:cNvSpPr>
            <a:spLocks noGrp="1" noRot="1" noChangeAspect="1" noTextEdit="1"/>
          </p:cNvSpPr>
          <p:nvPr>
            <p:ph type="sldImg"/>
          </p:nvPr>
        </p:nvSpPr>
        <p:spPr>
          <a:xfrm>
            <a:off x="381000" y="685800"/>
            <a:ext cx="6096000" cy="3429000"/>
          </a:xfrm>
        </p:spPr>
      </p:sp>
      <p:sp>
        <p:nvSpPr>
          <p:cNvPr id="3205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smtClean="0"/>
          </a:p>
        </p:txBody>
      </p:sp>
      <p:sp>
        <p:nvSpPr>
          <p:cNvPr id="320516" name="灯片编号占位符 3"/>
          <p:cNvSpPr txBox="1">
            <a:spLocks noGrp="1"/>
          </p:cNvSpPr>
          <p:nvPr/>
        </p:nvSpPr>
        <p:spPr bwMode="auto">
          <a:xfrm>
            <a:off x="3884614" y="8685214"/>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algn="r" eaLnBrk="1" hangingPunct="1"/>
            <a:fld id="{3B427646-F28B-4A6B-BFB2-9188479B3D9E}" type="slidenum">
              <a:rPr kumimoji="0" lang="zh-CN" altLang="en-US" sz="1200">
                <a:latin typeface="Calibri" panose="020F0502020204030204" charset="0"/>
              </a:rPr>
            </a:fld>
            <a:endParaRPr kumimoji="0" lang="en-US" altLang="zh-CN" sz="1200">
              <a:latin typeface="Calibri" panose="020F0502020204030204" charset="0"/>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幻灯片图像占位符 1"/>
          <p:cNvSpPr>
            <a:spLocks noGrp="1" noRot="1" noChangeAspect="1" noTextEdit="1"/>
          </p:cNvSpPr>
          <p:nvPr>
            <p:ph type="sldImg"/>
          </p:nvPr>
        </p:nvSpPr>
        <p:spPr>
          <a:xfrm>
            <a:off x="381000" y="685800"/>
            <a:ext cx="6096000" cy="3429000"/>
          </a:xfrm>
        </p:spPr>
      </p:sp>
      <p:sp>
        <p:nvSpPr>
          <p:cNvPr id="3205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smtClean="0"/>
          </a:p>
        </p:txBody>
      </p:sp>
      <p:sp>
        <p:nvSpPr>
          <p:cNvPr id="320516" name="灯片编号占位符 3"/>
          <p:cNvSpPr txBox="1">
            <a:spLocks noGrp="1"/>
          </p:cNvSpPr>
          <p:nvPr/>
        </p:nvSpPr>
        <p:spPr bwMode="auto">
          <a:xfrm>
            <a:off x="3884614" y="8685214"/>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algn="r" eaLnBrk="1" hangingPunct="1"/>
            <a:fld id="{3B427646-F28B-4A6B-BFB2-9188479B3D9E}" type="slidenum">
              <a:rPr kumimoji="0" lang="zh-CN" altLang="en-US" sz="1200">
                <a:latin typeface="Calibri" panose="020F0502020204030204" charset="0"/>
              </a:rPr>
            </a:fld>
            <a:endParaRPr kumimoji="0" lang="en-US" altLang="zh-CN" sz="1200">
              <a:latin typeface="Calibri" panose="020F0502020204030204" charset="0"/>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在这里不一一展开，但大家一定要清醒认识到习近平新时代中国特色社会主义思想是我们做好资金项目管理工作必须坚持的认识论和方法论。</a:t>
            </a:r>
            <a:endParaRPr lang="zh-CN" altLang="en-US"/>
          </a:p>
          <a:p>
            <a:pPr eaLnBrk="1" hangingPunct="1">
              <a:spcBef>
                <a:spcPct val="0"/>
              </a:spcBef>
            </a:pPr>
            <a:r>
              <a:rPr lang="zh-CN" altLang="en-US"/>
              <a:t>衔接资金项目管理作为一项具体而庞大的工程，在依法治国大背景下，必须坚持依法治事，这里的法是一个广义的概念，不仅指通过立法程序出台的法律，更多的还是各级出台的政策制度规定。</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在这里不一一展开，但大家一定要清醒认识到习近平新时代中国特色社会主义思想是我们做好资金项目管理工作必须坚持的认识论和方法论。</a:t>
            </a:r>
            <a:endParaRPr lang="zh-CN" altLang="en-US"/>
          </a:p>
          <a:p>
            <a:pPr eaLnBrk="1" hangingPunct="1">
              <a:spcBef>
                <a:spcPct val="0"/>
              </a:spcBef>
            </a:pPr>
            <a:r>
              <a:rPr lang="zh-CN" altLang="en-US"/>
              <a:t>衔接资金项目管理作为一项具体而庞大的工程，在依法治国大背景下，必须坚持依法治事，这里的法是一个广义的概念，不仅指通过立法程序出台的法律，更多的还是各级出台的政策制度规定。</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在这里不一一展开，但大家一定要清醒认识到习近平新时代中国特色社会主义思想是我们做好资金项目管理工作必须坚持的认识论和方法论。</a:t>
            </a:r>
            <a:endParaRPr lang="zh-CN" altLang="en-US"/>
          </a:p>
          <a:p>
            <a:pPr eaLnBrk="1" hangingPunct="1">
              <a:spcBef>
                <a:spcPct val="0"/>
              </a:spcBef>
            </a:pPr>
            <a:r>
              <a:rPr lang="zh-CN" altLang="en-US"/>
              <a:t>衔接资金项目管理作为一项具体而庞大的工程，在依法治国大背景下，必须坚持依法治事，这里的法是一个广义的概念，不仅指通过立法程序出台的法律，更多的还是各级出台的政策制度规定。</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在这里不一一展开，但大家一定要清醒认识到习近平新时代中国特色社会主义思想是我们做好资金项目管理工作必须坚持的认识论和方法论。</a:t>
            </a:r>
            <a:endParaRPr lang="zh-CN" altLang="en-US"/>
          </a:p>
          <a:p>
            <a:pPr eaLnBrk="1" hangingPunct="1">
              <a:spcBef>
                <a:spcPct val="0"/>
              </a:spcBef>
            </a:pPr>
            <a:r>
              <a:rPr lang="zh-CN" altLang="en-US"/>
              <a:t>衔接资金项目管理作为一项具体而庞大的工程，在依法治国大背景下，必须坚持依法治事，这里的法是一个广义的概念，不仅指通过立法程序出台的法律，更多的还是各级出台的政策制度规定。</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备注</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备注</a:t>
            </a: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4DF758-22CE-4A29-B556-527F3664D84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1990115"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804166" cy="266653"/>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pic>
        <p:nvPicPr>
          <p:cNvPr id="8" name="Picture 2" descr="C:\Users\Administrator\Desktop\75bab28f863d378bb007a7537ede48fc.jpg"/>
          <p:cNvPicPr>
            <a:picLocks noChangeAspect="1" noChangeArrowheads="1"/>
          </p:cNvPicPr>
          <p:nvPr userDrawn="1"/>
        </p:nvPicPr>
        <p:blipFill>
          <a:blip r:embed="rId2" cstate="print"/>
          <a:srcRect/>
          <a:stretch>
            <a:fillRect/>
          </a:stretch>
        </p:blipFill>
        <p:spPr bwMode="auto">
          <a:xfrm>
            <a:off x="7884368" y="4061718"/>
            <a:ext cx="2160240" cy="2163563"/>
          </a:xfrm>
          <a:prstGeom prst="rect">
            <a:avLst/>
          </a:prstGeom>
          <a:noFill/>
        </p:spPr>
      </p:pic>
      <p:pic>
        <p:nvPicPr>
          <p:cNvPr id="9" name="Picture 2" descr="C:\Users\Administrator\Desktop\75bab28f863d378bb007a7537ede48fc.jpg"/>
          <p:cNvPicPr>
            <a:picLocks noChangeAspect="1" noChangeArrowheads="1"/>
          </p:cNvPicPr>
          <p:nvPr userDrawn="1"/>
        </p:nvPicPr>
        <p:blipFill>
          <a:blip r:embed="rId3" cstate="print"/>
          <a:srcRect/>
          <a:stretch>
            <a:fillRect/>
          </a:stretch>
        </p:blipFill>
        <p:spPr bwMode="auto">
          <a:xfrm>
            <a:off x="179512" y="123478"/>
            <a:ext cx="647077" cy="648072"/>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2836069" y="0"/>
            <a:ext cx="2064544" cy="2503885"/>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endParaRPr lang="en-US" dirty="0"/>
          </a:p>
        </p:txBody>
      </p:sp>
      <p:sp>
        <p:nvSpPr>
          <p:cNvPr id="16" name="Picture Placeholder 14"/>
          <p:cNvSpPr>
            <a:spLocks noGrp="1"/>
          </p:cNvSpPr>
          <p:nvPr>
            <p:ph type="pic" sz="quarter" idx="11" hasCustomPrompt="1"/>
          </p:nvPr>
        </p:nvSpPr>
        <p:spPr>
          <a:xfrm>
            <a:off x="7108032" y="1132284"/>
            <a:ext cx="2035969" cy="2811066"/>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endParaRPr lang="en-US" dirty="0"/>
          </a:p>
        </p:txBody>
      </p:sp>
      <p:sp>
        <p:nvSpPr>
          <p:cNvPr id="17" name="Picture Placeholder 14"/>
          <p:cNvSpPr>
            <a:spLocks noGrp="1"/>
          </p:cNvSpPr>
          <p:nvPr>
            <p:ph type="pic" sz="quarter" idx="12" hasCustomPrompt="1"/>
          </p:nvPr>
        </p:nvSpPr>
        <p:spPr>
          <a:xfrm>
            <a:off x="698896" y="1132284"/>
            <a:ext cx="2065734" cy="2811066"/>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endParaRPr lang="en-US" dirty="0"/>
          </a:p>
        </p:txBody>
      </p:sp>
      <p:sp>
        <p:nvSpPr>
          <p:cNvPr id="18" name="Picture Placeholder 14"/>
          <p:cNvSpPr>
            <a:spLocks noGrp="1"/>
          </p:cNvSpPr>
          <p:nvPr>
            <p:ph type="pic" sz="quarter" idx="13" hasCustomPrompt="1"/>
          </p:nvPr>
        </p:nvSpPr>
        <p:spPr>
          <a:xfrm>
            <a:off x="4972051" y="1132284"/>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endParaRPr lang="en-US" dirty="0"/>
          </a:p>
        </p:txBody>
      </p:sp>
      <p:sp>
        <p:nvSpPr>
          <p:cNvPr id="19" name="Picture Placeholder 14"/>
          <p:cNvSpPr>
            <a:spLocks noGrp="1"/>
          </p:cNvSpPr>
          <p:nvPr>
            <p:ph type="pic" sz="quarter" idx="14" hasCustomPrompt="1"/>
          </p:nvPr>
        </p:nvSpPr>
        <p:spPr>
          <a:xfrm>
            <a:off x="4972051" y="2571749"/>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endParaRPr lang="en-US" dirty="0"/>
          </a:p>
        </p:txBody>
      </p:sp>
      <p:sp>
        <p:nvSpPr>
          <p:cNvPr id="20" name="Picture Placeholder 14"/>
          <p:cNvSpPr>
            <a:spLocks noGrp="1"/>
          </p:cNvSpPr>
          <p:nvPr>
            <p:ph type="pic" sz="quarter" idx="15" hasCustomPrompt="1"/>
          </p:nvPr>
        </p:nvSpPr>
        <p:spPr>
          <a:xfrm>
            <a:off x="2834877" y="2571749"/>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p>
            <a:fld id="{B74B318B-063C-4AF7-BADB-7E52A6C11263}"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107237A9-061A-46FC-B650-C118B9CF22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rcRect t="-1" b="-406"/>
          <a:stretch>
            <a:fillRect/>
          </a:stretch>
        </p:blipFill>
        <p:spPr>
          <a:xfrm>
            <a:off x="11061" y="-2144047"/>
            <a:ext cx="9144000" cy="7287548"/>
          </a:xfrm>
          <a:prstGeom prst="rect">
            <a:avLst/>
          </a:prstGeom>
          <a:noFill/>
          <a:ln>
            <a:solidFill>
              <a:srgbClr val="BCEFFE"/>
            </a:solidFill>
          </a:ln>
        </p:spPr>
      </p:pic>
      <p:sp>
        <p:nvSpPr>
          <p:cNvPr id="3" name="矩形 2"/>
          <p:cNvSpPr/>
          <p:nvPr userDrawn="1"/>
        </p:nvSpPr>
        <p:spPr>
          <a:xfrm>
            <a:off x="0" y="0"/>
            <a:ext cx="9144000" cy="5143500"/>
          </a:xfrm>
          <a:prstGeom prst="rect">
            <a:avLst/>
          </a:prstGeom>
          <a:solidFill>
            <a:srgbClr val="FAECDF">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r="64585"/>
          <a:stretch>
            <a:fillRect/>
          </a:stretch>
        </p:blipFill>
        <p:spPr>
          <a:xfrm flipH="1">
            <a:off x="11061" y="-430369"/>
            <a:ext cx="614501" cy="1495390"/>
          </a:xfrm>
          <a:prstGeom prst="rect">
            <a:avLst/>
          </a:prstGeom>
        </p:spPr>
      </p:pic>
      <p:sp>
        <p:nvSpPr>
          <p:cNvPr id="8" name="矩形 7"/>
          <p:cNvSpPr/>
          <p:nvPr userDrawn="1"/>
        </p:nvSpPr>
        <p:spPr>
          <a:xfrm>
            <a:off x="511444" y="663678"/>
            <a:ext cx="8632556" cy="34289"/>
          </a:xfrm>
          <a:prstGeom prst="rect">
            <a:avLst/>
          </a:prstGeom>
          <a:solidFill>
            <a:srgbClr val="C0030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5" name="图片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17576" y="48350"/>
            <a:ext cx="1076150" cy="6235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76"/>
            <a:ext cx="9144000" cy="51421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lstStyle>
            <a:lvl1pPr eaLnBrk="1" hangingPunct="1">
              <a:defRPr smtClean="0"/>
            </a:lvl1pPr>
          </a:lstStyle>
          <a:p>
            <a:pPr>
              <a:defRPr/>
            </a:pPr>
            <a:fld id="{4AAA05D2-2F82-4D1D-9A69-4CC173608BCF}"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工作回顾</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892058"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cs typeface="+mn-ea"/>
                <a:sym typeface="+mn-lt"/>
              </a:rPr>
              <a:t>Work review</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自我评价</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012283"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cs typeface="+mn-ea"/>
                <a:sym typeface="+mn-lt"/>
              </a:rPr>
              <a:t>Self-evaluation</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工作体会</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126097"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cs typeface="+mn-ea"/>
                <a:sym typeface="+mn-lt"/>
              </a:rPr>
              <a:t>Work experience</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1451506"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工作规划和展望</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584556"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cs typeface="+mn-ea"/>
                <a:sym typeface="+mn-lt"/>
              </a:rPr>
              <a:t>Job planning and Outlook</a:t>
            </a:r>
            <a:endParaRPr lang="zh-CN" altLang="en-US" sz="1050" dirty="0">
              <a:solidFill>
                <a:schemeClr val="tx1">
                  <a:lumMod val="50000"/>
                  <a:lumOff val="50000"/>
                </a:schemeClr>
              </a:solidFill>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tags" Target="../tags/tag4.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image" Target="../media/image15.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tags" Target="../tags/tag5.xml"/></Relationships>
</file>

<file path=ppt/slides/_rels/slide11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3" Type="http://schemas.openxmlformats.org/officeDocument/2006/relationships/slideLayout" Target="../slideLayouts/slideLayout1.xml"/><Relationship Id="rId22" Type="http://schemas.openxmlformats.org/officeDocument/2006/relationships/image" Target="../media/image19.png"/><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themeOverride" Target="../theme/themeOverride11.xml"/><Relationship Id="rId1" Type="http://schemas.openxmlformats.org/officeDocument/2006/relationships/image" Target="../media/image8.png"/></Relationships>
</file>

<file path=ppt/slides/_rels/slide122.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34.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38.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39.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1.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2.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3.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4.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5.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6.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7.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8.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49.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2.xml"/><Relationship Id="rId2" Type="http://schemas.openxmlformats.org/officeDocument/2006/relationships/themeOverride" Target="../theme/themeOverride14.xml"/><Relationship Id="rId1" Type="http://schemas.openxmlformats.org/officeDocument/2006/relationships/image" Target="../media/image8.png"/></Relationships>
</file>

<file path=ppt/slides/_rels/slide156.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8.png"/></Relationships>
</file>

<file path=ppt/slides/_rels/slide160.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4" Type="http://schemas.openxmlformats.org/officeDocument/2006/relationships/notesSlide" Target="../notesSlides/notesSlide10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63.xml.rels><?xml version="1.0" encoding="UTF-8" standalone="yes"?>
<Relationships xmlns="http://schemas.openxmlformats.org/package/2006/relationships"><Relationship Id="rId8" Type="http://schemas.openxmlformats.org/officeDocument/2006/relationships/comments" Target="../comments/comment1.xml"/><Relationship Id="rId7" Type="http://schemas.openxmlformats.org/officeDocument/2006/relationships/notesSlide" Target="../notesSlides/notesSlide102.xml"/><Relationship Id="rId6" Type="http://schemas.openxmlformats.org/officeDocument/2006/relationships/slideLayout" Target="../slideLayouts/slideLayout12.xml"/><Relationship Id="rId5" Type="http://schemas.openxmlformats.org/officeDocument/2006/relationships/tags" Target="../tags/tag3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4.xml.rels><?xml version="1.0" encoding="UTF-8" standalone="yes"?>
<Relationships xmlns="http://schemas.openxmlformats.org/package/2006/relationships"><Relationship Id="rId8" Type="http://schemas.openxmlformats.org/officeDocument/2006/relationships/comments" Target="../comments/comment2.xml"/><Relationship Id="rId7" Type="http://schemas.openxmlformats.org/officeDocument/2006/relationships/notesSlide" Target="../notesSlides/notesSlide103.xml"/><Relationship Id="rId6" Type="http://schemas.openxmlformats.org/officeDocument/2006/relationships/slideLayout" Target="../slideLayouts/slideLayout12.xml"/><Relationship Id="rId5" Type="http://schemas.openxmlformats.org/officeDocument/2006/relationships/tags" Target="../tags/tag3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5.xml.rels><?xml version="1.0" encoding="UTF-8" standalone="yes"?>
<Relationships xmlns="http://schemas.openxmlformats.org/package/2006/relationships"><Relationship Id="rId8" Type="http://schemas.openxmlformats.org/officeDocument/2006/relationships/comments" Target="../comments/comment3.xml"/><Relationship Id="rId7" Type="http://schemas.openxmlformats.org/officeDocument/2006/relationships/notesSlide" Target="../notesSlides/notesSlide104.xml"/><Relationship Id="rId6" Type="http://schemas.openxmlformats.org/officeDocument/2006/relationships/slideLayout" Target="../slideLayouts/slideLayout12.xml"/><Relationship Id="rId5" Type="http://schemas.openxmlformats.org/officeDocument/2006/relationships/tags" Target="../tags/tag3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6.xml.rels><?xml version="1.0" encoding="UTF-8" standalone="yes"?>
<Relationships xmlns="http://schemas.openxmlformats.org/package/2006/relationships"><Relationship Id="rId8" Type="http://schemas.openxmlformats.org/officeDocument/2006/relationships/comments" Target="../comments/comment4.xml"/><Relationship Id="rId7" Type="http://schemas.openxmlformats.org/officeDocument/2006/relationships/notesSlide" Target="../notesSlides/notesSlide105.xml"/><Relationship Id="rId6" Type="http://schemas.openxmlformats.org/officeDocument/2006/relationships/slideLayout" Target="../slideLayouts/slideLayout12.xml"/><Relationship Id="rId5" Type="http://schemas.openxmlformats.org/officeDocument/2006/relationships/tags" Target="../tags/tag35.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7.xml.rels><?xml version="1.0" encoding="UTF-8" standalone="yes"?>
<Relationships xmlns="http://schemas.openxmlformats.org/package/2006/relationships"><Relationship Id="rId8" Type="http://schemas.openxmlformats.org/officeDocument/2006/relationships/comments" Target="../comments/comment5.xml"/><Relationship Id="rId7" Type="http://schemas.openxmlformats.org/officeDocument/2006/relationships/notesSlide" Target="../notesSlides/notesSlide106.xml"/><Relationship Id="rId6" Type="http://schemas.openxmlformats.org/officeDocument/2006/relationships/slideLayout" Target="../slideLayouts/slideLayout12.xml"/><Relationship Id="rId5" Type="http://schemas.openxmlformats.org/officeDocument/2006/relationships/tags" Target="../tags/tag36.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8.xml.rels><?xml version="1.0" encoding="UTF-8" standalone="yes"?>
<Relationships xmlns="http://schemas.openxmlformats.org/package/2006/relationships"><Relationship Id="rId8" Type="http://schemas.openxmlformats.org/officeDocument/2006/relationships/comments" Target="../comments/comment6.xml"/><Relationship Id="rId7" Type="http://schemas.openxmlformats.org/officeDocument/2006/relationships/notesSlide" Target="../notesSlides/notesSlide107.xml"/><Relationship Id="rId6" Type="http://schemas.openxmlformats.org/officeDocument/2006/relationships/slideLayout" Target="../slideLayouts/slideLayout12.xml"/><Relationship Id="rId5" Type="http://schemas.openxmlformats.org/officeDocument/2006/relationships/tags" Target="../tags/tag37.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9.xml.rels><?xml version="1.0" encoding="UTF-8" standalone="yes"?>
<Relationships xmlns="http://schemas.openxmlformats.org/package/2006/relationships"><Relationship Id="rId9" Type="http://schemas.openxmlformats.org/officeDocument/2006/relationships/comments" Target="../comments/comment7.xml"/><Relationship Id="rId8" Type="http://schemas.openxmlformats.org/officeDocument/2006/relationships/notesSlide" Target="../notesSlides/notesSlide108.xml"/><Relationship Id="rId7" Type="http://schemas.openxmlformats.org/officeDocument/2006/relationships/slideLayout" Target="../slideLayouts/slideLayout12.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70.xml.rels><?xml version="1.0" encoding="UTF-8" standalone="yes"?>
<Relationships xmlns="http://schemas.openxmlformats.org/package/2006/relationships"><Relationship Id="rId8" Type="http://schemas.openxmlformats.org/officeDocument/2006/relationships/comments" Target="../comments/comment8.xml"/><Relationship Id="rId7" Type="http://schemas.openxmlformats.org/officeDocument/2006/relationships/notesSlide" Target="../notesSlides/notesSlide109.xml"/><Relationship Id="rId6" Type="http://schemas.openxmlformats.org/officeDocument/2006/relationships/slideLayout" Target="../slideLayouts/slideLayout12.xml"/><Relationship Id="rId5" Type="http://schemas.openxmlformats.org/officeDocument/2006/relationships/tags" Target="../tags/tag40.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1.xml.rels><?xml version="1.0" encoding="UTF-8" standalone="yes"?>
<Relationships xmlns="http://schemas.openxmlformats.org/package/2006/relationships"><Relationship Id="rId8" Type="http://schemas.openxmlformats.org/officeDocument/2006/relationships/comments" Target="../comments/comment9.xml"/><Relationship Id="rId7" Type="http://schemas.openxmlformats.org/officeDocument/2006/relationships/notesSlide" Target="../notesSlides/notesSlide110.xml"/><Relationship Id="rId6" Type="http://schemas.openxmlformats.org/officeDocument/2006/relationships/slideLayout" Target="../slideLayouts/slideLayout12.xml"/><Relationship Id="rId5" Type="http://schemas.openxmlformats.org/officeDocument/2006/relationships/tags" Target="../tags/tag4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2.xml.rels><?xml version="1.0" encoding="UTF-8" standalone="yes"?>
<Relationships xmlns="http://schemas.openxmlformats.org/package/2006/relationships"><Relationship Id="rId8" Type="http://schemas.openxmlformats.org/officeDocument/2006/relationships/comments" Target="../comments/comment10.xml"/><Relationship Id="rId7" Type="http://schemas.openxmlformats.org/officeDocument/2006/relationships/notesSlide" Target="../notesSlides/notesSlide111.xml"/><Relationship Id="rId6" Type="http://schemas.openxmlformats.org/officeDocument/2006/relationships/slideLayout" Target="../slideLayouts/slideLayout12.xml"/><Relationship Id="rId5" Type="http://schemas.openxmlformats.org/officeDocument/2006/relationships/tags" Target="../tags/tag4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3.xml.rels><?xml version="1.0" encoding="UTF-8" standalone="yes"?>
<Relationships xmlns="http://schemas.openxmlformats.org/package/2006/relationships"><Relationship Id="rId8" Type="http://schemas.openxmlformats.org/officeDocument/2006/relationships/comments" Target="../comments/comment11.xml"/><Relationship Id="rId7" Type="http://schemas.openxmlformats.org/officeDocument/2006/relationships/notesSlide" Target="../notesSlides/notesSlide112.xml"/><Relationship Id="rId6" Type="http://schemas.openxmlformats.org/officeDocument/2006/relationships/slideLayout" Target="../slideLayouts/slideLayout12.xml"/><Relationship Id="rId5" Type="http://schemas.openxmlformats.org/officeDocument/2006/relationships/tags" Target="../tags/tag4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4.xml.rels><?xml version="1.0" encoding="UTF-8" standalone="yes"?>
<Relationships xmlns="http://schemas.openxmlformats.org/package/2006/relationships"><Relationship Id="rId8" Type="http://schemas.openxmlformats.org/officeDocument/2006/relationships/comments" Target="../comments/comment12.xml"/><Relationship Id="rId7" Type="http://schemas.openxmlformats.org/officeDocument/2006/relationships/notesSlide" Target="../notesSlides/notesSlide113.xml"/><Relationship Id="rId6" Type="http://schemas.openxmlformats.org/officeDocument/2006/relationships/slideLayout" Target="../slideLayouts/slideLayout12.xml"/><Relationship Id="rId5" Type="http://schemas.openxmlformats.org/officeDocument/2006/relationships/tags" Target="../tags/tag4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5.xml.rels><?xml version="1.0" encoding="UTF-8" standalone="yes"?>
<Relationships xmlns="http://schemas.openxmlformats.org/package/2006/relationships"><Relationship Id="rId8" Type="http://schemas.openxmlformats.org/officeDocument/2006/relationships/comments" Target="../comments/comment13.xml"/><Relationship Id="rId7" Type="http://schemas.openxmlformats.org/officeDocument/2006/relationships/notesSlide" Target="../notesSlides/notesSlide114.xml"/><Relationship Id="rId6" Type="http://schemas.openxmlformats.org/officeDocument/2006/relationships/slideLayout" Target="../slideLayouts/slideLayout12.xml"/><Relationship Id="rId5" Type="http://schemas.openxmlformats.org/officeDocument/2006/relationships/tags" Target="../tags/tag45.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76.xml.rels><?xml version="1.0" encoding="UTF-8" standalone="yes"?>
<Relationships xmlns="http://schemas.openxmlformats.org/package/2006/relationships"><Relationship Id="rId4" Type="http://schemas.openxmlformats.org/officeDocument/2006/relationships/notesSlide" Target="../notesSlides/notesSlide115.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4.xml"/></Relationships>
</file>

<file path=ppt/slides/_rels/slide181.xml.rels><?xml version="1.0" encoding="UTF-8" standalone="yes"?>
<Relationships xmlns="http://schemas.openxmlformats.org/package/2006/relationships"><Relationship Id="rId4" Type="http://schemas.openxmlformats.org/officeDocument/2006/relationships/notesSlide" Target="../notesSlides/notesSlide120.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82.xml.rels><?xml version="1.0" encoding="UTF-8" standalone="yes"?>
<Relationships xmlns="http://schemas.openxmlformats.org/package/2006/relationships"><Relationship Id="rId6" Type="http://schemas.openxmlformats.org/officeDocument/2006/relationships/comments" Target="../comments/comment14.xml"/><Relationship Id="rId5" Type="http://schemas.openxmlformats.org/officeDocument/2006/relationships/notesSlide" Target="../notesSlides/notesSlide121.xml"/><Relationship Id="rId4" Type="http://schemas.openxmlformats.org/officeDocument/2006/relationships/slideLayout" Target="../slideLayouts/slideLayout12.xml"/><Relationship Id="rId3" Type="http://schemas.openxmlformats.org/officeDocument/2006/relationships/tags" Target="../tags/tag46.xml"/><Relationship Id="rId2" Type="http://schemas.openxmlformats.org/officeDocument/2006/relationships/image" Target="../media/image21.png"/><Relationship Id="rId1" Type="http://schemas.openxmlformats.org/officeDocument/2006/relationships/image" Target="../media/image20.png"/></Relationships>
</file>

<file path=ppt/slides/_rels/slide183.xml.rels><?xml version="1.0" encoding="UTF-8" standalone="yes"?>
<Relationships xmlns="http://schemas.openxmlformats.org/package/2006/relationships"><Relationship Id="rId6" Type="http://schemas.openxmlformats.org/officeDocument/2006/relationships/comments" Target="../comments/comment15.xml"/><Relationship Id="rId5" Type="http://schemas.openxmlformats.org/officeDocument/2006/relationships/notesSlide" Target="../notesSlides/notesSlide122.xml"/><Relationship Id="rId4" Type="http://schemas.openxmlformats.org/officeDocument/2006/relationships/slideLayout" Target="../slideLayouts/slideLayout12.xml"/><Relationship Id="rId3" Type="http://schemas.openxmlformats.org/officeDocument/2006/relationships/tags" Target="../tags/tag47.xml"/><Relationship Id="rId2" Type="http://schemas.openxmlformats.org/officeDocument/2006/relationships/image" Target="../media/image21.png"/><Relationship Id="rId1" Type="http://schemas.openxmlformats.org/officeDocument/2006/relationships/image" Target="../media/image20.png"/></Relationships>
</file>

<file path=ppt/slides/_rels/slide184.xml.rels><?xml version="1.0" encoding="UTF-8" standalone="yes"?>
<Relationships xmlns="http://schemas.openxmlformats.org/package/2006/relationships"><Relationship Id="rId6" Type="http://schemas.openxmlformats.org/officeDocument/2006/relationships/comments" Target="../comments/comment16.xml"/><Relationship Id="rId5" Type="http://schemas.openxmlformats.org/officeDocument/2006/relationships/notesSlide" Target="../notesSlides/notesSlide123.xml"/><Relationship Id="rId4" Type="http://schemas.openxmlformats.org/officeDocument/2006/relationships/slideLayout" Target="../slideLayouts/slideLayout12.xml"/><Relationship Id="rId3" Type="http://schemas.openxmlformats.org/officeDocument/2006/relationships/tags" Target="../tags/tag48.xml"/><Relationship Id="rId2" Type="http://schemas.openxmlformats.org/officeDocument/2006/relationships/image" Target="../media/image21.png"/><Relationship Id="rId1" Type="http://schemas.openxmlformats.org/officeDocument/2006/relationships/image" Target="../media/image20.png"/></Relationships>
</file>

<file path=ppt/slides/_rels/slide185.xml.rels><?xml version="1.0" encoding="UTF-8" standalone="yes"?>
<Relationships xmlns="http://schemas.openxmlformats.org/package/2006/relationships"><Relationship Id="rId6" Type="http://schemas.openxmlformats.org/officeDocument/2006/relationships/comments" Target="../comments/comment17.xml"/><Relationship Id="rId5" Type="http://schemas.openxmlformats.org/officeDocument/2006/relationships/notesSlide" Target="../notesSlides/notesSlide124.xml"/><Relationship Id="rId4" Type="http://schemas.openxmlformats.org/officeDocument/2006/relationships/slideLayout" Target="../slideLayouts/slideLayout12.xml"/><Relationship Id="rId3" Type="http://schemas.openxmlformats.org/officeDocument/2006/relationships/tags" Target="../tags/tag49.xml"/><Relationship Id="rId2" Type="http://schemas.openxmlformats.org/officeDocument/2006/relationships/image" Target="../media/image21.png"/><Relationship Id="rId1" Type="http://schemas.openxmlformats.org/officeDocument/2006/relationships/image" Target="../media/image20.png"/></Relationships>
</file>

<file path=ppt/slides/_rels/slide186.xml.rels><?xml version="1.0" encoding="UTF-8" standalone="yes"?>
<Relationships xmlns="http://schemas.openxmlformats.org/package/2006/relationships"><Relationship Id="rId6" Type="http://schemas.openxmlformats.org/officeDocument/2006/relationships/comments" Target="../comments/comment18.xml"/><Relationship Id="rId5" Type="http://schemas.openxmlformats.org/officeDocument/2006/relationships/notesSlide" Target="../notesSlides/notesSlide125.xml"/><Relationship Id="rId4" Type="http://schemas.openxmlformats.org/officeDocument/2006/relationships/slideLayout" Target="../slideLayouts/slideLayout12.xml"/><Relationship Id="rId3" Type="http://schemas.openxmlformats.org/officeDocument/2006/relationships/tags" Target="../tags/tag50.xml"/><Relationship Id="rId2" Type="http://schemas.openxmlformats.org/officeDocument/2006/relationships/image" Target="../media/image21.png"/><Relationship Id="rId1" Type="http://schemas.openxmlformats.org/officeDocument/2006/relationships/image" Target="../media/image20.png"/></Relationships>
</file>

<file path=ppt/slides/_rels/slide187.xml.rels><?xml version="1.0" encoding="UTF-8" standalone="yes"?>
<Relationships xmlns="http://schemas.openxmlformats.org/package/2006/relationships"><Relationship Id="rId6" Type="http://schemas.openxmlformats.org/officeDocument/2006/relationships/comments" Target="../comments/comment19.xml"/><Relationship Id="rId5" Type="http://schemas.openxmlformats.org/officeDocument/2006/relationships/notesSlide" Target="../notesSlides/notesSlide126.xml"/><Relationship Id="rId4" Type="http://schemas.openxmlformats.org/officeDocument/2006/relationships/slideLayout" Target="../slideLayouts/slideLayout12.xml"/><Relationship Id="rId3" Type="http://schemas.openxmlformats.org/officeDocument/2006/relationships/tags" Target="../tags/tag51.xml"/><Relationship Id="rId2" Type="http://schemas.openxmlformats.org/officeDocument/2006/relationships/image" Target="../media/image21.png"/><Relationship Id="rId1" Type="http://schemas.openxmlformats.org/officeDocument/2006/relationships/image" Target="../media/image20.png"/></Relationships>
</file>

<file path=ppt/slides/_rels/slide188.xml.rels><?xml version="1.0" encoding="UTF-8" standalone="yes"?>
<Relationships xmlns="http://schemas.openxmlformats.org/package/2006/relationships"><Relationship Id="rId6" Type="http://schemas.openxmlformats.org/officeDocument/2006/relationships/comments" Target="../comments/comment20.xml"/><Relationship Id="rId5" Type="http://schemas.openxmlformats.org/officeDocument/2006/relationships/notesSlide" Target="../notesSlides/notesSlide127.xml"/><Relationship Id="rId4" Type="http://schemas.openxmlformats.org/officeDocument/2006/relationships/slideLayout" Target="../slideLayouts/slideLayout12.xml"/><Relationship Id="rId3" Type="http://schemas.openxmlformats.org/officeDocument/2006/relationships/tags" Target="../tags/tag52.xml"/><Relationship Id="rId2" Type="http://schemas.openxmlformats.org/officeDocument/2006/relationships/image" Target="../media/image21.png"/><Relationship Id="rId1" Type="http://schemas.openxmlformats.org/officeDocument/2006/relationships/image" Target="../media/image20.png"/></Relationships>
</file>

<file path=ppt/slides/_rels/slide189.xml.rels><?xml version="1.0" encoding="UTF-8" standalone="yes"?>
<Relationships xmlns="http://schemas.openxmlformats.org/package/2006/relationships"><Relationship Id="rId6" Type="http://schemas.openxmlformats.org/officeDocument/2006/relationships/comments" Target="../comments/comment21.xml"/><Relationship Id="rId5" Type="http://schemas.openxmlformats.org/officeDocument/2006/relationships/notesSlide" Target="../notesSlides/notesSlide128.xml"/><Relationship Id="rId4" Type="http://schemas.openxmlformats.org/officeDocument/2006/relationships/slideLayout" Target="../slideLayouts/slideLayout12.xml"/><Relationship Id="rId3" Type="http://schemas.openxmlformats.org/officeDocument/2006/relationships/tags" Target="../tags/tag53.xml"/><Relationship Id="rId2" Type="http://schemas.openxmlformats.org/officeDocument/2006/relationships/image" Target="../media/image21.pn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6" Type="http://schemas.openxmlformats.org/officeDocument/2006/relationships/comments" Target="../comments/comment22.xml"/><Relationship Id="rId5" Type="http://schemas.openxmlformats.org/officeDocument/2006/relationships/notesSlide" Target="../notesSlides/notesSlide129.xml"/><Relationship Id="rId4" Type="http://schemas.openxmlformats.org/officeDocument/2006/relationships/slideLayout" Target="../slideLayouts/slideLayout12.xml"/><Relationship Id="rId3" Type="http://schemas.openxmlformats.org/officeDocument/2006/relationships/tags" Target="../tags/tag54.xml"/><Relationship Id="rId2" Type="http://schemas.openxmlformats.org/officeDocument/2006/relationships/image" Target="../media/image21.png"/><Relationship Id="rId1" Type="http://schemas.openxmlformats.org/officeDocument/2006/relationships/image" Target="../media/image20.png"/></Relationships>
</file>

<file path=ppt/slides/_rels/slide191.xml.rels><?xml version="1.0" encoding="UTF-8" standalone="yes"?>
<Relationships xmlns="http://schemas.openxmlformats.org/package/2006/relationships"><Relationship Id="rId6" Type="http://schemas.openxmlformats.org/officeDocument/2006/relationships/comments" Target="../comments/comment23.xml"/><Relationship Id="rId5" Type="http://schemas.openxmlformats.org/officeDocument/2006/relationships/notesSlide" Target="../notesSlides/notesSlide130.xml"/><Relationship Id="rId4" Type="http://schemas.openxmlformats.org/officeDocument/2006/relationships/slideLayout" Target="../slideLayouts/slideLayout12.xml"/><Relationship Id="rId3" Type="http://schemas.openxmlformats.org/officeDocument/2006/relationships/tags" Target="../tags/tag55.xml"/><Relationship Id="rId2" Type="http://schemas.openxmlformats.org/officeDocument/2006/relationships/image" Target="../media/image21.png"/><Relationship Id="rId1" Type="http://schemas.openxmlformats.org/officeDocument/2006/relationships/image" Target="../media/image20.png"/></Relationships>
</file>

<file path=ppt/slides/_rels/slide192.xml.rels><?xml version="1.0" encoding="UTF-8" standalone="yes"?>
<Relationships xmlns="http://schemas.openxmlformats.org/package/2006/relationships"><Relationship Id="rId6" Type="http://schemas.openxmlformats.org/officeDocument/2006/relationships/comments" Target="../comments/comment24.xml"/><Relationship Id="rId5" Type="http://schemas.openxmlformats.org/officeDocument/2006/relationships/notesSlide" Target="../notesSlides/notesSlide131.xml"/><Relationship Id="rId4" Type="http://schemas.openxmlformats.org/officeDocument/2006/relationships/slideLayout" Target="../slideLayouts/slideLayout12.xml"/><Relationship Id="rId3" Type="http://schemas.openxmlformats.org/officeDocument/2006/relationships/tags" Target="../tags/tag56.xml"/><Relationship Id="rId2" Type="http://schemas.openxmlformats.org/officeDocument/2006/relationships/image" Target="../media/image21.png"/><Relationship Id="rId1" Type="http://schemas.openxmlformats.org/officeDocument/2006/relationships/image" Target="../media/image20.png"/></Relationships>
</file>

<file path=ppt/slides/_rels/slide193.xml.rels><?xml version="1.0" encoding="UTF-8" standalone="yes"?>
<Relationships xmlns="http://schemas.openxmlformats.org/package/2006/relationships"><Relationship Id="rId6" Type="http://schemas.openxmlformats.org/officeDocument/2006/relationships/comments" Target="../comments/comment25.xml"/><Relationship Id="rId5" Type="http://schemas.openxmlformats.org/officeDocument/2006/relationships/notesSlide" Target="../notesSlides/notesSlide132.xml"/><Relationship Id="rId4" Type="http://schemas.openxmlformats.org/officeDocument/2006/relationships/slideLayout" Target="../slideLayouts/slideLayout12.xml"/><Relationship Id="rId3" Type="http://schemas.openxmlformats.org/officeDocument/2006/relationships/tags" Target="../tags/tag57.xml"/><Relationship Id="rId2" Type="http://schemas.openxmlformats.org/officeDocument/2006/relationships/image" Target="../media/image21.png"/><Relationship Id="rId1" Type="http://schemas.openxmlformats.org/officeDocument/2006/relationships/image" Target="../media/image20.png"/></Relationships>
</file>

<file path=ppt/slides/_rels/slide194.xml.rels><?xml version="1.0" encoding="UTF-8" standalone="yes"?>
<Relationships xmlns="http://schemas.openxmlformats.org/package/2006/relationships"><Relationship Id="rId6" Type="http://schemas.openxmlformats.org/officeDocument/2006/relationships/comments" Target="../comments/comment26.xml"/><Relationship Id="rId5" Type="http://schemas.openxmlformats.org/officeDocument/2006/relationships/notesSlide" Target="../notesSlides/notesSlide133.xml"/><Relationship Id="rId4" Type="http://schemas.openxmlformats.org/officeDocument/2006/relationships/slideLayout" Target="../slideLayouts/slideLayout12.xml"/><Relationship Id="rId3" Type="http://schemas.openxmlformats.org/officeDocument/2006/relationships/tags" Target="../tags/tag58.xml"/><Relationship Id="rId2" Type="http://schemas.openxmlformats.org/officeDocument/2006/relationships/image" Target="../media/image21.png"/><Relationship Id="rId1" Type="http://schemas.openxmlformats.org/officeDocument/2006/relationships/image" Target="../media/image20.png"/></Relationships>
</file>

<file path=ppt/slides/_rels/slide195.xml.rels><?xml version="1.0" encoding="UTF-8" standalone="yes"?>
<Relationships xmlns="http://schemas.openxmlformats.org/package/2006/relationships"><Relationship Id="rId6" Type="http://schemas.openxmlformats.org/officeDocument/2006/relationships/comments" Target="../comments/comment27.xml"/><Relationship Id="rId5" Type="http://schemas.openxmlformats.org/officeDocument/2006/relationships/notesSlide" Target="../notesSlides/notesSlide134.xml"/><Relationship Id="rId4" Type="http://schemas.openxmlformats.org/officeDocument/2006/relationships/slideLayout" Target="../slideLayouts/slideLayout12.xml"/><Relationship Id="rId3" Type="http://schemas.openxmlformats.org/officeDocument/2006/relationships/tags" Target="../tags/tag59.xml"/><Relationship Id="rId2" Type="http://schemas.openxmlformats.org/officeDocument/2006/relationships/image" Target="../media/image21.png"/><Relationship Id="rId1" Type="http://schemas.openxmlformats.org/officeDocument/2006/relationships/image" Target="../media/image20.png"/></Relationships>
</file>

<file path=ppt/slides/_rels/slide196.xml.rels><?xml version="1.0" encoding="UTF-8" standalone="yes"?>
<Relationships xmlns="http://schemas.openxmlformats.org/package/2006/relationships"><Relationship Id="rId6" Type="http://schemas.openxmlformats.org/officeDocument/2006/relationships/comments" Target="../comments/comment28.xml"/><Relationship Id="rId5" Type="http://schemas.openxmlformats.org/officeDocument/2006/relationships/notesSlide" Target="../notesSlides/notesSlide135.xml"/><Relationship Id="rId4" Type="http://schemas.openxmlformats.org/officeDocument/2006/relationships/slideLayout" Target="../slideLayouts/slideLayout12.xml"/><Relationship Id="rId3" Type="http://schemas.openxmlformats.org/officeDocument/2006/relationships/tags" Target="../tags/tag60.xml"/><Relationship Id="rId2" Type="http://schemas.openxmlformats.org/officeDocument/2006/relationships/image" Target="../media/image21.png"/><Relationship Id="rId1" Type="http://schemas.openxmlformats.org/officeDocument/2006/relationships/image" Target="../media/image20.png"/></Relationships>
</file>

<file path=ppt/slides/_rels/slide197.xml.rels><?xml version="1.0" encoding="UTF-8" standalone="yes"?>
<Relationships xmlns="http://schemas.openxmlformats.org/package/2006/relationships"><Relationship Id="rId6" Type="http://schemas.openxmlformats.org/officeDocument/2006/relationships/comments" Target="../comments/comment29.xml"/><Relationship Id="rId5" Type="http://schemas.openxmlformats.org/officeDocument/2006/relationships/notesSlide" Target="../notesSlides/notesSlide136.xml"/><Relationship Id="rId4" Type="http://schemas.openxmlformats.org/officeDocument/2006/relationships/slideLayout" Target="../slideLayouts/slideLayout12.xml"/><Relationship Id="rId3" Type="http://schemas.openxmlformats.org/officeDocument/2006/relationships/tags" Target="../tags/tag61.xml"/><Relationship Id="rId2" Type="http://schemas.openxmlformats.org/officeDocument/2006/relationships/image" Target="../media/image21.png"/><Relationship Id="rId1" Type="http://schemas.openxmlformats.org/officeDocument/2006/relationships/image" Target="../media/image20.png"/></Relationships>
</file>

<file path=ppt/slides/_rels/slide198.xml.rels><?xml version="1.0" encoding="UTF-8" standalone="yes"?>
<Relationships xmlns="http://schemas.openxmlformats.org/package/2006/relationships"><Relationship Id="rId4" Type="http://schemas.openxmlformats.org/officeDocument/2006/relationships/notesSlide" Target="../notesSlides/notesSlide137.xml"/><Relationship Id="rId3" Type="http://schemas.openxmlformats.org/officeDocument/2006/relationships/slideLayout" Target="../slideLayouts/slideLayout2.xml"/><Relationship Id="rId2" Type="http://schemas.openxmlformats.org/officeDocument/2006/relationships/themeOverride" Target="../theme/themeOverride18.xml"/><Relationship Id="rId1" Type="http://schemas.openxmlformats.org/officeDocument/2006/relationships/image" Target="../media/image8.png"/></Relationships>
</file>

<file path=ppt/slides/_rels/slide199.xml.rels><?xml version="1.0" encoding="UTF-8" standalone="yes"?>
<Relationships xmlns="http://schemas.openxmlformats.org/package/2006/relationships"><Relationship Id="rId5" Type="http://schemas.openxmlformats.org/officeDocument/2006/relationships/notesSlide" Target="../notesSlides/notesSlide138.xml"/><Relationship Id="rId4" Type="http://schemas.openxmlformats.org/officeDocument/2006/relationships/slideLayout" Target="../slideLayouts/slideLayout2.xml"/><Relationship Id="rId3" Type="http://schemas.openxmlformats.org/officeDocument/2006/relationships/tags" Target="../tags/tag62.xml"/><Relationship Id="rId2" Type="http://schemas.openxmlformats.org/officeDocument/2006/relationships/image" Target="../media/image24.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0.xml.rels><?xml version="1.0" encoding="UTF-8" standalone="yes"?>
<Relationships xmlns="http://schemas.openxmlformats.org/package/2006/relationships"><Relationship Id="rId8" Type="http://schemas.openxmlformats.org/officeDocument/2006/relationships/comments" Target="../comments/comment30.xml"/><Relationship Id="rId7" Type="http://schemas.openxmlformats.org/officeDocument/2006/relationships/notesSlide" Target="../notesSlides/notesSlide139.xml"/><Relationship Id="rId6" Type="http://schemas.openxmlformats.org/officeDocument/2006/relationships/slideLayout" Target="../slideLayouts/slideLayout12.xml"/><Relationship Id="rId5" Type="http://schemas.openxmlformats.org/officeDocument/2006/relationships/tags" Target="../tags/tag6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1.xml.rels><?xml version="1.0" encoding="UTF-8" standalone="yes"?>
<Relationships xmlns="http://schemas.openxmlformats.org/package/2006/relationships"><Relationship Id="rId8" Type="http://schemas.openxmlformats.org/officeDocument/2006/relationships/comments" Target="../comments/comment31.xml"/><Relationship Id="rId7" Type="http://schemas.openxmlformats.org/officeDocument/2006/relationships/notesSlide" Target="../notesSlides/notesSlide140.xml"/><Relationship Id="rId6" Type="http://schemas.openxmlformats.org/officeDocument/2006/relationships/slideLayout" Target="../slideLayouts/slideLayout12.xml"/><Relationship Id="rId5" Type="http://schemas.openxmlformats.org/officeDocument/2006/relationships/tags" Target="../tags/tag6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2.xml.rels><?xml version="1.0" encoding="UTF-8" standalone="yes"?>
<Relationships xmlns="http://schemas.openxmlformats.org/package/2006/relationships"><Relationship Id="rId8" Type="http://schemas.openxmlformats.org/officeDocument/2006/relationships/comments" Target="../comments/comment32.xml"/><Relationship Id="rId7" Type="http://schemas.openxmlformats.org/officeDocument/2006/relationships/notesSlide" Target="../notesSlides/notesSlide141.xml"/><Relationship Id="rId6" Type="http://schemas.openxmlformats.org/officeDocument/2006/relationships/slideLayout" Target="../slideLayouts/slideLayout12.xml"/><Relationship Id="rId5" Type="http://schemas.openxmlformats.org/officeDocument/2006/relationships/tags" Target="../tags/tag65.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3.xml.rels><?xml version="1.0" encoding="UTF-8" standalone="yes"?>
<Relationships xmlns="http://schemas.openxmlformats.org/package/2006/relationships"><Relationship Id="rId8" Type="http://schemas.openxmlformats.org/officeDocument/2006/relationships/comments" Target="../comments/comment33.xml"/><Relationship Id="rId7" Type="http://schemas.openxmlformats.org/officeDocument/2006/relationships/notesSlide" Target="../notesSlides/notesSlide142.xml"/><Relationship Id="rId6" Type="http://schemas.openxmlformats.org/officeDocument/2006/relationships/slideLayout" Target="../slideLayouts/slideLayout12.xml"/><Relationship Id="rId5" Type="http://schemas.openxmlformats.org/officeDocument/2006/relationships/tags" Target="../tags/tag66.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4.xml.rels><?xml version="1.0" encoding="UTF-8" standalone="yes"?>
<Relationships xmlns="http://schemas.openxmlformats.org/package/2006/relationships"><Relationship Id="rId5" Type="http://schemas.openxmlformats.org/officeDocument/2006/relationships/notesSlide" Target="../notesSlides/notesSlide143.xml"/><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24.png"/><Relationship Id="rId1" Type="http://schemas.openxmlformats.org/officeDocument/2006/relationships/image" Target="../media/image20.png"/></Relationships>
</file>

<file path=ppt/slides/_rels/slide205.xml.rels><?xml version="1.0" encoding="UTF-8" standalone="yes"?>
<Relationships xmlns="http://schemas.openxmlformats.org/package/2006/relationships"><Relationship Id="rId8" Type="http://schemas.openxmlformats.org/officeDocument/2006/relationships/comments" Target="../comments/comment34.xml"/><Relationship Id="rId7" Type="http://schemas.openxmlformats.org/officeDocument/2006/relationships/notesSlide" Target="../notesSlides/notesSlide144.xml"/><Relationship Id="rId6" Type="http://schemas.openxmlformats.org/officeDocument/2006/relationships/slideLayout" Target="../slideLayouts/slideLayout12.xml"/><Relationship Id="rId5" Type="http://schemas.openxmlformats.org/officeDocument/2006/relationships/tags" Target="../tags/tag68.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6.xml.rels><?xml version="1.0" encoding="UTF-8" standalone="yes"?>
<Relationships xmlns="http://schemas.openxmlformats.org/package/2006/relationships"><Relationship Id="rId8" Type="http://schemas.openxmlformats.org/officeDocument/2006/relationships/comments" Target="../comments/comment35.xml"/><Relationship Id="rId7" Type="http://schemas.openxmlformats.org/officeDocument/2006/relationships/notesSlide" Target="../notesSlides/notesSlide145.xml"/><Relationship Id="rId6" Type="http://schemas.openxmlformats.org/officeDocument/2006/relationships/slideLayout" Target="../slideLayouts/slideLayout12.xml"/><Relationship Id="rId5" Type="http://schemas.openxmlformats.org/officeDocument/2006/relationships/tags" Target="../tags/tag69.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7.xml.rels><?xml version="1.0" encoding="UTF-8" standalone="yes"?>
<Relationships xmlns="http://schemas.openxmlformats.org/package/2006/relationships"><Relationship Id="rId8" Type="http://schemas.openxmlformats.org/officeDocument/2006/relationships/comments" Target="../comments/comment36.xml"/><Relationship Id="rId7" Type="http://schemas.openxmlformats.org/officeDocument/2006/relationships/notesSlide" Target="../notesSlides/notesSlide146.xml"/><Relationship Id="rId6" Type="http://schemas.openxmlformats.org/officeDocument/2006/relationships/slideLayout" Target="../slideLayouts/slideLayout12.xml"/><Relationship Id="rId5" Type="http://schemas.openxmlformats.org/officeDocument/2006/relationships/tags" Target="../tags/tag70.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8.xml.rels><?xml version="1.0" encoding="UTF-8" standalone="yes"?>
<Relationships xmlns="http://schemas.openxmlformats.org/package/2006/relationships"><Relationship Id="rId8" Type="http://schemas.openxmlformats.org/officeDocument/2006/relationships/comments" Target="../comments/comment37.xml"/><Relationship Id="rId7" Type="http://schemas.openxmlformats.org/officeDocument/2006/relationships/notesSlide" Target="../notesSlides/notesSlide147.xml"/><Relationship Id="rId6" Type="http://schemas.openxmlformats.org/officeDocument/2006/relationships/slideLayout" Target="../slideLayouts/slideLayout12.xml"/><Relationship Id="rId5" Type="http://schemas.openxmlformats.org/officeDocument/2006/relationships/tags" Target="../tags/tag7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9.xml.rels><?xml version="1.0" encoding="UTF-8" standalone="yes"?>
<Relationships xmlns="http://schemas.openxmlformats.org/package/2006/relationships"><Relationship Id="rId8" Type="http://schemas.openxmlformats.org/officeDocument/2006/relationships/comments" Target="../comments/comment38.xml"/><Relationship Id="rId7" Type="http://schemas.openxmlformats.org/officeDocument/2006/relationships/notesSlide" Target="../notesSlides/notesSlide148.xml"/><Relationship Id="rId6" Type="http://schemas.openxmlformats.org/officeDocument/2006/relationships/slideLayout" Target="../slideLayouts/slideLayout12.xml"/><Relationship Id="rId5" Type="http://schemas.openxmlformats.org/officeDocument/2006/relationships/tags" Target="../tags/tag7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10.xml.rels><?xml version="1.0" encoding="UTF-8" standalone="yes"?>
<Relationships xmlns="http://schemas.openxmlformats.org/package/2006/relationships"><Relationship Id="rId5" Type="http://schemas.openxmlformats.org/officeDocument/2006/relationships/notesSlide" Target="../notesSlides/notesSlide149.xml"/><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24.png"/><Relationship Id="rId1" Type="http://schemas.openxmlformats.org/officeDocument/2006/relationships/image" Target="../media/image20.png"/></Relationships>
</file>

<file path=ppt/slides/_rels/slide211.xml.rels><?xml version="1.0" encoding="UTF-8" standalone="yes"?>
<Relationships xmlns="http://schemas.openxmlformats.org/package/2006/relationships"><Relationship Id="rId8" Type="http://schemas.openxmlformats.org/officeDocument/2006/relationships/comments" Target="../comments/comment39.xml"/><Relationship Id="rId7" Type="http://schemas.openxmlformats.org/officeDocument/2006/relationships/notesSlide" Target="../notesSlides/notesSlide150.xml"/><Relationship Id="rId6" Type="http://schemas.openxmlformats.org/officeDocument/2006/relationships/slideLayout" Target="../slideLayouts/slideLayout12.xml"/><Relationship Id="rId5" Type="http://schemas.openxmlformats.org/officeDocument/2006/relationships/tags" Target="../tags/tag7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2.xml.rels><?xml version="1.0" encoding="UTF-8" standalone="yes"?>
<Relationships xmlns="http://schemas.openxmlformats.org/package/2006/relationships"><Relationship Id="rId8" Type="http://schemas.openxmlformats.org/officeDocument/2006/relationships/comments" Target="../comments/comment40.xml"/><Relationship Id="rId7" Type="http://schemas.openxmlformats.org/officeDocument/2006/relationships/notesSlide" Target="../notesSlides/notesSlide151.xml"/><Relationship Id="rId6" Type="http://schemas.openxmlformats.org/officeDocument/2006/relationships/slideLayout" Target="../slideLayouts/slideLayout12.xml"/><Relationship Id="rId5" Type="http://schemas.openxmlformats.org/officeDocument/2006/relationships/tags" Target="../tags/tag75.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3.xml.rels><?xml version="1.0" encoding="UTF-8" standalone="yes"?>
<Relationships xmlns="http://schemas.openxmlformats.org/package/2006/relationships"><Relationship Id="rId8" Type="http://schemas.openxmlformats.org/officeDocument/2006/relationships/comments" Target="../comments/comment41.xml"/><Relationship Id="rId7" Type="http://schemas.openxmlformats.org/officeDocument/2006/relationships/notesSlide" Target="../notesSlides/notesSlide152.xml"/><Relationship Id="rId6" Type="http://schemas.openxmlformats.org/officeDocument/2006/relationships/slideLayout" Target="../slideLayouts/slideLayout12.xml"/><Relationship Id="rId5" Type="http://schemas.openxmlformats.org/officeDocument/2006/relationships/tags" Target="../tags/tag76.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4.xml.rels><?xml version="1.0" encoding="UTF-8" standalone="yes"?>
<Relationships xmlns="http://schemas.openxmlformats.org/package/2006/relationships"><Relationship Id="rId8" Type="http://schemas.openxmlformats.org/officeDocument/2006/relationships/comments" Target="../comments/comment42.xml"/><Relationship Id="rId7" Type="http://schemas.openxmlformats.org/officeDocument/2006/relationships/notesSlide" Target="../notesSlides/notesSlide153.xml"/><Relationship Id="rId6" Type="http://schemas.openxmlformats.org/officeDocument/2006/relationships/slideLayout" Target="../slideLayouts/slideLayout12.xml"/><Relationship Id="rId5" Type="http://schemas.openxmlformats.org/officeDocument/2006/relationships/tags" Target="../tags/tag77.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5.xml.rels><?xml version="1.0" encoding="UTF-8" standalone="yes"?>
<Relationships xmlns="http://schemas.openxmlformats.org/package/2006/relationships"><Relationship Id="rId7" Type="http://schemas.openxmlformats.org/officeDocument/2006/relationships/notesSlide" Target="../notesSlides/notesSlide154.xml"/><Relationship Id="rId6"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9.png"/></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220.xml.rels><?xml version="1.0" encoding="UTF-8" standalone="yes"?>
<Relationships xmlns="http://schemas.openxmlformats.org/package/2006/relationships"><Relationship Id="rId6" Type="http://schemas.openxmlformats.org/officeDocument/2006/relationships/notesSlide" Target="../notesSlides/notesSlide159.xml"/><Relationship Id="rId5" Type="http://schemas.openxmlformats.org/officeDocument/2006/relationships/slideLayout" Target="../slideLayouts/slideLayout2.xml"/><Relationship Id="rId4" Type="http://schemas.openxmlformats.org/officeDocument/2006/relationships/image" Target="../media/image2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5.pn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4" Type="http://schemas.openxmlformats.org/officeDocument/2006/relationships/notesSlide" Target="../notesSlides/notesSlide160.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9.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0.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2"/>
          <p:cNvSpPr txBox="1"/>
          <p:nvPr/>
        </p:nvSpPr>
        <p:spPr>
          <a:xfrm>
            <a:off x="4191635" y="4083685"/>
            <a:ext cx="4250055" cy="379730"/>
          </a:xfrm>
          <a:prstGeom prst="rect">
            <a:avLst/>
          </a:prstGeom>
          <a:noFill/>
        </p:spPr>
        <p:txBody>
          <a:bodyPr wrap="square" rtlCol="0">
            <a:noAutofit/>
          </a:bodyPr>
          <a:lstStyle/>
          <a:p>
            <a:pPr algn="ctr">
              <a:buFont typeface="Arial" panose="020B0604020202020204" pitchFamily="34" charset="0"/>
              <a:buNone/>
            </a:pP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重庆市乡村振兴局产业处</a:t>
            </a:r>
            <a:r>
              <a:rPr lang="en-US" altLang="zh-CN"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刘建元</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29977"/>
          <a:stretch>
            <a:fillRect/>
          </a:stretch>
        </p:blipFill>
        <p:spPr>
          <a:xfrm>
            <a:off x="0" y="-2718"/>
            <a:ext cx="5076056" cy="5030590"/>
          </a:xfrm>
          <a:prstGeom prst="rect">
            <a:avLst/>
          </a:prstGeom>
        </p:spPr>
      </p:pic>
      <p:sp>
        <p:nvSpPr>
          <p:cNvPr id="100" name="文本框 99"/>
          <p:cNvSpPr txBox="1"/>
          <p:nvPr/>
        </p:nvSpPr>
        <p:spPr>
          <a:xfrm>
            <a:off x="3533775" y="1923415"/>
            <a:ext cx="5277485" cy="1322070"/>
          </a:xfrm>
          <a:prstGeom prst="rect">
            <a:avLst/>
          </a:prstGeom>
          <a:noFill/>
          <a:ln w="9525">
            <a:noFill/>
          </a:ln>
        </p:spPr>
        <p:txBody>
          <a:bodyPr wrap="square">
            <a:spAutoFit/>
          </a:bodyPr>
          <a:p>
            <a:pPr indent="0"/>
            <a:r>
              <a:rPr lang="en-US" altLang="zh-CN" sz="36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000" b="1" dirty="0">
                <a:solidFill>
                  <a:srgbClr val="FF0000"/>
                </a:solidFill>
                <a:latin typeface="微软雅黑" panose="020B0503020204020204" pitchFamily="34" charset="-122"/>
                <a:ea typeface="微软雅黑" panose="020B0503020204020204" pitchFamily="34" charset="-122"/>
              </a:rPr>
              <a:t>乡村建设暨产业帮扶</a:t>
            </a:r>
            <a:endParaRPr lang="zh-CN" altLang="en-US" sz="4000" b="1" dirty="0">
              <a:solidFill>
                <a:srgbClr val="FF0000"/>
              </a:solidFill>
              <a:latin typeface="微软雅黑" panose="020B0503020204020204" pitchFamily="34" charset="-122"/>
              <a:ea typeface="微软雅黑" panose="020B0503020204020204" pitchFamily="34" charset="-122"/>
            </a:endParaRPr>
          </a:p>
          <a:p>
            <a:pPr indent="0" algn="ctr"/>
            <a:r>
              <a:rPr lang="zh-CN" altLang="en-US" sz="4000" b="1" dirty="0">
                <a:solidFill>
                  <a:srgbClr val="FF0000"/>
                </a:solidFill>
                <a:latin typeface="微软雅黑" panose="020B0503020204020204" pitchFamily="34" charset="-122"/>
                <a:ea typeface="微软雅黑" panose="020B0503020204020204" pitchFamily="34" charset="-122"/>
              </a:rPr>
              <a:t>政策解读</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par>
                                <p:cTn id="8" presetID="24"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cBhvr>
                                    </p:anim>
                                  </p:childTnLst>
                                </p:cTn>
                              </p:par>
                              <p:par>
                                <p:cTn id="11" presetID="24"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to="" calcmode="lin" valueType="num">
                                      <p:cBhvr>
                                        <p:cTn id="13"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0"/>
          <p:cNvGrpSpPr/>
          <p:nvPr/>
        </p:nvGrpSpPr>
        <p:grpSpPr>
          <a:xfrm>
            <a:off x="2955290" y="858520"/>
            <a:ext cx="3146425" cy="3282950"/>
            <a:chOff x="3477368" y="1809631"/>
            <a:chExt cx="2178637" cy="2632076"/>
          </a:xfrm>
          <a:solidFill>
            <a:schemeClr val="accent1"/>
          </a:solidFill>
        </p:grpSpPr>
        <p:sp>
          <p:nvSpPr>
            <p:cNvPr id="59"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65024" tIns="32512" rIns="65024" bIns="32512" numCol="1" anchor="t" anchorCtr="0" compatLnSpc="1"/>
            <a:p>
              <a:endParaRPr lang="zh-CN" altLang="en-US" sz="1280"/>
            </a:p>
          </p:txBody>
        </p:sp>
        <p:sp>
          <p:nvSpPr>
            <p:cNvPr id="60"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65024" tIns="32512" rIns="65024" bIns="32512" numCol="1" anchor="t" anchorCtr="0" compatLnSpc="1"/>
            <a:p>
              <a:endParaRPr lang="zh-CN" altLang="en-US" sz="1280"/>
            </a:p>
          </p:txBody>
        </p:sp>
        <p:sp>
          <p:nvSpPr>
            <p:cNvPr id="61"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65024" tIns="32512" rIns="65024" bIns="32512" numCol="1" anchor="t" anchorCtr="0" compatLnSpc="1"/>
            <a:p>
              <a:endParaRPr lang="zh-CN" altLang="en-US" sz="1280"/>
            </a:p>
          </p:txBody>
        </p:sp>
        <p:sp>
          <p:nvSpPr>
            <p:cNvPr id="62"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65024" tIns="32512" rIns="65024" bIns="32512" numCol="1" anchor="t" anchorCtr="0" compatLnSpc="1"/>
            <a:p>
              <a:endParaRPr lang="zh-CN" altLang="en-US" sz="1280"/>
            </a:p>
          </p:txBody>
        </p:sp>
        <p:sp>
          <p:nvSpPr>
            <p:cNvPr id="63"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accent2"/>
            </a:solidFill>
            <a:ln>
              <a:noFill/>
            </a:ln>
          </p:spPr>
          <p:txBody>
            <a:bodyPr vert="horz" wrap="square" lIns="65024" tIns="32512" rIns="65024" bIns="32512" numCol="1" anchor="t" anchorCtr="0" compatLnSpc="1"/>
            <a:p>
              <a:endParaRPr lang="zh-CN" altLang="en-US" sz="1280"/>
            </a:p>
          </p:txBody>
        </p:sp>
        <p:sp>
          <p:nvSpPr>
            <p:cNvPr id="64"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5"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6"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65024" tIns="32512" rIns="65024" bIns="32512" numCol="1" anchor="t" anchorCtr="0" compatLnSpc="1"/>
            <a:p>
              <a:endParaRPr lang="zh-CN" altLang="en-US" sz="1280"/>
            </a:p>
          </p:txBody>
        </p:sp>
        <p:sp>
          <p:nvSpPr>
            <p:cNvPr id="67"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65024" tIns="32512" rIns="65024" bIns="32512" numCol="1" anchor="t" anchorCtr="0" compatLnSpc="1"/>
            <a:p>
              <a:endParaRPr lang="zh-CN" altLang="en-US" sz="1280"/>
            </a:p>
          </p:txBody>
        </p:sp>
        <p:sp>
          <p:nvSpPr>
            <p:cNvPr id="68"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65024" tIns="32512" rIns="65024" bIns="32512" numCol="1" anchor="t" anchorCtr="0" compatLnSpc="1"/>
            <a:p>
              <a:endParaRPr lang="zh-CN" altLang="en-US" sz="1280"/>
            </a:p>
          </p:txBody>
        </p:sp>
        <p:sp>
          <p:nvSpPr>
            <p:cNvPr id="69"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65024" tIns="32512" rIns="65024" bIns="32512" numCol="1" anchor="t" anchorCtr="0" compatLnSpc="1"/>
            <a:p>
              <a:endParaRPr lang="zh-CN" altLang="en-US" sz="1280"/>
            </a:p>
          </p:txBody>
        </p:sp>
        <p:sp>
          <p:nvSpPr>
            <p:cNvPr id="70"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65024" tIns="32512" rIns="65024" bIns="32512" numCol="1" anchor="t" anchorCtr="0" compatLnSpc="1"/>
            <a:p>
              <a:endParaRPr lang="zh-CN" altLang="en-US" sz="1280"/>
            </a:p>
          </p:txBody>
        </p:sp>
        <p:sp>
          <p:nvSpPr>
            <p:cNvPr id="71"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65024" tIns="32512" rIns="65024" bIns="32512" numCol="1" anchor="t" anchorCtr="0" compatLnSpc="1"/>
            <a:p>
              <a:endParaRPr lang="zh-CN" altLang="en-US" sz="1280"/>
            </a:p>
          </p:txBody>
        </p:sp>
        <p:sp>
          <p:nvSpPr>
            <p:cNvPr id="72"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65024" tIns="32512" rIns="65024" bIns="32512" numCol="1" anchor="t" anchorCtr="0" compatLnSpc="1"/>
            <a:p>
              <a:endParaRPr lang="zh-CN" altLang="en-US" sz="1280"/>
            </a:p>
          </p:txBody>
        </p:sp>
        <p:sp>
          <p:nvSpPr>
            <p:cNvPr id="73"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65024" tIns="32512" rIns="65024" bIns="32512" numCol="1" anchor="t" anchorCtr="0" compatLnSpc="1"/>
            <a:p>
              <a:endParaRPr lang="zh-CN" altLang="en-US" sz="1280"/>
            </a:p>
          </p:txBody>
        </p:sp>
        <p:sp>
          <p:nvSpPr>
            <p:cNvPr id="74"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65024" tIns="32512" rIns="65024" bIns="32512" numCol="1" anchor="t" anchorCtr="0" compatLnSpc="1"/>
            <a:p>
              <a:endParaRPr lang="zh-CN" altLang="en-US" sz="1280"/>
            </a:p>
          </p:txBody>
        </p:sp>
        <p:sp>
          <p:nvSpPr>
            <p:cNvPr id="75"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65024" tIns="32512" rIns="65024" bIns="32512" numCol="1" anchor="t" anchorCtr="0" compatLnSpc="1"/>
            <a:p>
              <a:endParaRPr lang="zh-CN" altLang="en-US" sz="1280"/>
            </a:p>
          </p:txBody>
        </p:sp>
        <p:sp>
          <p:nvSpPr>
            <p:cNvPr id="76"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65024" tIns="32512" rIns="65024" bIns="32512" numCol="1" anchor="t" anchorCtr="0" compatLnSpc="1"/>
            <a:p>
              <a:endParaRPr lang="zh-CN" altLang="en-US" sz="1280"/>
            </a:p>
          </p:txBody>
        </p:sp>
        <p:sp>
          <p:nvSpPr>
            <p:cNvPr id="77"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65024" tIns="32512" rIns="65024" bIns="32512" numCol="1" anchor="t" anchorCtr="0" compatLnSpc="1"/>
            <a:p>
              <a:endParaRPr lang="zh-CN" altLang="en-US" sz="1280"/>
            </a:p>
          </p:txBody>
        </p:sp>
        <p:sp>
          <p:nvSpPr>
            <p:cNvPr id="78"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65024" tIns="32512" rIns="65024" bIns="32512" numCol="1" anchor="t" anchorCtr="0" compatLnSpc="1"/>
            <a:p>
              <a:endParaRPr lang="zh-CN" altLang="en-US" sz="1280"/>
            </a:p>
          </p:txBody>
        </p:sp>
        <p:sp>
          <p:nvSpPr>
            <p:cNvPr id="79"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65024" tIns="32512" rIns="65024" bIns="32512" numCol="1" anchor="t" anchorCtr="0" compatLnSpc="1"/>
            <a:p>
              <a:endParaRPr lang="zh-CN" altLang="en-US" sz="1280"/>
            </a:p>
          </p:txBody>
        </p:sp>
        <p:sp>
          <p:nvSpPr>
            <p:cNvPr id="80"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65024" tIns="32512" rIns="65024" bIns="32512" numCol="1" anchor="t" anchorCtr="0" compatLnSpc="1"/>
            <a:p>
              <a:endParaRPr lang="zh-CN" altLang="en-US" sz="1280"/>
            </a:p>
          </p:txBody>
        </p:sp>
        <p:sp>
          <p:nvSpPr>
            <p:cNvPr id="81"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65024" tIns="32512" rIns="65024" bIns="32512" numCol="1" anchor="t" anchorCtr="0" compatLnSpc="1"/>
            <a:p>
              <a:endParaRPr lang="zh-CN" altLang="en-US" sz="1280"/>
            </a:p>
          </p:txBody>
        </p:sp>
        <p:sp>
          <p:nvSpPr>
            <p:cNvPr id="82"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65024" tIns="32512" rIns="65024" bIns="32512" numCol="1" anchor="t" anchorCtr="0" compatLnSpc="1"/>
            <a:p>
              <a:endParaRPr lang="zh-CN" altLang="en-US" sz="1280"/>
            </a:p>
          </p:txBody>
        </p:sp>
        <p:sp>
          <p:nvSpPr>
            <p:cNvPr id="83"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65024" tIns="32512" rIns="65024" bIns="32512" numCol="1" anchor="t" anchorCtr="0" compatLnSpc="1"/>
            <a:p>
              <a:endParaRPr lang="zh-CN" altLang="en-US" sz="1280"/>
            </a:p>
          </p:txBody>
        </p:sp>
        <p:sp>
          <p:nvSpPr>
            <p:cNvPr id="8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65024" tIns="32512" rIns="65024" bIns="32512" numCol="1" anchor="t" anchorCtr="0" compatLnSpc="1"/>
            <a:p>
              <a:endParaRPr lang="zh-CN" altLang="en-US" sz="1280"/>
            </a:p>
          </p:txBody>
        </p:sp>
        <p:sp>
          <p:nvSpPr>
            <p:cNvPr id="8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65024" tIns="32512" rIns="65024" bIns="32512" numCol="1" anchor="t" anchorCtr="0" compatLnSpc="1"/>
            <a:p>
              <a:endParaRPr lang="zh-CN" altLang="en-US" sz="1280"/>
            </a:p>
          </p:txBody>
        </p:sp>
        <p:sp>
          <p:nvSpPr>
            <p:cNvPr id="8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65024" tIns="32512" rIns="65024" bIns="32512" numCol="1" anchor="t" anchorCtr="0" compatLnSpc="1"/>
            <a:p>
              <a:endParaRPr lang="zh-CN" altLang="en-US" sz="1280"/>
            </a:p>
          </p:txBody>
        </p:sp>
        <p:sp>
          <p:nvSpPr>
            <p:cNvPr id="8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65024" tIns="32512" rIns="65024" bIns="32512" numCol="1" anchor="t" anchorCtr="0" compatLnSpc="1"/>
            <a:p>
              <a:endParaRPr lang="zh-CN" altLang="en-US" sz="1280"/>
            </a:p>
          </p:txBody>
        </p:sp>
        <p:sp>
          <p:nvSpPr>
            <p:cNvPr id="8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65024" tIns="32512" rIns="65024" bIns="32512" numCol="1" anchor="t" anchorCtr="0" compatLnSpc="1"/>
            <a:p>
              <a:endParaRPr lang="zh-CN" altLang="en-US" sz="1280"/>
            </a:p>
          </p:txBody>
        </p:sp>
        <p:sp>
          <p:nvSpPr>
            <p:cNvPr id="8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65024" tIns="32512" rIns="65024" bIns="32512" numCol="1" anchor="t" anchorCtr="0" compatLnSpc="1"/>
            <a:p>
              <a:endParaRPr lang="zh-CN" altLang="en-US" sz="1280"/>
            </a:p>
          </p:txBody>
        </p:sp>
      </p:grpSp>
      <p:sp>
        <p:nvSpPr>
          <p:cNvPr id="20" name="文本框 19"/>
          <p:cNvSpPr txBox="1"/>
          <p:nvPr/>
        </p:nvSpPr>
        <p:spPr>
          <a:xfrm>
            <a:off x="6156325" y="699135"/>
            <a:ext cx="2561590" cy="4092575"/>
          </a:xfrm>
          <a:prstGeom prst="rect">
            <a:avLst/>
          </a:prstGeom>
          <a:noFill/>
          <a:ln w="9525">
            <a:noFill/>
          </a:ln>
        </p:spPr>
        <p:txBody>
          <a:bodyPr wrap="square">
            <a:spAutoFit/>
          </a:bodyPr>
          <a:p>
            <a:pPr indent="0"/>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二是深入贯彻新发展理念。</a:t>
            </a:r>
            <a:r>
              <a:rPr lang="zh-CN" altLang="en-US" sz="2000" dirty="0">
                <a:solidFill>
                  <a:srgbClr val="FF0000"/>
                </a:solidFill>
                <a:latin typeface="微软雅黑" panose="020B0503020204020204" pitchFamily="34" charset="-122"/>
                <a:ea typeface="微软雅黑" panose="020B0503020204020204" pitchFamily="34" charset="-122"/>
              </a:rPr>
              <a:t>要统筹疫情防控与重点工作，尽最大努力把疫情影响降到最低。要统筹发展与安全，主动防范化解有效衔接工作中的潜在风险和苗头性倾向性问题。要统筹乡村建设与生态环境保护，落实碳减排要求，稳步推进宜居宜业和美乡村建设。</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22" name="Rectangle 49"/>
          <p:cNvSpPr>
            <a:spLocks noChangeArrowheads="1"/>
          </p:cNvSpPr>
          <p:nvPr/>
        </p:nvSpPr>
        <p:spPr bwMode="auto">
          <a:xfrm>
            <a:off x="323215" y="193040"/>
            <a:ext cx="274955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总体要求（</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Rectangle 49"/>
          <p:cNvSpPr>
            <a:spLocks noChangeArrowheads="1"/>
          </p:cNvSpPr>
          <p:nvPr>
            <p:custDataLst>
              <p:tags r:id="rId1"/>
            </p:custDataLst>
          </p:nvPr>
        </p:nvSpPr>
        <p:spPr bwMode="auto">
          <a:xfrm>
            <a:off x="205740" y="1203960"/>
            <a:ext cx="2749550"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2000" b="1" dirty="0">
                <a:solidFill>
                  <a:srgbClr val="FF0000"/>
                </a:solidFill>
                <a:latin typeface="微软雅黑" panose="020B0503020204020204" pitchFamily="34" charset="-122"/>
                <a:ea typeface="微软雅黑" panose="020B0503020204020204" pitchFamily="34" charset="-122"/>
              </a:rPr>
              <a:t>一是坚持稳字当头、稳中求进。</a:t>
            </a:r>
            <a:r>
              <a:rPr lang="zh-CN" altLang="en-US" sz="2000" dirty="0">
                <a:solidFill>
                  <a:srgbClr val="FF0000"/>
                </a:solidFill>
                <a:latin typeface="微软雅黑" panose="020B0503020204020204" pitchFamily="34" charset="-122"/>
                <a:ea typeface="微软雅黑" panose="020B0503020204020204" pitchFamily="34" charset="-122"/>
              </a:rPr>
              <a:t>“稳”，重点是稳政策、稳投入、稳就业。“进”，重点是推进巩固拓展脱贫攻坚成果同乡村振兴有效衔接工作取得新进展新成效。</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par>
                                <p:cTn id="8" presetID="24"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to="" calcmode="lin" valueType="num">
                                      <p:cBhvr>
                                        <p:cTn id="10" dur="1" fill="hold"/>
                                        <p:tgtEl>
                                          <p:spTgt spid="22"/>
                                        </p:tgtEl>
                                      </p:cBhvr>
                                    </p:anim>
                                  </p:childTnLst>
                                </p:cTn>
                              </p:par>
                              <p:par>
                                <p:cTn id="11" presetID="24"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to="" calcmode="lin" valueType="num">
                                      <p:cBhvr>
                                        <p:cTn id="13" dur="1" fill="hold"/>
                                        <p:tgtEl>
                                          <p:spTgt spid="20"/>
                                        </p:tgtEl>
                                      </p:cBhvr>
                                    </p:anim>
                                  </p:childTnLst>
                                </p:cTn>
                              </p:par>
                              <p:par>
                                <p:cTn id="14" presetID="24"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to="" calcmode="lin" valueType="num">
                                      <p:cBhvr>
                                        <p:cTn id="16"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补助对象</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p:txBody>
          <a:bodyPr/>
          <a:p>
            <a:pPr algn="l">
              <a:buClrTx/>
              <a:buSzTx/>
              <a:buFontTx/>
            </a:pPr>
            <a:r>
              <a:rPr lang="zh-CN" altLang="en-US">
                <a:solidFill>
                  <a:srgbClr val="FF0000"/>
                </a:solidFill>
                <a:latin typeface="仿宋_GB2312" panose="02010609030101010101" charset="-122"/>
                <a:ea typeface="仿宋_GB2312" panose="02010609030101010101" charset="-122"/>
              </a:rPr>
              <a:t>原则上重点改造旱厕、畜圈厕所等未改造户，2018年（含）以后享受财政奖补改厕农户（包含享受危房改造、易地搬迁）不纳入2022年改造计划。</a:t>
            </a:r>
            <a:endParaRPr lang="zh-CN" altLang="en-US">
              <a:solidFill>
                <a:srgbClr val="FF0000"/>
              </a:solidFill>
              <a:latin typeface="仿宋_GB2312" panose="02010609030101010101" charset="-122"/>
              <a:ea typeface="仿宋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补助标准</a:t>
            </a:r>
            <a:endParaRPr lang="zh-CN" altLang="en-US"/>
          </a:p>
        </p:txBody>
      </p:sp>
      <p:sp>
        <p:nvSpPr>
          <p:cNvPr id="3" name="内容占位符 2"/>
          <p:cNvSpPr>
            <a:spLocks noGrp="1"/>
          </p:cNvSpPr>
          <p:nvPr>
            <p:ph idx="1"/>
          </p:nvPr>
        </p:nvSpPr>
        <p:spPr/>
        <p:txBody>
          <a:bodyPr/>
          <a:p>
            <a:pPr algn="l">
              <a:buClrTx/>
              <a:buSzTx/>
              <a:buFontTx/>
            </a:pPr>
            <a:r>
              <a:rPr lang="zh-CN" altLang="en-US">
                <a:solidFill>
                  <a:srgbClr val="FF0000"/>
                </a:solidFill>
                <a:latin typeface="仿宋_GB2312" panose="02010609030101010101" charset="-122"/>
                <a:ea typeface="仿宋_GB2312" panose="02010609030101010101" charset="-122"/>
              </a:rPr>
              <a:t>“先建后补、以奖代补”的方式，对于当年完成改厕任务并通过验收的农户，每户奖补不</a:t>
            </a:r>
            <a:r>
              <a:rPr lang="zh-CN" altLang="en-US">
                <a:solidFill>
                  <a:srgbClr val="FF0000"/>
                </a:solidFill>
                <a:latin typeface="Times New Roman" panose="02020603050405020304" charset="0"/>
                <a:ea typeface="仿宋_GB2312" panose="02010609030101010101" charset="-122"/>
                <a:cs typeface="Times New Roman" panose="02020603050405020304" charset="0"/>
              </a:rPr>
              <a:t>超过2000元。</a:t>
            </a:r>
            <a:endParaRPr lang="zh-CN" altLang="en-US">
              <a:solidFill>
                <a:srgbClr val="FF0000"/>
              </a:solidFill>
              <a:latin typeface="Times New Roman" panose="02020603050405020304" charset="0"/>
              <a:ea typeface="仿宋_GB2312" panose="0201060903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建设标准</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p:txBody>
          <a:bodyPr/>
          <a:p>
            <a:pPr algn="l">
              <a:buClrTx/>
              <a:buSzTx/>
              <a:buFontTx/>
            </a:pPr>
            <a:r>
              <a:rPr lang="zh-CN" altLang="en-US" sz="2400">
                <a:solidFill>
                  <a:srgbClr val="FF0000"/>
                </a:solidFill>
                <a:latin typeface="仿宋_GB2312" panose="02010609030101010101" charset="-122"/>
                <a:ea typeface="仿宋_GB2312" panose="02010609030101010101" charset="-122"/>
              </a:rPr>
              <a:t>厕屋、蹲（坐）便器、冲水设备、三格化粪池等部分组成。</a:t>
            </a:r>
            <a:endParaRPr lang="zh-CN" altLang="en-US" sz="2400">
              <a:solidFill>
                <a:srgbClr val="FF0000"/>
              </a:solidFill>
              <a:latin typeface="仿宋_GB2312" panose="02010609030101010101" charset="-122"/>
              <a:ea typeface="仿宋_GB2312" panose="02010609030101010101" charset="-122"/>
            </a:endParaRPr>
          </a:p>
          <a:p>
            <a:endParaRPr lang="zh-CN" altLang="en-US"/>
          </a:p>
          <a:p>
            <a:pPr marL="0" indent="0">
              <a:buNone/>
            </a:pPr>
            <a:endParaRPr lang="zh-CN" altLang="en-US"/>
          </a:p>
        </p:txBody>
      </p:sp>
      <p:pic>
        <p:nvPicPr>
          <p:cNvPr id="4" name="图片 3"/>
          <p:cNvPicPr>
            <a:picLocks noChangeAspect="1"/>
          </p:cNvPicPr>
          <p:nvPr>
            <p:custDataLst>
              <p:tags r:id="rId1"/>
            </p:custDataLst>
          </p:nvPr>
        </p:nvPicPr>
        <p:blipFill>
          <a:blip r:embed="rId2"/>
          <a:stretch>
            <a:fillRect/>
          </a:stretch>
        </p:blipFill>
        <p:spPr>
          <a:xfrm>
            <a:off x="1879283" y="2085499"/>
            <a:ext cx="5524976" cy="2777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确定容积</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p:txBody>
          <a:bodyPr/>
          <a:p>
            <a:pPr algn="l">
              <a:buClrTx/>
              <a:buSzTx/>
              <a:buFontTx/>
            </a:pPr>
            <a:r>
              <a:rPr lang="zh-CN" altLang="en-US" sz="2800">
                <a:solidFill>
                  <a:srgbClr val="FF0000"/>
                </a:solidFill>
                <a:latin typeface="Times New Roman" panose="02020603050405020304" charset="0"/>
                <a:ea typeface="仿宋_GB2312" panose="02010609030101010101" charset="-122"/>
                <a:cs typeface="Times New Roman" panose="02020603050405020304" charset="0"/>
              </a:rPr>
              <a:t>第一池、第二池、第三池容积比宜为2:1:3。第一池应不少于20d，第二池应不少于10d，第三池应不少于30d。</a:t>
            </a:r>
            <a:endParaRPr lang="zh-CN" altLang="en-US" sz="2800">
              <a:solidFill>
                <a:srgbClr val="FF0000"/>
              </a:solidFill>
              <a:latin typeface="Times New Roman" panose="02020603050405020304" charset="0"/>
              <a:ea typeface="仿宋_GB2312" panose="02010609030101010101" charset="-122"/>
              <a:cs typeface="Times New Roman" panose="02020603050405020304" charset="0"/>
            </a:endParaRPr>
          </a:p>
        </p:txBody>
      </p:sp>
      <p:pic>
        <p:nvPicPr>
          <p:cNvPr id="4" name="图片 3" descr="微信图片_20220819133130"/>
          <p:cNvPicPr>
            <a:picLocks noChangeAspect="1"/>
          </p:cNvPicPr>
          <p:nvPr/>
        </p:nvPicPr>
        <p:blipFill>
          <a:blip r:embed="rId1"/>
          <a:stretch>
            <a:fillRect/>
          </a:stretch>
        </p:blipFill>
        <p:spPr>
          <a:xfrm>
            <a:off x="1615440" y="2517458"/>
            <a:ext cx="5913120" cy="19459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确定深度</a:t>
            </a:r>
            <a:endParaRPr lang="zh-CN" altLang="en-US"/>
          </a:p>
        </p:txBody>
      </p:sp>
      <p:sp>
        <p:nvSpPr>
          <p:cNvPr id="3" name="内容占位符 2"/>
          <p:cNvSpPr>
            <a:spLocks noGrp="1"/>
          </p:cNvSpPr>
          <p:nvPr>
            <p:ph idx="1"/>
          </p:nvPr>
        </p:nvSpPr>
        <p:spPr/>
        <p:txBody>
          <a:bodyPr/>
          <a:p>
            <a:pPr algn="l">
              <a:buClrTx/>
              <a:buSzTx/>
              <a:buFontTx/>
            </a:pPr>
            <a:r>
              <a:rPr lang="zh-CN" altLang="en-US">
                <a:solidFill>
                  <a:srgbClr val="FF0000"/>
                </a:solidFill>
                <a:latin typeface="Times New Roman" panose="02020603050405020304" charset="0"/>
                <a:ea typeface="仿宋_GB2312" panose="02010609030101010101" charset="-122"/>
                <a:cs typeface="Times New Roman" panose="02020603050405020304" charset="0"/>
              </a:rPr>
              <a:t>三格池的深度相同，不应小于120cm。</a:t>
            </a:r>
            <a:endParaRPr lang="zh-CN" altLang="en-US">
              <a:solidFill>
                <a:srgbClr val="FF0000"/>
              </a:solidFill>
              <a:latin typeface="Times New Roman" panose="02020603050405020304" charset="0"/>
              <a:ea typeface="仿宋_GB2312" panose="02010609030101010101" charset="-122"/>
              <a:cs typeface="Times New Roman" panose="02020603050405020304" charset="0"/>
            </a:endParaRPr>
          </a:p>
          <a:p>
            <a:endParaRPr lang="zh-CN" altLang="en-US">
              <a:solidFill>
                <a:srgbClr val="FF0000"/>
              </a:solidFill>
              <a:latin typeface="Times New Roman" panose="02020603050405020304" charset="0"/>
              <a:ea typeface="仿宋_GB2312" panose="0201060903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三格式化粪池——基本</a:t>
            </a: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结构</a:t>
            </a:r>
            <a:endParaRPr lang="zh-CN" altLang="en-US"/>
          </a:p>
        </p:txBody>
      </p:sp>
      <p:sp>
        <p:nvSpPr>
          <p:cNvPr id="3" name="内容占位符 2"/>
          <p:cNvSpPr>
            <a:spLocks noGrp="1"/>
          </p:cNvSpPr>
          <p:nvPr>
            <p:ph idx="1"/>
          </p:nvPr>
        </p:nvSpPr>
        <p:spPr/>
        <p:txBody>
          <a:bodyPr/>
          <a:p>
            <a:pPr algn="l">
              <a:buClrTx/>
              <a:buSzTx/>
              <a:buFontTx/>
            </a:pPr>
            <a:r>
              <a:rPr lang="zh-CN" altLang="en-US">
                <a:solidFill>
                  <a:srgbClr val="FF0000"/>
                </a:solidFill>
                <a:latin typeface="Times New Roman" panose="02020603050405020304" charset="0"/>
                <a:ea typeface="仿宋_GB2312" panose="02010609030101010101" charset="-122"/>
                <a:cs typeface="Times New Roman" panose="02020603050405020304" charset="0"/>
              </a:rPr>
              <a:t>进粪管：应内壁光滑，内径不应小于10cm，应避免拐弯，减少管道长度。进粪管铺设坡度不宜小于20%，水平距离不宜超过3m，应和便器排便孔密封紧固连接；水平距离大于3m时，应适当增加铺设坡度。</a:t>
            </a:r>
            <a:endParaRPr lang="zh-CN" altLang="en-US">
              <a:solidFill>
                <a:srgbClr val="FF0000"/>
              </a:solidFill>
              <a:latin typeface="Times New Roman" panose="02020603050405020304" charset="0"/>
              <a:ea typeface="仿宋_GB2312" panose="02010609030101010101" charset="-122"/>
              <a:cs typeface="Times New Roman" panose="02020603050405020304" charset="0"/>
            </a:endParaRPr>
          </a:p>
          <a:p>
            <a:endParaRPr lang="zh-CN" altLang="en-US"/>
          </a:p>
          <a:p>
            <a:pPr marL="0" indent="0">
              <a:buNone/>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三格式化粪池——基本结构</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a:xfrm>
            <a:off x="1493520" y="735330"/>
            <a:ext cx="6172200" cy="3394472"/>
          </a:xfrm>
        </p:spPr>
        <p:txBody>
          <a:bodyPr>
            <a:normAutofit fontScale="70000"/>
          </a:bodyPr>
          <a:p>
            <a:pPr marL="0" indent="0">
              <a:buNone/>
            </a:pPr>
            <a:endParaRPr lang="zh-CN" altLang="en-US"/>
          </a:p>
          <a:p>
            <a:pPr algn="l">
              <a:buClrTx/>
              <a:buSzTx/>
              <a:buFontTx/>
            </a:pPr>
            <a:r>
              <a:rPr lang="zh-CN" altLang="en-US">
                <a:solidFill>
                  <a:srgbClr val="FF0000"/>
                </a:solidFill>
                <a:latin typeface="Times New Roman" panose="02020603050405020304" charset="0"/>
                <a:ea typeface="仿宋_GB2312" panose="02010609030101010101" charset="-122"/>
                <a:cs typeface="Times New Roman" panose="02020603050405020304" charset="0"/>
              </a:rPr>
              <a:t>过粪管：采用管材内壁应光滑，内径≥10cm，设置成“I”或倒“L”型。第一池至第二池的过粪管入口距池底高度应为有效容积高度的 1/3，过粪管上沿距池顶不宜小于10cm，第二池至第三池的过粪管入口距池底高度应为有效容积高度的1/2，过粪管上沿距池顶不宜小于10cm。两个过粪管应交错安装。</a:t>
            </a:r>
            <a:endParaRPr lang="zh-CN" altLang="en-US">
              <a:solidFill>
                <a:srgbClr val="FF0000"/>
              </a:solidFill>
              <a:latin typeface="Times New Roman" panose="02020603050405020304" charset="0"/>
              <a:ea typeface="仿宋_GB2312" panose="0201060903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三格式化粪池——基本结构</a:t>
            </a:r>
            <a:endParaRPr lang="zh-CN" altLang="en-US"/>
          </a:p>
        </p:txBody>
      </p:sp>
      <p:sp>
        <p:nvSpPr>
          <p:cNvPr id="3" name="内容占位符 2"/>
          <p:cNvSpPr>
            <a:spLocks noGrp="1"/>
          </p:cNvSpPr>
          <p:nvPr>
            <p:ph idx="1"/>
          </p:nvPr>
        </p:nvSpPr>
        <p:spPr>
          <a:xfrm>
            <a:off x="1493520" y="735330"/>
            <a:ext cx="6172200" cy="3394472"/>
          </a:xfrm>
        </p:spPr>
        <p:txBody>
          <a:bodyPr/>
          <a:p>
            <a:pPr marL="0" indent="0">
              <a:buNone/>
            </a:pPr>
            <a:endParaRPr lang="zh-CN" altLang="en-US"/>
          </a:p>
          <a:p>
            <a:pPr marL="0" indent="0">
              <a:buNone/>
            </a:pPr>
            <a:endParaRPr lang="zh-CN" altLang="en-US"/>
          </a:p>
        </p:txBody>
      </p:sp>
      <p:pic>
        <p:nvPicPr>
          <p:cNvPr id="4" name="图片 3"/>
          <p:cNvPicPr>
            <a:picLocks noChangeAspect="1"/>
          </p:cNvPicPr>
          <p:nvPr/>
        </p:nvPicPr>
        <p:blipFill>
          <a:blip r:embed="rId1"/>
          <a:stretch>
            <a:fillRect/>
          </a:stretch>
        </p:blipFill>
        <p:spPr>
          <a:xfrm>
            <a:off x="1007269" y="1491615"/>
            <a:ext cx="3484721" cy="2456021"/>
          </a:xfrm>
          <a:prstGeom prst="rect">
            <a:avLst/>
          </a:prstGeom>
        </p:spPr>
      </p:pic>
      <p:pic>
        <p:nvPicPr>
          <p:cNvPr id="5" name="图片 4"/>
          <p:cNvPicPr>
            <a:picLocks noChangeAspect="1"/>
          </p:cNvPicPr>
          <p:nvPr/>
        </p:nvPicPr>
        <p:blipFill>
          <a:blip r:embed="rId2"/>
          <a:stretch>
            <a:fillRect/>
          </a:stretch>
        </p:blipFill>
        <p:spPr>
          <a:xfrm>
            <a:off x="4301966" y="1491615"/>
            <a:ext cx="3858101" cy="2455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三格式化粪池——基本结构</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a:xfrm>
            <a:off x="1493520" y="735330"/>
            <a:ext cx="6172200" cy="3394472"/>
          </a:xfrm>
        </p:spPr>
        <p:txBody>
          <a:bodyPr/>
          <a:p>
            <a:pPr algn="l">
              <a:buClrTx/>
              <a:buSzTx/>
              <a:buFontTx/>
            </a:pPr>
            <a:endParaRPr lang="zh-CN" altLang="en-US">
              <a:latin typeface="仿宋_GB2312" panose="02010609030101010101" charset="-122"/>
              <a:ea typeface="仿宋_GB2312" panose="02010609030101010101" charset="-122"/>
            </a:endParaRPr>
          </a:p>
          <a:p>
            <a:pPr algn="l">
              <a:buClrTx/>
              <a:buSzTx/>
              <a:buFontTx/>
            </a:pPr>
            <a:r>
              <a:rPr lang="zh-CN" altLang="en-US" sz="2000">
                <a:solidFill>
                  <a:srgbClr val="FF0000"/>
                </a:solidFill>
                <a:latin typeface="Times New Roman" panose="02020603050405020304" charset="0"/>
                <a:ea typeface="仿宋_GB2312" panose="02010609030101010101" charset="-122"/>
                <a:cs typeface="Times New Roman" panose="02020603050405020304" charset="0"/>
              </a:rPr>
              <a:t>排气管：应在第一池安装排气管，圆形管径10cm、方形面积不小于225cm²，高于厕屋50cm或以上，加防雨（防蝇、防风）帽。</a:t>
            </a:r>
            <a:endParaRPr lang="zh-CN" altLang="en-US" sz="2000">
              <a:solidFill>
                <a:srgbClr val="FF0000"/>
              </a:solidFill>
              <a:latin typeface="Times New Roman" panose="02020603050405020304" charset="0"/>
              <a:ea typeface="仿宋_GB2312" panose="02010609030101010101" charset="-122"/>
              <a:cs typeface="Times New Roman" panose="02020603050405020304" charset="0"/>
            </a:endParaRPr>
          </a:p>
        </p:txBody>
      </p:sp>
      <p:pic>
        <p:nvPicPr>
          <p:cNvPr id="4" name="图片 3"/>
          <p:cNvPicPr>
            <a:picLocks noChangeAspect="1"/>
          </p:cNvPicPr>
          <p:nvPr/>
        </p:nvPicPr>
        <p:blipFill>
          <a:blip r:embed="rId1"/>
          <a:stretch>
            <a:fillRect/>
          </a:stretch>
        </p:blipFill>
        <p:spPr>
          <a:xfrm>
            <a:off x="1674971" y="2571750"/>
            <a:ext cx="5793581" cy="14644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三格式化粪池——基本结构</a:t>
            </a:r>
            <a:endParaRPr lang="zh-CN" altLang="en-US"/>
          </a:p>
        </p:txBody>
      </p:sp>
      <p:sp>
        <p:nvSpPr>
          <p:cNvPr id="3" name="内容占位符 2"/>
          <p:cNvSpPr>
            <a:spLocks noGrp="1"/>
          </p:cNvSpPr>
          <p:nvPr>
            <p:ph idx="1"/>
          </p:nvPr>
        </p:nvSpPr>
        <p:spPr>
          <a:xfrm>
            <a:off x="1493520" y="735330"/>
            <a:ext cx="6172200" cy="3394472"/>
          </a:xfrm>
        </p:spPr>
        <p:txBody>
          <a:bodyPr>
            <a:normAutofit fontScale="90000" lnSpcReduction="20000"/>
          </a:bodyPr>
          <a:p>
            <a:pPr marL="0" indent="0">
              <a:buNone/>
            </a:pPr>
            <a:endParaRPr lang="zh-CN" altLang="en-US"/>
          </a:p>
          <a:p>
            <a:pPr algn="l">
              <a:buClrTx/>
              <a:buSzTx/>
              <a:buFontTx/>
            </a:pPr>
            <a:r>
              <a:rPr lang="zh-CN" altLang="en-US">
                <a:solidFill>
                  <a:srgbClr val="FF0000"/>
                </a:solidFill>
                <a:latin typeface="Times New Roman" panose="02020603050405020304" charset="0"/>
                <a:ea typeface="仿宋_GB2312" panose="02010609030101010101" charset="-122"/>
                <a:cs typeface="Times New Roman" panose="02020603050405020304" charset="0"/>
              </a:rPr>
              <a:t>清渣口和清粪口：直径≥20cm，第三池清粪口可根据清掏方式适当扩大。清渣口和清粪口应高出地面至少10cm，化粪池顶部有覆土时应加装井筒。清渣口和清粪口应加盖，清渣口和清粪口大于25cm时，口盖应有锁闭或防坠装置。</a:t>
            </a:r>
            <a:endParaRPr lang="zh-CN" altLang="en-US">
              <a:solidFill>
                <a:srgbClr val="FF0000"/>
              </a:solidFill>
              <a:latin typeface="Times New Roman" panose="02020603050405020304" charset="0"/>
              <a:ea typeface="仿宋_GB2312" panose="0201060903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0"/>
          <p:cNvGrpSpPr/>
          <p:nvPr/>
        </p:nvGrpSpPr>
        <p:grpSpPr>
          <a:xfrm>
            <a:off x="2955290" y="858520"/>
            <a:ext cx="3146425" cy="3282950"/>
            <a:chOff x="3477368" y="1809631"/>
            <a:chExt cx="2178637" cy="2632076"/>
          </a:xfrm>
          <a:solidFill>
            <a:schemeClr val="accent1"/>
          </a:solidFill>
        </p:grpSpPr>
        <p:sp>
          <p:nvSpPr>
            <p:cNvPr id="59"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65024" tIns="32512" rIns="65024" bIns="32512" numCol="1" anchor="t" anchorCtr="0" compatLnSpc="1"/>
            <a:p>
              <a:endParaRPr lang="zh-CN" altLang="en-US" sz="1280"/>
            </a:p>
          </p:txBody>
        </p:sp>
        <p:sp>
          <p:nvSpPr>
            <p:cNvPr id="60"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65024" tIns="32512" rIns="65024" bIns="32512" numCol="1" anchor="t" anchorCtr="0" compatLnSpc="1"/>
            <a:p>
              <a:endParaRPr lang="zh-CN" altLang="en-US" sz="1280"/>
            </a:p>
          </p:txBody>
        </p:sp>
        <p:sp>
          <p:nvSpPr>
            <p:cNvPr id="61"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65024" tIns="32512" rIns="65024" bIns="32512" numCol="1" anchor="t" anchorCtr="0" compatLnSpc="1"/>
            <a:p>
              <a:endParaRPr lang="zh-CN" altLang="en-US" sz="1280"/>
            </a:p>
          </p:txBody>
        </p:sp>
        <p:sp>
          <p:nvSpPr>
            <p:cNvPr id="62"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65024" tIns="32512" rIns="65024" bIns="32512" numCol="1" anchor="t" anchorCtr="0" compatLnSpc="1"/>
            <a:p>
              <a:endParaRPr lang="zh-CN" altLang="en-US" sz="1280"/>
            </a:p>
          </p:txBody>
        </p:sp>
        <p:sp>
          <p:nvSpPr>
            <p:cNvPr id="63"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accent2"/>
            </a:solidFill>
            <a:ln>
              <a:noFill/>
            </a:ln>
          </p:spPr>
          <p:txBody>
            <a:bodyPr vert="horz" wrap="square" lIns="65024" tIns="32512" rIns="65024" bIns="32512" numCol="1" anchor="t" anchorCtr="0" compatLnSpc="1"/>
            <a:p>
              <a:endParaRPr lang="zh-CN" altLang="en-US" sz="1280"/>
            </a:p>
          </p:txBody>
        </p:sp>
        <p:sp>
          <p:nvSpPr>
            <p:cNvPr id="64"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5"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6"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65024" tIns="32512" rIns="65024" bIns="32512" numCol="1" anchor="t" anchorCtr="0" compatLnSpc="1"/>
            <a:p>
              <a:endParaRPr lang="zh-CN" altLang="en-US" sz="1280"/>
            </a:p>
          </p:txBody>
        </p:sp>
        <p:sp>
          <p:nvSpPr>
            <p:cNvPr id="67"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65024" tIns="32512" rIns="65024" bIns="32512" numCol="1" anchor="t" anchorCtr="0" compatLnSpc="1"/>
            <a:p>
              <a:endParaRPr lang="zh-CN" altLang="en-US" sz="1280"/>
            </a:p>
          </p:txBody>
        </p:sp>
        <p:sp>
          <p:nvSpPr>
            <p:cNvPr id="68"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65024" tIns="32512" rIns="65024" bIns="32512" numCol="1" anchor="t" anchorCtr="0" compatLnSpc="1"/>
            <a:p>
              <a:endParaRPr lang="zh-CN" altLang="en-US" sz="1280"/>
            </a:p>
          </p:txBody>
        </p:sp>
        <p:sp>
          <p:nvSpPr>
            <p:cNvPr id="69"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65024" tIns="32512" rIns="65024" bIns="32512" numCol="1" anchor="t" anchorCtr="0" compatLnSpc="1"/>
            <a:p>
              <a:endParaRPr lang="zh-CN" altLang="en-US" sz="1280"/>
            </a:p>
          </p:txBody>
        </p:sp>
        <p:sp>
          <p:nvSpPr>
            <p:cNvPr id="70"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65024" tIns="32512" rIns="65024" bIns="32512" numCol="1" anchor="t" anchorCtr="0" compatLnSpc="1"/>
            <a:p>
              <a:endParaRPr lang="zh-CN" altLang="en-US" sz="1280"/>
            </a:p>
          </p:txBody>
        </p:sp>
        <p:sp>
          <p:nvSpPr>
            <p:cNvPr id="71"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65024" tIns="32512" rIns="65024" bIns="32512" numCol="1" anchor="t" anchorCtr="0" compatLnSpc="1"/>
            <a:p>
              <a:endParaRPr lang="zh-CN" altLang="en-US" sz="1280"/>
            </a:p>
          </p:txBody>
        </p:sp>
        <p:sp>
          <p:nvSpPr>
            <p:cNvPr id="72"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65024" tIns="32512" rIns="65024" bIns="32512" numCol="1" anchor="t" anchorCtr="0" compatLnSpc="1"/>
            <a:p>
              <a:endParaRPr lang="zh-CN" altLang="en-US" sz="1280"/>
            </a:p>
          </p:txBody>
        </p:sp>
        <p:sp>
          <p:nvSpPr>
            <p:cNvPr id="73"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65024" tIns="32512" rIns="65024" bIns="32512" numCol="1" anchor="t" anchorCtr="0" compatLnSpc="1"/>
            <a:p>
              <a:endParaRPr lang="zh-CN" altLang="en-US" sz="1280"/>
            </a:p>
          </p:txBody>
        </p:sp>
        <p:sp>
          <p:nvSpPr>
            <p:cNvPr id="74"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65024" tIns="32512" rIns="65024" bIns="32512" numCol="1" anchor="t" anchorCtr="0" compatLnSpc="1"/>
            <a:p>
              <a:endParaRPr lang="zh-CN" altLang="en-US" sz="1280"/>
            </a:p>
          </p:txBody>
        </p:sp>
        <p:sp>
          <p:nvSpPr>
            <p:cNvPr id="75"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65024" tIns="32512" rIns="65024" bIns="32512" numCol="1" anchor="t" anchorCtr="0" compatLnSpc="1"/>
            <a:p>
              <a:endParaRPr lang="zh-CN" altLang="en-US" sz="1280"/>
            </a:p>
          </p:txBody>
        </p:sp>
        <p:sp>
          <p:nvSpPr>
            <p:cNvPr id="76"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65024" tIns="32512" rIns="65024" bIns="32512" numCol="1" anchor="t" anchorCtr="0" compatLnSpc="1"/>
            <a:p>
              <a:endParaRPr lang="zh-CN" altLang="en-US" sz="1280"/>
            </a:p>
          </p:txBody>
        </p:sp>
        <p:sp>
          <p:nvSpPr>
            <p:cNvPr id="77"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65024" tIns="32512" rIns="65024" bIns="32512" numCol="1" anchor="t" anchorCtr="0" compatLnSpc="1"/>
            <a:p>
              <a:endParaRPr lang="zh-CN" altLang="en-US" sz="1280"/>
            </a:p>
          </p:txBody>
        </p:sp>
        <p:sp>
          <p:nvSpPr>
            <p:cNvPr id="78"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65024" tIns="32512" rIns="65024" bIns="32512" numCol="1" anchor="t" anchorCtr="0" compatLnSpc="1"/>
            <a:p>
              <a:endParaRPr lang="zh-CN" altLang="en-US" sz="1280"/>
            </a:p>
          </p:txBody>
        </p:sp>
        <p:sp>
          <p:nvSpPr>
            <p:cNvPr id="79"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65024" tIns="32512" rIns="65024" bIns="32512" numCol="1" anchor="t" anchorCtr="0" compatLnSpc="1"/>
            <a:p>
              <a:endParaRPr lang="zh-CN" altLang="en-US" sz="1280"/>
            </a:p>
          </p:txBody>
        </p:sp>
        <p:sp>
          <p:nvSpPr>
            <p:cNvPr id="80"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65024" tIns="32512" rIns="65024" bIns="32512" numCol="1" anchor="t" anchorCtr="0" compatLnSpc="1"/>
            <a:p>
              <a:endParaRPr lang="zh-CN" altLang="en-US" sz="1280"/>
            </a:p>
          </p:txBody>
        </p:sp>
        <p:sp>
          <p:nvSpPr>
            <p:cNvPr id="81"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65024" tIns="32512" rIns="65024" bIns="32512" numCol="1" anchor="t" anchorCtr="0" compatLnSpc="1"/>
            <a:p>
              <a:endParaRPr lang="zh-CN" altLang="en-US" sz="1280"/>
            </a:p>
          </p:txBody>
        </p:sp>
        <p:sp>
          <p:nvSpPr>
            <p:cNvPr id="82"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65024" tIns="32512" rIns="65024" bIns="32512" numCol="1" anchor="t" anchorCtr="0" compatLnSpc="1"/>
            <a:p>
              <a:endParaRPr lang="zh-CN" altLang="en-US" sz="1280"/>
            </a:p>
          </p:txBody>
        </p:sp>
        <p:sp>
          <p:nvSpPr>
            <p:cNvPr id="83"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65024" tIns="32512" rIns="65024" bIns="32512" numCol="1" anchor="t" anchorCtr="0" compatLnSpc="1"/>
            <a:p>
              <a:endParaRPr lang="zh-CN" altLang="en-US" sz="1280"/>
            </a:p>
          </p:txBody>
        </p:sp>
        <p:sp>
          <p:nvSpPr>
            <p:cNvPr id="8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65024" tIns="32512" rIns="65024" bIns="32512" numCol="1" anchor="t" anchorCtr="0" compatLnSpc="1"/>
            <a:p>
              <a:endParaRPr lang="zh-CN" altLang="en-US" sz="1280"/>
            </a:p>
          </p:txBody>
        </p:sp>
        <p:sp>
          <p:nvSpPr>
            <p:cNvPr id="8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65024" tIns="32512" rIns="65024" bIns="32512" numCol="1" anchor="t" anchorCtr="0" compatLnSpc="1"/>
            <a:p>
              <a:endParaRPr lang="zh-CN" altLang="en-US" sz="1280"/>
            </a:p>
          </p:txBody>
        </p:sp>
        <p:sp>
          <p:nvSpPr>
            <p:cNvPr id="8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65024" tIns="32512" rIns="65024" bIns="32512" numCol="1" anchor="t" anchorCtr="0" compatLnSpc="1"/>
            <a:p>
              <a:endParaRPr lang="zh-CN" altLang="en-US" sz="1280"/>
            </a:p>
          </p:txBody>
        </p:sp>
        <p:sp>
          <p:nvSpPr>
            <p:cNvPr id="8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65024" tIns="32512" rIns="65024" bIns="32512" numCol="1" anchor="t" anchorCtr="0" compatLnSpc="1"/>
            <a:p>
              <a:endParaRPr lang="zh-CN" altLang="en-US" sz="1280"/>
            </a:p>
          </p:txBody>
        </p:sp>
        <p:sp>
          <p:nvSpPr>
            <p:cNvPr id="8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65024" tIns="32512" rIns="65024" bIns="32512" numCol="1" anchor="t" anchorCtr="0" compatLnSpc="1"/>
            <a:p>
              <a:endParaRPr lang="zh-CN" altLang="en-US" sz="1280"/>
            </a:p>
          </p:txBody>
        </p:sp>
        <p:sp>
          <p:nvSpPr>
            <p:cNvPr id="8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65024" tIns="32512" rIns="65024" bIns="32512" numCol="1" anchor="t" anchorCtr="0" compatLnSpc="1"/>
            <a:p>
              <a:endParaRPr lang="zh-CN" altLang="en-US" sz="1280"/>
            </a:p>
          </p:txBody>
        </p:sp>
      </p:grpSp>
      <p:sp>
        <p:nvSpPr>
          <p:cNvPr id="20" name="文本框 19"/>
          <p:cNvSpPr txBox="1"/>
          <p:nvPr/>
        </p:nvSpPr>
        <p:spPr>
          <a:xfrm>
            <a:off x="6094095" y="267335"/>
            <a:ext cx="2561590" cy="4399915"/>
          </a:xfrm>
          <a:prstGeom prst="rect">
            <a:avLst/>
          </a:prstGeom>
          <a:noFill/>
          <a:ln w="9525">
            <a:noFill/>
          </a:ln>
        </p:spPr>
        <p:txBody>
          <a:bodyPr wrap="square">
            <a:spAutoFit/>
          </a:bodyPr>
          <a:p>
            <a:pPr indent="0"/>
            <a:r>
              <a:rPr lang="zh-CN" altLang="en-US" sz="2000" b="1" dirty="0">
                <a:solidFill>
                  <a:srgbClr val="FF0000"/>
                </a:solidFill>
                <a:latin typeface="微软雅黑" panose="020B0503020204020204" pitchFamily="34" charset="-122"/>
                <a:ea typeface="微软雅黑" panose="020B0503020204020204" pitchFamily="34" charset="-122"/>
              </a:rPr>
              <a:t>四是把握巩固拓展脱贫攻坚成果和建设宜居宜业和美乡村的目标任务。</a:t>
            </a:r>
            <a:r>
              <a:rPr lang="zh-CN" altLang="en-US" sz="2000" dirty="0">
                <a:solidFill>
                  <a:srgbClr val="FF0000"/>
                </a:solidFill>
                <a:latin typeface="微软雅黑" panose="020B0503020204020204" pitchFamily="34" charset="-122"/>
                <a:ea typeface="微软雅黑" panose="020B0503020204020204" pitchFamily="34" charset="-122"/>
              </a:rPr>
              <a:t>巩固拓展脱贫攻坚成果，要牢牢守住不发生规模性返贫的底线，努力做到“两缩小、两确保”。建设宜居宜业和美乡村，要围绕逐步使农村基本具备现代生活条件，扎实推进乡村建设、乡村治理和农村精神文明建设。</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22" name="Rectangle 49"/>
          <p:cNvSpPr>
            <a:spLocks noChangeArrowheads="1"/>
          </p:cNvSpPr>
          <p:nvPr/>
        </p:nvSpPr>
        <p:spPr bwMode="auto">
          <a:xfrm>
            <a:off x="323215" y="357505"/>
            <a:ext cx="274955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2000" b="1" dirty="0">
                <a:solidFill>
                  <a:srgbClr val="FF0000"/>
                </a:solidFill>
                <a:latin typeface="微软雅黑" panose="020B0503020204020204" pitchFamily="34" charset="-122"/>
                <a:ea typeface="微软雅黑" panose="020B0503020204020204" pitchFamily="34" charset="-122"/>
              </a:rPr>
              <a:t>三是正确处理巩固拓展脱贫攻坚成果与推进乡村振兴的关系。</a:t>
            </a:r>
            <a:r>
              <a:rPr lang="zh-CN" altLang="en-US" sz="2000" dirty="0">
                <a:solidFill>
                  <a:srgbClr val="FF0000"/>
                </a:solidFill>
                <a:latin typeface="微软雅黑" panose="020B0503020204020204" pitchFamily="34" charset="-122"/>
                <a:ea typeface="微软雅黑" panose="020B0503020204020204" pitchFamily="34" charset="-122"/>
              </a:rPr>
              <a:t>要坚持一手抓巩固拓展脱贫攻坚成果，一手抓推进乡村振兴有关具体工作，两手都要抓、两手都要硬。过渡期内，要把巩固拓展脱贫攻坚成果作为底线任务来抓，确保不出现整村整乡规模性返贫。在巩固拓展脱贫攻坚成果的基础上，坚持尽力而为、量力而行，扎实有序推进乡村建设</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par>
                                <p:cTn id="8" presetID="24"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to="" calcmode="lin" valueType="num">
                                      <p:cBhvr>
                                        <p:cTn id="10" dur="1" fill="hold"/>
                                        <p:tgtEl>
                                          <p:spTgt spid="22"/>
                                        </p:tgtEl>
                                      </p:cBhvr>
                                    </p:anim>
                                  </p:childTnLst>
                                </p:cTn>
                              </p:par>
                              <p:par>
                                <p:cTn id="11" presetID="24"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to="" calcmode="lin" valueType="num">
                                      <p:cBhvr>
                                        <p:cTn id="13" dur="1" fill="hold"/>
                                        <p:tgtEl>
                                          <p:spTgt spid="2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47336" y="-238"/>
            <a:ext cx="6172200" cy="857250"/>
          </a:xfrm>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施工要求</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a:xfrm>
            <a:off x="1485900" y="357664"/>
            <a:ext cx="6172200" cy="3394472"/>
          </a:xfrm>
        </p:spPr>
        <p:txBody>
          <a:bodyPr>
            <a:normAutofit fontScale="90000" lnSpcReduction="10000"/>
          </a:bodyPr>
          <a:p>
            <a:pPr marL="0" algn="ctr">
              <a:buClrTx/>
              <a:buSzTx/>
              <a:buFontTx/>
              <a:buNone/>
            </a:pPr>
            <a:r>
              <a:rPr lang="en-US" altLang="zh-CN" sz="2700">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 </a:t>
            </a:r>
            <a:endParaRPr lang="zh-CN" altLang="en-US" sz="2700">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a:p>
            <a:pPr algn="l">
              <a:buClrTx/>
              <a:buSzTx/>
              <a:buFontTx/>
            </a:pPr>
            <a:r>
              <a:rPr lang="zh-CN" altLang="en-US" sz="1800" b="1">
                <a:solidFill>
                  <a:srgbClr val="FF0000"/>
                </a:solidFill>
                <a:latin typeface="Times New Roman" panose="02020603050405020304" charset="0"/>
                <a:ea typeface="仿宋_GB2312" panose="02010609030101010101" charset="-122"/>
                <a:cs typeface="Times New Roman" panose="02020603050405020304" charset="0"/>
              </a:rPr>
              <a:t>便器下口中心距后墙不小于30cm、距边墙不小于40cm。</a:t>
            </a:r>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a:p>
            <a:pPr algn="l">
              <a:buClrTx/>
              <a:buSzTx/>
              <a:buFontTx/>
            </a:pPr>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a:p>
            <a:pPr algn="l">
              <a:buClrTx/>
              <a:buSzTx/>
              <a:buFontTx/>
            </a:pPr>
            <a:r>
              <a:rPr lang="zh-CN" altLang="en-US" sz="1800" b="1">
                <a:solidFill>
                  <a:srgbClr val="FF0000"/>
                </a:solidFill>
                <a:latin typeface="Times New Roman" panose="02020603050405020304" charset="0"/>
                <a:ea typeface="仿宋_GB2312" panose="02010609030101010101" charset="-122"/>
                <a:cs typeface="Times New Roman" panose="02020603050405020304" charset="0"/>
              </a:rPr>
              <a:t>基坑开挖后，坑底垫层混凝土强度等级不应低于C10，厚度不应小于10cm，砂石垫层不应小于15cm。</a:t>
            </a:r>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a:p>
            <a:pPr algn="l">
              <a:buClrTx/>
              <a:buSzTx/>
              <a:buFontTx/>
            </a:pPr>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a:p>
            <a:pPr algn="l">
              <a:buClrTx/>
              <a:buSzTx/>
              <a:buFontTx/>
            </a:pPr>
            <a:r>
              <a:rPr lang="zh-CN" altLang="en-US" sz="1800" b="1">
                <a:solidFill>
                  <a:srgbClr val="FF0000"/>
                </a:solidFill>
                <a:latin typeface="Times New Roman" panose="02020603050405020304" charset="0"/>
                <a:ea typeface="仿宋_GB2312" panose="02010609030101010101" charset="-122"/>
                <a:cs typeface="Times New Roman" panose="02020603050405020304" charset="0"/>
              </a:rPr>
              <a:t>池壁应采用强度等级不小于MU10级的标准砖或等强度的代用砖，应采用不低于M10的水泥砂浆砌筑，池壁内外表面应抹防水砂浆，厚度不应小于2cm。</a:t>
            </a:r>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a:p>
            <a:endParaRPr lang="zh-CN" altLang="en-US" sz="1800" b="1">
              <a:solidFill>
                <a:srgbClr val="FF0000"/>
              </a:solidFill>
              <a:latin typeface="Times New Roman" panose="02020603050405020304" charset="0"/>
              <a:cs typeface="Times New Roman" panose="02020603050405020304" charset="0"/>
            </a:endParaRPr>
          </a:p>
          <a:p>
            <a:pPr algn="l">
              <a:buClrTx/>
              <a:buSzTx/>
              <a:buFontTx/>
            </a:pPr>
            <a:r>
              <a:rPr lang="zh-CN" altLang="en-US" sz="1800" b="1">
                <a:solidFill>
                  <a:srgbClr val="FF0000"/>
                </a:solidFill>
                <a:latin typeface="Times New Roman" panose="02020603050405020304" charset="0"/>
                <a:ea typeface="仿宋_GB2312" panose="02010609030101010101" charset="-122"/>
                <a:cs typeface="Times New Roman" panose="02020603050405020304" charset="0"/>
              </a:rPr>
              <a:t>基坑回填前，应进行整池、格池间密封性能抽样检查；化粪池安装完成后，应冲水检验冲便效果及便池、管道、三格化粪池的连接密封性能。</a:t>
            </a:r>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a:p>
            <a:endParaRPr lang="zh-CN" altLang="en-US" sz="1800" b="1">
              <a:solidFill>
                <a:srgbClr val="FF0000"/>
              </a:solidFill>
              <a:latin typeface="Times New Roman" panose="02020603050405020304" charset="0"/>
              <a:ea typeface="仿宋_GB2312" panose="0201060903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indent="-342900" algn="ctr">
              <a:spcBef>
                <a:spcPct val="20000"/>
              </a:spcBef>
              <a:buClrTx/>
              <a:buSzTx/>
              <a:buFontTx/>
            </a:pPr>
            <a:r>
              <a:rPr lang="en-US" altLang="zh-CN">
                <a:solidFill>
                  <a:srgbClr val="FF0000"/>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验收流程</a:t>
            </a:r>
            <a:endParaRPr lang="en-US" altLang="zh-CN">
              <a:solidFill>
                <a:srgbClr val="FF0000"/>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pic>
        <p:nvPicPr>
          <p:cNvPr id="4" name="内容占位符 3"/>
          <p:cNvPicPr>
            <a:picLocks noChangeAspect="1"/>
          </p:cNvPicPr>
          <p:nvPr>
            <p:ph idx="1"/>
            <p:custDataLst>
              <p:tags r:id="rId1"/>
            </p:custDataLst>
          </p:nvPr>
        </p:nvPicPr>
        <p:blipFill>
          <a:blip r:embed="rId2"/>
          <a:stretch>
            <a:fillRect/>
          </a:stretch>
        </p:blipFill>
        <p:spPr>
          <a:xfrm>
            <a:off x="2551271" y="1200150"/>
            <a:ext cx="4040981" cy="3394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MH_Text_1"/>
          <p:cNvSpPr txBox="1"/>
          <p:nvPr>
            <p:custDataLst>
              <p:tags r:id="rId1"/>
            </p:custDataLst>
          </p:nvPr>
        </p:nvSpPr>
        <p:spPr>
          <a:xfrm>
            <a:off x="3017838" y="614363"/>
            <a:ext cx="4448175" cy="609600"/>
          </a:xfrm>
          <a:prstGeom prst="rect">
            <a:avLst/>
          </a:prstGeom>
          <a:noFill/>
          <a:ln w="9525">
            <a:noFill/>
          </a:ln>
        </p:spPr>
        <p:txBody>
          <a:bodyPr lIns="91452" tIns="45726" rIns="91452" bIns="45726" anchor="ctr" anchorCtr="0"/>
          <a:p>
            <a:pPr>
              <a:lnSpc>
                <a:spcPct val="120000"/>
              </a:lnSpc>
            </a:pPr>
            <a:endParaRPr lang="zh-CN" altLang="en-US" sz="2100" dirty="0">
              <a:solidFill>
                <a:srgbClr val="FF0000"/>
              </a:solidFill>
              <a:latin typeface="华文中宋" panose="02010600040101010101" pitchFamily="2" charset="-122"/>
              <a:ea typeface="华文中宋" panose="02010600040101010101" pitchFamily="2" charset="-122"/>
            </a:endParaRPr>
          </a:p>
        </p:txBody>
      </p:sp>
      <p:sp>
        <p:nvSpPr>
          <p:cNvPr id="51203" name="文本框 6"/>
          <p:cNvSpPr txBox="1">
            <a:spLocks noChangeArrowheads="1"/>
          </p:cNvSpPr>
          <p:nvPr/>
        </p:nvSpPr>
        <p:spPr bwMode="auto">
          <a:xfrm>
            <a:off x="1463675" y="1071563"/>
            <a:ext cx="6110288" cy="465455"/>
          </a:xfrm>
          <a:prstGeom prst="rect">
            <a:avLst/>
          </a:prstGeom>
          <a:noFill/>
          <a:ln w="9525">
            <a:noFill/>
            <a:miter lim="800000"/>
          </a:ln>
        </p:spPr>
        <p:txBody>
          <a:bodyPr lIns="91452" tIns="45726" rIns="91452" bIns="45726">
            <a:spAutoFit/>
          </a:bodyPr>
          <a:lstStyle/>
          <a:p>
            <a:pPr marR="0" defTabSz="914400" eaLnBrk="0" hangingPunct="0">
              <a:lnSpc>
                <a:spcPct val="120000"/>
              </a:lnSpc>
              <a:buClrTx/>
              <a:buSzTx/>
              <a:buFontTx/>
              <a:buNone/>
              <a:defRPr/>
            </a:pPr>
            <a:r>
              <a:rPr kumimoji="0" lang="zh-CN" altLang="en-US" sz="2025" kern="1200" cap="none" spc="0" normalizeH="0" baseline="0" noProof="0">
                <a:solidFill>
                  <a:schemeClr val="tx1"/>
                </a:solidFill>
                <a:latin typeface="等线" panose="02010600030101010101" charset="-122"/>
                <a:ea typeface="微软雅黑" panose="020B0503020204020204" pitchFamily="34" charset="-122"/>
                <a:cs typeface="+mn-cs"/>
              </a:rPr>
              <a:t>好字当头 稳步推进 分类指导 注重实效</a:t>
            </a:r>
            <a:endParaRPr kumimoji="0" lang="zh-CN" altLang="en-US" sz="2025" kern="1200" cap="none" spc="0" normalizeH="0" baseline="0" noProof="0">
              <a:solidFill>
                <a:schemeClr val="tx1"/>
              </a:solidFill>
              <a:latin typeface="等线" panose="02010600030101010101" charset="-122"/>
              <a:ea typeface="微软雅黑" panose="020B0503020204020204" pitchFamily="34" charset="-122"/>
              <a:cs typeface="+mn-cs"/>
            </a:endParaRPr>
          </a:p>
        </p:txBody>
      </p:sp>
      <p:sp>
        <p:nvSpPr>
          <p:cNvPr id="53252" name="矩形 17"/>
          <p:cNvSpPr/>
          <p:nvPr/>
        </p:nvSpPr>
        <p:spPr>
          <a:xfrm>
            <a:off x="1500188" y="1500188"/>
            <a:ext cx="3019425" cy="450215"/>
          </a:xfrm>
          <a:prstGeom prst="rect">
            <a:avLst/>
          </a:prstGeom>
          <a:noFill/>
          <a:ln w="9525">
            <a:noFill/>
          </a:ln>
        </p:spPr>
        <p:txBody>
          <a:bodyPr>
            <a:spAutoFit/>
          </a:bodyPr>
          <a:p>
            <a:pPr marL="342900" indent="-342900">
              <a:lnSpc>
                <a:spcPts val="2800"/>
              </a:lnSpc>
              <a:spcBef>
                <a:spcPct val="50000"/>
              </a:spcBef>
              <a:buClr>
                <a:srgbClr val="C00000"/>
              </a:buClr>
              <a:buFont typeface="Wingdings" panose="05000000000000000000" pitchFamily="2" charset="2"/>
              <a:buChar char="n"/>
            </a:pPr>
            <a:r>
              <a:rPr lang="zh-CN" altLang="en-US" b="0" dirty="0">
                <a:solidFill>
                  <a:schemeClr val="tx1"/>
                </a:solidFill>
                <a:latin typeface="华文中宋" panose="02010600040101010101" pitchFamily="2" charset="-122"/>
                <a:ea typeface="华文中宋" panose="02010600040101010101" pitchFamily="2" charset="-122"/>
              </a:rPr>
              <a:t>因地制宜明确目标任务</a:t>
            </a:r>
            <a:endParaRPr lang="en-US" altLang="zh-CN" b="0" dirty="0">
              <a:solidFill>
                <a:schemeClr val="tx1"/>
              </a:solidFill>
              <a:latin typeface="华文中宋" panose="02010600040101010101" pitchFamily="2" charset="-122"/>
              <a:ea typeface="华文中宋" panose="02010600040101010101" pitchFamily="2" charset="-122"/>
            </a:endParaRPr>
          </a:p>
        </p:txBody>
      </p:sp>
      <p:grpSp>
        <p:nvGrpSpPr>
          <p:cNvPr id="53253" name="组合 1"/>
          <p:cNvGrpSpPr/>
          <p:nvPr/>
        </p:nvGrpSpPr>
        <p:grpSpPr>
          <a:xfrm>
            <a:off x="2195513" y="1982788"/>
            <a:ext cx="4573587" cy="2425700"/>
            <a:chOff x="1821314" y="3131021"/>
            <a:chExt cx="7027862" cy="2962275"/>
          </a:xfrm>
        </p:grpSpPr>
        <p:sp>
          <p:nvSpPr>
            <p:cNvPr id="53258" name="MH_SubTitle_1"/>
            <p:cNvSpPr/>
            <p:nvPr>
              <p:custDataLst>
                <p:tags r:id="rId2"/>
              </p:custDataLst>
            </p:nvPr>
          </p:nvSpPr>
          <p:spPr>
            <a:xfrm>
              <a:off x="6969893" y="3778721"/>
              <a:ext cx="187928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施工质量关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11" name="MH_Other_1"/>
            <p:cNvSpPr>
              <a:spLocks noChangeShapeType="1"/>
            </p:cNvSpPr>
            <p:nvPr>
              <p:custDataLst>
                <p:tags r:id="rId3"/>
              </p:custDataLst>
            </p:nvPr>
          </p:nvSpPr>
          <p:spPr bwMode="auto">
            <a:xfrm flipV="1">
              <a:off x="6107309" y="4592772"/>
              <a:ext cx="790360" cy="0"/>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53260" name="MH_SubTitle_1"/>
            <p:cNvSpPr/>
            <p:nvPr>
              <p:custDataLst>
                <p:tags r:id="rId4"/>
              </p:custDataLst>
            </p:nvPr>
          </p:nvSpPr>
          <p:spPr>
            <a:xfrm>
              <a:off x="6969893" y="4364508"/>
              <a:ext cx="187928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竣工验收关</a:t>
              </a:r>
              <a:endParaRPr lang="zh-CN" altLang="en-US" sz="1200" dirty="0">
                <a:solidFill>
                  <a:schemeClr val="bg1"/>
                </a:solidFill>
                <a:latin typeface="等线" panose="02010600030101010101" charset="-122"/>
                <a:ea typeface="微软雅黑" panose="020B0503020204020204" pitchFamily="34" charset="-122"/>
              </a:endParaRPr>
            </a:p>
          </p:txBody>
        </p:sp>
        <p:sp>
          <p:nvSpPr>
            <p:cNvPr id="53261" name="MH_SubTitle_1"/>
            <p:cNvSpPr/>
            <p:nvPr>
              <p:custDataLst>
                <p:tags r:id="rId5"/>
              </p:custDataLst>
            </p:nvPr>
          </p:nvSpPr>
          <p:spPr>
            <a:xfrm>
              <a:off x="6969893" y="5007446"/>
              <a:ext cx="187928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维修服务关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14" name="MH_Other_1"/>
            <p:cNvSpPr>
              <a:spLocks noChangeShapeType="1"/>
            </p:cNvSpPr>
            <p:nvPr>
              <p:custDataLst>
                <p:tags r:id="rId6"/>
              </p:custDataLst>
            </p:nvPr>
          </p:nvSpPr>
          <p:spPr bwMode="auto">
            <a:xfrm flipV="1">
              <a:off x="6041447" y="4082903"/>
              <a:ext cx="731815" cy="174480"/>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15" name="MH_Other_1"/>
            <p:cNvSpPr>
              <a:spLocks noChangeShapeType="1"/>
            </p:cNvSpPr>
            <p:nvPr>
              <p:custDataLst>
                <p:tags r:id="rId7"/>
              </p:custDataLst>
            </p:nvPr>
          </p:nvSpPr>
          <p:spPr bwMode="auto">
            <a:xfrm>
              <a:off x="6078037" y="4982442"/>
              <a:ext cx="673270" cy="166725"/>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16" name="MH_Other_1"/>
            <p:cNvSpPr>
              <a:spLocks noChangeShapeType="1"/>
            </p:cNvSpPr>
            <p:nvPr>
              <p:custDataLst>
                <p:tags r:id="rId8"/>
              </p:custDataLst>
            </p:nvPr>
          </p:nvSpPr>
          <p:spPr bwMode="auto">
            <a:xfrm flipV="1">
              <a:off x="5660903" y="3584668"/>
              <a:ext cx="675708" cy="323756"/>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95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17" name="MH_Other_1"/>
            <p:cNvSpPr>
              <a:spLocks noChangeShapeType="1"/>
            </p:cNvSpPr>
            <p:nvPr>
              <p:custDataLst>
                <p:tags r:id="rId9"/>
              </p:custDataLst>
            </p:nvPr>
          </p:nvSpPr>
          <p:spPr bwMode="auto">
            <a:xfrm>
              <a:off x="5807266" y="5249978"/>
              <a:ext cx="612284" cy="504052"/>
            </a:xfrm>
            <a:prstGeom prst="line">
              <a:avLst/>
            </a:prstGeom>
            <a:noFill/>
            <a:ln w="38100" cap="rnd">
              <a:solidFill>
                <a:schemeClr val="tx1">
                  <a:lumMod val="65000"/>
                  <a:lumOff val="35000"/>
                </a:schemeClr>
              </a:solidFill>
              <a:prstDash val="sysDot"/>
              <a:round/>
              <a:tailEnd type="triangle" w="med" len="med"/>
            </a:ln>
          </p:spPr>
          <p:txBody>
            <a:bodyPr lIns="0" tIns="0" rIns="0" bIns="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53266" name="MH_SubTitle_1"/>
            <p:cNvSpPr/>
            <p:nvPr>
              <p:custDataLst>
                <p:tags r:id="rId10"/>
              </p:custDataLst>
            </p:nvPr>
          </p:nvSpPr>
          <p:spPr>
            <a:xfrm>
              <a:off x="6969893" y="3138958"/>
              <a:ext cx="187928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产品质量关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53267" name="MH_SubTitle_1"/>
            <p:cNvSpPr/>
            <p:nvPr>
              <p:custDataLst>
                <p:tags r:id="rId11"/>
              </p:custDataLst>
            </p:nvPr>
          </p:nvSpPr>
          <p:spPr>
            <a:xfrm>
              <a:off x="6969893" y="5607521"/>
              <a:ext cx="187928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粪污收集利用关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53268" name="MH_SubTitle_1"/>
            <p:cNvSpPr/>
            <p:nvPr>
              <p:custDataLst>
                <p:tags r:id="rId12"/>
              </p:custDataLst>
            </p:nvPr>
          </p:nvSpPr>
          <p:spPr>
            <a:xfrm>
              <a:off x="1821314" y="3769196"/>
              <a:ext cx="179419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工作思路关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53269" name="MH_SubTitle_1"/>
            <p:cNvSpPr/>
            <p:nvPr>
              <p:custDataLst>
                <p:tags r:id="rId13"/>
              </p:custDataLst>
            </p:nvPr>
          </p:nvSpPr>
          <p:spPr>
            <a:xfrm>
              <a:off x="1821314" y="4354984"/>
              <a:ext cx="179419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群众发动关</a:t>
              </a:r>
              <a:endParaRPr lang="zh-CN" altLang="en-US" sz="1200" dirty="0">
                <a:solidFill>
                  <a:schemeClr val="bg1"/>
                </a:solidFill>
                <a:latin typeface="等线" panose="02010600030101010101" charset="-122"/>
                <a:ea typeface="微软雅黑" panose="020B0503020204020204" pitchFamily="34" charset="-122"/>
              </a:endParaRPr>
            </a:p>
          </p:txBody>
        </p:sp>
        <p:sp>
          <p:nvSpPr>
            <p:cNvPr id="53270" name="MH_SubTitle_1"/>
            <p:cNvSpPr/>
            <p:nvPr>
              <p:custDataLst>
                <p:tags r:id="rId14"/>
              </p:custDataLst>
            </p:nvPr>
          </p:nvSpPr>
          <p:spPr>
            <a:xfrm>
              <a:off x="1821314" y="4997921"/>
              <a:ext cx="179419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工作组织关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53271" name="MH_SubTitle_1"/>
            <p:cNvSpPr/>
            <p:nvPr>
              <p:custDataLst>
                <p:tags r:id="rId15"/>
              </p:custDataLst>
            </p:nvPr>
          </p:nvSpPr>
          <p:spPr>
            <a:xfrm>
              <a:off x="1821314" y="3131021"/>
              <a:ext cx="179419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领导挂帅关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53272" name="MH_SubTitle_1"/>
            <p:cNvSpPr/>
            <p:nvPr>
              <p:custDataLst>
                <p:tags r:id="rId16"/>
              </p:custDataLst>
            </p:nvPr>
          </p:nvSpPr>
          <p:spPr>
            <a:xfrm>
              <a:off x="1821314" y="5597996"/>
              <a:ext cx="1794193" cy="485775"/>
            </a:xfrm>
            <a:prstGeom prst="roundRect">
              <a:avLst>
                <a:gd name="adj" fmla="val 50000"/>
              </a:avLst>
            </a:prstGeom>
            <a:solidFill>
              <a:srgbClr val="C00000"/>
            </a:solidFill>
            <a:ln w="9525">
              <a:noFill/>
            </a:ln>
          </p:spPr>
          <p:txBody>
            <a:bodyPr lIns="0" tIns="0" rIns="0" bIns="0" anchor="ctr" anchorCtr="1"/>
            <a:p>
              <a:pPr algn="ctr" eaLnBrk="0" hangingPunct="0">
                <a:lnSpc>
                  <a:spcPct val="150000"/>
                </a:lnSpc>
              </a:pPr>
              <a:r>
                <a:rPr lang="zh-CN" altLang="en-US" sz="1200" dirty="0">
                  <a:solidFill>
                    <a:schemeClr val="bg1"/>
                  </a:solidFill>
                  <a:latin typeface="等线" panose="02010600030101010101" charset="-122"/>
                  <a:ea typeface="微软雅黑" panose="020B0503020204020204" pitchFamily="34" charset="-122"/>
                </a:rPr>
                <a:t>技术模式关</a:t>
              </a:r>
              <a:endParaRPr lang="en-US" altLang="zh-CN" sz="1200" dirty="0">
                <a:solidFill>
                  <a:schemeClr val="bg1"/>
                </a:solidFill>
                <a:latin typeface="等线" panose="02010600030101010101" charset="-122"/>
                <a:ea typeface="微软雅黑" panose="020B0503020204020204" pitchFamily="34" charset="-122"/>
              </a:endParaRPr>
            </a:p>
          </p:txBody>
        </p:sp>
        <p:sp>
          <p:nvSpPr>
            <p:cNvPr id="25" name="MH_Other_1"/>
            <p:cNvSpPr>
              <a:spLocks noChangeShapeType="1"/>
            </p:cNvSpPr>
            <p:nvPr>
              <p:custDataLst>
                <p:tags r:id="rId17"/>
              </p:custDataLst>
            </p:nvPr>
          </p:nvSpPr>
          <p:spPr bwMode="auto">
            <a:xfrm flipH="1" flipV="1">
              <a:off x="4248499" y="3584668"/>
              <a:ext cx="587892" cy="316001"/>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85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26" name="MH_Other_1"/>
            <p:cNvSpPr>
              <a:spLocks noChangeShapeType="1"/>
            </p:cNvSpPr>
            <p:nvPr>
              <p:custDataLst>
                <p:tags r:id="rId18"/>
              </p:custDataLst>
            </p:nvPr>
          </p:nvSpPr>
          <p:spPr bwMode="auto">
            <a:xfrm flipH="1" flipV="1">
              <a:off x="3882592" y="4082903"/>
              <a:ext cx="704982" cy="174480"/>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27" name="MH_Other_1"/>
            <p:cNvSpPr>
              <a:spLocks noChangeShapeType="1"/>
            </p:cNvSpPr>
            <p:nvPr>
              <p:custDataLst>
                <p:tags r:id="rId19"/>
              </p:custDataLst>
            </p:nvPr>
          </p:nvSpPr>
          <p:spPr bwMode="auto">
            <a:xfrm flipH="1" flipV="1">
              <a:off x="3745987" y="4592772"/>
              <a:ext cx="753770" cy="0"/>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28" name="MH_Other_1"/>
            <p:cNvSpPr>
              <a:spLocks noChangeShapeType="1"/>
            </p:cNvSpPr>
            <p:nvPr>
              <p:custDataLst>
                <p:tags r:id="rId20"/>
              </p:custDataLst>
            </p:nvPr>
          </p:nvSpPr>
          <p:spPr bwMode="auto">
            <a:xfrm flipH="1">
              <a:off x="3882592" y="4997952"/>
              <a:ext cx="739134" cy="151216"/>
            </a:xfrm>
            <a:prstGeom prst="line">
              <a:avLst/>
            </a:prstGeom>
            <a:noFill/>
            <a:ln w="38100" cap="rnd">
              <a:solidFill>
                <a:schemeClr val="tx1">
                  <a:lumMod val="65000"/>
                  <a:lumOff val="35000"/>
                </a:schemeClr>
              </a:solidFill>
              <a:prstDash val="sysDot"/>
              <a:round/>
              <a:tailEnd type="triangle" w="med" len="med"/>
            </a:ln>
          </p:spPr>
          <p:txBody>
            <a:bodyPr lIns="0" tIns="0" rIns="0" bIns="0">
              <a:normAutofit fontScale="45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sp>
          <p:nvSpPr>
            <p:cNvPr id="29" name="MH_Other_1"/>
            <p:cNvSpPr>
              <a:spLocks noChangeShapeType="1"/>
            </p:cNvSpPr>
            <p:nvPr>
              <p:custDataLst>
                <p:tags r:id="rId21"/>
              </p:custDataLst>
            </p:nvPr>
          </p:nvSpPr>
          <p:spPr bwMode="auto">
            <a:xfrm flipH="1">
              <a:off x="4165560" y="5280996"/>
              <a:ext cx="670831" cy="457524"/>
            </a:xfrm>
            <a:prstGeom prst="line">
              <a:avLst/>
            </a:prstGeom>
            <a:noFill/>
            <a:ln w="38100" cap="rnd">
              <a:solidFill>
                <a:schemeClr val="tx1">
                  <a:lumMod val="65000"/>
                  <a:lumOff val="35000"/>
                </a:schemeClr>
              </a:solidFill>
              <a:prstDash val="sysDot"/>
              <a:round/>
              <a:tailEnd type="triangle" w="med" len="med"/>
            </a:ln>
          </p:spPr>
          <p:txBody>
            <a:bodyPr lIns="0" tIns="0" rIns="0" bIns="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a:ln>
                  <a:noFill/>
                </a:ln>
                <a:solidFill>
                  <a:srgbClr val="FFFFFF"/>
                </a:solidFill>
                <a:effectLst/>
                <a:uLnTx/>
                <a:uFillTx/>
                <a:latin typeface="+mn-ea"/>
                <a:ea typeface="+mn-ea"/>
                <a:cs typeface="+mn-cs"/>
              </a:endParaRPr>
            </a:p>
          </p:txBody>
        </p:sp>
      </p:grpSp>
      <p:sp>
        <p:nvSpPr>
          <p:cNvPr id="53254" name="矩形 2"/>
          <p:cNvSpPr/>
          <p:nvPr/>
        </p:nvSpPr>
        <p:spPr>
          <a:xfrm>
            <a:off x="4514692" y="1554163"/>
            <a:ext cx="1897380" cy="368300"/>
          </a:xfrm>
          <a:prstGeom prst="rect">
            <a:avLst/>
          </a:prstGeom>
          <a:noFill/>
          <a:ln w="9525">
            <a:noFill/>
          </a:ln>
        </p:spPr>
        <p:txBody>
          <a:bodyPr wrap="none">
            <a:spAutoFit/>
          </a:bodyPr>
          <a:p>
            <a:pPr marL="342900" indent="-342900" algn="ctr" eaLnBrk="0" hangingPunct="0">
              <a:buClr>
                <a:srgbClr val="C00000"/>
              </a:buClr>
              <a:buFont typeface="Wingdings" panose="05000000000000000000" pitchFamily="2" charset="2"/>
              <a:buChar char="n"/>
            </a:pPr>
            <a:r>
              <a:rPr lang="zh-CN" altLang="en-US" b="0" dirty="0">
                <a:solidFill>
                  <a:schemeClr val="tx1"/>
                </a:solidFill>
                <a:latin typeface="华文中宋" panose="02010600040101010101" pitchFamily="2" charset="-122"/>
                <a:ea typeface="华文中宋" panose="02010600040101010101" pitchFamily="2" charset="-122"/>
              </a:rPr>
              <a:t>提高改厕质量</a:t>
            </a:r>
            <a:endParaRPr lang="zh-CN" altLang="en-US" dirty="0">
              <a:latin typeface="Arial" panose="020B0604020202020204" pitchFamily="34" charset="0"/>
              <a:ea typeface="Gulim" panose="020B0600000101010101" pitchFamily="34" charset="-127"/>
            </a:endParaRPr>
          </a:p>
        </p:txBody>
      </p:sp>
      <p:grpSp>
        <p:nvGrpSpPr>
          <p:cNvPr id="53255" name="组合 29"/>
          <p:cNvGrpSpPr/>
          <p:nvPr/>
        </p:nvGrpSpPr>
        <p:grpSpPr>
          <a:xfrm>
            <a:off x="3706813" y="2514600"/>
            <a:ext cx="1343025" cy="1552575"/>
            <a:chOff x="8578316" y="1435883"/>
            <a:chExt cx="1819367" cy="1819368"/>
          </a:xfrm>
        </p:grpSpPr>
        <p:pic>
          <p:nvPicPr>
            <p:cNvPr id="53256" name="图片 30"/>
            <p:cNvPicPr>
              <a:picLocks noChangeAspect="1"/>
            </p:cNvPicPr>
            <p:nvPr/>
          </p:nvPicPr>
          <p:blipFill>
            <a:blip r:embed="rId22"/>
            <a:stretch>
              <a:fillRect/>
            </a:stretch>
          </p:blipFill>
          <p:spPr>
            <a:xfrm>
              <a:off x="8578316" y="1435883"/>
              <a:ext cx="1819367" cy="1819368"/>
            </a:xfrm>
            <a:prstGeom prst="rect">
              <a:avLst/>
            </a:prstGeom>
            <a:noFill/>
            <a:ln w="9525">
              <a:noFill/>
            </a:ln>
          </p:spPr>
        </p:pic>
        <p:sp>
          <p:nvSpPr>
            <p:cNvPr id="32" name="文本框 31"/>
            <p:cNvSpPr txBox="1"/>
            <p:nvPr/>
          </p:nvSpPr>
          <p:spPr>
            <a:xfrm>
              <a:off x="8793371" y="1912118"/>
              <a:ext cx="1384955" cy="91824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sz="1500" kern="1200" cap="none" spc="0" normalizeH="0" baseline="0" noProof="0" dirty="0">
                  <a:solidFill>
                    <a:srgbClr val="FFFFFF"/>
                  </a:solidFill>
                  <a:latin typeface="微软雅黑" panose="020B0503020204020204" pitchFamily="34" charset="-122"/>
                  <a:ea typeface="微软雅黑" panose="020B0503020204020204" pitchFamily="34" charset="-122"/>
                  <a:cs typeface="+mn-cs"/>
                </a:rPr>
                <a:t>提高</a:t>
              </a:r>
              <a:endParaRPr kumimoji="0" lang="en-US" altLang="zh-CN" sz="1500" kern="1200" cap="none" spc="0" normalizeH="0" baseline="0" noProof="0" dirty="0">
                <a:solidFill>
                  <a:srgbClr val="FFFFFF"/>
                </a:solidFill>
                <a:latin typeface="微软雅黑" panose="020B0503020204020204" pitchFamily="34" charset="-122"/>
                <a:ea typeface="微软雅黑" panose="020B0503020204020204" pitchFamily="34" charset="-122"/>
                <a:cs typeface="+mn-cs"/>
              </a:endParaRPr>
            </a:p>
            <a:p>
              <a:pPr marR="0" algn="ctr" defTabSz="914400" fontAlgn="auto">
                <a:spcBef>
                  <a:spcPts val="0"/>
                </a:spcBef>
                <a:spcAft>
                  <a:spcPts val="0"/>
                </a:spcAft>
                <a:buClrTx/>
                <a:buSzTx/>
                <a:buFontTx/>
                <a:buNone/>
                <a:defRPr/>
              </a:pPr>
              <a:r>
                <a:rPr kumimoji="0" lang="zh-CN" altLang="en-US" sz="1500" kern="1200" cap="none" spc="0" normalizeH="0" baseline="0" noProof="0" dirty="0">
                  <a:solidFill>
                    <a:srgbClr val="FFFFFF"/>
                  </a:solidFill>
                  <a:latin typeface="微软雅黑" panose="020B0503020204020204" pitchFamily="34" charset="-122"/>
                  <a:ea typeface="微软雅黑" panose="020B0503020204020204" pitchFamily="34" charset="-122"/>
                  <a:cs typeface="+mn-cs"/>
                </a:rPr>
                <a:t>改厕质量</a:t>
              </a:r>
              <a:endParaRPr kumimoji="0" lang="zh-TW" altLang="en-US" sz="1500" kern="1200" cap="none" spc="0" normalizeH="0" baseline="0" noProof="0" dirty="0">
                <a:solidFill>
                  <a:srgbClr val="FFFFFF"/>
                </a:solidFill>
                <a:latin typeface="微软雅黑" panose="020B0503020204020204" pitchFamily="34" charset="-122"/>
                <a:ea typeface="微软雅黑" panose="020B0503020204020204" pitchFamily="34" charset="-122"/>
                <a:cs typeface="+mn-cs"/>
              </a:endParaRPr>
            </a:p>
            <a:p>
              <a:pPr marR="0" algn="ctr" defTabSz="914400" eaLnBrk="0" hangingPunct="0">
                <a:buClrTx/>
                <a:buSzTx/>
                <a:buFontTx/>
                <a:buNone/>
                <a:defRPr/>
              </a:pPr>
              <a:endParaRPr kumimoji="0" lang="en-US" sz="1500" kern="1200" cap="none" spc="200" normalizeH="0" baseline="0" noProof="0" dirty="0">
                <a:solidFill>
                  <a:schemeClr val="bg1"/>
                </a:solidFill>
                <a:latin typeface="苏新诗古印宋简" panose="02010609000101010101" pitchFamily="49" charset="-122"/>
                <a:ea typeface="苏新诗古印宋简" panose="02010609000101010101" pitchFamily="49" charset="-122"/>
                <a:cs typeface="+mn-cs"/>
              </a:endParaRPr>
            </a:p>
          </p:txBody>
        </p:sp>
      </p:grpSp>
      <p:sp>
        <p:nvSpPr>
          <p:cNvPr id="3" name="文本框 2"/>
          <p:cNvSpPr txBox="1"/>
          <p:nvPr/>
        </p:nvSpPr>
        <p:spPr>
          <a:xfrm>
            <a:off x="971550" y="267335"/>
            <a:ext cx="1904365" cy="368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p>
            <a:r>
              <a:rPr lang="zh-CN" altLang="en-US" dirty="0">
                <a:solidFill>
                  <a:srgbClr val="FF0000"/>
                </a:solidFill>
                <a:latin typeface="华文中宋" panose="02010600040101010101" pitchFamily="2" charset="-122"/>
                <a:ea typeface="华文中宋" panose="02010600040101010101" pitchFamily="2" charset="-122"/>
                <a:sym typeface="+mn-ea"/>
              </a:rPr>
              <a:t>“厕所革命”</a:t>
            </a:r>
            <a:endParaRPr lang="zh-CN" altLang="en-US" dirty="0">
              <a:solidFill>
                <a:srgbClr val="FF0000"/>
              </a:solidFill>
              <a:latin typeface="华文中宋" panose="02010600040101010101" pitchFamily="2" charset="-122"/>
              <a:ea typeface="华文中宋" panose="02010600040101010101" pitchFamily="2" charset="-122"/>
              <a:sym typeface="+mn-ea"/>
            </a:endParaRP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二、存在问题</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3940" y="950595"/>
            <a:ext cx="7260590" cy="3046095"/>
          </a:xfrm>
          <a:prstGeom prst="rect">
            <a:avLst/>
          </a:prstGeom>
          <a:noFill/>
          <a:ln w="9525">
            <a:noFill/>
          </a:ln>
        </p:spPr>
        <p:txBody>
          <a:bodyPr wrap="square">
            <a:spAutoFit/>
          </a:bodyPr>
          <a:p>
            <a:pPr indent="0" fontAlgn="auto">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乡村建设、乡村治理的薄弱环节。</a:t>
            </a:r>
            <a:r>
              <a:rPr lang="zh-CN" altLang="en-US" sz="1600" b="1" dirty="0">
                <a:solidFill>
                  <a:srgbClr val="FF0000"/>
                </a:solidFill>
                <a:latin typeface="微软雅黑" panose="020B0503020204020204" pitchFamily="34" charset="-122"/>
                <a:ea typeface="微软雅黑" panose="020B0503020204020204" pitchFamily="34" charset="-122"/>
                <a:sym typeface="+mn-ea"/>
              </a:rPr>
              <a:t>部分地区村庄规划编制滞后，乡村基础设施建设和基本公共服务短板弱项仍然较多。农村人居环境整治提升重建轻管问题在一些地区仍较突出，有的地方农村户厕问题摸排整改还存在工作不实现象。在丰富农村精神文化生活、移风易俗等方面，还缺乏务实管用措施。【家军书记：乡村建设薄弱环节不少。通三级及以上公路的乡镇比例为79.9%、低于全国2.3个百分点。乡村义务教育“城镇挤、乡村空”现象突出，拥有医师执业资格的乡村医生占比低于全国12个百分点。乡村常住人口老龄化程度达到31%，而养老服务体系建设刚起步（市委农村工作会议）。】</a:t>
            </a:r>
            <a:endParaRPr lang="zh-CN" altLang="en-US" sz="1600" b="1" dirty="0">
              <a:solidFill>
                <a:srgbClr val="FF0000"/>
              </a:solidFill>
              <a:latin typeface="微软雅黑" panose="020B0503020204020204" pitchFamily="34" charset="-122"/>
              <a:ea typeface="微软雅黑" panose="020B0503020204020204" pitchFamily="34" charset="-122"/>
              <a:sym typeface="+mn-ea"/>
            </a:endParaRPr>
          </a:p>
        </p:txBody>
      </p:sp>
      <p:sp>
        <p:nvSpPr>
          <p:cNvPr id="18" name="圆角矩形 17"/>
          <p:cNvSpPr/>
          <p:nvPr/>
        </p:nvSpPr>
        <p:spPr>
          <a:xfrm>
            <a:off x="467995" y="843280"/>
            <a:ext cx="8207375" cy="3891915"/>
          </a:xfrm>
          <a:prstGeom prst="roundRect">
            <a:avLst/>
          </a:prstGeom>
          <a:noFill/>
          <a:ln>
            <a:prstDash val="lgDash"/>
          </a:ln>
          <a:extLst>
            <a:ext uri="{909E8E84-426E-40DD-AFC4-6F175D3DCCD1}">
              <a14:hiddenFill xmlns:a14="http://schemas.microsoft.com/office/drawing/2010/main">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14:hiddenFill>
            </a:ext>
          </a:extLst>
        </p:spPr>
        <p:style>
          <a:lnRef idx="1">
            <a:schemeClr val="dk1"/>
          </a:lnRef>
          <a:fillRef idx="2">
            <a:schemeClr val="dk1"/>
          </a:fillRef>
          <a:effectRef idx="1">
            <a:schemeClr val="dk1"/>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当前乡村建设存在的主要问题</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1619250" y="1130935"/>
            <a:ext cx="6837045" cy="2861310"/>
          </a:xfrm>
          <a:prstGeom prst="rect">
            <a:avLst/>
          </a:prstGeom>
        </p:spPr>
        <p:txBody>
          <a:bodyPr wrap="square">
            <a:spAutoFit/>
          </a:bodyPr>
          <a:lstStyle/>
          <a:p>
            <a:pPr marL="285750" indent="-285750" fontAlgn="auto">
              <a:lnSpc>
                <a:spcPts val="3600"/>
              </a:lnSpc>
              <a:buFont typeface="Wingdings" panose="05000000000000000000" charset="0"/>
              <a:buChar char="u"/>
            </a:pP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0</a:t>
            </a:r>
            <a:r>
              <a:rPr lang="zh-CN" altLang="en-US"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1</a:t>
            </a:r>
            <a:r>
              <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重项目建设，轻规划设计</a:t>
            </a:r>
            <a:endPar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fontAlgn="auto">
              <a:lnSpc>
                <a:spcPts val="3600"/>
              </a:lnSpc>
              <a:buFont typeface="Wingdings" panose="05000000000000000000" charset="0"/>
              <a:buChar char="u"/>
            </a:pP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02</a:t>
            </a:r>
            <a:r>
              <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重设施投资，轻产业导入</a:t>
            </a:r>
            <a:endPar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fontAlgn="auto">
              <a:lnSpc>
                <a:spcPts val="3600"/>
              </a:lnSpc>
              <a:buFont typeface="Wingdings" panose="05000000000000000000" charset="0"/>
              <a:buChar char="u"/>
            </a:pP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03</a:t>
            </a:r>
            <a:r>
              <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重政绩任务，轻实际效果</a:t>
            </a:r>
            <a:endParaRPr lang="zh-CN" altLang="en-US" sz="2400" b="1" dirty="0">
              <a:solidFill>
                <a:srgbClr val="C00000"/>
              </a:solidFill>
            </a:endParaRPr>
          </a:p>
          <a:p>
            <a:pPr marL="285750" indent="-285750" fontAlgn="auto">
              <a:lnSpc>
                <a:spcPts val="3600"/>
              </a:lnSpc>
              <a:buFont typeface="Wingdings" panose="05000000000000000000" charset="0"/>
              <a:buChar char="u"/>
            </a:pP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0</a:t>
            </a: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4</a:t>
            </a:r>
            <a:r>
              <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重资本投入，轻运营服务</a:t>
            </a:r>
            <a:endPar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fontAlgn="auto">
              <a:lnSpc>
                <a:spcPts val="3600"/>
              </a:lnSpc>
              <a:buFont typeface="Wingdings" panose="05000000000000000000" charset="0"/>
              <a:buChar char="u"/>
            </a:pPr>
            <a:r>
              <a:rPr lang="en-US" altLang="zh-CN" sz="2400" b="1" dirty="0">
                <a:solidFill>
                  <a:srgbClr val="C00000"/>
                </a:solidFill>
              </a:rPr>
              <a:t> </a:t>
            </a: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0</a:t>
            </a: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5</a:t>
            </a:r>
            <a:r>
              <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重表面现象，轻文化内涵</a:t>
            </a:r>
            <a:endPar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fontAlgn="auto">
              <a:lnSpc>
                <a:spcPts val="3600"/>
              </a:lnSpc>
              <a:buFont typeface="Wingdings" panose="05000000000000000000" charset="0"/>
              <a:buChar char="u"/>
            </a:pPr>
            <a:r>
              <a:rPr lang="en-US" altLang="zh-CN" sz="24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06</a:t>
            </a:r>
            <a:r>
              <a:rPr lang="zh-CN" altLang="en-US" sz="24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重硬件开发，轻人才培养</a:t>
            </a:r>
            <a:endParaRPr lang="zh-CN" altLang="en-US" sz="2400" b="1" dirty="0">
              <a:solidFill>
                <a:srgbClr val="C0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7405" y="125730"/>
            <a:ext cx="7630795" cy="4892675"/>
          </a:xfrm>
          <a:prstGeom prst="rect">
            <a:avLst/>
          </a:prstGeom>
          <a:noFill/>
          <a:ln w="9525">
            <a:noFill/>
          </a:ln>
        </p:spPr>
        <p:txBody>
          <a:bodyPr wrap="square">
            <a:spAutoFit/>
          </a:bodyPr>
          <a:p>
            <a:pPr indent="0" fontAlgn="auto">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厕所革命：</a:t>
            </a:r>
            <a:r>
              <a:rPr lang="zh-CN" altLang="en-US" sz="1600" b="1" dirty="0">
                <a:solidFill>
                  <a:srgbClr val="FF0000"/>
                </a:solidFill>
                <a:latin typeface="微软雅黑" panose="020B0503020204020204" pitchFamily="34" charset="-122"/>
                <a:ea typeface="微软雅黑" panose="020B0503020204020204" pitchFamily="34" charset="-122"/>
                <a:sym typeface="+mn-ea"/>
              </a:rPr>
              <a:t>一是思想认识还不够到位。</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有的区县没有把农村厕所革命作为乡村振兴的一项重要工作来抓，而是作为一般性工作、普通性任务来对待，导致全市农村厕所革命工作推进不平衡、效果参差不齐。</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fontAlgn="auto">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sym typeface="+mn-ea"/>
              </a:rPr>
              <a:t>二是尺度标准还没有统一。</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一些区县未严格按照相关技术要求，制定改厕方案，选择改厕模式，粪污处理未同步。相当部分农户仍未实现黑、灰水分离。</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fontAlgn="auto">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sym typeface="+mn-ea"/>
              </a:rPr>
              <a:t>三是问题整改针对性还不够强。</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部分区县没有结合地理环境、气候条件、经济水平、农民习惯等因素谋划改厕工作，未按照问题户厕实际问题，针对性地制定整改方案。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fontAlgn="auto">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sym typeface="+mn-ea"/>
              </a:rPr>
              <a:t>四是管护机制还不够健全。</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有的地方重建轻管、只建不管现象突出，没有统筹推进粪污收集处理，没有落实后续管护，设施设备损坏无人修，粪污满了无人掏。</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fontAlgn="auto">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sym typeface="+mn-ea"/>
              </a:rPr>
              <a:t>五是发动群众还不够充分</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有的区县发动农民群众参与改厕的办法不多，宣传引导、组织发动、指导服务基础性工作做得不够，农民群众积极性没有充分调动起来，仍然存在“政府干农民看”现象。针对这些问题，各区县务必高度重视，坚持问题导向，举一反三抓整改。</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3940" y="950595"/>
            <a:ext cx="7260590" cy="3046095"/>
          </a:xfrm>
          <a:prstGeom prst="rect">
            <a:avLst/>
          </a:prstGeom>
          <a:noFill/>
          <a:ln w="9525">
            <a:noFill/>
          </a:ln>
        </p:spPr>
        <p:txBody>
          <a:bodyPr wrap="square">
            <a:spAutoFit/>
          </a:bodyPr>
          <a:p>
            <a:pPr indent="0" fontAlgn="auto">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能力素质有待进一步提高。</a:t>
            </a:r>
            <a:r>
              <a:rPr lang="zh-CN" altLang="en-US" sz="1600" b="1" dirty="0">
                <a:solidFill>
                  <a:srgbClr val="FF0000"/>
                </a:solidFill>
                <a:latin typeface="微软雅黑" panose="020B0503020204020204" pitchFamily="34" charset="-122"/>
                <a:ea typeface="微软雅黑" panose="020B0503020204020204" pitchFamily="34" charset="-122"/>
                <a:sym typeface="+mn-ea"/>
              </a:rPr>
              <a:t>有的干部缺乏工作经验，对推进乡村建房设政策和业务不熟悉、对情况了解不全面不深入，存在不会干、不敢干、不想干的问题。部分单位缺乏专业骨干力量，基础工作比较薄弱。【家军书记：村级党组织软弱涣散情况需下大力解决。全市7944个行政村中，2022年排查整顿的软弱涣散党组织有728个、占9.1%，驻村第一书记2797个、覆盖率仅35%。同时，55岁以上的村党组织书记占比高达17.4%、初中以下文化程度的仍有10.4%。相当部分村党组织书记在发展乡村产业等方面缺思路、缺实招（市委农村工作会议）。】</a:t>
            </a:r>
            <a:endParaRPr lang="zh-CN" altLang="en-US" sz="1600" b="1" dirty="0">
              <a:solidFill>
                <a:srgbClr val="FF0000"/>
              </a:solidFill>
              <a:latin typeface="微软雅黑" panose="020B0503020204020204" pitchFamily="34" charset="-122"/>
              <a:ea typeface="微软雅黑" panose="020B0503020204020204" pitchFamily="34" charset="-122"/>
              <a:sym typeface="+mn-ea"/>
            </a:endParaRPr>
          </a:p>
        </p:txBody>
      </p:sp>
      <p:sp>
        <p:nvSpPr>
          <p:cNvPr id="18" name="圆角矩形 17"/>
          <p:cNvSpPr/>
          <p:nvPr/>
        </p:nvSpPr>
        <p:spPr>
          <a:xfrm>
            <a:off x="467995" y="843280"/>
            <a:ext cx="8207375" cy="3891915"/>
          </a:xfrm>
          <a:prstGeom prst="roundRect">
            <a:avLst/>
          </a:prstGeom>
          <a:noFill/>
          <a:ln>
            <a:prstDash val="lgDash"/>
          </a:ln>
          <a:extLst>
            <a:ext uri="{909E8E84-426E-40DD-AFC4-6F175D3DCCD1}">
              <a14:hiddenFill xmlns:a14="http://schemas.microsoft.com/office/drawing/2010/main">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14:hiddenFill>
            </a:ext>
          </a:extLst>
        </p:spPr>
        <p:style>
          <a:lnRef idx="1">
            <a:schemeClr val="dk1"/>
          </a:lnRef>
          <a:fillRef idx="2">
            <a:schemeClr val="dk1"/>
          </a:fillRef>
          <a:effectRef idx="1">
            <a:schemeClr val="dk1"/>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0980" y="771525"/>
            <a:ext cx="8923020" cy="4041140"/>
          </a:xfrm>
          <a:prstGeom prst="rect">
            <a:avLst/>
          </a:prstGeom>
          <a:ln>
            <a:solidFill>
              <a:srgbClr val="C00000"/>
            </a:solidFill>
          </a:ln>
        </p:spPr>
        <p:txBody>
          <a:bodyPr wrap="square">
            <a:spAutoFit/>
          </a:bodyPr>
          <a:lstStyle/>
          <a:p>
            <a:pPr marL="252095" indent="457200" algn="ctr" fontAlgn="auto">
              <a:lnSpc>
                <a:spcPts val="2200"/>
              </a:lnSpc>
              <a:buClr>
                <a:srgbClr val="C00000"/>
              </a:buClr>
              <a:buSzTx/>
              <a:buFont typeface="Wingdings" panose="05000000000000000000"/>
              <a:buNone/>
            </a:pPr>
            <a:r>
              <a:rPr lang="zh-CN" altLang="en-US" sz="1600" dirty="0">
                <a:solidFill>
                  <a:schemeClr val="tx2">
                    <a:lumMod val="75000"/>
                  </a:schemeClr>
                </a:solidFill>
                <a:latin typeface="微软雅黑" panose="020B0503020204020204" pitchFamily="34" charset="-122"/>
                <a:ea typeface="微软雅黑" panose="020B0503020204020204" pitchFamily="34" charset="-122"/>
                <a:sym typeface="+mn-ea"/>
              </a:rPr>
              <a:t>和美乡村建设容易出现的问题</a:t>
            </a:r>
            <a:endParaRPr lang="zh-CN" altLang="en-US" sz="1600" dirty="0">
              <a:solidFill>
                <a:schemeClr val="tx2">
                  <a:lumMod val="75000"/>
                </a:schemeClr>
              </a:solidFill>
              <a:latin typeface="微软雅黑" panose="020B0503020204020204" pitchFamily="34" charset="-122"/>
              <a:ea typeface="微软雅黑" panose="020B0503020204020204" pitchFamily="34" charset="-122"/>
              <a:sym typeface="+mn-ea"/>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01表里不一：</a:t>
            </a:r>
            <a:r>
              <a:rPr lang="zh-CN" altLang="en-US" sz="1350">
                <a:solidFill>
                  <a:srgbClr val="FF0000"/>
                </a:solidFill>
                <a:latin typeface="微软雅黑" panose="020B0503020204020204" pitchFamily="34" charset="-122"/>
                <a:ea typeface="微软雅黑" panose="020B0503020204020204" pitchFamily="34" charset="-122"/>
              </a:rPr>
              <a:t>只重面子、不重里子，公共区域虽然漂亮，但群众房前屋后杂乱无章、破落不堪。</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02破坏生态：</a:t>
            </a:r>
            <a:r>
              <a:rPr lang="zh-CN" altLang="en-US" sz="1350">
                <a:solidFill>
                  <a:srgbClr val="FF0000"/>
                </a:solidFill>
                <a:latin typeface="微软雅黑" panose="020B0503020204020204" pitchFamily="34" charset="-122"/>
                <a:ea typeface="微软雅黑" panose="020B0503020204020204" pitchFamily="34" charset="-122"/>
              </a:rPr>
              <a:t>大拆大建、大开大挖，毁山砍树、填水毁塘，严重破坏乡村自然生态环境。</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03用材不当：</a:t>
            </a:r>
            <a:r>
              <a:rPr lang="zh-CN" altLang="en-US" sz="1350">
                <a:solidFill>
                  <a:srgbClr val="FF0000"/>
                </a:solidFill>
                <a:latin typeface="微软雅黑" panose="020B0503020204020204" pitchFamily="34" charset="-122"/>
                <a:ea typeface="微软雅黑" panose="020B0503020204020204" pitchFamily="34" charset="-122"/>
              </a:rPr>
              <a:t>突兀用材，取洋舍土，大面积使用大理石、镜面石材、不锈钢等昂贵且与农村环境不符</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solidFill>
                  <a:srgbClr val="FF0000"/>
                </a:solidFill>
                <a:latin typeface="微软雅黑" panose="020B0503020204020204" pitchFamily="34" charset="-122"/>
                <a:ea typeface="微软雅黑" panose="020B0503020204020204" pitchFamily="34" charset="-122"/>
              </a:rPr>
              <a:t> </a:t>
            </a:r>
            <a:r>
              <a:rPr lang="en-US" altLang="zh-CN" sz="1350">
                <a:solidFill>
                  <a:srgbClr val="FF0000"/>
                </a:solidFill>
                <a:latin typeface="微软雅黑" panose="020B0503020204020204" pitchFamily="34" charset="-122"/>
                <a:ea typeface="微软雅黑" panose="020B0503020204020204" pitchFamily="34" charset="-122"/>
              </a:rPr>
              <a:t>                    </a:t>
            </a:r>
            <a:r>
              <a:rPr lang="zh-CN" altLang="en-US" sz="1350">
                <a:solidFill>
                  <a:srgbClr val="FF0000"/>
                </a:solidFill>
                <a:latin typeface="微软雅黑" panose="020B0503020204020204" pitchFamily="34" charset="-122"/>
                <a:ea typeface="微软雅黑" panose="020B0503020204020204" pitchFamily="34" charset="-122"/>
              </a:rPr>
              <a:t>的建材和建筑构件。</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04生硬护砌：</a:t>
            </a:r>
            <a:r>
              <a:rPr lang="zh-CN" altLang="en-US" sz="1350">
                <a:solidFill>
                  <a:srgbClr val="FF0000"/>
                </a:solidFill>
                <a:latin typeface="微软雅黑" panose="020B0503020204020204" pitchFamily="34" charset="-122"/>
                <a:ea typeface="微软雅黑" panose="020B0503020204020204" pitchFamily="34" charset="-122"/>
              </a:rPr>
              <a:t>对水塘简单硬化，过度使用混凝土、预制板等硬质不透水材料护砌，在池塘内随意建造</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solidFill>
                  <a:srgbClr val="FF0000"/>
                </a:solidFill>
                <a:latin typeface="微软雅黑" panose="020B0503020204020204" pitchFamily="34" charset="-122"/>
                <a:ea typeface="微软雅黑" panose="020B0503020204020204" pitchFamily="34" charset="-122"/>
              </a:rPr>
              <a:t> </a:t>
            </a:r>
            <a:r>
              <a:rPr lang="en-US" altLang="zh-CN" sz="1350">
                <a:solidFill>
                  <a:srgbClr val="FF0000"/>
                </a:solidFill>
                <a:latin typeface="微软雅黑" panose="020B0503020204020204" pitchFamily="34" charset="-122"/>
                <a:ea typeface="微软雅黑" panose="020B0503020204020204" pitchFamily="34" charset="-122"/>
              </a:rPr>
              <a:t>                   </a:t>
            </a:r>
            <a:r>
              <a:rPr lang="zh-CN" altLang="en-US" sz="1350">
                <a:solidFill>
                  <a:srgbClr val="FF0000"/>
                </a:solidFill>
                <a:latin typeface="微软雅黑" panose="020B0503020204020204" pitchFamily="34" charset="-122"/>
                <a:ea typeface="微软雅黑" panose="020B0503020204020204" pitchFamily="34" charset="-122"/>
              </a:rPr>
              <a:t>堰坝、码头、廊桥等。</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05风格怪异：</a:t>
            </a:r>
            <a:r>
              <a:rPr lang="zh-CN" altLang="en-US" sz="1350">
                <a:solidFill>
                  <a:srgbClr val="FF0000"/>
                </a:solidFill>
                <a:latin typeface="微软雅黑" panose="020B0503020204020204" pitchFamily="34" charset="-122"/>
                <a:ea typeface="微软雅黑" panose="020B0503020204020204" pitchFamily="34" charset="-122"/>
              </a:rPr>
              <a:t>过度使用墙绘，与周围风格明显不符，随意大范围拉横幅、写标语、插牌子。</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06铺张浪费：</a:t>
            </a:r>
            <a:r>
              <a:rPr lang="zh-CN" altLang="en-US" sz="1350">
                <a:solidFill>
                  <a:srgbClr val="FF0000"/>
                </a:solidFill>
                <a:latin typeface="微软雅黑" panose="020B0503020204020204" pitchFamily="34" charset="-122"/>
                <a:ea typeface="微软雅黑" panose="020B0503020204020204" pitchFamily="34" charset="-122"/>
              </a:rPr>
              <a:t>种植名贵苗木、大型行道树，大面积贴草皮、摆鲜花、造假山，修建大广场、大公园等。</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07生搬硬造：</a:t>
            </a:r>
            <a:r>
              <a:rPr lang="zh-CN" altLang="en-US" sz="1350">
                <a:solidFill>
                  <a:srgbClr val="FF0000"/>
                </a:solidFill>
                <a:latin typeface="微软雅黑" panose="020B0503020204020204" pitchFamily="34" charset="-122"/>
                <a:ea typeface="微软雅黑" panose="020B0503020204020204" pitchFamily="34" charset="-122"/>
              </a:rPr>
              <a:t>生硬套用城市模式，过度人为打造景观小品，如建大门楼、牌坊等华而不实的工程。</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08缺文少神：</a:t>
            </a:r>
            <a:r>
              <a:rPr lang="zh-CN" altLang="en-US" sz="1350">
                <a:solidFill>
                  <a:srgbClr val="FF0000"/>
                </a:solidFill>
                <a:latin typeface="微软雅黑" panose="020B0503020204020204" pitchFamily="34" charset="-122"/>
                <a:ea typeface="微软雅黑" panose="020B0503020204020204" pitchFamily="34" charset="-122"/>
              </a:rPr>
              <a:t>对历史文化建筑、村落、古迹、树木未合法保护，缺乏对名俗文化和独特神韵的挖掘。</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09筑砌高墙：</a:t>
            </a:r>
            <a:r>
              <a:rPr lang="zh-CN" altLang="en-US" sz="1350">
                <a:solidFill>
                  <a:srgbClr val="FF0000"/>
                </a:solidFill>
                <a:latin typeface="微软雅黑" panose="020B0503020204020204" pitchFamily="34" charset="-122"/>
                <a:ea typeface="微软雅黑" panose="020B0503020204020204" pitchFamily="34" charset="-122"/>
              </a:rPr>
              <a:t>建造实心高围墙、围挡等，不通透开放、人为阻隔空间。</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10粗制滥造：</a:t>
            </a:r>
            <a:r>
              <a:rPr lang="zh-CN" altLang="en-US" sz="1350">
                <a:solidFill>
                  <a:srgbClr val="FF0000"/>
                </a:solidFill>
                <a:latin typeface="微软雅黑" panose="020B0503020204020204" pitchFamily="34" charset="-122"/>
                <a:ea typeface="微软雅黑" panose="020B0503020204020204" pitchFamily="34" charset="-122"/>
              </a:rPr>
              <a:t>在工程建设中使用不符合工程质量、安全要求的建筑材料，不按工艺技术规范施工，缺</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200"/>
              </a:lnSpc>
              <a:buClr>
                <a:srgbClr val="C00000"/>
              </a:buClr>
              <a:buSzTx/>
              <a:buFont typeface="Wingdings" panose="05000000000000000000"/>
              <a:buNone/>
            </a:pPr>
            <a:r>
              <a:rPr lang="zh-CN" altLang="en-US" sz="1350">
                <a:solidFill>
                  <a:srgbClr val="FF0000"/>
                </a:solidFill>
                <a:latin typeface="微软雅黑" panose="020B0503020204020204" pitchFamily="34" charset="-122"/>
                <a:ea typeface="微软雅黑" panose="020B0503020204020204" pitchFamily="34" charset="-122"/>
              </a:rPr>
              <a:t> </a:t>
            </a:r>
            <a:r>
              <a:rPr lang="en-US" altLang="zh-CN" sz="1350">
                <a:solidFill>
                  <a:srgbClr val="FF0000"/>
                </a:solidFill>
                <a:latin typeface="微软雅黑" panose="020B0503020204020204" pitchFamily="34" charset="-122"/>
                <a:ea typeface="微软雅黑" panose="020B0503020204020204" pitchFamily="34" charset="-122"/>
              </a:rPr>
              <a:t>                    </a:t>
            </a:r>
            <a:r>
              <a:rPr lang="zh-CN" altLang="en-US" sz="1350">
                <a:solidFill>
                  <a:srgbClr val="FF0000"/>
                </a:solidFill>
                <a:latin typeface="微软雅黑" panose="020B0503020204020204" pitchFamily="34" charset="-122"/>
                <a:ea typeface="微软雅黑" panose="020B0503020204020204" pitchFamily="34" charset="-122"/>
              </a:rPr>
              <a:t>乏工匠精神。</a:t>
            </a:r>
            <a:endParaRPr lang="zh-CN" altLang="en-US" sz="135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当前人居环境整治提升主要问题</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0" y="843280"/>
            <a:ext cx="9165590" cy="4130675"/>
          </a:xfrm>
          <a:prstGeom prst="rect">
            <a:avLst/>
          </a:prstGeom>
        </p:spPr>
        <p:txBody>
          <a:bodyPr wrap="square">
            <a:spAutoFit/>
          </a:bodyPr>
          <a:lstStyle/>
          <a:p>
            <a:pPr marL="285750" indent="-285750" fontAlgn="auto">
              <a:lnSpc>
                <a:spcPts val="2100"/>
              </a:lnSpc>
              <a:buFont typeface="Wingdings" panose="05000000000000000000" charset="0"/>
              <a:buChar char="u"/>
            </a:pPr>
            <a:r>
              <a:rPr sz="1600" b="1" dirty="0">
                <a:solidFill>
                  <a:srgbClr val="FF0000"/>
                </a:solidFill>
              </a:rPr>
              <a:t>一是重点任务进展不平衡。目前还有约三成的农户未用上卫生厕所，约七成的农村生活污水未得到有效治理，农村生活垃圾分类和资源化利用还处于试点示范阶段。</a:t>
            </a:r>
            <a:endParaRPr sz="1600" b="1" dirty="0">
              <a:solidFill>
                <a:srgbClr val="FF0000"/>
              </a:solidFill>
            </a:endParaRPr>
          </a:p>
          <a:p>
            <a:pPr marL="285750" indent="-285750" fontAlgn="auto">
              <a:lnSpc>
                <a:spcPts val="2100"/>
              </a:lnSpc>
              <a:buFont typeface="Wingdings" panose="05000000000000000000" charset="0"/>
              <a:buChar char="u"/>
            </a:pPr>
            <a:r>
              <a:rPr sz="1600" b="1" dirty="0">
                <a:solidFill>
                  <a:srgbClr val="FF0000"/>
                </a:solidFill>
              </a:rPr>
              <a:t>二是基础设施投入缺口大。卫生厕所改造、生活污水治理设施建设等资金需求量大，目前主要依靠政府投入，金融资本和社会资本参与意愿不强，地方投入压力大。</a:t>
            </a:r>
            <a:endParaRPr sz="1600" b="1" dirty="0">
              <a:solidFill>
                <a:srgbClr val="FF0000"/>
              </a:solidFill>
            </a:endParaRPr>
          </a:p>
          <a:p>
            <a:pPr marL="285750" indent="-285750" fontAlgn="auto">
              <a:lnSpc>
                <a:spcPts val="2100"/>
              </a:lnSpc>
              <a:buFont typeface="Wingdings" panose="05000000000000000000" charset="0"/>
              <a:buChar char="u"/>
            </a:pPr>
            <a:r>
              <a:rPr sz="1600" b="1" dirty="0">
                <a:solidFill>
                  <a:srgbClr val="FF0000"/>
                </a:solidFill>
              </a:rPr>
              <a:t>三是技术支撑能力还不足。农村人居环境整治提升相关科技研发基础薄弱，标准体系不健全，适宜干旱寒冷地区经济实用的技术产品相对较少。</a:t>
            </a:r>
            <a:endParaRPr sz="1600" b="1" dirty="0">
              <a:solidFill>
                <a:srgbClr val="FF0000"/>
              </a:solidFill>
            </a:endParaRPr>
          </a:p>
          <a:p>
            <a:pPr marL="285750" indent="-285750" fontAlgn="auto">
              <a:lnSpc>
                <a:spcPts val="2100"/>
              </a:lnSpc>
              <a:buFont typeface="Wingdings" panose="05000000000000000000" charset="0"/>
              <a:buChar char="u"/>
            </a:pPr>
            <a:r>
              <a:rPr sz="1600" b="1" dirty="0">
                <a:solidFill>
                  <a:srgbClr val="FF0000"/>
                </a:solidFill>
              </a:rPr>
              <a:t>四是教育引导农民不充分。一些地方政府包揽过多，没有充分尊重农民意愿，组织发动、指导服务等做得不够，存在“上热下冷”“干部干、群众看”现象。受传统观念和长期生活习惯影响，部分农民参与意识和卫生意识不强。</a:t>
            </a:r>
            <a:endParaRPr sz="1600" b="1" dirty="0">
              <a:solidFill>
                <a:srgbClr val="FF0000"/>
              </a:solidFill>
            </a:endParaRPr>
          </a:p>
          <a:p>
            <a:pPr marL="285750" indent="-285750" algn="l" fontAlgn="auto">
              <a:lnSpc>
                <a:spcPts val="2100"/>
              </a:lnSpc>
              <a:buClrTx/>
              <a:buSzTx/>
              <a:buFont typeface="Wingdings" panose="05000000000000000000" charset="0"/>
              <a:buChar char="u"/>
            </a:pPr>
            <a:r>
              <a:rPr sz="1600" b="1" dirty="0">
                <a:solidFill>
                  <a:srgbClr val="FF0000"/>
                </a:solidFill>
              </a:rPr>
              <a:t>五是长效机制建设不到位。部分地方对打基础、管长远的机制建设重视不够，责任落实、资金投入、运行管护、宣传发动等方面机制有待完善。</a:t>
            </a:r>
            <a:endParaRPr sz="1600" b="1" dirty="0">
              <a:solidFill>
                <a:srgbClr val="FF0000"/>
              </a:solidFill>
            </a:endParaRPr>
          </a:p>
          <a:p>
            <a:pPr marL="285750" indent="-285750" algn="l" fontAlgn="auto">
              <a:lnSpc>
                <a:spcPts val="2100"/>
              </a:lnSpc>
              <a:buClrTx/>
              <a:buSzTx/>
              <a:buFont typeface="Wingdings" panose="05000000000000000000" charset="0"/>
              <a:buChar char="u"/>
            </a:pPr>
            <a:r>
              <a:rPr sz="1600" b="1" dirty="0">
                <a:solidFill>
                  <a:srgbClr val="FF0000"/>
                </a:solidFill>
              </a:rPr>
              <a:t>这些有发展阶段的问题，但也不能否认有工作推</a:t>
            </a:r>
            <a:r>
              <a:rPr sz="1600" b="1" dirty="0">
                <a:solidFill>
                  <a:srgbClr val="FF0000"/>
                </a:solidFill>
                <a:sym typeface="+mn-ea"/>
              </a:rPr>
              <a:t>进、工作作风等问题，特别是一些地方还存在工作不深不实不力等问题。如，一些地方从上报的数字看，农村改厕已完成 90％以上，实际上还有许多地方没改，改过的也还存在不好用不能用等；对工作中的形式主义等问题，社会和群众也时有反映；一些地方借口工作职能调整过渡，对近两年的工作消极应付、抓得不紧不力。</a:t>
            </a:r>
            <a:endParaRPr sz="1600" b="1" dirty="0">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0"/>
          <p:cNvGrpSpPr/>
          <p:nvPr/>
        </p:nvGrpSpPr>
        <p:grpSpPr>
          <a:xfrm>
            <a:off x="5507990" y="555625"/>
            <a:ext cx="3146425" cy="3282950"/>
            <a:chOff x="3477368" y="1809631"/>
            <a:chExt cx="2178637" cy="2632076"/>
          </a:xfrm>
          <a:solidFill>
            <a:schemeClr val="accent1"/>
          </a:solidFill>
        </p:grpSpPr>
        <p:sp>
          <p:nvSpPr>
            <p:cNvPr id="59"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65024" tIns="32512" rIns="65024" bIns="32512" numCol="1" anchor="t" anchorCtr="0" compatLnSpc="1"/>
            <a:p>
              <a:endParaRPr lang="zh-CN" altLang="en-US" sz="1280"/>
            </a:p>
          </p:txBody>
        </p:sp>
        <p:sp>
          <p:nvSpPr>
            <p:cNvPr id="60"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65024" tIns="32512" rIns="65024" bIns="32512" numCol="1" anchor="t" anchorCtr="0" compatLnSpc="1"/>
            <a:p>
              <a:endParaRPr lang="zh-CN" altLang="en-US" sz="1280"/>
            </a:p>
          </p:txBody>
        </p:sp>
        <p:sp>
          <p:nvSpPr>
            <p:cNvPr id="61"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65024" tIns="32512" rIns="65024" bIns="32512" numCol="1" anchor="t" anchorCtr="0" compatLnSpc="1"/>
            <a:p>
              <a:endParaRPr lang="zh-CN" altLang="en-US" sz="1280"/>
            </a:p>
          </p:txBody>
        </p:sp>
        <p:sp>
          <p:nvSpPr>
            <p:cNvPr id="62"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65024" tIns="32512" rIns="65024" bIns="32512" numCol="1" anchor="t" anchorCtr="0" compatLnSpc="1"/>
            <a:p>
              <a:endParaRPr lang="zh-CN" altLang="en-US" sz="1280"/>
            </a:p>
          </p:txBody>
        </p:sp>
        <p:sp>
          <p:nvSpPr>
            <p:cNvPr id="63"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accent2"/>
            </a:solidFill>
            <a:ln>
              <a:noFill/>
            </a:ln>
          </p:spPr>
          <p:txBody>
            <a:bodyPr vert="horz" wrap="square" lIns="65024" tIns="32512" rIns="65024" bIns="32512" numCol="1" anchor="t" anchorCtr="0" compatLnSpc="1"/>
            <a:p>
              <a:endParaRPr lang="zh-CN" altLang="en-US" sz="1280"/>
            </a:p>
          </p:txBody>
        </p:sp>
        <p:sp>
          <p:nvSpPr>
            <p:cNvPr id="64"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5"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6"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65024" tIns="32512" rIns="65024" bIns="32512" numCol="1" anchor="t" anchorCtr="0" compatLnSpc="1"/>
            <a:p>
              <a:endParaRPr lang="zh-CN" altLang="en-US" sz="1280"/>
            </a:p>
          </p:txBody>
        </p:sp>
        <p:sp>
          <p:nvSpPr>
            <p:cNvPr id="67"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65024" tIns="32512" rIns="65024" bIns="32512" numCol="1" anchor="t" anchorCtr="0" compatLnSpc="1"/>
            <a:p>
              <a:endParaRPr lang="zh-CN" altLang="en-US" sz="1280"/>
            </a:p>
          </p:txBody>
        </p:sp>
        <p:sp>
          <p:nvSpPr>
            <p:cNvPr id="68"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65024" tIns="32512" rIns="65024" bIns="32512" numCol="1" anchor="t" anchorCtr="0" compatLnSpc="1"/>
            <a:p>
              <a:endParaRPr lang="zh-CN" altLang="en-US" sz="1280"/>
            </a:p>
          </p:txBody>
        </p:sp>
        <p:sp>
          <p:nvSpPr>
            <p:cNvPr id="69"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65024" tIns="32512" rIns="65024" bIns="32512" numCol="1" anchor="t" anchorCtr="0" compatLnSpc="1"/>
            <a:p>
              <a:endParaRPr lang="zh-CN" altLang="en-US" sz="1280"/>
            </a:p>
          </p:txBody>
        </p:sp>
        <p:sp>
          <p:nvSpPr>
            <p:cNvPr id="70"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65024" tIns="32512" rIns="65024" bIns="32512" numCol="1" anchor="t" anchorCtr="0" compatLnSpc="1"/>
            <a:p>
              <a:endParaRPr lang="zh-CN" altLang="en-US" sz="1280"/>
            </a:p>
          </p:txBody>
        </p:sp>
        <p:sp>
          <p:nvSpPr>
            <p:cNvPr id="71"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65024" tIns="32512" rIns="65024" bIns="32512" numCol="1" anchor="t" anchorCtr="0" compatLnSpc="1"/>
            <a:p>
              <a:endParaRPr lang="zh-CN" altLang="en-US" sz="1280"/>
            </a:p>
          </p:txBody>
        </p:sp>
        <p:sp>
          <p:nvSpPr>
            <p:cNvPr id="72"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65024" tIns="32512" rIns="65024" bIns="32512" numCol="1" anchor="t" anchorCtr="0" compatLnSpc="1"/>
            <a:p>
              <a:endParaRPr lang="zh-CN" altLang="en-US" sz="1280"/>
            </a:p>
          </p:txBody>
        </p:sp>
        <p:sp>
          <p:nvSpPr>
            <p:cNvPr id="73"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65024" tIns="32512" rIns="65024" bIns="32512" numCol="1" anchor="t" anchorCtr="0" compatLnSpc="1"/>
            <a:p>
              <a:endParaRPr lang="zh-CN" altLang="en-US" sz="1280"/>
            </a:p>
          </p:txBody>
        </p:sp>
        <p:sp>
          <p:nvSpPr>
            <p:cNvPr id="74"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65024" tIns="32512" rIns="65024" bIns="32512" numCol="1" anchor="t" anchorCtr="0" compatLnSpc="1"/>
            <a:p>
              <a:endParaRPr lang="zh-CN" altLang="en-US" sz="1280"/>
            </a:p>
          </p:txBody>
        </p:sp>
        <p:sp>
          <p:nvSpPr>
            <p:cNvPr id="75"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65024" tIns="32512" rIns="65024" bIns="32512" numCol="1" anchor="t" anchorCtr="0" compatLnSpc="1"/>
            <a:p>
              <a:endParaRPr lang="zh-CN" altLang="en-US" sz="1280"/>
            </a:p>
          </p:txBody>
        </p:sp>
        <p:sp>
          <p:nvSpPr>
            <p:cNvPr id="76"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65024" tIns="32512" rIns="65024" bIns="32512" numCol="1" anchor="t" anchorCtr="0" compatLnSpc="1"/>
            <a:p>
              <a:endParaRPr lang="zh-CN" altLang="en-US" sz="1280"/>
            </a:p>
          </p:txBody>
        </p:sp>
        <p:sp>
          <p:nvSpPr>
            <p:cNvPr id="77"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65024" tIns="32512" rIns="65024" bIns="32512" numCol="1" anchor="t" anchorCtr="0" compatLnSpc="1"/>
            <a:p>
              <a:endParaRPr lang="zh-CN" altLang="en-US" sz="1280"/>
            </a:p>
          </p:txBody>
        </p:sp>
        <p:sp>
          <p:nvSpPr>
            <p:cNvPr id="78"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65024" tIns="32512" rIns="65024" bIns="32512" numCol="1" anchor="t" anchorCtr="0" compatLnSpc="1"/>
            <a:p>
              <a:endParaRPr lang="zh-CN" altLang="en-US" sz="1280"/>
            </a:p>
          </p:txBody>
        </p:sp>
        <p:sp>
          <p:nvSpPr>
            <p:cNvPr id="79"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65024" tIns="32512" rIns="65024" bIns="32512" numCol="1" anchor="t" anchorCtr="0" compatLnSpc="1"/>
            <a:p>
              <a:endParaRPr lang="zh-CN" altLang="en-US" sz="1280"/>
            </a:p>
          </p:txBody>
        </p:sp>
        <p:sp>
          <p:nvSpPr>
            <p:cNvPr id="80"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65024" tIns="32512" rIns="65024" bIns="32512" numCol="1" anchor="t" anchorCtr="0" compatLnSpc="1"/>
            <a:p>
              <a:endParaRPr lang="zh-CN" altLang="en-US" sz="1280"/>
            </a:p>
          </p:txBody>
        </p:sp>
        <p:sp>
          <p:nvSpPr>
            <p:cNvPr id="81"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65024" tIns="32512" rIns="65024" bIns="32512" numCol="1" anchor="t" anchorCtr="0" compatLnSpc="1"/>
            <a:p>
              <a:endParaRPr lang="zh-CN" altLang="en-US" sz="1280"/>
            </a:p>
          </p:txBody>
        </p:sp>
        <p:sp>
          <p:nvSpPr>
            <p:cNvPr id="82"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65024" tIns="32512" rIns="65024" bIns="32512" numCol="1" anchor="t" anchorCtr="0" compatLnSpc="1"/>
            <a:p>
              <a:endParaRPr lang="zh-CN" altLang="en-US" sz="1280"/>
            </a:p>
          </p:txBody>
        </p:sp>
        <p:sp>
          <p:nvSpPr>
            <p:cNvPr id="83"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65024" tIns="32512" rIns="65024" bIns="32512" numCol="1" anchor="t" anchorCtr="0" compatLnSpc="1"/>
            <a:p>
              <a:endParaRPr lang="zh-CN" altLang="en-US" sz="1280"/>
            </a:p>
          </p:txBody>
        </p:sp>
        <p:sp>
          <p:nvSpPr>
            <p:cNvPr id="8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65024" tIns="32512" rIns="65024" bIns="32512" numCol="1" anchor="t" anchorCtr="0" compatLnSpc="1"/>
            <a:p>
              <a:endParaRPr lang="zh-CN" altLang="en-US" sz="1280"/>
            </a:p>
          </p:txBody>
        </p:sp>
        <p:sp>
          <p:nvSpPr>
            <p:cNvPr id="8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65024" tIns="32512" rIns="65024" bIns="32512" numCol="1" anchor="t" anchorCtr="0" compatLnSpc="1"/>
            <a:p>
              <a:endParaRPr lang="zh-CN" altLang="en-US" sz="1280"/>
            </a:p>
          </p:txBody>
        </p:sp>
        <p:sp>
          <p:nvSpPr>
            <p:cNvPr id="8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65024" tIns="32512" rIns="65024" bIns="32512" numCol="1" anchor="t" anchorCtr="0" compatLnSpc="1"/>
            <a:p>
              <a:endParaRPr lang="zh-CN" altLang="en-US" sz="1280"/>
            </a:p>
          </p:txBody>
        </p:sp>
        <p:sp>
          <p:nvSpPr>
            <p:cNvPr id="8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65024" tIns="32512" rIns="65024" bIns="32512" numCol="1" anchor="t" anchorCtr="0" compatLnSpc="1"/>
            <a:p>
              <a:endParaRPr lang="zh-CN" altLang="en-US" sz="1280"/>
            </a:p>
          </p:txBody>
        </p:sp>
        <p:sp>
          <p:nvSpPr>
            <p:cNvPr id="8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65024" tIns="32512" rIns="65024" bIns="32512" numCol="1" anchor="t" anchorCtr="0" compatLnSpc="1"/>
            <a:p>
              <a:endParaRPr lang="zh-CN" altLang="en-US" sz="1280"/>
            </a:p>
          </p:txBody>
        </p:sp>
        <p:sp>
          <p:nvSpPr>
            <p:cNvPr id="8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65024" tIns="32512" rIns="65024" bIns="32512" numCol="1" anchor="t" anchorCtr="0" compatLnSpc="1"/>
            <a:p>
              <a:endParaRPr lang="zh-CN" altLang="en-US" sz="1280"/>
            </a:p>
          </p:txBody>
        </p:sp>
      </p:grpSp>
      <p:sp>
        <p:nvSpPr>
          <p:cNvPr id="22" name="Rectangle 49"/>
          <p:cNvSpPr>
            <a:spLocks noChangeArrowheads="1"/>
          </p:cNvSpPr>
          <p:nvPr/>
        </p:nvSpPr>
        <p:spPr bwMode="auto">
          <a:xfrm>
            <a:off x="323215" y="1231900"/>
            <a:ext cx="5031105"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2000" b="1" dirty="0">
                <a:solidFill>
                  <a:srgbClr val="FF0000"/>
                </a:solidFill>
                <a:latin typeface="微软雅黑" panose="020B0503020204020204" pitchFamily="34" charset="-122"/>
                <a:ea typeface="微软雅黑" panose="020B0503020204020204" pitchFamily="34" charset="-122"/>
              </a:rPr>
              <a:t>五是传承和弘扬脱贫攻坚精神。</a:t>
            </a:r>
            <a:r>
              <a:rPr lang="zh-CN" altLang="en-US" sz="2000" dirty="0">
                <a:solidFill>
                  <a:srgbClr val="FF0000"/>
                </a:solidFill>
                <a:latin typeface="微软雅黑" panose="020B0503020204020204" pitchFamily="34" charset="-122"/>
                <a:ea typeface="微软雅黑" panose="020B0503020204020204" pitchFamily="34" charset="-122"/>
              </a:rPr>
              <a:t>坚持上下同心、尽锐出战，构建五级书记一起抓、全社会合力促的局面。坚持精准务实、开拓创新，对脱贫地区和脱贫群众实行精准化扶持。坚持攻坚克难、不负人民，始终坚持以人民为中心的发展思想，把群众满意度作为重要衡量尺度，一件事情接着一件事情办，一年接着一年干。</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par>
                                <p:cTn id="8" presetID="24"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to="" calcmode="lin" valueType="num">
                                      <p:cBhvr>
                                        <p:cTn id="10" dur="1" fill="hold"/>
                                        <p:tgtEl>
                                          <p:spTgt spid="2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当前农村厕所革命存在的主要问题</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1404144" y="1563529"/>
            <a:ext cx="7047071" cy="3322955"/>
          </a:xfrm>
          <a:prstGeom prst="rect">
            <a:avLst/>
          </a:prstGeom>
        </p:spPr>
        <p:txBody>
          <a:bodyPr wrap="square">
            <a:spAutoFit/>
          </a:bodyPr>
          <a:lstStyle/>
          <a:p>
            <a:pPr marL="285750" indent="-285750" fontAlgn="auto">
              <a:lnSpc>
                <a:spcPts val="3600"/>
              </a:lnSpc>
              <a:buFont typeface="Wingdings" panose="05000000000000000000" charset="0"/>
              <a:buChar char="u"/>
            </a:pPr>
            <a:r>
              <a:rPr lang="en-US" altLang="zh-CN" sz="2400" b="1" dirty="0">
                <a:solidFill>
                  <a:srgbClr val="002060"/>
                </a:solidFill>
              </a:rPr>
              <a:t>01</a:t>
            </a:r>
            <a:r>
              <a:rPr lang="zh-CN" altLang="en-US" sz="2400" b="1" dirty="0">
                <a:solidFill>
                  <a:srgbClr val="C00000"/>
                </a:solidFill>
              </a:rPr>
              <a:t>思想认识不到位</a:t>
            </a:r>
            <a:r>
              <a:rPr lang="en-US" altLang="zh-CN" sz="2400" b="1" dirty="0">
                <a:solidFill>
                  <a:srgbClr val="C00000"/>
                </a:solidFill>
              </a:rPr>
              <a:t>       </a:t>
            </a:r>
            <a:r>
              <a:rPr lang="en-US" altLang="zh-CN" sz="2400" b="1" dirty="0">
                <a:solidFill>
                  <a:srgbClr val="002060"/>
                </a:solidFill>
              </a:rPr>
              <a:t>02</a:t>
            </a:r>
            <a:r>
              <a:rPr lang="zh-CN" altLang="en-US" sz="2400" b="1" dirty="0">
                <a:solidFill>
                  <a:srgbClr val="C00000"/>
                </a:solidFill>
              </a:rPr>
              <a:t>底数状况不清楚</a:t>
            </a:r>
            <a:endParaRPr lang="zh-CN" altLang="en-US" sz="2400" b="1" dirty="0">
              <a:solidFill>
                <a:srgbClr val="C00000"/>
              </a:solidFill>
            </a:endParaRPr>
          </a:p>
          <a:p>
            <a:pPr marL="285750" indent="-285750" fontAlgn="auto">
              <a:lnSpc>
                <a:spcPts val="3600"/>
              </a:lnSpc>
              <a:buFont typeface="Wingdings" panose="05000000000000000000" charset="0"/>
              <a:buChar char="u"/>
            </a:pPr>
            <a:r>
              <a:rPr lang="en-US" altLang="zh-CN" sz="2400" b="1" dirty="0">
                <a:solidFill>
                  <a:srgbClr val="002060"/>
                </a:solidFill>
              </a:rPr>
              <a:t>03</a:t>
            </a:r>
            <a:r>
              <a:rPr lang="zh-CN" altLang="en-US" sz="2400" b="1" dirty="0">
                <a:solidFill>
                  <a:srgbClr val="C00000"/>
                </a:solidFill>
              </a:rPr>
              <a:t>政策标准不明确</a:t>
            </a:r>
            <a:r>
              <a:rPr lang="en-US" altLang="zh-CN" sz="2400" b="1" dirty="0">
                <a:solidFill>
                  <a:srgbClr val="C00000"/>
                </a:solidFill>
              </a:rPr>
              <a:t>      </a:t>
            </a:r>
            <a:r>
              <a:rPr lang="en-US" altLang="zh-CN" sz="2400" b="1" dirty="0">
                <a:solidFill>
                  <a:srgbClr val="002060"/>
                </a:solidFill>
              </a:rPr>
              <a:t> 04</a:t>
            </a:r>
            <a:r>
              <a:rPr lang="zh-CN" altLang="en-US" sz="2400" b="1" dirty="0">
                <a:solidFill>
                  <a:srgbClr val="C00000"/>
                </a:solidFill>
              </a:rPr>
              <a:t>基础台账不一致</a:t>
            </a:r>
            <a:endParaRPr lang="zh-CN" altLang="en-US" sz="2400" b="1" dirty="0">
              <a:solidFill>
                <a:srgbClr val="C00000"/>
              </a:solidFill>
            </a:endParaRPr>
          </a:p>
          <a:p>
            <a:pPr marL="285750" indent="-285750" fontAlgn="auto">
              <a:lnSpc>
                <a:spcPts val="3600"/>
              </a:lnSpc>
              <a:buFont typeface="Wingdings" panose="05000000000000000000" charset="0"/>
              <a:buChar char="u"/>
            </a:pPr>
            <a:r>
              <a:rPr lang="en-US" altLang="zh-CN" sz="2400" b="1" dirty="0">
                <a:solidFill>
                  <a:srgbClr val="002060"/>
                </a:solidFill>
              </a:rPr>
              <a:t>05</a:t>
            </a:r>
            <a:r>
              <a:rPr lang="zh-CN" altLang="en-US" sz="2400" b="1" dirty="0">
                <a:solidFill>
                  <a:srgbClr val="C00000"/>
                </a:solidFill>
              </a:rPr>
              <a:t>发动农民不充分</a:t>
            </a:r>
            <a:r>
              <a:rPr lang="en-US" altLang="zh-CN" sz="2400" b="1" dirty="0">
                <a:solidFill>
                  <a:srgbClr val="C00000"/>
                </a:solidFill>
              </a:rPr>
              <a:t>       </a:t>
            </a:r>
            <a:r>
              <a:rPr lang="en-US" altLang="zh-CN" sz="2400" b="1" dirty="0">
                <a:solidFill>
                  <a:srgbClr val="002060"/>
                </a:solidFill>
              </a:rPr>
              <a:t>06</a:t>
            </a:r>
            <a:r>
              <a:rPr lang="zh-CN" altLang="en-US" sz="2400" b="1" dirty="0">
                <a:solidFill>
                  <a:srgbClr val="C00000"/>
                </a:solidFill>
              </a:rPr>
              <a:t>改厕选址不合理</a:t>
            </a:r>
            <a:endParaRPr lang="zh-CN" altLang="en-US" sz="2400" b="1" dirty="0">
              <a:solidFill>
                <a:srgbClr val="C00000"/>
              </a:solidFill>
            </a:endParaRPr>
          </a:p>
          <a:p>
            <a:pPr marL="285750" indent="-285750" fontAlgn="auto">
              <a:lnSpc>
                <a:spcPts val="3600"/>
              </a:lnSpc>
              <a:buFont typeface="Wingdings" panose="05000000000000000000" charset="0"/>
              <a:buChar char="u"/>
            </a:pPr>
            <a:r>
              <a:rPr lang="en-US" altLang="zh-CN" sz="2400" b="1" dirty="0">
                <a:solidFill>
                  <a:srgbClr val="002060"/>
                </a:solidFill>
              </a:rPr>
              <a:t> 07</a:t>
            </a:r>
            <a:r>
              <a:rPr lang="zh-CN" altLang="en-US" sz="2400" b="1" dirty="0">
                <a:solidFill>
                  <a:srgbClr val="C00000"/>
                </a:solidFill>
              </a:rPr>
              <a:t>整改问题不彻底</a:t>
            </a:r>
            <a:r>
              <a:rPr lang="en-US" altLang="zh-CN" sz="2400" b="1" dirty="0">
                <a:solidFill>
                  <a:srgbClr val="C00000"/>
                </a:solidFill>
              </a:rPr>
              <a:t>     </a:t>
            </a:r>
            <a:r>
              <a:rPr lang="en-US" altLang="zh-CN" sz="2400" b="1" dirty="0">
                <a:solidFill>
                  <a:srgbClr val="002060"/>
                </a:solidFill>
              </a:rPr>
              <a:t> 08</a:t>
            </a:r>
            <a:r>
              <a:rPr lang="zh-CN" altLang="en-US" sz="2400" b="1" dirty="0">
                <a:solidFill>
                  <a:srgbClr val="C00000"/>
                </a:solidFill>
              </a:rPr>
              <a:t>技术指导不精准</a:t>
            </a:r>
            <a:r>
              <a:rPr lang="en-US" altLang="zh-CN" sz="2400" b="1" dirty="0">
                <a:solidFill>
                  <a:srgbClr val="C00000"/>
                </a:solidFill>
              </a:rPr>
              <a:t> </a:t>
            </a:r>
            <a:endParaRPr lang="en-US" altLang="zh-CN" sz="2400" b="1" dirty="0">
              <a:solidFill>
                <a:srgbClr val="C00000"/>
              </a:solidFill>
            </a:endParaRPr>
          </a:p>
          <a:p>
            <a:pPr marL="285750" indent="-285750" fontAlgn="auto">
              <a:lnSpc>
                <a:spcPts val="3600"/>
              </a:lnSpc>
              <a:buFont typeface="Wingdings" panose="05000000000000000000" charset="0"/>
              <a:buChar char="u"/>
            </a:pPr>
            <a:r>
              <a:rPr lang="en-US" altLang="zh-CN" sz="2400" b="1" dirty="0">
                <a:solidFill>
                  <a:srgbClr val="002060"/>
                </a:solidFill>
              </a:rPr>
              <a:t> 09</a:t>
            </a:r>
            <a:r>
              <a:rPr lang="zh-CN" altLang="en-US" sz="2400" b="1" dirty="0">
                <a:solidFill>
                  <a:srgbClr val="C00000"/>
                </a:solidFill>
              </a:rPr>
              <a:t>建设管理两张皮</a:t>
            </a:r>
            <a:r>
              <a:rPr lang="en-US" altLang="zh-CN" sz="2400" b="1" dirty="0">
                <a:solidFill>
                  <a:srgbClr val="C00000"/>
                </a:solidFill>
              </a:rPr>
              <a:t>      </a:t>
            </a:r>
            <a:r>
              <a:rPr lang="en-US" altLang="zh-CN" sz="2400" b="1" dirty="0">
                <a:solidFill>
                  <a:srgbClr val="002060"/>
                </a:solidFill>
              </a:rPr>
              <a:t>10</a:t>
            </a:r>
            <a:r>
              <a:rPr lang="zh-CN" altLang="en-US" sz="2400" b="1" dirty="0">
                <a:solidFill>
                  <a:srgbClr val="C00000"/>
                </a:solidFill>
                <a:sym typeface="+mn-ea"/>
              </a:rPr>
              <a:t>污水粪便未分离</a:t>
            </a:r>
            <a:endParaRPr lang="zh-CN" altLang="en-US" sz="2400" b="1" dirty="0">
              <a:solidFill>
                <a:srgbClr val="C00000"/>
              </a:solidFill>
              <a:sym typeface="+mn-ea"/>
            </a:endParaRPr>
          </a:p>
          <a:p>
            <a:pPr marL="285750" indent="-285750" fontAlgn="auto">
              <a:lnSpc>
                <a:spcPts val="3600"/>
              </a:lnSpc>
              <a:buFont typeface="Wingdings" panose="05000000000000000000" charset="0"/>
              <a:buChar char="u"/>
            </a:pPr>
            <a:r>
              <a:rPr lang="zh-CN" altLang="en-US" sz="2400" b="1" dirty="0">
                <a:solidFill>
                  <a:srgbClr val="0070C0"/>
                </a:solidFill>
                <a:sym typeface="+mn-ea"/>
              </a:rPr>
              <a:t>摸排不实；核实不严；调解数据；整改不到位</a:t>
            </a:r>
            <a:endParaRPr lang="zh-CN" altLang="en-US" sz="2400" b="1" dirty="0">
              <a:solidFill>
                <a:srgbClr val="0070C0"/>
              </a:solidFill>
              <a:sym typeface="+mn-ea"/>
            </a:endParaRPr>
          </a:p>
          <a:p>
            <a:pPr marL="285750" indent="-285750" fontAlgn="auto">
              <a:lnSpc>
                <a:spcPts val="3600"/>
              </a:lnSpc>
              <a:buFont typeface="Wingdings" panose="05000000000000000000" charset="0"/>
              <a:buChar char="u"/>
            </a:pPr>
            <a:endParaRPr lang="zh-CN" altLang="en-US" sz="2400" b="1" dirty="0">
              <a:solidFill>
                <a:srgbClr val="0070C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矩形 28"/>
          <p:cNvSpPr/>
          <p:nvPr/>
        </p:nvSpPr>
        <p:spPr>
          <a:xfrm>
            <a:off x="899160" y="2355850"/>
            <a:ext cx="4945380" cy="553720"/>
          </a:xfrm>
          <a:prstGeom prst="rect">
            <a:avLst/>
          </a:prstGeom>
        </p:spPr>
        <p:txBody>
          <a:bodyPr wrap="square" lIns="0" tIns="0" rIns="0" bIns="0">
            <a:spAutoFit/>
          </a:bodyPr>
          <a:lstStyle/>
          <a:p>
            <a:pPr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关于产业帮扶</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29977"/>
          <a:stretch>
            <a:fillRect/>
          </a:stretch>
        </p:blipFill>
        <p:spPr>
          <a:xfrm rot="5400000">
            <a:off x="4623556" y="-667"/>
            <a:ext cx="4541417" cy="4500740"/>
          </a:xfrm>
          <a:prstGeom prst="rect">
            <a:avLst/>
          </a:prstGeom>
        </p:spPr>
      </p:pic>
      <p:sp>
        <p:nvSpPr>
          <p:cNvPr id="3" name="流程图: 准备 2"/>
          <p:cNvSpPr/>
          <p:nvPr/>
        </p:nvSpPr>
        <p:spPr>
          <a:xfrm>
            <a:off x="179705" y="1131570"/>
            <a:ext cx="3477260" cy="747395"/>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dirty="0"/>
              <a:t>第二部分</a:t>
            </a:r>
            <a:endParaRPr lang="zh-CN" altLang="en-US" sz="3600"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to="" calcmode="lin" valueType="num">
                                      <p:cBhvr>
                                        <p:cTn id="7" dur="1" fill="hold"/>
                                        <p:tgtEl>
                                          <p:spTgt spid="2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一、指示要求政策要点</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5305" y="987425"/>
            <a:ext cx="7367905" cy="2999740"/>
          </a:xfrm>
          <a:prstGeom prst="rect">
            <a:avLst/>
          </a:prstGeom>
          <a:noFill/>
        </p:spPr>
        <p:txBody>
          <a:bodyPr wrap="square" rtlCol="0">
            <a:spAutoFit/>
          </a:bodyPr>
          <a:p>
            <a:pPr algn="l" fontAlgn="auto">
              <a:lnSpc>
                <a:spcPct val="150000"/>
              </a:lnSpc>
              <a:buClrTx/>
              <a:buSzTx/>
              <a:buFontTx/>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①习总书记</a:t>
            </a:r>
            <a:r>
              <a:rPr lang="zh-CN" altLang="en-US" dirty="0">
                <a:solidFill>
                  <a:srgbClr val="FF0000"/>
                </a:solidFill>
                <a:latin typeface="黑体" panose="02010609060101010101" charset="-122"/>
                <a:ea typeface="黑体" panose="02010609060101010101" charset="-122"/>
                <a:cs typeface="黑体" panose="02010609060101010101" charset="-122"/>
              </a:rPr>
              <a:t>：产业振兴是乡村振兴的重中之重，要落实产业帮扶政策，抓住产业梯度转移这个机遇，做好“土特产”文章，依托农业农村特色资源，向开发农业多种功能、挖掘乡村多元价值要效益，向一二三产业融合发展要效益，强龙头、补链条、兴业态、树品牌，推动乡村产业全链条升级，增强市场竞争力和可持续发展能力。推动各类资源、帮扶措施向促进产业发展、扩大就业聚焦聚力（中央农村工作会议）。</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fontAlgn="auto">
              <a:lnSpc>
                <a:spcPct val="150000"/>
              </a:lnSpc>
              <a:buClrTx/>
              <a:buSzTx/>
              <a:buFontTx/>
            </a:pP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36" name="椭圆 35"/>
          <p:cNvSpPr/>
          <p:nvPr/>
        </p:nvSpPr>
        <p:spPr>
          <a:xfrm>
            <a:off x="-972820" y="4156075"/>
            <a:ext cx="4175760" cy="720725"/>
          </a:xfrm>
          <a:prstGeom prst="ellipse">
            <a:avLst/>
          </a:prstGeom>
          <a:noFill/>
          <a:ln>
            <a:solidFill>
              <a:srgbClr val="306A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9" name="任意多边形 38"/>
          <p:cNvSpPr/>
          <p:nvPr/>
        </p:nvSpPr>
        <p:spPr>
          <a:xfrm>
            <a:off x="323215" y="3738245"/>
            <a:ext cx="4395470" cy="782320"/>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0" name="任意多边形 39"/>
          <p:cNvSpPr/>
          <p:nvPr/>
        </p:nvSpPr>
        <p:spPr>
          <a:xfrm>
            <a:off x="-588645" y="3723640"/>
            <a:ext cx="3721100" cy="662940"/>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3" name="任意多边形 62"/>
          <p:cNvSpPr/>
          <p:nvPr/>
        </p:nvSpPr>
        <p:spPr>
          <a:xfrm>
            <a:off x="-80645" y="3738245"/>
            <a:ext cx="4184015" cy="934085"/>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上箭头 66"/>
          <p:cNvSpPr/>
          <p:nvPr/>
        </p:nvSpPr>
        <p:spPr>
          <a:xfrm>
            <a:off x="1475740" y="1779270"/>
            <a:ext cx="329565" cy="2237740"/>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8" name="上箭头 67"/>
          <p:cNvSpPr/>
          <p:nvPr/>
        </p:nvSpPr>
        <p:spPr>
          <a:xfrm>
            <a:off x="611505" y="2355850"/>
            <a:ext cx="330835" cy="147129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9" name="上箭头 68"/>
          <p:cNvSpPr/>
          <p:nvPr/>
        </p:nvSpPr>
        <p:spPr>
          <a:xfrm>
            <a:off x="899795" y="627380"/>
            <a:ext cx="744220" cy="331533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 name="文本框 2"/>
          <p:cNvSpPr txBox="1"/>
          <p:nvPr/>
        </p:nvSpPr>
        <p:spPr>
          <a:xfrm>
            <a:off x="194310" y="15240"/>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一、产业帮扶</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40" grpId="0" bldLvl="0" animBg="1"/>
      <p:bldP spid="63" grpId="0" bldLvl="0" animBg="1"/>
      <p:bldP spid="67" grpId="0" bldLvl="0" animBg="1"/>
      <p:bldP spid="68" grpId="0" bldLvl="0" animBg="1"/>
      <p:bldP spid="69" grpId="0" bldLvl="0" animBg="1"/>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96160" y="1275715"/>
            <a:ext cx="6869430" cy="3427095"/>
          </a:xfrm>
        </p:spPr>
        <p:txBody>
          <a:bodyPr>
            <a:noAutofit/>
          </a:bodyPr>
          <a:p>
            <a:pPr algn="l">
              <a:lnSpc>
                <a:spcPct val="150000"/>
              </a:lnSpc>
              <a:buClrTx/>
              <a:buSzTx/>
              <a:buFontTx/>
            </a:pPr>
            <a:br>
              <a:rPr lang="zh-CN" altLang="en-US" sz="1400" b="1" dirty="0">
                <a:solidFill>
                  <a:srgbClr val="C00000"/>
                </a:solidFill>
                <a:latin typeface="黑体" panose="02010609060101010101" charset="-122"/>
                <a:ea typeface="黑体" panose="02010609060101010101" charset="-122"/>
                <a:cs typeface="黑体" panose="02010609060101010101" charset="-122"/>
              </a:rPr>
            </a:br>
            <a:r>
              <a:rPr lang="zh-CN" altLang="en-US" sz="1400" dirty="0">
                <a:solidFill>
                  <a:schemeClr val="tx1">
                    <a:lumMod val="65000"/>
                    <a:lumOff val="35000"/>
                  </a:schemeClr>
                </a:solidFill>
                <a:latin typeface="黑体" panose="02010609060101010101" charset="-122"/>
                <a:ea typeface="黑体" panose="02010609060101010101" charset="-122"/>
                <a:cs typeface="黑体" panose="02010609060101010101" charset="-122"/>
              </a:rPr>
              <a:t>②家军书记：</a:t>
            </a:r>
            <a:r>
              <a:rPr lang="zh-CN" altLang="en-US" sz="1400" dirty="0">
                <a:solidFill>
                  <a:srgbClr val="FF0000"/>
                </a:solidFill>
                <a:latin typeface="黑体" panose="02010609060101010101" charset="-122"/>
                <a:ea typeface="黑体" panose="02010609060101010101" charset="-122"/>
                <a:cs typeface="黑体" panose="02010609060101010101" charset="-122"/>
              </a:rPr>
              <a:t>发展乡村产业是实现村强民富的关键。要立足资源禀赋，选准主导产业，优化产业生态，延伸产业链条，促进产业集群发展，把资源优势转化为发展优势、发展成果。要把培育壮大市场主体作为发展乡村产业的重要抓手，加强对龙头企业的政策支持，促进企业上规模、上水平，更好带动群众增收致富。要鼓励更多专业技能人才投身乡村振兴，把论文写在农村大地上，让科技为产业发展赋能（2022年12月到丰都和石柱调研）；加强产业培育，中央衔接资金用于产业发展的比重提高到60%以上，深化消费帮扶，管好用好扶贫项目资产，增强脱贫地区造血功能。做好帮扶项目的金融支持，推进“富民贷”扩面上量，推动“渝快助农贷”实现涉农区县全覆盖。完善联农带农机制，推进农户以劳动力、土地经营权、空闲房屋等入股，让农民更多分享产业增值收益（市委农村工作会议）；推进乡村产业振兴，要引育壮大市场主体，强化农业金融、技术和农机等服务，深化农业农村改革，推进乡村产业高质高效发展。要推动农业接二连三，强龙头、补链条、兴业态、树品牌，提高土地亩均效益，不断增强发展的内生动力（2023年2月到黔江酉阳秀山调研）。</a:t>
            </a:r>
            <a:endParaRPr lang="zh-CN" altLang="en-US" sz="1400" dirty="0">
              <a:solidFill>
                <a:srgbClr val="FF0000"/>
              </a:solidFill>
              <a:latin typeface="黑体" panose="02010609060101010101" charset="-122"/>
              <a:ea typeface="黑体" panose="02010609060101010101" charset="-122"/>
              <a:cs typeface="黑体" panose="02010609060101010101" charset="-122"/>
            </a:endParaRPr>
          </a:p>
        </p:txBody>
      </p:sp>
      <p:sp>
        <p:nvSpPr>
          <p:cNvPr id="23" name="矩形 22"/>
          <p:cNvSpPr/>
          <p:nvPr/>
        </p:nvSpPr>
        <p:spPr>
          <a:xfrm>
            <a:off x="179705" y="1563821"/>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dart-board_116358"/>
          <p:cNvSpPr>
            <a:spLocks noChangeAspect="1"/>
          </p:cNvSpPr>
          <p:nvPr/>
        </p:nvSpPr>
        <p:spPr bwMode="auto">
          <a:xfrm flipH="1">
            <a:off x="858822" y="2227190"/>
            <a:ext cx="759487" cy="789716"/>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一、产业帮扶</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9" grpId="0" bldLvl="0" animBg="1"/>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67585" y="1995805"/>
            <a:ext cx="6676390" cy="2670175"/>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③衡华市长：</a:t>
            </a:r>
            <a:r>
              <a:rPr lang="zh-CN" altLang="en-US" sz="1800" dirty="0">
                <a:solidFill>
                  <a:srgbClr val="FF0000"/>
                </a:solidFill>
                <a:latin typeface="黑体" panose="02010609060101010101" charset="-122"/>
                <a:ea typeface="黑体" panose="02010609060101010101" charset="-122"/>
                <a:cs typeface="黑体" panose="02010609060101010101" charset="-122"/>
              </a:rPr>
              <a:t>产业振兴是乡村振兴的重中之重。要顺应市场规律，因地制宜推动乡村产业迭代升级、特色发展，向开发农业多种功能、挖掘乡村多元价值要效益，向一二三产业融合发展要效益。深化产业帮扶，实施脱贫村产业提质增效工程，中央衔接资金用于产业发展的比重提高到60%以上，重点支持不上技术、设施、营销等短板，提升脱贫地区产业可持续发展能力。做强特色优势产业集群，做大农产品加工业，培育新产业新业态。深化消费帮扶，通过定向采购、展会促销等方式拓宽销售渠道，持续推进消费帮扶示范城市和产地示范区创建，帮助脱贫地区农产品更好对接市场（市委农村工作会议）。</a:t>
            </a:r>
            <a:endParaRPr lang="zh-CN" altLang="en-US" sz="1800" dirty="0">
              <a:solidFill>
                <a:srgbClr val="FF0000"/>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4" name="文本框 3"/>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一、产业帮扶</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5785" y="1279525"/>
            <a:ext cx="7367905" cy="2584450"/>
          </a:xfrm>
          <a:prstGeom prst="rect">
            <a:avLst/>
          </a:prstGeom>
          <a:noFill/>
        </p:spPr>
        <p:txBody>
          <a:bodyPr wrap="square" rtlCol="0">
            <a:spAutoFit/>
          </a:bodyPr>
          <a:p>
            <a:pPr algn="l" fontAlgn="auto">
              <a:lnSpc>
                <a:spcPct val="150000"/>
              </a:lnSpc>
              <a:buClrTx/>
              <a:buSzTx/>
              <a:buFontTx/>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④明清副书记</a:t>
            </a:r>
            <a:r>
              <a:rPr lang="zh-CN" altLang="en-US" dirty="0">
                <a:solidFill>
                  <a:srgbClr val="FF0000"/>
                </a:solidFill>
                <a:latin typeface="黑体" panose="02010609060101010101" charset="-122"/>
                <a:ea typeface="黑体" panose="02010609060101010101" charset="-122"/>
                <a:cs typeface="黑体" panose="02010609060101010101" charset="-122"/>
              </a:rPr>
              <a:t>：大力培育壮大农村市场主体，把市场主体作为乡村产业振兴的发动机，育增量、扩总量，强存量、提质量。推动农业农龙企业示范引领，推动农村集体经济组织加快成长，推动农民合作社质量提升，推动家庭农场规范发展。要发展产业带动增收，产业对农民的覆盖率要达到90%以上（市委农村工作会议）。</a:t>
            </a:r>
            <a:endParaRPr lang="zh-CN" altLang="en-US" dirty="0">
              <a:solidFill>
                <a:srgbClr val="FF0000"/>
              </a:solidFill>
              <a:latin typeface="黑体" panose="02010609060101010101" charset="-122"/>
              <a:ea typeface="黑体" panose="02010609060101010101" charset="-122"/>
              <a:cs typeface="黑体" panose="02010609060101010101" charset="-122"/>
            </a:endParaRPr>
          </a:p>
          <a:p>
            <a:pPr algn="l" fontAlgn="auto">
              <a:lnSpc>
                <a:spcPct val="150000"/>
              </a:lnSpc>
              <a:buClrTx/>
              <a:buSzTx/>
              <a:buFontTx/>
            </a:pPr>
            <a:endParaRPr lang="zh-CN" altLang="en-US" dirty="0">
              <a:solidFill>
                <a:srgbClr val="FF0000"/>
              </a:solidFill>
              <a:latin typeface="黑体" panose="02010609060101010101" charset="-122"/>
              <a:ea typeface="黑体" panose="02010609060101010101" charset="-122"/>
              <a:cs typeface="黑体" panose="02010609060101010101" charset="-122"/>
            </a:endParaRPr>
          </a:p>
        </p:txBody>
      </p:sp>
      <p:sp>
        <p:nvSpPr>
          <p:cNvPr id="36" name="椭圆 35"/>
          <p:cNvSpPr/>
          <p:nvPr/>
        </p:nvSpPr>
        <p:spPr>
          <a:xfrm>
            <a:off x="-972820" y="4156075"/>
            <a:ext cx="4175760" cy="720725"/>
          </a:xfrm>
          <a:prstGeom prst="ellipse">
            <a:avLst/>
          </a:prstGeom>
          <a:noFill/>
          <a:ln>
            <a:solidFill>
              <a:srgbClr val="306A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9" name="任意多边形 38"/>
          <p:cNvSpPr/>
          <p:nvPr/>
        </p:nvSpPr>
        <p:spPr>
          <a:xfrm>
            <a:off x="323215" y="3738245"/>
            <a:ext cx="4395470" cy="782320"/>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0" name="任意多边形 39"/>
          <p:cNvSpPr/>
          <p:nvPr/>
        </p:nvSpPr>
        <p:spPr>
          <a:xfrm>
            <a:off x="-588645" y="3723640"/>
            <a:ext cx="3721100" cy="662940"/>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3" name="任意多边形 62"/>
          <p:cNvSpPr/>
          <p:nvPr/>
        </p:nvSpPr>
        <p:spPr>
          <a:xfrm>
            <a:off x="-1261110" y="3723640"/>
            <a:ext cx="4932045" cy="934085"/>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上箭头 66"/>
          <p:cNvSpPr/>
          <p:nvPr/>
        </p:nvSpPr>
        <p:spPr>
          <a:xfrm>
            <a:off x="1475740" y="1779270"/>
            <a:ext cx="329565" cy="2237740"/>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8" name="上箭头 67"/>
          <p:cNvSpPr/>
          <p:nvPr/>
        </p:nvSpPr>
        <p:spPr>
          <a:xfrm>
            <a:off x="611505" y="2355850"/>
            <a:ext cx="330835" cy="147129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9" name="上箭头 68"/>
          <p:cNvSpPr/>
          <p:nvPr/>
        </p:nvSpPr>
        <p:spPr>
          <a:xfrm>
            <a:off x="899795" y="627380"/>
            <a:ext cx="744220" cy="331533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一、产业帮扶</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40" grpId="0" bldLvl="0" animBg="1"/>
      <p:bldP spid="63" grpId="0" bldLvl="0" animBg="1"/>
      <p:bldP spid="67" grpId="0" bldLvl="0" animBg="1"/>
      <p:bldP spid="68" grpId="0" bldLvl="0" animBg="1"/>
      <p:bldP spid="69" grpId="0" bldLvl="0" animBg="1"/>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二、存在问题</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3940" y="950595"/>
            <a:ext cx="7260590" cy="3784600"/>
          </a:xfrm>
          <a:prstGeom prst="rect">
            <a:avLst/>
          </a:prstGeom>
          <a:noFill/>
          <a:ln w="9525">
            <a:noFill/>
          </a:ln>
        </p:spPr>
        <p:txBody>
          <a:bodyPr wrap="square">
            <a:spAutoFit/>
          </a:bodyPr>
          <a:p>
            <a:pPr indent="0" fontAlgn="auto">
              <a:lnSpc>
                <a:spcPct val="150000"/>
              </a:lnSpc>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b="1" dirty="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产业就业支撑仍然不够。</a:t>
            </a:r>
            <a:r>
              <a:rPr lang="zh-CN" altLang="en-US" sz="1600" b="1" dirty="0">
                <a:solidFill>
                  <a:srgbClr val="FF0000"/>
                </a:solidFill>
                <a:latin typeface="微软雅黑" panose="020B0503020204020204" pitchFamily="34" charset="-122"/>
                <a:ea typeface="微软雅黑" panose="020B0503020204020204" pitchFamily="34" charset="-122"/>
                <a:sym typeface="+mn-ea"/>
              </a:rPr>
              <a:t>脱贫地区帮扶产业技术、设施、营销、人才等还存在比较明显的短板，产业链条短、加工能力弱、抗风险能力差，一些地区出现农产品滞销卖难。有的帮扶产业项目层次低、效益差、“小散乱”等问题比较突出。一些地方龙头企业与农户之间利益联结机制不完善，到户产业帮扶措施弱化。一些地方就业帮扶车间经营困难，吸纳脱贫人口就业能力下降。</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b="1" dirty="0">
                <a:solidFill>
                  <a:srgbClr val="0070C0"/>
                </a:solidFill>
                <a:latin typeface="微软雅黑" panose="020B0503020204020204" pitchFamily="34" charset="-122"/>
                <a:ea typeface="微软雅黑" panose="020B0503020204020204" pitchFamily="34" charset="-122"/>
                <a:sym typeface="+mn-ea"/>
              </a:rPr>
              <a:t>①习总书记：部分地区还存在产业发展基础不牢，联农带农机制不够稳固，产业配套支持政策不够精准有效等问题（中央农村工作会议）。②家军书记：仅40%的村集体经济年经营性收入超过10万元、比重低于全国4个百分点（市委农村工作会议）。③市委巡视指出：一些区县产业发展带动乡村振兴有不足，产业联农带农效果不够好，产业可持续发展存在不足，产业提质增效不够。</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8" name="圆角矩形 17"/>
          <p:cNvSpPr/>
          <p:nvPr/>
        </p:nvSpPr>
        <p:spPr>
          <a:xfrm>
            <a:off x="467995" y="843280"/>
            <a:ext cx="8207375" cy="3891915"/>
          </a:xfrm>
          <a:prstGeom prst="roundRect">
            <a:avLst/>
          </a:prstGeom>
          <a:noFill/>
          <a:ln>
            <a:prstDash val="lgDash"/>
          </a:ln>
          <a:extLst>
            <a:ext uri="{909E8E84-426E-40DD-AFC4-6F175D3DCCD1}">
              <a14:hiddenFill xmlns:a14="http://schemas.microsoft.com/office/drawing/2010/main">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14:hiddenFill>
            </a:ext>
          </a:extLst>
        </p:spPr>
        <p:style>
          <a:lnRef idx="1">
            <a:schemeClr val="dk1"/>
          </a:lnRef>
          <a:fillRef idx="2">
            <a:schemeClr val="dk1"/>
          </a:fillRef>
          <a:effectRef idx="1">
            <a:schemeClr val="dk1"/>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U"/>
          <p:cNvSpPr/>
          <p:nvPr>
            <p:custDataLst>
              <p:tags r:id="rId1"/>
            </p:custDataLst>
          </p:nvPr>
        </p:nvSpPr>
        <p:spPr bwMode="auto">
          <a:xfrm>
            <a:off x="3419894" y="3723434"/>
            <a:ext cx="3074770" cy="1215793"/>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lIns="36000" tIns="36000" rIns="36000" bIns="36000" rtlCol="0" anchor="ctr"/>
          <a:lstStyle/>
          <a:p>
            <a:pPr algn="ctr"/>
            <a:endParaRPr lang="zh-CN" altLang="en-US">
              <a:solidFill>
                <a:srgbClr val="E77817"/>
              </a:solidFill>
              <a:latin typeface="+mj-lt"/>
            </a:endParaRPr>
          </a:p>
        </p:txBody>
      </p:sp>
      <p:sp>
        <p:nvSpPr>
          <p:cNvPr id="4" name="文本框 3"/>
          <p:cNvSpPr txBox="1"/>
          <p:nvPr/>
        </p:nvSpPr>
        <p:spPr>
          <a:xfrm>
            <a:off x="395605" y="915670"/>
            <a:ext cx="8710295" cy="2368550"/>
          </a:xfrm>
          <a:prstGeom prst="rect">
            <a:avLst/>
          </a:prstGeom>
          <a:noFill/>
          <a:ln w="9525">
            <a:noFill/>
          </a:ln>
        </p:spPr>
        <p:txBody>
          <a:bodyPr wrap="square">
            <a:spAutoFit/>
          </a:bodyPr>
          <a:lstStyle/>
          <a:p>
            <a:pPr lvl="0" algn="l">
              <a:lnSpc>
                <a:spcPct val="100000"/>
              </a:lnSpc>
              <a:buClrTx/>
              <a:buSzTx/>
              <a:buFontTx/>
            </a:pPr>
            <a:r>
              <a:rPr lang="en-US" altLang="zh-CN" sz="2000" b="1" dirty="0">
                <a:solidFill>
                  <a:srgbClr val="C00000"/>
                </a:solidFill>
                <a:latin typeface="微软雅黑" panose="020B0503020204020204" pitchFamily="34" charset="-122"/>
                <a:ea typeface="微软雅黑" panose="020B0503020204020204" pitchFamily="34" charset="-122"/>
                <a:sym typeface="+mn-ea"/>
              </a:rPr>
              <a:t>(</a:t>
            </a:r>
            <a:r>
              <a:rPr lang="zh-CN" altLang="zh-CN" sz="2000" b="1" dirty="0">
                <a:gradFill>
                  <a:gsLst>
                    <a:gs pos="0">
                      <a:srgbClr val="7B32B2"/>
                    </a:gs>
                    <a:gs pos="100000">
                      <a:srgbClr val="401A5D"/>
                    </a:gs>
                  </a:gsLst>
                  <a:lin scaled="0"/>
                </a:gradFill>
                <a:latin typeface="微软雅黑" panose="020B0503020204020204" pitchFamily="34" charset="-122"/>
                <a:ea typeface="微软雅黑" panose="020B0503020204020204" pitchFamily="34" charset="-122"/>
                <a:sym typeface="+mn-ea"/>
              </a:rPr>
              <a:t>总的看：产业布局分散，规模效应低；加工企业较弱，产业链条短；创新驱动乏力，科技支撑弱；规则标准缺失，市场统一难</a:t>
            </a:r>
            <a:r>
              <a:rPr lang="zh-CN" altLang="zh-CN" sz="2000" b="1" dirty="0">
                <a:solidFill>
                  <a:srgbClr val="C00000"/>
                </a:solidFill>
                <a:latin typeface="微软雅黑" panose="020B0503020204020204" pitchFamily="34" charset="-122"/>
                <a:ea typeface="微软雅黑" panose="020B0503020204020204" pitchFamily="34" charset="-122"/>
                <a:sym typeface="+mn-ea"/>
              </a:rPr>
              <a:t>）</a:t>
            </a:r>
            <a:endParaRPr lang="zh-CN" altLang="en-US" sz="2000" b="1" dirty="0">
              <a:solidFill>
                <a:srgbClr val="C00000"/>
              </a:solidFill>
              <a:latin typeface="微软雅黑" panose="020B0503020204020204" pitchFamily="34" charset="-122"/>
              <a:ea typeface="微软雅黑" panose="020B0503020204020204" pitchFamily="34" charset="-122"/>
            </a:endParaRPr>
          </a:p>
          <a:p>
            <a:pPr lvl="0" algn="l">
              <a:lnSpc>
                <a:spcPct val="100000"/>
              </a:lnSpc>
              <a:buClrTx/>
              <a:buSzTx/>
              <a:buFontTx/>
            </a:pPr>
            <a:r>
              <a:rPr dirty="0" err="1" smtClean="0">
                <a:solidFill>
                  <a:srgbClr val="FF0000"/>
                </a:solidFill>
                <a:latin typeface="微软雅黑" panose="020B0503020204020204" pitchFamily="34" charset="-122"/>
                <a:ea typeface="微软雅黑" panose="020B0503020204020204" pitchFamily="34" charset="-122"/>
                <a:sym typeface="+mn-ea"/>
              </a:rPr>
              <a:t>一是脱贫人口生产经营性收入普遍下降</a:t>
            </a:r>
            <a:r>
              <a:rPr dirty="0">
                <a:solidFill>
                  <a:srgbClr val="FF0000"/>
                </a:solidFill>
                <a:latin typeface="微软雅黑" panose="020B0503020204020204" pitchFamily="34" charset="-122"/>
                <a:ea typeface="微软雅黑" panose="020B0503020204020204" pitchFamily="34" charset="-122"/>
                <a:sym typeface="+mn-ea"/>
              </a:rPr>
              <a:t>。</a:t>
            </a:r>
            <a:r>
              <a:rPr lang="zh-CN" dirty="0">
                <a:solidFill>
                  <a:srgbClr val="FF0000"/>
                </a:solidFill>
                <a:latin typeface="微软雅黑" panose="020B0503020204020204" pitchFamily="34" charset="-122"/>
                <a:ea typeface="微软雅黑" panose="020B0503020204020204" pitchFamily="34" charset="-122"/>
                <a:sym typeface="+mn-ea"/>
              </a:rPr>
              <a:t>预计</a:t>
            </a:r>
            <a:r>
              <a:rPr lang="en-US" altLang="zh-CN" dirty="0">
                <a:solidFill>
                  <a:srgbClr val="FF0000"/>
                </a:solidFill>
                <a:latin typeface="微软雅黑" panose="020B0503020204020204" pitchFamily="34" charset="-122"/>
                <a:ea typeface="微软雅黑" panose="020B0503020204020204" pitchFamily="34" charset="-122"/>
                <a:sym typeface="+mn-ea"/>
              </a:rPr>
              <a:t>2022</a:t>
            </a:r>
            <a:r>
              <a:rPr lang="zh-CN" altLang="en-US" dirty="0">
                <a:solidFill>
                  <a:srgbClr val="FF0000"/>
                </a:solidFill>
                <a:latin typeface="微软雅黑" panose="020B0503020204020204" pitchFamily="34" charset="-122"/>
                <a:ea typeface="微软雅黑" panose="020B0503020204020204" pitchFamily="34" charset="-122"/>
                <a:sym typeface="+mn-ea"/>
              </a:rPr>
              <a:t>年人均纯收入不增反降的有59083户，占比12.5%，较2021年（65670户）减少6587户。其中，不增反降且人均纯收入低于1万元的有7178户，占不增反降户数的12.2%，较2021年（25682户）减少18504户；不增反降户数较去年减少规模不多，主要集中在人均纯收入低于1万元的脱贫户中，较去年减少了72%；但人均纯收入高于1万元以上不增反降的户数有51905户，占比87.8%，较2021年（39988户）增加了11917户。</a:t>
            </a:r>
            <a:endParaRPr lang="zh-CN"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0"/>
          <p:cNvGrpSpPr/>
          <p:nvPr/>
        </p:nvGrpSpPr>
        <p:grpSpPr>
          <a:xfrm>
            <a:off x="2955290" y="858520"/>
            <a:ext cx="3146425" cy="3282950"/>
            <a:chOff x="3477368" y="1809631"/>
            <a:chExt cx="2178637" cy="2632076"/>
          </a:xfrm>
          <a:solidFill>
            <a:schemeClr val="accent1"/>
          </a:solidFill>
        </p:grpSpPr>
        <p:sp>
          <p:nvSpPr>
            <p:cNvPr id="59"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65024" tIns="32512" rIns="65024" bIns="32512" numCol="1" anchor="t" anchorCtr="0" compatLnSpc="1"/>
            <a:p>
              <a:endParaRPr lang="zh-CN" altLang="en-US" sz="1280"/>
            </a:p>
          </p:txBody>
        </p:sp>
        <p:sp>
          <p:nvSpPr>
            <p:cNvPr id="60"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65024" tIns="32512" rIns="65024" bIns="32512" numCol="1" anchor="t" anchorCtr="0" compatLnSpc="1"/>
            <a:p>
              <a:endParaRPr lang="zh-CN" altLang="en-US" sz="1280"/>
            </a:p>
          </p:txBody>
        </p:sp>
        <p:sp>
          <p:nvSpPr>
            <p:cNvPr id="61"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65024" tIns="32512" rIns="65024" bIns="32512" numCol="1" anchor="t" anchorCtr="0" compatLnSpc="1"/>
            <a:p>
              <a:endParaRPr lang="zh-CN" altLang="en-US" sz="1280"/>
            </a:p>
          </p:txBody>
        </p:sp>
        <p:sp>
          <p:nvSpPr>
            <p:cNvPr id="62"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65024" tIns="32512" rIns="65024" bIns="32512" numCol="1" anchor="t" anchorCtr="0" compatLnSpc="1"/>
            <a:p>
              <a:endParaRPr lang="zh-CN" altLang="en-US" sz="1280"/>
            </a:p>
          </p:txBody>
        </p:sp>
        <p:sp>
          <p:nvSpPr>
            <p:cNvPr id="63"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accent2"/>
            </a:solidFill>
            <a:ln>
              <a:noFill/>
            </a:ln>
          </p:spPr>
          <p:txBody>
            <a:bodyPr vert="horz" wrap="square" lIns="65024" tIns="32512" rIns="65024" bIns="32512" numCol="1" anchor="t" anchorCtr="0" compatLnSpc="1"/>
            <a:p>
              <a:endParaRPr lang="zh-CN" altLang="en-US" sz="1280"/>
            </a:p>
          </p:txBody>
        </p:sp>
        <p:sp>
          <p:nvSpPr>
            <p:cNvPr id="64"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5"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6"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65024" tIns="32512" rIns="65024" bIns="32512" numCol="1" anchor="t" anchorCtr="0" compatLnSpc="1"/>
            <a:p>
              <a:endParaRPr lang="zh-CN" altLang="en-US" sz="1280"/>
            </a:p>
          </p:txBody>
        </p:sp>
        <p:sp>
          <p:nvSpPr>
            <p:cNvPr id="67"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65024" tIns="32512" rIns="65024" bIns="32512" numCol="1" anchor="t" anchorCtr="0" compatLnSpc="1"/>
            <a:p>
              <a:endParaRPr lang="zh-CN" altLang="en-US" sz="1280"/>
            </a:p>
          </p:txBody>
        </p:sp>
        <p:sp>
          <p:nvSpPr>
            <p:cNvPr id="68"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65024" tIns="32512" rIns="65024" bIns="32512" numCol="1" anchor="t" anchorCtr="0" compatLnSpc="1"/>
            <a:p>
              <a:endParaRPr lang="zh-CN" altLang="en-US" sz="1280"/>
            </a:p>
          </p:txBody>
        </p:sp>
        <p:sp>
          <p:nvSpPr>
            <p:cNvPr id="69"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65024" tIns="32512" rIns="65024" bIns="32512" numCol="1" anchor="t" anchorCtr="0" compatLnSpc="1"/>
            <a:p>
              <a:endParaRPr lang="zh-CN" altLang="en-US" sz="1280"/>
            </a:p>
          </p:txBody>
        </p:sp>
        <p:sp>
          <p:nvSpPr>
            <p:cNvPr id="70"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65024" tIns="32512" rIns="65024" bIns="32512" numCol="1" anchor="t" anchorCtr="0" compatLnSpc="1"/>
            <a:p>
              <a:endParaRPr lang="zh-CN" altLang="en-US" sz="1280"/>
            </a:p>
          </p:txBody>
        </p:sp>
        <p:sp>
          <p:nvSpPr>
            <p:cNvPr id="71"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65024" tIns="32512" rIns="65024" bIns="32512" numCol="1" anchor="t" anchorCtr="0" compatLnSpc="1"/>
            <a:p>
              <a:endParaRPr lang="zh-CN" altLang="en-US" sz="1280"/>
            </a:p>
          </p:txBody>
        </p:sp>
        <p:sp>
          <p:nvSpPr>
            <p:cNvPr id="72"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65024" tIns="32512" rIns="65024" bIns="32512" numCol="1" anchor="t" anchorCtr="0" compatLnSpc="1"/>
            <a:p>
              <a:endParaRPr lang="zh-CN" altLang="en-US" sz="1280"/>
            </a:p>
          </p:txBody>
        </p:sp>
        <p:sp>
          <p:nvSpPr>
            <p:cNvPr id="73"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65024" tIns="32512" rIns="65024" bIns="32512" numCol="1" anchor="t" anchorCtr="0" compatLnSpc="1"/>
            <a:p>
              <a:endParaRPr lang="zh-CN" altLang="en-US" sz="1280"/>
            </a:p>
          </p:txBody>
        </p:sp>
        <p:sp>
          <p:nvSpPr>
            <p:cNvPr id="74"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65024" tIns="32512" rIns="65024" bIns="32512" numCol="1" anchor="t" anchorCtr="0" compatLnSpc="1"/>
            <a:p>
              <a:endParaRPr lang="zh-CN" altLang="en-US" sz="1280"/>
            </a:p>
          </p:txBody>
        </p:sp>
        <p:sp>
          <p:nvSpPr>
            <p:cNvPr id="75"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65024" tIns="32512" rIns="65024" bIns="32512" numCol="1" anchor="t" anchorCtr="0" compatLnSpc="1"/>
            <a:p>
              <a:endParaRPr lang="zh-CN" altLang="en-US" sz="1280"/>
            </a:p>
          </p:txBody>
        </p:sp>
        <p:sp>
          <p:nvSpPr>
            <p:cNvPr id="76"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65024" tIns="32512" rIns="65024" bIns="32512" numCol="1" anchor="t" anchorCtr="0" compatLnSpc="1"/>
            <a:p>
              <a:endParaRPr lang="zh-CN" altLang="en-US" sz="1280"/>
            </a:p>
          </p:txBody>
        </p:sp>
        <p:sp>
          <p:nvSpPr>
            <p:cNvPr id="77"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65024" tIns="32512" rIns="65024" bIns="32512" numCol="1" anchor="t" anchorCtr="0" compatLnSpc="1"/>
            <a:p>
              <a:endParaRPr lang="zh-CN" altLang="en-US" sz="1280"/>
            </a:p>
          </p:txBody>
        </p:sp>
        <p:sp>
          <p:nvSpPr>
            <p:cNvPr id="78"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65024" tIns="32512" rIns="65024" bIns="32512" numCol="1" anchor="t" anchorCtr="0" compatLnSpc="1"/>
            <a:p>
              <a:endParaRPr lang="zh-CN" altLang="en-US" sz="1280"/>
            </a:p>
          </p:txBody>
        </p:sp>
        <p:sp>
          <p:nvSpPr>
            <p:cNvPr id="79"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65024" tIns="32512" rIns="65024" bIns="32512" numCol="1" anchor="t" anchorCtr="0" compatLnSpc="1"/>
            <a:p>
              <a:endParaRPr lang="zh-CN" altLang="en-US" sz="1280"/>
            </a:p>
          </p:txBody>
        </p:sp>
        <p:sp>
          <p:nvSpPr>
            <p:cNvPr id="80"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65024" tIns="32512" rIns="65024" bIns="32512" numCol="1" anchor="t" anchorCtr="0" compatLnSpc="1"/>
            <a:p>
              <a:endParaRPr lang="zh-CN" altLang="en-US" sz="1280"/>
            </a:p>
          </p:txBody>
        </p:sp>
        <p:sp>
          <p:nvSpPr>
            <p:cNvPr id="81"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65024" tIns="32512" rIns="65024" bIns="32512" numCol="1" anchor="t" anchorCtr="0" compatLnSpc="1"/>
            <a:p>
              <a:endParaRPr lang="zh-CN" altLang="en-US" sz="1280"/>
            </a:p>
          </p:txBody>
        </p:sp>
        <p:sp>
          <p:nvSpPr>
            <p:cNvPr id="82"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65024" tIns="32512" rIns="65024" bIns="32512" numCol="1" anchor="t" anchorCtr="0" compatLnSpc="1"/>
            <a:p>
              <a:endParaRPr lang="zh-CN" altLang="en-US" sz="1280"/>
            </a:p>
          </p:txBody>
        </p:sp>
        <p:sp>
          <p:nvSpPr>
            <p:cNvPr id="83"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65024" tIns="32512" rIns="65024" bIns="32512" numCol="1" anchor="t" anchorCtr="0" compatLnSpc="1"/>
            <a:p>
              <a:endParaRPr lang="zh-CN" altLang="en-US" sz="1280"/>
            </a:p>
          </p:txBody>
        </p:sp>
        <p:sp>
          <p:nvSpPr>
            <p:cNvPr id="8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65024" tIns="32512" rIns="65024" bIns="32512" numCol="1" anchor="t" anchorCtr="0" compatLnSpc="1"/>
            <a:p>
              <a:endParaRPr lang="zh-CN" altLang="en-US" sz="1280"/>
            </a:p>
          </p:txBody>
        </p:sp>
        <p:sp>
          <p:nvSpPr>
            <p:cNvPr id="8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65024" tIns="32512" rIns="65024" bIns="32512" numCol="1" anchor="t" anchorCtr="0" compatLnSpc="1"/>
            <a:p>
              <a:endParaRPr lang="zh-CN" altLang="en-US" sz="1280"/>
            </a:p>
          </p:txBody>
        </p:sp>
        <p:sp>
          <p:nvSpPr>
            <p:cNvPr id="8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65024" tIns="32512" rIns="65024" bIns="32512" numCol="1" anchor="t" anchorCtr="0" compatLnSpc="1"/>
            <a:p>
              <a:endParaRPr lang="zh-CN" altLang="en-US" sz="1280"/>
            </a:p>
          </p:txBody>
        </p:sp>
        <p:sp>
          <p:nvSpPr>
            <p:cNvPr id="8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65024" tIns="32512" rIns="65024" bIns="32512" numCol="1" anchor="t" anchorCtr="0" compatLnSpc="1"/>
            <a:p>
              <a:endParaRPr lang="zh-CN" altLang="en-US" sz="1280"/>
            </a:p>
          </p:txBody>
        </p:sp>
        <p:sp>
          <p:nvSpPr>
            <p:cNvPr id="8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65024" tIns="32512" rIns="65024" bIns="32512" numCol="1" anchor="t" anchorCtr="0" compatLnSpc="1"/>
            <a:p>
              <a:endParaRPr lang="zh-CN" altLang="en-US" sz="1280"/>
            </a:p>
          </p:txBody>
        </p:sp>
        <p:sp>
          <p:nvSpPr>
            <p:cNvPr id="8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65024" tIns="32512" rIns="65024" bIns="32512" numCol="1" anchor="t" anchorCtr="0" compatLnSpc="1"/>
            <a:p>
              <a:endParaRPr lang="zh-CN" altLang="en-US" sz="1280"/>
            </a:p>
          </p:txBody>
        </p:sp>
      </p:grpSp>
      <p:sp>
        <p:nvSpPr>
          <p:cNvPr id="20" name="文本框 19"/>
          <p:cNvSpPr txBox="1"/>
          <p:nvPr/>
        </p:nvSpPr>
        <p:spPr>
          <a:xfrm>
            <a:off x="6010910" y="123825"/>
            <a:ext cx="2923540" cy="4523105"/>
          </a:xfrm>
          <a:prstGeom prst="rect">
            <a:avLst/>
          </a:prstGeom>
          <a:noFill/>
          <a:ln w="9525">
            <a:noFill/>
          </a:ln>
        </p:spPr>
        <p:txBody>
          <a:bodyPr wrap="square">
            <a:spAutoFit/>
          </a:bodyPr>
          <a:p>
            <a:pPr indent="0"/>
            <a:r>
              <a:rPr lang="zh-CN" altLang="en-US" dirty="0">
                <a:solidFill>
                  <a:srgbClr val="FF0000"/>
                </a:solidFill>
                <a:latin typeface="微软雅黑" panose="020B0503020204020204" pitchFamily="34" charset="-122"/>
                <a:ea typeface="微软雅黑" panose="020B0503020204020204" pitchFamily="34" charset="-122"/>
              </a:rPr>
              <a:t>二是脱贫地区与脱贫群众内生发展动力提升行动。着力激发脱贫地区和脱贫群众依靠自身力量发展的志气、心气、底气。培育提升产业，因地制宜做好“土特产”文章，实施千亿级优势特色产业培育，建好产业发展配套，提升产业可持续发展能力。同时，促进脱贫人口高质量稳岗就业，确保全市脱贫人口务工就业规模稳定在75万人以上。此外，加快发展新型农村集体经济，提升脱贫群众技能素质。</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 name="Rectangle 49"/>
          <p:cNvSpPr>
            <a:spLocks noChangeArrowheads="1"/>
          </p:cNvSpPr>
          <p:nvPr/>
        </p:nvSpPr>
        <p:spPr bwMode="auto">
          <a:xfrm>
            <a:off x="323215" y="193040"/>
            <a:ext cx="363156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今</a:t>
            </a:r>
            <a:r>
              <a:rPr lang="zh-CN" altLang="en-US" sz="2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年工作三大行动（</a:t>
            </a:r>
            <a:r>
              <a:rPr lang="en-US" altLang="zh-CN" sz="2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3</a:t>
            </a:r>
            <a:r>
              <a:rPr lang="zh-CN" altLang="en-US" sz="2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a:t>
            </a:r>
            <a:endParaRPr lang="zh-CN" altLang="en-US" sz="2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p:txBody>
      </p:sp>
      <p:sp>
        <p:nvSpPr>
          <p:cNvPr id="2" name="Rectangle 49"/>
          <p:cNvSpPr>
            <a:spLocks noChangeArrowheads="1"/>
          </p:cNvSpPr>
          <p:nvPr>
            <p:custDataLst>
              <p:tags r:id="rId1"/>
            </p:custDataLst>
          </p:nvPr>
        </p:nvSpPr>
        <p:spPr bwMode="auto">
          <a:xfrm>
            <a:off x="205740" y="1203960"/>
            <a:ext cx="2749550" cy="360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dirty="0">
                <a:solidFill>
                  <a:srgbClr val="FF0000"/>
                </a:solidFill>
                <a:latin typeface="微软雅黑" panose="020B0503020204020204" pitchFamily="34" charset="-122"/>
                <a:ea typeface="微软雅黑" panose="020B0503020204020204" pitchFamily="34" charset="-122"/>
              </a:rPr>
              <a:t>一是脱贫成果巩固提升行动。将重点抓实抓好监测帮扶、重点帮扶、力量汇聚等工作，将防止返贫监测范围提高至8000元，对防止返贫监测对象实施“一户一策”精准帮扶措施，加强国家乡村振兴重点县帮扶、市级重点乡镇帮扶和易地搬迁后续扶持，持续打造鲁渝协作“升级版”，强化驻乡驻村帮扶，抓好社会力量帮扶，汇聚多方力量助力乡村振兴</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par>
                                <p:cTn id="8" presetID="24"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to="" calcmode="lin" valueType="num">
                                      <p:cBhvr>
                                        <p:cTn id="10" dur="1" fill="hold"/>
                                        <p:tgtEl>
                                          <p:spTgt spid="22"/>
                                        </p:tgtEl>
                                      </p:cBhvr>
                                    </p:anim>
                                  </p:childTnLst>
                                </p:cTn>
                              </p:par>
                              <p:par>
                                <p:cTn id="11" presetID="24"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to="" calcmode="lin" valueType="num">
                                      <p:cBhvr>
                                        <p:cTn id="13" dur="1" fill="hold"/>
                                        <p:tgtEl>
                                          <p:spTgt spid="20"/>
                                        </p:tgtEl>
                                      </p:cBhvr>
                                    </p:anim>
                                  </p:childTnLst>
                                </p:cTn>
                              </p:par>
                              <p:par>
                                <p:cTn id="14" presetID="24"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to="" calcmode="lin" valueType="num">
                                      <p:cBhvr>
                                        <p:cTn id="16"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U"/>
          <p:cNvSpPr/>
          <p:nvPr>
            <p:custDataLst>
              <p:tags r:id="rId1"/>
            </p:custDataLst>
          </p:nvPr>
        </p:nvSpPr>
        <p:spPr bwMode="auto">
          <a:xfrm>
            <a:off x="3347504" y="3579924"/>
            <a:ext cx="3074770" cy="1215793"/>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lIns="36000" tIns="36000" rIns="36000" bIns="36000" rtlCol="0" anchor="ctr"/>
          <a:lstStyle/>
          <a:p>
            <a:pPr algn="ctr"/>
            <a:endParaRPr lang="zh-CN" altLang="en-US">
              <a:solidFill>
                <a:srgbClr val="E77817"/>
              </a:solidFill>
              <a:latin typeface="+mj-lt"/>
            </a:endParaRPr>
          </a:p>
        </p:txBody>
      </p:sp>
      <p:sp>
        <p:nvSpPr>
          <p:cNvPr id="4" name="文本框 3"/>
          <p:cNvSpPr txBox="1"/>
          <p:nvPr/>
        </p:nvSpPr>
        <p:spPr>
          <a:xfrm>
            <a:off x="714375" y="627380"/>
            <a:ext cx="7807960" cy="1383665"/>
          </a:xfrm>
          <a:prstGeom prst="rect">
            <a:avLst/>
          </a:prstGeom>
          <a:noFill/>
          <a:ln w="9525">
            <a:noFill/>
          </a:ln>
        </p:spPr>
        <p:txBody>
          <a:bodyPr wrap="square">
            <a:spAutoFit/>
          </a:bodyPr>
          <a:lstStyle/>
          <a:p>
            <a:pPr lvl="0" algn="l">
              <a:lnSpc>
                <a:spcPct val="100000"/>
              </a:lnSpc>
              <a:buClrTx/>
              <a:buSzTx/>
              <a:buFontTx/>
            </a:pPr>
            <a:r>
              <a:rPr lang="en-US" altLang="zh-CN" sz="2400" dirty="0">
                <a:solidFill>
                  <a:srgbClr val="FF0000"/>
                </a:solidFill>
                <a:latin typeface="微软雅黑" panose="020B0503020204020204" pitchFamily="34" charset="-122"/>
                <a:ea typeface="微软雅黑" panose="020B0503020204020204" pitchFamily="34" charset="-122"/>
                <a:sym typeface="+mn-ea"/>
              </a:rPr>
              <a:t>  </a:t>
            </a:r>
            <a:r>
              <a:rPr lang="zh-CN" altLang="zh-CN" sz="2400" dirty="0">
                <a:solidFill>
                  <a:srgbClr val="FF0000"/>
                </a:solidFill>
                <a:latin typeface="微软雅黑" panose="020B0503020204020204" pitchFamily="34" charset="-122"/>
                <a:ea typeface="微软雅黑" panose="020B0503020204020204" pitchFamily="34" charset="-122"/>
                <a:sym typeface="+mn-ea"/>
              </a:rPr>
              <a:t>二</a:t>
            </a:r>
            <a:r>
              <a:rPr sz="2000" dirty="0">
                <a:solidFill>
                  <a:srgbClr val="FF0000"/>
                </a:solidFill>
                <a:latin typeface="微软雅黑" panose="020B0503020204020204" pitchFamily="34" charset="-122"/>
                <a:ea typeface="微软雅黑" panose="020B0503020204020204" pitchFamily="34" charset="-122"/>
                <a:sym typeface="+mn-ea"/>
              </a:rPr>
              <a:t>是脱贫人口财产性收入偏低</a:t>
            </a:r>
            <a:r>
              <a:rPr lang="zh-CN" sz="2000" dirty="0">
                <a:latin typeface="微软雅黑" panose="020B0503020204020204" pitchFamily="34" charset="-122"/>
                <a:ea typeface="微软雅黑" panose="020B0503020204020204" pitchFamily="34" charset="-122"/>
                <a:sym typeface="+mn-ea"/>
              </a:rPr>
              <a:t>。以</a:t>
            </a:r>
            <a:r>
              <a:rPr sz="2000" dirty="0">
                <a:latin typeface="微软雅黑" panose="020B0503020204020204" pitchFamily="34" charset="-122"/>
                <a:ea typeface="微软雅黑" panose="020B0503020204020204" pitchFamily="34" charset="-122"/>
                <a:sym typeface="+mn-ea"/>
              </a:rPr>
              <a:t>2022年脱贫人口人均财产性纯收入95元，较2021年（72元）增长23元，增幅32.5%，较2021年（-13.3%）增长45.8个百分点，但仍只有2021年全国平均值（287元）的三分之一。</a:t>
            </a:r>
            <a:endParaRPr lang="zh-CN" sz="20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U"/>
          <p:cNvSpPr/>
          <p:nvPr>
            <p:custDataLst>
              <p:tags r:id="rId1"/>
            </p:custDataLst>
          </p:nvPr>
        </p:nvSpPr>
        <p:spPr bwMode="auto">
          <a:xfrm>
            <a:off x="3347504" y="3095419"/>
            <a:ext cx="3074770" cy="1215793"/>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lIns="36000" tIns="36000" rIns="36000" bIns="36000" rtlCol="0" anchor="ctr"/>
          <a:lstStyle/>
          <a:p>
            <a:pPr algn="ctr"/>
            <a:endParaRPr lang="zh-CN" altLang="en-US">
              <a:solidFill>
                <a:srgbClr val="E77817"/>
              </a:solidFill>
              <a:latin typeface="+mj-lt"/>
            </a:endParaRPr>
          </a:p>
        </p:txBody>
      </p:sp>
      <p:sp>
        <p:nvSpPr>
          <p:cNvPr id="4" name="文本框 3"/>
          <p:cNvSpPr txBox="1"/>
          <p:nvPr/>
        </p:nvSpPr>
        <p:spPr>
          <a:xfrm>
            <a:off x="1570990" y="1131570"/>
            <a:ext cx="6002020" cy="1681480"/>
          </a:xfrm>
          <a:prstGeom prst="rect">
            <a:avLst/>
          </a:prstGeom>
          <a:noFill/>
          <a:ln w="9525">
            <a:noFill/>
          </a:ln>
        </p:spPr>
        <p:txBody>
          <a:bodyPr wrap="square">
            <a:spAutoFit/>
          </a:bodyPr>
          <a:lstStyle/>
          <a:p>
            <a:pPr lvl="0" algn="l" fontAlgn="auto">
              <a:lnSpc>
                <a:spcPts val="3100"/>
              </a:lnSpc>
              <a:buClrTx/>
              <a:buSzTx/>
              <a:buFontTx/>
            </a:pPr>
            <a:r>
              <a:rPr lang="en-US" altLang="zh-CN" sz="2400" dirty="0">
                <a:solidFill>
                  <a:srgbClr val="FF0000"/>
                </a:solidFill>
                <a:latin typeface="微软雅黑" panose="020B0503020204020204" pitchFamily="34" charset="-122"/>
                <a:ea typeface="微软雅黑" panose="020B0503020204020204" pitchFamily="34" charset="-122"/>
                <a:sym typeface="+mn-ea"/>
              </a:rPr>
              <a:t>  </a:t>
            </a:r>
            <a:r>
              <a:rPr lang="zh-CN" altLang="en-US" sz="2000" dirty="0">
                <a:solidFill>
                  <a:srgbClr val="FF0000"/>
                </a:solidFill>
                <a:latin typeface="微软雅黑" panose="020B0503020204020204" pitchFamily="34" charset="-122"/>
                <a:ea typeface="微软雅黑" panose="020B0503020204020204" pitchFamily="34" charset="-122"/>
                <a:sym typeface="+mn-ea"/>
              </a:rPr>
              <a:t>三</a:t>
            </a:r>
            <a:r>
              <a:rPr sz="2000" dirty="0">
                <a:solidFill>
                  <a:srgbClr val="FF0000"/>
                </a:solidFill>
                <a:latin typeface="微软雅黑" panose="020B0503020204020204" pitchFamily="34" charset="-122"/>
                <a:ea typeface="微软雅黑" panose="020B0503020204020204" pitchFamily="34" charset="-122"/>
                <a:sym typeface="+mn-ea"/>
              </a:rPr>
              <a:t>是到户</a:t>
            </a:r>
            <a:r>
              <a:rPr lang="zh-CN" sz="2000" dirty="0">
                <a:solidFill>
                  <a:srgbClr val="FF0000"/>
                </a:solidFill>
                <a:latin typeface="微软雅黑" panose="020B0503020204020204" pitchFamily="34" charset="-122"/>
                <a:ea typeface="微软雅黑" panose="020B0503020204020204" pitchFamily="34" charset="-122"/>
                <a:sym typeface="+mn-ea"/>
              </a:rPr>
              <a:t>奖补政策覆盖面不广。</a:t>
            </a: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一些区县将产业衔接资金的支持重点从到村到户转向为县域产业整体发展，在未建立新的联农带农机制下，取消了产业奖补政策、资产收益分红政策等到户产业支持政策。</a:t>
            </a:r>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U"/>
          <p:cNvSpPr/>
          <p:nvPr>
            <p:custDataLst>
              <p:tags r:id="rId1"/>
            </p:custDataLst>
          </p:nvPr>
        </p:nvSpPr>
        <p:spPr bwMode="auto">
          <a:xfrm>
            <a:off x="3347504" y="3101134"/>
            <a:ext cx="3074770" cy="1215793"/>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lIns="36000" tIns="36000" rIns="36000" bIns="36000" rtlCol="0" anchor="ctr"/>
          <a:lstStyle/>
          <a:p>
            <a:pPr algn="ctr"/>
            <a:endParaRPr lang="zh-CN" altLang="en-US">
              <a:solidFill>
                <a:srgbClr val="E77817"/>
              </a:solidFill>
              <a:latin typeface="+mj-lt"/>
            </a:endParaRPr>
          </a:p>
        </p:txBody>
      </p:sp>
      <p:sp>
        <p:nvSpPr>
          <p:cNvPr id="4" name="文本框 3"/>
          <p:cNvSpPr txBox="1"/>
          <p:nvPr/>
        </p:nvSpPr>
        <p:spPr>
          <a:xfrm>
            <a:off x="1251585" y="1059180"/>
            <a:ext cx="6640830" cy="1999615"/>
          </a:xfrm>
          <a:prstGeom prst="rect">
            <a:avLst/>
          </a:prstGeom>
          <a:noFill/>
          <a:ln w="9525">
            <a:noFill/>
          </a:ln>
        </p:spPr>
        <p:txBody>
          <a:bodyPr wrap="square">
            <a:spAutoFit/>
          </a:bodyPr>
          <a:lstStyle/>
          <a:p>
            <a:pPr algn="l">
              <a:buClrTx/>
              <a:buSzTx/>
              <a:buFontTx/>
            </a:pPr>
            <a:r>
              <a:rPr sz="2400" dirty="0">
                <a:solidFill>
                  <a:srgbClr val="FF0000"/>
                </a:solidFill>
                <a:latin typeface="微软雅黑" panose="020B0503020204020204" pitchFamily="34" charset="-122"/>
                <a:ea typeface="微软雅黑" panose="020B0503020204020204" pitchFamily="34" charset="-122"/>
                <a:sym typeface="+mn-ea"/>
              </a:rPr>
              <a:t>   </a:t>
            </a:r>
            <a:r>
              <a:rPr lang="zh-CN" sz="2400" dirty="0">
                <a:solidFill>
                  <a:srgbClr val="FF0000"/>
                </a:solidFill>
                <a:latin typeface="微软雅黑" panose="020B0503020204020204" pitchFamily="34" charset="-122"/>
                <a:ea typeface="微软雅黑" panose="020B0503020204020204" pitchFamily="34" charset="-122"/>
                <a:sym typeface="+mn-ea"/>
              </a:rPr>
              <a:t>四</a:t>
            </a:r>
            <a:r>
              <a:rPr sz="2400" dirty="0">
                <a:solidFill>
                  <a:srgbClr val="FF0000"/>
                </a:solidFill>
                <a:latin typeface="微软雅黑" panose="020B0503020204020204" pitchFamily="34" charset="-122"/>
                <a:ea typeface="微软雅黑" panose="020B0503020204020204" pitchFamily="34" charset="-122"/>
                <a:sym typeface="+mn-ea"/>
              </a:rPr>
              <a:t>是产业联农带农效果不明显。</a:t>
            </a: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虽然各地建立了多种利益联结方式，但存在农户没有直接参与企业生产经营且内生发展动力不足，产业还没有效益就开始分红导致企业负担和风险较大等问题。加之受疫情等影响，专业合作社、龙头企业不同程度面临成本增加、收益降低等问题，自身发展困难，在联农带农上效果不好。</a:t>
            </a:r>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U"/>
          <p:cNvSpPr/>
          <p:nvPr>
            <p:custDataLst>
              <p:tags r:id="rId1"/>
            </p:custDataLst>
          </p:nvPr>
        </p:nvSpPr>
        <p:spPr bwMode="auto">
          <a:xfrm>
            <a:off x="3347504" y="3569764"/>
            <a:ext cx="3074770" cy="1215793"/>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lIns="36000" tIns="36000" rIns="36000" bIns="36000" rtlCol="0" anchor="ctr"/>
          <a:lstStyle/>
          <a:p>
            <a:pPr algn="ctr"/>
            <a:endParaRPr lang="zh-CN" altLang="en-US">
              <a:solidFill>
                <a:srgbClr val="E77817"/>
              </a:solidFill>
              <a:latin typeface="+mj-lt"/>
            </a:endParaRPr>
          </a:p>
        </p:txBody>
      </p:sp>
      <p:sp>
        <p:nvSpPr>
          <p:cNvPr id="4" name="文本框 3"/>
          <p:cNvSpPr txBox="1"/>
          <p:nvPr/>
        </p:nvSpPr>
        <p:spPr>
          <a:xfrm>
            <a:off x="1043305" y="1016635"/>
            <a:ext cx="7132955" cy="2614930"/>
          </a:xfrm>
          <a:prstGeom prst="rect">
            <a:avLst/>
          </a:prstGeom>
          <a:noFill/>
          <a:ln w="9525">
            <a:noFill/>
          </a:ln>
        </p:spPr>
        <p:txBody>
          <a:bodyPr wrap="square">
            <a:spAutoFit/>
          </a:bodyPr>
          <a:lstStyle/>
          <a:p>
            <a:pPr lvl="0" algn="l">
              <a:lnSpc>
                <a:spcPct val="100000"/>
              </a:lnSpc>
              <a:buClrTx/>
              <a:buSzTx/>
              <a:buFontTx/>
            </a:pPr>
            <a:r>
              <a:rPr sz="2400" dirty="0">
                <a:solidFill>
                  <a:srgbClr val="FF0000"/>
                </a:solidFill>
                <a:latin typeface="微软雅黑" panose="020B0503020204020204" pitchFamily="34" charset="-122"/>
                <a:ea typeface="微软雅黑" panose="020B0503020204020204" pitchFamily="34" charset="-122"/>
                <a:sym typeface="+mn-ea"/>
              </a:rPr>
              <a:t>   </a:t>
            </a:r>
            <a:r>
              <a:rPr lang="zh-CN" sz="2400" dirty="0">
                <a:solidFill>
                  <a:srgbClr val="FF0000"/>
                </a:solidFill>
                <a:latin typeface="微软雅黑" panose="020B0503020204020204" pitchFamily="34" charset="-122"/>
                <a:ea typeface="微软雅黑" panose="020B0503020204020204" pitchFamily="34" charset="-122"/>
                <a:sym typeface="+mn-ea"/>
              </a:rPr>
              <a:t>五</a:t>
            </a:r>
            <a:r>
              <a:rPr sz="2400" dirty="0">
                <a:solidFill>
                  <a:srgbClr val="FF0000"/>
                </a:solidFill>
                <a:latin typeface="微软雅黑" panose="020B0503020204020204" pitchFamily="34" charset="-122"/>
                <a:ea typeface="微软雅黑" panose="020B0503020204020204" pitchFamily="34" charset="-122"/>
                <a:sym typeface="+mn-ea"/>
              </a:rPr>
              <a:t>是脱贫地区产业发展能力不强。</a:t>
            </a: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脱贫地区产业基础普遍薄弱，技术、设施、营销、人才等存在薄弱环节，产业链和价值链较短，农产品加工转化率较低，农村一二三产业融合发展水平不高，抵御市场风险能力较弱。比如，全市脱贫地区农产品产地冷藏保鲜设施容量只有4万吨、仅占产量的0.54%。从调研抽查的900户脱贫户看，只有7%的脱贫户通过企业订单、合作社销售，缺乏电商销售等渠道，大多数农产品销售以自销为主，难以抵御市场价格波动风险。</a:t>
            </a:r>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三、重点任务</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627380"/>
            <a:ext cx="6748145" cy="4154170"/>
          </a:xfrm>
          <a:prstGeom prst="rect">
            <a:avLst/>
          </a:prstGeom>
          <a:noFill/>
        </p:spPr>
        <p:txBody>
          <a:bodyPr wrap="square" rtlCol="0">
            <a:spAutoFit/>
          </a:bodyPr>
          <a:p>
            <a:pPr algn="l">
              <a:lnSpc>
                <a:spcPct val="150000"/>
              </a:lnSpc>
              <a:buClrTx/>
              <a:buSzTx/>
              <a:buFontTx/>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培育提升产业。</a:t>
            </a:r>
            <a:r>
              <a:rPr lang="zh-CN" altLang="en-US" sz="16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要选准发展方向。</a:t>
            </a:r>
            <a:r>
              <a:rPr lang="zh-CN" altLang="en-US" sz="1600" b="1" dirty="0">
                <a:solidFill>
                  <a:srgbClr val="FF0000"/>
                </a:solidFill>
                <a:latin typeface="微软雅黑" panose="020B0503020204020204" pitchFamily="34" charset="-122"/>
                <a:ea typeface="微软雅黑" panose="020B0503020204020204" pitchFamily="34" charset="-122"/>
              </a:rPr>
              <a:t>脱贫县要围绕保障粮食和重要农产品稳定安全供给这个头等大事找准结合点和突破口，特别要依托农业农村特色资源，做好“土特产”文章，因地制宜培育特色优势主导产业，开发一批特色鲜明、品质优良的特色农牧渔产品。要强化规划引领，强龙头、补链条、兴业态、树品牌，推动主导产业做大做强、做精做优</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要补上产业短板弱项。</a:t>
            </a:r>
            <a:r>
              <a:rPr lang="zh-CN" altLang="en-US" sz="1600" b="1" dirty="0">
                <a:solidFill>
                  <a:srgbClr val="FF0000"/>
                </a:solidFill>
                <a:latin typeface="微软雅黑" panose="020B0503020204020204" pitchFamily="34" charset="-122"/>
                <a:ea typeface="微软雅黑" panose="020B0503020204020204" pitchFamily="34" charset="-122"/>
              </a:rPr>
              <a:t>加强高标准农田建设，建好产业发展所需的道路供水、用电用气、冷链物流等配套设施</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要选好经营模式。</a:t>
            </a:r>
            <a:r>
              <a:rPr lang="zh-CN" altLang="en-US" sz="1600" b="1" dirty="0">
                <a:solidFill>
                  <a:srgbClr val="FF0000"/>
                </a:solidFill>
                <a:latin typeface="微软雅黑" panose="020B0503020204020204" pitchFamily="34" charset="-122"/>
                <a:ea typeface="微软雅黑" panose="020B0503020204020204" pitchFamily="34" charset="-122"/>
              </a:rPr>
              <a:t>因地制宜采取龙头企业带动干、村企合作一起干，村里建设施租给龙头企业、产业发展带头人干，或者村集体经济组织直接干等方式发展帮扶产业。加大衔接资金对到人到户帮扶项目的支持力度，打造一批高质量发展庭院经济重点县、乡、村、户，以点带面推动庭院经济发展。</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    </a:t>
            </a:r>
            <a:r>
              <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增强脱贫地区和脱贫群众内生发展动力</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627380"/>
            <a:ext cx="6748145" cy="2676525"/>
          </a:xfrm>
          <a:prstGeom prst="rect">
            <a:avLst/>
          </a:prstGeom>
          <a:noFill/>
        </p:spPr>
        <p:txBody>
          <a:bodyPr wrap="square" rtlCol="0">
            <a:spAutoFit/>
          </a:bodyPr>
          <a:p>
            <a:pPr algn="l">
              <a:lnSpc>
                <a:spcPct val="150000"/>
              </a:lnSpc>
              <a:buClrTx/>
              <a:buSzTx/>
              <a:buFontTx/>
            </a:pPr>
            <a:r>
              <a:rPr lang="zh-CN" altLang="en-US" sz="16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要健全并落实好联农带农机制。</a:t>
            </a:r>
            <a:r>
              <a:rPr lang="zh-CN" altLang="en-US" sz="1600" b="1" dirty="0">
                <a:solidFill>
                  <a:srgbClr val="FF0000"/>
                </a:solidFill>
                <a:latin typeface="微软雅黑" panose="020B0503020204020204" pitchFamily="34" charset="-122"/>
                <a:ea typeface="微软雅黑" panose="020B0503020204020204" pitchFamily="34" charset="-122"/>
              </a:rPr>
              <a:t>对财政资金和帮扶资金支持的经营性帮扶项目，推动经营主体与农户通过订单生产、托养托管、产品代销、保护价收购等多种形式建立利益联结机制，增加经营性收入；支持经营主体拓宽用工渠道，扩大用工数量，积极吸纳农村劳动力就业，增加工资性收入；引导支持农户以资金、土地、房屋、自有设备等资产入股经营主体，增加农户财产性收益。要持续开展消费帮扶行动。拓宽脱贫地区农产品销售渠道，对接建立市场化消费帮扶机制。</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92202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健全完善帮扶项目</a:t>
            </a:r>
            <a:endParaRPr lang="zh-CN" altLang="en-US" sz="2700" b="1">
              <a:solidFill>
                <a:srgbClr val="C6252A"/>
              </a:solidFill>
              <a:latin typeface="微软雅黑" panose="020B0503020204020204" pitchFamily="34" charset="-122"/>
              <a:ea typeface="微软雅黑" panose="020B0503020204020204" pitchFamily="34" charset="-122"/>
            </a:endParaRPr>
          </a:p>
          <a:p>
            <a:pPr algn="ctr"/>
            <a:r>
              <a:rPr lang="zh-CN" altLang="en-US" sz="2700" b="1">
                <a:solidFill>
                  <a:srgbClr val="C6252A"/>
                </a:solidFill>
                <a:latin typeface="微软雅黑" panose="020B0503020204020204" pitchFamily="34" charset="-122"/>
                <a:ea typeface="微软雅黑" panose="020B0503020204020204" pitchFamily="34" charset="-122"/>
              </a:rPr>
              <a:t>联农带农机制</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525145" y="51435"/>
            <a:ext cx="8456930" cy="2861310"/>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lang="en-US" altLang="zh-CN" sz="20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a:t>
            </a:r>
            <a:r>
              <a:rPr lang="zh-CN" altLang="en-US" sz="20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精准把握总体要求</a:t>
            </a:r>
            <a:endParaRPr lang="zh-CN" altLang="en-US" sz="2000" b="1">
              <a:latin typeface="微软雅黑" panose="020B0503020204020204" pitchFamily="34" charset="-122"/>
              <a:ea typeface="微软雅黑" panose="020B0503020204020204" pitchFamily="34" charset="-122"/>
            </a:endParaRPr>
          </a:p>
          <a:p>
            <a:pPr algn="l"/>
            <a:r>
              <a:rPr lang="zh-CN" altLang="en-US" sz="2000" b="1">
                <a:solidFill>
                  <a:srgbClr val="FF0000"/>
                </a:solidFill>
                <a:latin typeface="微软雅黑" panose="020B0503020204020204" pitchFamily="34" charset="-122"/>
                <a:ea typeface="微软雅黑" panose="020B0503020204020204" pitchFamily="34" charset="-122"/>
              </a:rPr>
              <a:t>全面落实党中央、国务院关于巩固拓展脱贫攻坚成果同乡村振兴有效衔接决策部署，全面提高帮扶项目资金使用效果，健全完善帮扶项目联农带农机制，带动农户参与产业发展，持续增加收入。坚持获得支持与落实联农带农责任相结合，使用相关帮扶资金的经营性帮扶项目，原则上都要建立联农带农机制，做到应带尽带。坚持强化带动效益与提升带动能力相结合，科学合理确定带动方式和受益程度，健全完善“带得准”“带得稳”“带得久”的长效机制，既带动农户实现增收，又促进帮扶项目持续发展，为巩固拓展脱贫攻坚成果、全面推进乡村振兴提供有力支持。</a:t>
            </a:r>
            <a:endParaRPr lang="zh-CN" altLang="en-US" sz="20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619204" y="213983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043305" y="771525"/>
            <a:ext cx="6724015" cy="2245360"/>
          </a:xfrm>
          <a:prstGeom prst="rect">
            <a:avLst/>
          </a:prstGeom>
        </p:spPr>
        <p:txBody>
          <a:bodyPr wrap="square">
            <a:spAutoFit/>
          </a:bodyPr>
          <a:lstStyle/>
          <a:p>
            <a:pPr algn="l"/>
            <a:r>
              <a:rPr lang="zh-CN" altLang="en-US" sz="20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二、明确联农带农对象</a:t>
            </a:r>
            <a:endParaRPr lang="zh-CN" altLang="en-US" sz="20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algn="l"/>
            <a:r>
              <a:rPr lang="zh-CN" altLang="en-US" sz="2000" b="1">
                <a:solidFill>
                  <a:srgbClr val="FF0000"/>
                </a:solidFill>
                <a:latin typeface="微软雅黑" panose="020B0503020204020204" pitchFamily="34" charset="-122"/>
                <a:ea typeface="微软雅黑" panose="020B0503020204020204" pitchFamily="34" charset="-122"/>
              </a:rPr>
              <a:t>建立联农带农机制的帮扶项目，重点对脱贫人口和监测对象进行带动帮扶，在此基础上，有序带动其他农户发展。注重发挥农户主体作用，强化依靠辛勤劳动稳定脱贫、增收致富的工作导向，不断激发群众内生动力。注重提升农户的整体素质，将帮扶项目实施与培育新型职业农民充分结合，提高农户自我发展能力。</a:t>
            </a:r>
            <a:endParaRPr lang="zh-CN" altLang="en-US" sz="20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0"/>
          <p:cNvGrpSpPr/>
          <p:nvPr/>
        </p:nvGrpSpPr>
        <p:grpSpPr>
          <a:xfrm>
            <a:off x="5507990" y="555625"/>
            <a:ext cx="3146425" cy="3282950"/>
            <a:chOff x="3477368" y="1809631"/>
            <a:chExt cx="2178637" cy="2632076"/>
          </a:xfrm>
          <a:solidFill>
            <a:schemeClr val="accent1"/>
          </a:solidFill>
        </p:grpSpPr>
        <p:sp>
          <p:nvSpPr>
            <p:cNvPr id="59"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65024" tIns="32512" rIns="65024" bIns="32512" numCol="1" anchor="t" anchorCtr="0" compatLnSpc="1"/>
            <a:p>
              <a:endParaRPr lang="zh-CN" altLang="en-US" sz="1280"/>
            </a:p>
          </p:txBody>
        </p:sp>
        <p:sp>
          <p:nvSpPr>
            <p:cNvPr id="60"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65024" tIns="32512" rIns="65024" bIns="32512" numCol="1" anchor="t" anchorCtr="0" compatLnSpc="1"/>
            <a:p>
              <a:endParaRPr lang="zh-CN" altLang="en-US" sz="1280"/>
            </a:p>
          </p:txBody>
        </p:sp>
        <p:sp>
          <p:nvSpPr>
            <p:cNvPr id="61"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65024" tIns="32512" rIns="65024" bIns="32512" numCol="1" anchor="t" anchorCtr="0" compatLnSpc="1"/>
            <a:p>
              <a:endParaRPr lang="zh-CN" altLang="en-US" sz="1280"/>
            </a:p>
          </p:txBody>
        </p:sp>
        <p:sp>
          <p:nvSpPr>
            <p:cNvPr id="62"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65024" tIns="32512" rIns="65024" bIns="32512" numCol="1" anchor="t" anchorCtr="0" compatLnSpc="1"/>
            <a:p>
              <a:endParaRPr lang="zh-CN" altLang="en-US" sz="1280"/>
            </a:p>
          </p:txBody>
        </p:sp>
        <p:sp>
          <p:nvSpPr>
            <p:cNvPr id="63"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accent2"/>
            </a:solidFill>
            <a:ln>
              <a:noFill/>
            </a:ln>
          </p:spPr>
          <p:txBody>
            <a:bodyPr vert="horz" wrap="square" lIns="65024" tIns="32512" rIns="65024" bIns="32512" numCol="1" anchor="t" anchorCtr="0" compatLnSpc="1"/>
            <a:p>
              <a:endParaRPr lang="zh-CN" altLang="en-US" sz="1280"/>
            </a:p>
          </p:txBody>
        </p:sp>
        <p:sp>
          <p:nvSpPr>
            <p:cNvPr id="64"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5"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65024" tIns="32512" rIns="65024" bIns="32512" numCol="1" anchor="t" anchorCtr="0" compatLnSpc="1"/>
            <a:p>
              <a:endParaRPr lang="zh-CN" altLang="en-US" sz="1280"/>
            </a:p>
          </p:txBody>
        </p:sp>
        <p:sp>
          <p:nvSpPr>
            <p:cNvPr id="66"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65024" tIns="32512" rIns="65024" bIns="32512" numCol="1" anchor="t" anchorCtr="0" compatLnSpc="1"/>
            <a:p>
              <a:endParaRPr lang="zh-CN" altLang="en-US" sz="1280"/>
            </a:p>
          </p:txBody>
        </p:sp>
        <p:sp>
          <p:nvSpPr>
            <p:cNvPr id="67"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65024" tIns="32512" rIns="65024" bIns="32512" numCol="1" anchor="t" anchorCtr="0" compatLnSpc="1"/>
            <a:p>
              <a:endParaRPr lang="zh-CN" altLang="en-US" sz="1280"/>
            </a:p>
          </p:txBody>
        </p:sp>
        <p:sp>
          <p:nvSpPr>
            <p:cNvPr id="68"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65024" tIns="32512" rIns="65024" bIns="32512" numCol="1" anchor="t" anchorCtr="0" compatLnSpc="1"/>
            <a:p>
              <a:endParaRPr lang="zh-CN" altLang="en-US" sz="1280"/>
            </a:p>
          </p:txBody>
        </p:sp>
        <p:sp>
          <p:nvSpPr>
            <p:cNvPr id="69"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65024" tIns="32512" rIns="65024" bIns="32512" numCol="1" anchor="t" anchorCtr="0" compatLnSpc="1"/>
            <a:p>
              <a:endParaRPr lang="zh-CN" altLang="en-US" sz="1280"/>
            </a:p>
          </p:txBody>
        </p:sp>
        <p:sp>
          <p:nvSpPr>
            <p:cNvPr id="70"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65024" tIns="32512" rIns="65024" bIns="32512" numCol="1" anchor="t" anchorCtr="0" compatLnSpc="1"/>
            <a:p>
              <a:endParaRPr lang="zh-CN" altLang="en-US" sz="1280"/>
            </a:p>
          </p:txBody>
        </p:sp>
        <p:sp>
          <p:nvSpPr>
            <p:cNvPr id="71"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65024" tIns="32512" rIns="65024" bIns="32512" numCol="1" anchor="t" anchorCtr="0" compatLnSpc="1"/>
            <a:p>
              <a:endParaRPr lang="zh-CN" altLang="en-US" sz="1280"/>
            </a:p>
          </p:txBody>
        </p:sp>
        <p:sp>
          <p:nvSpPr>
            <p:cNvPr id="72"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65024" tIns="32512" rIns="65024" bIns="32512" numCol="1" anchor="t" anchorCtr="0" compatLnSpc="1"/>
            <a:p>
              <a:endParaRPr lang="zh-CN" altLang="en-US" sz="1280"/>
            </a:p>
          </p:txBody>
        </p:sp>
        <p:sp>
          <p:nvSpPr>
            <p:cNvPr id="73"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65024" tIns="32512" rIns="65024" bIns="32512" numCol="1" anchor="t" anchorCtr="0" compatLnSpc="1"/>
            <a:p>
              <a:endParaRPr lang="zh-CN" altLang="en-US" sz="1280"/>
            </a:p>
          </p:txBody>
        </p:sp>
        <p:sp>
          <p:nvSpPr>
            <p:cNvPr id="74"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65024" tIns="32512" rIns="65024" bIns="32512" numCol="1" anchor="t" anchorCtr="0" compatLnSpc="1"/>
            <a:p>
              <a:endParaRPr lang="zh-CN" altLang="en-US" sz="1280"/>
            </a:p>
          </p:txBody>
        </p:sp>
        <p:sp>
          <p:nvSpPr>
            <p:cNvPr id="75"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65024" tIns="32512" rIns="65024" bIns="32512" numCol="1" anchor="t" anchorCtr="0" compatLnSpc="1"/>
            <a:p>
              <a:endParaRPr lang="zh-CN" altLang="en-US" sz="1280"/>
            </a:p>
          </p:txBody>
        </p:sp>
        <p:sp>
          <p:nvSpPr>
            <p:cNvPr id="76"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65024" tIns="32512" rIns="65024" bIns="32512" numCol="1" anchor="t" anchorCtr="0" compatLnSpc="1"/>
            <a:p>
              <a:endParaRPr lang="zh-CN" altLang="en-US" sz="1280"/>
            </a:p>
          </p:txBody>
        </p:sp>
        <p:sp>
          <p:nvSpPr>
            <p:cNvPr id="77"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65024" tIns="32512" rIns="65024" bIns="32512" numCol="1" anchor="t" anchorCtr="0" compatLnSpc="1"/>
            <a:p>
              <a:endParaRPr lang="zh-CN" altLang="en-US" sz="1280"/>
            </a:p>
          </p:txBody>
        </p:sp>
        <p:sp>
          <p:nvSpPr>
            <p:cNvPr id="78"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65024" tIns="32512" rIns="65024" bIns="32512" numCol="1" anchor="t" anchorCtr="0" compatLnSpc="1"/>
            <a:p>
              <a:endParaRPr lang="zh-CN" altLang="en-US" sz="1280"/>
            </a:p>
          </p:txBody>
        </p:sp>
        <p:sp>
          <p:nvSpPr>
            <p:cNvPr id="79"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65024" tIns="32512" rIns="65024" bIns="32512" numCol="1" anchor="t" anchorCtr="0" compatLnSpc="1"/>
            <a:p>
              <a:endParaRPr lang="zh-CN" altLang="en-US" sz="1280"/>
            </a:p>
          </p:txBody>
        </p:sp>
        <p:sp>
          <p:nvSpPr>
            <p:cNvPr id="80"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65024" tIns="32512" rIns="65024" bIns="32512" numCol="1" anchor="t" anchorCtr="0" compatLnSpc="1"/>
            <a:p>
              <a:endParaRPr lang="zh-CN" altLang="en-US" sz="1280"/>
            </a:p>
          </p:txBody>
        </p:sp>
        <p:sp>
          <p:nvSpPr>
            <p:cNvPr id="81"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65024" tIns="32512" rIns="65024" bIns="32512" numCol="1" anchor="t" anchorCtr="0" compatLnSpc="1"/>
            <a:p>
              <a:endParaRPr lang="zh-CN" altLang="en-US" sz="1280"/>
            </a:p>
          </p:txBody>
        </p:sp>
        <p:sp>
          <p:nvSpPr>
            <p:cNvPr id="82"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65024" tIns="32512" rIns="65024" bIns="32512" numCol="1" anchor="t" anchorCtr="0" compatLnSpc="1"/>
            <a:p>
              <a:endParaRPr lang="zh-CN" altLang="en-US" sz="1280"/>
            </a:p>
          </p:txBody>
        </p:sp>
        <p:sp>
          <p:nvSpPr>
            <p:cNvPr id="83"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65024" tIns="32512" rIns="65024" bIns="32512" numCol="1" anchor="t" anchorCtr="0" compatLnSpc="1"/>
            <a:p>
              <a:endParaRPr lang="zh-CN" altLang="en-US" sz="1280"/>
            </a:p>
          </p:txBody>
        </p:sp>
        <p:sp>
          <p:nvSpPr>
            <p:cNvPr id="8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65024" tIns="32512" rIns="65024" bIns="32512" numCol="1" anchor="t" anchorCtr="0" compatLnSpc="1"/>
            <a:p>
              <a:endParaRPr lang="zh-CN" altLang="en-US" sz="1280"/>
            </a:p>
          </p:txBody>
        </p:sp>
        <p:sp>
          <p:nvSpPr>
            <p:cNvPr id="8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65024" tIns="32512" rIns="65024" bIns="32512" numCol="1" anchor="t" anchorCtr="0" compatLnSpc="1"/>
            <a:p>
              <a:endParaRPr lang="zh-CN" altLang="en-US" sz="1280"/>
            </a:p>
          </p:txBody>
        </p:sp>
        <p:sp>
          <p:nvSpPr>
            <p:cNvPr id="8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65024" tIns="32512" rIns="65024" bIns="32512" numCol="1" anchor="t" anchorCtr="0" compatLnSpc="1"/>
            <a:p>
              <a:endParaRPr lang="zh-CN" altLang="en-US" sz="1280"/>
            </a:p>
          </p:txBody>
        </p:sp>
        <p:sp>
          <p:nvSpPr>
            <p:cNvPr id="8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65024" tIns="32512" rIns="65024" bIns="32512" numCol="1" anchor="t" anchorCtr="0" compatLnSpc="1"/>
            <a:p>
              <a:endParaRPr lang="zh-CN" altLang="en-US" sz="1280"/>
            </a:p>
          </p:txBody>
        </p:sp>
        <p:sp>
          <p:nvSpPr>
            <p:cNvPr id="8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65024" tIns="32512" rIns="65024" bIns="32512" numCol="1" anchor="t" anchorCtr="0" compatLnSpc="1"/>
            <a:p>
              <a:endParaRPr lang="zh-CN" altLang="en-US" sz="1280"/>
            </a:p>
          </p:txBody>
        </p:sp>
        <p:sp>
          <p:nvSpPr>
            <p:cNvPr id="8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65024" tIns="32512" rIns="65024" bIns="32512" numCol="1" anchor="t" anchorCtr="0" compatLnSpc="1"/>
            <a:p>
              <a:endParaRPr lang="zh-CN" altLang="en-US" sz="1280"/>
            </a:p>
          </p:txBody>
        </p:sp>
      </p:grpSp>
      <p:sp>
        <p:nvSpPr>
          <p:cNvPr id="22" name="Rectangle 49"/>
          <p:cNvSpPr>
            <a:spLocks noChangeArrowheads="1"/>
          </p:cNvSpPr>
          <p:nvPr/>
        </p:nvSpPr>
        <p:spPr bwMode="auto">
          <a:xfrm>
            <a:off x="323215" y="1231900"/>
            <a:ext cx="5031105"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2000" dirty="0">
                <a:solidFill>
                  <a:schemeClr val="accent5">
                    <a:lumMod val="50000"/>
                  </a:schemeClr>
                </a:solidFill>
                <a:latin typeface="微软雅黑" panose="020B0503020204020204" pitchFamily="34" charset="-122"/>
                <a:ea typeface="微软雅黑" panose="020B0503020204020204" pitchFamily="34" charset="-122"/>
              </a:rPr>
              <a:t>三是宜居宜业和美乡村示范创建行动</a:t>
            </a:r>
            <a:r>
              <a:rPr lang="zh-CN" altLang="en-US" sz="2000" dirty="0">
                <a:solidFill>
                  <a:srgbClr val="FF0000"/>
                </a:solidFill>
                <a:latin typeface="微软雅黑" panose="020B0503020204020204" pitchFamily="34" charset="-122"/>
                <a:ea typeface="微软雅黑" panose="020B0503020204020204" pitchFamily="34" charset="-122"/>
              </a:rPr>
              <a:t>。重点推动千个宜居宜业和美乡村示范创建，让农民就地过上现代文明生活。稳步推进乡村建设，持续加强和改进乡村治理，加强农村公共基础设施建设和农村精神文明建设，不断提升农村公共服务水平，做好农村人居环境整治提升，力争在今年创建100个宜居宜业和美乡村。</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par>
                                <p:cTn id="8" presetID="24"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to="" calcmode="lin" valueType="num">
                                      <p:cBhvr>
                                        <p:cTn id="10" dur="1" fill="hold"/>
                                        <p:tgtEl>
                                          <p:spTgt spid="2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539750" y="51435"/>
            <a:ext cx="8456930" cy="3107690"/>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sz="1600" b="1">
                <a:solidFill>
                  <a:schemeClr val="accent5">
                    <a:lumMod val="50000"/>
                  </a:schemeClr>
                </a:solidFill>
                <a:latin typeface="微软雅黑" panose="020B0503020204020204" pitchFamily="34" charset="-122"/>
                <a:ea typeface="微软雅黑" panose="020B0503020204020204" pitchFamily="34" charset="-122"/>
              </a:rPr>
              <a:t>三、落实联农带农责任</a:t>
            </a:r>
            <a:endParaRPr sz="1600" b="1">
              <a:solidFill>
                <a:srgbClr val="FF0000"/>
              </a:solidFill>
              <a:latin typeface="微软雅黑" panose="020B0503020204020204" pitchFamily="34" charset="-122"/>
              <a:ea typeface="微软雅黑" panose="020B0503020204020204" pitchFamily="34" charset="-122"/>
            </a:endParaRPr>
          </a:p>
          <a:p>
            <a:pPr algn="l"/>
            <a:r>
              <a:rPr lang="en-US" sz="1600" b="1">
                <a:solidFill>
                  <a:srgbClr val="FF0000"/>
                </a:solidFill>
                <a:latin typeface="微软雅黑" panose="020B0503020204020204" pitchFamily="34" charset="-122"/>
                <a:ea typeface="微软雅黑" panose="020B0503020204020204" pitchFamily="34" charset="-122"/>
              </a:rPr>
              <a:t>  </a:t>
            </a:r>
            <a:r>
              <a:rPr sz="1600" b="1">
                <a:solidFill>
                  <a:srgbClr val="FF0000"/>
                </a:solidFill>
                <a:latin typeface="微软雅黑" panose="020B0503020204020204" pitchFamily="34" charset="-122"/>
                <a:ea typeface="微软雅黑" panose="020B0503020204020204" pitchFamily="34" charset="-122"/>
              </a:rPr>
              <a:t>纳入扶贫项目资产管理的经营性项目资产，原则上都要建立联农带农机制，资产经营主体要落实联农带农责任。过渡期内，使用各级财政衔接推进乡村振兴补助资金、脱贫县统筹整合使用财政涉农资金、东西部协作资金、中央单位定点帮扶无偿援助资金、全市“一区两群”区县对口协同帮扶资金、社会捐赠资金（上述资金以下统称为“帮扶资金”）扶持的经营性项目，原则上都要建立联农带农机制，项目经营主体要落实联农带农责任。其他资金支持的经营性帮扶项目，具备条件的鼓励建立联农带农机制，采取多种方式带动农户受益。</a:t>
            </a:r>
            <a:endParaRPr sz="1600" b="1">
              <a:solidFill>
                <a:srgbClr val="FF0000"/>
              </a:solidFill>
              <a:latin typeface="微软雅黑" panose="020B0503020204020204" pitchFamily="34" charset="-122"/>
              <a:ea typeface="微软雅黑" panose="020B0503020204020204" pitchFamily="34" charset="-122"/>
            </a:endParaRPr>
          </a:p>
          <a:p>
            <a:pPr algn="l"/>
            <a:r>
              <a:rPr lang="en-US" sz="1600" b="1">
                <a:solidFill>
                  <a:srgbClr val="FF0000"/>
                </a:solidFill>
                <a:latin typeface="微软雅黑" panose="020B0503020204020204" pitchFamily="34" charset="-122"/>
                <a:ea typeface="微软雅黑" panose="020B0503020204020204" pitchFamily="34" charset="-122"/>
              </a:rPr>
              <a:t>  </a:t>
            </a:r>
            <a:r>
              <a:rPr sz="1600" b="1">
                <a:solidFill>
                  <a:srgbClr val="FF0000"/>
                </a:solidFill>
                <a:latin typeface="微软雅黑" panose="020B0503020204020204" pitchFamily="34" charset="-122"/>
                <a:ea typeface="微软雅黑" panose="020B0503020204020204" pitchFamily="34" charset="-122"/>
              </a:rPr>
              <a:t>区县政府负责研究解决联农带农机制不健全、责任落实不到位、带动方式单一、带动效果不够明显等问题。区县乡村振兴部门负责建立帮扶项目联农带农工作台帐，会同有关部门认真研究，确定联农带农方式、标准和预期成效。区县在安排使用帮扶资金上，可对联农带农工作机制优、带动效果好的帮扶项目、经营主体给予一定支持。具体实施办法和标准，由各区县研究确定。</a:t>
            </a:r>
            <a:endParaRPr sz="16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525145" y="51435"/>
            <a:ext cx="8456930" cy="3169285"/>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lang="en-US" altLang="zh-CN" sz="2000" b="1">
                <a:solidFill>
                  <a:schemeClr val="accent5">
                    <a:lumMod val="50000"/>
                  </a:schemeClr>
                </a:solidFill>
                <a:latin typeface="微软雅黑" panose="020B0503020204020204" pitchFamily="34" charset="-122"/>
                <a:ea typeface="微软雅黑" panose="020B0503020204020204" pitchFamily="34" charset="-122"/>
              </a:rPr>
              <a:t> </a:t>
            </a:r>
            <a:r>
              <a:rPr lang="zh-CN" altLang="en-US" sz="2000" b="1">
                <a:solidFill>
                  <a:schemeClr val="accent5">
                    <a:lumMod val="50000"/>
                  </a:schemeClr>
                </a:solidFill>
                <a:latin typeface="微软雅黑" panose="020B0503020204020204" pitchFamily="34" charset="-122"/>
                <a:ea typeface="微软雅黑" panose="020B0503020204020204" pitchFamily="34" charset="-122"/>
              </a:rPr>
              <a:t>四、增强联农带农能力</a:t>
            </a:r>
            <a:endParaRPr lang="zh-CN" altLang="en-US" sz="2000" b="1">
              <a:solidFill>
                <a:srgbClr val="FF0000"/>
              </a:solidFill>
              <a:latin typeface="微软雅黑" panose="020B0503020204020204" pitchFamily="34" charset="-122"/>
              <a:ea typeface="微软雅黑" panose="020B0503020204020204" pitchFamily="34" charset="-122"/>
            </a:endParaRPr>
          </a:p>
          <a:p>
            <a:pPr algn="l"/>
            <a:r>
              <a:rPr lang="zh-CN" altLang="en-US" sz="2000" b="1">
                <a:solidFill>
                  <a:srgbClr val="FF0000"/>
                </a:solidFill>
                <a:latin typeface="微软雅黑" panose="020B0503020204020204" pitchFamily="34" charset="-122"/>
                <a:ea typeface="微软雅黑" panose="020B0503020204020204" pitchFamily="34" charset="-122"/>
              </a:rPr>
              <a:t>（一）培育壮大农业经营主体。严格落实中央财政衔接资金用于产业的比例要求，培育壮大龙头企业、农民专业合作社、家庭农场、专业大户等农业经营主体，不断提升农业经营主体发展水平和带动能力。鼓励农业经营主体推进一二三产业融合发展，在具备条件的村建设生产基地，加强田间市场、产地储藏、保鲜烘干、食品加工、物流配送等产业设施建设，将适合就地承接的采购订单和劳务等提供给农民专业合作社、村集体经济组织或农户，把产业链延伸环节更多留在乡村，把产业发展的增值收益更多留给农户。支持农业经营主体发展能更多带动就业的特色优势富民产业，引导有劳动能力和意愿的脱贫户、监测对象通过参与生产增加收入</a:t>
            </a:r>
            <a:r>
              <a:rPr lang="zh-CN" altLang="en-US" sz="2000" b="1">
                <a:latin typeface="微软雅黑" panose="020B0503020204020204" pitchFamily="34" charset="-122"/>
                <a:ea typeface="微软雅黑" panose="020B0503020204020204" pitchFamily="34" charset="-122"/>
              </a:rPr>
              <a:t>。</a:t>
            </a:r>
            <a:endParaRPr lang="zh-CN" altLang="en-US" sz="2000" b="1">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525145" y="51435"/>
            <a:ext cx="8456930" cy="2245360"/>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sz="2000" b="1">
                <a:solidFill>
                  <a:srgbClr val="FF0000"/>
                </a:solidFill>
                <a:latin typeface="微软雅黑" panose="020B0503020204020204" pitchFamily="34" charset="-122"/>
                <a:ea typeface="微软雅黑" panose="020B0503020204020204" pitchFamily="34" charset="-122"/>
              </a:rPr>
              <a:t>（二）加强产业园区建设。围绕培育壮大本地区特色优势主导产业，推动产业园区建设，促进特色产业发展。充分发挥东西部协作、定点帮扶、“万企兴万村”行动、全市“一区两群”对口协作、市级帮扶集团等社会帮扶机制作用，加强脱贫区县与经济发达地区的经济交流合作，共建产业园区，加大企业引进力度，推动产业梯度转移。充分利用产业园区重点发展劳动密集型产业，提升县域就业容量。着力优化营商环境，细化落实支持措施，支持入园企业发展。</a:t>
            </a:r>
            <a:endParaRPr sz="20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306705" y="51435"/>
            <a:ext cx="8675370" cy="3476625"/>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sz="2000" b="1">
                <a:solidFill>
                  <a:srgbClr val="FF0000"/>
                </a:solidFill>
                <a:latin typeface="微软雅黑" panose="020B0503020204020204" pitchFamily="34" charset="-122"/>
                <a:ea typeface="微软雅黑" panose="020B0503020204020204" pitchFamily="34" charset="-122"/>
              </a:rPr>
              <a:t>（三）增强村集体经济组织发展活力。充分发挥基层党组织战斗堡垒作用，落实全市关于促进农村集体经济高质量发展**条措施，建成能成事的组织、打造能干事的队伍、营造想干事的氛围、集聚会干事的人才、落实要干事的责任，全面增强村集体经济组织发展活力。深入推进农村产权制度改革，加强农村集体资产管理和运营，整合盘活农村各项资源要素，培育壮大村集体经济，夯实农户稳定收益的基础。过渡期内经营性帮扶项目资产权属和收益尽量下沉到村到户，确权到村集体的经营性资产收益权量化到成员，在充分尊重成员意见的基础上可将集体收益优先用于脱贫人口和监测对象。帮扶项目产生的村集体经济收益重点用于产业基础设施、乡村公益性岗位、项目运营维护、村级公益事业等。杜绝简单发钱发物，防止“一股了之”“一发了之”和“泛福利化”。</a:t>
            </a:r>
            <a:endParaRPr sz="20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683260" y="915670"/>
            <a:ext cx="8456930" cy="1630045"/>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sz="2000" b="1">
                <a:solidFill>
                  <a:srgbClr val="FF0000"/>
                </a:solidFill>
                <a:latin typeface="微软雅黑" panose="020B0503020204020204" pitchFamily="34" charset="-122"/>
                <a:ea typeface="微软雅黑" panose="020B0503020204020204" pitchFamily="34" charset="-122"/>
              </a:rPr>
              <a:t>（四）支持就业帮扶车间升级发展。进一步支持就业帮扶车间升级发展，持续巩固帮扶成效，引导就业帮扶车间吸纳更多农村劳动力就地就近稳定就业。对具有较好市场前景的帮扶车间，积极支持其发展壮大，推动帮扶车间发展成为稳定吸纳就业的产业。对闲置的就业帮扶车间积极盘活，调整优化，提升经营带动能力。</a:t>
            </a:r>
            <a:endParaRPr sz="20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525145" y="51435"/>
            <a:ext cx="8456930" cy="2891790"/>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b="1">
                <a:solidFill>
                  <a:srgbClr val="FF0000"/>
                </a:solidFill>
                <a:latin typeface="微软雅黑" panose="020B0503020204020204" pitchFamily="34" charset="-122"/>
                <a:ea typeface="微软雅黑" panose="020B0503020204020204" pitchFamily="34" charset="-122"/>
              </a:rPr>
              <a:t>五、创新联农带农方式</a:t>
            </a:r>
            <a:endParaRPr b="1">
              <a:solidFill>
                <a:srgbClr val="FF0000"/>
              </a:solidFill>
              <a:latin typeface="微软雅黑" panose="020B0503020204020204" pitchFamily="34" charset="-122"/>
              <a:ea typeface="微软雅黑" panose="020B0503020204020204" pitchFamily="34" charset="-122"/>
            </a:endParaRPr>
          </a:p>
          <a:p>
            <a:pPr algn="l"/>
            <a:r>
              <a:rPr b="1">
                <a:solidFill>
                  <a:srgbClr val="FF0000"/>
                </a:solidFill>
                <a:latin typeface="微软雅黑" panose="020B0503020204020204" pitchFamily="34" charset="-122"/>
                <a:ea typeface="微软雅黑" panose="020B0503020204020204" pitchFamily="34" charset="-122"/>
              </a:rPr>
              <a:t>（一）带动农户发展生产。积极推行经营主体直接带动农户发展生产的联农带农模式，引导支持经营主体与农户通过订单生产、托养托管、产品代销、保护价收购等多种方式，建立利益共享的联农带农机制，形成经营主体与农户在产业链上优势互补、分工合作的格局，把有发展意愿和能力的农户纳入产业发展之中，增加农户经营性收入。</a:t>
            </a:r>
            <a:endParaRPr b="1">
              <a:solidFill>
                <a:srgbClr val="FF0000"/>
              </a:solidFill>
              <a:latin typeface="微软雅黑" panose="020B0503020204020204" pitchFamily="34" charset="-122"/>
              <a:ea typeface="微软雅黑" panose="020B0503020204020204" pitchFamily="34" charset="-122"/>
            </a:endParaRPr>
          </a:p>
          <a:p>
            <a:pPr algn="l"/>
            <a:r>
              <a:rPr b="1">
                <a:solidFill>
                  <a:srgbClr val="FF0000"/>
                </a:solidFill>
                <a:latin typeface="微软雅黑" panose="020B0503020204020204" pitchFamily="34" charset="-122"/>
                <a:ea typeface="微软雅黑" panose="020B0503020204020204" pitchFamily="34" charset="-122"/>
              </a:rPr>
              <a:t>（二）吸纳农村劳动力稳定就业。积极推动经营主体通过吸纳就业等方式，建立与农村劳动力的利益联结。支持经营主体拓宽用工渠道，扩大用工数量，规范用工方式，积极吸纳农村劳动力就业，稳定增加农村劳动力工资性收入。对劳动能力较弱的农村劳动力，支持通过设立乡村公益性岗位等方式，帮助其实现就业增收。</a:t>
            </a:r>
            <a:endParaRPr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907415" y="843915"/>
            <a:ext cx="7329805" cy="1783715"/>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b="1">
                <a:solidFill>
                  <a:srgbClr val="FF0000"/>
                </a:solidFill>
                <a:latin typeface="微软雅黑" panose="020B0503020204020204" pitchFamily="34" charset="-122"/>
                <a:ea typeface="微软雅黑" panose="020B0503020204020204" pitchFamily="34" charset="-122"/>
              </a:rPr>
              <a:t>（三）促进农户共享资产收益。使用帮扶资金的经营性项目，应明确所形成帮扶项目资产的产权归属和收益分配方式，并通过方案、协议等形式予以明确，确保发挥联农带农作用。引导支持农户以资金、土地、房屋、自有设备等资产入股经营主体，以“保底收益+按股分红”等方式获得收益；鼓励农户通过土地流转、房屋租赁等方式获得租金收益，增加农户财产性收益。</a:t>
            </a:r>
            <a:endParaRPr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899795" y="555625"/>
            <a:ext cx="7329805" cy="2614930"/>
          </a:xfrm>
          <a:prstGeom prst="rect">
            <a:avLst/>
          </a:prstGeom>
        </p:spPr>
        <p:txBody>
          <a:bodyPr wrap="square">
            <a:spAutoFit/>
          </a:bodyPr>
          <a:lstStyle/>
          <a:p>
            <a:pPr algn="l"/>
            <a:r>
              <a:rPr lang="en-US" altLang="zh-CN" sz="2000" b="1">
                <a:solidFill>
                  <a:schemeClr val="accent5">
                    <a:lumMod val="50000"/>
                  </a:schemeClr>
                </a:solidFill>
                <a:latin typeface="微软雅黑" panose="020B0503020204020204" pitchFamily="34" charset="-122"/>
                <a:ea typeface="微软雅黑" panose="020B0503020204020204" pitchFamily="34" charset="-122"/>
              </a:rPr>
              <a:t>   </a:t>
            </a:r>
            <a:r>
              <a:rPr b="1">
                <a:solidFill>
                  <a:schemeClr val="accent5">
                    <a:lumMod val="50000"/>
                  </a:schemeClr>
                </a:solidFill>
                <a:latin typeface="微软雅黑" panose="020B0503020204020204" pitchFamily="34" charset="-122"/>
                <a:ea typeface="微软雅黑" panose="020B0503020204020204" pitchFamily="34" charset="-122"/>
              </a:rPr>
              <a:t>六、全面加强组织领导</a:t>
            </a:r>
            <a:endParaRPr b="1">
              <a:solidFill>
                <a:schemeClr val="accent5">
                  <a:lumMod val="50000"/>
                </a:schemeClr>
              </a:solidFill>
              <a:latin typeface="微软雅黑" panose="020B0503020204020204" pitchFamily="34" charset="-122"/>
              <a:ea typeface="微软雅黑" panose="020B0503020204020204" pitchFamily="34" charset="-122"/>
            </a:endParaRPr>
          </a:p>
          <a:p>
            <a:pPr algn="l"/>
            <a:r>
              <a:rPr b="1">
                <a:solidFill>
                  <a:srgbClr val="FF0000"/>
                </a:solidFill>
                <a:latin typeface="微软雅黑" panose="020B0503020204020204" pitchFamily="34" charset="-122"/>
                <a:ea typeface="微软雅黑" panose="020B0503020204020204" pitchFamily="34" charset="-122"/>
              </a:rPr>
              <a:t>（一）加强统筹协调。结合本地实际，会同相关行业部门研究制定区县健全完善帮扶项目联农带农的具体实施细则，细化要求，明确责任，抓好落实。要将健全完善联农带农机制情况纳入巩固拓展脱贫攻坚成果同乡村振兴有效衔接考核评估内容，强化考核指挥棒作用，推动工作落地落实。要进一步强化主体责任、提高思想认识，把健全完善帮扶项目联农带农机制作为加强帮扶资金使用管理和促进农户增加收入的重要举措切实强化组织领导。乡村振兴部门原则上每月调度1次，每季度召开1次专题会议进行安排部署，督促经营主体认真落实联农带农责任。</a:t>
            </a:r>
            <a:endParaRPr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47449"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899795" y="123825"/>
            <a:ext cx="7329805" cy="2891790"/>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b="1">
                <a:solidFill>
                  <a:srgbClr val="FF0000"/>
                </a:solidFill>
                <a:latin typeface="微软雅黑" panose="020B0503020204020204" pitchFamily="34" charset="-122"/>
                <a:ea typeface="微软雅黑" panose="020B0503020204020204" pitchFamily="34" charset="-122"/>
              </a:rPr>
              <a:t>（二）强化监督管理。要会同相关行业部门，按照“谁审批谁负责、谁使用谁负责”的原则，加大对帮扶项目联农带农机制落实情况的监督。使用帮扶资金的经营性项目，在纳入巩固拓展脱贫攻坚成果和乡村振兴项目库时，要审核联农带农机制和预期成效，没有建立联农带农机制和明确成效的，不得纳入项目库；未建立联农带农机制的经营性帮扶项目，不得审批实施。对已经实施的帮扶项目要加强监督检查，科学评估联农带农方式和效果，及时发现解决存在的问题，对不履行带动责任或者带动效果差、资产闲置、经营亏损的帮扶项目，要妥善整改；对挂名帮扶却未产生带动效果的项目，要及时处置，坚决制止打着帮扶旗号从事与帮扶无关的活动。</a:t>
            </a:r>
            <a:r>
              <a:rPr b="1">
                <a:solidFill>
                  <a:srgbClr val="FF0000"/>
                </a:solidFill>
                <a:latin typeface="微软雅黑" panose="020B0503020204020204" pitchFamily="34" charset="-122"/>
                <a:ea typeface="微软雅黑" panose="020B0503020204020204" pitchFamily="34" charset="-122"/>
              </a:rPr>
              <a:t>。</a:t>
            </a:r>
            <a:endParaRPr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47449" y="213983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31537"/>
            <a:ext cx="2917737" cy="1549341"/>
          </a:xfrm>
          <a:prstGeom prst="rect">
            <a:avLst/>
          </a:prstGeom>
        </p:spPr>
      </p:pic>
      <p:sp>
        <p:nvSpPr>
          <p:cNvPr id="8" name="矩形 7"/>
          <p:cNvSpPr/>
          <p:nvPr/>
        </p:nvSpPr>
        <p:spPr>
          <a:xfrm>
            <a:off x="827405" y="1131570"/>
            <a:ext cx="7329805" cy="1506855"/>
          </a:xfrm>
          <a:prstGeom prst="rect">
            <a:avLst/>
          </a:prstGeom>
        </p:spPr>
        <p:txBody>
          <a:bodyPr wrap="square">
            <a:spAutoFit/>
          </a:bodyPr>
          <a:lstStyle/>
          <a:p>
            <a:pPr algn="l"/>
            <a:r>
              <a:rPr lang="en-US" altLang="zh-CN" sz="2000" b="1">
                <a:solidFill>
                  <a:srgbClr val="C6252A"/>
                </a:solidFill>
                <a:latin typeface="微软雅黑" panose="020B0503020204020204" pitchFamily="34" charset="-122"/>
                <a:ea typeface="微软雅黑" panose="020B0503020204020204" pitchFamily="34" charset="-122"/>
              </a:rPr>
              <a:t>   </a:t>
            </a:r>
            <a:r>
              <a:rPr b="1">
                <a:solidFill>
                  <a:srgbClr val="FF0000"/>
                </a:solidFill>
                <a:latin typeface="微软雅黑" panose="020B0503020204020204" pitchFamily="34" charset="-122"/>
                <a:ea typeface="微软雅黑" panose="020B0503020204020204" pitchFamily="34" charset="-122"/>
              </a:rPr>
              <a:t>（三）注重宣传引导。加强帮扶项目联农带农政策宣传解读，提高政策知晓率。要总结推广工作中的好经验、好做法，积极选树联农带农机制完善、带动效果明显、可学可用的先进典型。要充分运用报刊、电视、广播、网络等媒体资源进行宣传，充分发挥农户的主体作用，让其主动联系帮扶项目经营主体，主动参与帮扶项目建设，切实发挥政策效果。</a:t>
            </a:r>
            <a:endParaRPr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bwMode="auto">
          <a:xfrm>
            <a:off x="220905" y="1953260"/>
            <a:ext cx="2152089" cy="2519680"/>
            <a:chOff x="778084" y="1038958"/>
            <a:chExt cx="1955085" cy="2900945"/>
          </a:xfrm>
        </p:grpSpPr>
        <p:sp>
          <p:nvSpPr>
            <p:cNvPr id="33" name="圆角矩形 32"/>
            <p:cNvSpPr/>
            <p:nvPr/>
          </p:nvSpPr>
          <p:spPr>
            <a:xfrm>
              <a:off x="886815" y="1038958"/>
              <a:ext cx="1632723"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894104" y="1253165"/>
              <a:ext cx="1616971" cy="574633"/>
            </a:xfrm>
            <a:prstGeom prst="rect">
              <a:avLst/>
            </a:prstGeom>
            <a:noFill/>
            <a:ln w="9525">
              <a:noFill/>
              <a:miter lim="800000"/>
            </a:ln>
          </p:spPr>
          <p:txBody>
            <a:bodyPr wrap="square" lIns="68580" tIns="34290" rIns="68580" bIns="34290">
              <a:spAutoFit/>
            </a:bodyPr>
            <a:lstStyle/>
            <a:p>
              <a:pPr algn="ctr"/>
              <a:r>
                <a:rPr lang="zh-CN" altLang="zh-HK" sz="2800" b="1" dirty="0">
                  <a:solidFill>
                    <a:schemeClr val="bg1"/>
                  </a:solidFill>
                  <a:latin typeface="Impact" panose="020B0806030902050204" pitchFamily="34" charset="0"/>
                  <a:ea typeface="张海山锐谐体2.0-授权联系：Samtype@QQ.com" pitchFamily="2" charset="-122"/>
                </a:rPr>
                <a:t>一</a:t>
              </a:r>
              <a:endParaRPr lang="zh-CN" altLang="zh-HK" sz="2800" b="1" dirty="0">
                <a:solidFill>
                  <a:schemeClr val="bg1"/>
                </a:solidFill>
                <a:latin typeface="Impact" panose="020B0806030902050204" pitchFamily="34" charset="0"/>
                <a:ea typeface="张海山锐谐体2.0-授权联系：Samtype@QQ.com" pitchFamily="2" charset="-122"/>
              </a:endParaRPr>
            </a:p>
          </p:txBody>
        </p:sp>
        <p:sp>
          <p:nvSpPr>
            <p:cNvPr id="38918" name="文本框 64"/>
            <p:cNvSpPr txBox="1">
              <a:spLocks noChangeArrowheads="1"/>
            </p:cNvSpPr>
            <p:nvPr/>
          </p:nvSpPr>
          <p:spPr bwMode="auto">
            <a:xfrm>
              <a:off x="807572" y="2580185"/>
              <a:ext cx="1925597" cy="432802"/>
            </a:xfrm>
            <a:prstGeom prst="rect">
              <a:avLst/>
            </a:prstGeom>
            <a:noFill/>
            <a:ln w="9525">
              <a:noFill/>
              <a:miter lim="800000"/>
            </a:ln>
          </p:spPr>
          <p:txBody>
            <a:bodyPr wrap="square" lIns="68580" tIns="34290" rIns="68580" bIns="34290">
              <a:spAutoFit/>
            </a:bodyPr>
            <a:lstStyle/>
            <a:p>
              <a:pPr algn="l"/>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关于乡村建设</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38"/>
          <p:cNvGrpSpPr/>
          <p:nvPr/>
        </p:nvGrpSpPr>
        <p:grpSpPr bwMode="auto">
          <a:xfrm>
            <a:off x="2389293" y="1985010"/>
            <a:ext cx="2131271" cy="2474595"/>
            <a:chOff x="2690633" y="1038958"/>
            <a:chExt cx="1866720" cy="2900945"/>
          </a:xfrm>
        </p:grpSpPr>
        <p:sp>
          <p:nvSpPr>
            <p:cNvPr id="40" name="圆角矩形 39"/>
            <p:cNvSpPr/>
            <p:nvPr/>
          </p:nvSpPr>
          <p:spPr>
            <a:xfrm>
              <a:off x="2799261" y="1038958"/>
              <a:ext cx="1632929"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5" name="文本框 66"/>
            <p:cNvSpPr txBox="1">
              <a:spLocks noChangeArrowheads="1"/>
            </p:cNvSpPr>
            <p:nvPr/>
          </p:nvSpPr>
          <p:spPr bwMode="auto">
            <a:xfrm>
              <a:off x="2693599" y="2576153"/>
              <a:ext cx="1863754" cy="440688"/>
            </a:xfrm>
            <a:prstGeom prst="rect">
              <a:avLst/>
            </a:prstGeom>
            <a:noFill/>
            <a:ln w="9525">
              <a:noFill/>
              <a:miter lim="800000"/>
            </a:ln>
          </p:spPr>
          <p:txBody>
            <a:bodyPr wrap="square" lIns="68580" tIns="34290" rIns="68580" bIns="34290">
              <a:spAutoFit/>
            </a:bodyPr>
            <a:lstStyle/>
            <a:p>
              <a:pPr algn="ct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45"/>
          <p:cNvGrpSpPr/>
          <p:nvPr/>
        </p:nvGrpSpPr>
        <p:grpSpPr bwMode="auto">
          <a:xfrm>
            <a:off x="4672621" y="2000885"/>
            <a:ext cx="2125653" cy="2446655"/>
            <a:chOff x="4603182" y="1038958"/>
            <a:chExt cx="1850186" cy="2900945"/>
          </a:xfrm>
        </p:grpSpPr>
        <p:sp>
          <p:nvSpPr>
            <p:cNvPr id="47" name="圆角矩形 46"/>
            <p:cNvSpPr/>
            <p:nvPr/>
          </p:nvSpPr>
          <p:spPr>
            <a:xfrm>
              <a:off x="4711913" y="1038958"/>
              <a:ext cx="1632723" cy="1502119"/>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2" name="文本框 68"/>
            <p:cNvSpPr txBox="1">
              <a:spLocks noChangeArrowheads="1"/>
            </p:cNvSpPr>
            <p:nvPr/>
          </p:nvSpPr>
          <p:spPr bwMode="auto">
            <a:xfrm>
              <a:off x="4609815" y="2574885"/>
              <a:ext cx="1835547" cy="810879"/>
            </a:xfrm>
            <a:prstGeom prst="rect">
              <a:avLst/>
            </a:prstGeom>
            <a:noFill/>
            <a:ln w="9525">
              <a:noFill/>
              <a:miter lim="800000"/>
            </a:ln>
          </p:spPr>
          <p:txBody>
            <a:bodyPr wrap="square" lIns="68580" tIns="34290" rIns="68580" bIns="34290">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新型农村集体经济</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5" name="组合 52"/>
          <p:cNvGrpSpPr/>
          <p:nvPr/>
        </p:nvGrpSpPr>
        <p:grpSpPr bwMode="auto">
          <a:xfrm>
            <a:off x="6948170" y="2029460"/>
            <a:ext cx="2074545" cy="2446020"/>
            <a:chOff x="6515731" y="1038958"/>
            <a:chExt cx="1850186" cy="2900945"/>
          </a:xfrm>
        </p:grpSpPr>
        <p:sp>
          <p:nvSpPr>
            <p:cNvPr id="54" name="圆角矩形 53"/>
            <p:cNvSpPr/>
            <p:nvPr/>
          </p:nvSpPr>
          <p:spPr>
            <a:xfrm>
              <a:off x="6624359" y="1038958"/>
              <a:ext cx="1632929" cy="1502119"/>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9" name="文本框 70"/>
            <p:cNvSpPr txBox="1">
              <a:spLocks noChangeArrowheads="1"/>
            </p:cNvSpPr>
            <p:nvPr/>
          </p:nvSpPr>
          <p:spPr bwMode="auto">
            <a:xfrm>
              <a:off x="6517519" y="2541394"/>
              <a:ext cx="1837699" cy="445836"/>
            </a:xfrm>
            <a:prstGeom prst="rect">
              <a:avLst/>
            </a:prstGeom>
            <a:noFill/>
            <a:ln w="9525">
              <a:noFill/>
              <a:miter lim="800000"/>
            </a:ln>
          </p:spPr>
          <p:txBody>
            <a:bodyPr wrap="square" lIns="68580" tIns="34290" rIns="68580" bIns="34290">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关于</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庭院经济</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MH_Others_1"/>
          <p:cNvSpPr txBox="1"/>
          <p:nvPr>
            <p:custDataLst>
              <p:tags r:id="rId1"/>
            </p:custDataLst>
          </p:nvPr>
        </p:nvSpPr>
        <p:spPr>
          <a:xfrm>
            <a:off x="3536093" y="534607"/>
            <a:ext cx="2044019" cy="722512"/>
          </a:xfrm>
          <a:prstGeom prst="rect">
            <a:avLst/>
          </a:prstGeom>
          <a:noFill/>
        </p:spPr>
        <p:txBody>
          <a:bodyPr vert="horz" wrap="square" lIns="0" tIns="0" rIns="0" bIns="0" rtlCol="0" anchor="ctr" anchorCtr="0">
            <a:spAutoFit/>
          </a:bodyPr>
          <a:lstStyle/>
          <a:p>
            <a:pPr algn="ctr"/>
            <a:r>
              <a:rPr lang="zh-CN" altLang="en-US" sz="47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47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11"/>
          <p:cNvSpPr txBox="1">
            <a:spLocks noChangeArrowheads="1"/>
          </p:cNvSpPr>
          <p:nvPr/>
        </p:nvSpPr>
        <p:spPr bwMode="auto">
          <a:xfrm>
            <a:off x="2557780" y="2139315"/>
            <a:ext cx="1779905" cy="499110"/>
          </a:xfrm>
          <a:prstGeom prst="rect">
            <a:avLst/>
          </a:prstGeom>
          <a:noFill/>
          <a:ln w="9525">
            <a:noFill/>
            <a:miter lim="800000"/>
          </a:ln>
        </p:spPr>
        <p:txBody>
          <a:bodyPr wrap="square" lIns="68580" tIns="34290" rIns="68580" bIns="34290">
            <a:spAutoFit/>
          </a:bodyPr>
          <a:p>
            <a:pPr algn="ctr"/>
            <a:r>
              <a:rPr lang="zh-CN" altLang="zh-HK" sz="2800" b="1" dirty="0">
                <a:solidFill>
                  <a:schemeClr val="bg1"/>
                </a:solidFill>
                <a:latin typeface="Impact" panose="020B0806030902050204" pitchFamily="34" charset="0"/>
                <a:ea typeface="张海山锐谐体2.0-授权联系：Samtype@QQ.com" pitchFamily="2" charset="-122"/>
              </a:rPr>
              <a:t>二</a:t>
            </a:r>
            <a:endParaRPr lang="zh-CN" altLang="zh-HK" sz="2800" b="1" dirty="0">
              <a:solidFill>
                <a:schemeClr val="bg1"/>
              </a:solidFill>
              <a:latin typeface="Impact" panose="020B0806030902050204" pitchFamily="34" charset="0"/>
              <a:ea typeface="张海山锐谐体2.0-授权联系：Samtype@QQ.com" pitchFamily="2" charset="-122"/>
            </a:endParaRPr>
          </a:p>
        </p:txBody>
      </p:sp>
      <p:sp>
        <p:nvSpPr>
          <p:cNvPr id="8" name="文本框 11"/>
          <p:cNvSpPr txBox="1">
            <a:spLocks noChangeArrowheads="1"/>
          </p:cNvSpPr>
          <p:nvPr/>
        </p:nvSpPr>
        <p:spPr bwMode="auto">
          <a:xfrm>
            <a:off x="7098665" y="2139315"/>
            <a:ext cx="1779905" cy="499110"/>
          </a:xfrm>
          <a:prstGeom prst="rect">
            <a:avLst/>
          </a:prstGeom>
          <a:noFill/>
          <a:ln w="9525">
            <a:noFill/>
            <a:miter lim="800000"/>
          </a:ln>
        </p:spPr>
        <p:txBody>
          <a:bodyPr wrap="square" lIns="68580" tIns="34290" rIns="68580" bIns="34290">
            <a:spAutoFit/>
          </a:bodyPr>
          <a:lstStyle/>
          <a:p>
            <a:pPr algn="ctr"/>
            <a:r>
              <a:rPr lang="zh-CN" altLang="zh-HK" sz="2800" b="1" dirty="0">
                <a:solidFill>
                  <a:schemeClr val="bg1"/>
                </a:solidFill>
                <a:latin typeface="Impact" panose="020B0806030902050204" pitchFamily="34" charset="0"/>
                <a:ea typeface="张海山锐谐体2.0-授权联系：Samtype@QQ.com" pitchFamily="2" charset="-122"/>
              </a:rPr>
              <a:t>四</a:t>
            </a:r>
            <a:endParaRPr lang="zh-CN" altLang="zh-HK" sz="2800" b="1" dirty="0">
              <a:solidFill>
                <a:schemeClr val="bg1"/>
              </a:solidFill>
              <a:latin typeface="Impact" panose="020B0806030902050204" pitchFamily="34" charset="0"/>
              <a:ea typeface="张海山锐谐体2.0-授权联系：Samtype@QQ.com" pitchFamily="2" charset="-122"/>
            </a:endParaRPr>
          </a:p>
        </p:txBody>
      </p:sp>
      <p:sp>
        <p:nvSpPr>
          <p:cNvPr id="9" name="文本框 66"/>
          <p:cNvSpPr txBox="1">
            <a:spLocks noChangeArrowheads="1"/>
          </p:cNvSpPr>
          <p:nvPr/>
        </p:nvSpPr>
        <p:spPr bwMode="auto">
          <a:xfrm>
            <a:off x="2421254" y="3296284"/>
            <a:ext cx="2127885" cy="375920"/>
          </a:xfrm>
          <a:prstGeom prst="rect">
            <a:avLst/>
          </a:prstGeom>
          <a:noFill/>
          <a:ln w="9525">
            <a:noFill/>
            <a:miter lim="800000"/>
          </a:ln>
        </p:spPr>
        <p:txBody>
          <a:bodyPr wrap="square" lIns="68580" tIns="34290" rIns="68580" bIns="34290">
            <a:spAutoFit/>
          </a:bodyPr>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关于产业帮扶</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文本框 11"/>
          <p:cNvSpPr txBox="1">
            <a:spLocks noChangeArrowheads="1"/>
          </p:cNvSpPr>
          <p:nvPr/>
        </p:nvSpPr>
        <p:spPr bwMode="auto">
          <a:xfrm>
            <a:off x="4932045" y="2139950"/>
            <a:ext cx="1779905" cy="499110"/>
          </a:xfrm>
          <a:prstGeom prst="rect">
            <a:avLst/>
          </a:prstGeom>
          <a:noFill/>
          <a:ln w="9525">
            <a:noFill/>
            <a:miter lim="800000"/>
          </a:ln>
        </p:spPr>
        <p:txBody>
          <a:bodyPr wrap="square" lIns="68580" tIns="34290" rIns="68580" bIns="34290">
            <a:spAutoFit/>
          </a:bodyPr>
          <a:p>
            <a:pPr algn="ctr"/>
            <a:r>
              <a:rPr lang="zh-CN" altLang="en-US" sz="2800" b="1" dirty="0">
                <a:solidFill>
                  <a:schemeClr val="bg1"/>
                </a:solidFill>
                <a:latin typeface="Impact" panose="020B0806030902050204" pitchFamily="34" charset="0"/>
                <a:ea typeface="张海山锐谐体2.0-授权联系：Samtype@QQ.com" pitchFamily="2" charset="-122"/>
              </a:rPr>
              <a:t>三</a:t>
            </a:r>
            <a:endParaRPr lang="zh-CN" altLang="en-US" sz="2800" b="1" dirty="0">
              <a:solidFill>
                <a:schemeClr val="bg1"/>
              </a:solidFill>
              <a:latin typeface="Impact" panose="020B0806030902050204" pitchFamily="34" charset="0"/>
              <a:ea typeface="张海山锐谐体2.0-授权联系：Samtype@QQ.com"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par>
                                <p:cTn id="8" presetID="24"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cBhvr>
                                    </p:anim>
                                  </p:childTnLst>
                                </p:cTn>
                              </p:par>
                              <p:par>
                                <p:cTn id="11" presetID="24"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cBhvr>
                                    </p:anim>
                                  </p:childTnLst>
                                </p:cTn>
                              </p:par>
                              <p:par>
                                <p:cTn id="14" presetID="24"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1905000" y="2114550"/>
            <a:ext cx="5865495"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如何推进乡村产业高质量？</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一是在彰显特色上下功夫。</a:t>
            </a:r>
            <a:r>
              <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乡村产业发展的关键是用好一方水土，开发乡土资源，这就是土。形形色色的农副产品，山清水秀的田园风光，耕读传家的文化传统，都是乡村很吸引人的地方，也是乡村产业发展的独特土壤。要适应市场需求的变化，紧紧依托农业农村特色资源，开发农业多种功能、挖掘乡村多元价值，也就是“两个多”，因地制宜选准产业发展的突破口，把乡村资源优势、生态优势、文化优势转化为产品优势、产业优势，增强市场竞争力和可持续发展能力。</a:t>
            </a:r>
            <a:endPar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254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二是在产业融合上下功夫。</a:t>
            </a:r>
            <a:r>
              <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重点是发挥三次产业融合的乘数效应，接二连三，大家对这个都很熟悉了，着力强龙头、补链条、兴业态、树品牌。在纵向上，贯通产加销，做大做强农产品加工流通业，培育发展预制菜产业，提升净菜、中央厨房等产业标准化和规范化水平，促进农产品就地加工转化增值，推动农村由卖原字号向卖制成品转变。在横向上，融合农文旅，加快发展面向城乡居民消费需求的现代乡村服务业，刚才讲新型农村集体经济的居间服务，实际上很大程度就是这个，鼓励发展乡村餐饮购物、文化、体育、旅游休闲、养老托幼、信息中介等生活服务，推动农村由卖产品向同时卖服务转变。刚才讲一个原字号向制成品，这里由卖产品向卖服务转变。</a:t>
            </a:r>
            <a:endPar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三是在优化布局上下功夫。</a:t>
            </a:r>
            <a:r>
              <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培育壮大县域富民产业，以各类产业园区建设为抓手，完善县乡村产业空间布局，立足整个县域统筹规划发展，科学布局生产、加工、销售、消费等环节。着力提升县域产业承载和配套服务功能，增强重点镇集聚功能，引导农产品加工企业向产地下沉，向园区集中，打造城乡联动的产业集群。</a:t>
            </a:r>
            <a:endPar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四是在联农带农上下功夫。</a:t>
            </a:r>
            <a:r>
              <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rPr>
              <a:t>前面讲三条，如果归结到最后不联农、不带农，意义就不那么大。一方面，要引导企业发挥自身优势，在带动农户、服务农户中发展壮大自己，完善联农带农利益联结机制，加快形成企业和农户在产业链上优势互补、分工合作这么一个格局，把产业增值收益更多留给农民。另一方面，完善社会资本投资农业农村的指引，既充分鼓励引导他们下乡，但另一方面也对下乡的资本在引入、使用、退出等方面进行全过程监管，目的就是最后要让农民最大限度受益，切实保障农民的利益。</a:t>
            </a:r>
            <a:endParaRPr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矩形 28"/>
          <p:cNvSpPr/>
          <p:nvPr/>
        </p:nvSpPr>
        <p:spPr>
          <a:xfrm>
            <a:off x="899160" y="2355850"/>
            <a:ext cx="4945380" cy="553720"/>
          </a:xfrm>
          <a:prstGeom prst="rect">
            <a:avLst/>
          </a:prstGeom>
        </p:spPr>
        <p:txBody>
          <a:bodyPr wrap="square" lIns="0" tIns="0" rIns="0" bIns="0">
            <a:spAutoFit/>
          </a:bodyPr>
          <a:lstStyle/>
          <a:p>
            <a:pPr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关于新型农村集体经济</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29977"/>
          <a:stretch>
            <a:fillRect/>
          </a:stretch>
        </p:blipFill>
        <p:spPr>
          <a:xfrm rot="5400000">
            <a:off x="4623556" y="-667"/>
            <a:ext cx="4541417" cy="4500740"/>
          </a:xfrm>
          <a:prstGeom prst="rect">
            <a:avLst/>
          </a:prstGeom>
        </p:spPr>
      </p:pic>
      <p:sp>
        <p:nvSpPr>
          <p:cNvPr id="3" name="流程图: 准备 2"/>
          <p:cNvSpPr/>
          <p:nvPr/>
        </p:nvSpPr>
        <p:spPr>
          <a:xfrm>
            <a:off x="179705" y="1131570"/>
            <a:ext cx="3477260" cy="747395"/>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dirty="0"/>
              <a:t>第三部分</a:t>
            </a:r>
            <a:endParaRPr lang="zh-CN" altLang="en-US" sz="3600"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to="" calcmode="lin" valueType="num">
                                      <p:cBhvr>
                                        <p:cTn id="7" dur="1" fill="hold"/>
                                        <p:tgtEl>
                                          <p:spTgt spid="2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en-US" altLang="zh-CN" sz="2700" b="1">
                <a:solidFill>
                  <a:srgbClr val="C6252A"/>
                </a:solidFill>
                <a:latin typeface="微软雅黑" panose="020B0503020204020204" pitchFamily="34" charset="-122"/>
                <a:ea typeface="微软雅黑" panose="020B0503020204020204" pitchFamily="34" charset="-122"/>
              </a:rPr>
              <a:t>01</a:t>
            </a:r>
            <a:r>
              <a:rPr lang="zh-CN" altLang="en-US" sz="2700" b="1">
                <a:solidFill>
                  <a:srgbClr val="C6252A"/>
                </a:solidFill>
                <a:latin typeface="微软雅黑" panose="020B0503020204020204" pitchFamily="34" charset="-122"/>
                <a:ea typeface="微软雅黑" panose="020B0503020204020204" pitchFamily="34" charset="-122"/>
              </a:rPr>
              <a:t>指示要求及政策要点</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96160" y="2226945"/>
            <a:ext cx="6869430" cy="1932940"/>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mn-cs"/>
              </a:rPr>
              <a:t>①习总书记：</a:t>
            </a:r>
            <a:r>
              <a:rPr lang="zh-CN" altLang="en-US" sz="1800" dirty="0">
                <a:solidFill>
                  <a:srgbClr val="0070C0"/>
                </a:solidFill>
                <a:latin typeface="黑体" panose="02010609060101010101" charset="-122"/>
                <a:ea typeface="黑体" panose="02010609060101010101" charset="-122"/>
                <a:cs typeface="+mn-cs"/>
              </a:rPr>
              <a:t>巩固和完善农村基本经营制度，发展新型农村集体经济，发展新型农业经营主体和社会化服务，发展农业适度规模经营（二十大报告）；充分利用农村集体自身资源条件、经营能力，探索资源发包、物业出租、居间服务、资产参股等多元化途径发展新型农村集体经济。发展集体经济必须尊重群众意愿，遵循市场规律，不能走归大堆的老路子，要健全农村集体资产监管体系，严格控制集体经营风险，坚决遏制新增债务，充分保障集体成员的知情权、参与权、监督权</a:t>
            </a:r>
            <a:r>
              <a:rPr lang="zh-CN" altLang="en-US" sz="1800" dirty="0">
                <a:solidFill>
                  <a:schemeClr val="tx1">
                    <a:lumMod val="65000"/>
                    <a:lumOff val="35000"/>
                  </a:schemeClr>
                </a:solidFill>
                <a:latin typeface="黑体" panose="02010609060101010101" charset="-122"/>
                <a:ea typeface="黑体" panose="02010609060101010101" charset="-122"/>
                <a:cs typeface="+mn-cs"/>
              </a:rPr>
              <a:t>（中央农村工作会议）。</a:t>
            </a:r>
            <a:endParaRPr lang="zh-CN" altLang="en-US" sz="1800" dirty="0">
              <a:solidFill>
                <a:schemeClr val="tx1">
                  <a:lumMod val="65000"/>
                  <a:lumOff val="35000"/>
                </a:schemeClr>
              </a:solidFill>
              <a:latin typeface="黑体" panose="02010609060101010101" charset="-122"/>
              <a:ea typeface="黑体" panose="02010609060101010101" charset="-122"/>
              <a:cs typeface="+mn-cs"/>
            </a:endParaRPr>
          </a:p>
        </p:txBody>
      </p:sp>
      <p:sp>
        <p:nvSpPr>
          <p:cNvPr id="23" name="矩形 22"/>
          <p:cNvSpPr/>
          <p:nvPr/>
        </p:nvSpPr>
        <p:spPr>
          <a:xfrm>
            <a:off x="179705" y="1563821"/>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dart-board_116358"/>
          <p:cNvSpPr>
            <a:spLocks noChangeAspect="1"/>
          </p:cNvSpPr>
          <p:nvPr/>
        </p:nvSpPr>
        <p:spPr bwMode="auto">
          <a:xfrm flipH="1">
            <a:off x="858822" y="2227190"/>
            <a:ext cx="759487" cy="789716"/>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集体经济</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9" grpId="0" bldLvl="0" animBg="1"/>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24405" y="1347470"/>
            <a:ext cx="6676390" cy="2670175"/>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②家军书记：</a:t>
            </a:r>
            <a:r>
              <a:rPr lang="zh-CN" altLang="en-US" sz="1800" dirty="0">
                <a:solidFill>
                  <a:srgbClr val="0070C0"/>
                </a:solidFill>
                <a:latin typeface="黑体" panose="02010609060101010101" charset="-122"/>
                <a:ea typeface="黑体" panose="02010609060101010101" charset="-122"/>
                <a:cs typeface="+mn-cs"/>
              </a:rPr>
              <a:t>要发展壮大村集体经济，用市场化办法盘活农村资源，多渠道增加村集体经营性收入（2022年12月到丰都和石柱调研）；强村富民，核心在壮大村集体经济。要推动“村企联合发展”，探索“村村联合”、部门+集体经济后进村、跨县域“飞地”等发展模式，实现组团发展。健全风险防范、激励奖补、收益分配、议事决策“四项机制”，为集体经济发展护航。建强农村基层党组织，增强发展新型农村集体经济的能力（市委农村工作会议）。</a:t>
            </a:r>
            <a:endParaRPr lang="zh-CN" altLang="en-US" sz="1800" dirty="0">
              <a:solidFill>
                <a:srgbClr val="0070C0"/>
              </a:solidFill>
              <a:latin typeface="黑体" panose="02010609060101010101" charset="-122"/>
              <a:ea typeface="黑体" panose="02010609060101010101" charset="-122"/>
              <a:cs typeface="+mn-cs"/>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集体经济</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68220" y="2427605"/>
            <a:ext cx="6869430" cy="1932940"/>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③衡华市长：</a:t>
            </a:r>
            <a:r>
              <a:rPr lang="zh-CN" altLang="en-US" sz="1800" dirty="0">
                <a:solidFill>
                  <a:srgbClr val="0070C0"/>
                </a:solidFill>
                <a:latin typeface="黑体" panose="02010609060101010101" charset="-122"/>
                <a:ea typeface="黑体" panose="02010609060101010101" charset="-122"/>
                <a:cs typeface="+mn-cs"/>
              </a:rPr>
              <a:t>壮大新型农村集体经济，重点抓好家庭农场、农民合作社两类新型经营主体，大力发展农业生产社会化服务，深化“三变”改革，搭建集体经济股份合作平台，多渠道增加村集体经营性收入，确保今年村级集体经组织年经营性收入5万元以上的村达到70%、10万元以上的村达到50%（市委农村工作会议）。</a:t>
            </a:r>
            <a:br>
              <a:rPr lang="zh-CN" altLang="en-US" sz="1800" dirty="0">
                <a:solidFill>
                  <a:srgbClr val="0070C0"/>
                </a:solidFill>
                <a:latin typeface="黑体" panose="02010609060101010101" charset="-122"/>
                <a:ea typeface="黑体" panose="02010609060101010101" charset="-122"/>
                <a:cs typeface="+mn-cs"/>
              </a:rPr>
            </a:br>
            <a:b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b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④明清副书记：</a:t>
            </a:r>
            <a:r>
              <a:rPr lang="zh-CN" altLang="en-US" sz="1800" dirty="0">
                <a:solidFill>
                  <a:srgbClr val="0070C0"/>
                </a:solidFill>
                <a:latin typeface="黑体" panose="02010609060101010101" charset="-122"/>
                <a:ea typeface="黑体" panose="02010609060101010101" charset="-122"/>
                <a:cs typeface="+mn-cs"/>
              </a:rPr>
              <a:t>统筹配置资源要素，支持农村集体经济组织发展，每个行政村都要有规范的集体经济组织，引导农村集体经济组织开展合作经营（市委农村工作会议）。</a:t>
            </a:r>
            <a:endParaRPr lang="zh-CN" altLang="en-US" sz="1800" dirty="0">
              <a:solidFill>
                <a:srgbClr val="0070C0"/>
              </a:solidFill>
              <a:latin typeface="黑体" panose="02010609060101010101" charset="-122"/>
              <a:ea typeface="黑体" panose="02010609060101010101" charset="-122"/>
              <a:cs typeface="+mn-cs"/>
            </a:endParaRPr>
          </a:p>
        </p:txBody>
      </p:sp>
      <p:sp>
        <p:nvSpPr>
          <p:cNvPr id="23" name="矩形 22"/>
          <p:cNvSpPr/>
          <p:nvPr/>
        </p:nvSpPr>
        <p:spPr>
          <a:xfrm>
            <a:off x="179705" y="1563821"/>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dart-board_116358"/>
          <p:cNvSpPr>
            <a:spLocks noChangeAspect="1"/>
          </p:cNvSpPr>
          <p:nvPr/>
        </p:nvSpPr>
        <p:spPr bwMode="auto">
          <a:xfrm flipH="1">
            <a:off x="858822" y="2227190"/>
            <a:ext cx="759487" cy="789716"/>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集体经济</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9"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矩形 28"/>
          <p:cNvSpPr/>
          <p:nvPr/>
        </p:nvSpPr>
        <p:spPr>
          <a:xfrm>
            <a:off x="897255" y="2571750"/>
            <a:ext cx="5880735" cy="553720"/>
          </a:xfrm>
          <a:prstGeom prst="rect">
            <a:avLst/>
          </a:prstGeom>
        </p:spPr>
        <p:txBody>
          <a:bodyPr wrap="square" lIns="0" tIns="0" rIns="0" bIns="0">
            <a:spAutoFit/>
          </a:bodyPr>
          <a:lstStyle/>
          <a:p>
            <a:pPr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关于乡村建设</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29977"/>
          <a:stretch>
            <a:fillRect/>
          </a:stretch>
        </p:blipFill>
        <p:spPr>
          <a:xfrm rot="5400000">
            <a:off x="4623556" y="-667"/>
            <a:ext cx="4541417" cy="4500740"/>
          </a:xfrm>
          <a:prstGeom prst="rect">
            <a:avLst/>
          </a:prstGeom>
        </p:spPr>
      </p:pic>
      <p:sp>
        <p:nvSpPr>
          <p:cNvPr id="3" name="流程图: 准备 2"/>
          <p:cNvSpPr/>
          <p:nvPr/>
        </p:nvSpPr>
        <p:spPr>
          <a:xfrm>
            <a:off x="179705" y="1131570"/>
            <a:ext cx="3463290" cy="797560"/>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dirty="0"/>
              <a:t>第一部分</a:t>
            </a:r>
            <a:endParaRPr lang="zh-CN" altLang="en-US" sz="3600"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to="" calcmode="lin" valueType="num">
                                      <p:cBhvr>
                                        <p:cTn id="7" dur="1" fill="hold"/>
                                        <p:tgtEl>
                                          <p:spTgt spid="2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en-US" altLang="zh-CN" sz="2700" b="1">
                <a:solidFill>
                  <a:srgbClr val="C6252A"/>
                </a:solidFill>
                <a:latin typeface="微软雅黑" panose="020B0503020204020204" pitchFamily="34" charset="-122"/>
                <a:ea typeface="微软雅黑" panose="020B0503020204020204" pitchFamily="34" charset="-122"/>
              </a:rPr>
              <a:t>02  </a:t>
            </a:r>
            <a:r>
              <a:rPr lang="zh-CN" altLang="en-US" sz="2700" b="1">
                <a:solidFill>
                  <a:srgbClr val="C6252A"/>
                </a:solidFill>
                <a:latin typeface="微软雅黑" panose="020B0503020204020204" pitchFamily="34" charset="-122"/>
                <a:ea typeface="微软雅黑" panose="020B0503020204020204" pitchFamily="34" charset="-122"/>
              </a:rPr>
              <a:t>存在问题</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准备 1"/>
          <p:cNvSpPr/>
          <p:nvPr/>
        </p:nvSpPr>
        <p:spPr>
          <a:xfrm>
            <a:off x="35560" y="51435"/>
            <a:ext cx="853440" cy="561340"/>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9" name="矩形 28"/>
          <p:cNvSpPr/>
          <p:nvPr/>
        </p:nvSpPr>
        <p:spPr>
          <a:xfrm>
            <a:off x="971550" y="178435"/>
            <a:ext cx="7418070" cy="307340"/>
          </a:xfrm>
          <a:prstGeom prst="rect">
            <a:avLst/>
          </a:prstGeom>
        </p:spPr>
        <p:txBody>
          <a:bodyPr wrap="square" lIns="0" tIns="0" rIns="0" bIns="0">
            <a:spAutoFit/>
          </a:bodyPr>
          <a:lstStyle/>
          <a:p>
            <a:r>
              <a:rPr lang="zh-CN" altLang="en-US" sz="2000" dirty="0">
                <a:solidFill>
                  <a:srgbClr val="FF0000"/>
                </a:solidFill>
                <a:latin typeface="微软雅黑" panose="020B0503020204020204" pitchFamily="34" charset="-122"/>
                <a:ea typeface="微软雅黑" panose="020B0503020204020204" pitchFamily="34" charset="-122"/>
                <a:sym typeface="+mn-ea"/>
              </a:rPr>
              <a:t>农村集体经济组织问题短板</a:t>
            </a:r>
            <a:r>
              <a:rPr lang="zh-CN" altLang="en-US" sz="2000" b="1" dirty="0">
                <a:solidFill>
                  <a:srgbClr val="FF0000"/>
                </a:solidFill>
                <a:latin typeface="微软雅黑" panose="020B0503020204020204" pitchFamily="34" charset="-122"/>
                <a:ea typeface="微软雅黑" panose="020B0503020204020204" pitchFamily="34" charset="-122"/>
                <a:sym typeface="+mn-ea"/>
              </a:rPr>
              <a:t> </a:t>
            </a:r>
            <a:endParaRPr lang="zh-CN" altLang="en-US" sz="2000" b="1" dirty="0">
              <a:solidFill>
                <a:srgbClr val="FF0000"/>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299210" y="1347470"/>
            <a:ext cx="7090410" cy="2953385"/>
          </a:xfrm>
          <a:prstGeom prst="rect">
            <a:avLst/>
          </a:prstGeom>
          <a:noFill/>
          <a:ln w="9525">
            <a:noFill/>
          </a:ln>
        </p:spPr>
        <p:txBody>
          <a:bodyPr wrap="square">
            <a:spAutoFit/>
          </a:bodyPr>
          <a:lstStyle/>
          <a:p>
            <a:pPr algn="l" fontAlgn="auto">
              <a:lnSpc>
                <a:spcPct val="150000"/>
              </a:lnSpc>
              <a:buClrTx/>
              <a:buSzTx/>
              <a:buFontTx/>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（一）</a:t>
            </a:r>
            <a:r>
              <a:rPr lang="zh-CN" altLang="en-US" sz="1800" dirty="0">
                <a:solidFill>
                  <a:srgbClr val="FF0000"/>
                </a:solidFill>
                <a:latin typeface="黑体" panose="02010609060101010101" charset="-122"/>
                <a:ea typeface="黑体" panose="02010609060101010101" charset="-122"/>
              </a:rPr>
              <a:t>思想认识不足</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思想重视不够、职责认识不清、存在畏难情绪</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fontAlgn="auto">
              <a:lnSpc>
                <a:spcPct val="150000"/>
              </a:lnSpc>
              <a:buClrTx/>
              <a:buSzTx/>
              <a:buFontTx/>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（二）</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800" dirty="0">
                <a:solidFill>
                  <a:srgbClr val="FF0000"/>
                </a:solidFill>
                <a:latin typeface="黑体" panose="02010609060101010101" charset="-122"/>
                <a:ea typeface="黑体" panose="02010609060101010101" charset="-122"/>
              </a:rPr>
              <a:t>责任落实不力</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基层党组织监管缺位、主管部门监管乏力）</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fontAlgn="auto">
              <a:lnSpc>
                <a:spcPct val="150000"/>
              </a:lnSpc>
              <a:buClrTx/>
              <a:buSzTx/>
              <a:buFontTx/>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（三）</a:t>
            </a:r>
            <a:r>
              <a:rPr lang="zh-CN" altLang="en-US" sz="1800" dirty="0">
                <a:solidFill>
                  <a:srgbClr val="FF0000"/>
                </a:solidFill>
                <a:latin typeface="黑体" panose="02010609060101010101" charset="-122"/>
                <a:ea typeface="黑体" panose="02010609060101010101" charset="-122"/>
              </a:rPr>
              <a:t>基础工作不扎实</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权属不够明、底数不够明、监察监督不到位）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fontAlgn="auto">
              <a:lnSpc>
                <a:spcPct val="150000"/>
              </a:lnSpc>
              <a:buClrTx/>
              <a:buSzTx/>
              <a:buFontTx/>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（四）</a:t>
            </a:r>
            <a:r>
              <a:rPr lang="zh-CN" altLang="en-US" sz="1800" dirty="0">
                <a:solidFill>
                  <a:srgbClr val="FF0000"/>
                </a:solidFill>
                <a:latin typeface="黑体" panose="02010609060101010101" charset="-122"/>
                <a:ea typeface="黑体" panose="02010609060101010101" charset="-122"/>
              </a:rPr>
              <a:t>财务管理不规范</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收支管理不规范、公开公示不到位）</a:t>
            </a:r>
            <a:endPar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endParaRPr>
          </a:p>
          <a:p>
            <a:pPr algn="l" fontAlgn="auto">
              <a:lnSpc>
                <a:spcPct val="150000"/>
              </a:lnSpc>
              <a:buClrTx/>
              <a:buSzTx/>
              <a:buFontTx/>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（五）</a:t>
            </a:r>
            <a:r>
              <a:rPr lang="zh-CN" altLang="en-US" sz="1800" dirty="0">
                <a:solidFill>
                  <a:srgbClr val="FF0000"/>
                </a:solidFill>
                <a:latin typeface="黑体" panose="02010609060101010101" charset="-122"/>
                <a:ea typeface="黑体" panose="02010609060101010101" charset="-122"/>
              </a:rPr>
              <a:t>项目管理不到位</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过程管理不规范、扶贫资产后续管理不到位）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fontAlgn="auto">
              <a:lnSpc>
                <a:spcPct val="150000"/>
              </a:lnSpc>
              <a:buClrTx/>
              <a:buSzTx/>
              <a:buFontTx/>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(六）</a:t>
            </a:r>
            <a:r>
              <a:rPr lang="zh-CN" altLang="en-US" sz="1800" dirty="0">
                <a:solidFill>
                  <a:srgbClr val="FF0000"/>
                </a:solidFill>
                <a:latin typeface="黑体" panose="02010609060101010101" charset="-122"/>
                <a:ea typeface="黑体" panose="02010609060101010101" charset="-122"/>
              </a:rPr>
              <a:t>可持续发展存在隐患</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发展模式单一、风险防控不到位</a:t>
            </a:r>
            <a:r>
              <a:rPr lang="zh-CN" altLang="en-US" sz="1600">
                <a:gradFill>
                  <a:gsLst>
                    <a:gs pos="0">
                      <a:srgbClr val="FE4444"/>
                    </a:gs>
                    <a:gs pos="100000">
                      <a:srgbClr val="832B2B"/>
                    </a:gs>
                  </a:gsLst>
                  <a:lin scaled="0"/>
                </a:gradFill>
                <a:latin typeface="微软雅黑" panose="020B0503020204020204" pitchFamily="34" charset="-122"/>
                <a:ea typeface="微软雅黑" panose="020B0503020204020204" pitchFamily="34" charset="-122"/>
                <a:sym typeface="+mn-ea"/>
              </a:rPr>
              <a:t>。议事决策制度执行不力；监事会形同虚设）</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467995" y="843280"/>
            <a:ext cx="8207375" cy="3872865"/>
          </a:xfrm>
          <a:prstGeom prst="roundRect">
            <a:avLst/>
          </a:prstGeom>
          <a:noFill/>
          <a:ln>
            <a:prstDash val="lgDash"/>
          </a:ln>
          <a:extLst>
            <a:ext uri="{909E8E84-426E-40DD-AFC4-6F175D3DCCD1}">
              <a14:hiddenFill xmlns:a14="http://schemas.microsoft.com/office/drawing/2010/main">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14:hiddenFill>
            </a:ext>
          </a:extLst>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en-US" altLang="zh-CN" sz="2700" b="1">
                <a:solidFill>
                  <a:srgbClr val="C6252A"/>
                </a:solidFill>
                <a:latin typeface="微软雅黑" panose="020B0503020204020204" pitchFamily="34" charset="-122"/>
                <a:ea typeface="微软雅黑" panose="020B0503020204020204" pitchFamily="34" charset="-122"/>
              </a:rPr>
              <a:t>03   </a:t>
            </a:r>
            <a:r>
              <a:rPr lang="zh-CN" altLang="en-US" sz="2700" b="1">
                <a:solidFill>
                  <a:srgbClr val="C6252A"/>
                </a:solidFill>
                <a:latin typeface="微软雅黑" panose="020B0503020204020204" pitchFamily="34" charset="-122"/>
                <a:ea typeface="微软雅黑" panose="020B0503020204020204" pitchFamily="34" charset="-122"/>
              </a:rPr>
              <a:t>基本概念及措施</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261461"/>
            <a:ext cx="6633686"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b="1" kern="0" dirty="0">
                <a:solidFill>
                  <a:srgbClr val="FF0000"/>
                </a:solidFill>
                <a:latin typeface="黑体" panose="02010609060101010101" charset="-122"/>
                <a:ea typeface="黑体" panose="02010609060101010101" charset="-122"/>
              </a:rPr>
              <a:t>一、农村集体经济相关概念</a:t>
            </a:r>
            <a:endParaRPr lang="zh-CN" altLang="en-US" b="1" kern="0" dirty="0">
              <a:solidFill>
                <a:srgbClr val="FF0000"/>
              </a:solidFill>
              <a:latin typeface="黑体" panose="02010609060101010101" charset="-122"/>
              <a:ea typeface="黑体" panose="02010609060101010101"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（一）农村集体经济组织</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中华人民共和国农村集体经济组织法(草案)》明确：农村集体经济组织是指以土地集体所有为基础，依法代表成员集体行使所有权，实行家庭承包经营为基础、统分结合双层经营体制的地区性经济组织，包括乡镇级集体经济组织、村级集体经济组织、组级集体经济组织，不包括农村供销合作社、农村信用合作社、农民专业合作社等合作经济组织。</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（二）村集体经济组织收入</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主要包括村集体经济经营收入、发包及村办企业上缴收入、投资收入、财政补助、地票资金、集体土地征占补偿费、捐赠收入、其他收入等。</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（三</a:t>
            </a:r>
            <a:r>
              <a:rPr lang="zh-CN" altLang="en-US" sz="1500" b="1" kern="0" dirty="0">
                <a:solidFill>
                  <a:srgbClr val="FF0000"/>
                </a:solidFill>
                <a:latin typeface="楷体" panose="02010609060101010101" pitchFamily="49" charset="-122"/>
                <a:ea typeface="楷体" panose="02010609060101010101" pitchFamily="49" charset="-122"/>
              </a:rPr>
              <a:t>）农村集体经营性收入</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主要指村集体经济组织利用其“三资”从事各种经营活动所取得的合法收入。主要包括经营收入、发包及村办企业上缴收入、投资收入、其他经营收入等，构成如下：</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1.经营收入。指村集体经济组织从事生产、加工、销售、租赁、服务、劳务等经营活动所取得的收入。包括农产品销售收入、物资销售收入、资产租赁收入（土地、房屋、生产设备等出租）、服务收入（机播、机耕、机防、代种、代收、生产托管等服务）、组织劳务输出收入等。</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2.发包及村办企业上缴收入。指村集体经济组织对未承包给农户的集体耕地、林地、果园、鱼塘及其他集体资源等，发包给其他经营主体而获得的承包金，以及村办企业上缴的利润等。</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3.投资收入。指村集体经济组织对外投资取得的收入。包括村集体经济组织投资、参股公司和农民合作社等市场经营主体，按股份或份额获得的收入，以及涉农项目股权化改革分红收入等。</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4.其他经营收入。指除开展以上经营活动以外，村集体经济组织进行其他经营性活动所取得的收入。包括银行存款利息收入、无形资产（技术专利、商标权、商誉等）取得的收入。</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792956" y="782479"/>
            <a:ext cx="7558088"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（四）农村集体经济经营收益</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指农村集体经济经营性收入扣除生产经营成本及费用、税后村集体经济经营的最终成果。</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（五）农村集体经济组织支出</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主要包括经营支出、日常办公管理经费支出、建设项目支出、公共服务及公益事业支出和其他支出等。</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（六）农村集体经济收益分配原则及顺序</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农村集体经济组织当年收益应当按照章程规定提取公积公益金，用于弥补亏损、扩大生产经营、为成员提供服务和福利等，剩余的可分配收益按照量化给本</a:t>
            </a:r>
            <a:r>
              <a:rPr lang="zh-CN" altLang="en-US" sz="1500" kern="0" dirty="0">
                <a:solidFill>
                  <a:schemeClr val="bg1"/>
                </a:solidFill>
                <a:latin typeface="楷体" panose="02010609060101010101" pitchFamily="49" charset="-122"/>
                <a:ea typeface="楷体" panose="02010609060101010101" pitchFamily="49" charset="-122"/>
              </a:rPr>
              <a:t>集体经济组织成员的集体经营性财产收益权份额进行分配。</a:t>
            </a:r>
            <a:endParaRPr lang="zh-CN" altLang="en-US" sz="1500" kern="0" dirty="0">
              <a:solidFill>
                <a:schemeClr val="bg1"/>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77691" y="411956"/>
            <a:ext cx="8233410" cy="39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黑体" panose="02010609060101010101" charset="-122"/>
                <a:ea typeface="黑体" panose="02010609060101010101" charset="-122"/>
                <a:cs typeface="黑体" panose="02010609060101010101" charset="-122"/>
              </a:rPr>
              <a:t>二、2022年全市新型农村集体经济相关情况</a:t>
            </a:r>
            <a:endParaRPr lang="zh-CN" altLang="en-US" sz="1500" b="1" kern="0" dirty="0">
              <a:solidFill>
                <a:srgbClr val="FF0000"/>
              </a:solidFill>
              <a:latin typeface="黑体" panose="02010609060101010101" charset="-122"/>
              <a:ea typeface="黑体" panose="02010609060101010101" charset="-122"/>
              <a:cs typeface="黑体" panose="02010609060101010101" charset="-122"/>
            </a:endParaRPr>
          </a:p>
          <a:p>
            <a:pPr lvl="0" algn="l">
              <a:lnSpc>
                <a:spcPct val="150000"/>
              </a:lnSpc>
              <a:buClrTx/>
              <a:buSzTx/>
              <a:buFontTx/>
              <a:defRPr/>
            </a:pPr>
            <a:r>
              <a:rPr lang="zh-CN" altLang="en-US" sz="1500" b="1" kern="0" dirty="0">
                <a:solidFill>
                  <a:srgbClr val="FF0000"/>
                </a:solidFill>
                <a:latin typeface="楷体" panose="02010609060101010101" pitchFamily="49" charset="-122"/>
                <a:ea typeface="楷体" panose="02010609060101010101" pitchFamily="49" charset="-122"/>
              </a:rPr>
              <a:t>（一）总体情况</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rPr>
              <a:t>2022年全市新型农村集体经济快速发展，全市9054个村（含涉农社区）集体经营性收入24.3亿元(2021年9200个村18亿元，增幅35%)、经营收益12亿元，村均经营性收入26.8万元(2021年19.6万元，增幅36.7%)、经营收益13.3万元；5613个村经营性收入超过5万元，占比62%(2021年50.5%，增加11.5个百分点)，3893个村经营性收入超过10万元，占比43%（2021年29.8%，增加13.2个百分点）；410个村经营性收入超过100万元，占比4.5%；4393个村经营收益超过5万元，占比48.5%，2327个村经营收益超过10万元，占比25.7%；63个村经营收益超过100万元，占比0.7%。</a:t>
            </a:r>
            <a:endPar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rPr>
              <a:t>说明:重庆市2021年以前一直统计村集体经济组织经营性收入；2022年统计村集体经济组织经营收益(与全国统计口径保持一致)。</a:t>
            </a:r>
            <a:endPar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lvl="0" algn="l">
              <a:lnSpc>
                <a:spcPct val="150000"/>
              </a:lnSpc>
              <a:defRPr/>
            </a:pPr>
            <a:r>
              <a:rPr lang="zh-CN" altLang="en-US" sz="1500" kern="0" dirty="0">
                <a:solidFill>
                  <a:schemeClr val="bg1"/>
                </a:solidFill>
                <a:latin typeface="楷体" panose="02010609060101010101" pitchFamily="49" charset="-122"/>
                <a:ea typeface="楷体" panose="02010609060101010101" pitchFamily="49" charset="-122"/>
                <a:cs typeface="楷体" panose="02010609060101010101" pitchFamily="49" charset="-122"/>
              </a:rPr>
              <a:t>备注：情况来源：市农业农村委</a:t>
            </a:r>
            <a:endParaRPr lang="zh-CN" altLang="en-US" sz="1500" kern="0" dirty="0">
              <a:solidFill>
                <a:schemeClr val="bg1"/>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20" name="组合 19"/>
          <p:cNvGrpSpPr/>
          <p:nvPr/>
        </p:nvGrpSpPr>
        <p:grpSpPr>
          <a:xfrm>
            <a:off x="0" y="3587591"/>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（二）村集体经济收益分配原则</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村集体经济收益积累不少于15%，发展壮大集体经济不少于20%，成员分利不多于25%，奖励集体经济经营管理人员不多于20%，发展集体公益事业不少于20%。收益具体分配方案，需按程序经村集体经济组织成员大会或成员代表大会讨论通过后，报乡镇（街道）备案。</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备注：情况来源：酉阳县县委县政府办公室联合印发的《酉阳自治县农村集体经济组织资金资产资源管理办法》</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670084" y="332899"/>
            <a:ext cx="7556183"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（三）全市村集体经济发展目标</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2023年1月，市委办公厅印发《关于〈市委六届二次全会重点任务分解方案〉的通知》（渝委办〔2022〕40号）要求，全市要进一步推进农村集体经济建设。市农业农村改革专项小组办公室牵头形成了《村级集体经济消“薄”行动方案（征求意见稿）》，明确全市力争到2027年，消除经营收入5万元以下的集体经济薄弱村，经营收入高于10万元以上的村达到80%以上。</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
        <p:nvSpPr>
          <p:cNvPr id="16" name="文本框 15"/>
          <p:cNvSpPr txBox="1"/>
          <p:nvPr/>
        </p:nvSpPr>
        <p:spPr>
          <a:xfrm>
            <a:off x="2667000" y="2117169"/>
            <a:ext cx="3810000" cy="321945"/>
          </a:xfrm>
          <a:prstGeom prst="rect">
            <a:avLst/>
          </a:prstGeom>
          <a:noFill/>
          <a:ln w="9525">
            <a:noFill/>
          </a:ln>
        </p:spPr>
        <p:txBody>
          <a:bodyPr>
            <a:spAutoFit/>
          </a:bodyPr>
          <a:p>
            <a:pPr indent="0" algn="ctr"/>
            <a:r>
              <a:rPr lang="zh-CN" sz="1500" b="0">
                <a:solidFill>
                  <a:schemeClr val="bg1"/>
                </a:solidFill>
                <a:latin typeface="黑体" panose="02010609060101010101" charset="-122"/>
                <a:ea typeface="黑体" panose="02010609060101010101" charset="-122"/>
                <a:cs typeface="方正小标宋_GBK" panose="03000509000000000000" charset="-122"/>
              </a:rPr>
              <a:t>重点政策措施年度目标计划</a:t>
            </a:r>
            <a:endParaRPr lang="zh-CN" altLang="en-US" sz="1500" b="0">
              <a:solidFill>
                <a:schemeClr val="bg1"/>
              </a:solidFill>
              <a:latin typeface="黑体" panose="02010609060101010101" charset="-122"/>
              <a:ea typeface="黑体" panose="02010609060101010101" charset="-122"/>
              <a:cs typeface="方正小标宋_GBK" panose="03000509000000000000" charset="-122"/>
            </a:endParaRPr>
          </a:p>
        </p:txBody>
      </p:sp>
      <p:graphicFrame>
        <p:nvGraphicFramePr>
          <p:cNvPr id="17" name="表格 16"/>
          <p:cNvGraphicFramePr/>
          <p:nvPr>
            <p:custDataLst>
              <p:tags r:id="rId5"/>
            </p:custDataLst>
          </p:nvPr>
        </p:nvGraphicFramePr>
        <p:xfrm>
          <a:off x="2326481" y="2416254"/>
          <a:ext cx="4243070" cy="1438275"/>
        </p:xfrm>
        <a:graphic>
          <a:graphicData uri="http://schemas.openxmlformats.org/drawingml/2006/table">
            <a:tbl>
              <a:tblPr firstRow="1" bandRow="1">
                <a:tableStyleId>{5940675A-B579-460E-94D1-54222C63F5DA}</a:tableStyleId>
              </a:tblPr>
              <a:tblGrid>
                <a:gridCol w="282575"/>
                <a:gridCol w="434340"/>
                <a:gridCol w="706120"/>
                <a:gridCol w="704850"/>
                <a:gridCol w="705485"/>
                <a:gridCol w="704850"/>
                <a:gridCol w="704850"/>
              </a:tblGrid>
              <a:tr h="142875">
                <a:tc rowSpan="2">
                  <a:txBody>
                    <a:bodyPr/>
                    <a:p>
                      <a:pPr indent="0" algn="ctr">
                        <a:buNone/>
                      </a:pPr>
                      <a:r>
                        <a:rPr lang="en-US" sz="900" b="1">
                          <a:solidFill>
                            <a:srgbClr val="FF0000"/>
                          </a:solidFill>
                          <a:latin typeface="Times New Roman" panose="02020603050405020304" charset="0"/>
                          <a:cs typeface="Times New Roman" panose="02020603050405020304" charset="0"/>
                        </a:rPr>
                        <a:t>序号</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900" b="1">
                          <a:solidFill>
                            <a:srgbClr val="FF0000"/>
                          </a:solidFill>
                          <a:latin typeface="Times New Roman" panose="02020603050405020304" charset="0"/>
                          <a:cs typeface="Times New Roman" panose="02020603050405020304" charset="0"/>
                        </a:rPr>
                        <a:t>政策措施</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lgn="ctr">
                        <a:buNone/>
                      </a:pPr>
                      <a:r>
                        <a:rPr lang="en-US" sz="900" b="1">
                          <a:solidFill>
                            <a:srgbClr val="FF0000"/>
                          </a:solidFill>
                          <a:latin typeface="Times New Roman" panose="02020603050405020304" charset="0"/>
                          <a:cs typeface="Times New Roman" panose="02020603050405020304" charset="0"/>
                        </a:rPr>
                        <a:t>年度目标</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428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900" b="1">
                          <a:solidFill>
                            <a:srgbClr val="FF0000"/>
                          </a:solidFill>
                          <a:latin typeface="Times New Roman" panose="02020603050405020304" charset="0"/>
                          <a:cs typeface="Times New Roman" panose="02020603050405020304" charset="0"/>
                        </a:rPr>
                        <a:t>2023年</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1">
                          <a:solidFill>
                            <a:srgbClr val="FF0000"/>
                          </a:solidFill>
                          <a:latin typeface="Times New Roman" panose="02020603050405020304" charset="0"/>
                          <a:cs typeface="Times New Roman" panose="02020603050405020304" charset="0"/>
                        </a:rPr>
                        <a:t>2024年</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1">
                          <a:solidFill>
                            <a:srgbClr val="FF0000"/>
                          </a:solidFill>
                          <a:latin typeface="Times New Roman" panose="02020603050405020304" charset="0"/>
                          <a:cs typeface="Times New Roman" panose="02020603050405020304" charset="0"/>
                        </a:rPr>
                        <a:t>2025年</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1">
                          <a:solidFill>
                            <a:srgbClr val="FF0000"/>
                          </a:solidFill>
                          <a:latin typeface="Times New Roman" panose="02020603050405020304" charset="0"/>
                          <a:cs typeface="Times New Roman" panose="02020603050405020304" charset="0"/>
                        </a:rPr>
                        <a:t>2026年</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1">
                          <a:solidFill>
                            <a:srgbClr val="FF0000"/>
                          </a:solidFill>
                          <a:latin typeface="Times New Roman" panose="02020603050405020304" charset="0"/>
                          <a:cs typeface="Times New Roman" panose="02020603050405020304" charset="0"/>
                        </a:rPr>
                        <a:t>2027年</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2525">
                <a:tc>
                  <a:txBody>
                    <a:bodyPr/>
                    <a:p>
                      <a:pPr indent="0" algn="ctr">
                        <a:buNone/>
                      </a:pPr>
                      <a:r>
                        <a:rPr lang="en-US" sz="900" b="1">
                          <a:solidFill>
                            <a:srgbClr val="FF0000"/>
                          </a:solidFill>
                          <a:latin typeface="Times New Roman" panose="02020603050405020304" charset="0"/>
                          <a:cs typeface="Times New Roman" panose="02020603050405020304" charset="0"/>
                        </a:rPr>
                        <a:t>1</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1">
                          <a:solidFill>
                            <a:srgbClr val="FF0000"/>
                          </a:solidFill>
                          <a:latin typeface="Times New Roman" panose="02020603050405020304" charset="0"/>
                          <a:cs typeface="Times New Roman" panose="02020603050405020304" charset="0"/>
                        </a:rPr>
                        <a:t>消除集体经济薄弱村</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1">
                          <a:solidFill>
                            <a:srgbClr val="FF0000"/>
                          </a:solidFill>
                          <a:latin typeface="Times New Roman" panose="02020603050405020304" charset="0"/>
                          <a:cs typeface="Times New Roman" panose="02020603050405020304" charset="0"/>
                        </a:rPr>
                        <a:t>年经营收入高于5万元以上的村占比达70%，高于10万元以上的村占比达50%。</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1">
                          <a:solidFill>
                            <a:srgbClr val="FF0000"/>
                          </a:solidFill>
                          <a:latin typeface="Times New Roman" panose="02020603050405020304" charset="0"/>
                          <a:cs typeface="Times New Roman" panose="02020603050405020304" charset="0"/>
                        </a:rPr>
                        <a:t>年经营收入高于5万元以上的村占比达78%，高于10万元以上的村占比达58%。</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1">
                          <a:solidFill>
                            <a:srgbClr val="FF0000"/>
                          </a:solidFill>
                          <a:latin typeface="Times New Roman" panose="02020603050405020304" charset="0"/>
                          <a:cs typeface="Times New Roman" panose="02020603050405020304" charset="0"/>
                        </a:rPr>
                        <a:t>年经营收入高于5万元以上的村占比达86%，高于10万元以上的村占比达66%。</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1">
                          <a:solidFill>
                            <a:srgbClr val="FF0000"/>
                          </a:solidFill>
                          <a:latin typeface="Times New Roman" panose="02020603050405020304" charset="0"/>
                          <a:cs typeface="Times New Roman" panose="02020603050405020304" charset="0"/>
                        </a:rPr>
                        <a:t>年经营收入高于5万元以上的村占比达94%，高于10万元以上的村占比达74%。</a:t>
                      </a:r>
                      <a:endParaRPr lang="en-US" altLang="en-US" sz="900" b="1">
                        <a:solidFill>
                          <a:srgbClr val="FF0000"/>
                        </a:solidFill>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1">
                          <a:solidFill>
                            <a:srgbClr val="FF0000"/>
                          </a:solidFill>
                          <a:latin typeface="Times New Roman" panose="02020603050405020304" charset="0"/>
                          <a:cs typeface="Times New Roman" panose="02020603050405020304" charset="0"/>
                        </a:rPr>
                        <a:t>所有村级集体经济组织年经营收入高于5万元，其中高于10万元以上的村占比达到80%。</a:t>
                      </a:r>
                      <a:endParaRPr lang="en-US" altLang="en-US" sz="900" b="1">
                        <a:solidFill>
                          <a:srgbClr val="FF0000"/>
                        </a:solidFill>
                        <a:highlight>
                          <a:srgbClr val="00FFFF"/>
                        </a:highlight>
                        <a:latin typeface="Times New Roman" panose="02020603050405020304" charset="0"/>
                        <a:ea typeface="Times New Roman" panose="02020603050405020304" charset="0"/>
                        <a:cs typeface="Times New Roman" panose="02020603050405020304" charset="0"/>
                      </a:endParaRPr>
                    </a:p>
                  </a:txBody>
                  <a:tcPr marL="51435" marR="51435"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一、指示要求及政策要点</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765810"/>
            <a:ext cx="6633686"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（四）村集体经济收入测算办法</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酉阳县县委办公室、县政府办公室2023年1月联合印发《关于切实做好村集体经济经营性收入及收益测算管理工作的通知》，提出村集体经济组织总收入和经营性收入、收益测算方法，为下步全市其他区县村集体经济测算提供了参考。</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1.村集体经济组织总收入。</a:t>
            </a:r>
            <a:r>
              <a:rPr lang="zh-CN" altLang="en-US" sz="1500" kern="0" dirty="0">
                <a:solidFill>
                  <a:srgbClr val="FF0000"/>
                </a:solidFill>
                <a:latin typeface="楷体" panose="02010609060101010101" pitchFamily="49" charset="-122"/>
                <a:ea typeface="楷体" panose="02010609060101010101" pitchFamily="49" charset="-122"/>
              </a:rPr>
              <a:t>村集体经济组织总收入=经营性收入+地票资金收入+集体土地征占补偿收入+财政补助资金收入+各种捐助收入+其他收入。</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2.村集体经济经营性收入。</a:t>
            </a:r>
            <a:r>
              <a:rPr lang="zh-CN" altLang="en-US" sz="1500" kern="0" dirty="0">
                <a:solidFill>
                  <a:srgbClr val="FF0000"/>
                </a:solidFill>
                <a:latin typeface="楷体" panose="02010609060101010101" pitchFamily="49" charset="-122"/>
                <a:ea typeface="楷体" panose="02010609060101010101" pitchFamily="49" charset="-122"/>
              </a:rPr>
              <a:t>村集体经济经营性收入=经营收入+发包及村办企业上缴收入+投资收入+其他经营收入。</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739616" y="611505"/>
            <a:ext cx="7905274"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3.村集体经济经营性收益。</a:t>
            </a:r>
            <a:r>
              <a:rPr lang="zh-CN" altLang="en-US" sz="1500" kern="0" dirty="0">
                <a:solidFill>
                  <a:srgbClr val="FF0000"/>
                </a:solidFill>
                <a:latin typeface="楷体" panose="02010609060101010101" pitchFamily="49" charset="-122"/>
                <a:ea typeface="楷体" panose="02010609060101010101" pitchFamily="49" charset="-122"/>
              </a:rPr>
              <a:t>村集体经济经营性收益=经营性收入-经营支出-管理费用-税费。</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经营支出是指与销售农产品、物资，提供劳务等经营活动相关的成本、费用支出等。包括销售农产品、物资的成本，对外提供劳务的成本，对外出租房屋、楼宇、场地等资产的出租期间相关维修支出，经济林木投产后的管护费以及成本摊销等。</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管理费用是指村集体经济组织管理活动发生的各项支出，包括村集体经济组织管理人员的工资、办公费、差旅费、管理用固定资产折旧费等。</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可采用的测算公式，经营性收益=经营性收入+发包及上交收入+投资收益-经营性支出-管理费用(含干部报酬、报刊费，其中干部报酬含集体经济组织管理人员及聘用人员基本报酬、村支两委干部兼任集体经济组织工作获得的基本报酬)。</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344376" y="-81439"/>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891463" y="33813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765810"/>
            <a:ext cx="6633686"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黑体" panose="02010609060101010101" charset="-122"/>
                <a:ea typeface="黑体" panose="02010609060101010101" charset="-122"/>
                <a:cs typeface="黑体" panose="02010609060101010101" charset="-122"/>
              </a:rPr>
              <a:t>三、2022年全市脱贫村村集体经济情况</a:t>
            </a:r>
            <a:endParaRPr lang="zh-CN" altLang="en-US" sz="1500" b="1" kern="0" dirty="0">
              <a:solidFill>
                <a:srgbClr val="FF0000"/>
              </a:solidFill>
              <a:latin typeface="黑体" panose="02010609060101010101" charset="-122"/>
              <a:ea typeface="黑体" panose="02010609060101010101" charset="-122"/>
              <a:cs typeface="黑体" panose="02010609060101010101"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国家巩固拓展脱贫攻坚成果同乡村振兴有效衔接考核评估，要求脱贫村村集体经济经收入不得低于5万元。</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全市脱贫村集体经济组织1918个，全国防止返贫监测和衔接推进乡村振兴信息系统显示，全市所有脱贫村村集体经济收入超过5万元，其中收入5万至10万的有830个，收入10万以上的有1088个。由于缺乏相关数据，无法对经营性收入、支出等情况进行分析研究。</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923925" y="337185"/>
            <a:ext cx="7795260" cy="39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黑体" panose="02010609060101010101" charset="-122"/>
                <a:ea typeface="黑体" panose="02010609060101010101" charset="-122"/>
              </a:rPr>
              <a:t>四、存在的主要问题</a:t>
            </a:r>
            <a:endParaRPr lang="zh-CN" altLang="en-US" sz="1500" b="1" kern="0" dirty="0">
              <a:solidFill>
                <a:srgbClr val="FF0000"/>
              </a:solidFill>
              <a:latin typeface="黑体" panose="02010609060101010101" charset="-122"/>
              <a:ea typeface="黑体" panose="02010609060101010101"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（一）相关台帐还没有建立</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由于全国防止返贫监测和衔接推进乡村振兴信息系统只能收集到脱贫村村集体经济收入情况，牵头负责村集体经济的市农业农村委相关处室目前还没有建立有关村集体经济收入的工作台帐。对全市村集体经济收入特别是脱贫村村集体经营性收入，存在底数不清、情况不明的问题。</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（二）测算标准不统一</a:t>
            </a:r>
            <a:endParaRPr lang="zh-CN" altLang="en-US" sz="1500" b="1"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目前除酉阳县县委和县政府印发相关文件，明确提出农村集体经济收入测算办法外，其他区县正在或还没有印发相关测算办法。全市农村集体经济收入、支出、纯收益等如何测算、设置哪些指标，标准不明确、口径不统一，导致相关数据前后矛盾，差距较大，需要明确标准、统一口径。</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803434" y="210026"/>
            <a:ext cx="7889081" cy="355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五、</a:t>
            </a:r>
            <a:r>
              <a:rPr lang="zh-CN" altLang="en-US" sz="1500" b="1" kern="0" dirty="0">
                <a:solidFill>
                  <a:srgbClr val="FF0000"/>
                </a:solidFill>
                <a:latin typeface="黑体" panose="02010609060101010101" charset="-122"/>
                <a:ea typeface="黑体" panose="02010609060101010101" charset="-122"/>
              </a:rPr>
              <a:t>下步工作计划</a:t>
            </a:r>
            <a:endParaRPr lang="zh-CN" altLang="en-US" sz="1500" b="1" kern="0" dirty="0">
              <a:solidFill>
                <a:srgbClr val="FF0000"/>
              </a:solidFill>
              <a:latin typeface="黑体" panose="02010609060101010101" charset="-122"/>
              <a:ea typeface="黑体" panose="02010609060101010101"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（一）强化调查研究，出台政策文件。</a:t>
            </a:r>
            <a:r>
              <a:rPr lang="zh-CN" altLang="en-US" sz="1500" kern="0" dirty="0">
                <a:solidFill>
                  <a:srgbClr val="FF0000"/>
                </a:solidFill>
                <a:latin typeface="楷体" panose="02010609060101010101" pitchFamily="49" charset="-122"/>
                <a:ea typeface="楷体" panose="02010609060101010101" pitchFamily="49" charset="-122"/>
              </a:rPr>
              <a:t>成立专题调研组。3月中旬前，在一区两群区县分别选择1--2个脱贫村，实地调研分析，形成调研报告，出台《脱贫村集体经济管理办法》《加强脱贫村集体经济经营性收入及收益测算管理工作的通知》《加强脱贫村新型集体经济经营性收入的措施》等政策文件，全面规范村集体经济经营性收入及收益测算管理工作。</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（二）开发管理系统，常态收集分析。</a:t>
            </a:r>
            <a:r>
              <a:rPr lang="zh-CN" altLang="en-US" sz="1500" kern="0" dirty="0">
                <a:solidFill>
                  <a:srgbClr val="FF0000"/>
                </a:solidFill>
                <a:latin typeface="楷体" panose="02010609060101010101" pitchFamily="49" charset="-122"/>
                <a:ea typeface="楷体" panose="02010609060101010101" pitchFamily="49" charset="-122"/>
              </a:rPr>
              <a:t>拟联系全国防止返贫监测和衔接推进乡村振兴信息系统开发人员，实地到中银E农通-农业农村经营管理平台已投入使用的大足区中棠香街道惜字阁村，双丰村进行调研，了解掌握相关信息后，共同开发脱贫村村集体经济相关数据管理的信息系统，确保常态化收集脱贫村村集体经济经营性收入、支出等数据信息，明确标准，统一指标和口径，为领导决策、政策制定提供依据。坚持每半年调度1次、每年通报1次。</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544878" y="0"/>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8121491" y="210026"/>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1061085"/>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a:t>
            </a:r>
            <a:r>
              <a:rPr lang="zh-CN" altLang="en-US" sz="1500" kern="0" dirty="0">
                <a:solidFill>
                  <a:srgbClr val="FF0000"/>
                </a:solidFill>
                <a:latin typeface="楷体" panose="02010609060101010101" pitchFamily="49" charset="-122"/>
                <a:ea typeface="楷体" panose="02010609060101010101" pitchFamily="49" charset="-122"/>
              </a:rPr>
              <a:t>收入和服务带动能力。</a:t>
            </a:r>
            <a:r>
              <a:rPr lang="zh-CN" altLang="en-US" sz="1500" b="1" kern="0" dirty="0">
                <a:solidFill>
                  <a:srgbClr val="FF0000"/>
                </a:solidFill>
                <a:latin typeface="楷体" panose="02010609060101010101" pitchFamily="49" charset="-122"/>
                <a:ea typeface="楷体" panose="02010609060101010101" pitchFamily="49" charset="-122"/>
                <a:sym typeface="+mn-ea"/>
              </a:rPr>
              <a:t>三）建立运行机制，推广新型模式。</a:t>
            </a:r>
            <a:r>
              <a:rPr lang="zh-CN" altLang="en-US" sz="1500" kern="0" dirty="0">
                <a:solidFill>
                  <a:srgbClr val="FF0000"/>
                </a:solidFill>
                <a:latin typeface="楷体" panose="02010609060101010101" pitchFamily="49" charset="-122"/>
                <a:ea typeface="楷体" panose="02010609060101010101" pitchFamily="49" charset="-122"/>
                <a:sym typeface="+mn-ea"/>
              </a:rPr>
              <a:t>待市农业农村委印发《关于促进农村集体经济高质量发展的十条措施》、《村级集体经济消“薄”行动方案》印发后，我们将通过深入调研、精准分析、外省学习、开展试点，明晰产权关系、治理架构、经营方式、收益分配等运行机制，完善、优化、推广资源发包、物业出租、居间服务、资产参股4种模式，提高集体经济</a:t>
            </a:r>
            <a:endParaRPr lang="zh-CN" altLang="en-US" sz="1500" kern="0" dirty="0">
              <a:solidFill>
                <a:srgbClr val="FF0000"/>
              </a:solidFill>
              <a:latin typeface="楷体" panose="02010609060101010101" pitchFamily="49" charset="-122"/>
              <a:ea typeface="楷体" panose="02010609060101010101" pitchFamily="49" charset="-122"/>
              <a:sym typeface="+mn-ea"/>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922020"/>
          </a:xfrm>
          <a:prstGeom prst="rect">
            <a:avLst/>
          </a:prstGeom>
        </p:spPr>
        <p:txBody>
          <a:bodyPr wrap="square">
            <a:spAutoFit/>
          </a:bodyPr>
          <a:lstStyle/>
          <a:p>
            <a:pPr algn="ctr"/>
            <a:r>
              <a:rPr lang="en-US" altLang="zh-CN" sz="2700" b="1">
                <a:solidFill>
                  <a:srgbClr val="C6252A"/>
                </a:solidFill>
                <a:latin typeface="微软雅黑" panose="020B0503020204020204" pitchFamily="34" charset="-122"/>
                <a:ea typeface="微软雅黑" panose="020B0503020204020204" pitchFamily="34" charset="-122"/>
              </a:rPr>
              <a:t>03   </a:t>
            </a:r>
            <a:r>
              <a:rPr lang="zh-CN" altLang="en-US" sz="2700" b="1">
                <a:solidFill>
                  <a:srgbClr val="C6252A"/>
                </a:solidFill>
                <a:latin typeface="微软雅黑" panose="020B0503020204020204" pitchFamily="34" charset="-122"/>
                <a:ea typeface="微软雅黑" panose="020B0503020204020204" pitchFamily="34" charset="-122"/>
                <a:sym typeface="+mn-ea"/>
              </a:rPr>
              <a:t>发展模式</a:t>
            </a:r>
            <a:endParaRPr lang="zh-CN" altLang="en-US" sz="2700" b="1">
              <a:solidFill>
                <a:srgbClr val="C6252A"/>
              </a:solidFill>
              <a:latin typeface="微软雅黑" panose="020B0503020204020204" pitchFamily="34" charset="-122"/>
              <a:ea typeface="微软雅黑" panose="020B0503020204020204" pitchFamily="34" charset="-122"/>
            </a:endParaRPr>
          </a:p>
          <a:p>
            <a:pPr algn="ct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472" y="1000114"/>
            <a:ext cx="8388191" cy="86042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1</a:t>
            </a:r>
            <a:r>
              <a:rPr lang="zh-CN" altLang="zh-CN" sz="1350" b="1" dirty="0">
                <a:solidFill>
                  <a:srgbClr val="C00000"/>
                </a:solidFill>
                <a:latin typeface="微软雅黑" panose="020B0503020204020204" pitchFamily="34" charset="-122"/>
                <a:ea typeface="微软雅黑" panose="020B0503020204020204" pitchFamily="34" charset="-122"/>
                <a:sym typeface="+mn-ea"/>
              </a:rPr>
              <a:t>、</a:t>
            </a:r>
            <a:r>
              <a:rPr lang="zh-CN" altLang="en-US" sz="1350" b="1" dirty="0">
                <a:solidFill>
                  <a:srgbClr val="C00000"/>
                </a:solidFill>
                <a:latin typeface="微软雅黑" panose="020B0503020204020204" pitchFamily="34" charset="-122"/>
                <a:ea typeface="微软雅黑" panose="020B0503020204020204" pitchFamily="34" charset="-122"/>
                <a:sym typeface="+mn-ea"/>
              </a:rPr>
              <a:t>资源开发型</a:t>
            </a:r>
            <a:endParaRPr lang="zh-CN" altLang="en-US" sz="1350" b="1" dirty="0">
              <a:solidFill>
                <a:srgbClr val="C00000"/>
              </a:solidFill>
              <a:latin typeface="微软雅黑" panose="020B0503020204020204" pitchFamily="34" charset="-122"/>
              <a:ea typeface="微软雅黑" panose="020B0503020204020204" pitchFamily="34" charset="-122"/>
            </a:endParaRPr>
          </a:p>
          <a:p>
            <a:pPr marL="252095" indent="457200" fontAlgn="auto">
              <a:lnSpc>
                <a:spcPts val="30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凭借土地、山水、田园等特色自然资源，开发增收项目，实现村级集体经济稳定增长。</a:t>
            </a:r>
            <a:endParaRPr lang="zh-CN" altLang="en-US" sz="1350" dirty="0">
              <a:latin typeface="微软雅黑" panose="020B0503020204020204" pitchFamily="34" charset="-122"/>
              <a:ea typeface="微软雅黑" panose="020B0503020204020204" pitchFamily="34" charset="-122"/>
            </a:endParaRPr>
          </a:p>
        </p:txBody>
      </p:sp>
      <p:sp>
        <p:nvSpPr>
          <p:cNvPr id="4" name="矩形 3"/>
          <p:cNvSpPr/>
          <p:nvPr/>
        </p:nvSpPr>
        <p:spPr>
          <a:xfrm>
            <a:off x="545783" y="2088356"/>
            <a:ext cx="8388191" cy="124523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sz="1350" b="1" dirty="0">
                <a:solidFill>
                  <a:srgbClr val="C00000"/>
                </a:solidFill>
                <a:latin typeface="微软雅黑" panose="020B0503020204020204" pitchFamily="34" charset="-122"/>
                <a:ea typeface="微软雅黑" panose="020B0503020204020204" pitchFamily="34" charset="-122"/>
                <a:sym typeface="+mn-ea"/>
              </a:rPr>
              <a:t>2</a:t>
            </a:r>
            <a:r>
              <a:rPr lang="zh-CN" altLang="en-US" sz="1350" b="1" dirty="0">
                <a:solidFill>
                  <a:srgbClr val="C00000"/>
                </a:solidFill>
                <a:latin typeface="微软雅黑" panose="020B0503020204020204" pitchFamily="34" charset="-122"/>
                <a:ea typeface="微软雅黑" panose="020B0503020204020204" pitchFamily="34" charset="-122"/>
                <a:sym typeface="+mn-ea"/>
              </a:rPr>
              <a:t>、</a:t>
            </a:r>
            <a:r>
              <a:rPr sz="1350" b="1" dirty="0" err="1">
                <a:solidFill>
                  <a:srgbClr val="C00000"/>
                </a:solidFill>
                <a:latin typeface="微软雅黑" panose="020B0503020204020204" pitchFamily="34" charset="-122"/>
                <a:ea typeface="微软雅黑" panose="020B0503020204020204" pitchFamily="34" charset="-122"/>
                <a:sym typeface="+mn-ea"/>
              </a:rPr>
              <a:t>产业带动型</a:t>
            </a:r>
            <a:endParaRPr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30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“主导产业+农户”，从发展特色农业和农产品入手，以农户庭院经济破题，逐步扩大经营规模，提高产品档次，形成区域性主导产业和拳头产品。在促进产业发展中增加村级集体经济收入。</a:t>
            </a:r>
            <a:endParaRPr lang="zh-CN" altLang="en-US" sz="1350" dirty="0">
              <a:latin typeface="微软雅黑" panose="020B0503020204020204" pitchFamily="34" charset="-122"/>
              <a:ea typeface="微软雅黑" panose="020B0503020204020204" pitchFamily="34" charset="-122"/>
            </a:endParaRPr>
          </a:p>
        </p:txBody>
      </p:sp>
      <p:sp>
        <p:nvSpPr>
          <p:cNvPr id="5" name="矩形 4"/>
          <p:cNvSpPr/>
          <p:nvPr/>
        </p:nvSpPr>
        <p:spPr>
          <a:xfrm>
            <a:off x="500034" y="3571882"/>
            <a:ext cx="8388191" cy="124523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sz="1350" b="1" dirty="0">
                <a:solidFill>
                  <a:srgbClr val="C00000"/>
                </a:solidFill>
                <a:latin typeface="微软雅黑" panose="020B0503020204020204" pitchFamily="34" charset="-122"/>
                <a:ea typeface="微软雅黑" panose="020B0503020204020204" pitchFamily="34" charset="-122"/>
                <a:sym typeface="+mn-ea"/>
              </a:rPr>
              <a:t>3</a:t>
            </a:r>
            <a:r>
              <a:rPr lang="zh-CN" altLang="en-US" sz="1350" b="1" dirty="0">
                <a:solidFill>
                  <a:srgbClr val="C00000"/>
                </a:solidFill>
                <a:latin typeface="微软雅黑" panose="020B0503020204020204" pitchFamily="34" charset="-122"/>
                <a:ea typeface="微软雅黑" panose="020B0503020204020204" pitchFamily="34" charset="-122"/>
                <a:sym typeface="+mn-ea"/>
              </a:rPr>
              <a:t>、</a:t>
            </a:r>
            <a:r>
              <a:rPr sz="1350" b="1" dirty="0" err="1">
                <a:solidFill>
                  <a:srgbClr val="C00000"/>
                </a:solidFill>
                <a:latin typeface="微软雅黑" panose="020B0503020204020204" pitchFamily="34" charset="-122"/>
                <a:ea typeface="微软雅黑" panose="020B0503020204020204" pitchFamily="34" charset="-122"/>
                <a:sym typeface="+mn-ea"/>
              </a:rPr>
              <a:t>物业经营型</a:t>
            </a:r>
            <a:endParaRPr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30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引导、扶持村集体利用集体所有的非农建设用地或村留用地，兴建标准厂房、专业市场、仓储设施、职工生活服务设施等，通过物业租赁经营等方式，增加村集体收入。</a:t>
            </a:r>
            <a:endParaRPr lang="zh-CN" altLang="en-US" sz="135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0034" y="785800"/>
            <a:ext cx="8388191" cy="1335815"/>
          </a:xfrm>
          <a:prstGeom prst="rect">
            <a:avLst/>
          </a:prstGeom>
          <a:ln>
            <a:solidFill>
              <a:srgbClr val="C00000"/>
            </a:solidFill>
          </a:ln>
        </p:spPr>
        <p:txBody>
          <a:bodyPr wrap="square">
            <a:spAutoFit/>
          </a:bodyPr>
          <a:lstStyle/>
          <a:p>
            <a:pPr marL="252095" indent="457200" fontAlgn="auto">
              <a:lnSpc>
                <a:spcPts val="25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4</a:t>
            </a:r>
            <a:r>
              <a:rPr lang="zh-CN" altLang="zh-CN" sz="1350" b="1" dirty="0">
                <a:solidFill>
                  <a:srgbClr val="C00000"/>
                </a:solidFill>
                <a:latin typeface="微软雅黑" panose="020B0503020204020204" pitchFamily="34" charset="-122"/>
                <a:ea typeface="微软雅黑" panose="020B0503020204020204" pitchFamily="34" charset="-122"/>
                <a:sym typeface="+mn-ea"/>
              </a:rPr>
              <a:t>、</a:t>
            </a:r>
            <a:r>
              <a:rPr lang="zh-CN" altLang="en-US" sz="1350" b="1" dirty="0">
                <a:solidFill>
                  <a:srgbClr val="C00000"/>
                </a:solidFill>
                <a:latin typeface="微软雅黑" panose="020B0503020204020204" pitchFamily="34" charset="-122"/>
                <a:ea typeface="微软雅黑" panose="020B0503020204020204" pitchFamily="34" charset="-122"/>
                <a:sym typeface="+mn-ea"/>
              </a:rPr>
              <a:t>生产服务型</a:t>
            </a:r>
            <a:endParaRPr lang="zh-CN" altLang="en-US"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25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围绕村域产业化经营，创办多种形式的村级经营性服务实体，为农户提供生产资料、农业机械、病虫害防治、技术咨询等服务，或开展联结龙头企业和农户的中介服务，或兴办农产品等专业批发市场，通过开展购销服务增加村集体收入。。</a:t>
            </a:r>
            <a:endParaRPr lang="zh-CN" altLang="en-US" sz="1350" dirty="0">
              <a:latin typeface="微软雅黑" panose="020B0503020204020204" pitchFamily="34" charset="-122"/>
              <a:ea typeface="微软雅黑" panose="020B0503020204020204" pitchFamily="34" charset="-122"/>
            </a:endParaRPr>
          </a:p>
        </p:txBody>
      </p:sp>
      <p:sp>
        <p:nvSpPr>
          <p:cNvPr id="4" name="矩形 3"/>
          <p:cNvSpPr/>
          <p:nvPr/>
        </p:nvSpPr>
        <p:spPr>
          <a:xfrm>
            <a:off x="466725" y="2250281"/>
            <a:ext cx="8388191" cy="1143455"/>
          </a:xfrm>
          <a:prstGeom prst="rect">
            <a:avLst/>
          </a:prstGeom>
          <a:ln>
            <a:solidFill>
              <a:srgbClr val="C00000"/>
            </a:solidFill>
          </a:ln>
        </p:spPr>
        <p:txBody>
          <a:bodyPr wrap="square">
            <a:spAutoFit/>
          </a:bodyPr>
          <a:lstStyle/>
          <a:p>
            <a:pPr marL="252095" indent="457200" fontAlgn="auto">
              <a:lnSpc>
                <a:spcPts val="21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5</a:t>
            </a:r>
            <a:r>
              <a:rPr lang="zh-CN" altLang="en-US" sz="1350" b="1" dirty="0">
                <a:solidFill>
                  <a:srgbClr val="C00000"/>
                </a:solidFill>
                <a:latin typeface="微软雅黑" panose="020B0503020204020204" pitchFamily="34" charset="-122"/>
                <a:ea typeface="微软雅黑" panose="020B0503020204020204" pitchFamily="34" charset="-122"/>
                <a:sym typeface="+mn-ea"/>
              </a:rPr>
              <a:t>、</a:t>
            </a:r>
            <a:r>
              <a:rPr sz="1350" b="1" dirty="0" err="1">
                <a:solidFill>
                  <a:srgbClr val="C00000"/>
                </a:solidFill>
                <a:latin typeface="微软雅黑" panose="020B0503020204020204" pitchFamily="34" charset="-122"/>
                <a:ea typeface="微软雅黑" panose="020B0503020204020204" pitchFamily="34" charset="-122"/>
                <a:sym typeface="+mn-ea"/>
              </a:rPr>
              <a:t>村落建设型</a:t>
            </a:r>
            <a:endParaRPr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21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以历史文化村落、中心村建设为载体，依托村落建筑、乡土文化、民俗风情和人居环境等优势，充分利用美丽乡村建设成果，大力发展美丽经济，拓展集体经济发展空间，打造村域景区、农家乐、民宿经济等，把绿水青山变成“金山银山”。</a:t>
            </a:r>
            <a:endParaRPr lang="zh-CN" altLang="en-US" sz="1350" dirty="0">
              <a:latin typeface="微软雅黑" panose="020B0503020204020204" pitchFamily="34" charset="-122"/>
              <a:ea typeface="微软雅黑" panose="020B0503020204020204" pitchFamily="34" charset="-122"/>
            </a:endParaRPr>
          </a:p>
        </p:txBody>
      </p:sp>
      <p:sp>
        <p:nvSpPr>
          <p:cNvPr id="5" name="矩形 4"/>
          <p:cNvSpPr/>
          <p:nvPr/>
        </p:nvSpPr>
        <p:spPr>
          <a:xfrm>
            <a:off x="529590" y="3634740"/>
            <a:ext cx="8388191" cy="1287725"/>
          </a:xfrm>
          <a:prstGeom prst="rect">
            <a:avLst/>
          </a:prstGeom>
          <a:ln>
            <a:solidFill>
              <a:srgbClr val="C00000"/>
            </a:solidFill>
          </a:ln>
        </p:spPr>
        <p:txBody>
          <a:bodyPr wrap="square">
            <a:spAutoFit/>
          </a:bodyPr>
          <a:lstStyle/>
          <a:p>
            <a:pPr marL="252095" indent="457200" fontAlgn="auto">
              <a:lnSpc>
                <a:spcPts val="24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6</a:t>
            </a:r>
            <a:r>
              <a:rPr lang="zh-CN" altLang="en-US" sz="1350" b="1" dirty="0">
                <a:solidFill>
                  <a:srgbClr val="C00000"/>
                </a:solidFill>
                <a:latin typeface="微软雅黑" panose="020B0503020204020204" pitchFamily="34" charset="-122"/>
                <a:ea typeface="微软雅黑" panose="020B0503020204020204" pitchFamily="34" charset="-122"/>
                <a:sym typeface="+mn-ea"/>
              </a:rPr>
              <a:t>、</a:t>
            </a:r>
            <a:r>
              <a:rPr sz="1350" b="1" dirty="0" err="1">
                <a:solidFill>
                  <a:srgbClr val="C00000"/>
                </a:solidFill>
                <a:latin typeface="微软雅黑" panose="020B0503020204020204" pitchFamily="34" charset="-122"/>
                <a:ea typeface="微软雅黑" panose="020B0503020204020204" pitchFamily="34" charset="-122"/>
                <a:sym typeface="+mn-ea"/>
              </a:rPr>
              <a:t>村庄经营型</a:t>
            </a:r>
            <a:endParaRPr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24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田园综合体是集现代农业、休闲旅游、田园社区为一体的乡村综合发展模式，促使村庄经营拥有三产融合的可持续性，适宜田园资源和农业特色突出的项目区，打造出区域品牌名片，申报省级、国家级田园综合体，成功后将获得相应资金补助。</a:t>
            </a:r>
            <a:endParaRPr lang="zh-CN" altLang="en-US" sz="135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725" y="865823"/>
            <a:ext cx="8388191" cy="124523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altLang="zh-CN" sz="1350" b="1">
                <a:solidFill>
                  <a:srgbClr val="C00000"/>
                </a:solidFill>
                <a:latin typeface="微软雅黑" panose="020B0503020204020204" pitchFamily="34" charset="-122"/>
                <a:ea typeface="微软雅黑" panose="020B0503020204020204" pitchFamily="34" charset="-122"/>
                <a:sym typeface="+mn-ea"/>
              </a:rPr>
              <a:t>7</a:t>
            </a:r>
            <a:r>
              <a:rPr lang="zh-CN" altLang="zh-CN" sz="1350" b="1">
                <a:solidFill>
                  <a:srgbClr val="C00000"/>
                </a:solidFill>
                <a:latin typeface="微软雅黑" panose="020B0503020204020204" pitchFamily="34" charset="-122"/>
                <a:ea typeface="微软雅黑" panose="020B0503020204020204" pitchFamily="34" charset="-122"/>
                <a:sym typeface="+mn-ea"/>
              </a:rPr>
              <a:t>、</a:t>
            </a:r>
            <a:r>
              <a:rPr lang="zh-CN" altLang="en-US" sz="1350" b="1">
                <a:solidFill>
                  <a:srgbClr val="C00000"/>
                </a:solidFill>
                <a:latin typeface="微软雅黑" panose="020B0503020204020204" pitchFamily="34" charset="-122"/>
                <a:ea typeface="微软雅黑" panose="020B0503020204020204" pitchFamily="34" charset="-122"/>
                <a:sym typeface="+mn-ea"/>
              </a:rPr>
              <a:t>资产盘活型</a:t>
            </a:r>
            <a:endParaRPr lang="zh-CN" altLang="en-US" sz="1350" b="1">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3000"/>
              </a:lnSpc>
              <a:buClr>
                <a:srgbClr val="C00000"/>
              </a:buClr>
              <a:buFont typeface="Wingdings" panose="05000000000000000000"/>
              <a:buNone/>
            </a:pPr>
            <a:r>
              <a:rPr lang="zh-CN" altLang="en-US" sz="1350">
                <a:latin typeface="微软雅黑" panose="020B0503020204020204" pitchFamily="34" charset="-122"/>
                <a:ea typeface="微软雅黑" panose="020B0503020204020204" pitchFamily="34" charset="-122"/>
              </a:rPr>
              <a:t>对村集体闲置的会堂、厂房、祠堂和废弃学校等设施，通过公开拍卖、租赁、承包经营、股份合作等多种方式进行盘活，增加村集体收入。</a:t>
            </a:r>
            <a:endParaRPr lang="zh-CN" altLang="en-US" sz="1350">
              <a:latin typeface="微软雅黑" panose="020B0503020204020204" pitchFamily="34" charset="-122"/>
              <a:ea typeface="微软雅黑" panose="020B0503020204020204" pitchFamily="34" charset="-122"/>
            </a:endParaRPr>
          </a:p>
        </p:txBody>
      </p:sp>
      <p:sp>
        <p:nvSpPr>
          <p:cNvPr id="4" name="矩形 3"/>
          <p:cNvSpPr/>
          <p:nvPr/>
        </p:nvSpPr>
        <p:spPr>
          <a:xfrm>
            <a:off x="466725" y="2250281"/>
            <a:ext cx="8388191" cy="124523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altLang="zh-CN" sz="1350" b="1">
                <a:solidFill>
                  <a:srgbClr val="C00000"/>
                </a:solidFill>
                <a:latin typeface="微软雅黑" panose="020B0503020204020204" pitchFamily="34" charset="-122"/>
                <a:ea typeface="微软雅黑" panose="020B0503020204020204" pitchFamily="34" charset="-122"/>
                <a:sym typeface="+mn-ea"/>
              </a:rPr>
              <a:t>8</a:t>
            </a:r>
            <a:r>
              <a:rPr lang="zh-CN" altLang="en-US" sz="1350" b="1">
                <a:solidFill>
                  <a:srgbClr val="C00000"/>
                </a:solidFill>
                <a:latin typeface="微软雅黑" panose="020B0503020204020204" pitchFamily="34" charset="-122"/>
                <a:ea typeface="微软雅黑" panose="020B0503020204020204" pitchFamily="34" charset="-122"/>
                <a:sym typeface="+mn-ea"/>
              </a:rPr>
              <a:t>、</a:t>
            </a:r>
            <a:r>
              <a:rPr sz="1350" b="1">
                <a:solidFill>
                  <a:srgbClr val="C00000"/>
                </a:solidFill>
                <a:latin typeface="微软雅黑" panose="020B0503020204020204" pitchFamily="34" charset="-122"/>
                <a:ea typeface="微软雅黑" panose="020B0503020204020204" pitchFamily="34" charset="-122"/>
                <a:sym typeface="+mn-ea"/>
              </a:rPr>
              <a:t>旅游拉动型</a:t>
            </a:r>
            <a:endParaRPr sz="1350" b="1">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3000"/>
              </a:lnSpc>
              <a:buClr>
                <a:srgbClr val="C00000"/>
              </a:buClr>
              <a:buFont typeface="Wingdings" panose="05000000000000000000"/>
              <a:buNone/>
            </a:pPr>
            <a:r>
              <a:rPr lang="zh-CN" altLang="en-US" sz="1350">
                <a:latin typeface="微软雅黑" panose="020B0503020204020204" pitchFamily="34" charset="-122"/>
                <a:ea typeface="微软雅黑" panose="020B0503020204020204" pitchFamily="34" charset="-122"/>
              </a:rPr>
              <a:t>依托当地优质自然资源与传承保护乡村文化、转化发展，开发出旅游品质较高的“小而精”产品，引爆和和撬动当地旅游经济发展，轻资产运营，带动当地创业就业、经济社会发展等效益明显。</a:t>
            </a:r>
            <a:endParaRPr lang="zh-CN" altLang="en-US" sz="1350">
              <a:latin typeface="微软雅黑" panose="020B0503020204020204" pitchFamily="34" charset="-122"/>
              <a:ea typeface="微软雅黑" panose="020B0503020204020204" pitchFamily="34" charset="-122"/>
            </a:endParaRPr>
          </a:p>
        </p:txBody>
      </p:sp>
      <p:sp>
        <p:nvSpPr>
          <p:cNvPr id="5" name="矩形 4"/>
          <p:cNvSpPr/>
          <p:nvPr/>
        </p:nvSpPr>
        <p:spPr>
          <a:xfrm>
            <a:off x="529590" y="3634740"/>
            <a:ext cx="8388191" cy="124523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altLang="zh-CN" sz="1350" b="1">
                <a:solidFill>
                  <a:srgbClr val="C00000"/>
                </a:solidFill>
                <a:latin typeface="微软雅黑" panose="020B0503020204020204" pitchFamily="34" charset="-122"/>
                <a:ea typeface="微软雅黑" panose="020B0503020204020204" pitchFamily="34" charset="-122"/>
                <a:sym typeface="+mn-ea"/>
              </a:rPr>
              <a:t>9</a:t>
            </a:r>
            <a:r>
              <a:rPr lang="zh-CN" altLang="en-US" sz="1350" b="1">
                <a:solidFill>
                  <a:srgbClr val="C00000"/>
                </a:solidFill>
                <a:latin typeface="微软雅黑" panose="020B0503020204020204" pitchFamily="34" charset="-122"/>
                <a:ea typeface="微软雅黑" panose="020B0503020204020204" pitchFamily="34" charset="-122"/>
                <a:sym typeface="+mn-ea"/>
              </a:rPr>
              <a:t>、</a:t>
            </a:r>
            <a:r>
              <a:rPr sz="1350" b="1">
                <a:solidFill>
                  <a:srgbClr val="C00000"/>
                </a:solidFill>
                <a:latin typeface="微软雅黑" panose="020B0503020204020204" pitchFamily="34" charset="-122"/>
                <a:ea typeface="微软雅黑" panose="020B0503020204020204" pitchFamily="34" charset="-122"/>
                <a:sym typeface="+mn-ea"/>
              </a:rPr>
              <a:t>资本运营型</a:t>
            </a:r>
            <a:endParaRPr sz="1350" b="1">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3000"/>
              </a:lnSpc>
              <a:buClr>
                <a:srgbClr val="C00000"/>
              </a:buClr>
              <a:buFont typeface="Wingdings" panose="05000000000000000000"/>
              <a:buNone/>
            </a:pPr>
            <a:r>
              <a:rPr lang="zh-CN" altLang="en-US" sz="1350">
                <a:latin typeface="微软雅黑" panose="020B0503020204020204" pitchFamily="34" charset="-122"/>
                <a:ea typeface="微软雅黑" panose="020B0503020204020204" pitchFamily="34" charset="-122"/>
              </a:rPr>
              <a:t>将村集体历年积累的资金、土地补偿费等货币资产，通过参股经营等方式转为经营资本，获取股金、利息和资产增值等资本运营收入。</a:t>
            </a:r>
            <a:endParaRPr lang="zh-CN" altLang="en-US" sz="135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6095" y="826770"/>
            <a:ext cx="7367905" cy="3830955"/>
          </a:xfrm>
          <a:prstGeom prst="rect">
            <a:avLst/>
          </a:prstGeom>
          <a:noFill/>
        </p:spPr>
        <p:txBody>
          <a:bodyPr wrap="square" rtlCol="0">
            <a:spAutoFit/>
          </a:bodyPr>
          <a:p>
            <a:pPr algn="l" fontAlgn="auto">
              <a:lnSpc>
                <a:spcPct val="150000"/>
              </a:lnSpc>
              <a:buClrTx/>
              <a:buSzTx/>
              <a:buFontTx/>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①习总书记：</a:t>
            </a:r>
            <a:r>
              <a:rPr lang="zh-CN" altLang="en-US" dirty="0">
                <a:solidFill>
                  <a:srgbClr val="FF0000"/>
                </a:solidFill>
                <a:latin typeface="黑体" panose="02010609060101010101" charset="-122"/>
                <a:ea typeface="黑体" panose="02010609060101010101" charset="-122"/>
                <a:cs typeface="黑体" panose="02010609060101010101" charset="-122"/>
              </a:rPr>
              <a:t>统筹乡村基础设施和公共服务布局，建设宜居宜业和美乡村（二十大报告）；农村现代化是建设农业强国的内在要求和必要条件，建设宜居宜业和美乡村是农业强国的应有之义。建设农业强国要一体推进农业现代化和农村现代化，实现乡村由表及里、形神兼备的全面提升。要瞄准“农村基本具备现代生活条件”的目标，组织实施好乡村建设行动，特别是要加快防疫、养老、教育、医疗等方面的公共服务设施建设，提高基础设施完备度、公共服务便利度、人居环境舒适度，让农民就地过上现代文明生活（中央农村工作会议）。</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fontAlgn="auto">
              <a:lnSpc>
                <a:spcPct val="150000"/>
              </a:lnSpc>
              <a:buClrTx/>
              <a:buSzTx/>
              <a:buFontTx/>
            </a:pP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36" name="椭圆 35"/>
          <p:cNvSpPr/>
          <p:nvPr/>
        </p:nvSpPr>
        <p:spPr>
          <a:xfrm>
            <a:off x="-972820" y="4156075"/>
            <a:ext cx="4175760" cy="720725"/>
          </a:xfrm>
          <a:prstGeom prst="ellipse">
            <a:avLst/>
          </a:prstGeom>
          <a:noFill/>
          <a:ln>
            <a:solidFill>
              <a:srgbClr val="306A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40" name="任意多边形 39"/>
          <p:cNvSpPr/>
          <p:nvPr/>
        </p:nvSpPr>
        <p:spPr>
          <a:xfrm>
            <a:off x="-612775" y="4083685"/>
            <a:ext cx="3721100" cy="662940"/>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3" name="任意多边形 62"/>
          <p:cNvSpPr/>
          <p:nvPr/>
        </p:nvSpPr>
        <p:spPr>
          <a:xfrm>
            <a:off x="-1218565" y="4227830"/>
            <a:ext cx="4932045" cy="934085"/>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上箭头 66"/>
          <p:cNvSpPr/>
          <p:nvPr/>
        </p:nvSpPr>
        <p:spPr>
          <a:xfrm>
            <a:off x="1475740" y="1779270"/>
            <a:ext cx="329565" cy="2237740"/>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8" name="上箭头 67"/>
          <p:cNvSpPr/>
          <p:nvPr/>
        </p:nvSpPr>
        <p:spPr>
          <a:xfrm>
            <a:off x="611505" y="2355850"/>
            <a:ext cx="330835" cy="147129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9" name="上箭头 68"/>
          <p:cNvSpPr/>
          <p:nvPr/>
        </p:nvSpPr>
        <p:spPr>
          <a:xfrm>
            <a:off x="875030" y="1059180"/>
            <a:ext cx="744220" cy="331533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 name="文本框 2"/>
          <p:cNvSpPr txBox="1"/>
          <p:nvPr/>
        </p:nvSpPr>
        <p:spPr>
          <a:xfrm>
            <a:off x="251460" y="51435"/>
            <a:ext cx="3419475"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宜居宜业和美乡村建设</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40" grpId="0" bldLvl="0" animBg="1"/>
      <p:bldP spid="63" grpId="0" bldLvl="0" animBg="1"/>
      <p:bldP spid="67" grpId="0" bldLvl="0" animBg="1"/>
      <p:bldP spid="68" grpId="0" bldLvl="0" animBg="1"/>
      <p:bldP spid="69" grpId="0" bldLvl="0" animBg="1"/>
      <p:bldP spid="2"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725" y="865823"/>
            <a:ext cx="8388191" cy="1050480"/>
          </a:xfrm>
          <a:prstGeom prst="rect">
            <a:avLst/>
          </a:prstGeom>
          <a:ln>
            <a:solidFill>
              <a:srgbClr val="C00000"/>
            </a:solidFill>
          </a:ln>
        </p:spPr>
        <p:txBody>
          <a:bodyPr wrap="square">
            <a:spAutoFit/>
          </a:bodyPr>
          <a:lstStyle/>
          <a:p>
            <a:pPr marL="252095" indent="457200" fontAlgn="auto">
              <a:lnSpc>
                <a:spcPts val="26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10</a:t>
            </a:r>
            <a:r>
              <a:rPr lang="zh-CN" altLang="zh-CN" sz="1350" b="1" dirty="0">
                <a:solidFill>
                  <a:srgbClr val="C00000"/>
                </a:solidFill>
                <a:latin typeface="微软雅黑" panose="020B0503020204020204" pitchFamily="34" charset="-122"/>
                <a:ea typeface="微软雅黑" panose="020B0503020204020204" pitchFamily="34" charset="-122"/>
                <a:sym typeface="+mn-ea"/>
              </a:rPr>
              <a:t>、</a:t>
            </a:r>
            <a:r>
              <a:rPr lang="zh-CN" altLang="en-US" sz="1350" b="1" dirty="0">
                <a:solidFill>
                  <a:srgbClr val="C00000"/>
                </a:solidFill>
                <a:latin typeface="微软雅黑" panose="020B0503020204020204" pitchFamily="34" charset="-122"/>
                <a:ea typeface="微软雅黑" panose="020B0503020204020204" pitchFamily="34" charset="-122"/>
                <a:sym typeface="+mn-ea"/>
              </a:rPr>
              <a:t>生产服务型</a:t>
            </a:r>
            <a:endParaRPr lang="zh-CN" altLang="en-US"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26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利用各级财政扶持资金和村级自筹资金组建发展集体经济基金池，由政府国资公司负责运作，营利收入返还给纳入扶持范围的经济薄弱村。</a:t>
            </a:r>
            <a:endParaRPr lang="zh-CN" altLang="en-US" sz="1350" dirty="0">
              <a:latin typeface="微软雅黑" panose="020B0503020204020204" pitchFamily="34" charset="-122"/>
              <a:ea typeface="微软雅黑" panose="020B0503020204020204" pitchFamily="34" charset="-122"/>
            </a:endParaRPr>
          </a:p>
        </p:txBody>
      </p:sp>
      <p:sp>
        <p:nvSpPr>
          <p:cNvPr id="4" name="矩形 3"/>
          <p:cNvSpPr/>
          <p:nvPr/>
        </p:nvSpPr>
        <p:spPr>
          <a:xfrm>
            <a:off x="466725" y="2250281"/>
            <a:ext cx="8388191" cy="1121013"/>
          </a:xfrm>
          <a:prstGeom prst="rect">
            <a:avLst/>
          </a:prstGeom>
          <a:ln>
            <a:solidFill>
              <a:srgbClr val="C00000"/>
            </a:solidFill>
          </a:ln>
        </p:spPr>
        <p:txBody>
          <a:bodyPr wrap="square">
            <a:spAutoFit/>
          </a:bodyPr>
          <a:lstStyle/>
          <a:p>
            <a:pPr marL="252095" indent="457200" fontAlgn="auto">
              <a:lnSpc>
                <a:spcPts val="28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11</a:t>
            </a:r>
            <a:r>
              <a:rPr lang="zh-CN" altLang="en-US" sz="1350" b="1" dirty="0">
                <a:solidFill>
                  <a:srgbClr val="C00000"/>
                </a:solidFill>
                <a:latin typeface="微软雅黑" panose="020B0503020204020204" pitchFamily="34" charset="-122"/>
                <a:ea typeface="微软雅黑" panose="020B0503020204020204" pitchFamily="34" charset="-122"/>
                <a:sym typeface="+mn-ea"/>
              </a:rPr>
              <a:t>、</a:t>
            </a:r>
            <a:r>
              <a:rPr sz="1350" b="1" dirty="0" err="1">
                <a:solidFill>
                  <a:srgbClr val="C00000"/>
                </a:solidFill>
                <a:latin typeface="微软雅黑" panose="020B0503020204020204" pitchFamily="34" charset="-122"/>
                <a:ea typeface="微软雅黑" panose="020B0503020204020204" pitchFamily="34" charset="-122"/>
                <a:sym typeface="+mn-ea"/>
              </a:rPr>
              <a:t>能人企业带动型</a:t>
            </a:r>
            <a:endParaRPr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28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"能人"以出众的经营能力形成示范带动效应,以突出的企业家才能和雄厚的资本实力主导合作社发展。合作社作为农户联结主体通过提供社会化服务推动农户生产经营创新,农产品提质增效以及产业区域性集聚。</a:t>
            </a:r>
            <a:endParaRPr lang="zh-CN" altLang="en-US" sz="1350" dirty="0">
              <a:latin typeface="微软雅黑" panose="020B0503020204020204" pitchFamily="34" charset="-122"/>
              <a:ea typeface="微软雅黑" panose="020B0503020204020204" pitchFamily="34" charset="-122"/>
            </a:endParaRPr>
          </a:p>
        </p:txBody>
      </p:sp>
      <p:sp>
        <p:nvSpPr>
          <p:cNvPr id="5" name="矩形 4"/>
          <p:cNvSpPr/>
          <p:nvPr/>
        </p:nvSpPr>
        <p:spPr>
          <a:xfrm>
            <a:off x="529590" y="3634740"/>
            <a:ext cx="8388191" cy="1245235"/>
          </a:xfrm>
          <a:prstGeom prst="rect">
            <a:avLst/>
          </a:prstGeom>
          <a:ln>
            <a:solidFill>
              <a:srgbClr val="C00000"/>
            </a:solidFill>
          </a:ln>
        </p:spPr>
        <p:txBody>
          <a:bodyPr wrap="square">
            <a:spAutoFit/>
          </a:bodyPr>
          <a:lstStyle/>
          <a:p>
            <a:pPr marL="252095" indent="457200" fontAlgn="auto">
              <a:lnSpc>
                <a:spcPts val="3000"/>
              </a:lnSpc>
              <a:buClr>
                <a:srgbClr val="C00000"/>
              </a:buClr>
              <a:buFont typeface="Wingdings" panose="05000000000000000000"/>
              <a:buNone/>
            </a:pPr>
            <a:r>
              <a:rPr lang="en-US" altLang="zh-CN" sz="1350" b="1" dirty="0">
                <a:solidFill>
                  <a:srgbClr val="C00000"/>
                </a:solidFill>
                <a:latin typeface="微软雅黑" panose="020B0503020204020204" pitchFamily="34" charset="-122"/>
                <a:ea typeface="微软雅黑" panose="020B0503020204020204" pitchFamily="34" charset="-122"/>
                <a:sym typeface="+mn-ea"/>
              </a:rPr>
              <a:t>12</a:t>
            </a:r>
            <a:r>
              <a:rPr lang="zh-CN" altLang="en-US" sz="1350" b="1" dirty="0">
                <a:solidFill>
                  <a:srgbClr val="C00000"/>
                </a:solidFill>
                <a:latin typeface="微软雅黑" panose="020B0503020204020204" pitchFamily="34" charset="-122"/>
                <a:ea typeface="微软雅黑" panose="020B0503020204020204" pitchFamily="34" charset="-122"/>
                <a:sym typeface="+mn-ea"/>
              </a:rPr>
              <a:t>、</a:t>
            </a:r>
            <a:r>
              <a:rPr sz="1350" b="1" dirty="0" err="1">
                <a:solidFill>
                  <a:srgbClr val="C00000"/>
                </a:solidFill>
                <a:latin typeface="微软雅黑" panose="020B0503020204020204" pitchFamily="34" charset="-122"/>
                <a:ea typeface="微软雅黑" panose="020B0503020204020204" pitchFamily="34" charset="-122"/>
                <a:sym typeface="+mn-ea"/>
              </a:rPr>
              <a:t>土地股份合作社</a:t>
            </a:r>
            <a:endParaRPr sz="1350" b="1" dirty="0">
              <a:solidFill>
                <a:srgbClr val="C00000"/>
              </a:solidFill>
              <a:latin typeface="微软雅黑" panose="020B0503020204020204" pitchFamily="34" charset="-122"/>
              <a:ea typeface="微软雅黑" panose="020B0503020204020204" pitchFamily="34" charset="-122"/>
              <a:sym typeface="+mn-ea"/>
            </a:endParaRPr>
          </a:p>
          <a:p>
            <a:pPr marL="252095" indent="457200" fontAlgn="auto">
              <a:lnSpc>
                <a:spcPts val="3000"/>
              </a:lnSpc>
              <a:buClr>
                <a:srgbClr val="C00000"/>
              </a:buClr>
              <a:buFont typeface="Wingdings" panose="05000000000000000000"/>
              <a:buNone/>
            </a:pPr>
            <a:r>
              <a:rPr lang="zh-CN" altLang="en-US" sz="1350" dirty="0">
                <a:latin typeface="微软雅黑" panose="020B0503020204020204" pitchFamily="34" charset="-122"/>
                <a:ea typeface="微软雅黑" panose="020B0503020204020204" pitchFamily="34" charset="-122"/>
              </a:rPr>
              <a:t>通过村集体领办土地股份合作社，推动农业适度规模经营，着力提高劳动生产率和土地产出率，实现土地经营收益最大化。</a:t>
            </a:r>
            <a:endParaRPr lang="zh-CN" altLang="en-US" sz="135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1337945"/>
          </a:xfrm>
          <a:prstGeom prst="rect">
            <a:avLst/>
          </a:prstGeom>
        </p:spPr>
        <p:txBody>
          <a:bodyPr wrap="square">
            <a:spAutoFit/>
          </a:bodyPr>
          <a:lstStyle/>
          <a:p>
            <a:pPr algn="ctr"/>
            <a:r>
              <a:rPr lang="en-US" altLang="zh-CN" sz="2700" b="1">
                <a:solidFill>
                  <a:srgbClr val="C6252A"/>
                </a:solidFill>
                <a:latin typeface="微软雅黑" panose="020B0503020204020204" pitchFamily="34" charset="-122"/>
                <a:ea typeface="微软雅黑" panose="020B0503020204020204" pitchFamily="34" charset="-122"/>
              </a:rPr>
              <a:t>03   </a:t>
            </a:r>
            <a:r>
              <a:rPr lang="zh-CN" altLang="en-US" sz="2700" b="1">
                <a:solidFill>
                  <a:srgbClr val="C6252A"/>
                </a:solidFill>
                <a:latin typeface="微软雅黑" panose="020B0503020204020204" pitchFamily="34" charset="-122"/>
                <a:ea typeface="微软雅黑" panose="020B0503020204020204" pitchFamily="34" charset="-122"/>
              </a:rPr>
              <a:t>发展新型农村集体经济</a:t>
            </a:r>
            <a:r>
              <a:rPr lang="en-US" altLang="zh-CN" sz="2700" b="1">
                <a:solidFill>
                  <a:srgbClr val="C6252A"/>
                </a:solidFill>
                <a:latin typeface="微软雅黑" panose="020B0503020204020204" pitchFamily="34" charset="-122"/>
                <a:ea typeface="微软雅黑" panose="020B0503020204020204" pitchFamily="34" charset="-122"/>
              </a:rPr>
              <a:t>10</a:t>
            </a:r>
            <a:r>
              <a:rPr lang="zh-CN" altLang="en-US" sz="2700" b="1">
                <a:solidFill>
                  <a:srgbClr val="C6252A"/>
                </a:solidFill>
                <a:latin typeface="微软雅黑" panose="020B0503020204020204" pitchFamily="34" charset="-122"/>
                <a:ea typeface="微软雅黑" panose="020B0503020204020204" pitchFamily="34" charset="-122"/>
              </a:rPr>
              <a:t>条措施（征求意见稿）</a:t>
            </a:r>
            <a:endParaRPr lang="zh-CN" altLang="en-US" sz="2700" b="1">
              <a:solidFill>
                <a:srgbClr val="C6252A"/>
              </a:solidFill>
              <a:latin typeface="微软雅黑" panose="020B0503020204020204" pitchFamily="34" charset="-122"/>
              <a:ea typeface="微软雅黑" panose="020B0503020204020204" pitchFamily="34" charset="-122"/>
            </a:endParaRPr>
          </a:p>
          <a:p>
            <a:pPr algn="ct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680561" y="293846"/>
            <a:ext cx="8138160" cy="355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一、完善经营制度，培育发展主体。</a:t>
            </a:r>
            <a:r>
              <a:rPr lang="zh-CN" altLang="en-US" sz="1500" kern="0" dirty="0">
                <a:solidFill>
                  <a:srgbClr val="FF0000"/>
                </a:solidFill>
                <a:latin typeface="楷体" panose="02010609060101010101" pitchFamily="49" charset="-122"/>
                <a:ea typeface="楷体" panose="02010609060101010101" pitchFamily="49" charset="-122"/>
              </a:rPr>
              <a:t>充分发挥农村集体经济组织市场主体功能，是发展新型农村集体经济的必要条件。在稳定家庭承包经营基础上，不断充实和丰富农村集体经济组织统一经营内容，使统分结合双层经营优势互补、相互促进，统的作用更加显现。指导农村集体经济组织健全法人治理机制，完善成员（代表）大会制度，建立理事会、监事会等机构并切实履行职责，制定规范章程并严格照章办事。坚持集体资产所有权和经营权相分离，建立集体资产管理和经营有效分离机制，放活集体资产经营权。支持农村集体经济组织与各类新型农业经营主体通过合股联营等方式建立紧密利益联结机制；以投资或参股方式设立农民专业合作社、公司法人等开展经营活动。探索搭建区县级农村集体经济发展平台公司，优化资源配置，提高统筹能效。在乡镇区域内，探索由村集体经济组织联合组建公司经营，发挥各类资源要素聚集效应，激发新型农村集体经济发展活力。严格控制农村集体资产经营风险和债务规模。</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97694" y="844391"/>
            <a:ext cx="7948613"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cs typeface="楷体" panose="02010609060101010101" pitchFamily="49" charset="-122"/>
              </a:rPr>
              <a:t>二、加强“三资”管理，夯实发展基础。</a:t>
            </a:r>
            <a:r>
              <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rPr>
              <a:t>农村集体“三资”（资源、资产、资金）是发展新型农村集体经济的基本要素。加强农村集体“三资”管理，是促进新型农村集体经济高质量发展的基础保障。进一步对农村集体“三资”数量及产权归属开展精准核查，建立专门台账，健全管理制度，及时纠正和整治集体“三资”登记遗漏、集体“三资”被侵占、合同管理不规范等问题。及时将确权到村集体的扶贫项目资产、集体地票资金等移交农村集体经济组织，并纳入台账管理和集体资产年度清查。</a:t>
            </a:r>
            <a:endPar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79596" y="476250"/>
            <a:ext cx="8269129"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rPr>
              <a:t>探索实行村（居）民委员会事务与集体经济事务相分离，村（居）民委员会与农村集体经济组织分设会计账套和银行账户。依法开展村庄撤并、建制调整的，要稳妥做好集体“三资”管理衔接工作，不得打乱原集体所有的界限；对经济条件接近、各项权利落实到户的村集体经济组织，在尊重集体成员意愿基础上，可按照相关程序稳慎开展集体经济组织合并和集体“三资”统筹管理。参照执行“四议两公开”机制，充分发挥农村集体经济组织成员（代表）大会、理事会、监事会作用，切实保障集体成员参与“三资”管理的知情权、表达权、监督权。切实加强对农村集体“三资”审计监督。利用全国农村集体资产监督管理平台、重庆农村“三资”监管系统等信息化手段，对农村集体“三资”进行实时动态监管。</a:t>
            </a:r>
            <a:endParaRPr lang="zh-CN" altLang="en-US" sz="1500" kern="0"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84835" y="614363"/>
            <a:ext cx="8138160"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三、健全交易市场，激活发展要素。</a:t>
            </a:r>
            <a:r>
              <a:rPr lang="zh-CN" altLang="en-US" sz="1500" kern="0" dirty="0">
                <a:solidFill>
                  <a:srgbClr val="FF0000"/>
                </a:solidFill>
                <a:latin typeface="楷体" panose="02010609060101010101" pitchFamily="49" charset="-122"/>
                <a:ea typeface="楷体" panose="02010609060101010101" pitchFamily="49" charset="-122"/>
              </a:rPr>
              <a:t>健全完善农村产权流转交易市场，是盘活农村资源、畅通要素流动、优化要素配置、提升要素价值、提高要素生产率的关键环节。市级以重庆农村土地交易所为依托，区县成立农村产权流转交易服务公司，乡镇建立农村产权流转交易服务站和村级服务点，形成体系完善、上下贯通、功能齐全的全市统一农村产权流转交易平台，逐步融入全国农村产权流转交易大市场，促进更大范围的城乡资源要素市场化配置。不断扩大农村产权流转交易品种范围，引导农村集体资源资产进入农村产权流转交易市场公开流转交易，做到能进全进。</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73881" y="1111091"/>
            <a:ext cx="813816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sym typeface="+mn-ea"/>
              </a:rPr>
              <a:t>增强全市农村产权流转交易平台服务功能，延伸服务链条，诚信高效提供交易信息及价格指数发布、招商撮合、交易鉴证、政策咨询等服务；</a:t>
            </a:r>
            <a:r>
              <a:rPr lang="zh-CN" altLang="en-US" sz="1500" kern="0" dirty="0">
                <a:solidFill>
                  <a:srgbClr val="FF0000"/>
                </a:solidFill>
                <a:latin typeface="楷体" panose="02010609060101010101" pitchFamily="49" charset="-122"/>
                <a:ea typeface="楷体" panose="02010609060101010101" pitchFamily="49" charset="-122"/>
              </a:rPr>
              <a:t>公平公正面对金融机构提供银农直联、融资担保服务；及时直接面对农村集体经济组织及其成员开展资金结算服务，切实防止损害农村集体经济组织及其成员利益的行为发生。开展农村产权流转交易规范化建设，加强对农村产权流转交易的监督管理。实行市场化运作为主、财政适当补贴相结合的运行机制，落实全市各级财政对农村产权流转交易市场体系建设和业务发展的支持政策。</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715804" y="590074"/>
            <a:ext cx="813816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四、保障成员权益，凝聚发展力量。</a:t>
            </a:r>
            <a:r>
              <a:rPr lang="zh-CN" altLang="en-US" sz="1500" kern="0" dirty="0">
                <a:solidFill>
                  <a:srgbClr val="FF0000"/>
                </a:solidFill>
                <a:latin typeface="楷体" panose="02010609060101010101" pitchFamily="49" charset="-122"/>
                <a:ea typeface="楷体" panose="02010609060101010101" pitchFamily="49" charset="-122"/>
              </a:rPr>
              <a:t>保障集体经济组织成员权益是发展新型农村集体经济的根本目的，调动集体经济组织成员积极性是发展新型农村集体经济的最大动力。以扩面深化“三变”改革为抓手，巩固提升农村集体产权制度改革成果，确保集体经济组织成员权证应发尽发；科学建立集体经济组织利益联结机制，将确权到村集体的经营性资产收益权以份额或股份形式量化到成员，作为参加集体收益分配的依据；5年过渡期内，在充分尊重成员意愿基础上，可将扶贫项目资产集体收益优先用于帮扶脱贫人口和防止返贫监测对象。</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715804" y="590074"/>
            <a:ext cx="8138160"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积极探索集体经济组织成员财产权利多种实现形式，集体经济组织流转农户承包地经营权、收储农户闲置宅基地和闲置农房用作经营创收，应当给予不低于通常租金水平的保底收益；集体经济组织通过集体经营性资产的运营收益，要按权证份额或股份对集体成员进行利润分红；从集体经济组织经营收益中提取公益金的使用，要让集体成员普惠受益；集体经济组织直接开展生产服务活动，通过投资或入股设立新型农业经营主体开展生产经营活动，以及与其他市场主体合股联营开展生产经营活动，要在同等条件下优先满足集体成员务工需求，切实增加务工收入。通过成员权证发放到位，成员受益充分体现，宣传发动广泛深入，力争使每一位集体成员手里有证、兜里有钱、心中有集体，激发人人理解、关心、支持、参与新型农村集体经济发展的内生动力。</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780098"/>
            <a:ext cx="813816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五、注重人才引育，壮大发展队伍。</a:t>
            </a:r>
            <a:r>
              <a:rPr lang="zh-CN" altLang="en-US" sz="1500" kern="0" dirty="0">
                <a:solidFill>
                  <a:srgbClr val="FF0000"/>
                </a:solidFill>
                <a:latin typeface="楷体" panose="02010609060101010101" pitchFamily="49" charset="-122"/>
                <a:ea typeface="楷体" panose="02010609060101010101" pitchFamily="49" charset="-122"/>
              </a:rPr>
              <a:t>多措并举突破新型农村集体经济发展经营管理人才奇缺的瓶颈制约。全市农业农村部门、乡村振兴部门举办各类培训班，各级党校举办涉农培训班、乡镇领导干部培训班、村干部培训班等，要将发展新型农村集体经济相关知识列入必学课程，加大力度培养农村经营管理人才。选拔农村集体经济组织负责人到企业挂职锻炼培养经营管理才能。鼓励农村集体经济组织通过校地合作培养经营管理人才。</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6095" y="826770"/>
            <a:ext cx="7367905" cy="3415030"/>
          </a:xfrm>
          <a:prstGeom prst="rect">
            <a:avLst/>
          </a:prstGeom>
          <a:noFill/>
        </p:spPr>
        <p:txBody>
          <a:bodyPr wrap="square" rtlCol="0">
            <a:spAutoFit/>
          </a:bodyPr>
          <a:p>
            <a:pPr algn="l" fontAlgn="auto">
              <a:lnSpc>
                <a:spcPct val="150000"/>
              </a:lnSpc>
              <a:buClrTx/>
              <a:buSzTx/>
              <a:buFontTx/>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②家军书记：</a:t>
            </a:r>
            <a:r>
              <a:rPr lang="zh-CN" altLang="en-US" dirty="0">
                <a:solidFill>
                  <a:srgbClr val="FF0000"/>
                </a:solidFill>
                <a:latin typeface="黑体" panose="02010609060101010101" charset="-122"/>
                <a:ea typeface="黑体" panose="02010609060101010101" charset="-122"/>
                <a:cs typeface="黑体" panose="02010609060101010101" charset="-122"/>
              </a:rPr>
              <a:t>要着力打造宜居宜业和美乡村，实施千个宜居宜业和美乡村示范创建行动，构建乡村规划新格局，开创乡村建设新局面，树立乡村文明新风尚，激发乡村治理新效能，主动上门为群众解决实际困难，打造各具特色的现代版“桃花源”。</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fontAlgn="auto">
              <a:lnSpc>
                <a:spcPct val="150000"/>
              </a:lnSpc>
              <a:buClrTx/>
              <a:buSzTx/>
              <a:buFontTx/>
            </a:pP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algn="l" fontAlgn="auto">
              <a:lnSpc>
                <a:spcPct val="150000"/>
              </a:lnSpc>
              <a:buClrTx/>
              <a:buSzTx/>
              <a:buFontTx/>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③衡华市长：</a:t>
            </a:r>
            <a:r>
              <a:rPr lang="zh-CN" altLang="en-US" dirty="0">
                <a:solidFill>
                  <a:srgbClr val="FF0000"/>
                </a:solidFill>
                <a:latin typeface="黑体" panose="02010609060101010101" charset="-122"/>
                <a:ea typeface="黑体" panose="02010609060101010101" charset="-122"/>
                <a:cs typeface="黑体" panose="02010609060101010101" charset="-122"/>
              </a:rPr>
              <a:t>要扎实推进宜居宜业和美乡村建设，提升农村基础设施完备度、公共服务便利度、人居环境舒适度、乡村治理精细度（市委农村工作会议）。</a:t>
            </a:r>
            <a:endParaRPr lang="zh-CN" altLang="en-US" dirty="0">
              <a:solidFill>
                <a:srgbClr val="FF0000"/>
              </a:solidFill>
              <a:latin typeface="黑体" panose="02010609060101010101" charset="-122"/>
              <a:ea typeface="黑体" panose="02010609060101010101" charset="-122"/>
              <a:cs typeface="黑体" panose="02010609060101010101" charset="-122"/>
            </a:endParaRPr>
          </a:p>
        </p:txBody>
      </p:sp>
      <p:sp>
        <p:nvSpPr>
          <p:cNvPr id="36" name="椭圆 35"/>
          <p:cNvSpPr/>
          <p:nvPr/>
        </p:nvSpPr>
        <p:spPr>
          <a:xfrm>
            <a:off x="-972820" y="4156075"/>
            <a:ext cx="4175760" cy="720725"/>
          </a:xfrm>
          <a:prstGeom prst="ellipse">
            <a:avLst/>
          </a:prstGeom>
          <a:noFill/>
          <a:ln>
            <a:solidFill>
              <a:srgbClr val="306A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40" name="任意多边形 39"/>
          <p:cNvSpPr/>
          <p:nvPr/>
        </p:nvSpPr>
        <p:spPr>
          <a:xfrm>
            <a:off x="-612775" y="4083685"/>
            <a:ext cx="3721100" cy="662940"/>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3" name="任意多边形 62"/>
          <p:cNvSpPr/>
          <p:nvPr/>
        </p:nvSpPr>
        <p:spPr>
          <a:xfrm>
            <a:off x="-1218565" y="4227830"/>
            <a:ext cx="4932045" cy="934085"/>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上箭头 66"/>
          <p:cNvSpPr/>
          <p:nvPr/>
        </p:nvSpPr>
        <p:spPr>
          <a:xfrm>
            <a:off x="1475740" y="1779270"/>
            <a:ext cx="329565" cy="2237740"/>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8" name="上箭头 67"/>
          <p:cNvSpPr/>
          <p:nvPr/>
        </p:nvSpPr>
        <p:spPr>
          <a:xfrm>
            <a:off x="611505" y="2355850"/>
            <a:ext cx="330835" cy="147129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9" name="上箭头 68"/>
          <p:cNvSpPr/>
          <p:nvPr/>
        </p:nvSpPr>
        <p:spPr>
          <a:xfrm>
            <a:off x="875030" y="1059180"/>
            <a:ext cx="744220" cy="331533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 name="文本框 2"/>
          <p:cNvSpPr txBox="1"/>
          <p:nvPr/>
        </p:nvSpPr>
        <p:spPr>
          <a:xfrm>
            <a:off x="251460" y="51435"/>
            <a:ext cx="3419475"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宜居宜业和美乡村建设</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40" grpId="0" bldLvl="0" animBg="1"/>
      <p:bldP spid="63" grpId="0" bldLvl="0" animBg="1"/>
      <p:bldP spid="67" grpId="0" bldLvl="0" animBg="1"/>
      <p:bldP spid="68" grpId="0" bldLvl="0" animBg="1"/>
      <p:bldP spid="69" grpId="0" bldLvl="0" animBg="1"/>
      <p:bldP spid="2"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39115" y="699770"/>
            <a:ext cx="813816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支持有条件的农村集体经济组织聘任经营管理人员。鼓励城市人才、大中专毕业生、高中职院校毕业生、退役军人、企业家、机关及企事业单位退休人员等到农村干事创业；具备经营管理才干且实绩突出的，及时吸纳参与新型农村集体经济发展经营管理工作，并为其提供必要的生产生活服务和相关福利待遇。建立农村集体经济组织经营管理人员（含村党组织书记兼任村集体经济组织负责人）薪酬与激励机制，允许农村集体经济组织拿出当年经营收益一定比例费用作为经营管理人员薪酬与奖励资金；薪酬与奖励的额度实行一村一策，具体由农村集体经济组织章程规定，或者由集体成员（代表）大会决定，报乡镇党委政府审核、备案，切实调动经营管理人员积极性。</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601980"/>
            <a:ext cx="813816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六、广辟增收渠道，拓宽发展空间。</a:t>
            </a:r>
            <a:r>
              <a:rPr lang="zh-CN" altLang="en-US" sz="1500" kern="0" dirty="0">
                <a:solidFill>
                  <a:srgbClr val="FF0000"/>
                </a:solidFill>
                <a:latin typeface="楷体" panose="02010609060101010101" pitchFamily="49" charset="-122"/>
                <a:ea typeface="楷体" panose="02010609060101010101" pitchFamily="49" charset="-122"/>
              </a:rPr>
              <a:t>坚持宜农则农、宜工则工、宜商则商、宜旅则旅，大胆探索新型农村集体经济发展路径。指导农村集体经济组织立足自身实际，积极开展资源发包、物业出租、居间服务、资产使用权入股等风险较小、收益稳定的经营活动。支持农村集体经济组织及其投资或参股设立的农民专业合作社、农业龙头企业等市场主体，通过流转农户承包地经营权优先发展粮油等农业产业适度规模经营；整合利用农村集体经营性建设用地发展农产品加工业，或以入股、租赁等方式用于发展其他乡村产业；收储利用农户闲置宅基地、闲置农房等发展农文旅融合产业；充分利用自然风光资源发展休闲旅游、健康养生、农耕体验等深度融合的新业态。</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601980"/>
            <a:ext cx="813816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支持具备条件的农村集体经济组织及其投资或参股设立的公司法人、农村集体经济组织联合组建的公司、区县级农村集体经济发展平台公司，参与建设高标准农田、乡村公路、水利设施、产地仓储保鲜设施等农村各类中小型项目；优先安排村集体经济组织实施总投资400万元以下、不属于必须招标范围或未达到必须招标标准的项目。鼓励农村集体经济组织探索跨区域、跨层级联合发展。探索乡镇（村）集体经济组织联合设立新型农村集体经济发展基金进行运作，或者委托国有企业进行运营管理获取收益。</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601980"/>
            <a:ext cx="8138160"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七、加大政策扶持，增添发展动能。</a:t>
            </a:r>
            <a:r>
              <a:rPr lang="zh-CN" altLang="en-US" sz="1500" kern="0" dirty="0">
                <a:solidFill>
                  <a:srgbClr val="FF0000"/>
                </a:solidFill>
                <a:latin typeface="楷体" panose="02010609060101010101" pitchFamily="49" charset="-122"/>
                <a:ea typeface="楷体" panose="02010609060101010101" pitchFamily="49" charset="-122"/>
              </a:rPr>
              <a:t>落实用地保障，在区县、乡镇国土空间规划中统筹布局并优先安排新型农村集体经济发展项目用地。加大财政支持，从优先保障乡村振兴财政投入中安排专项资金支持新型农村集体经济发展；在农村土地出让收益中安排一定比例支持新型农村集体经济发展；对农业项目财政补助资金进行股权化改革，明确一定比例作为农村集体经济组织股份，股权化改革的项目类型、单个项目金额、集体持股比例等由区县结合实际确定，并可随着形势发展变化作适应性调整；将政府投资形成的农村供水、小型灌溉、房产物业等资产，按照国家有关规定交由农村集体经济组织持有、经营。</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305753"/>
            <a:ext cx="8138160" cy="355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实行税收优惠，对农村集体产权制度改革中将原由村（居）民委员会代管或村镇集体企业经营的土地、房屋等资产权属转移至农村集体经济组织的，按账面净值划转征收契税，并按规定享受税收优惠；将原由村（居）民委员会代管的集体资金划转到集体经济组织账户的，按照规定享受税收优惠；农村集体经济组织取得的符合条件的财政性资金，可以作为企业所得税不征税收入；农村集体经济组织成员按照资产量化份额从集体经济发展中获得的收益，按照规定享受税收优惠。优化金融服务，鼓励金融机构创新金融产品，拓宽有效担保物范围，下放审批权限，简化审批流程，加大对农村集体经济组织投资经营或参股项目的信贷支持。增强社会保障，支持为农村集体经济组织投资或参股设立的市场主体从业人员购买“五险一金”，并对个人缴纳费用给予适当减免或补贴。强化社会帮扶，建立企业联村、城市社区与农村集体经济组织结对帮扶等制度，从项目、资金、人才、农产品销售等方面支持新型农村集体经济发展。</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803434"/>
            <a:ext cx="8138160"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八、坚持党的领导，确保正确方向。</a:t>
            </a:r>
            <a:r>
              <a:rPr lang="zh-CN" altLang="en-US" sz="1500" kern="0" dirty="0">
                <a:solidFill>
                  <a:srgbClr val="FF0000"/>
                </a:solidFill>
                <a:latin typeface="楷体" panose="02010609060101010101" pitchFamily="49" charset="-122"/>
                <a:ea typeface="楷体" panose="02010609060101010101" pitchFamily="49" charset="-122"/>
              </a:rPr>
              <a:t>切实加强农村基层党组织建设，提高引领新型农村集体经济高质量发展的能力水平。充分发挥农村基层党组织对新型农村集体经济发展的领导作用，支持农村集体经济组织依法管理集体资产、合理开发集体资源、积极服务集体成员，独立运营发展新型农村集体经济。在村集体经济组织换届选举中，落实“村党组织书记应当通过法定程序担任村集体经济组织负责人”要求；村党组织可提名推荐农村集体经济组织理事会、监事会成员。农村集体经济组织章程制定、项目投资、收支管理、收益分配等重大事项，需经村党组织研究讨论后按法定程序办理。</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803434"/>
            <a:ext cx="813816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九、总结典型经验，发挥示范引领。</a:t>
            </a:r>
            <a:r>
              <a:rPr lang="zh-CN" altLang="en-US" sz="1500" kern="0" dirty="0">
                <a:solidFill>
                  <a:srgbClr val="FF0000"/>
                </a:solidFill>
                <a:latin typeface="楷体" panose="02010609060101010101" pitchFamily="49" charset="-122"/>
                <a:ea typeface="楷体" panose="02010609060101010101" pitchFamily="49" charset="-122"/>
              </a:rPr>
              <a:t>加强对发展新型农村集体经济的指导，培育各种资源禀赋条件下发展新型农村集体经济的典型，及时深入总结可复制、可推广的成功经验，通过强化宣传报道、组织现场观摩等方式，充分发挥各种成功典型的示范引领作用，以点带面推动全市新型农村集体经济高质量发展。适时发布发展新型农村集体经济的典型案例，促进各地、各部门交流借鉴，营造新型农村集体经济蓬勃发展的浓厚氛围。按照有关规定，对发展新型农村集体经济成绩突出的先进集体和先进个人予以表彰。</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502920" y="684848"/>
            <a:ext cx="813816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b="1" kern="0" dirty="0">
                <a:solidFill>
                  <a:srgbClr val="FF0000"/>
                </a:solidFill>
                <a:latin typeface="楷体" panose="02010609060101010101" pitchFamily="49" charset="-122"/>
                <a:ea typeface="楷体" panose="02010609060101010101" pitchFamily="49" charset="-122"/>
              </a:rPr>
              <a:t>十、建立推动机制，促进工作落实。</a:t>
            </a:r>
            <a:r>
              <a:rPr lang="zh-CN" altLang="en-US" sz="1500" kern="0" dirty="0">
                <a:solidFill>
                  <a:srgbClr val="FF0000"/>
                </a:solidFill>
                <a:latin typeface="楷体" panose="02010609060101010101" pitchFamily="49" charset="-122"/>
                <a:ea typeface="楷体" panose="02010609060101010101" pitchFamily="49" charset="-122"/>
              </a:rPr>
              <a:t>区县党委、政府要将促进新型农村集体经济高质量发展纳入重要议事日程，建立由区县领导牵头，农业农村、乡村振兴、发展改革、规划资源、城乡建设、财政、税务、金融、人社、市场监管等职能部门组成的联席会议制度，统筹推进新型农村集体经济高质量发展工作，协调解决重大问题。乡镇党委、政府和村党组织要将发展新型农村集体经济作为“一把手”工程，明确发展目标，理清发展思路，压实工作责任，狠抓工作落实。建立区县、乡镇及职能部门领导班子成员定点联村制度，深入调查研究，掌握基层实情，切实为新型农村集体经济发展搭桥铺路、献计助力。将促进新型农村集体经济高质量发展工作纳入实施乡村振兴战略实绩考核和有关领导干部年度工作考核重要内容，常态化开展跟踪问效。</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矩形 28"/>
          <p:cNvSpPr/>
          <p:nvPr/>
        </p:nvSpPr>
        <p:spPr>
          <a:xfrm>
            <a:off x="899160" y="2355850"/>
            <a:ext cx="4945380" cy="553720"/>
          </a:xfrm>
          <a:prstGeom prst="rect">
            <a:avLst/>
          </a:prstGeom>
        </p:spPr>
        <p:txBody>
          <a:bodyPr wrap="square" lIns="0" tIns="0" rIns="0" bIns="0">
            <a:spAutoFit/>
          </a:bodyPr>
          <a:lstStyle/>
          <a:p>
            <a:pPr algn="ct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关于庭院经济</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29977"/>
          <a:stretch>
            <a:fillRect/>
          </a:stretch>
        </p:blipFill>
        <p:spPr>
          <a:xfrm rot="5400000">
            <a:off x="4623556" y="-667"/>
            <a:ext cx="4541417" cy="4500740"/>
          </a:xfrm>
          <a:prstGeom prst="rect">
            <a:avLst/>
          </a:prstGeom>
        </p:spPr>
      </p:pic>
      <p:sp>
        <p:nvSpPr>
          <p:cNvPr id="3" name="流程图: 准备 2"/>
          <p:cNvSpPr/>
          <p:nvPr/>
        </p:nvSpPr>
        <p:spPr>
          <a:xfrm>
            <a:off x="179705" y="1131570"/>
            <a:ext cx="3477260" cy="747395"/>
          </a:xfrm>
          <a:prstGeom prst="flowChartPrepa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dirty="0"/>
              <a:t>第二部分</a:t>
            </a:r>
            <a:endParaRPr lang="zh-CN" altLang="en-US" sz="3600"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to="" calcmode="lin" valueType="num">
                                      <p:cBhvr>
                                        <p:cTn id="7" dur="1" fill="hold"/>
                                        <p:tgtEl>
                                          <p:spTgt spid="2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47529" y="405303"/>
            <a:ext cx="4396471" cy="433321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367" y="1882432"/>
            <a:ext cx="1089537" cy="1089537"/>
          </a:xfrm>
          <a:prstGeom prst="rect">
            <a:avLst/>
          </a:prstGeom>
        </p:spPr>
      </p:pic>
      <p:sp>
        <p:nvSpPr>
          <p:cNvPr id="13" name="文本框 12"/>
          <p:cNvSpPr txBox="1"/>
          <p:nvPr/>
        </p:nvSpPr>
        <p:spPr>
          <a:xfrm>
            <a:off x="993406" y="1705918"/>
            <a:ext cx="527539" cy="1198880"/>
          </a:xfrm>
          <a:prstGeom prst="rect">
            <a:avLst/>
          </a:prstGeom>
          <a:noFill/>
        </p:spPr>
        <p:txBody>
          <a:bodyPr wrap="square" rtlCol="0">
            <a:spAutoFit/>
          </a:bodyPr>
          <a:lstStyle/>
          <a:p>
            <a:pPr algn="l">
              <a:buClrTx/>
              <a:buSzTx/>
              <a:buFontTx/>
            </a:pPr>
            <a:r>
              <a:rPr lang="zh-CN" altLang="zh-CN" sz="7200" dirty="0">
                <a:solidFill>
                  <a:schemeClr val="bg1"/>
                </a:solidFill>
                <a:latin typeface="方正舒体" panose="02010601030101010101" charset="-122"/>
                <a:ea typeface="方正舒体" panose="02010601030101010101" charset="-122"/>
              </a:rPr>
              <a:t>1</a:t>
            </a:r>
            <a:endParaRPr lang="zh-CN" altLang="zh-CN" sz="7200" dirty="0">
              <a:solidFill>
                <a:schemeClr val="bg1"/>
              </a:solidFill>
              <a:latin typeface="方正舒体" panose="02010601030101010101" charset="-122"/>
              <a:ea typeface="方正舒体" panose="02010601030101010101" charset="-122"/>
            </a:endParaRPr>
          </a:p>
        </p:txBody>
      </p:sp>
      <p:sp>
        <p:nvSpPr>
          <p:cNvPr id="2" name="文本框 1"/>
          <p:cNvSpPr txBox="1"/>
          <p:nvPr/>
        </p:nvSpPr>
        <p:spPr>
          <a:xfrm>
            <a:off x="1731169" y="1795463"/>
            <a:ext cx="4301490" cy="1198880"/>
          </a:xfrm>
          <a:prstGeom prst="rect">
            <a:avLst/>
          </a:prstGeom>
          <a:noFill/>
        </p:spPr>
        <p:txBody>
          <a:bodyPr wrap="square" rtlCol="0">
            <a:spAutoFit/>
          </a:bodyPr>
          <a:p>
            <a:pPr algn="l">
              <a:buClrTx/>
              <a:buSzTx/>
              <a:buFontTx/>
            </a:pPr>
            <a:r>
              <a:rPr lang="zh-CN" altLang="zh-CN" sz="7200" dirty="0">
                <a:solidFill>
                  <a:srgbClr val="FF0000"/>
                </a:solidFill>
                <a:latin typeface="方正舒体" panose="02010601030101010101" charset="-122"/>
                <a:ea typeface="方正舒体" panose="02010601030101010101" charset="-122"/>
              </a:rPr>
              <a:t>工作原则</a:t>
            </a:r>
            <a:endParaRPr lang="zh-CN" altLang="zh-CN" sz="7200" dirty="0">
              <a:solidFill>
                <a:srgbClr val="FF0000"/>
              </a:solidFill>
              <a:latin typeface="方正舒体" panose="02010601030101010101" charset="-122"/>
              <a:ea typeface="方正舒体" panose="0201060103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p:cNvSpPr/>
          <p:nvPr/>
        </p:nvSpPr>
        <p:spPr bwMode="auto">
          <a:xfrm>
            <a:off x="626213" y="1687435"/>
            <a:ext cx="2270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0" name="Freeform 19"/>
          <p:cNvSpPr/>
          <p:nvPr/>
        </p:nvSpPr>
        <p:spPr bwMode="auto">
          <a:xfrm>
            <a:off x="983721" y="541137"/>
            <a:ext cx="2965032"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1" name="Freeform 20"/>
          <p:cNvSpPr/>
          <p:nvPr/>
        </p:nvSpPr>
        <p:spPr bwMode="auto">
          <a:xfrm>
            <a:off x="4880831" y="525458"/>
            <a:ext cx="2965032"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2" name="Freeform 21"/>
          <p:cNvSpPr/>
          <p:nvPr/>
        </p:nvSpPr>
        <p:spPr bwMode="auto">
          <a:xfrm>
            <a:off x="938508" y="3957542"/>
            <a:ext cx="2965032"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3" name="Freeform 22"/>
          <p:cNvSpPr/>
          <p:nvPr/>
        </p:nvSpPr>
        <p:spPr bwMode="auto">
          <a:xfrm>
            <a:off x="4848542" y="3957542"/>
            <a:ext cx="2965032"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4" name="Freeform 23"/>
          <p:cNvSpPr/>
          <p:nvPr/>
        </p:nvSpPr>
        <p:spPr bwMode="auto">
          <a:xfrm>
            <a:off x="5746188" y="1415048"/>
            <a:ext cx="2326016"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5" name="TextBox 53"/>
          <p:cNvSpPr txBox="1">
            <a:spLocks noChangeArrowheads="1"/>
          </p:cNvSpPr>
          <p:nvPr/>
        </p:nvSpPr>
        <p:spPr bwMode="auto">
          <a:xfrm>
            <a:off x="1041727" y="595241"/>
            <a:ext cx="2328473"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dirty="0">
                <a:solidFill>
                  <a:schemeClr val="bg1"/>
                </a:solidFill>
                <a:latin typeface="+mn-ea"/>
                <a:cs typeface="+mn-ea"/>
              </a:rPr>
              <a:t>1、小而美，多元化</a:t>
            </a:r>
            <a:endParaRPr lang="zh-CN" altLang="en-US" sz="1725" kern="0" dirty="0">
              <a:solidFill>
                <a:schemeClr val="bg1"/>
              </a:solidFill>
              <a:latin typeface="+mn-ea"/>
              <a:cs typeface="+mn-ea"/>
            </a:endParaRPr>
          </a:p>
        </p:txBody>
      </p:sp>
      <p:sp>
        <p:nvSpPr>
          <p:cNvPr id="26" name="TextBox 53"/>
          <p:cNvSpPr txBox="1">
            <a:spLocks noChangeArrowheads="1"/>
          </p:cNvSpPr>
          <p:nvPr/>
        </p:nvSpPr>
        <p:spPr bwMode="auto">
          <a:xfrm>
            <a:off x="554894" y="1985957"/>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2、是修复，非打造</a:t>
            </a:r>
            <a:endParaRPr lang="zh-CN" altLang="en-US" sz="1725" kern="0">
              <a:solidFill>
                <a:schemeClr val="bg1"/>
              </a:solidFill>
              <a:latin typeface="+mn-ea"/>
              <a:cs typeface="+mn-ea"/>
            </a:endParaRPr>
          </a:p>
        </p:txBody>
      </p:sp>
      <p:sp>
        <p:nvSpPr>
          <p:cNvPr id="27" name="TextBox 53"/>
          <p:cNvSpPr txBox="1">
            <a:spLocks noChangeArrowheads="1"/>
          </p:cNvSpPr>
          <p:nvPr/>
        </p:nvSpPr>
        <p:spPr bwMode="auto">
          <a:xfrm>
            <a:off x="938508" y="4590187"/>
            <a:ext cx="2318989"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4、逆城市，隐现代</a:t>
            </a:r>
            <a:endParaRPr lang="zh-CN" altLang="en-US" sz="1725" kern="0">
              <a:solidFill>
                <a:schemeClr val="bg1"/>
              </a:solidFill>
              <a:latin typeface="+mn-ea"/>
              <a:cs typeface="+mn-ea"/>
            </a:endParaRPr>
          </a:p>
        </p:txBody>
      </p:sp>
      <p:sp>
        <p:nvSpPr>
          <p:cNvPr id="28" name="TextBox 53"/>
          <p:cNvSpPr txBox="1">
            <a:spLocks noChangeArrowheads="1"/>
          </p:cNvSpPr>
          <p:nvPr/>
        </p:nvSpPr>
        <p:spPr bwMode="auto">
          <a:xfrm>
            <a:off x="5522563" y="4579246"/>
            <a:ext cx="2291011"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9、熟人圈，首自治</a:t>
            </a:r>
            <a:endParaRPr lang="zh-CN" altLang="en-US" sz="1725" kern="0">
              <a:solidFill>
                <a:schemeClr val="bg1"/>
              </a:solidFill>
              <a:latin typeface="+mn-ea"/>
              <a:cs typeface="+mn-ea"/>
            </a:endParaRPr>
          </a:p>
        </p:txBody>
      </p:sp>
      <p:sp>
        <p:nvSpPr>
          <p:cNvPr id="29" name="TextBox 53"/>
          <p:cNvSpPr txBox="1">
            <a:spLocks noChangeArrowheads="1"/>
          </p:cNvSpPr>
          <p:nvPr/>
        </p:nvSpPr>
        <p:spPr bwMode="auto">
          <a:xfrm>
            <a:off x="5676170" y="1739714"/>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6、有文化，最关键</a:t>
            </a:r>
            <a:endParaRPr lang="zh-CN" altLang="en-US" sz="1725" kern="0">
              <a:solidFill>
                <a:schemeClr val="bg1"/>
              </a:solidFill>
              <a:latin typeface="+mn-ea"/>
              <a:cs typeface="+mn-ea"/>
            </a:endParaRPr>
          </a:p>
        </p:txBody>
      </p:sp>
      <p:sp>
        <p:nvSpPr>
          <p:cNvPr id="30" name="TextBox 29"/>
          <p:cNvSpPr txBox="1">
            <a:spLocks noChangeArrowheads="1"/>
          </p:cNvSpPr>
          <p:nvPr/>
        </p:nvSpPr>
        <p:spPr bwMode="auto">
          <a:xfrm>
            <a:off x="5500913" y="609074"/>
            <a:ext cx="2312660"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5、轻设计，重回忆</a:t>
            </a:r>
            <a:endParaRPr lang="zh-CN" altLang="en-US" sz="1725" kern="0">
              <a:solidFill>
                <a:schemeClr val="bg1"/>
              </a:solidFill>
              <a:latin typeface="+mn-ea"/>
              <a:cs typeface="+mn-ea"/>
            </a:endParaRPr>
          </a:p>
        </p:txBody>
      </p:sp>
      <p:grpSp>
        <p:nvGrpSpPr>
          <p:cNvPr id="31" name="组合 30"/>
          <p:cNvGrpSpPr/>
          <p:nvPr/>
        </p:nvGrpSpPr>
        <p:grpSpPr>
          <a:xfrm>
            <a:off x="3742114" y="2183581"/>
            <a:ext cx="1586042" cy="1355249"/>
            <a:chOff x="3926008" y="2405693"/>
            <a:chExt cx="1586249" cy="1292655"/>
          </a:xfrm>
        </p:grpSpPr>
        <p:sp>
          <p:nvSpPr>
            <p:cNvPr id="32" name="AutoShape 17"/>
            <p:cNvSpPr>
              <a:spLocks noChangeArrowheads="1"/>
            </p:cNvSpPr>
            <p:nvPr/>
          </p:nvSpPr>
          <p:spPr bwMode="auto">
            <a:xfrm>
              <a:off x="3926008" y="2405693"/>
              <a:ext cx="1586249" cy="1292655"/>
            </a:xfrm>
            <a:prstGeom prst="hexagon">
              <a:avLst>
                <a:gd name="adj" fmla="val 30740"/>
                <a:gd name="vf" fmla="val 115470"/>
              </a:avLst>
            </a:prstGeom>
            <a:solidFill>
              <a:schemeClr val="accent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1125" kern="0">
                <a:solidFill>
                  <a:schemeClr val="bg1"/>
                </a:solidFill>
                <a:latin typeface="+mn-ea"/>
                <a:cs typeface="+mn-ea"/>
              </a:endParaRPr>
            </a:p>
          </p:txBody>
        </p:sp>
        <p:sp>
          <p:nvSpPr>
            <p:cNvPr id="33" name="TextBox 32"/>
            <p:cNvSpPr txBox="1"/>
            <p:nvPr/>
          </p:nvSpPr>
          <p:spPr>
            <a:xfrm>
              <a:off x="4167880" y="2745211"/>
              <a:ext cx="1102504" cy="779499"/>
            </a:xfrm>
            <a:prstGeom prst="rect">
              <a:avLst/>
            </a:prstGeom>
            <a:noFill/>
          </p:spPr>
          <p:txBody>
            <a:bodyPr wrap="none" rtlCol="0">
              <a:spAutoFit/>
            </a:bodyPr>
            <a:lstStyle/>
            <a:p>
              <a:pPr algn="ctr"/>
              <a:r>
                <a:rPr lang="zh-CN" altLang="en-US" b="1" dirty="0">
                  <a:solidFill>
                    <a:schemeClr val="bg1"/>
                  </a:solidFill>
                </a:rPr>
                <a:t>和美乡村</a:t>
              </a:r>
              <a:endParaRPr lang="zh-CN" altLang="en-US" b="1" dirty="0">
                <a:solidFill>
                  <a:schemeClr val="bg1"/>
                </a:solidFill>
              </a:endParaRPr>
            </a:p>
            <a:p>
              <a:pPr algn="ctr" fontAlgn="auto">
                <a:lnSpc>
                  <a:spcPts val="3500"/>
                </a:lnSpc>
              </a:pPr>
              <a:r>
                <a:rPr lang="zh-CN" altLang="en-US" b="1" dirty="0">
                  <a:solidFill>
                    <a:schemeClr val="bg1"/>
                  </a:solidFill>
                </a:rPr>
                <a:t>十句口诀</a:t>
              </a:r>
              <a:endParaRPr lang="zh-CN" altLang="en-US" b="1" dirty="0">
                <a:solidFill>
                  <a:schemeClr val="bg1"/>
                </a:solidFill>
              </a:endParaRPr>
            </a:p>
          </p:txBody>
        </p:sp>
      </p:grpSp>
      <p:sp>
        <p:nvSpPr>
          <p:cNvPr id="9" name="Freeform 18"/>
          <p:cNvSpPr/>
          <p:nvPr/>
        </p:nvSpPr>
        <p:spPr bwMode="auto">
          <a:xfrm>
            <a:off x="205558" y="3035250"/>
            <a:ext cx="2270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10" name="TextBox 53"/>
          <p:cNvSpPr txBox="1">
            <a:spLocks noChangeArrowheads="1"/>
          </p:cNvSpPr>
          <p:nvPr/>
        </p:nvSpPr>
        <p:spPr bwMode="auto">
          <a:xfrm>
            <a:off x="123887" y="3361367"/>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sz="1725" kern="0">
                <a:solidFill>
                  <a:schemeClr val="bg1"/>
                </a:solidFill>
                <a:latin typeface="+mn-ea"/>
                <a:cs typeface="+mn-ea"/>
              </a:rPr>
              <a:t>3、多样化，不复制</a:t>
            </a:r>
            <a:endParaRPr sz="1725" kern="0">
              <a:solidFill>
                <a:schemeClr val="bg1"/>
              </a:solidFill>
              <a:latin typeface="+mn-ea"/>
              <a:cs typeface="+mn-ea"/>
            </a:endParaRPr>
          </a:p>
        </p:txBody>
      </p:sp>
      <p:sp>
        <p:nvSpPr>
          <p:cNvPr id="18" name="Freeform 23"/>
          <p:cNvSpPr/>
          <p:nvPr/>
        </p:nvSpPr>
        <p:spPr bwMode="auto">
          <a:xfrm>
            <a:off x="6472469" y="2387550"/>
            <a:ext cx="2326016"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34" name="TextBox 53"/>
          <p:cNvSpPr txBox="1">
            <a:spLocks noChangeArrowheads="1"/>
          </p:cNvSpPr>
          <p:nvPr/>
        </p:nvSpPr>
        <p:spPr bwMode="auto">
          <a:xfrm>
            <a:off x="6419120" y="2694596"/>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7、年轻人，要回家</a:t>
            </a:r>
            <a:endParaRPr lang="zh-CN" altLang="en-US" sz="1725" kern="0">
              <a:solidFill>
                <a:schemeClr val="bg1"/>
              </a:solidFill>
              <a:latin typeface="+mn-ea"/>
              <a:cs typeface="+mn-ea"/>
            </a:endParaRPr>
          </a:p>
        </p:txBody>
      </p:sp>
      <p:sp>
        <p:nvSpPr>
          <p:cNvPr id="35" name="Freeform 23"/>
          <p:cNvSpPr/>
          <p:nvPr/>
        </p:nvSpPr>
        <p:spPr bwMode="auto">
          <a:xfrm>
            <a:off x="6818703" y="3435300"/>
            <a:ext cx="2326016"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36" name="TextBox 53"/>
          <p:cNvSpPr txBox="1">
            <a:spLocks noChangeArrowheads="1"/>
          </p:cNvSpPr>
          <p:nvPr/>
        </p:nvSpPr>
        <p:spPr bwMode="auto">
          <a:xfrm>
            <a:off x="6765354" y="3742346"/>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8、变市民，为农民。</a:t>
            </a:r>
            <a:endParaRPr lang="zh-CN" altLang="en-US" sz="1725" kern="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9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06 -1.23457E-0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06 -1.23457E-06 Z" pathEditMode="relative" rAng="0" ptsTypes="fffffffff">
                                      <p:cBhvr>
                                        <p:cTn id="13" dur="2000" fill="hold"/>
                                        <p:tgtEl>
                                          <p:spTgt spid="31"/>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750"/>
                                        <p:tgtEl>
                                          <p:spTgt spid="21"/>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750"/>
                                        <p:tgtEl>
                                          <p:spTgt spid="23"/>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750"/>
                                        <p:tgtEl>
                                          <p:spTgt spid="22"/>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childTnLst>
                                </p:cTn>
                              </p:par>
                            </p:childTnLst>
                          </p:cTn>
                        </p:par>
                        <p:par>
                          <p:cTn id="32" fill="hold">
                            <p:stCondLst>
                              <p:cond delay="325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set>
                                      <p:cBhvr>
                                        <p:cTn id="35" dur="455" fill="hold">
                                          <p:stCondLst>
                                            <p:cond delay="0"/>
                                          </p:stCondLst>
                                        </p:cTn>
                                        <p:tgtEl>
                                          <p:spTgt spid="30"/>
                                        </p:tgtEl>
                                        <p:attrNameLst>
                                          <p:attrName>style.rotation</p:attrName>
                                        </p:attrNameLst>
                                      </p:cBhvr>
                                      <p:to>
                                        <p:strVal val="-45.0"/>
                                      </p:to>
                                    </p:set>
                                    <p:anim calcmode="lin" valueType="num">
                                      <p:cBhvr>
                                        <p:cTn id="36"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set>
                                      <p:cBhvr>
                                        <p:cTn id="42" dur="455" fill="hold">
                                          <p:stCondLst>
                                            <p:cond delay="0"/>
                                          </p:stCondLst>
                                        </p:cTn>
                                        <p:tgtEl>
                                          <p:spTgt spid="25"/>
                                        </p:tgtEl>
                                        <p:attrNameLst>
                                          <p:attrName>style.rotation</p:attrName>
                                        </p:attrNameLst>
                                      </p:cBhvr>
                                      <p:to>
                                        <p:strVal val="-45.0"/>
                                      </p:to>
                                    </p:set>
                                    <p:anim calcmode="lin" valueType="num">
                                      <p:cBhvr>
                                        <p:cTn id="43"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26"/>
                                        </p:tgtEl>
                                        <p:attrNameLst>
                                          <p:attrName>style.visibility</p:attrName>
                                        </p:attrNameLst>
                                      </p:cBhvr>
                                      <p:to>
                                        <p:strVal val="visible"/>
                                      </p:to>
                                    </p:set>
                                    <p:set>
                                      <p:cBhvr>
                                        <p:cTn id="49" dur="455" fill="hold">
                                          <p:stCondLst>
                                            <p:cond delay="0"/>
                                          </p:stCondLst>
                                        </p:cTn>
                                        <p:tgtEl>
                                          <p:spTgt spid="26"/>
                                        </p:tgtEl>
                                        <p:attrNameLst>
                                          <p:attrName>style.rotation</p:attrName>
                                        </p:attrNameLst>
                                      </p:cBhvr>
                                      <p:to>
                                        <p:strVal val="-45.0"/>
                                      </p:to>
                                    </p:set>
                                    <p:anim calcmode="lin" valueType="num">
                                      <p:cBhvr>
                                        <p:cTn id="50"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set>
                                      <p:cBhvr>
                                        <p:cTn id="56" dur="455" fill="hold">
                                          <p:stCondLst>
                                            <p:cond delay="0"/>
                                          </p:stCondLst>
                                        </p:cTn>
                                        <p:tgtEl>
                                          <p:spTgt spid="27"/>
                                        </p:tgtEl>
                                        <p:attrNameLst>
                                          <p:attrName>style.rotation</p:attrName>
                                        </p:attrNameLst>
                                      </p:cBhvr>
                                      <p:to>
                                        <p:strVal val="-45.0"/>
                                      </p:to>
                                    </p:set>
                                    <p:anim calcmode="lin" valueType="num">
                                      <p:cBhvr>
                                        <p:cTn id="57"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29"/>
                                        </p:tgtEl>
                                        <p:attrNameLst>
                                          <p:attrName>style.visibility</p:attrName>
                                        </p:attrNameLst>
                                      </p:cBhvr>
                                      <p:to>
                                        <p:strVal val="visible"/>
                                      </p:to>
                                    </p:set>
                                    <p:set>
                                      <p:cBhvr>
                                        <p:cTn id="63" dur="455" fill="hold">
                                          <p:stCondLst>
                                            <p:cond delay="0"/>
                                          </p:stCondLst>
                                        </p:cTn>
                                        <p:tgtEl>
                                          <p:spTgt spid="29"/>
                                        </p:tgtEl>
                                        <p:attrNameLst>
                                          <p:attrName>style.rotation</p:attrName>
                                        </p:attrNameLst>
                                      </p:cBhvr>
                                      <p:to>
                                        <p:strVal val="-45.0"/>
                                      </p:to>
                                    </p:set>
                                    <p:anim calcmode="lin" valueType="num">
                                      <p:cBhvr>
                                        <p:cTn id="64"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28"/>
                                        </p:tgtEl>
                                        <p:attrNameLst>
                                          <p:attrName>style.visibility</p:attrName>
                                        </p:attrNameLst>
                                      </p:cBhvr>
                                      <p:to>
                                        <p:strVal val="visible"/>
                                      </p:to>
                                    </p:set>
                                    <p:set>
                                      <p:cBhvr>
                                        <p:cTn id="70" dur="455" fill="hold">
                                          <p:stCondLst>
                                            <p:cond delay="0"/>
                                          </p:stCondLst>
                                        </p:cTn>
                                        <p:tgtEl>
                                          <p:spTgt spid="28"/>
                                        </p:tgtEl>
                                        <p:attrNameLst>
                                          <p:attrName>style.rotation</p:attrName>
                                        </p:attrNameLst>
                                      </p:cBhvr>
                                      <p:to>
                                        <p:strVal val="-45.0"/>
                                      </p:to>
                                    </p:set>
                                    <p:anim calcmode="lin" valueType="num">
                                      <p:cBhvr>
                                        <p:cTn id="71"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par>
                                <p:cTn id="75" presetID="10" presetClass="entr" presetSubtype="0" fill="hold" grpId="0" nodeType="withEffect">
                                  <p:stCondLst>
                                    <p:cond delay="150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750"/>
                                        <p:tgtEl>
                                          <p:spTgt spid="9"/>
                                        </p:tgtEl>
                                      </p:cBhvr>
                                    </p:animEffect>
                                  </p:childTnLst>
                                </p:cTn>
                              </p:par>
                              <p:par>
                                <p:cTn id="78" presetID="38" presetClass="entr" presetSubtype="0" accel="50000" fill="hold" grpId="0" nodeType="withEffect">
                                  <p:stCondLst>
                                    <p:cond delay="0"/>
                                  </p:stCondLst>
                                  <p:iterate type="lt">
                                    <p:tmPct val="10000"/>
                                  </p:iterate>
                                  <p:childTnLst>
                                    <p:set>
                                      <p:cBhvr>
                                        <p:cTn id="79" dur="1" fill="hold">
                                          <p:stCondLst>
                                            <p:cond delay="0"/>
                                          </p:stCondLst>
                                        </p:cTn>
                                        <p:tgtEl>
                                          <p:spTgt spid="10"/>
                                        </p:tgtEl>
                                        <p:attrNameLst>
                                          <p:attrName>style.visibility</p:attrName>
                                        </p:attrNameLst>
                                      </p:cBhvr>
                                      <p:to>
                                        <p:strVal val="visible"/>
                                      </p:to>
                                    </p:set>
                                    <p:set>
                                      <p:cBhvr>
                                        <p:cTn id="80" dur="455" fill="hold">
                                          <p:stCondLst>
                                            <p:cond delay="0"/>
                                          </p:stCondLst>
                                        </p:cTn>
                                        <p:tgtEl>
                                          <p:spTgt spid="10"/>
                                        </p:tgtEl>
                                        <p:attrNameLst>
                                          <p:attrName>style.rotation</p:attrName>
                                        </p:attrNameLst>
                                      </p:cBhvr>
                                      <p:to>
                                        <p:strVal val="-45.0"/>
                                      </p:to>
                                    </p:set>
                                    <p:anim calcmode="lin" valueType="num">
                                      <p:cBhvr>
                                        <p:cTn id="8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5" presetID="10" presetClass="entr" presetSubtype="0" fill="hold" grpId="0" nodeType="withEffect">
                                  <p:stCondLst>
                                    <p:cond delay="75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750"/>
                                        <p:tgtEl>
                                          <p:spTgt spid="18"/>
                                        </p:tgtEl>
                                      </p:cBhvr>
                                    </p:animEffect>
                                  </p:childTnLst>
                                </p:cTn>
                              </p:par>
                              <p:par>
                                <p:cTn id="88" presetID="38" presetClass="entr" presetSubtype="0" accel="50000" fill="hold" grpId="0" nodeType="withEffect">
                                  <p:stCondLst>
                                    <p:cond delay="0"/>
                                  </p:stCondLst>
                                  <p:iterate type="lt">
                                    <p:tmPct val="10000"/>
                                  </p:iterate>
                                  <p:childTnLst>
                                    <p:set>
                                      <p:cBhvr>
                                        <p:cTn id="89" dur="1" fill="hold">
                                          <p:stCondLst>
                                            <p:cond delay="0"/>
                                          </p:stCondLst>
                                        </p:cTn>
                                        <p:tgtEl>
                                          <p:spTgt spid="34"/>
                                        </p:tgtEl>
                                        <p:attrNameLst>
                                          <p:attrName>style.visibility</p:attrName>
                                        </p:attrNameLst>
                                      </p:cBhvr>
                                      <p:to>
                                        <p:strVal val="visible"/>
                                      </p:to>
                                    </p:set>
                                    <p:set>
                                      <p:cBhvr>
                                        <p:cTn id="90" dur="455" fill="hold">
                                          <p:stCondLst>
                                            <p:cond delay="0"/>
                                          </p:stCondLst>
                                        </p:cTn>
                                        <p:tgtEl>
                                          <p:spTgt spid="34"/>
                                        </p:tgtEl>
                                        <p:attrNameLst>
                                          <p:attrName>style.rotation</p:attrName>
                                        </p:attrNameLst>
                                      </p:cBhvr>
                                      <p:to>
                                        <p:strVal val="-45.0"/>
                                      </p:to>
                                    </p:set>
                                    <p:anim calcmode="lin" valueType="num">
                                      <p:cBhvr>
                                        <p:cTn id="91" dur="455" fill="hold">
                                          <p:stCondLst>
                                            <p:cond delay="455"/>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34"/>
                                        </p:tgtEl>
                                        <p:attrNameLst>
                                          <p:attrName>ppt_y</p:attrName>
                                        </p:attrNameLst>
                                      </p:cBhvr>
                                      <p:tavLst>
                                        <p:tav tm="0">
                                          <p:val>
                                            <p:strVal val="#ppt_y-(0.354*#ppt_w-0.172*#ppt_h)"/>
                                          </p:val>
                                        </p:tav>
                                        <p:tav tm="100000">
                                          <p:val>
                                            <p:strVal val="#ppt_y"/>
                                          </p:val>
                                        </p:tav>
                                      </p:tavLst>
                                    </p:anim>
                                  </p:childTnLst>
                                </p:cTn>
                              </p:par>
                              <p:par>
                                <p:cTn id="95" presetID="10" presetClass="entr" presetSubtype="0" fill="hold" grpId="0" nodeType="withEffect">
                                  <p:stCondLst>
                                    <p:cond delay="75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750"/>
                                        <p:tgtEl>
                                          <p:spTgt spid="35"/>
                                        </p:tgtEl>
                                      </p:cBhvr>
                                    </p:animEffect>
                                  </p:childTnLst>
                                </p:cTn>
                              </p:par>
                              <p:par>
                                <p:cTn id="98" presetID="38" presetClass="entr" presetSubtype="0" accel="50000" fill="hold" grpId="0" nodeType="withEffect">
                                  <p:stCondLst>
                                    <p:cond delay="0"/>
                                  </p:stCondLst>
                                  <p:iterate type="lt">
                                    <p:tmPct val="10000"/>
                                  </p:iterate>
                                  <p:childTnLst>
                                    <p:set>
                                      <p:cBhvr>
                                        <p:cTn id="99" dur="1" fill="hold">
                                          <p:stCondLst>
                                            <p:cond delay="0"/>
                                          </p:stCondLst>
                                        </p:cTn>
                                        <p:tgtEl>
                                          <p:spTgt spid="36"/>
                                        </p:tgtEl>
                                        <p:attrNameLst>
                                          <p:attrName>style.visibility</p:attrName>
                                        </p:attrNameLst>
                                      </p:cBhvr>
                                      <p:to>
                                        <p:strVal val="visible"/>
                                      </p:to>
                                    </p:set>
                                    <p:set>
                                      <p:cBhvr>
                                        <p:cTn id="100" dur="455" fill="hold">
                                          <p:stCondLst>
                                            <p:cond delay="0"/>
                                          </p:stCondLst>
                                        </p:cTn>
                                        <p:tgtEl>
                                          <p:spTgt spid="36"/>
                                        </p:tgtEl>
                                        <p:attrNameLst>
                                          <p:attrName>style.rotation</p:attrName>
                                        </p:attrNameLst>
                                      </p:cBhvr>
                                      <p:to>
                                        <p:strVal val="-45.0"/>
                                      </p:to>
                                    </p:set>
                                    <p:anim calcmode="lin" valueType="num">
                                      <p:cBhvr>
                                        <p:cTn id="101" dur="455" fill="hold">
                                          <p:stCondLst>
                                            <p:cond delay="455"/>
                                          </p:stCondLst>
                                        </p:cTn>
                                        <p:tgtEl>
                                          <p:spTgt spid="36"/>
                                        </p:tgtEl>
                                        <p:attrNameLst>
                                          <p:attrName>style.rotation</p:attrName>
                                        </p:attrNameLst>
                                      </p:cBhvr>
                                      <p:tavLst>
                                        <p:tav tm="0">
                                          <p:val>
                                            <p:fltVal val="-45"/>
                                          </p:val>
                                        </p:tav>
                                        <p:tav tm="69900">
                                          <p:val>
                                            <p:fltVal val="45"/>
                                          </p:val>
                                        </p:tav>
                                        <p:tav tm="100000">
                                          <p:val>
                                            <p:fltVal val="0"/>
                                          </p:val>
                                        </p:tav>
                                      </p:tavLst>
                                    </p:anim>
                                    <p:anim calcmode="lin" valueType="num">
                                      <p:cBhvr>
                                        <p:cTn id="102" dur="455" fill="hold">
                                          <p:stCondLst>
                                            <p:cond delay="0"/>
                                          </p:stCondLst>
                                        </p:cTn>
                                        <p:tgtEl>
                                          <p:spTgt spid="36"/>
                                        </p:tgtEl>
                                        <p:attrNameLst>
                                          <p:attrName>ppt_y</p:attrName>
                                        </p:attrNameLst>
                                      </p:cBhvr>
                                      <p:tavLst>
                                        <p:tav tm="0">
                                          <p:val>
                                            <p:strVal val="#ppt_y-1"/>
                                          </p:val>
                                        </p:tav>
                                        <p:tav tm="100000">
                                          <p:val>
                                            <p:strVal val="#ppt_y-(0.354*#ppt_w-0.172*#ppt_h)"/>
                                          </p:val>
                                        </p:tav>
                                      </p:tavLst>
                                    </p:anim>
                                    <p:anim calcmode="lin" valueType="num">
                                      <p:cBhvr>
                                        <p:cTn id="103" dur="156" decel="50000" autoRev="1" fill="hold">
                                          <p:stCondLst>
                                            <p:cond delay="455"/>
                                          </p:stCondLst>
                                        </p:cTn>
                                        <p:tgtEl>
                                          <p:spTgt spid="36"/>
                                        </p:tgtEl>
                                        <p:attrNameLst>
                                          <p:attrName>ppt_y</p:attrName>
                                        </p:attrNameLst>
                                      </p:cBhvr>
                                      <p:tavLst>
                                        <p:tav tm="0">
                                          <p:val>
                                            <p:strVal val="#ppt_y-(0.354*#ppt_w-0.172*#ppt_h)"/>
                                          </p:val>
                                        </p:tav>
                                        <p:tav tm="100000">
                                          <p:val>
                                            <p:strVal val="#ppt_y-(0.354*#ppt_w-0.172*#ppt_h)-#ppt_h/2"/>
                                          </p:val>
                                        </p:tav>
                                      </p:tavLst>
                                    </p:anim>
                                    <p:anim calcmode="lin" valueType="num">
                                      <p:cBhvr>
                                        <p:cTn id="104" dur="136" fill="hold">
                                          <p:stCondLst>
                                            <p:cond delay="864"/>
                                          </p:stCondLst>
                                        </p:cTn>
                                        <p:tgtEl>
                                          <p:spTgt spid="3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P spid="25" grpId="0"/>
      <p:bldP spid="26" grpId="0"/>
      <p:bldP spid="27" grpId="0"/>
      <p:bldP spid="28" grpId="0"/>
      <p:bldP spid="29" grpId="0"/>
      <p:bldP spid="30" grpId="0"/>
      <p:bldP spid="9" grpId="0" bldLvl="0" animBg="1"/>
      <p:bldP spid="10" grpId="0"/>
      <p:bldP spid="18" grpId="0" bldLvl="0" animBg="1"/>
      <p:bldP spid="34" grpId="0"/>
      <p:bldP spid="35" grpId="0" bldLvl="0" animBg="1"/>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24405" y="1347470"/>
            <a:ext cx="6676390" cy="2670175"/>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mn-cs"/>
              </a:rPr>
              <a:t>①习总书记：</a:t>
            </a:r>
            <a:r>
              <a:rPr lang="zh-CN" altLang="en-US" sz="1800" dirty="0">
                <a:solidFill>
                  <a:srgbClr val="FF0000"/>
                </a:solidFill>
                <a:latin typeface="黑体" panose="02010609060101010101" charset="-122"/>
                <a:ea typeface="黑体" panose="02010609060101010101" charset="-122"/>
                <a:cs typeface="黑体" panose="02010609060101010101" charset="-122"/>
              </a:rPr>
              <a:t>乡村建设要充分考虑财力可持续和农民可接受，坚持数量服从质量、进度服从实效，集中力量先抓好普惠性、基础性、兜底性民生建设，优先建设既方便生活又促进生产的项目。要敬畏历史、经纬文化、敬畏生态，留住乡风、乡韵、乡愁，乡村建设为农民而建，要建成自下而上，农民参与的实施机制（中央农村工作会议）。</a:t>
            </a:r>
            <a:endParaRPr lang="zh-CN" altLang="en-US" sz="1800" dirty="0">
              <a:solidFill>
                <a:srgbClr val="FF0000"/>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乡村建设</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chemeClr val="bg1"/>
                </a:solidFill>
                <a:latin typeface="楷体" panose="02010609060101010101" pitchFamily="49" charset="-122"/>
                <a:ea typeface="楷体" panose="02010609060101010101" pitchFamily="49" charset="-122"/>
              </a:rPr>
              <a:t>—</a:t>
            </a:r>
            <a:r>
              <a:rPr lang="zh-CN" altLang="en-US" sz="1500" kern="0" dirty="0">
                <a:solidFill>
                  <a:srgbClr val="FF0000"/>
                </a:solidFill>
                <a:latin typeface="楷体" panose="02010609060101010101" pitchFamily="49" charset="-122"/>
                <a:ea typeface="楷体" panose="02010609060101010101" pitchFamily="49" charset="-122"/>
              </a:rPr>
              <a:t>—坚持依法依规、符合政策。严格遵守土地、环保、市场监 管等方面的法律法规，认真落实国家相关政策，坚持节约集约用地、依法合规生产经营，坚决防止出现乱占耕地、违规搭建、质量安全等问题。对不符合相关规定和要求的庭院经济项目不予支持。</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——坚持因地制宜、分类指导。 科学把握发展庭院经济的基 础和条件，在适宜地方推进实施高质量庭院经济项目。从实际出发，突出乡土特色，走特色化、差异化发展路子，宜种则种、宜养则养、宜加则加、宜商则商，探索发展多种类型庭院经济。鼓励非脱贫县结合实际，因地制宜发展庭院经济。</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——坚持稳扎稳打、有序推进。 强化科学论证、注重典型引路，合理确定发展模式和目标。树立正确政绩观，坚决杜绝刮风搞运动，防止不顾实际、一哄而上。不搞层层加码，不搞一刀切，不搞形式主义，久久为功，扎实推进。</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坚持政府引导、农民主体。尊重农民意愿，以农户为主体开展庭院生产经营，加强组织引导，调动农民的积极性、主动性、创造性。采取政策引导、技术服务、消费帮扶等措施，扶持多种类型、适度规模的庭院经济发展。</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32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坚持市场导向、融合发展。立足资源条件和市场需求，顺应产业发展规律，创新经营方式，强化庭院经济经营户与龙头企业、农民专业合作社、家庭农场等生产经营主体的分工协作和利益联结，增强庭院经济发展活力，提高庭院经济市场竞争力。强化农业全产业链带动，促进庭院经济与农村一二三产业融合发展。</a:t>
            </a:r>
            <a:endParaRPr lang="zh-CN" altLang="en-US" sz="1500" kern="0" dirty="0">
              <a:solidFill>
                <a:srgbClr val="FF0000"/>
              </a:solidFill>
              <a:latin typeface="楷体" panose="02010609060101010101" pitchFamily="49" charset="-122"/>
              <a:ea typeface="楷体" panose="02010609060101010101" pitchFamily="49" charset="-122"/>
            </a:endParaRPr>
          </a:p>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坚持生态优先、绿色引领。强化庭院经济发展与自然环境相融合、与乡村建设和乡村治理相结合，促进经济效益与生态效益、社会效益相统一，绿化美化庭院，改善农村人居环境，实现资源利用更加高效，庭院环境更加美丽。</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4919" y="1458278"/>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b="1" kern="0" dirty="0">
                <a:solidFill>
                  <a:srgbClr val="FF0000"/>
                </a:solidFill>
                <a:latin typeface="楷体" panose="02010609060101010101" pitchFamily="49" charset="-122"/>
                <a:ea typeface="楷体" panose="02010609060101010101" pitchFamily="49" charset="-122"/>
              </a:rPr>
              <a:t>主要目标。</a:t>
            </a:r>
            <a:r>
              <a:rPr lang="zh-CN" altLang="en-US" kern="0" dirty="0">
                <a:solidFill>
                  <a:srgbClr val="FF0000"/>
                </a:solidFill>
                <a:latin typeface="楷体" panose="02010609060101010101" pitchFamily="49" charset="-122"/>
                <a:ea typeface="楷体" panose="02010609060101010101" pitchFamily="49" charset="-122"/>
              </a:rPr>
              <a:t>到2025年，脱贫地区庭院经济产业规模不断扩大，产业类型更加丰富，产销衔接更加顺畅，发展活力持续增强，发展水平明显提升。农户特别是脱贫人口和监测对象参与发展庭院经济成效明显，内生动力进一步激发，自我发展能力不断增强，通过庭院经济获得的收入持续增加。</a:t>
            </a:r>
            <a:endParaRPr lang="zh-CN" altLang="en-US"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47529" y="405303"/>
            <a:ext cx="4396471" cy="433321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367" y="1882432"/>
            <a:ext cx="1089537" cy="1089537"/>
          </a:xfrm>
          <a:prstGeom prst="rect">
            <a:avLst/>
          </a:prstGeom>
        </p:spPr>
      </p:pic>
      <p:sp>
        <p:nvSpPr>
          <p:cNvPr id="13" name="文本框 12"/>
          <p:cNvSpPr txBox="1"/>
          <p:nvPr/>
        </p:nvSpPr>
        <p:spPr>
          <a:xfrm>
            <a:off x="993406" y="1705918"/>
            <a:ext cx="527539" cy="1198880"/>
          </a:xfrm>
          <a:prstGeom prst="rect">
            <a:avLst/>
          </a:prstGeom>
          <a:noFill/>
        </p:spPr>
        <p:txBody>
          <a:bodyPr wrap="square" rtlCol="0">
            <a:spAutoFit/>
          </a:bodyPr>
          <a:lstStyle/>
          <a:p>
            <a:pPr algn="l">
              <a:buClrTx/>
              <a:buSzTx/>
              <a:buFontTx/>
            </a:pPr>
            <a:r>
              <a:rPr lang="en-US" altLang="zh-CN" sz="7200" dirty="0">
                <a:solidFill>
                  <a:schemeClr val="bg1"/>
                </a:solidFill>
                <a:latin typeface="方正舒体" panose="02010601030101010101" charset="-122"/>
                <a:ea typeface="方正舒体" panose="02010601030101010101" charset="-122"/>
              </a:rPr>
              <a:t>2</a:t>
            </a:r>
            <a:endParaRPr lang="en-US" altLang="zh-CN" sz="7200" dirty="0">
              <a:solidFill>
                <a:schemeClr val="bg1"/>
              </a:solidFill>
              <a:latin typeface="方正舒体" panose="02010601030101010101" charset="-122"/>
              <a:ea typeface="方正舒体" panose="02010601030101010101" charset="-122"/>
            </a:endParaRPr>
          </a:p>
        </p:txBody>
      </p:sp>
      <p:sp>
        <p:nvSpPr>
          <p:cNvPr id="2" name="文本框 1"/>
          <p:cNvSpPr txBox="1"/>
          <p:nvPr/>
        </p:nvSpPr>
        <p:spPr>
          <a:xfrm>
            <a:off x="1802130" y="1795463"/>
            <a:ext cx="4301490" cy="1198880"/>
          </a:xfrm>
          <a:prstGeom prst="rect">
            <a:avLst/>
          </a:prstGeom>
          <a:noFill/>
        </p:spPr>
        <p:txBody>
          <a:bodyPr wrap="square" rtlCol="0">
            <a:spAutoFit/>
          </a:bodyPr>
          <a:p>
            <a:pPr algn="l">
              <a:buClrTx/>
              <a:buSzTx/>
              <a:buFontTx/>
            </a:pPr>
            <a:r>
              <a:rPr lang="zh-CN" altLang="zh-CN" sz="7200" dirty="0">
                <a:solidFill>
                  <a:srgbClr val="FF0000"/>
                </a:solidFill>
                <a:latin typeface="方正舒体" panose="02010601030101010101" charset="-122"/>
                <a:ea typeface="方正舒体" panose="02010601030101010101" charset="-122"/>
              </a:rPr>
              <a:t>重点任务</a:t>
            </a:r>
            <a:endParaRPr lang="zh-CN" altLang="zh-CN" sz="7200" dirty="0">
              <a:solidFill>
                <a:srgbClr val="FF0000"/>
              </a:solidFill>
              <a:latin typeface="方正舒体" panose="02010601030101010101" charset="-122"/>
              <a:ea typeface="方正舒体" panose="0201060103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chemeClr val="bg1"/>
                </a:solidFill>
                <a:latin typeface="楷体" panose="02010609060101010101" pitchFamily="49" charset="-122"/>
                <a:ea typeface="楷体" panose="02010609060101010101" pitchFamily="49" charset="-122"/>
              </a:rPr>
              <a:t>(</a:t>
            </a:r>
            <a:r>
              <a:rPr lang="zh-CN" altLang="en-US" sz="1500" kern="0" dirty="0">
                <a:solidFill>
                  <a:srgbClr val="FF0000"/>
                </a:solidFill>
                <a:latin typeface="楷体" panose="02010609060101010101" pitchFamily="49" charset="-122"/>
                <a:ea typeface="楷体" panose="02010609060101010101" pitchFamily="49" charset="-122"/>
              </a:rPr>
              <a:t>一)发展庭院特色种植。筛选市场前景好、附加值高的种植品种，重点发展蔬菜、林果、花卉、盆栽等特色作物，加大新品种、新技术试验推广，形成与大田作物差异化、互补性发展，填补市场空缺，提高种植效益，确保质量安全。发展庭院设施农业，因地制宜种植中药材、食用菌等附加值高的特色经济作物，打造一批微茶园、微菜园、微果园、微菌园。城镇近郊可适当发展时令鲜蔬、名优花木等，就近满足城市消费。探索实行统一规划布局、统一技术标准、统一收购销售、分户经营种植的发展模式。</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chemeClr val="bg1"/>
                </a:solidFill>
                <a:latin typeface="楷体" panose="02010609060101010101" pitchFamily="49" charset="-122"/>
                <a:ea typeface="楷体" panose="02010609060101010101" pitchFamily="49" charset="-122"/>
              </a:rPr>
              <a:t>(</a:t>
            </a:r>
            <a:r>
              <a:rPr lang="zh-CN" altLang="en-US" sz="1500" kern="0" dirty="0">
                <a:solidFill>
                  <a:srgbClr val="FF0000"/>
                </a:solidFill>
                <a:latin typeface="楷体" panose="02010609060101010101" pitchFamily="49" charset="-122"/>
                <a:ea typeface="楷体" panose="02010609060101010101" pitchFamily="49" charset="-122"/>
              </a:rPr>
              <a:t>二)发展庭院特色养殖。积极推广适合庭院养殖的特色优良品种，优化养殖结构，应用养殖新技术、新模式，强化兽药、饲料及饲料添加剂等农业投入品科学使用指导，提高养殖效益。根据脱贫地区实际合理规划庭院生活区与养殖区，实现人畜分离、干净整洁。改善庭院养殖条件，提高生产管理水平，推动庭院养殖融入当地现代养殖业生产体系。强化动物防疫，做好重大动物疫病和常见多发动物疫病防控工作。</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51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chemeClr val="bg1"/>
                </a:solidFill>
                <a:latin typeface="楷体" panose="02010609060101010101" pitchFamily="49" charset="-122"/>
                <a:ea typeface="楷体" panose="02010609060101010101" pitchFamily="49" charset="-122"/>
              </a:rPr>
              <a:t>(</a:t>
            </a:r>
            <a:r>
              <a:rPr lang="zh-CN" altLang="en-US" sz="1500" kern="0" dirty="0">
                <a:solidFill>
                  <a:srgbClr val="FF0000"/>
                </a:solidFill>
                <a:latin typeface="楷体" panose="02010609060101010101" pitchFamily="49" charset="-122"/>
                <a:ea typeface="楷体" panose="02010609060101010101" pitchFamily="49" charset="-122"/>
              </a:rPr>
              <a:t>三)发展庭院特色手工。立足乡村特色资源，开发具有鲜明地域特点、民族特色、乡土特征的特色产品，满足市场多样化、特色化需求，培育乡村产业发展新的增长点。传承创新乡村传统工艺，发展特色食品和特色手工艺品，培育乡村工匠，创响“土字号”乡村特色品牌。依托乡村非物质文化遗产，发展一批特色鲜明、带动作用明显的非遗工坊。引导文化创意公司、民间手工艺人等领办或创办一批家庭工厂、手工作坊，开发一批乡村特色文创产品。指导利用闲置庭院设立帮扶车间，带动群众增加收入。</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chemeClr val="bg1"/>
                </a:solidFill>
                <a:latin typeface="楷体" panose="02010609060101010101" pitchFamily="49" charset="-122"/>
                <a:ea typeface="楷体" panose="02010609060101010101" pitchFamily="49" charset="-122"/>
              </a:rPr>
              <a:t>(四</a:t>
            </a:r>
            <a:r>
              <a:rPr lang="zh-CN" altLang="en-US" sz="1500" kern="0" dirty="0">
                <a:solidFill>
                  <a:srgbClr val="FF0000"/>
                </a:solidFill>
                <a:latin typeface="楷体" panose="02010609060101010101" pitchFamily="49" charset="-122"/>
                <a:ea typeface="楷体" panose="02010609060101010101" pitchFamily="49" charset="-122"/>
              </a:rPr>
              <a:t>四</a:t>
            </a:r>
            <a:r>
              <a:rPr lang="en-US" altLang="zh-CN" sz="1500" kern="0" dirty="0">
                <a:solidFill>
                  <a:srgbClr val="FF0000"/>
                </a:solidFill>
                <a:latin typeface="楷体" panose="02010609060101010101" pitchFamily="49" charset="-122"/>
                <a:ea typeface="楷体" panose="02010609060101010101" pitchFamily="49" charset="-122"/>
              </a:rPr>
              <a:t> </a:t>
            </a:r>
            <a:r>
              <a:rPr lang="zh-CN" altLang="en-US" sz="1500" kern="0" dirty="0">
                <a:solidFill>
                  <a:srgbClr val="FF0000"/>
                </a:solidFill>
                <a:latin typeface="楷体" panose="02010609060101010101" pitchFamily="49" charset="-122"/>
                <a:ea typeface="楷体" panose="02010609060101010101" pitchFamily="49" charset="-122"/>
              </a:rPr>
              <a:t>)发展庭院特色休闲旅游。推进庭院经济与休闲农业、民宿旅游等融合发展，拓展庭院多重功能。指导农户依托当地文化旅游资源，利用自有庭院发展特色民宿、家庭旅馆、休闲农庄、农家乐、小型采摘园等，促进农文旅融合，打造一批精品田园和美丽庭院。积极引导城镇居民到乡村消费，把农村庭院变成城市居民的小菜园、后花园、微农场，满足定制化、个性化、差别化服务需求，将乡村生态环境优势转变为产业发展优势。</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五)发展庭院生产生活服务。鼓励龙头企业、农民专业合作社、家庭农场和农业社会化服务组织通过整村领办、合作经营等方式，带动农户利用现有庭院开展代收代储、产品代销、原料加工、农资配送、农机作业等生产性服务。指导农户利用自有庭院设立电商销售点、直播带货点、快递代办点等，开办小超市、小餐饮、理发店、修理店等生活性服务业，为村民提供便利服务，增加农户经营收入。</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67585" y="2067560"/>
            <a:ext cx="6676390" cy="2670175"/>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②家军书记：</a:t>
            </a:r>
            <a:r>
              <a:rPr lang="zh-CN" altLang="en-US" sz="1800" dirty="0">
                <a:solidFill>
                  <a:srgbClr val="FF0000"/>
                </a:solidFill>
                <a:latin typeface="黑体" panose="02010609060101010101" charset="-122"/>
                <a:ea typeface="黑体" panose="02010609060101010101" charset="-122"/>
                <a:cs typeface="黑体" panose="02010609060101010101" charset="-122"/>
              </a:rPr>
              <a:t>要坚持“一村一策”，推动农村人居环境持续改善，补齐水、电、路、讯等基础设施短板，齐心协力把咱们的村子建得更美丽。（2022年12月到丰都和石柱调研）；构建乡村规划新格局，统筹考虑乡村区位、产业、人口、公共服务等，科学编制“多规合一”实用性村庄规划。开创乡村建设新局面。继续把基础设施建设重点放在农村，一体推进路、水、电、通讯、物流“五网”建设，深入实施数字乡村发展行动，做到城乡基础设施统一规划、统一建设、统一管护。推进基本公共服务县乡村统筹，实施农村办学质量提升、医疗能力服务建设和养老事业发展“三大工程”（市委农村工作会议）。</a:t>
            </a:r>
            <a:endParaRPr lang="zh-CN" altLang="en-US" sz="1800" dirty="0">
              <a:solidFill>
                <a:srgbClr val="FF0000"/>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乡村建设</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47529" y="405303"/>
            <a:ext cx="4396471" cy="433321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367" y="1882432"/>
            <a:ext cx="1089537" cy="1089537"/>
          </a:xfrm>
          <a:prstGeom prst="rect">
            <a:avLst/>
          </a:prstGeom>
        </p:spPr>
      </p:pic>
      <p:sp>
        <p:nvSpPr>
          <p:cNvPr id="13" name="文本框 12"/>
          <p:cNvSpPr txBox="1"/>
          <p:nvPr/>
        </p:nvSpPr>
        <p:spPr>
          <a:xfrm>
            <a:off x="993406" y="1705918"/>
            <a:ext cx="527539" cy="1198880"/>
          </a:xfrm>
          <a:prstGeom prst="rect">
            <a:avLst/>
          </a:prstGeom>
          <a:noFill/>
        </p:spPr>
        <p:txBody>
          <a:bodyPr wrap="square" rtlCol="0">
            <a:spAutoFit/>
          </a:bodyPr>
          <a:lstStyle/>
          <a:p>
            <a:pPr algn="l">
              <a:buClrTx/>
              <a:buSzTx/>
              <a:buFontTx/>
            </a:pPr>
            <a:r>
              <a:rPr lang="en-US" altLang="zh-CN" sz="7200" dirty="0">
                <a:solidFill>
                  <a:schemeClr val="bg1"/>
                </a:solidFill>
                <a:latin typeface="方正舒体" panose="02010601030101010101" charset="-122"/>
                <a:ea typeface="方正舒体" panose="02010601030101010101" charset="-122"/>
              </a:rPr>
              <a:t>3</a:t>
            </a:r>
            <a:endParaRPr lang="en-US" altLang="zh-CN" sz="7200" dirty="0">
              <a:solidFill>
                <a:schemeClr val="bg1"/>
              </a:solidFill>
              <a:latin typeface="方正舒体" panose="02010601030101010101" charset="-122"/>
              <a:ea typeface="方正舒体" panose="02010601030101010101" charset="-122"/>
            </a:endParaRPr>
          </a:p>
        </p:txBody>
      </p:sp>
      <p:sp>
        <p:nvSpPr>
          <p:cNvPr id="2" name="文本框 1"/>
          <p:cNvSpPr txBox="1"/>
          <p:nvPr/>
        </p:nvSpPr>
        <p:spPr>
          <a:xfrm>
            <a:off x="1718786" y="1839278"/>
            <a:ext cx="4301490" cy="1198880"/>
          </a:xfrm>
          <a:prstGeom prst="rect">
            <a:avLst/>
          </a:prstGeom>
          <a:noFill/>
        </p:spPr>
        <p:txBody>
          <a:bodyPr wrap="square" rtlCol="0">
            <a:spAutoFit/>
          </a:bodyPr>
          <a:p>
            <a:pPr algn="l">
              <a:buClrTx/>
              <a:buSzTx/>
              <a:buFontTx/>
            </a:pPr>
            <a:r>
              <a:rPr lang="zh-CN" altLang="zh-CN" sz="7200" dirty="0">
                <a:solidFill>
                  <a:srgbClr val="FF0000"/>
                </a:solidFill>
                <a:latin typeface="方正舒体" panose="02010601030101010101" charset="-122"/>
                <a:ea typeface="方正舒体" panose="02010601030101010101" charset="-122"/>
              </a:rPr>
              <a:t>支持政策</a:t>
            </a:r>
            <a:endParaRPr lang="zh-CN" altLang="zh-CN" sz="7200" dirty="0">
              <a:solidFill>
                <a:srgbClr val="FF0000"/>
              </a:solidFill>
              <a:latin typeface="方正舒体" panose="02010601030101010101" charset="-122"/>
              <a:ea typeface="方正舒体" panose="0201060103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一)用好资金支持政策。在适合发展庭院经济的地方，谋划一批庭院经济重点项目，符合条件的按程序申报，村、乡两级公告公示(在固定公开栏公开均不少于10天),经严格论证审批后纳入县级巩固拓展脱贫攻坚成果和乡村振兴项目库，在县级政府门户网站主动公开。统筹各级财政衔接推进乡村振兴补助资金、东西部协作资金、定点帮扶资金等现有资金，对符合条件的庭院经济项目给予支持。动员社会资本投入庭院经济发展，强化与农户的带动联结，促进共同发展。县级要细化支持庭院经济发展项目资金管理使用措施，规范项目资金管理，提高资金使用效益。</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115695" y="1419860"/>
            <a:ext cx="6633686"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二)用好金融支持政策。落实好脱贫人口小额信贷政策，支持符合条件且有贷款意愿的脱贫人口和监测对象申请小额贷款用于发展庭院经济。加强与金融机构的对接，用好创业担保贷款、“富民贷"等金融产品。鼓励脱贫地区利用保险政策，加大庭院经济保险支持，提升庭院经济风险保障水平。</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37147"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三)用好创业就业支持政策。将符合条件的庭院经济经营户纳入乡村创业就业政策支持范围。鼓励大学毕业生、雨露计划毕业生、退伍军人、有技能的退休人员、乡村工匠、返乡人员等各类人才从事庭院经济，做好创业咨询、项目策划、手续办理等服务，落实产业帮扶政策，带动庭院经济加快发展。鼓励采取多种形式对庭院经济经营户进行培训指导，帮助解决生产经营中的困难问题，提高农户发展庭院经济的基本技能和经营管理水平。</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314" y="3604260"/>
            <a:ext cx="1453991" cy="1433036"/>
          </a:xfrm>
          <a:prstGeom prst="rect">
            <a:avLst/>
          </a:prstGeom>
        </p:spPr>
      </p:pic>
      <p:sp>
        <p:nvSpPr>
          <p:cNvPr id="13" name="文本框 49"/>
          <p:cNvSpPr txBox="1">
            <a:spLocks noChangeArrowheads="1"/>
          </p:cNvSpPr>
          <p:nvPr/>
        </p:nvSpPr>
        <p:spPr bwMode="auto">
          <a:xfrm>
            <a:off x="1255395" y="826770"/>
            <a:ext cx="6633686"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l">
              <a:lnSpc>
                <a:spcPct val="150000"/>
              </a:lnSpc>
              <a:defRPr/>
            </a:pPr>
            <a:r>
              <a:rPr lang="zh-CN" altLang="en-US" sz="1500" kern="0" dirty="0">
                <a:solidFill>
                  <a:srgbClr val="FF0000"/>
                </a:solidFill>
                <a:latin typeface="楷体" panose="02010609060101010101" pitchFamily="49" charset="-122"/>
                <a:ea typeface="楷体" panose="02010609060101010101" pitchFamily="49" charset="-122"/>
              </a:rPr>
              <a:t>(四)用好消费帮扶支持政策。加大产销对接力度，组织庭院经济经营户与城市市场、超市、酒店、网购平台、社区团购、文旅经营主体等开展对接活动，建立稳定购销关系，将庭院经济产品和服务供给与市场需求紧密联系起来，帮助解决销售问题。加大消费帮扶力度，东西部协作、定点帮扶、社会力量帮扶将采购和帮助销售庭院经济产品作为支持内容，帮助提升产品品质和知名度，不断拓宽销售渠道。加大电商平台帮扶力度，动员电商企业与脱贫地区对接，采取针对性帮扶措施，帮助扩大庭院经济产品销售规模。支持庭院经济经营户加大电商营销力度，开展直播带货，多种渠道促进产品销售。</a:t>
            </a:r>
            <a:endParaRPr lang="zh-CN" altLang="en-US" sz="1500" kern="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0002" y="3604260"/>
            <a:ext cx="9163526" cy="1555433"/>
            <a:chOff x="-8" y="7546"/>
            <a:chExt cx="19241" cy="3266"/>
          </a:xfrm>
        </p:grpSpPr>
        <p:pic>
          <p:nvPicPr>
            <p:cNvPr id="2" name="图片 1" descr="45"/>
            <p:cNvPicPr>
              <a:picLocks noChangeAspect="1"/>
            </p:cNvPicPr>
            <p:nvPr/>
          </p:nvPicPr>
          <p:blipFill>
            <a:blip r:embed="rId2"/>
            <a:srcRect t="77207"/>
            <a:stretch>
              <a:fillRect/>
            </a:stretch>
          </p:blipFill>
          <p:spPr>
            <a:xfrm>
              <a:off x="-8" y="7546"/>
              <a:ext cx="9874" cy="3267"/>
            </a:xfrm>
            <a:prstGeom prst="rect">
              <a:avLst/>
            </a:prstGeom>
          </p:spPr>
        </p:pic>
        <p:pic>
          <p:nvPicPr>
            <p:cNvPr id="3" name="图片 2" descr="45"/>
            <p:cNvPicPr>
              <a:picLocks noChangeAspect="1"/>
            </p:cNvPicPr>
            <p:nvPr/>
          </p:nvPicPr>
          <p:blipFill>
            <a:blip r:embed="rId2"/>
            <a:srcRect t="77207"/>
            <a:stretch>
              <a:fillRect/>
            </a:stretch>
          </p:blipFill>
          <p:spPr>
            <a:xfrm>
              <a:off x="9673" y="7546"/>
              <a:ext cx="9561" cy="3267"/>
            </a:xfrm>
            <a:prstGeom prst="rect">
              <a:avLst/>
            </a:prstGeom>
          </p:spPr>
        </p:pic>
      </p:grpSp>
      <p:pic>
        <p:nvPicPr>
          <p:cNvPr id="14" name="图片 13" descr="太阳"/>
          <p:cNvPicPr>
            <a:picLocks noChangeAspect="1"/>
          </p:cNvPicPr>
          <p:nvPr/>
        </p:nvPicPr>
        <p:blipFill>
          <a:blip r:embed="rId3"/>
          <a:stretch>
            <a:fillRect/>
          </a:stretch>
        </p:blipFill>
        <p:spPr>
          <a:xfrm>
            <a:off x="8011478" y="261461"/>
            <a:ext cx="799624" cy="799624"/>
          </a:xfrm>
          <a:prstGeom prst="rect">
            <a:avLst/>
          </a:prstGeom>
        </p:spPr>
      </p:pic>
      <p:pic>
        <p:nvPicPr>
          <p:cNvPr id="15" name="图片 14" descr="白云"/>
          <p:cNvPicPr>
            <a:picLocks noChangeAspect="1"/>
          </p:cNvPicPr>
          <p:nvPr/>
        </p:nvPicPr>
        <p:blipFill>
          <a:blip r:embed="rId4"/>
          <a:stretch>
            <a:fillRect/>
          </a:stretch>
        </p:blipFill>
        <p:spPr>
          <a:xfrm flipH="1">
            <a:off x="7583329" y="578168"/>
            <a:ext cx="571024" cy="380048"/>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ripple/>
      </p:transition>
    </mc:Choice>
    <mc:Fallback>
      <p:transition spd="slow">
        <p:fad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精准掌握用好村级有关基础数据</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5" name="张也 - 不忘初心 (伴奏)">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cstate="print"/>
          <a:stretch>
            <a:fillRect/>
          </a:stretch>
        </p:blipFill>
        <p:spPr>
          <a:xfrm>
            <a:off x="4114800" y="5816395"/>
            <a:ext cx="457200" cy="457200"/>
          </a:xfrm>
          <a:prstGeom prst="rect">
            <a:avLst/>
          </a:prstGeom>
        </p:spPr>
      </p:pic>
      <p:pic>
        <p:nvPicPr>
          <p:cNvPr id="26" name="图片 25"/>
          <p:cNvPicPr>
            <a:picLocks noChangeAspect="1"/>
          </p:cNvPicPr>
          <p:nvPr/>
        </p:nvPicPr>
        <p:blipFill>
          <a:blip r:embed="rId5" cstate="print"/>
          <a:srcRect l="1173" t="75523"/>
          <a:stretch>
            <a:fillRect/>
          </a:stretch>
        </p:blipFill>
        <p:spPr>
          <a:xfrm>
            <a:off x="1632539" y="2166027"/>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mute="1">
                <p:cTn id="15" repeatCount="indefinite" fill="hold" display="0">
                  <p:stCondLst>
                    <p:cond delay="indefinite"/>
                  </p:stCondLst>
                  <p:endCondLst>
                    <p:cond evt="onPrev" delay="0">
                      <p:tgtEl>
                        <p:sldTgt/>
                      </p:tgtEl>
                    </p:cond>
                    <p:cond evt="onStopAudio" delay="0">
                      <p:tgtEl>
                        <p:sldTgt/>
                      </p:tgtEl>
                    </p:cond>
                  </p:endCondLst>
                </p:cTn>
                <p:tgtEl>
                  <p:spTgt spid="25"/>
                </p:tgtEl>
              </p:cMediaNode>
            </p:audio>
          </p:childTnLst>
        </p:cTn>
      </p:par>
    </p:tnLst>
    <p:bldLst>
      <p:bldP spid="8"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00" y="213360"/>
            <a:ext cx="688562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应掌握哪些数据和项目？以村为例</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357158" y="785800"/>
            <a:ext cx="8576310" cy="4204356"/>
          </a:xfrm>
          <a:prstGeom prst="rect">
            <a:avLst/>
          </a:prstGeom>
        </p:spPr>
        <p:txBody>
          <a:bodyPr wrap="square">
            <a:spAutoFit/>
          </a:bodyPr>
          <a:lstStyle/>
          <a:p>
            <a:pPr marL="285750" indent="-285750" fontAlgn="auto">
              <a:lnSpc>
                <a:spcPts val="2300"/>
              </a:lnSpc>
              <a:buFont typeface="Wingdings" panose="05000000000000000000" charset="0"/>
              <a:buChar char="u"/>
            </a:pPr>
            <a:r>
              <a:rPr lang="zh-CN" altLang="en-US" b="1" dirty="0">
                <a:solidFill>
                  <a:srgbClr val="C00000"/>
                </a:solidFill>
              </a:rPr>
              <a:t>（1）土地规模及出产数据</a:t>
            </a:r>
            <a:endParaRPr lang="zh-CN" altLang="en-US" b="1" dirty="0">
              <a:solidFill>
                <a:srgbClr val="C00000"/>
              </a:solidFill>
            </a:endParaRPr>
          </a:p>
          <a:p>
            <a:pPr marL="285750" indent="-285750" fontAlgn="auto">
              <a:lnSpc>
                <a:spcPts val="2300"/>
              </a:lnSpc>
              <a:buFont typeface="Wingdings" panose="05000000000000000000" charset="0"/>
              <a:buChar char="u"/>
            </a:pPr>
            <a:r>
              <a:rPr lang="zh-CN" altLang="en-US" b="1" dirty="0">
                <a:solidFill>
                  <a:srgbClr val="0070C0"/>
                </a:solidFill>
              </a:rPr>
              <a:t>本村土地数量多少亩，良田多少？贫瘠土地多少？适合发展哪些产业项目？哪些土地适合种粮食、哪些适合种蔬菜、哪些适合发展特色经济作物……只有掌握这些数据，才能做出村里农业项目的发展规划。这些数据从老农民多年的耕种经验去获得比请所谓“专家”来考察可能要靠谱很多。</a:t>
            </a:r>
            <a:endParaRPr lang="zh-CN" altLang="en-US" b="1" dirty="0">
              <a:solidFill>
                <a:srgbClr val="0070C0"/>
              </a:solidFill>
            </a:endParaRPr>
          </a:p>
          <a:p>
            <a:pPr marL="285750" indent="-285750" fontAlgn="auto">
              <a:lnSpc>
                <a:spcPts val="2300"/>
              </a:lnSpc>
              <a:buFont typeface="Wingdings" panose="05000000000000000000" charset="0"/>
              <a:buChar char="u"/>
            </a:pPr>
            <a:r>
              <a:rPr lang="zh-CN" altLang="en-US" b="1" dirty="0">
                <a:solidFill>
                  <a:srgbClr val="C00000"/>
                </a:solidFill>
              </a:rPr>
              <a:t>（2）宅基地面积数据</a:t>
            </a:r>
            <a:endParaRPr lang="zh-CN" altLang="en-US" b="1" dirty="0">
              <a:solidFill>
                <a:srgbClr val="C00000"/>
              </a:solidFill>
            </a:endParaRPr>
          </a:p>
          <a:p>
            <a:pPr marL="285750" indent="-285750">
              <a:lnSpc>
                <a:spcPts val="2300"/>
              </a:lnSpc>
              <a:buFont typeface="Wingdings" panose="05000000000000000000" charset="0"/>
              <a:buChar char="u"/>
            </a:pPr>
            <a:r>
              <a:rPr lang="zh-CN" altLang="en-US" b="1" dirty="0">
                <a:solidFill>
                  <a:srgbClr val="0070C0"/>
                </a:solidFill>
              </a:rPr>
              <a:t>村内有多少套宅基地，多少户住着人，多少户是空闲着的，多少套新建房屋，多少套老房屋？这些数据，可以作为农村小型家庭作坊生产或者乡村民宿项目的调研依据。</a:t>
            </a:r>
            <a:endParaRPr lang="zh-CN" altLang="en-US" b="1" dirty="0">
              <a:solidFill>
                <a:srgbClr val="0070C0"/>
              </a:solidFill>
            </a:endParaRPr>
          </a:p>
          <a:p>
            <a:pPr marL="285750" indent="-285750" fontAlgn="auto">
              <a:lnSpc>
                <a:spcPts val="2300"/>
              </a:lnSpc>
              <a:buFont typeface="Wingdings" panose="05000000000000000000" charset="0"/>
              <a:buChar char="u"/>
            </a:pPr>
            <a:r>
              <a:rPr lang="zh-CN" altLang="en-US" b="1" dirty="0">
                <a:solidFill>
                  <a:srgbClr val="C00000"/>
                </a:solidFill>
              </a:rPr>
              <a:t>（3）山坡林业数据</a:t>
            </a:r>
            <a:endParaRPr lang="zh-CN" altLang="en-US" b="1" dirty="0">
              <a:solidFill>
                <a:srgbClr val="C00000"/>
              </a:solidFill>
            </a:endParaRPr>
          </a:p>
          <a:p>
            <a:pPr marL="285750" indent="-285750">
              <a:lnSpc>
                <a:spcPts val="2300"/>
              </a:lnSpc>
              <a:buFont typeface="Wingdings" panose="05000000000000000000" charset="0"/>
              <a:buChar char="u"/>
            </a:pPr>
            <a:r>
              <a:rPr lang="zh-CN" altLang="en-US" b="1" dirty="0">
                <a:solidFill>
                  <a:srgbClr val="0070C0"/>
                </a:solidFill>
              </a:rPr>
              <a:t>多少亩山坡，山林里主要林木是哪些，各自占地面积多少？用识花君辨认一下，这些野生资源中是否有名贵药材？是否有一些可以作为城市街道的四季风景树？是否可以尝试移植培育并发展成特色产业？这些数据，都可以从每家每户的林权统计得来。</a:t>
            </a:r>
            <a:endParaRPr lang="zh-CN" altLang="en-US" b="1"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00" y="213360"/>
            <a:ext cx="674084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应掌握哪些数据和项目？以村为例</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357158" y="928676"/>
            <a:ext cx="8576310" cy="3760004"/>
          </a:xfrm>
          <a:prstGeom prst="rect">
            <a:avLst/>
          </a:prstGeom>
        </p:spPr>
        <p:txBody>
          <a:bodyPr wrap="square">
            <a:spAutoFit/>
          </a:bodyPr>
          <a:lstStyle/>
          <a:p>
            <a:pPr marL="285750" indent="-285750" fontAlgn="auto">
              <a:lnSpc>
                <a:spcPts val="2500"/>
              </a:lnSpc>
              <a:buFont typeface="Wingdings" panose="05000000000000000000" charset="0"/>
              <a:buChar char="u"/>
            </a:pPr>
            <a:r>
              <a:rPr lang="zh-CN" altLang="en-US" b="1" dirty="0">
                <a:solidFill>
                  <a:srgbClr val="C00000"/>
                </a:solidFill>
              </a:rPr>
              <a:t>（4）水资源数据</a:t>
            </a:r>
            <a:endParaRPr lang="zh-CN" altLang="en-US" b="1" dirty="0">
              <a:solidFill>
                <a:srgbClr val="C00000"/>
              </a:solidFill>
            </a:endParaRPr>
          </a:p>
          <a:p>
            <a:pPr marL="285750" indent="-285750">
              <a:lnSpc>
                <a:spcPts val="2300"/>
              </a:lnSpc>
              <a:buFont typeface="Wingdings" panose="05000000000000000000" charset="0"/>
              <a:buChar char="u"/>
            </a:pPr>
            <a:r>
              <a:rPr lang="zh-CN" altLang="en-US" b="1" dirty="0">
                <a:solidFill>
                  <a:srgbClr val="0070C0"/>
                </a:solidFill>
              </a:rPr>
              <a:t>村内有多少水库、水池，蓄水能达到多少立方米，在干旱季节约能灌溉多少亩面积？水资源对于农村如何搞产业发展起到决定性作用，若水源不充足我们该用哪些简单的办法去解决。</a:t>
            </a:r>
            <a:endParaRPr lang="zh-CN" altLang="en-US" b="1" dirty="0">
              <a:solidFill>
                <a:srgbClr val="0070C0"/>
              </a:solidFill>
            </a:endParaRPr>
          </a:p>
          <a:p>
            <a:pPr marL="285750" indent="-285750" fontAlgn="auto">
              <a:lnSpc>
                <a:spcPts val="2500"/>
              </a:lnSpc>
              <a:buFont typeface="Wingdings" panose="05000000000000000000" charset="0"/>
              <a:buChar char="u"/>
            </a:pPr>
            <a:r>
              <a:rPr lang="zh-CN" altLang="en-US" b="1" dirty="0">
                <a:solidFill>
                  <a:srgbClr val="C00000"/>
                </a:solidFill>
              </a:rPr>
              <a:t>（5）村组道路里程及通行数据</a:t>
            </a:r>
            <a:endParaRPr lang="zh-CN" altLang="en-US" b="1" dirty="0">
              <a:solidFill>
                <a:srgbClr val="C00000"/>
              </a:solidFill>
            </a:endParaRPr>
          </a:p>
          <a:p>
            <a:pPr marL="285750" indent="-285750">
              <a:lnSpc>
                <a:spcPts val="2300"/>
              </a:lnSpc>
              <a:buFont typeface="Wingdings" panose="05000000000000000000" charset="0"/>
              <a:buChar char="u"/>
            </a:pPr>
            <a:r>
              <a:rPr lang="zh-CN" altLang="en-US" b="1" dirty="0">
                <a:solidFill>
                  <a:srgbClr val="0070C0"/>
                </a:solidFill>
              </a:rPr>
              <a:t>村内道路一共有多少公里？哪些路段可以通行货车？这些数据，对于村内的产业项目、电商进村、物流快递等能否顺利下乡很关键。若条件具备，发展起来就更容易；若不具备，需要积极解决，早期无法落地的项目就得考虑将本村项目暂时拉到外边去搞了。</a:t>
            </a:r>
            <a:endParaRPr lang="zh-CN" altLang="en-US" b="1" dirty="0">
              <a:solidFill>
                <a:srgbClr val="0070C0"/>
              </a:solidFill>
            </a:endParaRPr>
          </a:p>
          <a:p>
            <a:pPr marL="285750" indent="-285750" fontAlgn="auto">
              <a:lnSpc>
                <a:spcPts val="2500"/>
              </a:lnSpc>
              <a:buFont typeface="Wingdings" panose="05000000000000000000" charset="0"/>
              <a:buChar char="u"/>
            </a:pPr>
            <a:r>
              <a:rPr lang="zh-CN" altLang="en-US" b="1" dirty="0">
                <a:solidFill>
                  <a:srgbClr val="C00000"/>
                </a:solidFill>
              </a:rPr>
              <a:t>（6）水电气网“四通”数据</a:t>
            </a:r>
            <a:endParaRPr lang="zh-CN" altLang="en-US" b="1" dirty="0">
              <a:solidFill>
                <a:srgbClr val="C00000"/>
              </a:solidFill>
            </a:endParaRPr>
          </a:p>
          <a:p>
            <a:pPr marL="285750" indent="-285750">
              <a:lnSpc>
                <a:spcPts val="2300"/>
              </a:lnSpc>
              <a:buFont typeface="Wingdings" panose="05000000000000000000" charset="0"/>
              <a:buChar char="u"/>
            </a:pPr>
            <a:r>
              <a:rPr lang="zh-CN" altLang="en-US" b="1" dirty="0">
                <a:solidFill>
                  <a:srgbClr val="0070C0"/>
                </a:solidFill>
              </a:rPr>
              <a:t>“四通”完成覆盖率是多少？是否有区域无法覆盖？这些基础条件数据很关键，目前的农村很多条件应该都达到了。</a:t>
            </a:r>
            <a:endParaRPr lang="zh-CN" altLang="en-US" b="1"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00" y="213360"/>
            <a:ext cx="674084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应掌握哪些数据和项目？以村为例</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567690" y="857238"/>
            <a:ext cx="8576310" cy="3938270"/>
          </a:xfrm>
          <a:prstGeom prst="rect">
            <a:avLst/>
          </a:prstGeom>
        </p:spPr>
        <p:txBody>
          <a:bodyPr wrap="square">
            <a:spAutoFit/>
          </a:bodyPr>
          <a:lstStyle/>
          <a:p>
            <a:pPr marL="285750" indent="-285750" fontAlgn="auto">
              <a:lnSpc>
                <a:spcPts val="2500"/>
              </a:lnSpc>
              <a:buFont typeface="Wingdings" panose="05000000000000000000" charset="0"/>
              <a:buChar char="u"/>
            </a:pPr>
            <a:r>
              <a:rPr lang="zh-CN" altLang="en-US" b="1" dirty="0">
                <a:solidFill>
                  <a:srgbClr val="C00000"/>
                </a:solidFill>
              </a:rPr>
              <a:t>（7）常住人口及劳动力数据</a:t>
            </a:r>
            <a:endParaRPr lang="zh-CN" altLang="en-US" b="1" dirty="0">
              <a:solidFill>
                <a:srgbClr val="C00000"/>
              </a:solidFill>
            </a:endParaRPr>
          </a:p>
          <a:p>
            <a:pPr marL="285750" indent="-285750" fontAlgn="auto">
              <a:lnSpc>
                <a:spcPts val="2500"/>
              </a:lnSpc>
              <a:buFont typeface="Wingdings" panose="05000000000000000000" charset="0"/>
              <a:buChar char="u"/>
            </a:pPr>
            <a:r>
              <a:rPr lang="zh-CN" altLang="en-US" b="1" dirty="0">
                <a:solidFill>
                  <a:srgbClr val="0070C0"/>
                </a:solidFill>
              </a:rPr>
              <a:t>村内常住人口数量多少？无劳力的老弱病残有多少？有多少还可以下地劳动干活儿的人？这些数据，对于盘活村内人力资源集中编组分类去实现创业很关键。</a:t>
            </a:r>
            <a:endParaRPr lang="zh-CN" altLang="en-US" b="1" dirty="0">
              <a:solidFill>
                <a:srgbClr val="0070C0"/>
              </a:solidFill>
            </a:endParaRPr>
          </a:p>
          <a:p>
            <a:pPr marL="285750" indent="-285750" fontAlgn="auto">
              <a:lnSpc>
                <a:spcPts val="2500"/>
              </a:lnSpc>
              <a:buFont typeface="Wingdings" panose="05000000000000000000" charset="0"/>
              <a:buChar char="u"/>
            </a:pPr>
            <a:r>
              <a:rPr lang="zh-CN" altLang="en-US" b="1" dirty="0">
                <a:solidFill>
                  <a:srgbClr val="C00000"/>
                </a:solidFill>
              </a:rPr>
              <a:t>（8）农民可支配收入及存款数据</a:t>
            </a:r>
            <a:endParaRPr lang="zh-CN" altLang="en-US" b="1" dirty="0">
              <a:solidFill>
                <a:srgbClr val="C00000"/>
              </a:solidFill>
            </a:endParaRPr>
          </a:p>
          <a:p>
            <a:pPr marL="285750" indent="-285750">
              <a:lnSpc>
                <a:spcPts val="2500"/>
              </a:lnSpc>
              <a:buFont typeface="Wingdings" panose="05000000000000000000" charset="0"/>
              <a:buChar char="u"/>
            </a:pPr>
            <a:r>
              <a:rPr lang="zh-CN" altLang="en-US" b="1" dirty="0">
                <a:solidFill>
                  <a:srgbClr val="0070C0"/>
                </a:solidFill>
              </a:rPr>
              <a:t>村内农民每年可支配收入多少？有多少存款？有多大能力投资搞多大产业？这些数据，关系村内项目投资的财力问题。农民若有闲置资金，能通过集体好的项目去盘活再实现增值创收，那将是一件天大的好事。</a:t>
            </a:r>
            <a:endParaRPr lang="zh-CN" altLang="en-US" b="1" dirty="0">
              <a:solidFill>
                <a:srgbClr val="0070C0"/>
              </a:solidFill>
            </a:endParaRPr>
          </a:p>
          <a:p>
            <a:pPr marL="285750" indent="-285750" fontAlgn="auto">
              <a:lnSpc>
                <a:spcPts val="2500"/>
              </a:lnSpc>
              <a:buFont typeface="Wingdings" panose="05000000000000000000" charset="0"/>
              <a:buChar char="u"/>
            </a:pPr>
            <a:r>
              <a:rPr lang="zh-CN" altLang="en-US" b="1" dirty="0">
                <a:solidFill>
                  <a:srgbClr val="C00000"/>
                </a:solidFill>
              </a:rPr>
              <a:t>（9）在外农民工及收入存款数据</a:t>
            </a:r>
            <a:endParaRPr lang="zh-CN" altLang="en-US" b="1" dirty="0">
              <a:solidFill>
                <a:srgbClr val="C00000"/>
              </a:solidFill>
            </a:endParaRPr>
          </a:p>
          <a:p>
            <a:pPr marL="285750" indent="-285750">
              <a:lnSpc>
                <a:spcPts val="2500"/>
              </a:lnSpc>
              <a:buFont typeface="Wingdings" panose="05000000000000000000" charset="0"/>
              <a:buChar char="u"/>
            </a:pPr>
            <a:r>
              <a:rPr lang="zh-CN" altLang="en-US" b="1" dirty="0">
                <a:solidFill>
                  <a:srgbClr val="0070C0"/>
                </a:solidFill>
              </a:rPr>
              <a:t>外出打工的农民工有多少？他们人均收入多少？哪些人在外挣钱挣得多？存款总共有多少？如今农民工越来越精贵，很多人每年外出打工净收入达到10万元左右，城里有车有房，家有存款的不少。他们中间有人有一手好手艺，也有人有闲置资金……这些都是集体企业的股东人选。</a:t>
            </a:r>
            <a:endParaRPr lang="zh-CN" altLang="en-US" b="1"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00" y="213360"/>
            <a:ext cx="674084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应掌握哪些数据和项目？以村为例</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142845" y="714362"/>
            <a:ext cx="9001156" cy="4191853"/>
          </a:xfrm>
          <a:prstGeom prst="rect">
            <a:avLst/>
          </a:prstGeom>
        </p:spPr>
        <p:txBody>
          <a:bodyPr wrap="square">
            <a:spAutoFit/>
          </a:bodyPr>
          <a:lstStyle/>
          <a:p>
            <a:pPr marL="285750" indent="-285750" fontAlgn="auto">
              <a:lnSpc>
                <a:spcPts val="2300"/>
              </a:lnSpc>
              <a:buFont typeface="Wingdings" panose="05000000000000000000" charset="0"/>
              <a:buChar char="u"/>
            </a:pPr>
            <a:r>
              <a:rPr lang="zh-CN" altLang="en-US" sz="1400" b="1" dirty="0">
                <a:solidFill>
                  <a:srgbClr val="C00000"/>
                </a:solidFill>
              </a:rPr>
              <a:t>（10）村内技术及技能优势数据</a:t>
            </a:r>
            <a:endParaRPr lang="zh-CN" altLang="en-US" sz="1400" b="1" dirty="0">
              <a:solidFill>
                <a:srgbClr val="C00000"/>
              </a:solidFill>
            </a:endParaRPr>
          </a:p>
          <a:p>
            <a:pPr marL="285750" indent="-285750">
              <a:lnSpc>
                <a:spcPts val="2300"/>
              </a:lnSpc>
              <a:buFont typeface="Wingdings" panose="05000000000000000000" charset="0"/>
              <a:buChar char="u"/>
            </a:pPr>
            <a:r>
              <a:rPr lang="zh-CN" altLang="en-US" sz="1400" b="1" dirty="0">
                <a:solidFill>
                  <a:srgbClr val="0070C0"/>
                </a:solidFill>
              </a:rPr>
              <a:t>村内有哪些民间手工艺？泥匠、石匠、木匠、竹编匠、草编匠等。会做豆腐的有多少？会开作坊的有多少？会厨师做菜的有多少？会做特色小吃加工的有多少？哪些人还会打乾坤，还会唱歌跳舞？这些数据，都是可以支撑小成本创业好项目，集体完全可以把这些人集中起来干一番事业。有些可以生产手工艺品和散装农特产品，通过网络卖向全国；有一手好厨艺的可以通过集体组织进城，统一开一家“乡村店”……这些都可以作为集体经济的特色创业项目。</a:t>
            </a:r>
            <a:endParaRPr lang="zh-CN" altLang="en-US" sz="1400" b="1" dirty="0">
              <a:solidFill>
                <a:srgbClr val="0070C0"/>
              </a:solidFill>
            </a:endParaRPr>
          </a:p>
          <a:p>
            <a:pPr marL="285750" indent="-285750" fontAlgn="auto">
              <a:lnSpc>
                <a:spcPts val="2300"/>
              </a:lnSpc>
              <a:buFont typeface="Wingdings" panose="05000000000000000000" charset="0"/>
              <a:buChar char="u"/>
            </a:pPr>
            <a:r>
              <a:rPr lang="zh-CN" altLang="en-US" sz="1400" b="1" dirty="0">
                <a:solidFill>
                  <a:srgbClr val="C00000"/>
                </a:solidFill>
              </a:rPr>
              <a:t>（11）特色产业发展数据</a:t>
            </a:r>
            <a:endParaRPr lang="zh-CN" altLang="en-US" sz="1400" b="1" dirty="0">
              <a:solidFill>
                <a:srgbClr val="C00000"/>
              </a:solidFill>
            </a:endParaRPr>
          </a:p>
          <a:p>
            <a:pPr marL="285750" indent="-285750">
              <a:lnSpc>
                <a:spcPts val="2300"/>
              </a:lnSpc>
              <a:buFont typeface="Wingdings" panose="05000000000000000000" charset="0"/>
              <a:buChar char="u"/>
            </a:pPr>
            <a:r>
              <a:rPr lang="zh-CN" altLang="en-US" sz="1400" b="1" dirty="0">
                <a:solidFill>
                  <a:srgbClr val="0070C0"/>
                </a:solidFill>
              </a:rPr>
              <a:t>村内，目前有哪些特色产业在创收？有特种种植或者养殖者么？他们的技术如何，项目是否有优势？这些是都可以做大做强的农业项目，可以集中起来分组编类，把技术集中、资源集中。</a:t>
            </a:r>
            <a:endParaRPr lang="zh-CN" altLang="en-US" sz="1400" b="1" dirty="0">
              <a:solidFill>
                <a:srgbClr val="0070C0"/>
              </a:solidFill>
            </a:endParaRPr>
          </a:p>
          <a:p>
            <a:pPr marL="285750" indent="-285750" fontAlgn="auto">
              <a:lnSpc>
                <a:spcPts val="2300"/>
              </a:lnSpc>
              <a:buFont typeface="Wingdings" panose="05000000000000000000" charset="0"/>
              <a:buChar char="u"/>
            </a:pPr>
            <a:r>
              <a:rPr lang="zh-CN" altLang="en-US" sz="1400" b="1" dirty="0">
                <a:solidFill>
                  <a:srgbClr val="C00000"/>
                </a:solidFill>
              </a:rPr>
              <a:t>（12）乡贤人才数据</a:t>
            </a:r>
            <a:endParaRPr lang="zh-CN" altLang="en-US" sz="1400" b="1" dirty="0">
              <a:solidFill>
                <a:srgbClr val="C00000"/>
              </a:solidFill>
            </a:endParaRPr>
          </a:p>
          <a:p>
            <a:pPr marL="285750" indent="-285750" fontAlgn="auto">
              <a:lnSpc>
                <a:spcPts val="2300"/>
              </a:lnSpc>
              <a:buFont typeface="Wingdings" panose="05000000000000000000" charset="0"/>
              <a:buChar char="u"/>
            </a:pPr>
            <a:r>
              <a:rPr lang="zh-CN" altLang="en-US" sz="1400" b="1" dirty="0">
                <a:solidFill>
                  <a:srgbClr val="0070C0"/>
                </a:solidFill>
              </a:rPr>
              <a:t>从村内走出去有哪些混得比较优秀的人才？官员、高管、老板、生意人、高收入职业者……这些都是家乡农村的“宝贝”，有他们在何愁村里没人才？即使不在村里，但村干部可以通过建立微信群把大家集中起来，能出谋划策的给村里搞规划，能给村里找资金的找资金，能引项目回来的帮引项目，能帮村里搞宣传的搞宣传……只要村干部肯放下架子去拉他们，他们中间很多人都是有家乡情怀的，肯为老家农村的发展出力。</a:t>
            </a:r>
            <a:endParaRPr lang="zh-CN" altLang="en-US" sz="1400" b="1"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24405" y="915670"/>
            <a:ext cx="6676390" cy="2670175"/>
          </a:xfrm>
        </p:spPr>
        <p:txBody>
          <a:bodyPr>
            <a:noAutofit/>
          </a:bodyPr>
          <a:p>
            <a:pPr algn="l">
              <a:lnSpc>
                <a:spcPct val="150000"/>
              </a:lnSpc>
              <a:buClrTx/>
              <a:buSzTx/>
              <a:buFontTx/>
            </a:pP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③明清副书记：</a:t>
            </a:r>
            <a:r>
              <a:rPr lang="zh-CN" altLang="en-US" sz="1800" dirty="0">
                <a:solidFill>
                  <a:srgbClr val="FF0000"/>
                </a:solidFill>
                <a:latin typeface="黑体" panose="02010609060101010101" charset="-122"/>
                <a:ea typeface="黑体" panose="02010609060101010101" charset="-122"/>
                <a:cs typeface="黑体" panose="02010609060101010101" charset="-122"/>
              </a:rPr>
              <a:t>各区县要根据财力物力，科学编制任务清单，完善乡村建设项目库。统筹推进农村厕所、垃圾、污水“三大革命”，镇村整镇整片树立样板。防止大拆大建，切实把农村建得更像农村，让农民望得见山、看得见水、记得住乡愁</a:t>
            </a: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（市委农村工作会议）。</a:t>
            </a:r>
            <a:endPar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乡村建设</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700088" y="136208"/>
            <a:ext cx="8286274" cy="423545"/>
          </a:xfrm>
          <a:prstGeom prst="rect">
            <a:avLst/>
          </a:prstGeom>
        </p:spPr>
        <p:txBody>
          <a:bodyPr wrap="square">
            <a:spAutoFit/>
          </a:bodyPr>
          <a:lstStyle/>
          <a:p>
            <a:pPr algn="just">
              <a:lnSpc>
                <a:spcPct val="120000"/>
              </a:lnSpc>
              <a:spcBef>
                <a:spcPts val="0"/>
              </a:spcBef>
              <a:spcAft>
                <a:spcPts val="0"/>
              </a:spcAft>
            </a:pPr>
            <a:r>
              <a:rPr lang="en-US" altLang="zh-CN" dirty="0">
                <a:solidFill>
                  <a:srgbClr val="FF0000"/>
                </a:solidFill>
                <a:latin typeface="华康俪金黑W8(P)" pitchFamily="34" charset="-122"/>
                <a:ea typeface="华康俪金黑W8(P)" pitchFamily="34" charset="-122"/>
                <a:sym typeface="+mn-ea"/>
              </a:rPr>
              <a:t>     </a:t>
            </a:r>
            <a:endParaRPr lang="zh-CN" dirty="0">
              <a:latin typeface="华康俪金黑W8(P)" pitchFamily="34" charset="-122"/>
              <a:ea typeface="华康俪金黑W8(P)" pitchFamily="34" charset="-122"/>
              <a:sym typeface="+mn-ea"/>
            </a:endParaRPr>
          </a:p>
        </p:txBody>
      </p:sp>
      <p:pic>
        <p:nvPicPr>
          <p:cNvPr id="25" name="张也 - 不忘初心 (伴奏)">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136231" y="5816395"/>
            <a:ext cx="457200" cy="457200"/>
          </a:xfrm>
          <a:prstGeom prst="rect">
            <a:avLst/>
          </a:prstGeom>
        </p:spPr>
      </p:pic>
      <p:sp>
        <p:nvSpPr>
          <p:cNvPr id="2" name="矩形 1"/>
          <p:cNvSpPr/>
          <p:nvPr/>
        </p:nvSpPr>
        <p:spPr>
          <a:xfrm>
            <a:off x="1475740" y="1131570"/>
            <a:ext cx="7165340" cy="2271395"/>
          </a:xfrm>
          <a:prstGeom prst="rect">
            <a:avLst/>
          </a:prstGeom>
        </p:spPr>
        <p:txBody>
          <a:bodyPr wrap="square">
            <a:spAutoFit/>
          </a:bodyPr>
          <a:p>
            <a:pPr marL="252095" indent="457200" algn="l" fontAlgn="auto">
              <a:lnSpc>
                <a:spcPts val="3400"/>
              </a:lnSpc>
              <a:buClr>
                <a:srgbClr val="C00000"/>
              </a:buClr>
              <a:buSzTx/>
              <a:buFont typeface="Wingdings" panose="05000000000000000000"/>
              <a:buNone/>
            </a:pPr>
            <a:r>
              <a:rPr lang="zh-CN" dirty="0">
                <a:solidFill>
                  <a:srgbClr val="FF0000"/>
                </a:solidFill>
                <a:latin typeface="华康俪金黑W8(P)" pitchFamily="34" charset="-122"/>
                <a:ea typeface="华康俪金黑W8(P)" pitchFamily="34" charset="-122"/>
                <a:sym typeface="+mn-ea"/>
              </a:rPr>
              <a:t>推进乡村建设的重中之重，八个方面：</a:t>
            </a:r>
            <a:endParaRPr dirty="0">
              <a:solidFill>
                <a:srgbClr val="FF0000"/>
              </a:solidFill>
              <a:latin typeface="华康俪金黑W8(P)" pitchFamily="34" charset="-122"/>
              <a:ea typeface="华康俪金黑W8(P)" pitchFamily="34" charset="-122"/>
              <a:sym typeface="+mn-ea"/>
            </a:endParaRPr>
          </a:p>
          <a:p>
            <a:pPr marL="252095" indent="457200" algn="l" fontAlgn="auto">
              <a:lnSpc>
                <a:spcPts val="3400"/>
              </a:lnSpc>
              <a:buClr>
                <a:srgbClr val="C00000"/>
              </a:buClr>
              <a:buSzTx/>
              <a:buFont typeface="Wingdings" panose="05000000000000000000"/>
              <a:buNone/>
            </a:pPr>
            <a:r>
              <a:rPr lang="en-US" altLang="zh-CN">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         </a:t>
            </a:r>
            <a:r>
              <a:rPr lang="zh-CN">
                <a:solidFill>
                  <a:srgbClr val="FF0000"/>
                </a:solidFill>
                <a:latin typeface="微软雅黑" panose="020B0503020204020204" pitchFamily="34" charset="-122"/>
                <a:ea typeface="微软雅黑" panose="020B0503020204020204" pitchFamily="34" charset="-122"/>
                <a:sym typeface="+mn-ea"/>
              </a:rPr>
              <a:t>一是</a:t>
            </a:r>
            <a:r>
              <a:rPr>
                <a:latin typeface="微软雅黑" panose="020B0503020204020204" pitchFamily="34" charset="-122"/>
                <a:ea typeface="微软雅黑" panose="020B0503020204020204" pitchFamily="34" charset="-122"/>
                <a:sym typeface="+mn-ea"/>
              </a:rPr>
              <a:t>铺好农村路。</a:t>
            </a:r>
            <a:r>
              <a:rPr lang="en-US">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二是</a:t>
            </a:r>
            <a:r>
              <a:rPr>
                <a:latin typeface="微软雅黑" panose="020B0503020204020204" pitchFamily="34" charset="-122"/>
                <a:ea typeface="微软雅黑" panose="020B0503020204020204" pitchFamily="34" charset="-122"/>
                <a:sym typeface="+mn-ea"/>
              </a:rPr>
              <a:t>供好农村水。</a:t>
            </a:r>
            <a:endParaRPr>
              <a:latin typeface="微软雅黑" panose="020B0503020204020204" pitchFamily="34" charset="-122"/>
              <a:ea typeface="微软雅黑" panose="020B0503020204020204" pitchFamily="34" charset="-122"/>
            </a:endParaRPr>
          </a:p>
          <a:p>
            <a:pPr marL="252095" indent="457200" algn="l" fontAlgn="auto">
              <a:lnSpc>
                <a:spcPts val="3400"/>
              </a:lnSpc>
              <a:buClr>
                <a:srgbClr val="C00000"/>
              </a:buClr>
              <a:buSzTx/>
              <a:buFont typeface="Wingdings" panose="05000000000000000000"/>
              <a:buNone/>
            </a:pPr>
            <a:r>
              <a:rPr lang="en-US">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三是</a:t>
            </a:r>
            <a:r>
              <a:rPr>
                <a:latin typeface="微软雅黑" panose="020B0503020204020204" pitchFamily="34" charset="-122"/>
                <a:ea typeface="微软雅黑" panose="020B0503020204020204" pitchFamily="34" charset="-122"/>
                <a:sym typeface="+mn-ea"/>
              </a:rPr>
              <a:t>盖好农村房</a:t>
            </a:r>
            <a:r>
              <a:rPr lang="zh-CN">
                <a:latin typeface="微软雅黑" panose="020B0503020204020204" pitchFamily="34" charset="-122"/>
                <a:ea typeface="微软雅黑" panose="020B0503020204020204" pitchFamily="34" charset="-122"/>
                <a:sym typeface="+mn-ea"/>
              </a:rPr>
              <a:t>。</a:t>
            </a:r>
            <a:r>
              <a:rPr lang="en-US" altLang="zh-CN">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四是</a:t>
            </a:r>
            <a:r>
              <a:rPr lang="zh-CN">
                <a:latin typeface="微软雅黑" panose="020B0503020204020204" pitchFamily="34" charset="-122"/>
                <a:ea typeface="微软雅黑" panose="020B0503020204020204" pitchFamily="34" charset="-122"/>
                <a:sym typeface="+mn-ea"/>
              </a:rPr>
              <a:t>办好农村学。</a:t>
            </a:r>
            <a:endParaRPr lang="zh-CN">
              <a:latin typeface="微软雅黑" panose="020B0503020204020204" pitchFamily="34" charset="-122"/>
              <a:ea typeface="微软雅黑" panose="020B0503020204020204" pitchFamily="34" charset="-122"/>
            </a:endParaRPr>
          </a:p>
          <a:p>
            <a:pPr marL="252095" indent="457200" algn="l" fontAlgn="auto">
              <a:lnSpc>
                <a:spcPts val="3400"/>
              </a:lnSpc>
              <a:buClr>
                <a:srgbClr val="C00000"/>
              </a:buClr>
              <a:buSzTx/>
              <a:buFont typeface="Wingdings" panose="05000000000000000000"/>
              <a:buNone/>
            </a:pPr>
            <a:r>
              <a:rPr lang="en-US" altLang="zh-CN">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五是</a:t>
            </a:r>
            <a:r>
              <a:rPr lang="zh-CN">
                <a:latin typeface="微软雅黑" panose="020B0503020204020204" pitchFamily="34" charset="-122"/>
                <a:ea typeface="微软雅黑" panose="020B0503020204020204" pitchFamily="34" charset="-122"/>
                <a:sym typeface="+mn-ea"/>
              </a:rPr>
              <a:t>行好农村医。</a:t>
            </a:r>
            <a:r>
              <a:rPr lang="en-US" altLang="zh-CN">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六是</a:t>
            </a:r>
            <a:r>
              <a:rPr lang="zh-CN">
                <a:latin typeface="微软雅黑" panose="020B0503020204020204" pitchFamily="34" charset="-122"/>
                <a:ea typeface="微软雅黑" panose="020B0503020204020204" pitchFamily="34" charset="-122"/>
                <a:sym typeface="+mn-ea"/>
              </a:rPr>
              <a:t>织好农村网。</a:t>
            </a:r>
            <a:endParaRPr lang="zh-CN">
              <a:latin typeface="微软雅黑" panose="020B0503020204020204" pitchFamily="34" charset="-122"/>
              <a:ea typeface="微软雅黑" panose="020B0503020204020204" pitchFamily="34" charset="-122"/>
            </a:endParaRPr>
          </a:p>
          <a:p>
            <a:pPr marL="252095" indent="457200" algn="l" fontAlgn="auto">
              <a:lnSpc>
                <a:spcPts val="3400"/>
              </a:lnSpc>
              <a:buClr>
                <a:srgbClr val="C00000"/>
              </a:buClr>
              <a:buSzTx/>
              <a:buFont typeface="Wingdings" panose="05000000000000000000"/>
              <a:buNone/>
            </a:pPr>
            <a:r>
              <a:rPr lang="en-US" altLang="zh-CN">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七是</a:t>
            </a:r>
            <a:r>
              <a:rPr lang="zh-CN">
                <a:latin typeface="微软雅黑" panose="020B0503020204020204" pitchFamily="34" charset="-122"/>
                <a:ea typeface="微软雅黑" panose="020B0503020204020204" pitchFamily="34" charset="-122"/>
                <a:sym typeface="+mn-ea"/>
              </a:rPr>
              <a:t>美好农村颜。</a:t>
            </a:r>
            <a:r>
              <a:rPr lang="en-US" altLang="zh-CN">
                <a:latin typeface="微软雅黑" panose="020B0503020204020204" pitchFamily="34" charset="-122"/>
                <a:ea typeface="微软雅黑" panose="020B0503020204020204" pitchFamily="34" charset="-122"/>
                <a:sym typeface="+mn-ea"/>
              </a:rPr>
              <a:t>       </a:t>
            </a:r>
            <a:r>
              <a:rPr lang="en-US" altLang="zh-CN">
                <a:solidFill>
                  <a:srgbClr val="FF0000"/>
                </a:solidFill>
                <a:latin typeface="微软雅黑" panose="020B0503020204020204" pitchFamily="34" charset="-122"/>
                <a:ea typeface="微软雅黑" panose="020B0503020204020204" pitchFamily="34" charset="-122"/>
                <a:sym typeface="+mn-ea"/>
              </a:rPr>
              <a:t>八是</a:t>
            </a:r>
            <a:r>
              <a:rPr lang="zh-CN">
                <a:latin typeface="微软雅黑" panose="020B0503020204020204" pitchFamily="34" charset="-122"/>
                <a:ea typeface="微软雅黑" panose="020B0503020204020204" pitchFamily="34" charset="-122"/>
                <a:sym typeface="+mn-ea"/>
              </a:rPr>
              <a:t>兴好农村业。</a:t>
            </a:r>
            <a:endParaRPr dirty="0">
              <a:gradFill>
                <a:gsLst>
                  <a:gs pos="0">
                    <a:srgbClr val="007BD3"/>
                  </a:gs>
                  <a:gs pos="100000">
                    <a:srgbClr val="034373"/>
                  </a:gs>
                </a:gsLst>
                <a:lin scaled="0"/>
              </a:gradFill>
              <a:latin typeface="华康俪金黑W8(P)" pitchFamily="34" charset="-122"/>
              <a:ea typeface="华康俪金黑W8(P)"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mute="1">
                <p:cTn id="21" repeatCount="indefinite" fill="hold" display="0">
                  <p:stCondLst>
                    <p:cond delay="indefinite"/>
                  </p:stCondLst>
                  <p:endCondLst>
                    <p:cond evt="onPrev" delay="0">
                      <p:tgtEl>
                        <p:sldTgt/>
                      </p:tgtEl>
                    </p:cond>
                    <p:cond evt="onStopAudio" delay="0">
                      <p:tgtEl>
                        <p:sldTgt/>
                      </p:tgtEl>
                    </p:cond>
                  </p:endCondLst>
                </p:cTn>
                <p:tgtEl>
                  <p:spTgt spid="25"/>
                </p:tgtEl>
              </p:cMediaNode>
            </p:audio>
          </p:childTnLst>
        </p:cTn>
      </p:par>
    </p:tnLst>
    <p:bldLst>
      <p:bldP spid="8" grpId="0"/>
      <p:bldP spid="2"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p:cNvSpPr/>
          <p:nvPr/>
        </p:nvSpPr>
        <p:spPr bwMode="auto">
          <a:xfrm>
            <a:off x="647644" y="1317865"/>
            <a:ext cx="2270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0" name="Freeform 19"/>
          <p:cNvSpPr/>
          <p:nvPr/>
        </p:nvSpPr>
        <p:spPr bwMode="auto">
          <a:xfrm>
            <a:off x="1071538" y="428610"/>
            <a:ext cx="2965032"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1" name="Freeform 20"/>
          <p:cNvSpPr/>
          <p:nvPr/>
        </p:nvSpPr>
        <p:spPr bwMode="auto">
          <a:xfrm>
            <a:off x="5000628" y="357172"/>
            <a:ext cx="2965032"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2" name="Freeform 21"/>
          <p:cNvSpPr/>
          <p:nvPr/>
        </p:nvSpPr>
        <p:spPr bwMode="auto">
          <a:xfrm>
            <a:off x="938508" y="3957542"/>
            <a:ext cx="2965032"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3" name="Freeform 22"/>
          <p:cNvSpPr/>
          <p:nvPr/>
        </p:nvSpPr>
        <p:spPr bwMode="auto">
          <a:xfrm>
            <a:off x="4848542" y="3957542"/>
            <a:ext cx="2965032"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4" name="Freeform 23"/>
          <p:cNvSpPr/>
          <p:nvPr/>
        </p:nvSpPr>
        <p:spPr bwMode="auto">
          <a:xfrm>
            <a:off x="5746188" y="1415048"/>
            <a:ext cx="2326016"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25" name="TextBox 53"/>
          <p:cNvSpPr txBox="1">
            <a:spLocks noChangeArrowheads="1"/>
          </p:cNvSpPr>
          <p:nvPr/>
        </p:nvSpPr>
        <p:spPr bwMode="auto">
          <a:xfrm>
            <a:off x="1041727" y="595241"/>
            <a:ext cx="2328473"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dirty="0">
                <a:solidFill>
                  <a:schemeClr val="bg1"/>
                </a:solidFill>
                <a:latin typeface="+mn-ea"/>
                <a:cs typeface="+mn-ea"/>
              </a:rPr>
              <a:t>1、最美乡创</a:t>
            </a:r>
            <a:endParaRPr lang="en-US" altLang="zh-CN" sz="1725" kern="0" dirty="0">
              <a:solidFill>
                <a:schemeClr val="bg1"/>
              </a:solidFill>
              <a:latin typeface="+mn-ea"/>
              <a:cs typeface="+mn-ea"/>
            </a:endParaRPr>
          </a:p>
        </p:txBody>
      </p:sp>
      <p:sp>
        <p:nvSpPr>
          <p:cNvPr id="26" name="TextBox 53"/>
          <p:cNvSpPr txBox="1">
            <a:spLocks noChangeArrowheads="1"/>
          </p:cNvSpPr>
          <p:nvPr/>
        </p:nvSpPr>
        <p:spPr bwMode="auto">
          <a:xfrm>
            <a:off x="571472" y="1643056"/>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2、最美乡红</a:t>
            </a:r>
            <a:endParaRPr lang="zh-CN" altLang="en-US" sz="1725" kern="0">
              <a:solidFill>
                <a:schemeClr val="bg1"/>
              </a:solidFill>
              <a:latin typeface="+mn-ea"/>
              <a:cs typeface="+mn-ea"/>
            </a:endParaRPr>
          </a:p>
        </p:txBody>
      </p:sp>
      <p:sp>
        <p:nvSpPr>
          <p:cNvPr id="27" name="TextBox 53"/>
          <p:cNvSpPr txBox="1">
            <a:spLocks noChangeArrowheads="1"/>
          </p:cNvSpPr>
          <p:nvPr/>
        </p:nvSpPr>
        <p:spPr bwMode="auto">
          <a:xfrm>
            <a:off x="938508" y="4579233"/>
            <a:ext cx="2318989"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en-US" altLang="zh-CN" sz="1725" kern="0">
                <a:solidFill>
                  <a:schemeClr val="bg1"/>
                </a:solidFill>
                <a:latin typeface="+mn-ea"/>
                <a:cs typeface="+mn-ea"/>
              </a:rPr>
              <a:t>5</a:t>
            </a:r>
            <a:r>
              <a:rPr lang="zh-CN" altLang="en-US" sz="1725" kern="0">
                <a:solidFill>
                  <a:schemeClr val="bg1"/>
                </a:solidFill>
                <a:latin typeface="+mn-ea"/>
                <a:cs typeface="+mn-ea"/>
              </a:rPr>
              <a:t>、最美乡社</a:t>
            </a:r>
            <a:endParaRPr lang="zh-CN" altLang="en-US" sz="1725" kern="0">
              <a:solidFill>
                <a:schemeClr val="bg1"/>
              </a:solidFill>
              <a:latin typeface="+mn-ea"/>
              <a:cs typeface="+mn-ea"/>
            </a:endParaRPr>
          </a:p>
        </p:txBody>
      </p:sp>
      <p:sp>
        <p:nvSpPr>
          <p:cNvPr id="28" name="TextBox 53"/>
          <p:cNvSpPr txBox="1">
            <a:spLocks noChangeArrowheads="1"/>
          </p:cNvSpPr>
          <p:nvPr/>
        </p:nvSpPr>
        <p:spPr bwMode="auto">
          <a:xfrm>
            <a:off x="5522563" y="4579246"/>
            <a:ext cx="2291011"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en-US" altLang="zh-CN" sz="1725" kern="0">
                <a:solidFill>
                  <a:schemeClr val="bg1"/>
                </a:solidFill>
                <a:latin typeface="+mn-ea"/>
                <a:cs typeface="+mn-ea"/>
              </a:rPr>
              <a:t>10</a:t>
            </a:r>
            <a:r>
              <a:rPr lang="zh-CN" altLang="en-US" sz="1725" kern="0">
                <a:solidFill>
                  <a:schemeClr val="bg1"/>
                </a:solidFill>
                <a:latin typeface="+mn-ea"/>
                <a:cs typeface="+mn-ea"/>
              </a:rPr>
              <a:t>、最美乡居</a:t>
            </a:r>
            <a:endParaRPr lang="zh-CN" altLang="en-US" sz="1725" kern="0">
              <a:solidFill>
                <a:schemeClr val="bg1"/>
              </a:solidFill>
              <a:latin typeface="+mn-ea"/>
              <a:cs typeface="+mn-ea"/>
            </a:endParaRPr>
          </a:p>
        </p:txBody>
      </p:sp>
      <p:sp>
        <p:nvSpPr>
          <p:cNvPr id="29" name="TextBox 53"/>
          <p:cNvSpPr txBox="1">
            <a:spLocks noChangeArrowheads="1"/>
          </p:cNvSpPr>
          <p:nvPr/>
        </p:nvSpPr>
        <p:spPr bwMode="auto">
          <a:xfrm>
            <a:off x="5676170" y="1739714"/>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en-US" altLang="zh-CN" sz="1725" kern="0">
                <a:solidFill>
                  <a:schemeClr val="bg1"/>
                </a:solidFill>
                <a:latin typeface="+mn-ea"/>
                <a:cs typeface="+mn-ea"/>
              </a:rPr>
              <a:t>7</a:t>
            </a:r>
            <a:r>
              <a:rPr lang="zh-CN" altLang="en-US" sz="1725" kern="0">
                <a:solidFill>
                  <a:schemeClr val="bg1"/>
                </a:solidFill>
                <a:latin typeface="+mn-ea"/>
                <a:cs typeface="+mn-ea"/>
              </a:rPr>
              <a:t>、最美乡品</a:t>
            </a:r>
            <a:endParaRPr lang="zh-CN" altLang="en-US" sz="1725" kern="0">
              <a:solidFill>
                <a:schemeClr val="bg1"/>
              </a:solidFill>
              <a:latin typeface="+mn-ea"/>
              <a:cs typeface="+mn-ea"/>
            </a:endParaRPr>
          </a:p>
        </p:txBody>
      </p:sp>
      <p:sp>
        <p:nvSpPr>
          <p:cNvPr id="30" name="TextBox 29"/>
          <p:cNvSpPr txBox="1">
            <a:spLocks noChangeArrowheads="1"/>
          </p:cNvSpPr>
          <p:nvPr/>
        </p:nvSpPr>
        <p:spPr bwMode="auto">
          <a:xfrm>
            <a:off x="5500913" y="609074"/>
            <a:ext cx="2312660"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en-US" altLang="zh-CN" sz="1725" kern="0" dirty="0">
                <a:solidFill>
                  <a:schemeClr val="bg1"/>
                </a:solidFill>
                <a:latin typeface="+mn-ea"/>
                <a:cs typeface="+mn-ea"/>
              </a:rPr>
              <a:t>6</a:t>
            </a:r>
            <a:r>
              <a:rPr lang="zh-CN" altLang="en-US" sz="1725" kern="0" dirty="0">
                <a:solidFill>
                  <a:schemeClr val="bg1"/>
                </a:solidFill>
                <a:latin typeface="+mn-ea"/>
                <a:cs typeface="+mn-ea"/>
              </a:rPr>
              <a:t>、最美乡贤</a:t>
            </a:r>
            <a:endParaRPr lang="zh-CN" altLang="en-US" sz="1725" kern="0" dirty="0">
              <a:solidFill>
                <a:schemeClr val="bg1"/>
              </a:solidFill>
              <a:latin typeface="+mn-ea"/>
              <a:cs typeface="+mn-ea"/>
            </a:endParaRPr>
          </a:p>
        </p:txBody>
      </p:sp>
      <p:grpSp>
        <p:nvGrpSpPr>
          <p:cNvPr id="31" name="组合 30"/>
          <p:cNvGrpSpPr/>
          <p:nvPr/>
        </p:nvGrpSpPr>
        <p:grpSpPr>
          <a:xfrm>
            <a:off x="3779579" y="1923231"/>
            <a:ext cx="1586042" cy="1355249"/>
            <a:chOff x="3926008" y="2405693"/>
            <a:chExt cx="1586249" cy="1292655"/>
          </a:xfrm>
        </p:grpSpPr>
        <p:sp>
          <p:nvSpPr>
            <p:cNvPr id="32" name="AutoShape 17"/>
            <p:cNvSpPr>
              <a:spLocks noChangeArrowheads="1"/>
            </p:cNvSpPr>
            <p:nvPr/>
          </p:nvSpPr>
          <p:spPr bwMode="auto">
            <a:xfrm>
              <a:off x="3926008" y="2405693"/>
              <a:ext cx="1586249" cy="1292655"/>
            </a:xfrm>
            <a:prstGeom prst="hexagon">
              <a:avLst>
                <a:gd name="adj" fmla="val 30740"/>
                <a:gd name="vf" fmla="val 115470"/>
              </a:avLst>
            </a:prstGeom>
            <a:solidFill>
              <a:schemeClr val="accent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1125" kern="0">
                <a:solidFill>
                  <a:schemeClr val="bg1"/>
                </a:solidFill>
                <a:latin typeface="+mn-ea"/>
                <a:cs typeface="+mn-ea"/>
              </a:endParaRPr>
            </a:p>
          </p:txBody>
        </p:sp>
        <p:sp>
          <p:nvSpPr>
            <p:cNvPr id="33" name="TextBox 32"/>
            <p:cNvSpPr txBox="1"/>
            <p:nvPr/>
          </p:nvSpPr>
          <p:spPr>
            <a:xfrm>
              <a:off x="4068172" y="2745211"/>
              <a:ext cx="1301920" cy="779499"/>
            </a:xfrm>
            <a:prstGeom prst="rect">
              <a:avLst/>
            </a:prstGeom>
            <a:noFill/>
          </p:spPr>
          <p:txBody>
            <a:bodyPr wrap="none" rtlCol="0">
              <a:spAutoFit/>
            </a:bodyPr>
            <a:lstStyle/>
            <a:p>
              <a:pPr algn="ctr"/>
              <a:r>
                <a:rPr lang="zh-CN" altLang="en-US" b="1" dirty="0">
                  <a:solidFill>
                    <a:schemeClr val="bg1"/>
                  </a:solidFill>
                </a:rPr>
                <a:t>乡村建设</a:t>
              </a:r>
              <a:endParaRPr lang="zh-CN" altLang="en-US" b="1" dirty="0">
                <a:solidFill>
                  <a:schemeClr val="bg1"/>
                </a:solidFill>
              </a:endParaRPr>
            </a:p>
            <a:p>
              <a:pPr algn="ctr" fontAlgn="auto">
                <a:lnSpc>
                  <a:spcPts val="3500"/>
                </a:lnSpc>
              </a:pPr>
              <a:r>
                <a:rPr lang="zh-CN" altLang="en-US" b="1" dirty="0">
                  <a:solidFill>
                    <a:schemeClr val="bg1"/>
                  </a:solidFill>
                </a:rPr>
                <a:t>最美</a:t>
              </a:r>
              <a:r>
                <a:rPr lang="en-US" altLang="zh-CN" b="1" dirty="0">
                  <a:solidFill>
                    <a:schemeClr val="bg1"/>
                  </a:solidFill>
                </a:rPr>
                <a:t>“</a:t>
              </a:r>
              <a:r>
                <a:rPr lang="zh-CN" altLang="en-US" b="1" dirty="0">
                  <a:solidFill>
                    <a:schemeClr val="bg1"/>
                  </a:solidFill>
                </a:rPr>
                <a:t>十乡</a:t>
              </a:r>
              <a:r>
                <a:rPr lang="en-US" altLang="zh-CN" b="1" dirty="0">
                  <a:solidFill>
                    <a:schemeClr val="bg1"/>
                  </a:solidFill>
                </a:rPr>
                <a:t>”</a:t>
              </a:r>
              <a:endParaRPr lang="en-US" altLang="zh-CN" b="1" dirty="0">
                <a:solidFill>
                  <a:schemeClr val="bg1"/>
                </a:solidFill>
              </a:endParaRPr>
            </a:p>
          </p:txBody>
        </p:sp>
      </p:grpSp>
      <p:sp>
        <p:nvSpPr>
          <p:cNvPr id="9" name="Freeform 18"/>
          <p:cNvSpPr/>
          <p:nvPr/>
        </p:nvSpPr>
        <p:spPr bwMode="auto">
          <a:xfrm>
            <a:off x="576080" y="2348021"/>
            <a:ext cx="2270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10" name="TextBox 53"/>
          <p:cNvSpPr txBox="1">
            <a:spLocks noChangeArrowheads="1"/>
          </p:cNvSpPr>
          <p:nvPr/>
        </p:nvSpPr>
        <p:spPr bwMode="auto">
          <a:xfrm>
            <a:off x="433450" y="2668424"/>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sz="1725" kern="0">
                <a:solidFill>
                  <a:schemeClr val="bg1"/>
                </a:solidFill>
                <a:latin typeface="+mn-ea"/>
                <a:cs typeface="+mn-ea"/>
              </a:rPr>
              <a:t>3、</a:t>
            </a:r>
            <a:r>
              <a:rPr lang="zh-CN" sz="1725" kern="0">
                <a:solidFill>
                  <a:schemeClr val="bg1"/>
                </a:solidFill>
                <a:latin typeface="+mn-ea"/>
                <a:cs typeface="+mn-ea"/>
              </a:rPr>
              <a:t>最美乡艺</a:t>
            </a:r>
            <a:endParaRPr lang="zh-CN" sz="1725" kern="0">
              <a:solidFill>
                <a:schemeClr val="bg1"/>
              </a:solidFill>
              <a:latin typeface="+mn-ea"/>
              <a:cs typeface="+mn-ea"/>
            </a:endParaRPr>
          </a:p>
        </p:txBody>
      </p:sp>
      <p:sp>
        <p:nvSpPr>
          <p:cNvPr id="18" name="Freeform 23"/>
          <p:cNvSpPr/>
          <p:nvPr/>
        </p:nvSpPr>
        <p:spPr bwMode="auto">
          <a:xfrm>
            <a:off x="6472469" y="2387550"/>
            <a:ext cx="2326016"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34" name="TextBox 53"/>
          <p:cNvSpPr txBox="1">
            <a:spLocks noChangeArrowheads="1"/>
          </p:cNvSpPr>
          <p:nvPr/>
        </p:nvSpPr>
        <p:spPr bwMode="auto">
          <a:xfrm>
            <a:off x="6419120" y="2694596"/>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en-US" altLang="zh-CN" sz="1725" kern="0">
                <a:solidFill>
                  <a:schemeClr val="bg1"/>
                </a:solidFill>
                <a:latin typeface="+mn-ea"/>
                <a:cs typeface="+mn-ea"/>
              </a:rPr>
              <a:t>8</a:t>
            </a:r>
            <a:r>
              <a:rPr lang="zh-CN" altLang="en-US" sz="1725" kern="0">
                <a:solidFill>
                  <a:schemeClr val="bg1"/>
                </a:solidFill>
                <a:latin typeface="+mn-ea"/>
                <a:cs typeface="+mn-ea"/>
              </a:rPr>
              <a:t>、最美乡园</a:t>
            </a:r>
            <a:endParaRPr lang="zh-CN" altLang="en-US" sz="1725" kern="0">
              <a:solidFill>
                <a:schemeClr val="bg1"/>
              </a:solidFill>
              <a:latin typeface="+mn-ea"/>
              <a:cs typeface="+mn-ea"/>
            </a:endParaRPr>
          </a:p>
        </p:txBody>
      </p:sp>
      <p:sp>
        <p:nvSpPr>
          <p:cNvPr id="35" name="Freeform 23"/>
          <p:cNvSpPr/>
          <p:nvPr/>
        </p:nvSpPr>
        <p:spPr bwMode="auto">
          <a:xfrm>
            <a:off x="6818703" y="3435300"/>
            <a:ext cx="2326016"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36" name="TextBox 53"/>
          <p:cNvSpPr txBox="1">
            <a:spLocks noChangeArrowheads="1"/>
          </p:cNvSpPr>
          <p:nvPr/>
        </p:nvSpPr>
        <p:spPr bwMode="auto">
          <a:xfrm>
            <a:off x="6765354" y="3742346"/>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en-US" altLang="zh-CN" sz="1725" kern="0">
                <a:solidFill>
                  <a:schemeClr val="bg1"/>
                </a:solidFill>
                <a:latin typeface="+mn-ea"/>
                <a:cs typeface="+mn-ea"/>
              </a:rPr>
              <a:t>9</a:t>
            </a:r>
            <a:r>
              <a:rPr lang="zh-CN" altLang="en-US" sz="1725" kern="0">
                <a:solidFill>
                  <a:schemeClr val="bg1"/>
                </a:solidFill>
                <a:latin typeface="+mn-ea"/>
                <a:cs typeface="+mn-ea"/>
              </a:rPr>
              <a:t>、最美乡景</a:t>
            </a:r>
            <a:endParaRPr lang="zh-CN" altLang="en-US" sz="1725" kern="0">
              <a:solidFill>
                <a:schemeClr val="bg1"/>
              </a:solidFill>
              <a:latin typeface="+mn-ea"/>
              <a:cs typeface="+mn-ea"/>
            </a:endParaRPr>
          </a:p>
        </p:txBody>
      </p:sp>
      <p:sp>
        <p:nvSpPr>
          <p:cNvPr id="2" name="TextBox 53"/>
          <p:cNvSpPr txBox="1">
            <a:spLocks noChangeArrowheads="1"/>
          </p:cNvSpPr>
          <p:nvPr/>
        </p:nvSpPr>
        <p:spPr bwMode="auto">
          <a:xfrm>
            <a:off x="362012" y="3601874"/>
            <a:ext cx="2412947"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sz="1725" kern="0">
                <a:solidFill>
                  <a:schemeClr val="bg1"/>
                </a:solidFill>
                <a:latin typeface="+mn-ea"/>
                <a:cs typeface="+mn-ea"/>
              </a:rPr>
              <a:t>3、多样化，不复制</a:t>
            </a:r>
            <a:endParaRPr sz="1725" kern="0">
              <a:solidFill>
                <a:schemeClr val="bg1"/>
              </a:solidFill>
              <a:latin typeface="+mn-ea"/>
              <a:cs typeface="+mn-ea"/>
            </a:endParaRPr>
          </a:p>
        </p:txBody>
      </p:sp>
      <p:sp>
        <p:nvSpPr>
          <p:cNvPr id="3" name="Freeform 18"/>
          <p:cNvSpPr/>
          <p:nvPr/>
        </p:nvSpPr>
        <p:spPr bwMode="auto">
          <a:xfrm>
            <a:off x="130493" y="3491865"/>
            <a:ext cx="2520791" cy="950595"/>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76" tIns="46637" rIns="93276" bIns="46637" anchor="ctr"/>
          <a:lstStyle/>
          <a:p>
            <a:pPr>
              <a:lnSpc>
                <a:spcPct val="120000"/>
              </a:lnSpc>
            </a:pPr>
            <a:endParaRPr lang="en-US" sz="1125" kern="0">
              <a:solidFill>
                <a:schemeClr val="bg1"/>
              </a:solidFill>
              <a:latin typeface="+mn-ea"/>
              <a:cs typeface="+mn-ea"/>
            </a:endParaRPr>
          </a:p>
        </p:txBody>
      </p:sp>
      <p:sp>
        <p:nvSpPr>
          <p:cNvPr id="4" name="TextBox 53"/>
          <p:cNvSpPr txBox="1">
            <a:spLocks noChangeArrowheads="1"/>
          </p:cNvSpPr>
          <p:nvPr/>
        </p:nvSpPr>
        <p:spPr bwMode="auto">
          <a:xfrm>
            <a:off x="237944" y="3816281"/>
            <a:ext cx="2318989" cy="3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spAutoFit/>
          </a:bodyPr>
          <a:lstStyle/>
          <a:p>
            <a:pPr lvl="0" algn="ctr" fontAlgn="base">
              <a:spcBef>
                <a:spcPct val="0"/>
              </a:spcBef>
              <a:spcAft>
                <a:spcPct val="0"/>
              </a:spcAft>
              <a:defRPr/>
            </a:pPr>
            <a:r>
              <a:rPr lang="zh-CN" altLang="en-US" sz="1725" kern="0">
                <a:solidFill>
                  <a:schemeClr val="bg1"/>
                </a:solidFill>
                <a:latin typeface="+mn-ea"/>
                <a:cs typeface="+mn-ea"/>
              </a:rPr>
              <a:t>4、最美乡厨</a:t>
            </a:r>
            <a:endParaRPr lang="zh-CN" altLang="en-US" sz="1725" kern="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9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06 -1.23457E-0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06 -1.23457E-06 Z" pathEditMode="relative" rAng="0" ptsTypes="fffffffff">
                                      <p:cBhvr>
                                        <p:cTn id="13" dur="2000" fill="hold"/>
                                        <p:tgtEl>
                                          <p:spTgt spid="31"/>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750"/>
                                        <p:tgtEl>
                                          <p:spTgt spid="21"/>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750"/>
                                        <p:tgtEl>
                                          <p:spTgt spid="23"/>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750"/>
                                        <p:tgtEl>
                                          <p:spTgt spid="22"/>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childTnLst>
                                </p:cTn>
                              </p:par>
                            </p:childTnLst>
                          </p:cTn>
                        </p:par>
                        <p:par>
                          <p:cTn id="32" fill="hold">
                            <p:stCondLst>
                              <p:cond delay="325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set>
                                      <p:cBhvr>
                                        <p:cTn id="35" dur="455" fill="hold">
                                          <p:stCondLst>
                                            <p:cond delay="0"/>
                                          </p:stCondLst>
                                        </p:cTn>
                                        <p:tgtEl>
                                          <p:spTgt spid="30"/>
                                        </p:tgtEl>
                                        <p:attrNameLst>
                                          <p:attrName>style.rotation</p:attrName>
                                        </p:attrNameLst>
                                      </p:cBhvr>
                                      <p:to>
                                        <p:strVal val="-45.0"/>
                                      </p:to>
                                    </p:set>
                                    <p:anim calcmode="lin" valueType="num">
                                      <p:cBhvr>
                                        <p:cTn id="36"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set>
                                      <p:cBhvr>
                                        <p:cTn id="42" dur="455" fill="hold">
                                          <p:stCondLst>
                                            <p:cond delay="0"/>
                                          </p:stCondLst>
                                        </p:cTn>
                                        <p:tgtEl>
                                          <p:spTgt spid="25"/>
                                        </p:tgtEl>
                                        <p:attrNameLst>
                                          <p:attrName>style.rotation</p:attrName>
                                        </p:attrNameLst>
                                      </p:cBhvr>
                                      <p:to>
                                        <p:strVal val="-45.0"/>
                                      </p:to>
                                    </p:set>
                                    <p:anim calcmode="lin" valueType="num">
                                      <p:cBhvr>
                                        <p:cTn id="43"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26"/>
                                        </p:tgtEl>
                                        <p:attrNameLst>
                                          <p:attrName>style.visibility</p:attrName>
                                        </p:attrNameLst>
                                      </p:cBhvr>
                                      <p:to>
                                        <p:strVal val="visible"/>
                                      </p:to>
                                    </p:set>
                                    <p:set>
                                      <p:cBhvr>
                                        <p:cTn id="49" dur="455" fill="hold">
                                          <p:stCondLst>
                                            <p:cond delay="0"/>
                                          </p:stCondLst>
                                        </p:cTn>
                                        <p:tgtEl>
                                          <p:spTgt spid="26"/>
                                        </p:tgtEl>
                                        <p:attrNameLst>
                                          <p:attrName>style.rotation</p:attrName>
                                        </p:attrNameLst>
                                      </p:cBhvr>
                                      <p:to>
                                        <p:strVal val="-45.0"/>
                                      </p:to>
                                    </p:set>
                                    <p:anim calcmode="lin" valueType="num">
                                      <p:cBhvr>
                                        <p:cTn id="50"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set>
                                      <p:cBhvr>
                                        <p:cTn id="56" dur="455" fill="hold">
                                          <p:stCondLst>
                                            <p:cond delay="0"/>
                                          </p:stCondLst>
                                        </p:cTn>
                                        <p:tgtEl>
                                          <p:spTgt spid="27"/>
                                        </p:tgtEl>
                                        <p:attrNameLst>
                                          <p:attrName>style.rotation</p:attrName>
                                        </p:attrNameLst>
                                      </p:cBhvr>
                                      <p:to>
                                        <p:strVal val="-45.0"/>
                                      </p:to>
                                    </p:set>
                                    <p:anim calcmode="lin" valueType="num">
                                      <p:cBhvr>
                                        <p:cTn id="57"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29"/>
                                        </p:tgtEl>
                                        <p:attrNameLst>
                                          <p:attrName>style.visibility</p:attrName>
                                        </p:attrNameLst>
                                      </p:cBhvr>
                                      <p:to>
                                        <p:strVal val="visible"/>
                                      </p:to>
                                    </p:set>
                                    <p:set>
                                      <p:cBhvr>
                                        <p:cTn id="63" dur="455" fill="hold">
                                          <p:stCondLst>
                                            <p:cond delay="0"/>
                                          </p:stCondLst>
                                        </p:cTn>
                                        <p:tgtEl>
                                          <p:spTgt spid="29"/>
                                        </p:tgtEl>
                                        <p:attrNameLst>
                                          <p:attrName>style.rotation</p:attrName>
                                        </p:attrNameLst>
                                      </p:cBhvr>
                                      <p:to>
                                        <p:strVal val="-45.0"/>
                                      </p:to>
                                    </p:set>
                                    <p:anim calcmode="lin" valueType="num">
                                      <p:cBhvr>
                                        <p:cTn id="64"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28"/>
                                        </p:tgtEl>
                                        <p:attrNameLst>
                                          <p:attrName>style.visibility</p:attrName>
                                        </p:attrNameLst>
                                      </p:cBhvr>
                                      <p:to>
                                        <p:strVal val="visible"/>
                                      </p:to>
                                    </p:set>
                                    <p:set>
                                      <p:cBhvr>
                                        <p:cTn id="70" dur="455" fill="hold">
                                          <p:stCondLst>
                                            <p:cond delay="0"/>
                                          </p:stCondLst>
                                        </p:cTn>
                                        <p:tgtEl>
                                          <p:spTgt spid="28"/>
                                        </p:tgtEl>
                                        <p:attrNameLst>
                                          <p:attrName>style.rotation</p:attrName>
                                        </p:attrNameLst>
                                      </p:cBhvr>
                                      <p:to>
                                        <p:strVal val="-45.0"/>
                                      </p:to>
                                    </p:set>
                                    <p:anim calcmode="lin" valueType="num">
                                      <p:cBhvr>
                                        <p:cTn id="71"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par>
                                <p:cTn id="75" presetID="10" presetClass="entr" presetSubtype="0" fill="hold" grpId="0" nodeType="withEffect">
                                  <p:stCondLst>
                                    <p:cond delay="150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750"/>
                                        <p:tgtEl>
                                          <p:spTgt spid="9"/>
                                        </p:tgtEl>
                                      </p:cBhvr>
                                    </p:animEffect>
                                  </p:childTnLst>
                                </p:cTn>
                              </p:par>
                              <p:par>
                                <p:cTn id="78" presetID="38" presetClass="entr" presetSubtype="0" accel="50000" fill="hold" grpId="0" nodeType="withEffect">
                                  <p:stCondLst>
                                    <p:cond delay="0"/>
                                  </p:stCondLst>
                                  <p:iterate type="lt">
                                    <p:tmPct val="10000"/>
                                  </p:iterate>
                                  <p:childTnLst>
                                    <p:set>
                                      <p:cBhvr>
                                        <p:cTn id="79" dur="1" fill="hold">
                                          <p:stCondLst>
                                            <p:cond delay="0"/>
                                          </p:stCondLst>
                                        </p:cTn>
                                        <p:tgtEl>
                                          <p:spTgt spid="10"/>
                                        </p:tgtEl>
                                        <p:attrNameLst>
                                          <p:attrName>style.visibility</p:attrName>
                                        </p:attrNameLst>
                                      </p:cBhvr>
                                      <p:to>
                                        <p:strVal val="visible"/>
                                      </p:to>
                                    </p:set>
                                    <p:set>
                                      <p:cBhvr>
                                        <p:cTn id="80" dur="455" fill="hold">
                                          <p:stCondLst>
                                            <p:cond delay="0"/>
                                          </p:stCondLst>
                                        </p:cTn>
                                        <p:tgtEl>
                                          <p:spTgt spid="10"/>
                                        </p:tgtEl>
                                        <p:attrNameLst>
                                          <p:attrName>style.rotation</p:attrName>
                                        </p:attrNameLst>
                                      </p:cBhvr>
                                      <p:to>
                                        <p:strVal val="-45.0"/>
                                      </p:to>
                                    </p:set>
                                    <p:anim calcmode="lin" valueType="num">
                                      <p:cBhvr>
                                        <p:cTn id="8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5" presetID="10" presetClass="entr" presetSubtype="0" fill="hold" grpId="0" nodeType="withEffect">
                                  <p:stCondLst>
                                    <p:cond delay="75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750"/>
                                        <p:tgtEl>
                                          <p:spTgt spid="18"/>
                                        </p:tgtEl>
                                      </p:cBhvr>
                                    </p:animEffect>
                                  </p:childTnLst>
                                </p:cTn>
                              </p:par>
                              <p:par>
                                <p:cTn id="88" presetID="38" presetClass="entr" presetSubtype="0" accel="50000" fill="hold" grpId="0" nodeType="withEffect">
                                  <p:stCondLst>
                                    <p:cond delay="0"/>
                                  </p:stCondLst>
                                  <p:iterate type="lt">
                                    <p:tmPct val="10000"/>
                                  </p:iterate>
                                  <p:childTnLst>
                                    <p:set>
                                      <p:cBhvr>
                                        <p:cTn id="89" dur="1" fill="hold">
                                          <p:stCondLst>
                                            <p:cond delay="0"/>
                                          </p:stCondLst>
                                        </p:cTn>
                                        <p:tgtEl>
                                          <p:spTgt spid="34"/>
                                        </p:tgtEl>
                                        <p:attrNameLst>
                                          <p:attrName>style.visibility</p:attrName>
                                        </p:attrNameLst>
                                      </p:cBhvr>
                                      <p:to>
                                        <p:strVal val="visible"/>
                                      </p:to>
                                    </p:set>
                                    <p:set>
                                      <p:cBhvr>
                                        <p:cTn id="90" dur="455" fill="hold">
                                          <p:stCondLst>
                                            <p:cond delay="0"/>
                                          </p:stCondLst>
                                        </p:cTn>
                                        <p:tgtEl>
                                          <p:spTgt spid="34"/>
                                        </p:tgtEl>
                                        <p:attrNameLst>
                                          <p:attrName>style.rotation</p:attrName>
                                        </p:attrNameLst>
                                      </p:cBhvr>
                                      <p:to>
                                        <p:strVal val="-45.0"/>
                                      </p:to>
                                    </p:set>
                                    <p:anim calcmode="lin" valueType="num">
                                      <p:cBhvr>
                                        <p:cTn id="91" dur="455" fill="hold">
                                          <p:stCondLst>
                                            <p:cond delay="455"/>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34"/>
                                        </p:tgtEl>
                                        <p:attrNameLst>
                                          <p:attrName>ppt_y</p:attrName>
                                        </p:attrNameLst>
                                      </p:cBhvr>
                                      <p:tavLst>
                                        <p:tav tm="0">
                                          <p:val>
                                            <p:strVal val="#ppt_y-(0.354*#ppt_w-0.172*#ppt_h)"/>
                                          </p:val>
                                        </p:tav>
                                        <p:tav tm="100000">
                                          <p:val>
                                            <p:strVal val="#ppt_y"/>
                                          </p:val>
                                        </p:tav>
                                      </p:tavLst>
                                    </p:anim>
                                  </p:childTnLst>
                                </p:cTn>
                              </p:par>
                              <p:par>
                                <p:cTn id="95" presetID="10" presetClass="entr" presetSubtype="0" fill="hold" grpId="0" nodeType="withEffect">
                                  <p:stCondLst>
                                    <p:cond delay="75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750"/>
                                        <p:tgtEl>
                                          <p:spTgt spid="35"/>
                                        </p:tgtEl>
                                      </p:cBhvr>
                                    </p:animEffect>
                                  </p:childTnLst>
                                </p:cTn>
                              </p:par>
                              <p:par>
                                <p:cTn id="98" presetID="38" presetClass="entr" presetSubtype="0" accel="50000" fill="hold" grpId="0" nodeType="withEffect">
                                  <p:stCondLst>
                                    <p:cond delay="0"/>
                                  </p:stCondLst>
                                  <p:iterate type="lt">
                                    <p:tmPct val="10000"/>
                                  </p:iterate>
                                  <p:childTnLst>
                                    <p:set>
                                      <p:cBhvr>
                                        <p:cTn id="99" dur="1" fill="hold">
                                          <p:stCondLst>
                                            <p:cond delay="0"/>
                                          </p:stCondLst>
                                        </p:cTn>
                                        <p:tgtEl>
                                          <p:spTgt spid="36"/>
                                        </p:tgtEl>
                                        <p:attrNameLst>
                                          <p:attrName>style.visibility</p:attrName>
                                        </p:attrNameLst>
                                      </p:cBhvr>
                                      <p:to>
                                        <p:strVal val="visible"/>
                                      </p:to>
                                    </p:set>
                                    <p:set>
                                      <p:cBhvr>
                                        <p:cTn id="100" dur="455" fill="hold">
                                          <p:stCondLst>
                                            <p:cond delay="0"/>
                                          </p:stCondLst>
                                        </p:cTn>
                                        <p:tgtEl>
                                          <p:spTgt spid="36"/>
                                        </p:tgtEl>
                                        <p:attrNameLst>
                                          <p:attrName>style.rotation</p:attrName>
                                        </p:attrNameLst>
                                      </p:cBhvr>
                                      <p:to>
                                        <p:strVal val="-45.0"/>
                                      </p:to>
                                    </p:set>
                                    <p:anim calcmode="lin" valueType="num">
                                      <p:cBhvr>
                                        <p:cTn id="101" dur="455" fill="hold">
                                          <p:stCondLst>
                                            <p:cond delay="455"/>
                                          </p:stCondLst>
                                        </p:cTn>
                                        <p:tgtEl>
                                          <p:spTgt spid="36"/>
                                        </p:tgtEl>
                                        <p:attrNameLst>
                                          <p:attrName>style.rotation</p:attrName>
                                        </p:attrNameLst>
                                      </p:cBhvr>
                                      <p:tavLst>
                                        <p:tav tm="0">
                                          <p:val>
                                            <p:fltVal val="-45"/>
                                          </p:val>
                                        </p:tav>
                                        <p:tav tm="69900">
                                          <p:val>
                                            <p:fltVal val="45"/>
                                          </p:val>
                                        </p:tav>
                                        <p:tav tm="100000">
                                          <p:val>
                                            <p:fltVal val="0"/>
                                          </p:val>
                                        </p:tav>
                                      </p:tavLst>
                                    </p:anim>
                                    <p:anim calcmode="lin" valueType="num">
                                      <p:cBhvr>
                                        <p:cTn id="102" dur="455" fill="hold">
                                          <p:stCondLst>
                                            <p:cond delay="0"/>
                                          </p:stCondLst>
                                        </p:cTn>
                                        <p:tgtEl>
                                          <p:spTgt spid="36"/>
                                        </p:tgtEl>
                                        <p:attrNameLst>
                                          <p:attrName>ppt_y</p:attrName>
                                        </p:attrNameLst>
                                      </p:cBhvr>
                                      <p:tavLst>
                                        <p:tav tm="0">
                                          <p:val>
                                            <p:strVal val="#ppt_y-1"/>
                                          </p:val>
                                        </p:tav>
                                        <p:tav tm="100000">
                                          <p:val>
                                            <p:strVal val="#ppt_y-(0.354*#ppt_w-0.172*#ppt_h)"/>
                                          </p:val>
                                        </p:tav>
                                      </p:tavLst>
                                    </p:anim>
                                    <p:anim calcmode="lin" valueType="num">
                                      <p:cBhvr>
                                        <p:cTn id="103" dur="156" decel="50000" autoRev="1" fill="hold">
                                          <p:stCondLst>
                                            <p:cond delay="455"/>
                                          </p:stCondLst>
                                        </p:cTn>
                                        <p:tgtEl>
                                          <p:spTgt spid="36"/>
                                        </p:tgtEl>
                                        <p:attrNameLst>
                                          <p:attrName>ppt_y</p:attrName>
                                        </p:attrNameLst>
                                      </p:cBhvr>
                                      <p:tavLst>
                                        <p:tav tm="0">
                                          <p:val>
                                            <p:strVal val="#ppt_y-(0.354*#ppt_w-0.172*#ppt_h)"/>
                                          </p:val>
                                        </p:tav>
                                        <p:tav tm="100000">
                                          <p:val>
                                            <p:strVal val="#ppt_y-(0.354*#ppt_w-0.172*#ppt_h)-#ppt_h/2"/>
                                          </p:val>
                                        </p:tav>
                                      </p:tavLst>
                                    </p:anim>
                                    <p:anim calcmode="lin" valueType="num">
                                      <p:cBhvr>
                                        <p:cTn id="104" dur="136" fill="hold">
                                          <p:stCondLst>
                                            <p:cond delay="864"/>
                                          </p:stCondLst>
                                        </p:cTn>
                                        <p:tgtEl>
                                          <p:spTgt spid="36"/>
                                        </p:tgtEl>
                                        <p:attrNameLst>
                                          <p:attrName>ppt_y</p:attrName>
                                        </p:attrNameLst>
                                      </p:cBhvr>
                                      <p:tavLst>
                                        <p:tav tm="0">
                                          <p:val>
                                            <p:strVal val="#ppt_y-(0.354*#ppt_w-0.172*#ppt_h)"/>
                                          </p:val>
                                        </p:tav>
                                        <p:tav tm="100000">
                                          <p:val>
                                            <p:strVal val="#ppt_y"/>
                                          </p:val>
                                        </p:tav>
                                      </p:tavLst>
                                    </p:anim>
                                  </p:childTnLst>
                                </p:cTn>
                              </p:par>
                              <p:par>
                                <p:cTn id="105" presetID="38" presetClass="entr" presetSubtype="0" accel="50000" fill="hold" grpId="0" nodeType="withEffect">
                                  <p:stCondLst>
                                    <p:cond delay="0"/>
                                  </p:stCondLst>
                                  <p:iterate type="lt">
                                    <p:tmPct val="10000"/>
                                  </p:iterate>
                                  <p:childTnLst>
                                    <p:set>
                                      <p:cBhvr>
                                        <p:cTn id="106" dur="1" fill="hold">
                                          <p:stCondLst>
                                            <p:cond delay="0"/>
                                          </p:stCondLst>
                                        </p:cTn>
                                        <p:tgtEl>
                                          <p:spTgt spid="2"/>
                                        </p:tgtEl>
                                        <p:attrNameLst>
                                          <p:attrName>style.visibility</p:attrName>
                                        </p:attrNameLst>
                                      </p:cBhvr>
                                      <p:to>
                                        <p:strVal val="visible"/>
                                      </p:to>
                                    </p:set>
                                    <p:set>
                                      <p:cBhvr>
                                        <p:cTn id="107" dur="455" fill="hold">
                                          <p:stCondLst>
                                            <p:cond delay="0"/>
                                          </p:stCondLst>
                                        </p:cTn>
                                        <p:tgtEl>
                                          <p:spTgt spid="2"/>
                                        </p:tgtEl>
                                        <p:attrNameLst>
                                          <p:attrName>style.rotation</p:attrName>
                                        </p:attrNameLst>
                                      </p:cBhvr>
                                      <p:to>
                                        <p:strVal val="-45.0"/>
                                      </p:to>
                                    </p:set>
                                    <p:anim calcmode="lin" valueType="num">
                                      <p:cBhvr>
                                        <p:cTn id="10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0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par>
                                <p:cTn id="112" presetID="10" presetClass="entr" presetSubtype="0" fill="hold" grpId="0" nodeType="withEffect">
                                  <p:stCondLst>
                                    <p:cond delay="1500"/>
                                  </p:stCondLst>
                                  <p:childTnLst>
                                    <p:set>
                                      <p:cBhvr>
                                        <p:cTn id="113" dur="1" fill="hold">
                                          <p:stCondLst>
                                            <p:cond delay="0"/>
                                          </p:stCondLst>
                                        </p:cTn>
                                        <p:tgtEl>
                                          <p:spTgt spid="3"/>
                                        </p:tgtEl>
                                        <p:attrNameLst>
                                          <p:attrName>style.visibility</p:attrName>
                                        </p:attrNameLst>
                                      </p:cBhvr>
                                      <p:to>
                                        <p:strVal val="visible"/>
                                      </p:to>
                                    </p:set>
                                    <p:animEffect transition="in" filter="fade">
                                      <p:cBhvr>
                                        <p:cTn id="114" dur="750"/>
                                        <p:tgtEl>
                                          <p:spTgt spid="3"/>
                                        </p:tgtEl>
                                      </p:cBhvr>
                                    </p:animEffect>
                                  </p:childTnLst>
                                </p:cTn>
                              </p:par>
                              <p:par>
                                <p:cTn id="115" presetID="38" presetClass="entr" presetSubtype="0" accel="50000" fill="hold" grpId="0" nodeType="withEffect">
                                  <p:stCondLst>
                                    <p:cond delay="0"/>
                                  </p:stCondLst>
                                  <p:iterate type="lt">
                                    <p:tmPct val="10000"/>
                                  </p:iterate>
                                  <p:childTnLst>
                                    <p:set>
                                      <p:cBhvr>
                                        <p:cTn id="116" dur="1" fill="hold">
                                          <p:stCondLst>
                                            <p:cond delay="0"/>
                                          </p:stCondLst>
                                        </p:cTn>
                                        <p:tgtEl>
                                          <p:spTgt spid="4"/>
                                        </p:tgtEl>
                                        <p:attrNameLst>
                                          <p:attrName>style.visibility</p:attrName>
                                        </p:attrNameLst>
                                      </p:cBhvr>
                                      <p:to>
                                        <p:strVal val="visible"/>
                                      </p:to>
                                    </p:set>
                                    <p:set>
                                      <p:cBhvr>
                                        <p:cTn id="117" dur="455" fill="hold">
                                          <p:stCondLst>
                                            <p:cond delay="0"/>
                                          </p:stCondLst>
                                        </p:cTn>
                                        <p:tgtEl>
                                          <p:spTgt spid="4"/>
                                        </p:tgtEl>
                                        <p:attrNameLst>
                                          <p:attrName>style.rotation</p:attrName>
                                        </p:attrNameLst>
                                      </p:cBhvr>
                                      <p:to>
                                        <p:strVal val="-45.0"/>
                                      </p:to>
                                    </p:set>
                                    <p:anim calcmode="lin" valueType="num">
                                      <p:cBhvr>
                                        <p:cTn id="11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1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2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2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P spid="25" grpId="0"/>
      <p:bldP spid="26" grpId="0"/>
      <p:bldP spid="27" grpId="0"/>
      <p:bldP spid="28" grpId="0"/>
      <p:bldP spid="29" grpId="0"/>
      <p:bldP spid="30" grpId="0"/>
      <p:bldP spid="9" grpId="0" bldLvl="0" animBg="1"/>
      <p:bldP spid="10" grpId="0"/>
      <p:bldP spid="18" grpId="0" bldLvl="0" animBg="1"/>
      <p:bldP spid="34" grpId="0"/>
      <p:bldP spid="35" grpId="0" bldLvl="0" animBg="1"/>
      <p:bldP spid="36" grpId="0"/>
      <p:bldP spid="2" grpId="0"/>
      <p:bldP spid="3" grpId="0" bldLvl="0" animBg="1"/>
      <p:bldP spid="4"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2195830" y="267335"/>
            <a:ext cx="6677660" cy="3353435"/>
          </a:xfrm>
          <a:prstGeom prst="rect">
            <a:avLst/>
          </a:prstGeom>
        </p:spPr>
        <p:txBody>
          <a:bodyPr wrap="square">
            <a:spAutoFit/>
          </a:bodyPr>
          <a:lstStyle/>
          <a:p>
            <a:pPr algn="l"/>
            <a:r>
              <a:rPr lang="en-US" altLang="zh-CN" sz="20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a:t>
            </a:r>
            <a:r>
              <a:rPr lang="en-US" altLang="zh-CN"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a:t>
            </a:r>
            <a:r>
              <a:rPr lang="zh-CN" altLang="en-US" sz="1600" b="1">
                <a:solidFill>
                  <a:srgbClr val="C6252A"/>
                </a:solidFill>
                <a:latin typeface="微软雅黑" panose="020B0503020204020204" pitchFamily="34" charset="-122"/>
                <a:ea typeface="微软雅黑" panose="020B0503020204020204" pitchFamily="34" charset="-122"/>
                <a:sym typeface="+mn-ea"/>
              </a:rPr>
              <a:t>驻乡驻村工作队的五点工作法</a:t>
            </a:r>
            <a:endParaRPr lang="zh-CN" altLang="en-US" sz="1600" b="1">
              <a:solidFill>
                <a:srgbClr val="C6252A"/>
              </a:solidFill>
              <a:latin typeface="微软雅黑" panose="020B0503020204020204" pitchFamily="34" charset="-122"/>
              <a:ea typeface="微软雅黑" panose="020B0503020204020204" pitchFamily="34" charset="-122"/>
              <a:sym typeface="+mn-ea"/>
            </a:endParaRPr>
          </a:p>
          <a:p>
            <a:pPr algn="l"/>
            <a:r>
              <a:rPr lang="en-US" altLang="zh-CN"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a:t>
            </a:r>
            <a:r>
              <a:rPr lang="zh-CN" altLang="en-US"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1.抓住重点，强产业</a:t>
            </a:r>
            <a:r>
              <a:rPr lang="zh-CN" altLang="en-US" sz="1600" b="1">
                <a:latin typeface="微软雅黑" panose="020B0503020204020204" pitchFamily="34" charset="-122"/>
                <a:ea typeface="微软雅黑" panose="020B0503020204020204" pitchFamily="34" charset="-122"/>
              </a:rPr>
              <a:t>：</a:t>
            </a:r>
            <a:r>
              <a:rPr lang="zh-CN" altLang="en-US" sz="1600" b="1">
                <a:solidFill>
                  <a:srgbClr val="FF0000"/>
                </a:solidFill>
                <a:latin typeface="微软雅黑" panose="020B0503020204020204" pitchFamily="34" charset="-122"/>
                <a:ea typeface="微软雅黑" panose="020B0503020204020204" pitchFamily="34" charset="-122"/>
              </a:rPr>
              <a:t>在传统的基础上转型升级，向多元化发展，拓展产业多种功能，提高经济效益；</a:t>
            </a:r>
            <a:endParaRPr lang="zh-CN" altLang="en-US" sz="1600" b="1">
              <a:solidFill>
                <a:srgbClr val="FF0000"/>
              </a:solidFill>
              <a:latin typeface="微软雅黑" panose="020B0503020204020204" pitchFamily="34" charset="-122"/>
              <a:ea typeface="微软雅黑" panose="020B0503020204020204" pitchFamily="34" charset="-122"/>
            </a:endParaRPr>
          </a:p>
          <a:p>
            <a:pPr algn="l"/>
            <a:r>
              <a:rPr lang="en-US" altLang="zh-CN" sz="1600" b="1">
                <a:solidFill>
                  <a:srgbClr val="FF0000"/>
                </a:solidFill>
                <a:latin typeface="微软雅黑" panose="020B0503020204020204" pitchFamily="34" charset="-122"/>
                <a:ea typeface="微软雅黑" panose="020B0503020204020204" pitchFamily="34" charset="-122"/>
              </a:rPr>
              <a:t> </a:t>
            </a:r>
            <a:r>
              <a:rPr lang="en-US" altLang="zh-CN"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2.攻克难点，美村庄</a:t>
            </a:r>
            <a:r>
              <a:rPr lang="zh-CN" altLang="en-US" sz="1600" b="1">
                <a:solidFill>
                  <a:srgbClr val="FF0000"/>
                </a:solidFill>
                <a:latin typeface="微软雅黑" panose="020B0503020204020204" pitchFamily="34" charset="-122"/>
                <a:ea typeface="微软雅黑" panose="020B0503020204020204" pitchFamily="34" charset="-122"/>
              </a:rPr>
              <a:t>：围绕“生态”、“绿色”两大核心理念，把绿起来、美起来、富起来，作为人居环境整治目标；</a:t>
            </a:r>
            <a:endParaRPr lang="zh-CN" altLang="en-US" sz="1600" b="1">
              <a:solidFill>
                <a:srgbClr val="FF0000"/>
              </a:solidFill>
              <a:latin typeface="微软雅黑" panose="020B0503020204020204" pitchFamily="34" charset="-122"/>
              <a:ea typeface="微软雅黑" panose="020B0503020204020204" pitchFamily="34" charset="-122"/>
            </a:endParaRPr>
          </a:p>
          <a:p>
            <a:pPr algn="l"/>
            <a:r>
              <a:rPr lang="en-US" altLang="zh-CN" sz="1600" b="1">
                <a:solidFill>
                  <a:srgbClr val="FF0000"/>
                </a:solidFill>
                <a:latin typeface="微软雅黑" panose="020B0503020204020204" pitchFamily="34" charset="-122"/>
                <a:ea typeface="微软雅黑" panose="020B0503020204020204" pitchFamily="34" charset="-122"/>
              </a:rPr>
              <a:t>   </a:t>
            </a:r>
            <a:r>
              <a:rPr lang="en-US" altLang="zh-CN"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3.疏通堵点，强治理</a:t>
            </a:r>
            <a:r>
              <a:rPr lang="zh-CN" altLang="en-US" sz="1600" b="1">
                <a:solidFill>
                  <a:srgbClr val="FF0000"/>
                </a:solidFill>
                <a:latin typeface="微软雅黑" panose="020B0503020204020204" pitchFamily="34" charset="-122"/>
                <a:ea typeface="微软雅黑" panose="020B0503020204020204" pitchFamily="34" charset="-122"/>
              </a:rPr>
              <a:t>：把管理重心下移，形成让村民主动参与、实施让村民全程监督、成效让村民全体评议的村务管理；</a:t>
            </a:r>
            <a:endParaRPr lang="zh-CN" altLang="en-US" sz="1600" b="1">
              <a:solidFill>
                <a:srgbClr val="FF0000"/>
              </a:solidFill>
              <a:latin typeface="微软雅黑" panose="020B0503020204020204" pitchFamily="34" charset="-122"/>
              <a:ea typeface="微软雅黑" panose="020B0503020204020204" pitchFamily="34" charset="-122"/>
            </a:endParaRPr>
          </a:p>
          <a:p>
            <a:pPr algn="l"/>
            <a:r>
              <a:rPr lang="en-US" altLang="zh-CN" sz="1600" b="1">
                <a:solidFill>
                  <a:srgbClr val="FF0000"/>
                </a:solidFill>
                <a:latin typeface="微软雅黑" panose="020B0503020204020204" pitchFamily="34" charset="-122"/>
                <a:ea typeface="微软雅黑" panose="020B0503020204020204" pitchFamily="34" charset="-122"/>
              </a:rPr>
              <a:t>  </a:t>
            </a:r>
            <a:r>
              <a:rPr lang="en-US" altLang="zh-CN"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4.直击痛点，促动力</a:t>
            </a:r>
            <a:r>
              <a:rPr lang="zh-CN" altLang="en-US" sz="1600" b="1">
                <a:solidFill>
                  <a:srgbClr val="FF0000"/>
                </a:solidFill>
                <a:latin typeface="微软雅黑" panose="020B0503020204020204" pitchFamily="34" charset="-122"/>
                <a:ea typeface="微软雅黑" panose="020B0503020204020204" pitchFamily="34" charset="-122"/>
              </a:rPr>
              <a:t>：用“红黄榜”的形式来激发群众内生动力，助推乡风文明“新风尚”。把道德评议、自我教育、自我反省的尺子交给村民，让群众来选典型、学模范、争先进，有利于提高村民道德素质，建设文明乡风；</a:t>
            </a:r>
            <a:endParaRPr lang="zh-CN" altLang="en-US" sz="1600" b="1">
              <a:solidFill>
                <a:srgbClr val="FF0000"/>
              </a:solidFill>
              <a:latin typeface="微软雅黑" panose="020B0503020204020204" pitchFamily="34" charset="-122"/>
              <a:ea typeface="微软雅黑" panose="020B0503020204020204" pitchFamily="34" charset="-122"/>
            </a:endParaRPr>
          </a:p>
          <a:p>
            <a:pPr algn="l"/>
            <a:r>
              <a:rPr lang="en-US" altLang="zh-CN" sz="1600" b="1">
                <a:solidFill>
                  <a:srgbClr val="FF0000"/>
                </a:solidFill>
                <a:latin typeface="微软雅黑" panose="020B0503020204020204" pitchFamily="34" charset="-122"/>
                <a:ea typeface="微软雅黑" panose="020B0503020204020204" pitchFamily="34" charset="-122"/>
              </a:rPr>
              <a:t>   </a:t>
            </a:r>
            <a:r>
              <a:rPr lang="en-US" altLang="zh-CN" sz="16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 5.打造亮点，塑灵魂</a:t>
            </a:r>
            <a:r>
              <a:rPr lang="zh-CN" altLang="en-US" sz="1600" b="1">
                <a:solidFill>
                  <a:srgbClr val="FF0000"/>
                </a:solidFill>
                <a:latin typeface="微软雅黑" panose="020B0503020204020204" pitchFamily="34" charset="-122"/>
                <a:ea typeface="微软雅黑" panose="020B0503020204020204" pitchFamily="34" charset="-122"/>
              </a:rPr>
              <a:t>：实物展示、文字描述、活动推广等方式，树立典型、传承优秀，扩大宣传覆盖面，提升影响力。</a:t>
            </a:r>
            <a:endParaRPr lang="zh-CN" altLang="en-US" sz="1600" b="1">
              <a:solidFill>
                <a:srgbClr val="FF00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bwMode="auto">
          <a:xfrm>
            <a:off x="2868613" y="371164"/>
            <a:ext cx="3501391" cy="531019"/>
            <a:chOff x="1259632" y="878039"/>
            <a:chExt cx="3501311" cy="707886"/>
          </a:xfrm>
        </p:grpSpPr>
        <p:sp>
          <p:nvSpPr>
            <p:cNvPr id="8" name="圆角矩形 7"/>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35" name="矩形 8"/>
            <p:cNvSpPr>
              <a:spLocks noChangeArrowheads="1"/>
            </p:cNvSpPr>
            <p:nvPr/>
          </p:nvSpPr>
          <p:spPr bwMode="auto">
            <a:xfrm>
              <a:off x="1274872" y="1016865"/>
              <a:ext cx="3486071" cy="53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kumimoji="0"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前提：尊重意愿愿改则改</a:t>
              </a:r>
              <a:endParaRPr kumimoji="0" lang="zh-CN" altLang="zh-CN" sz="20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grpSp>
        <p:nvGrpSpPr>
          <p:cNvPr id="4" name="组合 10"/>
          <p:cNvGrpSpPr/>
          <p:nvPr/>
        </p:nvGrpSpPr>
        <p:grpSpPr bwMode="auto">
          <a:xfrm>
            <a:off x="2941325" y="926631"/>
            <a:ext cx="3469005" cy="875665"/>
            <a:chOff x="1332164" y="910206"/>
            <a:chExt cx="3469434" cy="1167324"/>
          </a:xfrm>
        </p:grpSpPr>
        <p:sp>
          <p:nvSpPr>
            <p:cNvPr id="13" name="圆角矩形 12"/>
            <p:cNvSpPr/>
            <p:nvPr/>
          </p:nvSpPr>
          <p:spPr>
            <a:xfrm>
              <a:off x="1332164" y="910206"/>
              <a:ext cx="3429424"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dirty="0"/>
            </a:p>
          </p:txBody>
        </p:sp>
        <p:sp>
          <p:nvSpPr>
            <p:cNvPr id="218133" name="矩形 13"/>
            <p:cNvSpPr>
              <a:spLocks noChangeArrowheads="1"/>
            </p:cNvSpPr>
            <p:nvPr/>
          </p:nvSpPr>
          <p:spPr bwMode="auto">
            <a:xfrm>
              <a:off x="1356297" y="991470"/>
              <a:ext cx="3445301" cy="108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Tx/>
                <a:buSzTx/>
                <a:buFontTx/>
              </a:pPr>
              <a:r>
                <a:rPr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根本：实事求是精准摸排</a:t>
              </a:r>
              <a:endPar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a:p>
              <a:pPr algn="ct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15"/>
          <p:cNvGrpSpPr/>
          <p:nvPr/>
        </p:nvGrpSpPr>
        <p:grpSpPr bwMode="auto">
          <a:xfrm>
            <a:off x="2857500" y="1514482"/>
            <a:ext cx="3449320" cy="531019"/>
            <a:chOff x="1259632" y="878039"/>
            <a:chExt cx="3449242" cy="707886"/>
          </a:xfrm>
        </p:grpSpPr>
        <p:sp>
          <p:nvSpPr>
            <p:cNvPr id="18" name="圆角矩形 17"/>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31" name="矩形 18"/>
            <p:cNvSpPr>
              <a:spLocks noChangeArrowheads="1"/>
            </p:cNvSpPr>
            <p:nvPr/>
          </p:nvSpPr>
          <p:spPr bwMode="auto">
            <a:xfrm>
              <a:off x="1286302" y="1010940"/>
              <a:ext cx="3422572" cy="53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Tx/>
                <a:buSzTx/>
                <a:buFontTx/>
              </a:pPr>
              <a:r>
                <a:rPr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核心：全面覆盖不漏一户</a:t>
              </a:r>
              <a:endParaRPr kumimoji="0"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grpSp>
        <p:nvGrpSpPr>
          <p:cNvPr id="6" name="组合 20"/>
          <p:cNvGrpSpPr/>
          <p:nvPr/>
        </p:nvGrpSpPr>
        <p:grpSpPr bwMode="auto">
          <a:xfrm>
            <a:off x="2849567" y="2125828"/>
            <a:ext cx="3444875" cy="531019"/>
            <a:chOff x="1243253" y="878039"/>
            <a:chExt cx="3445301" cy="707886"/>
          </a:xfrm>
        </p:grpSpPr>
        <p:sp>
          <p:nvSpPr>
            <p:cNvPr id="23" name="圆角矩形 22"/>
            <p:cNvSpPr/>
            <p:nvPr/>
          </p:nvSpPr>
          <p:spPr>
            <a:xfrm>
              <a:off x="1259130" y="878039"/>
              <a:ext cx="3429424"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9" name="矩形 23"/>
            <p:cNvSpPr>
              <a:spLocks noChangeArrowheads="1"/>
            </p:cNvSpPr>
            <p:nvPr/>
          </p:nvSpPr>
          <p:spPr bwMode="auto">
            <a:xfrm>
              <a:off x="1243253" y="878039"/>
              <a:ext cx="3445301" cy="53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Tx/>
                <a:buSzTx/>
                <a:buFontTx/>
              </a:pPr>
              <a:r>
                <a:rPr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环节：现场录入数据准确</a:t>
              </a:r>
              <a:endParaRPr kumimoji="0"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sp>
        <p:nvSpPr>
          <p:cNvPr id="25" name="梯形 24"/>
          <p:cNvSpPr/>
          <p:nvPr/>
        </p:nvSpPr>
        <p:spPr>
          <a:xfrm>
            <a:off x="8255" y="3682531"/>
            <a:ext cx="9144000" cy="1460897"/>
          </a:xfrm>
          <a:prstGeom prst="trapezoid">
            <a:avLst>
              <a:gd name="adj" fmla="val 19193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350"/>
          </a:p>
        </p:txBody>
      </p:sp>
      <p:grpSp>
        <p:nvGrpSpPr>
          <p:cNvPr id="7" name="组合 27"/>
          <p:cNvGrpSpPr/>
          <p:nvPr/>
        </p:nvGrpSpPr>
        <p:grpSpPr bwMode="auto">
          <a:xfrm>
            <a:off x="2857500" y="2725343"/>
            <a:ext cx="3429000" cy="531019"/>
            <a:chOff x="1259632" y="878039"/>
            <a:chExt cx="3428922" cy="707886"/>
          </a:xfrm>
        </p:grpSpPr>
        <p:sp>
          <p:nvSpPr>
            <p:cNvPr id="30" name="圆角矩形 29"/>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7" name="矩形 30"/>
            <p:cNvSpPr>
              <a:spLocks noChangeArrowheads="1"/>
            </p:cNvSpPr>
            <p:nvPr/>
          </p:nvSpPr>
          <p:spPr bwMode="auto">
            <a:xfrm>
              <a:off x="1259632" y="878039"/>
              <a:ext cx="3428922" cy="53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sz="20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根本：建立台帐销号管理</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9" name="组合 32"/>
          <p:cNvGrpSpPr/>
          <p:nvPr/>
        </p:nvGrpSpPr>
        <p:grpSpPr bwMode="auto">
          <a:xfrm>
            <a:off x="2861633" y="3324788"/>
            <a:ext cx="3451225" cy="531019"/>
            <a:chOff x="1237055" y="878039"/>
            <a:chExt cx="3451499" cy="707886"/>
          </a:xfrm>
        </p:grpSpPr>
        <p:sp>
          <p:nvSpPr>
            <p:cNvPr id="35" name="圆角矩形 34"/>
            <p:cNvSpPr/>
            <p:nvPr/>
          </p:nvSpPr>
          <p:spPr>
            <a:xfrm>
              <a:off x="1259282" y="878039"/>
              <a:ext cx="342927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5" name="矩形 35"/>
            <p:cNvSpPr>
              <a:spLocks noChangeArrowheads="1"/>
            </p:cNvSpPr>
            <p:nvPr/>
          </p:nvSpPr>
          <p:spPr bwMode="auto">
            <a:xfrm>
              <a:off x="1237055" y="878039"/>
              <a:ext cx="3451499" cy="53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sz="20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要求：分类整改质量第一</a:t>
              </a:r>
              <a:endParaRPr kumimoji="0" lang="zh-CN" altLang="en-US" sz="20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p:txBody>
        </p:sp>
      </p:grpSp>
      <p:grpSp>
        <p:nvGrpSpPr>
          <p:cNvPr id="10" name="组合 1"/>
          <p:cNvGrpSpPr/>
          <p:nvPr/>
        </p:nvGrpSpPr>
        <p:grpSpPr bwMode="auto">
          <a:xfrm>
            <a:off x="2717802" y="4077898"/>
            <a:ext cx="3811270" cy="719138"/>
            <a:chOff x="0" y="869958"/>
            <a:chExt cx="3810760" cy="958532"/>
          </a:xfrm>
        </p:grpSpPr>
        <p:sp>
          <p:nvSpPr>
            <p:cNvPr id="3" name="矩形 2"/>
            <p:cNvSpPr/>
            <p:nvPr/>
          </p:nvSpPr>
          <p:spPr>
            <a:xfrm>
              <a:off x="0" y="1003264"/>
              <a:ext cx="3707904" cy="8252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350"/>
            </a:p>
          </p:txBody>
        </p:sp>
        <p:sp>
          <p:nvSpPr>
            <p:cNvPr id="218123" name="矩形 3"/>
            <p:cNvSpPr>
              <a:spLocks noChangeArrowheads="1"/>
            </p:cNvSpPr>
            <p:nvPr/>
          </p:nvSpPr>
          <p:spPr bwMode="auto">
            <a:xfrm>
              <a:off x="128888" y="869958"/>
              <a:ext cx="3681872" cy="95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Clr>
                  <a:schemeClr val="folHlink"/>
                </a:buClr>
                <a:buSzPct val="60000"/>
              </a:pPr>
              <a:r>
                <a:rPr lang="en-US" altLang="zh-CN" sz="2700" b="1" dirty="0" smtClean="0">
                  <a:solidFill>
                    <a:schemeClr val="bg1"/>
                  </a:solidFill>
                  <a:latin typeface="微软雅黑" panose="020B0503020204020204" pitchFamily="34" charset="-122"/>
                  <a:ea typeface="微软雅黑" panose="020B0503020204020204" pitchFamily="34" charset="-122"/>
                </a:rPr>
                <a:t> </a:t>
              </a:r>
              <a:r>
                <a:rPr lang="zh-CN" altLang="zh-CN" sz="2700" b="1" dirty="0" smtClean="0">
                  <a:solidFill>
                    <a:schemeClr val="bg1"/>
                  </a:solidFill>
                  <a:latin typeface="微软雅黑" panose="020B0503020204020204" pitchFamily="34" charset="-122"/>
                  <a:ea typeface="微软雅黑" panose="020B0503020204020204" pitchFamily="34" charset="-122"/>
                </a:rPr>
                <a:t>厕所革命</a:t>
              </a:r>
              <a:r>
                <a:rPr lang="zh-CN" altLang="en-US" sz="2700" b="1" dirty="0" smtClean="0">
                  <a:solidFill>
                    <a:schemeClr val="bg1"/>
                  </a:solidFill>
                  <a:latin typeface="微软雅黑" panose="020B0503020204020204" pitchFamily="34" charset="-122"/>
                  <a:ea typeface="微软雅黑" panose="020B0503020204020204" pitchFamily="34" charset="-122"/>
                </a:rPr>
                <a:t>  干字为要</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963295" y="297180"/>
            <a:ext cx="1889125" cy="2799715"/>
          </a:xfrm>
          <a:prstGeom prst="rect">
            <a:avLst/>
          </a:prstGeom>
          <a:solidFill>
            <a:srgbClr val="0070C0"/>
          </a:solidFill>
        </p:spPr>
        <p:txBody>
          <a:bodyPr wrap="square" rtlCol="0">
            <a:spAutoFit/>
          </a:bodyPr>
          <a:lstStyle/>
          <a:p>
            <a:r>
              <a:rPr lang="en-US" altLang="zh-CN" sz="1600" dirty="0" smtClean="0">
                <a:solidFill>
                  <a:schemeClr val="bg1"/>
                </a:solidFill>
              </a:rPr>
              <a:t> </a:t>
            </a:r>
            <a:r>
              <a:rPr lang="zh-CN" altLang="en-US" sz="1600" dirty="0" smtClean="0">
                <a:solidFill>
                  <a:schemeClr val="bg1"/>
                </a:solidFill>
              </a:rPr>
              <a:t>改厕工作</a:t>
            </a:r>
            <a:r>
              <a:rPr lang="en-US" altLang="zh-CN" sz="1600" dirty="0" smtClean="0">
                <a:solidFill>
                  <a:schemeClr val="bg1"/>
                </a:solidFill>
              </a:rPr>
              <a:t>5</a:t>
            </a:r>
            <a:r>
              <a:rPr lang="zh-CN" altLang="en-US" sz="1600" dirty="0" smtClean="0">
                <a:solidFill>
                  <a:schemeClr val="bg1"/>
                </a:solidFill>
              </a:rPr>
              <a:t>个</a:t>
            </a:r>
            <a:r>
              <a:rPr lang="en-US" altLang="zh-CN" sz="1600" dirty="0" smtClean="0">
                <a:solidFill>
                  <a:schemeClr val="bg1"/>
                </a:solidFill>
              </a:rPr>
              <a:t>“</a:t>
            </a:r>
            <a:r>
              <a:rPr lang="zh-CN" altLang="en-US" sz="1600" dirty="0" smtClean="0">
                <a:solidFill>
                  <a:schemeClr val="bg1"/>
                </a:solidFill>
              </a:rPr>
              <a:t>经得起</a:t>
            </a:r>
            <a:r>
              <a:rPr lang="en-US" altLang="zh-CN" sz="1600" dirty="0" smtClean="0">
                <a:solidFill>
                  <a:schemeClr val="bg1"/>
                </a:solidFill>
              </a:rPr>
              <a:t>”</a:t>
            </a:r>
            <a:r>
              <a:rPr lang="zh-CN" altLang="en-US" sz="1600" dirty="0" smtClean="0">
                <a:solidFill>
                  <a:schemeClr val="bg1"/>
                </a:solidFill>
              </a:rPr>
              <a:t>：</a:t>
            </a:r>
            <a:endParaRPr lang="zh-CN" altLang="en-US" sz="1600" dirty="0" smtClean="0">
              <a:solidFill>
                <a:schemeClr val="bg1"/>
              </a:solidFill>
            </a:endParaRPr>
          </a:p>
          <a:p>
            <a:r>
              <a:rPr lang="zh-CN" altLang="en-US" sz="1600" dirty="0" smtClean="0">
                <a:solidFill>
                  <a:schemeClr val="bg1"/>
                </a:solidFill>
              </a:rPr>
              <a:t>一是暗查暗访</a:t>
            </a:r>
            <a:endParaRPr lang="zh-CN" altLang="en-US" sz="1600" dirty="0" smtClean="0">
              <a:solidFill>
                <a:schemeClr val="bg1"/>
              </a:solidFill>
            </a:endParaRPr>
          </a:p>
          <a:p>
            <a:r>
              <a:rPr lang="zh-CN" altLang="en-US" sz="1600" dirty="0" smtClean="0">
                <a:solidFill>
                  <a:schemeClr val="bg1"/>
                </a:solidFill>
              </a:rPr>
              <a:t>二是督查抽查</a:t>
            </a:r>
            <a:endParaRPr lang="zh-CN" altLang="en-US" sz="1600" dirty="0" smtClean="0">
              <a:solidFill>
                <a:schemeClr val="bg1"/>
              </a:solidFill>
            </a:endParaRPr>
          </a:p>
          <a:p>
            <a:r>
              <a:rPr lang="zh-CN" altLang="en-US" sz="1600" dirty="0" smtClean="0">
                <a:solidFill>
                  <a:schemeClr val="bg1"/>
                </a:solidFill>
              </a:rPr>
              <a:t>三是媒体质疑</a:t>
            </a:r>
            <a:endParaRPr lang="zh-CN" altLang="en-US" sz="1600" dirty="0" smtClean="0">
              <a:solidFill>
                <a:schemeClr val="bg1"/>
              </a:solidFill>
            </a:endParaRPr>
          </a:p>
          <a:p>
            <a:r>
              <a:rPr lang="zh-CN" altLang="en-US" sz="1600" dirty="0" smtClean="0">
                <a:solidFill>
                  <a:schemeClr val="bg1"/>
                </a:solidFill>
              </a:rPr>
              <a:t>四是评估考核</a:t>
            </a:r>
            <a:endParaRPr lang="zh-CN" altLang="en-US" sz="1600" dirty="0" smtClean="0">
              <a:solidFill>
                <a:schemeClr val="bg1"/>
              </a:solidFill>
            </a:endParaRPr>
          </a:p>
          <a:p>
            <a:r>
              <a:rPr lang="zh-CN" altLang="en-US" sz="1600" dirty="0" smtClean="0">
                <a:solidFill>
                  <a:schemeClr val="bg1"/>
                </a:solidFill>
              </a:rPr>
              <a:t>五是群众认可</a:t>
            </a:r>
            <a:endParaRPr lang="zh-CN" altLang="en-US" sz="1600" dirty="0" smtClean="0">
              <a:solidFill>
                <a:schemeClr val="bg1"/>
              </a:solidFill>
            </a:endParaRPr>
          </a:p>
          <a:p>
            <a:r>
              <a:rPr lang="zh-CN" altLang="en-US" sz="1600" dirty="0" smtClean="0">
                <a:solidFill>
                  <a:schemeClr val="bg1"/>
                </a:solidFill>
              </a:rPr>
              <a:t>干就干出：三度</a:t>
            </a:r>
            <a:endParaRPr lang="zh-CN" altLang="en-US" sz="1600" dirty="0" smtClean="0">
              <a:solidFill>
                <a:schemeClr val="bg1"/>
              </a:solidFill>
            </a:endParaRPr>
          </a:p>
          <a:p>
            <a:r>
              <a:rPr lang="zh-CN" altLang="en-US" sz="1600" dirty="0" smtClean="0">
                <a:solidFill>
                  <a:schemeClr val="bg1"/>
                </a:solidFill>
              </a:rPr>
              <a:t>一是摸排精准度</a:t>
            </a:r>
            <a:endParaRPr lang="zh-CN" altLang="en-US" sz="1600" dirty="0" smtClean="0">
              <a:solidFill>
                <a:schemeClr val="bg1"/>
              </a:solidFill>
            </a:endParaRPr>
          </a:p>
          <a:p>
            <a:r>
              <a:rPr lang="zh-CN" altLang="en-US" sz="1600" dirty="0" smtClean="0">
                <a:solidFill>
                  <a:schemeClr val="bg1"/>
                </a:solidFill>
              </a:rPr>
              <a:t>二是整改时效度</a:t>
            </a:r>
            <a:endParaRPr lang="zh-CN" altLang="en-US" sz="1600" dirty="0" smtClean="0">
              <a:solidFill>
                <a:schemeClr val="bg1"/>
              </a:solidFill>
            </a:endParaRPr>
          </a:p>
          <a:p>
            <a:r>
              <a:rPr lang="zh-CN" altLang="en-US" sz="1600" dirty="0" smtClean="0">
                <a:solidFill>
                  <a:schemeClr val="bg1"/>
                </a:solidFill>
              </a:rPr>
              <a:t>三是群众满意度</a:t>
            </a:r>
            <a:endParaRPr lang="zh-CN" altLang="en-US" sz="16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bwMode="auto">
          <a:xfrm>
            <a:off x="2916238" y="357194"/>
            <a:ext cx="3429000" cy="531019"/>
            <a:chOff x="1259632" y="878039"/>
            <a:chExt cx="3428922" cy="707886"/>
          </a:xfrm>
        </p:grpSpPr>
        <p:sp>
          <p:nvSpPr>
            <p:cNvPr id="8" name="圆角矩形 7"/>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35" name="矩形 8"/>
            <p:cNvSpPr>
              <a:spLocks noChangeArrowheads="1"/>
            </p:cNvSpPr>
            <p:nvPr/>
          </p:nvSpPr>
          <p:spPr bwMode="auto">
            <a:xfrm>
              <a:off x="1265982" y="919306"/>
              <a:ext cx="3422572"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0" lang="zh-CN" sz="240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前提：促增收</a:t>
              </a:r>
              <a:endParaRPr kumimoji="0" lang="zh-CN" altLang="en-US" sz="2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grpSp>
        <p:nvGrpSpPr>
          <p:cNvPr id="4" name="组合 10"/>
          <p:cNvGrpSpPr/>
          <p:nvPr/>
        </p:nvGrpSpPr>
        <p:grpSpPr bwMode="auto">
          <a:xfrm>
            <a:off x="2852425" y="902501"/>
            <a:ext cx="3444875" cy="875665"/>
            <a:chOff x="1243253" y="878039"/>
            <a:chExt cx="3445301" cy="1167324"/>
          </a:xfrm>
        </p:grpSpPr>
        <p:sp>
          <p:nvSpPr>
            <p:cNvPr id="13" name="圆角矩形 12"/>
            <p:cNvSpPr/>
            <p:nvPr/>
          </p:nvSpPr>
          <p:spPr>
            <a:xfrm>
              <a:off x="1259130" y="878039"/>
              <a:ext cx="3429424"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dirty="0"/>
            </a:p>
          </p:txBody>
        </p:sp>
        <p:sp>
          <p:nvSpPr>
            <p:cNvPr id="218133" name="矩形 13"/>
            <p:cNvSpPr>
              <a:spLocks noChangeArrowheads="1"/>
            </p:cNvSpPr>
            <p:nvPr/>
          </p:nvSpPr>
          <p:spPr bwMode="auto">
            <a:xfrm>
              <a:off x="1243253" y="878039"/>
              <a:ext cx="3445301" cy="1167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Tx/>
                <a:buSzTx/>
                <a:buFontTx/>
              </a:pP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核心：补短板</a:t>
              </a:r>
              <a:endPar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a:p>
              <a:pPr algn="ct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15"/>
          <p:cNvGrpSpPr/>
          <p:nvPr/>
        </p:nvGrpSpPr>
        <p:grpSpPr bwMode="auto">
          <a:xfrm>
            <a:off x="2857500" y="1514482"/>
            <a:ext cx="3429000" cy="531019"/>
            <a:chOff x="1259632" y="878039"/>
            <a:chExt cx="3428922" cy="707886"/>
          </a:xfrm>
        </p:grpSpPr>
        <p:sp>
          <p:nvSpPr>
            <p:cNvPr id="18" name="圆角矩形 17"/>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31" name="矩形 18"/>
            <p:cNvSpPr>
              <a:spLocks noChangeArrowheads="1"/>
            </p:cNvSpPr>
            <p:nvPr/>
          </p:nvSpPr>
          <p:spPr bwMode="auto">
            <a:xfrm>
              <a:off x="1265982" y="878039"/>
              <a:ext cx="3422572"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关键：育主体</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6" name="组合 20"/>
          <p:cNvGrpSpPr/>
          <p:nvPr/>
        </p:nvGrpSpPr>
        <p:grpSpPr bwMode="auto">
          <a:xfrm>
            <a:off x="2849567" y="2125828"/>
            <a:ext cx="3444875" cy="531019"/>
            <a:chOff x="1243253" y="878039"/>
            <a:chExt cx="3445301" cy="707886"/>
          </a:xfrm>
        </p:grpSpPr>
        <p:sp>
          <p:nvSpPr>
            <p:cNvPr id="23" name="圆角矩形 22"/>
            <p:cNvSpPr/>
            <p:nvPr/>
          </p:nvSpPr>
          <p:spPr>
            <a:xfrm>
              <a:off x="1259130" y="878039"/>
              <a:ext cx="3429424"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9" name="矩形 23"/>
            <p:cNvSpPr>
              <a:spLocks noChangeArrowheads="1"/>
            </p:cNvSpPr>
            <p:nvPr/>
          </p:nvSpPr>
          <p:spPr bwMode="auto">
            <a:xfrm>
              <a:off x="1243253" y="878039"/>
              <a:ext cx="3445301"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Tx/>
                <a:buSzTx/>
                <a:buFontTx/>
              </a:pP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重点：连市场</a:t>
              </a:r>
              <a:endParaRPr kumimoji="0"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sp>
        <p:nvSpPr>
          <p:cNvPr id="25" name="梯形 24"/>
          <p:cNvSpPr/>
          <p:nvPr/>
        </p:nvSpPr>
        <p:spPr>
          <a:xfrm>
            <a:off x="8255" y="3682531"/>
            <a:ext cx="9144000" cy="1460897"/>
          </a:xfrm>
          <a:prstGeom prst="trapezoid">
            <a:avLst>
              <a:gd name="adj" fmla="val 19193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350"/>
          </a:p>
        </p:txBody>
      </p:sp>
      <p:grpSp>
        <p:nvGrpSpPr>
          <p:cNvPr id="7" name="组合 27"/>
          <p:cNvGrpSpPr/>
          <p:nvPr/>
        </p:nvGrpSpPr>
        <p:grpSpPr bwMode="auto">
          <a:xfrm>
            <a:off x="2857500" y="2725343"/>
            <a:ext cx="3429000" cy="531019"/>
            <a:chOff x="1259632" y="878039"/>
            <a:chExt cx="3428922" cy="707886"/>
          </a:xfrm>
        </p:grpSpPr>
        <p:sp>
          <p:nvSpPr>
            <p:cNvPr id="30" name="圆角矩形 29"/>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7" name="矩形 30"/>
            <p:cNvSpPr>
              <a:spLocks noChangeArrowheads="1"/>
            </p:cNvSpPr>
            <p:nvPr/>
          </p:nvSpPr>
          <p:spPr bwMode="auto">
            <a:xfrm>
              <a:off x="1259632" y="878039"/>
              <a:ext cx="3428922"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根本：富农民</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9" name="组合 32"/>
          <p:cNvGrpSpPr/>
          <p:nvPr/>
        </p:nvGrpSpPr>
        <p:grpSpPr bwMode="auto">
          <a:xfrm>
            <a:off x="2846393" y="3325423"/>
            <a:ext cx="3451225" cy="531019"/>
            <a:chOff x="1237055" y="878039"/>
            <a:chExt cx="3451499" cy="707886"/>
          </a:xfrm>
        </p:grpSpPr>
        <p:sp>
          <p:nvSpPr>
            <p:cNvPr id="35" name="圆角矩形 34"/>
            <p:cNvSpPr/>
            <p:nvPr/>
          </p:nvSpPr>
          <p:spPr>
            <a:xfrm>
              <a:off x="1259282" y="878039"/>
              <a:ext cx="342927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5" name="矩形 35"/>
            <p:cNvSpPr>
              <a:spLocks noChangeArrowheads="1"/>
            </p:cNvSpPr>
            <p:nvPr/>
          </p:nvSpPr>
          <p:spPr bwMode="auto">
            <a:xfrm>
              <a:off x="1237055" y="878039"/>
              <a:ext cx="3451499"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要求：促全面</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10" name="组合 1"/>
          <p:cNvGrpSpPr/>
          <p:nvPr/>
        </p:nvGrpSpPr>
        <p:grpSpPr bwMode="auto">
          <a:xfrm>
            <a:off x="2717802" y="4077898"/>
            <a:ext cx="3811270" cy="719138"/>
            <a:chOff x="0" y="869958"/>
            <a:chExt cx="3810760" cy="958532"/>
          </a:xfrm>
        </p:grpSpPr>
        <p:sp>
          <p:nvSpPr>
            <p:cNvPr id="3" name="矩形 2"/>
            <p:cNvSpPr/>
            <p:nvPr/>
          </p:nvSpPr>
          <p:spPr>
            <a:xfrm>
              <a:off x="0" y="1003264"/>
              <a:ext cx="3707904" cy="8252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350"/>
            </a:p>
          </p:txBody>
        </p:sp>
        <p:sp>
          <p:nvSpPr>
            <p:cNvPr id="218123" name="矩形 3"/>
            <p:cNvSpPr>
              <a:spLocks noChangeArrowheads="1"/>
            </p:cNvSpPr>
            <p:nvPr/>
          </p:nvSpPr>
          <p:spPr bwMode="auto">
            <a:xfrm>
              <a:off x="128888" y="869958"/>
              <a:ext cx="3681872" cy="95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Clr>
                  <a:schemeClr val="folHlink"/>
                </a:buClr>
                <a:buSzPct val="60000"/>
              </a:pPr>
              <a:r>
                <a:rPr lang="en-US" altLang="zh-CN" sz="2700" b="1" dirty="0" smtClean="0">
                  <a:solidFill>
                    <a:schemeClr val="bg1"/>
                  </a:solidFill>
                  <a:latin typeface="微软雅黑" panose="020B0503020204020204" pitchFamily="34" charset="-122"/>
                  <a:ea typeface="微软雅黑" panose="020B0503020204020204" pitchFamily="34" charset="-122"/>
                </a:rPr>
                <a:t>  </a:t>
              </a:r>
              <a:r>
                <a:rPr lang="zh-CN" altLang="en-US" sz="2700" b="1" dirty="0" smtClean="0">
                  <a:solidFill>
                    <a:schemeClr val="bg1"/>
                  </a:solidFill>
                  <a:latin typeface="微软雅黑" panose="020B0503020204020204" pitchFamily="34" charset="-122"/>
                  <a:ea typeface="微软雅黑" panose="020B0503020204020204" pitchFamily="34" charset="-122"/>
                </a:rPr>
                <a:t>产业帮扶  干字为重</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957580" y="267335"/>
            <a:ext cx="1889125" cy="337185"/>
          </a:xfrm>
          <a:prstGeom prst="rect">
            <a:avLst/>
          </a:prstGeom>
          <a:solidFill>
            <a:srgbClr val="0070C0"/>
          </a:solidFill>
        </p:spPr>
        <p:txBody>
          <a:bodyPr wrap="square" rtlCol="0">
            <a:spAutoFit/>
          </a:bodyPr>
          <a:lstStyle/>
          <a:p>
            <a:r>
              <a:rPr lang="en-US" altLang="zh-CN" sz="1600" dirty="0" smtClean="0">
                <a:solidFill>
                  <a:schemeClr val="bg1"/>
                </a:solidFill>
              </a:rPr>
              <a:t> </a:t>
            </a:r>
            <a:r>
              <a:rPr lang="zh-CN" altLang="en-US" sz="1600" dirty="0" smtClean="0">
                <a:solidFill>
                  <a:schemeClr val="bg1"/>
                </a:solidFill>
              </a:rPr>
              <a:t>如何干</a:t>
            </a:r>
            <a:r>
              <a:rPr lang="en-US" altLang="zh-CN" sz="1600" dirty="0" smtClean="0">
                <a:solidFill>
                  <a:schemeClr val="bg1"/>
                </a:solidFill>
              </a:rPr>
              <a:t>?</a:t>
            </a:r>
            <a:endParaRPr lang="zh-CN" altLang="en-US" sz="16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bwMode="auto">
          <a:xfrm>
            <a:off x="2916238" y="357194"/>
            <a:ext cx="3429000" cy="531019"/>
            <a:chOff x="1259632" y="878039"/>
            <a:chExt cx="3428922" cy="707886"/>
          </a:xfrm>
        </p:grpSpPr>
        <p:sp>
          <p:nvSpPr>
            <p:cNvPr id="8" name="圆角矩形 7"/>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35" name="矩形 8"/>
            <p:cNvSpPr>
              <a:spLocks noChangeArrowheads="1"/>
            </p:cNvSpPr>
            <p:nvPr/>
          </p:nvSpPr>
          <p:spPr bwMode="auto">
            <a:xfrm>
              <a:off x="1265982" y="919306"/>
              <a:ext cx="3422572"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0"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对标人本化这个前提干</a:t>
              </a:r>
              <a:endParaRPr kumimoji="0" lang="zh-CN" altLang="en-US" sz="2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grpSp>
        <p:nvGrpSpPr>
          <p:cNvPr id="4" name="组合 10"/>
          <p:cNvGrpSpPr/>
          <p:nvPr/>
        </p:nvGrpSpPr>
        <p:grpSpPr bwMode="auto">
          <a:xfrm>
            <a:off x="2852425" y="902501"/>
            <a:ext cx="3444875" cy="875665"/>
            <a:chOff x="1243253" y="878039"/>
            <a:chExt cx="3445301" cy="1167324"/>
          </a:xfrm>
        </p:grpSpPr>
        <p:sp>
          <p:nvSpPr>
            <p:cNvPr id="13" name="圆角矩形 12"/>
            <p:cNvSpPr/>
            <p:nvPr/>
          </p:nvSpPr>
          <p:spPr>
            <a:xfrm>
              <a:off x="1259130" y="878039"/>
              <a:ext cx="3429424"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dirty="0"/>
            </a:p>
          </p:txBody>
        </p:sp>
        <p:sp>
          <p:nvSpPr>
            <p:cNvPr id="218133" name="矩形 13"/>
            <p:cNvSpPr>
              <a:spLocks noChangeArrowheads="1"/>
            </p:cNvSpPr>
            <p:nvPr/>
          </p:nvSpPr>
          <p:spPr bwMode="auto">
            <a:xfrm>
              <a:off x="1243253" y="878039"/>
              <a:ext cx="3445301" cy="1167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Tx/>
                <a:buSzTx/>
                <a:buFontTx/>
              </a:pP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抓住生态化这个核心干</a:t>
              </a:r>
              <a:endPar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a:p>
              <a:pPr algn="ct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15"/>
          <p:cNvGrpSpPr/>
          <p:nvPr/>
        </p:nvGrpSpPr>
        <p:grpSpPr bwMode="auto">
          <a:xfrm>
            <a:off x="2857500" y="1514482"/>
            <a:ext cx="3429000" cy="531019"/>
            <a:chOff x="1259632" y="878039"/>
            <a:chExt cx="3428922" cy="707886"/>
          </a:xfrm>
        </p:grpSpPr>
        <p:sp>
          <p:nvSpPr>
            <p:cNvPr id="18" name="圆角矩形 17"/>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31" name="矩形 18"/>
            <p:cNvSpPr>
              <a:spLocks noChangeArrowheads="1"/>
            </p:cNvSpPr>
            <p:nvPr/>
          </p:nvSpPr>
          <p:spPr bwMode="auto">
            <a:xfrm>
              <a:off x="1265982" y="878039"/>
              <a:ext cx="3422572"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紧盯数字化这个关键干</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6" name="组合 20"/>
          <p:cNvGrpSpPr/>
          <p:nvPr/>
        </p:nvGrpSpPr>
        <p:grpSpPr bwMode="auto">
          <a:xfrm>
            <a:off x="2849567" y="2126463"/>
            <a:ext cx="3444875" cy="531019"/>
            <a:chOff x="1243253" y="878039"/>
            <a:chExt cx="3445301" cy="707886"/>
          </a:xfrm>
        </p:grpSpPr>
        <p:sp>
          <p:nvSpPr>
            <p:cNvPr id="23" name="圆角矩形 22"/>
            <p:cNvSpPr/>
            <p:nvPr/>
          </p:nvSpPr>
          <p:spPr>
            <a:xfrm>
              <a:off x="1259130" y="878039"/>
              <a:ext cx="3429424"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9" name="矩形 23"/>
            <p:cNvSpPr>
              <a:spLocks noChangeArrowheads="1"/>
            </p:cNvSpPr>
            <p:nvPr/>
          </p:nvSpPr>
          <p:spPr bwMode="auto">
            <a:xfrm>
              <a:off x="1243253" y="878039"/>
              <a:ext cx="3445301"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Tx/>
                <a:buSzTx/>
                <a:buFontTx/>
              </a:pP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聚焦造场景这个重点干</a:t>
              </a:r>
              <a:endParaRPr kumimoji="0"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sp>
        <p:nvSpPr>
          <p:cNvPr id="25" name="梯形 24"/>
          <p:cNvSpPr/>
          <p:nvPr/>
        </p:nvSpPr>
        <p:spPr>
          <a:xfrm>
            <a:off x="0" y="3702851"/>
            <a:ext cx="9144000" cy="1460897"/>
          </a:xfrm>
          <a:prstGeom prst="trapezoid">
            <a:avLst>
              <a:gd name="adj" fmla="val 19193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350"/>
          </a:p>
        </p:txBody>
      </p:sp>
      <p:grpSp>
        <p:nvGrpSpPr>
          <p:cNvPr id="7" name="组合 27"/>
          <p:cNvGrpSpPr/>
          <p:nvPr/>
        </p:nvGrpSpPr>
        <p:grpSpPr bwMode="auto">
          <a:xfrm>
            <a:off x="2857500" y="2725343"/>
            <a:ext cx="3429000" cy="531019"/>
            <a:chOff x="1259632" y="878039"/>
            <a:chExt cx="3428922" cy="707886"/>
          </a:xfrm>
        </p:grpSpPr>
        <p:sp>
          <p:nvSpPr>
            <p:cNvPr id="30" name="圆角矩形 29"/>
            <p:cNvSpPr/>
            <p:nvPr/>
          </p:nvSpPr>
          <p:spPr>
            <a:xfrm>
              <a:off x="1259632" y="878039"/>
              <a:ext cx="342892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7" name="矩形 30"/>
            <p:cNvSpPr>
              <a:spLocks noChangeArrowheads="1"/>
            </p:cNvSpPr>
            <p:nvPr/>
          </p:nvSpPr>
          <p:spPr bwMode="auto">
            <a:xfrm>
              <a:off x="1259632" y="878039"/>
              <a:ext cx="3428922"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坚持富农民这个根本干</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9" name="组合 32"/>
          <p:cNvGrpSpPr/>
          <p:nvPr/>
        </p:nvGrpSpPr>
        <p:grpSpPr bwMode="auto">
          <a:xfrm>
            <a:off x="2846393" y="3325423"/>
            <a:ext cx="3451225" cy="531019"/>
            <a:chOff x="1237055" y="878039"/>
            <a:chExt cx="3451499" cy="707886"/>
          </a:xfrm>
        </p:grpSpPr>
        <p:sp>
          <p:nvSpPr>
            <p:cNvPr id="35" name="圆角矩形 34"/>
            <p:cNvSpPr/>
            <p:nvPr/>
          </p:nvSpPr>
          <p:spPr>
            <a:xfrm>
              <a:off x="1259282" y="878039"/>
              <a:ext cx="3429272" cy="70788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500"/>
            </a:p>
          </p:txBody>
        </p:sp>
        <p:sp>
          <p:nvSpPr>
            <p:cNvPr id="218125" name="矩形 35"/>
            <p:cNvSpPr>
              <a:spLocks noChangeArrowheads="1"/>
            </p:cNvSpPr>
            <p:nvPr/>
          </p:nvSpPr>
          <p:spPr bwMode="auto">
            <a:xfrm>
              <a:off x="1237055" y="878039"/>
              <a:ext cx="3451499" cy="61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sz="240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把握促振兴这个要求干</a:t>
              </a:r>
              <a:endParaRPr kumimoji="0" lang="zh-CN" altLang="en-US" sz="2700" b="1" dirty="0">
                <a:solidFill>
                  <a:srgbClr val="C00000"/>
                </a:solidFill>
                <a:latin typeface="微软雅黑" panose="020B0503020204020204" pitchFamily="34" charset="-122"/>
                <a:ea typeface="微软雅黑" panose="020B0503020204020204" pitchFamily="34" charset="-122"/>
              </a:endParaRPr>
            </a:p>
          </p:txBody>
        </p:sp>
      </p:grpSp>
      <p:grpSp>
        <p:nvGrpSpPr>
          <p:cNvPr id="10" name="组合 1"/>
          <p:cNvGrpSpPr/>
          <p:nvPr/>
        </p:nvGrpSpPr>
        <p:grpSpPr bwMode="auto">
          <a:xfrm>
            <a:off x="2717802" y="4077898"/>
            <a:ext cx="3811294" cy="719138"/>
            <a:chOff x="0" y="869958"/>
            <a:chExt cx="3810784" cy="958532"/>
          </a:xfrm>
        </p:grpSpPr>
        <p:sp>
          <p:nvSpPr>
            <p:cNvPr id="3" name="矩形 2"/>
            <p:cNvSpPr/>
            <p:nvPr/>
          </p:nvSpPr>
          <p:spPr>
            <a:xfrm>
              <a:off x="0" y="1003264"/>
              <a:ext cx="3707904" cy="8252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CN" altLang="en-US" sz="1350"/>
            </a:p>
          </p:txBody>
        </p:sp>
        <p:sp>
          <p:nvSpPr>
            <p:cNvPr id="218123" name="矩形 3"/>
            <p:cNvSpPr>
              <a:spLocks noChangeArrowheads="1"/>
            </p:cNvSpPr>
            <p:nvPr/>
          </p:nvSpPr>
          <p:spPr bwMode="auto">
            <a:xfrm>
              <a:off x="1587" y="869958"/>
              <a:ext cx="3809197" cy="95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Clr>
                  <a:schemeClr val="folHlink"/>
                </a:buClr>
                <a:buSzPct val="60000"/>
              </a:pPr>
              <a:r>
                <a:rPr lang="en-US" altLang="zh-CN" sz="2700" b="1" dirty="0" smtClean="0">
                  <a:solidFill>
                    <a:schemeClr val="bg1"/>
                  </a:solidFill>
                  <a:latin typeface="微软雅黑" panose="020B0503020204020204" pitchFamily="34" charset="-122"/>
                  <a:ea typeface="微软雅黑" panose="020B0503020204020204" pitchFamily="34" charset="-122"/>
                </a:rPr>
                <a:t>    </a:t>
              </a:r>
              <a:r>
                <a:rPr lang="zh-CN" altLang="en-US" sz="2700" b="1" dirty="0" smtClean="0">
                  <a:solidFill>
                    <a:schemeClr val="bg1"/>
                  </a:solidFill>
                  <a:latin typeface="微软雅黑" panose="020B0503020204020204" pitchFamily="34" charset="-122"/>
                  <a:ea typeface="微软雅黑" panose="020B0503020204020204" pitchFamily="34" charset="-122"/>
                </a:rPr>
                <a:t>乡村建设  干字为要</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sp>
        <p:nvSpPr>
          <p:cNvPr id="11" name="矩形 3"/>
          <p:cNvSpPr>
            <a:spLocks noChangeArrowheads="1"/>
          </p:cNvSpPr>
          <p:nvPr/>
        </p:nvSpPr>
        <p:spPr bwMode="auto">
          <a:xfrm>
            <a:off x="6535579" y="1618298"/>
            <a:ext cx="2596039" cy="1476375"/>
          </a:xfrm>
          <a:prstGeom prst="rect">
            <a:avLst/>
          </a:prstGeom>
          <a:gradFill>
            <a:gsLst>
              <a:gs pos="0">
                <a:srgbClr val="FE4444"/>
              </a:gs>
              <a:gs pos="100000">
                <a:srgbClr val="832B2B"/>
              </a:gs>
            </a:gsLst>
            <a:lin scaled="0"/>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Clr>
                <a:schemeClr val="folHlink"/>
              </a:buClr>
              <a:buSzPct val="60000"/>
            </a:pPr>
            <a:r>
              <a:rPr lang="zh-CN" altLang="en-US" sz="1500" b="1" dirty="0">
                <a:solidFill>
                  <a:schemeClr val="bg1"/>
                </a:solidFill>
                <a:latin typeface="微软雅黑" panose="020B0503020204020204" pitchFamily="34" charset="-122"/>
                <a:ea typeface="微软雅黑" panose="020B0503020204020204" pitchFamily="34" charset="-122"/>
              </a:rPr>
              <a:t>干出：</a:t>
            </a:r>
            <a:endParaRPr lang="zh-CN" altLang="en-US" sz="1500" b="1" dirty="0">
              <a:solidFill>
                <a:schemeClr val="bg1"/>
              </a:solidFill>
              <a:latin typeface="微软雅黑" panose="020B0503020204020204" pitchFamily="34" charset="-122"/>
              <a:ea typeface="微软雅黑" panose="020B0503020204020204" pitchFamily="34" charset="-122"/>
            </a:endParaRPr>
          </a:p>
          <a:p>
            <a:pPr eaLnBrk="0" hangingPunct="0">
              <a:lnSpc>
                <a:spcPct val="150000"/>
              </a:lnSpc>
              <a:buClr>
                <a:schemeClr val="folHlink"/>
              </a:buClr>
              <a:buSzPct val="60000"/>
            </a:pPr>
            <a:r>
              <a:rPr lang="zh-CN" altLang="en-US" sz="1500" b="1" dirty="0">
                <a:solidFill>
                  <a:schemeClr val="bg1"/>
                </a:solidFill>
                <a:latin typeface="微软雅黑" panose="020B0503020204020204" pitchFamily="34" charset="-122"/>
                <a:ea typeface="微软雅黑" panose="020B0503020204020204" pitchFamily="34" charset="-122"/>
              </a:rPr>
              <a:t>众志成城昂扬向上新气象！实实在在收获满满新业绩！生机勃勃充满希望新天地！</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2" name="矩形 3"/>
          <p:cNvSpPr>
            <a:spLocks noChangeArrowheads="1"/>
          </p:cNvSpPr>
          <p:nvPr/>
        </p:nvSpPr>
        <p:spPr bwMode="auto">
          <a:xfrm>
            <a:off x="393859" y="1383506"/>
            <a:ext cx="2214563" cy="1476375"/>
          </a:xfrm>
          <a:prstGeom prst="rect">
            <a:avLst/>
          </a:prstGeom>
          <a:gradFill>
            <a:gsLst>
              <a:gs pos="0">
                <a:srgbClr val="FE4444"/>
              </a:gs>
              <a:gs pos="100000">
                <a:srgbClr val="832B2B"/>
              </a:gs>
            </a:gsLst>
            <a:lin scaled="0"/>
          </a:gra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buClr>
                <a:schemeClr val="folHlink"/>
              </a:buClr>
              <a:buSzPct val="60000"/>
            </a:pPr>
            <a:r>
              <a:rPr lang="zh-CN" altLang="en-US" sz="2000" b="1" dirty="0">
                <a:solidFill>
                  <a:schemeClr val="bg1"/>
                </a:solidFill>
                <a:latin typeface="微软雅黑" panose="020B0503020204020204" pitchFamily="34" charset="-122"/>
                <a:ea typeface="微软雅黑" panose="020B0503020204020204" pitchFamily="34" charset="-122"/>
              </a:rPr>
              <a:t>要我干</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我要干催着干</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争着干推着干</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比着干</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57580" y="267335"/>
            <a:ext cx="1889125" cy="337185"/>
          </a:xfrm>
          <a:prstGeom prst="rect">
            <a:avLst/>
          </a:prstGeom>
          <a:solidFill>
            <a:srgbClr val="0070C0"/>
          </a:solidFill>
        </p:spPr>
        <p:txBody>
          <a:bodyPr wrap="square" rtlCol="0">
            <a:spAutoFit/>
          </a:bodyPr>
          <a:lstStyle/>
          <a:p>
            <a:endParaRPr lang="zh-CN" altLang="en-US" sz="160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29977"/>
          <a:stretch>
            <a:fillRect/>
          </a:stretch>
        </p:blipFill>
        <p:spPr>
          <a:xfrm>
            <a:off x="0" y="-178"/>
            <a:ext cx="5076056" cy="5030590"/>
          </a:xfrm>
          <a:prstGeom prst="rect">
            <a:avLst/>
          </a:prstGeom>
        </p:spPr>
      </p:pic>
      <p:sp>
        <p:nvSpPr>
          <p:cNvPr id="15" name="TextBox 26"/>
          <p:cNvSpPr txBox="1"/>
          <p:nvPr/>
        </p:nvSpPr>
        <p:spPr>
          <a:xfrm>
            <a:off x="3779520" y="1851660"/>
            <a:ext cx="2985135" cy="768350"/>
          </a:xfrm>
          <a:prstGeom prst="rect">
            <a:avLst/>
          </a:prstGeom>
          <a:noFill/>
        </p:spPr>
        <p:txBody>
          <a:bodyPr wrap="square" rtlCol="0">
            <a:spAutoFit/>
          </a:bodyPr>
          <a:lstStyle/>
          <a:p>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谢谢</a:t>
            </a:r>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聆听</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32"/>
          <p:cNvSpPr txBox="1"/>
          <p:nvPr/>
        </p:nvSpPr>
        <p:spPr>
          <a:xfrm>
            <a:off x="4509135" y="4083685"/>
            <a:ext cx="3892550" cy="337185"/>
          </a:xfrm>
          <a:prstGeom prst="rect">
            <a:avLst/>
          </a:prstGeom>
          <a:noFill/>
        </p:spPr>
        <p:txBody>
          <a:bodyPr wrap="square" rtlCol="0">
            <a:spAutoFit/>
          </a:bodyPr>
          <a:p>
            <a:pPr algn="ctr">
              <a:buFont typeface="Arial" panose="020B0604020202020204" pitchFamily="34" charset="0"/>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重庆市乡村振兴局产业处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to="" calcmode="lin" valueType="num">
                                      <p:cBhvr>
                                        <p:cTn id="7" dur="1" fill="hold"/>
                                        <p:tgtEl>
                                          <p:spTgt spid="15"/>
                                        </p:tgtEl>
                                      </p:cBhvr>
                                    </p:anim>
                                  </p:childTnLst>
                                </p:cTn>
                              </p:par>
                              <p:par>
                                <p:cTn id="8" presetID="24"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to="" calcmode="lin" valueType="num">
                                      <p:cBhvr>
                                        <p:cTn id="10"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043940" y="987425"/>
            <a:ext cx="5111750" cy="316865"/>
          </a:xfrm>
        </p:spPr>
        <p:txBody>
          <a:bodyPr>
            <a:normAutofit fontScale="90000"/>
          </a:bodyPr>
          <a:p>
            <a:pPr algn="l" fontAlgn="auto">
              <a:lnSpc>
                <a:spcPct val="100000"/>
              </a:lnSpc>
              <a:buClrTx/>
              <a:buSzTx/>
              <a:buFontTx/>
            </a:pPr>
            <a:r>
              <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和美乡村建设</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95855" y="1491615"/>
            <a:ext cx="6748145" cy="1753235"/>
          </a:xfrm>
          <a:prstGeom prst="rect">
            <a:avLst/>
          </a:prstGeom>
          <a:noFill/>
        </p:spPr>
        <p:txBody>
          <a:bodyPr wrap="square" rtlCol="0">
            <a:spAutoFit/>
          </a:bodyPr>
          <a:p>
            <a:pPr algn="l">
              <a:lnSpc>
                <a:spcPct val="150000"/>
              </a:lnSpc>
              <a:buClrTx/>
              <a:buSzTx/>
              <a:buFontTx/>
            </a:pPr>
            <a:r>
              <a:rPr lang="zh-CN" altLang="en-US" sz="1800" dirty="0">
                <a:solidFill>
                  <a:srgbClr val="FF0000"/>
                </a:solidFill>
                <a:latin typeface="黑体" panose="02010609060101010101" charset="-122"/>
                <a:ea typeface="黑体" panose="02010609060101010101" charset="-122"/>
                <a:cs typeface="黑体" panose="02010609060101010101" charset="-122"/>
              </a:rPr>
              <a:t>要深刻把握宜居宜业和美乡村的特征属性，将“和”和“美”作为基本要求，逐步把乡村建设成为基础设施基本完备的乡村、基本公共服务普惠可及的乡村、人居环境优美宜人的乡村、社会治理和谐有序的乡村、精神富有文化繁盛的乡村。</a:t>
            </a:r>
            <a:endParaRPr lang="zh-CN" altLang="en-US" sz="1800" dirty="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755650" y="987425"/>
            <a:ext cx="5111750" cy="316865"/>
          </a:xfrm>
        </p:spPr>
        <p:txBody>
          <a:bodyPr>
            <a:normAutofit fontScale="90000"/>
          </a:bodyPr>
          <a:p>
            <a:pPr algn="l" fontAlgn="auto">
              <a:lnSpc>
                <a:spcPct val="100000"/>
              </a:lnSpc>
              <a:buClrTx/>
              <a:buSzTx/>
              <a:buFontTx/>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和</a:t>
            </a:r>
            <a:r>
              <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美乡村建设</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95855" y="1491615"/>
            <a:ext cx="6748145" cy="295338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一、主要目标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800" dirty="0">
                <a:solidFill>
                  <a:srgbClr val="FF0000"/>
                </a:solidFill>
                <a:latin typeface="黑体" panose="02010609060101010101" charset="-122"/>
                <a:ea typeface="黑体" panose="02010609060101010101" charset="-122"/>
                <a:cs typeface="黑体" panose="02010609060101010101" charset="-122"/>
              </a:rPr>
              <a:t>到 2027 年，全市农村基础设施更加完备，农村人居环境更加优美，城乡教育差距有效弥合，农村医疗卫生条件明显改善，乡村养老服务体系更加健全，基层组织建设显著加强，乡村治理效能持续增强，农村精神文明建设深入推进，力争建成 1000 个独具特色的宜居宜业和美乡村，引领带动全市乡村面貌整体提升，实现乡村由表及里、形神兼备全面发展。</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339975" y="2499360"/>
            <a:ext cx="6869430" cy="1932940"/>
          </a:xfrm>
        </p:spPr>
        <p:txBody>
          <a:bodyPr>
            <a:noAutofit/>
          </a:bodyPr>
          <a:p>
            <a:pPr algn="l">
              <a:lnSpc>
                <a:spcPct val="150000"/>
              </a:lnSpc>
              <a:buClrTx/>
              <a:buSzTx/>
              <a:buFontTx/>
            </a:pPr>
            <a:b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br>
            <a:r>
              <a:rPr lang="zh-CN" altLang="en-US" sz="20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习近平总书记重要指示精神</a:t>
            </a:r>
            <a:b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br>
            <a:r>
              <a:rPr lang="zh-CN" altLang="en-US" sz="1800" dirty="0">
                <a:solidFill>
                  <a:srgbClr val="FF0000"/>
                </a:solidFill>
                <a:latin typeface="黑体" panose="02010609060101010101" charset="-122"/>
                <a:ea typeface="黑体" panose="02010609060101010101" charset="-122"/>
                <a:cs typeface="黑体" panose="02010609060101010101" charset="-122"/>
              </a:rPr>
              <a:t>习近平总书记高度重视农村厕所革命，先后19次作出重要指示批示。2021年7月，总书记对深入推进农村厕所革命作出重要指示强调，（1）近年来，农村厕所革命深入推进，卫生厕所不断推广普及，农村人居环境得到明显改善，“十四五”时期要继续把农村厕所革命作为乡村振兴的一项重要工作，发挥农民主体作用，注重因地制宜、科学引导，坚持数量服从质量、进度服从实效，求好不求快，坚决反对劳民伤财、搞形式摆样子，扎扎实实向前推进。</a:t>
            </a:r>
            <a:endParaRPr lang="zh-CN" altLang="en-US" sz="1800" dirty="0">
              <a:solidFill>
                <a:srgbClr val="FF0000"/>
              </a:solidFill>
              <a:latin typeface="黑体" panose="02010609060101010101" charset="-122"/>
              <a:ea typeface="黑体" panose="02010609060101010101" charset="-122"/>
              <a:cs typeface="黑体" panose="02010609060101010101" charset="-122"/>
            </a:endParaRPr>
          </a:p>
        </p:txBody>
      </p:sp>
      <p:sp>
        <p:nvSpPr>
          <p:cNvPr id="23" name="矩形 22"/>
          <p:cNvSpPr/>
          <p:nvPr/>
        </p:nvSpPr>
        <p:spPr>
          <a:xfrm>
            <a:off x="179705" y="1563821"/>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dart-board_116358"/>
          <p:cNvSpPr>
            <a:spLocks noChangeAspect="1"/>
          </p:cNvSpPr>
          <p:nvPr/>
        </p:nvSpPr>
        <p:spPr bwMode="auto">
          <a:xfrm flipH="1">
            <a:off x="858822" y="2227190"/>
            <a:ext cx="759487" cy="789716"/>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txBody>
          <a:bodyPr/>
          <a:p>
            <a:endParaRPr lang="zh-CN" altLang="en-US"/>
          </a:p>
        </p:txBody>
      </p:sp>
      <p:sp>
        <p:nvSpPr>
          <p:cNvPr id="4" name="文本框 3"/>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厕所革命</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9" grpId="0" bldLvl="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67585" y="2859405"/>
            <a:ext cx="6869430" cy="1932940"/>
          </a:xfrm>
        </p:spPr>
        <p:txBody>
          <a:bodyPr>
            <a:noAutofit/>
          </a:bodyPr>
          <a:p>
            <a:pPr algn="l">
              <a:lnSpc>
                <a:spcPct val="150000"/>
              </a:lnSpc>
              <a:buClrTx/>
              <a:buSzTx/>
              <a:buFontTx/>
            </a:pPr>
            <a:b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br>
            <a:b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br>
            <a:r>
              <a:rPr lang="zh-CN" altLang="en-US" sz="1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习近平总书记重要指示精神</a:t>
            </a:r>
            <a:br>
              <a:rPr lang="zh-CN" altLang="en-US" sz="1800" b="1" dirty="0">
                <a:solidFill>
                  <a:schemeClr val="tx1">
                    <a:lumMod val="65000"/>
                    <a:lumOff val="3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br>
            <a:r>
              <a:rPr lang="en-US" altLang="zh-CN" sz="1800" b="1" dirty="0">
                <a:solidFill>
                  <a:schemeClr val="tx1">
                    <a:lumMod val="65000"/>
                    <a:lumOff val="3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1800" dirty="0">
                <a:solidFill>
                  <a:srgbClr val="FF0000"/>
                </a:solidFill>
                <a:latin typeface="黑体" panose="02010609060101010101" charset="-122"/>
                <a:ea typeface="黑体" panose="02010609060101010101" charset="-122"/>
                <a:cs typeface="黑体" panose="02010609060101010101" charset="-122"/>
              </a:rPr>
              <a:t>各级党委和政府及有关部门要各负其责、齐抓共管，一年接着一年干，真正把这件好事办好、实事办实。去年，习近平总书记对黑龙江省哈尔滨市双城区农村户厕摸排整改问题作出重要批示，王沪宁、赵乐际、丁薛祥、杨晓渡、陈希、胡春华、刘鹤、郭声琨、王勇、肖捷等中央领导同志提出明确要求。国务院常务会议专题研究审计整改问题，要求把这次审计整改情况纳入国务院大督查。审计署在第十三届全国人民代表大会常务委员会第三十五次会议上作关于2021年度中央预算执行和其他财政收支的审计工作报告，指出：农厕整改存在形式主义和弄虚作假问题，有的确定范围时搞选择性摸排，有的具体实施时搞纸面摸排，有的上报结果时层层瞒报。如哈尔滨市双城区摸排发现问题户厕2168个，向省级上报1571个，省级主管部门向中央部门上报505个，瞒报率达76.7%。</a:t>
            </a:r>
            <a:endParaRPr lang="zh-CN" altLang="en-US" sz="1800" dirty="0">
              <a:solidFill>
                <a:srgbClr val="FF0000"/>
              </a:solidFill>
              <a:latin typeface="黑体" panose="02010609060101010101" charset="-122"/>
              <a:ea typeface="黑体" panose="02010609060101010101" charset="-122"/>
              <a:cs typeface="黑体" panose="02010609060101010101" charset="-122"/>
            </a:endParaRPr>
          </a:p>
        </p:txBody>
      </p:sp>
      <p:sp>
        <p:nvSpPr>
          <p:cNvPr id="23" name="矩形 22"/>
          <p:cNvSpPr/>
          <p:nvPr/>
        </p:nvSpPr>
        <p:spPr>
          <a:xfrm>
            <a:off x="179705" y="1563821"/>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dart-board_116358"/>
          <p:cNvSpPr>
            <a:spLocks noChangeAspect="1"/>
          </p:cNvSpPr>
          <p:nvPr/>
        </p:nvSpPr>
        <p:spPr bwMode="auto">
          <a:xfrm flipH="1">
            <a:off x="858822" y="2227190"/>
            <a:ext cx="759487" cy="789716"/>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txBody>
          <a:bodyPr/>
          <a:p>
            <a:endParaRPr lang="zh-CN" altLang="en-US"/>
          </a:p>
        </p:txBody>
      </p:sp>
      <p:sp>
        <p:nvSpPr>
          <p:cNvPr id="4" name="文本框 3"/>
          <p:cNvSpPr txBox="1"/>
          <p:nvPr/>
        </p:nvSpPr>
        <p:spPr>
          <a:xfrm>
            <a:off x="251460" y="51435"/>
            <a:ext cx="2155190"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厕所革命</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9" grpId="0" bldLvl="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5785" y="1017270"/>
            <a:ext cx="7367905" cy="2999740"/>
          </a:xfrm>
          <a:prstGeom prst="rect">
            <a:avLst/>
          </a:prstGeom>
          <a:noFill/>
        </p:spPr>
        <p:txBody>
          <a:bodyPr wrap="square" rtlCol="0">
            <a:spAutoFit/>
          </a:bodyPr>
          <a:p>
            <a:pPr algn="l" fontAlgn="auto">
              <a:lnSpc>
                <a:spcPct val="150000"/>
              </a:lnSpc>
              <a:buClrTx/>
              <a:buSzTx/>
              <a:buFontTx/>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①习总书记</a:t>
            </a:r>
            <a:r>
              <a:rPr lang="zh-CN" altLang="en-US" dirty="0">
                <a:solidFill>
                  <a:srgbClr val="FF0000"/>
                </a:solidFill>
                <a:latin typeface="黑体" panose="02010609060101010101" charset="-122"/>
                <a:ea typeface="黑体" panose="02010609060101010101" charset="-122"/>
                <a:cs typeface="黑体" panose="02010609060101010101" charset="-122"/>
              </a:rPr>
              <a:t>：要加大对涉农干部的培训力度，提高“三农”工作本领，改进工作作风，打造一支政治过硬、适应新时代要求、具有领导农业强国建设能力的“三农”干部队伍。要坚持本土培养和外部引进相结合，重点加强村党组织书记和新型农业经营主体带头人培训，全面提升农民素质素养，育好用好乡土人才；要引进一批人才，有序引导大学毕业生到乡、能人回乡、农民工返乡、企业家入乡，帮助他们解决后顾之忧，让其留得下、能创业（中央农村工作会议）。</a:t>
            </a:r>
            <a:endParaRPr lang="zh-CN" altLang="en-US" dirty="0">
              <a:solidFill>
                <a:srgbClr val="FF0000"/>
              </a:solidFill>
              <a:latin typeface="黑体" panose="02010609060101010101" charset="-122"/>
              <a:ea typeface="黑体" panose="02010609060101010101" charset="-122"/>
              <a:cs typeface="黑体" panose="02010609060101010101" charset="-122"/>
            </a:endParaRPr>
          </a:p>
        </p:txBody>
      </p:sp>
      <p:sp>
        <p:nvSpPr>
          <p:cNvPr id="36" name="椭圆 35"/>
          <p:cNvSpPr/>
          <p:nvPr/>
        </p:nvSpPr>
        <p:spPr>
          <a:xfrm>
            <a:off x="-972820" y="4156075"/>
            <a:ext cx="4175760" cy="720725"/>
          </a:xfrm>
          <a:prstGeom prst="ellipse">
            <a:avLst/>
          </a:prstGeom>
          <a:noFill/>
          <a:ln>
            <a:solidFill>
              <a:srgbClr val="306A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40" name="任意多边形 39"/>
          <p:cNvSpPr/>
          <p:nvPr/>
        </p:nvSpPr>
        <p:spPr>
          <a:xfrm>
            <a:off x="-612775" y="4083685"/>
            <a:ext cx="3721100" cy="662940"/>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3" name="任意多边形 62"/>
          <p:cNvSpPr/>
          <p:nvPr/>
        </p:nvSpPr>
        <p:spPr>
          <a:xfrm>
            <a:off x="-1218565" y="4227830"/>
            <a:ext cx="4932045" cy="934085"/>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上箭头 66"/>
          <p:cNvSpPr/>
          <p:nvPr/>
        </p:nvSpPr>
        <p:spPr>
          <a:xfrm>
            <a:off x="1475740" y="1779270"/>
            <a:ext cx="329565" cy="2237740"/>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8" name="上箭头 67"/>
          <p:cNvSpPr/>
          <p:nvPr/>
        </p:nvSpPr>
        <p:spPr>
          <a:xfrm>
            <a:off x="611505" y="2355850"/>
            <a:ext cx="330835" cy="147129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69" name="上箭头 68"/>
          <p:cNvSpPr/>
          <p:nvPr/>
        </p:nvSpPr>
        <p:spPr>
          <a:xfrm>
            <a:off x="875030" y="1059180"/>
            <a:ext cx="744220" cy="3315335"/>
          </a:xfrm>
          <a:prstGeom prst="upArrow">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华文细黑" panose="02010600040101010101" pitchFamily="2" charset="-122"/>
              <a:ea typeface="华文细黑" panose="02010600040101010101" pitchFamily="2" charset="-122"/>
            </a:endParaRPr>
          </a:p>
        </p:txBody>
      </p:sp>
      <p:sp>
        <p:nvSpPr>
          <p:cNvPr id="3" name="文本框 2"/>
          <p:cNvSpPr txBox="1"/>
          <p:nvPr/>
        </p:nvSpPr>
        <p:spPr>
          <a:xfrm>
            <a:off x="251460" y="51435"/>
            <a:ext cx="3419475" cy="398780"/>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强化人才支撑</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40" grpId="0" bldLvl="0" animBg="1"/>
      <p:bldP spid="63" grpId="0" bldLvl="0" animBg="1"/>
      <p:bldP spid="67" grpId="0" bldLvl="0" animBg="1"/>
      <p:bldP spid="68" grpId="0" bldLvl="0" animBg="1"/>
      <p:bldP spid="69" grpId="0" bldLvl="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632366" y="1682090"/>
            <a:ext cx="5506189" cy="506730"/>
          </a:xfrm>
          <a:prstGeom prst="rect">
            <a:avLst/>
          </a:prstGeom>
        </p:spPr>
        <p:txBody>
          <a:bodyPr wrap="square">
            <a:spAutoFit/>
          </a:bodyPr>
          <a:lstStyle/>
          <a:p>
            <a:pPr algn="ctr"/>
            <a:r>
              <a:rPr lang="zh-CN" altLang="en-US" sz="2700" b="1">
                <a:solidFill>
                  <a:srgbClr val="C6252A"/>
                </a:solidFill>
                <a:latin typeface="微软雅黑" panose="020B0503020204020204" pitchFamily="34" charset="-122"/>
                <a:ea typeface="微软雅黑" panose="020B0503020204020204" pitchFamily="34" charset="-122"/>
              </a:rPr>
              <a:t>二、政策要点</a:t>
            </a:r>
            <a:endParaRPr lang="zh-CN" altLang="en-US" sz="2700" b="1">
              <a:solidFill>
                <a:srgbClr val="C6252A"/>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cstate="print"/>
          <a:srcRect l="1173" t="75523"/>
          <a:stretch>
            <a:fillRect/>
          </a:stretch>
        </p:blipFill>
        <p:spPr>
          <a:xfrm>
            <a:off x="1588724" y="2132213"/>
            <a:ext cx="4062651" cy="4320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5744" y="3254104"/>
            <a:ext cx="7543800" cy="1597283"/>
          </a:xfrm>
          <a:prstGeom prst="rect">
            <a:avLst/>
          </a:prstGeom>
        </p:spPr>
      </p:pic>
      <p:sp>
        <p:nvSpPr>
          <p:cNvPr id="2" name="文本框 1"/>
          <p:cNvSpPr txBox="1"/>
          <p:nvPr/>
        </p:nvSpPr>
        <p:spPr>
          <a:xfrm>
            <a:off x="1968500" y="1123950"/>
            <a:ext cx="5598160" cy="2245360"/>
          </a:xfrm>
          <a:prstGeom prst="rect">
            <a:avLst/>
          </a:prstGeom>
          <a:noFill/>
        </p:spPr>
        <p:txBody>
          <a:bodyPr wrap="square" rtlCol="0">
            <a:spAutoFit/>
          </a:bodyPr>
          <a:p>
            <a:r>
              <a:rPr lang="zh-CN" altLang="en-US" sz="2000" spc="225" dirty="0">
                <a:solidFill>
                  <a:srgbClr val="C00000"/>
                </a:solidFill>
                <a:latin typeface="微软雅黑" panose="020B0503020204020204" pitchFamily="34" charset="-122"/>
                <a:sym typeface="+mn-ea"/>
              </a:rPr>
              <a:t>建设宜居宜业和美乡村是农业强国的应有之义。从美丽乡村到宜居宜业和美乡村，是对乡村建设内涵和目标的进一步丰富和拓展，突出强调乡村建设既要见物也要见人，既要塑形也要铸魂，既要抓物质文明也要抓精神文明，实现乡村由表及里、形神兼备的全面提升。</a:t>
            </a:r>
            <a:endParaRPr lang="zh-CN" altLang="en-US" sz="2000" spc="225" dirty="0">
              <a:solidFill>
                <a:srgbClr val="C00000"/>
              </a:solidFill>
              <a:latin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8000" decel="72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60375"/>
          </a:xfrm>
          <a:prstGeom prst="rect">
            <a:avLst/>
          </a:prstGeom>
          <a:ln>
            <a:noFill/>
          </a:ln>
        </p:spPr>
        <p:txBody>
          <a:bodyPr wrap="square">
            <a:spAutoFit/>
          </a:bodyPr>
          <a:lstStyle/>
          <a:p>
            <a:r>
              <a:rPr lang="zh-CN" altLang="en-US" sz="2400" b="1">
                <a:solidFill>
                  <a:srgbClr val="C00000"/>
                </a:solidFill>
                <a:latin typeface="微软雅黑" panose="020B0503020204020204" pitchFamily="34" charset="-122"/>
                <a:ea typeface="微软雅黑" panose="020B0503020204020204" pitchFamily="34" charset="-122"/>
                <a:sym typeface="+mn-ea"/>
              </a:rPr>
              <a:t>乡村振兴 </a:t>
            </a:r>
            <a:r>
              <a:rPr lang="en-US" altLang="zh-CN" sz="2400" b="1">
                <a:solidFill>
                  <a:srgbClr val="C00000"/>
                </a:solidFill>
                <a:latin typeface="微软雅黑" panose="020B0503020204020204" pitchFamily="34" charset="-122"/>
                <a:ea typeface="微软雅黑" panose="020B0503020204020204" pitchFamily="34" charset="-122"/>
                <a:sym typeface="+mn-ea"/>
              </a:rPr>
              <a:t>  </a:t>
            </a:r>
            <a:r>
              <a:rPr lang="zh-CN" altLang="en-US" sz="2400" b="1">
                <a:solidFill>
                  <a:srgbClr val="C00000"/>
                </a:solidFill>
                <a:latin typeface="微软雅黑" panose="020B0503020204020204" pitchFamily="34" charset="-122"/>
                <a:ea typeface="微软雅黑" panose="020B0503020204020204" pitchFamily="34" charset="-122"/>
                <a:sym typeface="+mn-ea"/>
              </a:rPr>
              <a:t>十句口诀 </a:t>
            </a:r>
            <a:endParaRPr lang="zh-CN" altLang="en-US" sz="2400" b="1">
              <a:solidFill>
                <a:srgbClr val="C00000"/>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357158" y="785800"/>
            <a:ext cx="8605838" cy="4271645"/>
          </a:xfrm>
          <a:prstGeom prst="rect">
            <a:avLst/>
          </a:prstGeom>
        </p:spPr>
        <p:txBody>
          <a:bodyPr wrap="square">
            <a:spAutoFit/>
          </a:bodyPr>
          <a:lstStyle/>
          <a:p>
            <a:pPr marL="285750" indent="0" fontAlgn="auto">
              <a:lnSpc>
                <a:spcPts val="3400"/>
              </a:lnSpc>
              <a:buFont typeface="Wingdings" panose="05000000000000000000" charset="0"/>
              <a:buChar char="u"/>
            </a:pPr>
            <a:r>
              <a:rPr lang="zh-CN" altLang="en-US" sz="1350" b="1" dirty="0">
                <a:solidFill>
                  <a:srgbClr val="C00000"/>
                </a:solidFill>
              </a:rPr>
              <a:t>1、</a:t>
            </a:r>
            <a:r>
              <a:rPr lang="zh-CN" altLang="en-US" b="1" dirty="0">
                <a:solidFill>
                  <a:srgbClr val="002060"/>
                </a:solidFill>
              </a:rPr>
              <a:t>小而美，多元化</a:t>
            </a:r>
            <a:r>
              <a:rPr lang="zh-CN" altLang="en-US" sz="1350" dirty="0">
                <a:solidFill>
                  <a:srgbClr val="C00000"/>
                </a:solidFill>
              </a:rPr>
              <a:t>。发挥立体优势，从追求大规模转向小而美、小而优，小而多元化的乡村经济发展思路。发展景观、体验、立体循环等“两型”农业。要留野味，微文创。</a:t>
            </a:r>
            <a:endParaRPr lang="zh-CN" altLang="en-US" sz="1350" dirty="0">
              <a:solidFill>
                <a:srgbClr val="C00000"/>
              </a:solidFill>
            </a:endParaRPr>
          </a:p>
          <a:p>
            <a:pPr marL="285750" indent="0" fontAlgn="auto">
              <a:lnSpc>
                <a:spcPts val="3400"/>
              </a:lnSpc>
              <a:buFont typeface="Wingdings" panose="05000000000000000000" charset="0"/>
              <a:buChar char="u"/>
            </a:pPr>
            <a:r>
              <a:rPr lang="zh-CN" altLang="en-US" sz="1350" b="1" dirty="0">
                <a:solidFill>
                  <a:srgbClr val="C00000"/>
                </a:solidFill>
              </a:rPr>
              <a:t>2、</a:t>
            </a:r>
            <a:r>
              <a:rPr lang="zh-CN" altLang="en-US" b="1" dirty="0">
                <a:solidFill>
                  <a:srgbClr val="002060"/>
                </a:solidFill>
              </a:rPr>
              <a:t>是修复，非打造</a:t>
            </a:r>
            <a:r>
              <a:rPr lang="zh-CN" altLang="en-US" sz="1350" dirty="0">
                <a:solidFill>
                  <a:srgbClr val="C00000"/>
                </a:solidFill>
              </a:rPr>
              <a:t>。城市是人造的，乡村是神（自然）造的。在读懂乡村、保护乡村中，只要修复乡村，而不要打造乡村，尽量减少人工痕迹。</a:t>
            </a:r>
            <a:endParaRPr lang="zh-CN" altLang="en-US" sz="1350" dirty="0">
              <a:solidFill>
                <a:srgbClr val="C00000"/>
              </a:solidFill>
            </a:endParaRPr>
          </a:p>
          <a:p>
            <a:pPr marL="285750" indent="0" fontAlgn="auto">
              <a:lnSpc>
                <a:spcPts val="3400"/>
              </a:lnSpc>
              <a:buFont typeface="Wingdings" panose="05000000000000000000" charset="0"/>
              <a:buChar char="u"/>
            </a:pPr>
            <a:r>
              <a:rPr lang="zh-CN" altLang="en-US" sz="1350" b="1" dirty="0">
                <a:solidFill>
                  <a:srgbClr val="C00000"/>
                </a:solidFill>
              </a:rPr>
              <a:t>3、</a:t>
            </a:r>
            <a:r>
              <a:rPr lang="zh-CN" altLang="en-US" b="1" dirty="0">
                <a:solidFill>
                  <a:srgbClr val="002060"/>
                </a:solidFill>
              </a:rPr>
              <a:t>多样化，不复制</a:t>
            </a:r>
            <a:r>
              <a:rPr lang="zh-CN" altLang="en-US" sz="1350" dirty="0">
                <a:solidFill>
                  <a:srgbClr val="C00000"/>
                </a:solidFill>
              </a:rPr>
              <a:t>。多样性是乡村的特征，标准化是城市的特征。乡村千差万别，这是乡村的魅力，是城市人的最爱；城市千城一面，是城市的性格，也是城市人的无奈。它们之间没有对错，生产方式与生活方式决定了城乡形态。乡村能复制的不是“精”，是“神”。要争第一，作唯一。</a:t>
            </a:r>
            <a:endParaRPr lang="zh-CN" altLang="en-US" sz="1350" dirty="0">
              <a:solidFill>
                <a:srgbClr val="C00000"/>
              </a:solidFill>
            </a:endParaRPr>
          </a:p>
          <a:p>
            <a:pPr marL="285750" indent="0" fontAlgn="auto">
              <a:lnSpc>
                <a:spcPts val="3400"/>
              </a:lnSpc>
              <a:buFont typeface="Wingdings" panose="05000000000000000000" charset="0"/>
              <a:buChar char="u"/>
            </a:pPr>
            <a:r>
              <a:rPr lang="zh-CN" altLang="en-US" sz="1350" b="1" dirty="0">
                <a:solidFill>
                  <a:srgbClr val="C00000"/>
                </a:solidFill>
              </a:rPr>
              <a:t>4、</a:t>
            </a:r>
            <a:r>
              <a:rPr lang="zh-CN" altLang="en-US" b="1" dirty="0">
                <a:solidFill>
                  <a:srgbClr val="002060"/>
                </a:solidFill>
              </a:rPr>
              <a:t>逆城市，隐现代</a:t>
            </a:r>
            <a:r>
              <a:rPr lang="zh-CN" altLang="en-US" sz="1350" dirty="0">
                <a:solidFill>
                  <a:srgbClr val="C00000"/>
                </a:solidFill>
              </a:rPr>
              <a:t>。逆城市，隐现代，乡村建设要与城市背道而驰，把现代的需求的东西隐藏在传统村落的空间脉络中。</a:t>
            </a:r>
            <a:endParaRPr lang="zh-CN" altLang="en-US" sz="1350" dirty="0">
              <a:solidFill>
                <a:srgbClr val="C00000"/>
              </a:solidFill>
            </a:endParaRPr>
          </a:p>
          <a:p>
            <a:pPr marL="285750" indent="0" fontAlgn="auto">
              <a:lnSpc>
                <a:spcPts val="2000"/>
              </a:lnSpc>
              <a:buFont typeface="Wingdings" panose="05000000000000000000" charset="0"/>
              <a:buChar char="u"/>
            </a:pPr>
            <a:endParaRPr lang="zh-CN" altLang="en-US" sz="135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5744" y="3254104"/>
            <a:ext cx="7543800" cy="1597283"/>
          </a:xfrm>
          <a:prstGeom prst="rect">
            <a:avLst/>
          </a:prstGeom>
        </p:spPr>
      </p:pic>
      <p:sp>
        <p:nvSpPr>
          <p:cNvPr id="2" name="文本框 1"/>
          <p:cNvSpPr txBox="1"/>
          <p:nvPr/>
        </p:nvSpPr>
        <p:spPr>
          <a:xfrm>
            <a:off x="1447800" y="819150"/>
            <a:ext cx="7456805" cy="2861310"/>
          </a:xfrm>
          <a:prstGeom prst="rect">
            <a:avLst/>
          </a:prstGeom>
          <a:noFill/>
        </p:spPr>
        <p:txBody>
          <a:bodyPr wrap="square" rtlCol="0">
            <a:spAutoFit/>
          </a:bodyPr>
          <a:p>
            <a:r>
              <a:rPr lang="zh-CN" altLang="en-US" spc="225" dirty="0">
                <a:solidFill>
                  <a:srgbClr val="C00000"/>
                </a:solidFill>
                <a:latin typeface="微软雅黑" panose="020B0503020204020204" pitchFamily="34" charset="-122"/>
                <a:sym typeface="+mn-ea"/>
              </a:rPr>
              <a:t>一号文件要求：</a:t>
            </a:r>
            <a:r>
              <a:rPr lang="zh-CN" altLang="en-US" b="1" spc="225" dirty="0">
                <a:solidFill>
                  <a:srgbClr val="C00000"/>
                </a:solidFill>
                <a:latin typeface="微软雅黑" panose="020B0503020204020204" pitchFamily="34" charset="-122"/>
                <a:sym typeface="+mn-ea"/>
              </a:rPr>
              <a:t>一手抓硬件建设，逐步让农村基本具备现代生活条件。</a:t>
            </a:r>
            <a:r>
              <a:rPr lang="zh-CN" altLang="en-US" spc="225" dirty="0">
                <a:solidFill>
                  <a:srgbClr val="C00000"/>
                </a:solidFill>
                <a:latin typeface="微软雅黑" panose="020B0503020204020204" pitchFamily="34" charset="-122"/>
                <a:sym typeface="+mn-ea"/>
              </a:rPr>
              <a:t>要建立三个机制：</a:t>
            </a:r>
            <a:r>
              <a:rPr lang="zh-CN" altLang="en-US" b="1" spc="225" dirty="0">
                <a:solidFill>
                  <a:srgbClr val="C00000"/>
                </a:solidFill>
                <a:latin typeface="微软雅黑" panose="020B0503020204020204" pitchFamily="34" charset="-122"/>
                <a:sym typeface="+mn-ea"/>
              </a:rPr>
              <a:t>一是</a:t>
            </a:r>
            <a:r>
              <a:rPr lang="zh-CN" altLang="en-US" spc="225" dirty="0">
                <a:solidFill>
                  <a:srgbClr val="C00000"/>
                </a:solidFill>
                <a:latin typeface="微软雅黑" panose="020B0503020204020204" pitchFamily="34" charset="-122"/>
                <a:sym typeface="+mn-ea"/>
              </a:rPr>
              <a:t>规划引领机制。适应城乡格局、乡村形态变化，统筹推进城乡基础设施和公共服务体系规划建设，集中力量先抓好普惠性、基础性、兜底性民生建设，优先安排既方便生活又促进生产的建设项目。</a:t>
            </a:r>
            <a:r>
              <a:rPr lang="zh-CN" altLang="en-US" b="1" spc="225" dirty="0">
                <a:solidFill>
                  <a:srgbClr val="C00000"/>
                </a:solidFill>
                <a:latin typeface="微软雅黑" panose="020B0503020204020204" pitchFamily="34" charset="-122"/>
                <a:sym typeface="+mn-ea"/>
              </a:rPr>
              <a:t>二是</a:t>
            </a:r>
            <a:r>
              <a:rPr lang="zh-CN" altLang="en-US" spc="225" dirty="0">
                <a:solidFill>
                  <a:srgbClr val="C00000"/>
                </a:solidFill>
                <a:latin typeface="微软雅黑" panose="020B0503020204020204" pitchFamily="34" charset="-122"/>
                <a:sym typeface="+mn-ea"/>
              </a:rPr>
              <a:t>风貌引导机制。把原生态乡土特点彰显出来，把现代化生活元素融入进去，确保乡村既有空间完整性和设施现代性，又有历史纵深感和时代痕迹的“年轮”，留住乡风乡韵乡愁。</a:t>
            </a:r>
            <a:r>
              <a:rPr lang="zh-CN" altLang="en-US" b="1" spc="225" dirty="0">
                <a:solidFill>
                  <a:srgbClr val="C00000"/>
                </a:solidFill>
                <a:latin typeface="微软雅黑" panose="020B0503020204020204" pitchFamily="34" charset="-122"/>
                <a:sym typeface="+mn-ea"/>
              </a:rPr>
              <a:t>三是</a:t>
            </a:r>
            <a:r>
              <a:rPr lang="zh-CN" altLang="en-US" spc="225" dirty="0">
                <a:solidFill>
                  <a:srgbClr val="C00000"/>
                </a:solidFill>
                <a:latin typeface="微软雅黑" panose="020B0503020204020204" pitchFamily="34" charset="-122"/>
                <a:sym typeface="+mn-ea"/>
              </a:rPr>
              <a:t>农民参与机制。尊重农民意愿，建什么、怎么建、怎么管，多听群众意见，引导农民全程参与乡村建设。</a:t>
            </a:r>
            <a:endParaRPr lang="zh-CN" altLang="en-US" spc="225" dirty="0">
              <a:solidFill>
                <a:srgbClr val="C00000"/>
              </a:solidFill>
              <a:latin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8000" decel="72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7800" y="819150"/>
            <a:ext cx="7456805" cy="3415030"/>
          </a:xfrm>
          <a:prstGeom prst="rect">
            <a:avLst/>
          </a:prstGeom>
          <a:noFill/>
        </p:spPr>
        <p:txBody>
          <a:bodyPr wrap="square" rtlCol="0">
            <a:spAutoFit/>
          </a:bodyPr>
          <a:p>
            <a:r>
              <a:rPr lang="zh-CN" altLang="en-US" spc="225" dirty="0">
                <a:solidFill>
                  <a:srgbClr val="C00000"/>
                </a:solidFill>
                <a:latin typeface="微软雅黑" panose="020B0503020204020204" pitchFamily="34" charset="-122"/>
                <a:sym typeface="+mn-ea"/>
              </a:rPr>
              <a:t>一手抓软件建设，着力塑造人心和善、和睦安宁的乡村精神风貌。我国自古以来崇尚“和”的理念，农业生产讲求得时之和、适地之宜，农村生活讲求人心和善、以和为贵，村落民居讲求顺应山水、和于四时。要把“和”的理念贯穿乡村建设始终，滋润人心、德化人心、凝聚人心，确保农村人心向善、稳定安宁。</a:t>
            </a:r>
            <a:r>
              <a:rPr lang="zh-CN" altLang="en-US" b="1" spc="225" dirty="0">
                <a:solidFill>
                  <a:srgbClr val="C00000"/>
                </a:solidFill>
                <a:latin typeface="微软雅黑" panose="020B0503020204020204" pitchFamily="34" charset="-122"/>
                <a:sym typeface="+mn-ea"/>
              </a:rPr>
              <a:t>一是</a:t>
            </a:r>
            <a:r>
              <a:rPr lang="zh-CN" altLang="en-US" spc="225" dirty="0">
                <a:solidFill>
                  <a:srgbClr val="C00000"/>
                </a:solidFill>
                <a:latin typeface="微软雅黑" panose="020B0503020204020204" pitchFamily="34" charset="-122"/>
                <a:sym typeface="+mn-ea"/>
              </a:rPr>
              <a:t>整合载体加强和改进乡村治理。完善网格化整理、精细化服务、信息化支撑的基层治理平台，把积分制、清单制等行之有效的抓手整合起来，把各部门的力量统筹起来，提升乡村治理效能。</a:t>
            </a:r>
            <a:r>
              <a:rPr lang="zh-CN" altLang="en-US" b="1" spc="225" dirty="0">
                <a:solidFill>
                  <a:srgbClr val="C00000"/>
                </a:solidFill>
                <a:latin typeface="微软雅黑" panose="020B0503020204020204" pitchFamily="34" charset="-122"/>
                <a:sym typeface="+mn-ea"/>
              </a:rPr>
              <a:t>二是</a:t>
            </a:r>
            <a:r>
              <a:rPr lang="zh-CN" altLang="en-US" spc="225" dirty="0">
                <a:solidFill>
                  <a:srgbClr val="C00000"/>
                </a:solidFill>
                <a:latin typeface="微软雅黑" panose="020B0503020204020204" pitchFamily="34" charset="-122"/>
                <a:sym typeface="+mn-ea"/>
              </a:rPr>
              <a:t>创新抓手加强农村精神文明建设。从农民需要出发，从农民喜好着手，增加富有农耕农趣农味、体现和谐和顺和美的乡村文化产品和服务供给。持续推进农村移风易俗，通过制定规范、强化村规民约、党员干部带头示范等方式，狠刹不良风气，努力成风化俗。</a:t>
            </a:r>
            <a:endParaRPr lang="zh-CN" altLang="en-US" spc="225" dirty="0">
              <a:solidFill>
                <a:srgbClr val="C00000"/>
              </a:solidFill>
              <a:latin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2051500" y="2427692"/>
            <a:ext cx="5245100"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和美乡村建设总体要求</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
        <p:nvSpPr>
          <p:cNvPr id="43" name="文本框 42"/>
          <p:cNvSpPr txBox="1"/>
          <p:nvPr/>
        </p:nvSpPr>
        <p:spPr>
          <a:xfrm>
            <a:off x="3903350" y="1423757"/>
            <a:ext cx="1219200" cy="1107996"/>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solidFill>
                <a:latin typeface="+mn-ea"/>
                <a:cs typeface="经典综艺体简" panose="02010609000101010101" pitchFamily="49" charset="-122"/>
              </a:rPr>
              <a:t>01</a:t>
            </a:r>
            <a:endParaRPr lang="zh-CN" altLang="en-US" sz="6600" b="1" dirty="0">
              <a:solidFill>
                <a:schemeClr val="accent1"/>
              </a:solidFill>
              <a:latin typeface="+mn-ea"/>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 fill="hold">
                            <p:stCondLst>
                              <p:cond delay="1100"/>
                            </p:stCondLst>
                            <p:childTnLst>
                              <p:par>
                                <p:cTn id="12" presetID="2" presetClass="entr" presetSubtype="4" fill="hold" grpId="0" nodeType="afterEffect">
                                  <p:stCondLst>
                                    <p:cond delay="0"/>
                                  </p:stCondLst>
                                  <p:iterate type="lt">
                                    <p:tmPct val="10000"/>
                                  </p:iterate>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一）明确指导思想。以习近平新时代中国特色社会主义思想为指导，深入贯彻落实党的二十大精神，牢固树立以人民为中心的发展思想，巩固拓展脱贫攻坚成果、全面推进乡村振兴，以党建为统领，围绕“把农民组织起来”这个关键，坚持城乡融合、共同富裕，坚持产业优先、绿色发展，坚持文化赋能、和谐善治，融合推进乡村建设与乡村治理，以治理促建设，以建设促发展，激发乡村建设内生动力，不断增强广大农民的获得感、幸福感、安全感，建设宜居宜业和美乡村。</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二）明确工作目标。2022—2025年，乡村建设与乡村治理融合推进试点取得明显成效，农村基层党组织更好发挥战斗堡垒作用，乡村风貌和人居环境持续改善，公共服务水平不断提高，乡村建设与乡村治理融合推进体系进一步完善。试点结束后，视情况在全市推开。</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254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（三）明确基本原则（</a:t>
            </a:r>
            <a:r>
              <a:rPr lang="en-US" altLang="zh-CN"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5</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个</a:t>
            </a:r>
            <a:r>
              <a:rPr lang="en-US" altLang="zh-CN"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3</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r>
              <a:rPr lang="zh-CN" altLang="en-US" b="1" dirty="0">
                <a:solidFill>
                  <a:srgbClr val="FF0000"/>
                </a:solidFill>
                <a:latin typeface="Haettenschweiler" panose="020B0706040902060204" pitchFamily="34" charset="0"/>
                <a:ea typeface="微软雅黑" panose="020B0503020204020204" pitchFamily="34" charset="-122"/>
                <a:sym typeface="方正姚体" panose="02010601030101010101" pitchFamily="2" charset="-122"/>
              </a:rPr>
              <a:t>坚持以“有人来、有活干、有钱赚”为定位</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。准确把握“逐步使农村基本具备现代化生活条件”的总体要求，科学预见未来乡村生活形态。坚持因村制宜、规划引领、有序推进，避免乡村规划城市化和乡村建设同质化倾向，防止大拆大建和无效投入。</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r>
              <a:rPr lang="zh-CN" altLang="en-US" b="1" dirty="0">
                <a:solidFill>
                  <a:srgbClr val="FF0000"/>
                </a:solidFill>
                <a:latin typeface="Haettenschweiler" panose="020B0706040902060204" pitchFamily="34" charset="0"/>
                <a:ea typeface="微软雅黑" panose="020B0503020204020204" pitchFamily="34" charset="-122"/>
                <a:sym typeface="方正姚体" panose="02010601030101010101" pitchFamily="2" charset="-122"/>
              </a:rPr>
              <a:t>坚持以“原乡人、归乡人、新乡人”为主体</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牢固树立“乡村振兴为农民而兴，乡村建设为农民而建”理念，充分尊重农民意愿，坚持农民有需求、政府就推动，农民愿意干、政府再支持，最大限度地调动农民积极性、让广大农民群众有更多获得感。鼓励归乡人返乡创业、新乡人下乡兴业，坚持政府引导与市场机制相结合，促进城乡要素双向流动。</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254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（三）明确基本原则</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r>
              <a:rPr lang="zh-CN" altLang="en-US" b="1" dirty="0">
                <a:solidFill>
                  <a:srgbClr val="FF0000"/>
                </a:solidFill>
                <a:latin typeface="Haettenschweiler" panose="020B0706040902060204" pitchFamily="34" charset="0"/>
                <a:ea typeface="微软雅黑" panose="020B0503020204020204" pitchFamily="34" charset="-122"/>
                <a:sym typeface="方正姚体" panose="02010601030101010101" pitchFamily="2" charset="-122"/>
              </a:rPr>
              <a:t>坚持以“乡土味、乡亲味、乡愁味”为特色</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遵循乡村发展规律，突出地域特色和乡村特点，深入挖掘和利用具有中国特色的农事节气、生态伦理、祖传家训、乡风民俗等农耕文明，把保护传承和开发利用有机结合起来，守护好乡村“人情味”“烟火气”，赋予新的时代内涵，培育文明乡风、良好家风、淳朴民风。</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r>
              <a:rPr lang="zh-CN" altLang="en-US" b="1" dirty="0">
                <a:solidFill>
                  <a:srgbClr val="FF0000"/>
                </a:solidFill>
                <a:latin typeface="Haettenschweiler" panose="020B0706040902060204" pitchFamily="34" charset="0"/>
                <a:ea typeface="微软雅黑" panose="020B0503020204020204" pitchFamily="34" charset="-122"/>
                <a:sym typeface="方正姚体" panose="02010601030101010101" pitchFamily="2" charset="-122"/>
              </a:rPr>
              <a:t>坚持以“兴产业、兴场景、兴邻里”为途径</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充分发挥乡村的生态涵养功能、令人向往的休闲观光功能、独具魅力的文化体验功能，通过农村“三变”改革、“承包地数字化”建设、宅基地“三权分置”等途径，实现产业再造、场景再造、邻里再造，打造成人们养生养老、创新创业、生活居住的新空间。</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（三）明确基本原则</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r>
              <a:rPr lang="zh-CN" altLang="en-US" b="1" dirty="0">
                <a:solidFill>
                  <a:srgbClr val="FF0000"/>
                </a:solidFill>
                <a:latin typeface="Haettenschweiler" panose="020B0706040902060204" pitchFamily="34" charset="0"/>
                <a:ea typeface="微软雅黑" panose="020B0503020204020204" pitchFamily="34" charset="-122"/>
                <a:sym typeface="方正姚体" panose="02010601030101010101" pitchFamily="2" charset="-122"/>
              </a:rPr>
              <a:t>坚持以“清单制、积分制、院落制”为抓手</a:t>
            </a:r>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加快推进数字乡村建设，深化推广积分制、清单制和院落制，探索城乡融合时代新型乡村社区的治理创新，让农民得到更好的组织引领、社会服务、民主参与，健全完善自治、法治、德治相结合的乡村治理体系，构建“大事政府办、小事村社办、私事自己办”的乡村善治机制。</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2123890" y="2211792"/>
            <a:ext cx="5245100"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和美乡村建设重点任务</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
        <p:nvSpPr>
          <p:cNvPr id="43" name="文本框 42"/>
          <p:cNvSpPr txBox="1"/>
          <p:nvPr/>
        </p:nvSpPr>
        <p:spPr>
          <a:xfrm>
            <a:off x="3903350" y="1271357"/>
            <a:ext cx="1219200" cy="1107996"/>
          </a:xfrm>
          <a:prstGeom prst="rect">
            <a:avLst/>
          </a:prstGeom>
          <a:noFill/>
        </p:spPr>
        <p:txBody>
          <a:bodyPr wrap="square" rtlCol="0">
            <a:spAutoFit/>
            <a:scene3d>
              <a:camera prst="orthographicFront"/>
              <a:lightRig rig="threePt" dir="t"/>
            </a:scene3d>
            <a:sp3d contourW="12700"/>
          </a:bodyPr>
          <a:lstStyle/>
          <a:p>
            <a:pPr algn="ctr"/>
            <a:r>
              <a:rPr lang="en-US" altLang="zh-CN" sz="6600" b="1" dirty="0" smtClean="0">
                <a:solidFill>
                  <a:schemeClr val="accent1"/>
                </a:solidFill>
                <a:latin typeface="+mn-ea"/>
                <a:cs typeface="经典综艺体简" panose="02010609000101010101" pitchFamily="49" charset="-122"/>
              </a:rPr>
              <a:t>02</a:t>
            </a:r>
            <a:endParaRPr lang="zh-CN" altLang="en-US" sz="6600" b="1" dirty="0">
              <a:solidFill>
                <a:schemeClr val="accent1"/>
              </a:solidFill>
              <a:latin typeface="+mn-ea"/>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 fill="hold">
                            <p:stCondLst>
                              <p:cond delay="1100"/>
                            </p:stCondLst>
                            <p:childTnLst>
                              <p:par>
                                <p:cTn id="12" presetID="2" presetClass="entr" presetSubtype="4" fill="hold" grpId="0" nodeType="afterEffect">
                                  <p:stCondLst>
                                    <p:cond delay="0"/>
                                  </p:stCondLst>
                                  <p:iterate type="lt">
                                    <p:tmPct val="10000"/>
                                  </p:iterate>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（一）坚持规划先行，引领乡村发展。坚持因村制宜、规划引领、有序推进，编好“三张图”，努力让农业成为有奔头的产业，让农民成为有吸引力的职业，让农村成为安居乐业的美丽家园。</a:t>
            </a:r>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endParaRPr lang="zh-CN" altLang="en-US"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sym typeface="+mn-ea"/>
              </a:rPr>
              <a:t>乡村振兴  十句口诀 </a:t>
            </a:r>
            <a:endParaRPr lang="zh-CN" altLang="en-US" sz="2100" b="1">
              <a:solidFill>
                <a:srgbClr val="C00000"/>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214282" y="1000114"/>
            <a:ext cx="8929718" cy="3681730"/>
          </a:xfrm>
          <a:prstGeom prst="rect">
            <a:avLst/>
          </a:prstGeom>
        </p:spPr>
        <p:txBody>
          <a:bodyPr wrap="square">
            <a:spAutoFit/>
          </a:bodyPr>
          <a:lstStyle/>
          <a:p>
            <a:pPr marL="285750" indent="0" fontAlgn="auto">
              <a:lnSpc>
                <a:spcPts val="3500"/>
              </a:lnSpc>
              <a:buFont typeface="Wingdings" panose="05000000000000000000" charset="0"/>
              <a:buChar char="u"/>
            </a:pPr>
            <a:r>
              <a:rPr lang="zh-CN" altLang="en-US" sz="1350" b="1" dirty="0">
                <a:solidFill>
                  <a:srgbClr val="C00000"/>
                </a:solidFill>
              </a:rPr>
              <a:t>5、</a:t>
            </a:r>
            <a:r>
              <a:rPr lang="zh-CN" altLang="en-US" b="1" dirty="0">
                <a:solidFill>
                  <a:srgbClr val="002060"/>
                </a:solidFill>
              </a:rPr>
              <a:t>轻设计，重回忆。</a:t>
            </a:r>
            <a:r>
              <a:rPr lang="zh-CN" altLang="en-US" sz="1350" dirty="0">
                <a:solidFill>
                  <a:srgbClr val="C00000"/>
                </a:solidFill>
              </a:rPr>
              <a:t>带着感恩、报答之心，到乡村，与古人对话，拜农民为师。轻设计，重回忆，古人最懂环境科学，最讲究天人合一，把它回忆起来，修复起来，就最好不过了。</a:t>
            </a:r>
            <a:endParaRPr lang="zh-CN" altLang="en-US" sz="1350" dirty="0">
              <a:solidFill>
                <a:srgbClr val="C00000"/>
              </a:solidFill>
            </a:endParaRPr>
          </a:p>
          <a:p>
            <a:pPr marL="285750" indent="0" fontAlgn="auto">
              <a:lnSpc>
                <a:spcPts val="3500"/>
              </a:lnSpc>
              <a:buFont typeface="Wingdings" panose="05000000000000000000" charset="0"/>
              <a:buChar char="u"/>
            </a:pPr>
            <a:r>
              <a:rPr lang="zh-CN" altLang="en-US" sz="1350" b="1" dirty="0">
                <a:solidFill>
                  <a:srgbClr val="C00000"/>
                </a:solidFill>
              </a:rPr>
              <a:t>6、</a:t>
            </a:r>
            <a:r>
              <a:rPr lang="zh-CN" altLang="en-US" b="1" dirty="0">
                <a:solidFill>
                  <a:srgbClr val="002060"/>
                </a:solidFill>
              </a:rPr>
              <a:t>有文化，最关键。</a:t>
            </a:r>
            <a:r>
              <a:rPr lang="zh-CN" altLang="en-US" sz="1350" dirty="0">
                <a:solidFill>
                  <a:srgbClr val="C00000"/>
                </a:solidFill>
              </a:rPr>
              <a:t>学习传统文化，才能当农民。倡导修宗祠、编族谱。只有答好“我是谁”、“我从哪里来”的问题，才能解决“我要到哪里去”的问题。农业不仅要一二三产融合，更要四五六产融合，第四产就是健康养生，和水、空气、土地相融合；第五产就是文化教育，和中小学生的研学旅行、高等院校的课外教学实践基地相融合；第六产就是把历史传承、民间信仰相融合。农业和文化一旦融合，前景必定无比广阔。</a:t>
            </a:r>
            <a:endParaRPr lang="zh-CN" altLang="en-US" sz="1350" dirty="0">
              <a:solidFill>
                <a:srgbClr val="C00000"/>
              </a:solidFill>
            </a:endParaRPr>
          </a:p>
          <a:p>
            <a:pPr marL="285750" indent="0" fontAlgn="auto">
              <a:lnSpc>
                <a:spcPts val="3500"/>
              </a:lnSpc>
              <a:buFont typeface="Wingdings" panose="05000000000000000000" charset="0"/>
              <a:buChar char="u"/>
            </a:pPr>
            <a:r>
              <a:rPr lang="zh-CN" altLang="en-US" sz="1350" b="1" dirty="0">
                <a:solidFill>
                  <a:srgbClr val="C00000"/>
                </a:solidFill>
              </a:rPr>
              <a:t>7、</a:t>
            </a:r>
            <a:r>
              <a:rPr lang="zh-CN" altLang="en-US" b="1" dirty="0">
                <a:solidFill>
                  <a:srgbClr val="002060"/>
                </a:solidFill>
              </a:rPr>
              <a:t>年轻人，要回家</a:t>
            </a:r>
            <a:r>
              <a:rPr lang="zh-CN" altLang="en-US" sz="1350" dirty="0">
                <a:solidFill>
                  <a:srgbClr val="C00000"/>
                </a:solidFill>
              </a:rPr>
              <a:t>。评判乡建是否成功的唯一标准——年轻人有否回家；没有青年的乡村是没有未来的乡村，乡村复兴不是鼓励资本下乡，而是鼓励青年下乡，新乡贤回乡。要调整政策，允许告老还乡、叶落归根</a:t>
            </a:r>
            <a:r>
              <a:rPr lang="zh-CN" altLang="en-US" sz="1350" dirty="0" smtClean="0">
                <a:solidFill>
                  <a:srgbClr val="C00000"/>
                </a:solidFill>
              </a:rPr>
              <a:t>。</a:t>
            </a:r>
            <a:endParaRPr lang="zh-CN" altLang="en-US" sz="135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en-US" altLang="zh-CN"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 </a:t>
            </a:r>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编好村庄规划图。立足资源禀赋、交通区位、产业基础、历史文脉等，系统梳理山、水、田、林、路、房、院之间生态肌理关系，优化布局乡村生活空间，严格保护农业生产空间和乡村生态空间；注重传统特色和乡村风貌保护，充分挖掘乡土文化、多元价值，实行分类规划管控；遵循乡村发展规律，尊重群众意愿，保持历史耐心，坚持先规划后建设，切实把握好建设进度、推进速度与财力承受度、农民接受度的关系，梯次推动改造建设。</a:t>
            </a:r>
            <a:endPar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2.</a:t>
            </a:r>
            <a:r>
              <a:rPr lang="en-US" altLang="zh-CN"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编好产业规划图。结合“三区三线”划定，优化农业产业布局，避免同质化发展，壮大优势产业集群；围绕改大、改水、改土、改路和宜机化目标，做好高标准农田建设规划，加强防汛抗旱基础设施建设，提升防灾减灾能力；大力发展生态农业、休闲农业、创意农业、体验农业、循环农业，促进一二三产业融合发展；加快推进农产品仓储保鲜冷链设施、电子商务体系和快递物流配送体系规划建设，畅通工业品下乡、农产品进城微循环，解决农村物流最后一公里难题。</a:t>
            </a:r>
            <a:endPar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3. 编好农房设计图。坚持科学选址、安全避害，提升农房防火防震防垮塌能力，形成自然、紧凑、有序的农房群落；尊重乡土风貌和地域特色，保护民族村寨、传统民居、文物古迹等，充分利用乡土材料、推广使用绿色建材；坚持农房姓“农”，尊重群众意愿与生活便利，逐步实现寝居分离、食寝分离和净污分离；加强乡村建设规划许可管理，注重对新建农房式样、功能、体量、色彩、高度等的管控和引导，迭代优化农房设计图集。</a:t>
            </a:r>
            <a:endPar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60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（二）坚持人才支撑，赋能乡村建设。创新乡村人才工作体制机制，着力抓好招才引智，用好“三类人”，促进各路人才“上山下乡”，为乡村建设提供强大支撑。</a:t>
            </a:r>
            <a:endPar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4.</a:t>
            </a:r>
            <a:r>
              <a:rPr lang="en-US" altLang="zh-CN"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选聘乡村规划师。充分依托本地高校及科研院所等，组建乡村建设联盟，选聘一批懂农业、爱农村、爱农民的乡村规划师、设计师、艺术家、社会工作者，沉入乡村不断探索总结乡村建设规律，做好乡土文化资源挖掘、保护、传承，开展陪伴式设计服务及建设运营服务，打造具有乡土风情、建筑特色、生活宜居的实践范例。</a:t>
            </a:r>
            <a:endPar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5.</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培育乡建工程队。依托乡村规划师队伍，有序组织培训本地瓦工、木工、石匠等乡村匠人，形成具有地方特色和技艺的建筑施工队伍，并培育成劳务品牌；通过以工代赈方式，承担本土乡村建设任务，既将更多工资收入留给农民，实现就近就地就业，又让群众深度参与自身家园建设，从而增强认同感与归属感</a:t>
            </a:r>
            <a:r>
              <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a:t>
            </a:r>
            <a:endParaRPr lang="zh-CN" alt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15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6.</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引进乡贤新村民。打好“乡情牌”，鼓励引导本土走出去的离退休干部、教师、医生等新乡贤，返乡定居、创业养老，强化道德教化引领功能，成为乡村治理新力量；积极引导本土大学生、务工能人、转业军人等返乡创业，城市居民、社会企业等下乡兴业，形成乡村建设新力量。</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（三）坚持产业强村，深化农村改革。坚持通过农村“三变”改革、“承包地数字化”建设及宅基地“三权分置”等途径，盘活“三块地”，将乡村打造成人们养生养老、创新创业、生活居住的新空间。</a:t>
            </a:r>
            <a:endPar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7.</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集约村集体土地。进一步深化完善村级集体资产资源的清产核资及确权，将闲置资产及耕地林地等资源进行集约经营，有效利用好可经营性资产及空间生态资源，推动资源变资产、资金变股金、农民变股东，赋予农民更加充分的财产权益；保障进城落户农民合法土地权益，鼓励依法自愿有偿转让；建立符合市场经济要求的集体经济运行新机制，着力构建新型农村集体经济，推动集体资产保值增值，确保农民受益，增强农村基层党组织的凝聚力和战斗力。</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8.</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种好农民承包地。实施科技强农行动，探索推进农民承包地数字化建设，推动“大田托管”和“智慧监管”；实施机械强农行动，推进永久基本农田集中连片整治，改善生产设施条件，提高小农生产抗风险能力，提高农业生产效率；培育一批农民专业合作社、农村专业技术协会、家庭农场、农创客和农业服务组织等经营主体，提升社会化服务能力；通过农业产业特色化和特色产业景观化途径，大力发展生态农业、休闲农业、创意农业、体验农业、循环农业，促进三产融合、产村融合。</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sym typeface="+mn-ea"/>
              </a:rPr>
              <a:t>乡村振兴  十句口诀 </a:t>
            </a:r>
            <a:endParaRPr lang="zh-CN" altLang="en-US" sz="2100" b="1">
              <a:solidFill>
                <a:srgbClr val="C00000"/>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415290" y="1033939"/>
            <a:ext cx="8605838" cy="3091815"/>
          </a:xfrm>
          <a:prstGeom prst="rect">
            <a:avLst/>
          </a:prstGeom>
        </p:spPr>
        <p:txBody>
          <a:bodyPr wrap="square">
            <a:spAutoFit/>
          </a:bodyPr>
          <a:lstStyle/>
          <a:p>
            <a:pPr marL="285750" indent="0" fontAlgn="auto">
              <a:lnSpc>
                <a:spcPts val="4000"/>
              </a:lnSpc>
              <a:buFont typeface="Wingdings" panose="05000000000000000000" charset="0"/>
              <a:buChar char="u"/>
            </a:pPr>
            <a:r>
              <a:rPr lang="zh-CN" altLang="en-US" sz="1350" b="1" dirty="0">
                <a:solidFill>
                  <a:srgbClr val="C00000"/>
                </a:solidFill>
              </a:rPr>
              <a:t>8、</a:t>
            </a:r>
            <a:r>
              <a:rPr lang="zh-CN" altLang="en-US" b="1" dirty="0">
                <a:solidFill>
                  <a:srgbClr val="002060"/>
                </a:solidFill>
              </a:rPr>
              <a:t>变市民，为农民。</a:t>
            </a:r>
            <a:r>
              <a:rPr lang="zh-CN" altLang="en-US" sz="1350" dirty="0">
                <a:solidFill>
                  <a:srgbClr val="C00000"/>
                </a:solidFill>
                <a:sym typeface="+mn-ea"/>
              </a:rPr>
              <a:t>应吸引“能人”、“企业家”、“知识分子”以及“主城市民”等四类人上山下乡，利用农村空闲农房，允许建设必要的附属设施，增加农村集体经济组织和农民空闲农房的财产性收入</a:t>
            </a:r>
            <a:r>
              <a:rPr lang="zh-CN" altLang="en-US" sz="1350" dirty="0" smtClean="0">
                <a:solidFill>
                  <a:srgbClr val="C00000"/>
                </a:solidFill>
                <a:sym typeface="+mn-ea"/>
              </a:rPr>
              <a:t>。</a:t>
            </a:r>
            <a:endParaRPr lang="zh-CN" altLang="en-US" sz="1350" dirty="0">
              <a:solidFill>
                <a:srgbClr val="C00000"/>
              </a:solidFill>
            </a:endParaRPr>
          </a:p>
          <a:p>
            <a:pPr marL="285750" indent="0" fontAlgn="auto">
              <a:lnSpc>
                <a:spcPts val="4000"/>
              </a:lnSpc>
              <a:buFont typeface="Wingdings" panose="05000000000000000000" charset="0"/>
              <a:buChar char="u"/>
            </a:pPr>
            <a:r>
              <a:rPr lang="zh-CN" altLang="en-US" sz="1350" b="1" dirty="0">
                <a:solidFill>
                  <a:srgbClr val="C00000"/>
                </a:solidFill>
              </a:rPr>
              <a:t>9、</a:t>
            </a:r>
            <a:r>
              <a:rPr lang="zh-CN" altLang="en-US" b="1" dirty="0">
                <a:solidFill>
                  <a:srgbClr val="002060"/>
                </a:solidFill>
              </a:rPr>
              <a:t>熟人圈，首自治。</a:t>
            </a:r>
            <a:r>
              <a:rPr lang="zh-CN" altLang="en-US" sz="1350" dirty="0">
                <a:solidFill>
                  <a:srgbClr val="C00000"/>
                </a:solidFill>
              </a:rPr>
              <a:t>乡村是熟人社会，要以自治为主，辅以德治</a:t>
            </a:r>
            <a:r>
              <a:rPr lang="zh-CN" altLang="en-US" sz="1350" dirty="0" smtClean="0">
                <a:solidFill>
                  <a:srgbClr val="C00000"/>
                </a:solidFill>
              </a:rPr>
              <a:t>、法制</a:t>
            </a:r>
            <a:r>
              <a:rPr lang="zh-CN" altLang="en-US" sz="1350" dirty="0">
                <a:solidFill>
                  <a:srgbClr val="C00000"/>
                </a:solidFill>
              </a:rPr>
              <a:t>。要方便群众，以便于广泛建立理事会等社会组织，充分发挥其在民居维修、新村建设、社会治理方面的作用；减少政府行政成本，节约中间环节，化解干群矛盾。</a:t>
            </a:r>
            <a:endParaRPr lang="zh-CN" altLang="en-US" sz="1350" dirty="0">
              <a:solidFill>
                <a:srgbClr val="C00000"/>
              </a:solidFill>
            </a:endParaRPr>
          </a:p>
          <a:p>
            <a:pPr marL="285750" indent="0" fontAlgn="auto">
              <a:lnSpc>
                <a:spcPts val="3400"/>
              </a:lnSpc>
              <a:buFont typeface="Wingdings" panose="05000000000000000000" charset="0"/>
              <a:buNone/>
            </a:pPr>
            <a:endParaRPr lang="zh-CN" altLang="en-US" sz="135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9.</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利用闲置宅基地。进一步探索村民宅基地所有权、资格权、使用权“三权分置”，在符合农村宅基地管理规定和相关规划的前提下，允许返乡下乡人员有偿转让闲置宅基地和房屋使用权、或与当地农民合作改建自住房，支持返乡人员依托自有和闲置住宅发展适合的乡村产业。让愿意返回家乡、建设家乡的人留得安心，让愿意上山下乡、回报乡村的人更有信心，让乡村“新邻里”成为乡村建设生力军，进而形成人才、土地、资金、产业汇聚的良性循环。</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四）坚持文化铸魂，打造乡村空间。加强农村思想道德建设和公共文化建设，坚持村庄自然空间与生活空间、传统文化空间与休闲活动空间的融合与协调，着力建好“三个院”，培育文明乡风、良好家风、淳朴民风。</a:t>
            </a:r>
            <a:endPar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10.</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建好村级大院。村级大院不仅是基层党建阵地、更是便民服务中心、也是乡村治理平台。着力打造集政策宣传、党群教育、党员活动等为一体的综合性党建服务阵地；规范村级公共服务中心功能设置，结合深化拓展新时代文明实践站、点建设，打造“一门式办理”“一站式服务”综合便民服务阵地；依托村综治平台，设置驻村警务室、法官工作站等，聘任乡贤等为调解员，在群众熟悉的生活场所，用法律和道德两种力量，有效化解基层矛盾纠纷。</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11.</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建好乡村书院。乡村书院不仅是村民的休闲空间，更是农耕文明的传承载体，也是传统文化的教化摇篮。充分利用闲置村校、办公室、粮站及农房等资源，结合农家书屋建设，因地制宜改建乡村书院。打造群众茶余饭后、休闲娱乐的会客厅，开展培训学习、宣讲党的方针政策的讲习所，展示乡土文化、传承农耕文明的村史馆，成为上山下乡、助力乡村振兴的新村民工作站，关爱留守儿童及空巢老人的爱心堂。</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12.</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建好农家庭院。农家庭院不仅是群众的生活空间，也是传承家风、促进增收的有效载体。弘扬社会主义核心价值观，倡导良好家风家教，厚植乡风文明；注重保留乡村原有纹理，充分利用本地建材及工法，实施微改造、精提升，展现乡土风情，留住乡愁记忆；推行畜禽入圈、柴禾归位、瓜豆上架、蔬菜成行、卫生上榜人居环境综合治理，因地制宜改厕改圈、治脏治乱；发展庭院经济，打造特色种植、养殖、手工、休闲旅游和生产生活服务等小微经济体，多渠道增加农民收入。</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（五）坚持共治融合，实现乡村善治。坚持以党的领导为统揽，健全完善自治、法治、德治相结合的乡村治理体系，着力办好“三件事”，实现“大事政府办、小事村社办、私事自己办”的乡村善治机制。</a:t>
            </a:r>
            <a:endPar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226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13.</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建好“一心两会”。建强党支部核心，进一步厘清驻村工作队与村支两委职责定位，还原村级组织“党建引领下的村民自治”核心定位；搭建由村党支部领导，村委会、互助会和社工组织等多方参与的乡村共治平台。建立乡村互助会，坚持党建带群建，培育扶持基层公益性、服务性、互助性社会组织，以自然村或村民小组为网格治理单元，充分发挥“新乡贤”作用，协助村支两委参与基层矛盾化解、环境卫生评比、乡村文体活动、倡导移风易俗等。建好村级联席会，建立由村党组织主导，多方协同参与的村级事务联席会，对村级重大事务决策、惠民政策落实、群众矛盾化解等，广泛听取各方意见，接受群众监督，凝聚社会力量，形成发展共识。</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14.</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推行“三制一化”。坚持农民主体，深化推广“清单制”，规范村级组织运行，切实减轻村级组织负担，改善推进基层干群关系、提升乡村治理效能。推广运用“积分制”，将村级事务与村民利益紧密联系起来，转化为量化指标，激发村民积极参与，推动乡村共建共治共享。探索推行“院落制”管理，按照“地域相连、民风相近、群众自愿、规模适度、能力匹配”的原则，以自然村落为基点设立院落，推动村民自我管理、自我服务、自我教育、自我监督。推进乡村治理“数字化”建设，搭建智慧村务管理和服务平台，全面提升治理效能。</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71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15.</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实现“三事分流”。坚持以问题为导向，将群众问题诉求按照大事、小事、私事进行分类分责处理，分流解决。“大事”，即政府管理事项和基本公共服务，主要由政府负责解决；“小事”，即村级公共事项及公益服务，主要由村“两委”主导，共同协商解决；“私事”，即群众个人事务，主要通过引导群众自行解决或寻求市场服务。按照需求收集、协商分流、分责办理、反馈评估等步骤进行闭环管理，从而实现“大事政府办、小事村社办、私事自己办”乡村善治机制。</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88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r>
              <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六）坚持党建引领，走好群众路线。坚持把服务群众、造福群众作为基层治理的出发点和落脚点，发挥党的群众工作优势和党员先锋模范作用，着力实现“三个在”，不断增强人民群众的获得感、幸福感、安全感。</a:t>
            </a:r>
            <a:endParaRPr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80355" y="1331080"/>
            <a:ext cx="4770835" cy="98424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8" tIns="34293" rIns="68588" bIns="34293" rtlCol="0" anchor="ctr"/>
          <a:lstStyle/>
          <a:p>
            <a:pPr algn="ctr"/>
            <a:endParaRPr lang="zh-CN" altLang="en-US" sz="1350">
              <a:cs typeface="+mn-ea"/>
            </a:endParaRPr>
          </a:p>
        </p:txBody>
      </p:sp>
      <p:sp>
        <p:nvSpPr>
          <p:cNvPr id="5" name="矩形 4"/>
          <p:cNvSpPr/>
          <p:nvPr/>
        </p:nvSpPr>
        <p:spPr>
          <a:xfrm>
            <a:off x="3466822" y="693666"/>
            <a:ext cx="3514726" cy="347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3" rIns="68588" bIns="34293" rtlCol="0" anchor="ctr"/>
          <a:lstStyle/>
          <a:p>
            <a:pPr algn="ctr"/>
            <a:r>
              <a:rPr lang="en-US" altLang="zh-CN" sz="2100" dirty="0">
                <a:latin typeface="+mn-ea"/>
                <a:cs typeface="+mn-ea"/>
              </a:rPr>
              <a:t>10</a:t>
            </a:r>
            <a:r>
              <a:rPr lang="zh-CN" altLang="en-US" sz="2100" dirty="0">
                <a:latin typeface="+mn-ea"/>
                <a:cs typeface="+mn-ea"/>
              </a:rPr>
              <a:t>、三句话，要牢记：</a:t>
            </a:r>
            <a:endParaRPr lang="zh-CN" altLang="en-US" sz="2100" dirty="0">
              <a:latin typeface="+mn-ea"/>
              <a:cs typeface="+mn-ea"/>
            </a:endParaRPr>
          </a:p>
        </p:txBody>
      </p:sp>
      <p:sp>
        <p:nvSpPr>
          <p:cNvPr id="6" name="六边形 5"/>
          <p:cNvSpPr/>
          <p:nvPr/>
        </p:nvSpPr>
        <p:spPr>
          <a:xfrm>
            <a:off x="160973" y="2355533"/>
            <a:ext cx="2075498" cy="134969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3" rIns="68588" bIns="34293" rtlCol="0" anchor="ctr"/>
          <a:lstStyle/>
          <a:p>
            <a:pPr algn="ctr"/>
            <a:r>
              <a:rPr lang="zh-CN" altLang="en-US" sz="2400" b="1">
                <a:solidFill>
                  <a:schemeClr val="bg1"/>
                </a:solidFill>
                <a:latin typeface="+mj-lt"/>
                <a:ea typeface="+mj-ea"/>
                <a:cs typeface="+mj-cs"/>
                <a:sym typeface="+mn-ea"/>
              </a:rPr>
              <a:t>乡村振兴</a:t>
            </a:r>
            <a:endParaRPr lang="zh-CN" altLang="en-US" sz="2400" b="1">
              <a:solidFill>
                <a:schemeClr val="bg1"/>
              </a:solidFill>
              <a:latin typeface="+mj-lt"/>
              <a:ea typeface="+mj-ea"/>
              <a:cs typeface="+mj-cs"/>
            </a:endParaRPr>
          </a:p>
          <a:p>
            <a:pPr algn="ctr" fontAlgn="auto">
              <a:lnSpc>
                <a:spcPts val="3500"/>
              </a:lnSpc>
            </a:pPr>
            <a:r>
              <a:rPr lang="zh-CN" altLang="en-US" sz="2400" b="1">
                <a:solidFill>
                  <a:schemeClr val="bg1"/>
                </a:solidFill>
                <a:latin typeface="+mj-lt"/>
                <a:ea typeface="+mj-ea"/>
                <a:cs typeface="+mj-cs"/>
                <a:sym typeface="+mn-ea"/>
              </a:rPr>
              <a:t>十句口诀</a:t>
            </a:r>
            <a:endParaRPr lang="zh-CN" altLang="en-US" sz="2400" b="1">
              <a:solidFill>
                <a:schemeClr val="bg1"/>
              </a:solidFill>
              <a:latin typeface="+mj-lt"/>
              <a:ea typeface="+mj-ea"/>
              <a:cs typeface="+mj-cs"/>
            </a:endParaRPr>
          </a:p>
        </p:txBody>
      </p:sp>
      <p:cxnSp>
        <p:nvCxnSpPr>
          <p:cNvPr id="7" name="直接箭头连接符 6"/>
          <p:cNvCxnSpPr>
            <a:stCxn id="6" idx="5"/>
          </p:cNvCxnSpPr>
          <p:nvPr/>
        </p:nvCxnSpPr>
        <p:spPr>
          <a:xfrm flipV="1">
            <a:off x="1899166" y="1653646"/>
            <a:ext cx="930524" cy="702078"/>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6" idx="0"/>
          </p:cNvCxnSpPr>
          <p:nvPr/>
        </p:nvCxnSpPr>
        <p:spPr>
          <a:xfrm>
            <a:off x="2236657" y="3030229"/>
            <a:ext cx="673995"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6" idx="1"/>
          </p:cNvCxnSpPr>
          <p:nvPr/>
        </p:nvCxnSpPr>
        <p:spPr>
          <a:xfrm>
            <a:off x="1899166" y="3705212"/>
            <a:ext cx="930524" cy="702078"/>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42372" y="1550081"/>
            <a:ext cx="4536505" cy="488315"/>
          </a:xfrm>
          <a:prstGeom prst="rect">
            <a:avLst/>
          </a:prstGeom>
          <a:noFill/>
        </p:spPr>
        <p:txBody>
          <a:bodyPr wrap="square" lIns="68588" tIns="34293" rIns="68588" bIns="34293" rtlCol="0">
            <a:spAutoFit/>
          </a:bodyPr>
          <a:lstStyle/>
          <a:p>
            <a:pPr algn="ctr">
              <a:lnSpc>
                <a:spcPct val="130000"/>
              </a:lnSpc>
            </a:pPr>
            <a:r>
              <a:rPr lang="zh-CN" altLang="en-US" sz="2100" dirty="0">
                <a:solidFill>
                  <a:schemeClr val="tx1"/>
                </a:solidFill>
                <a:latin typeface="微软雅黑" panose="020B0503020204020204" pitchFamily="34" charset="-122"/>
                <a:cs typeface="+mn-ea"/>
              </a:rPr>
              <a:t>没有文化的支撑是走不远的</a:t>
            </a:r>
            <a:endParaRPr lang="zh-CN" altLang="en-US" sz="2100" dirty="0">
              <a:solidFill>
                <a:schemeClr val="tx1"/>
              </a:solidFill>
              <a:latin typeface="微软雅黑" panose="020B0503020204020204" pitchFamily="34" charset="-122"/>
              <a:cs typeface="+mn-ea"/>
            </a:endParaRPr>
          </a:p>
        </p:txBody>
      </p:sp>
      <p:sp>
        <p:nvSpPr>
          <p:cNvPr id="11" name="矩形 10"/>
          <p:cNvSpPr/>
          <p:nvPr/>
        </p:nvSpPr>
        <p:spPr>
          <a:xfrm>
            <a:off x="2980354" y="2571750"/>
            <a:ext cx="4770835" cy="1007746"/>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8" tIns="34293" rIns="68588" bIns="34293" rtlCol="0" anchor="ctr"/>
          <a:lstStyle/>
          <a:p>
            <a:pPr algn="ctr"/>
            <a:endParaRPr lang="zh-CN" altLang="en-US" sz="1350">
              <a:cs typeface="+mn-ea"/>
            </a:endParaRPr>
          </a:p>
        </p:txBody>
      </p:sp>
      <p:sp>
        <p:nvSpPr>
          <p:cNvPr id="13" name="TextBox 12"/>
          <p:cNvSpPr txBox="1"/>
          <p:nvPr/>
        </p:nvSpPr>
        <p:spPr>
          <a:xfrm>
            <a:off x="3142372" y="2805773"/>
            <a:ext cx="4536505" cy="488315"/>
          </a:xfrm>
          <a:prstGeom prst="rect">
            <a:avLst/>
          </a:prstGeom>
          <a:noFill/>
        </p:spPr>
        <p:txBody>
          <a:bodyPr wrap="square" lIns="68588" tIns="34293" rIns="68588" bIns="34293" rtlCol="0">
            <a:spAutoFit/>
          </a:bodyPr>
          <a:lstStyle/>
          <a:p>
            <a:pPr algn="ctr">
              <a:lnSpc>
                <a:spcPct val="130000"/>
              </a:lnSpc>
              <a:buClrTx/>
              <a:buSzTx/>
              <a:buFontTx/>
            </a:pPr>
            <a:r>
              <a:rPr lang="zh-CN" altLang="en-US" sz="2100" dirty="0">
                <a:latin typeface="微软雅黑" panose="020B0503020204020204" pitchFamily="34" charset="-122"/>
                <a:cs typeface="+mn-ea"/>
              </a:rPr>
              <a:t>没有村民的参与是走不稳的</a:t>
            </a:r>
            <a:endParaRPr lang="zh-CN" altLang="en-US" sz="2100" dirty="0">
              <a:latin typeface="微软雅黑" panose="020B0503020204020204" pitchFamily="34" charset="-122"/>
              <a:cs typeface="+mn-ea"/>
            </a:endParaRPr>
          </a:p>
        </p:txBody>
      </p:sp>
      <p:sp>
        <p:nvSpPr>
          <p:cNvPr id="14" name="矩形 13"/>
          <p:cNvSpPr/>
          <p:nvPr/>
        </p:nvSpPr>
        <p:spPr>
          <a:xfrm>
            <a:off x="2980373" y="3866198"/>
            <a:ext cx="4771073" cy="100774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88" tIns="34293" rIns="68588" bIns="34293" rtlCol="0" anchor="ctr"/>
          <a:lstStyle/>
          <a:p>
            <a:pPr algn="ctr"/>
            <a:endParaRPr lang="zh-CN" altLang="en-US" sz="1350">
              <a:cs typeface="+mn-ea"/>
            </a:endParaRPr>
          </a:p>
        </p:txBody>
      </p:sp>
      <p:sp>
        <p:nvSpPr>
          <p:cNvPr id="16" name="TextBox 15"/>
          <p:cNvSpPr txBox="1"/>
          <p:nvPr/>
        </p:nvSpPr>
        <p:spPr>
          <a:xfrm>
            <a:off x="3142372" y="4142768"/>
            <a:ext cx="4536505" cy="488315"/>
          </a:xfrm>
          <a:prstGeom prst="rect">
            <a:avLst/>
          </a:prstGeom>
          <a:noFill/>
        </p:spPr>
        <p:txBody>
          <a:bodyPr wrap="square" lIns="68588" tIns="34293" rIns="68588" bIns="34293" rtlCol="0">
            <a:spAutoFit/>
          </a:bodyPr>
          <a:lstStyle/>
          <a:p>
            <a:pPr algn="ctr">
              <a:lnSpc>
                <a:spcPct val="130000"/>
              </a:lnSpc>
              <a:buClrTx/>
              <a:buSzTx/>
              <a:buFontTx/>
            </a:pPr>
            <a:r>
              <a:rPr lang="zh-CN" altLang="en-US" sz="2100" dirty="0">
                <a:latin typeface="微软雅黑" panose="020B0503020204020204" pitchFamily="34" charset="-122"/>
                <a:cs typeface="+mn-ea"/>
              </a:rPr>
              <a:t>没有企业的助推是走不快的</a:t>
            </a:r>
            <a:endParaRPr lang="zh-CN" altLang="en-US" sz="2100" dirty="0">
              <a:latin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par>
                          <p:cTn id="46" fill="hold">
                            <p:stCondLst>
                              <p:cond delay="500"/>
                            </p:stCondLst>
                            <p:childTnLst>
                              <p:par>
                                <p:cTn id="47" presetID="2"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10" grpId="0"/>
      <p:bldP spid="11" grpId="0" bldLvl="0" animBg="1"/>
      <p:bldP spid="13" grpId="0"/>
      <p:bldP spid="14" grpId="0" bldLvl="0" animBg="1"/>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16.</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让干部生活在群众中。坚持“五级书记遍访”机制，严格干部走访帮扶制度，明确“两解一帮”工作职责，即为群众解读政策、解决问题、帮助增收，实现干部到户见面到人、政策到户落实到人、问题到户解决到人、产业到户收入到人；推动教师家访“扶智托幼”，医生巡访“扶弱济困”，农技随访“扶技造血”等遍访工作机制常态化，拉近群众距离，赢得群众信任。</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17.</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让群众活动在集体中。加强对乡村社会组织的培育管理，充分发挥乡村互助会、红白理事会、专业合作社等社会组织桥梁纽带作用，由广覆盖实现广参与；推选个人素质好、群众威信高的党员代表、村民代表、离退休干部以及新乡贤担任负责人，广泛组织动员群众参与文化体育活动、环境卫生评比、道德模范选树等，激发群众的公益集体意识和主人翁精神。</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533400" y="1504950"/>
            <a:ext cx="840994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4" rIns="51428" bIns="25714">
            <a:spAutoFit/>
          </a:bodyPr>
          <a:lstStyle/>
          <a:p>
            <a:pPr algn="l">
              <a:buClrTx/>
              <a:buSzTx/>
              <a:buFontTx/>
            </a:pP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18.</a:t>
            </a:r>
            <a:r>
              <a:rPr lang="en-US"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 </a:t>
            </a:r>
            <a:r>
              <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让组织扎根在基层中。抓住健全乡村组织体系这个关键，加强农村基层党组织带头人和党员队伍建设，整顿软弱涣散农村基层党组织，推动农村基层党组织当好防返贫监测“调查队”、致富项目“工程队”、为民政策“宣传队”作用，在宣传党的主张、贯彻党的决定、领导基层治理、团结动员群众、推动改革发展等方面，发挥好战斗堡垒作用。</a:t>
            </a:r>
            <a:endParaRPr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00" y="213360"/>
            <a:ext cx="6662261" cy="414020"/>
          </a:xfrm>
          <a:prstGeom prst="rect">
            <a:avLst/>
          </a:prstGeom>
          <a:ln>
            <a:noFill/>
          </a:ln>
        </p:spPr>
        <p:txBody>
          <a:bodyPr wrap="square">
            <a:spAutoFit/>
          </a:bodyPr>
          <a:lstStyle/>
          <a:p>
            <a:r>
              <a:rPr lang="zh-CN" altLang="en-US" sz="2100" b="1">
                <a:solidFill>
                  <a:srgbClr val="C00000"/>
                </a:solidFill>
                <a:latin typeface="微软雅黑" panose="020B0503020204020204" pitchFamily="34" charset="-122"/>
                <a:ea typeface="微软雅黑" panose="020B0503020204020204" pitchFamily="34" charset="-122"/>
              </a:rPr>
              <a:t>国家考核乡村建设可能关注点：</a:t>
            </a:r>
            <a:endParaRPr lang="zh-CN" altLang="en-US" sz="2100" b="1">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273050" y="987425"/>
            <a:ext cx="8685530" cy="3861435"/>
          </a:xfrm>
          <a:prstGeom prst="rect">
            <a:avLst/>
          </a:prstGeom>
          <a:ln>
            <a:solidFill>
              <a:srgbClr val="C00000"/>
            </a:solidFill>
          </a:ln>
        </p:spPr>
        <p:txBody>
          <a:bodyPr wrap="square">
            <a:spAutoFit/>
          </a:bodyPr>
          <a:lstStyle/>
          <a:p>
            <a:pPr marL="252095" indent="457200" algn="l" fontAlgn="auto">
              <a:lnSpc>
                <a:spcPts val="2100"/>
              </a:lnSpc>
              <a:buClr>
                <a:srgbClr val="C00000"/>
              </a:buClr>
              <a:buSzTx/>
              <a:buFont typeface="Wingdings" panose="05000000000000000000"/>
              <a:buNone/>
            </a:pPr>
            <a:r>
              <a:rPr lang="zh-CN" altLang="en-US" sz="1200">
                <a:solidFill>
                  <a:schemeClr val="tx1"/>
                </a:solidFill>
                <a:uFillTx/>
                <a:latin typeface="微软雅黑" panose="020B0503020204020204" pitchFamily="34" charset="-122"/>
                <a:ea typeface="微软雅黑" panose="020B0503020204020204" pitchFamily="34" charset="-122"/>
              </a:rPr>
              <a:t>一、</a:t>
            </a:r>
            <a:r>
              <a:rPr lang="zh-CN" altLang="en-US" sz="1200">
                <a:solidFill>
                  <a:srgbClr val="FF0000"/>
                </a:solidFill>
                <a:uFillTx/>
                <a:latin typeface="微软雅黑" panose="020B0503020204020204" pitchFamily="34" charset="-122"/>
                <a:ea typeface="微软雅黑" panose="020B0503020204020204" pitchFamily="34" charset="-122"/>
              </a:rPr>
              <a:t>看是否刮风搞运动，是否盲目追求乡村建设速度，是否超越发展阶段和地方实际搞大融资、大拆建、大开发。</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二、看是滞随意撤并村庄搞大社区、违背农民意愿大拆大建，搞大包大揽、强迫命令，代替农民选择。</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三、看是否搞齐步走、“一刀切”，是否在“空心村”无效投入、造成浪费。</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四、是否乱占耕地建房，是否拆除已被确定为文物保护单位、文化遗产和历史建筑的农房。</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五、看是否未经规划设计和审批的乱搭乱建行为，是否违背村情民意搞设计。</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六、看是否脱离乡村实际搞试点示范。</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七、看是否盲目推进“全覆盖”全域乡村旅游，是否村村搞旅游、家家建民宿，村与村之间是否存在同质化竞争。</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八、看是否机械照搬城镇建设模式，过度打造景观小品，种植名贵苗木，大面积贴草皮、造假山。</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九、看是否随意切坡填方弃渣、挖山填湖、砍老树。</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十、看是否对农房外立面过度“涂脂抹粉”，盲目跟风“刷白墙”。</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十一、看是否不顾农民意愿搞土地大集中或干涉农民自主耕种，人为增大乡村产业发展风险。</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十二、看是否将大理石、镜面石材等昂贵建材用作铺装或建筑物构件。</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十三、看是否新建高度超过1米的非功能性实体围墙。</a:t>
            </a:r>
            <a:endParaRPr lang="zh-CN" altLang="en-US" sz="1200">
              <a:solidFill>
                <a:srgbClr val="FF0000"/>
              </a:solidFill>
              <a:uFillTx/>
              <a:latin typeface="微软雅黑" panose="020B0503020204020204" pitchFamily="34" charset="-122"/>
              <a:ea typeface="微软雅黑" panose="020B0503020204020204" pitchFamily="34" charset="-122"/>
            </a:endParaRPr>
          </a:p>
          <a:p>
            <a:pPr marL="252095" indent="457200" algn="l" fontAlgn="auto">
              <a:lnSpc>
                <a:spcPts val="2100"/>
              </a:lnSpc>
              <a:buClr>
                <a:srgbClr val="C00000"/>
              </a:buClr>
              <a:buSzTx/>
              <a:buFont typeface="Wingdings" panose="05000000000000000000"/>
              <a:buNone/>
            </a:pPr>
            <a:r>
              <a:rPr lang="zh-CN" altLang="en-US" sz="1200">
                <a:solidFill>
                  <a:srgbClr val="FF0000"/>
                </a:solidFill>
                <a:uFillTx/>
                <a:latin typeface="微软雅黑" panose="020B0503020204020204" pitchFamily="34" charset="-122"/>
                <a:ea typeface="微软雅黑" panose="020B0503020204020204" pitchFamily="34" charset="-122"/>
              </a:rPr>
              <a:t>十四、看是否对河道（池塘）、山坡作非生态驳坎或硬化。是否在河道、池塘内随意设置堰坝、栈桥、亲水平台。</a:t>
            </a:r>
            <a:endParaRPr lang="zh-CN" altLang="en-US" sz="1200">
              <a:solidFill>
                <a:srgbClr val="FF0000"/>
              </a:solidFill>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460" y="699135"/>
            <a:ext cx="8916035" cy="4258945"/>
          </a:xfrm>
          <a:prstGeom prst="rect">
            <a:avLst/>
          </a:prstGeom>
          <a:ln>
            <a:solidFill>
              <a:srgbClr val="C00000"/>
            </a:solidFill>
          </a:ln>
        </p:spPr>
        <p:txBody>
          <a:bodyPr wrap="square">
            <a:spAutoFit/>
          </a:bodyPr>
          <a:lstStyle/>
          <a:p>
            <a:pPr marL="252095" indent="457200" algn="ctr" fontAlgn="auto">
              <a:lnSpc>
                <a:spcPts val="2500"/>
              </a:lnSpc>
              <a:buClr>
                <a:srgbClr val="C00000"/>
              </a:buClr>
              <a:buSzTx/>
              <a:buFont typeface="Wingdings" panose="05000000000000000000"/>
              <a:buNone/>
            </a:pPr>
            <a:r>
              <a:rPr lang="zh-CN" altLang="en-US" sz="2000" dirty="0">
                <a:solidFill>
                  <a:schemeClr val="tx2">
                    <a:lumMod val="75000"/>
                  </a:schemeClr>
                </a:solidFill>
                <a:latin typeface="微软雅黑" panose="020B0503020204020204" pitchFamily="34" charset="-122"/>
                <a:ea typeface="微软雅黑" panose="020B0503020204020204" pitchFamily="34" charset="-122"/>
                <a:sym typeface="+mn-ea"/>
              </a:rPr>
              <a:t>人居环境整治</a:t>
            </a:r>
            <a:r>
              <a:rPr lang="en-US" altLang="zh-CN" sz="2000" dirty="0">
                <a:solidFill>
                  <a:schemeClr val="tx2">
                    <a:lumMod val="7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tx2">
                    <a:lumMod val="75000"/>
                  </a:schemeClr>
                </a:solidFill>
                <a:latin typeface="微软雅黑" panose="020B0503020204020204" pitchFamily="34" charset="-122"/>
                <a:ea typeface="微软雅黑" panose="020B0503020204020204" pitchFamily="34" charset="-122"/>
                <a:sym typeface="+mn-ea"/>
              </a:rPr>
              <a:t>十宜</a:t>
            </a:r>
            <a:r>
              <a:rPr lang="en-US" altLang="zh-CN" sz="2000" dirty="0">
                <a:solidFill>
                  <a:schemeClr val="tx2">
                    <a:lumMod val="7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tx2">
                    <a:lumMod val="75000"/>
                  </a:schemeClr>
                </a:solidFill>
                <a:latin typeface="微软雅黑" panose="020B0503020204020204" pitchFamily="34" charset="-122"/>
                <a:ea typeface="微软雅黑" panose="020B0503020204020204" pitchFamily="34" charset="-122"/>
                <a:sym typeface="+mn-ea"/>
              </a:rPr>
              <a:t>十不得</a:t>
            </a:r>
            <a:r>
              <a:rPr lang="en-US" altLang="zh-CN" sz="2000" dirty="0">
                <a:solidFill>
                  <a:schemeClr val="tx2">
                    <a:lumMod val="75000"/>
                  </a:schemeClr>
                </a:solidFill>
                <a:latin typeface="微软雅黑" panose="020B0503020204020204" pitchFamily="34" charset="-122"/>
                <a:ea typeface="微软雅黑" panose="020B0503020204020204" pitchFamily="34" charset="-122"/>
                <a:sym typeface="+mn-ea"/>
              </a:rPr>
              <a:t>”</a:t>
            </a:r>
            <a:endParaRPr lang="en-US" altLang="zh-CN" sz="2000" dirty="0">
              <a:solidFill>
                <a:schemeClr val="tx2">
                  <a:lumMod val="75000"/>
                </a:schemeClr>
              </a:solidFill>
              <a:latin typeface="微软雅黑" panose="020B0503020204020204" pitchFamily="34" charset="-122"/>
              <a:ea typeface="微软雅黑" panose="020B0503020204020204" pitchFamily="34" charset="-122"/>
              <a:sym typeface="+mn-ea"/>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1.</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遵循村庄规划和相关技术规范，建设安全、适用、富有当地文化特色、美观的住宅，</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未批先建；</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2.</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科学制定方案，</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进行不切实际的大拆大建，和拆除文物保护单位、文化遗产和历史建筑的农房；</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3</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严格控制墙绘，</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对农房外立面过度“涂脂抹粉”、盲目跟风“刷白墙”；</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4.</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坚持以基础环境整治为首要任务，</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过度人为造景；</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5.</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根据村庄区域特点等情况合理规划公共活动场所，</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对公共场地大面积硬化或选择与环境不协</a:t>
            </a:r>
            <a:r>
              <a:rPr lang="en-US" altLang="zh-CN" sz="1350">
                <a:solidFill>
                  <a:srgbClr val="FF0000"/>
                </a:solidFill>
                <a:latin typeface="微软雅黑" panose="020B0503020204020204" pitchFamily="34" charset="-122"/>
                <a:ea typeface="微软雅黑" panose="020B0503020204020204" pitchFamily="34" charset="-122"/>
              </a:rPr>
              <a:t>  </a:t>
            </a:r>
            <a:endParaRPr lang="en-US" altLang="zh-CN"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    </a:t>
            </a:r>
            <a:r>
              <a:rPr lang="zh-CN" altLang="en-US" sz="1350">
                <a:solidFill>
                  <a:srgbClr val="FF0000"/>
                </a:solidFill>
                <a:latin typeface="微软雅黑" panose="020B0503020204020204" pitchFamily="34" charset="-122"/>
                <a:ea typeface="微软雅黑" panose="020B0503020204020204" pitchFamily="34" charset="-122"/>
              </a:rPr>
              <a:t>调的铺装形式；</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6</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保持乡土特色，</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种植大规格树木、名贵树木等；</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7.</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凸显乡情，鼓励使用传统工艺，</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使用大理石及其他昂贵建材用作铺装或建筑物构件；</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8.</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保护河流水系的自然形态和生态系统，</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对村内池塘、沟渠、河道等水体驳岸过度硬化；</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0</a:t>
            </a:r>
            <a:r>
              <a:rPr lang="zh-CN" altLang="en-US" sz="1350">
                <a:solidFill>
                  <a:srgbClr val="FF0000"/>
                </a:solidFill>
                <a:latin typeface="微软雅黑" panose="020B0503020204020204" pitchFamily="34" charset="-122"/>
                <a:ea typeface="微软雅黑" panose="020B0503020204020204" pitchFamily="34" charset="-122"/>
              </a:rPr>
              <a:t>9.</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保护自然生态，充分遵循农村自身发展规律，</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破坏生态环境砍树挖山；</a:t>
            </a:r>
            <a:endParaRPr lang="zh-CN" altLang="en-US"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zh-CN" altLang="en-US" sz="1350">
                <a:solidFill>
                  <a:srgbClr val="FF0000"/>
                </a:solidFill>
                <a:latin typeface="微软雅黑" panose="020B0503020204020204" pitchFamily="34" charset="-122"/>
                <a:ea typeface="微软雅黑" panose="020B0503020204020204" pitchFamily="34" charset="-122"/>
              </a:rPr>
              <a:t>10.</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宜</a:t>
            </a:r>
            <a:r>
              <a:rPr lang="zh-CN" altLang="en-US" sz="1350">
                <a:solidFill>
                  <a:srgbClr val="FF0000"/>
                </a:solidFill>
                <a:latin typeface="微软雅黑" panose="020B0503020204020204" pitchFamily="34" charset="-122"/>
                <a:ea typeface="微软雅黑" panose="020B0503020204020204" pitchFamily="34" charset="-122"/>
              </a:rPr>
              <a:t>保持历史文化名村、传统村落的完整性和延续性，</a:t>
            </a:r>
            <a:r>
              <a:rPr lang="zh-CN" altLang="en-US" sz="135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不得</a:t>
            </a:r>
            <a:r>
              <a:rPr lang="zh-CN" altLang="en-US" sz="1350">
                <a:solidFill>
                  <a:srgbClr val="FF0000"/>
                </a:solidFill>
                <a:latin typeface="微软雅黑" panose="020B0503020204020204" pitchFamily="34" charset="-122"/>
                <a:ea typeface="微软雅黑" panose="020B0503020204020204" pitchFamily="34" charset="-122"/>
              </a:rPr>
              <a:t>在历史文化名村、传统村落核心保护范围内</a:t>
            </a:r>
            <a:r>
              <a:rPr lang="en-US" altLang="zh-CN" sz="1350">
                <a:solidFill>
                  <a:srgbClr val="FF0000"/>
                </a:solidFill>
                <a:latin typeface="微软雅黑" panose="020B0503020204020204" pitchFamily="34" charset="-122"/>
                <a:ea typeface="微软雅黑" panose="020B0503020204020204" pitchFamily="34" charset="-122"/>
              </a:rPr>
              <a:t> </a:t>
            </a:r>
            <a:endParaRPr lang="en-US" altLang="zh-CN" sz="1350">
              <a:solidFill>
                <a:srgbClr val="FF0000"/>
              </a:solidFill>
              <a:latin typeface="微软雅黑" panose="020B0503020204020204" pitchFamily="34" charset="-122"/>
              <a:ea typeface="微软雅黑" panose="020B0503020204020204" pitchFamily="34" charset="-122"/>
            </a:endParaRPr>
          </a:p>
          <a:p>
            <a:pPr marL="252095" indent="457200" algn="l" fontAlgn="auto">
              <a:lnSpc>
                <a:spcPts val="2500"/>
              </a:lnSpc>
              <a:buClr>
                <a:srgbClr val="C00000"/>
              </a:buClr>
              <a:buSzTx/>
              <a:buFont typeface="Wingdings" panose="05000000000000000000"/>
              <a:buNone/>
            </a:pPr>
            <a:r>
              <a:rPr lang="en-US" altLang="zh-CN" sz="1350">
                <a:solidFill>
                  <a:srgbClr val="FF0000"/>
                </a:solidFill>
                <a:latin typeface="微软雅黑" panose="020B0503020204020204" pitchFamily="34" charset="-122"/>
                <a:ea typeface="微软雅黑" panose="020B0503020204020204" pitchFamily="34" charset="-122"/>
              </a:rPr>
              <a:t>     </a:t>
            </a:r>
            <a:r>
              <a:rPr lang="zh-CN" altLang="en-US" sz="1350">
                <a:solidFill>
                  <a:srgbClr val="FF0000"/>
                </a:solidFill>
                <a:latin typeface="微软雅黑" panose="020B0503020204020204" pitchFamily="34" charset="-122"/>
                <a:ea typeface="微软雅黑" panose="020B0503020204020204" pitchFamily="34" charset="-122"/>
              </a:rPr>
              <a:t>进行除必要基础设施和公共服务设施以外的新建、扩建活动。</a:t>
            </a:r>
            <a:endParaRPr lang="zh-CN" altLang="en-US" sz="135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3204025" y="2427692"/>
            <a:ext cx="4216400" cy="129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宜居宜业和美乡村</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示范创建行动任务</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
        <p:nvSpPr>
          <p:cNvPr id="43" name="文本框 42"/>
          <p:cNvSpPr txBox="1"/>
          <p:nvPr/>
        </p:nvSpPr>
        <p:spPr>
          <a:xfrm>
            <a:off x="3903350" y="1271357"/>
            <a:ext cx="1219200" cy="1106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smtClean="0">
                <a:solidFill>
                  <a:schemeClr val="accent1"/>
                </a:solidFill>
                <a:latin typeface="+mn-ea"/>
                <a:cs typeface="经典综艺体简" panose="02010609000101010101" pitchFamily="49" charset="-122"/>
              </a:rPr>
              <a:t>03</a:t>
            </a:r>
            <a:endParaRPr lang="zh-CN" altLang="en-US" sz="6600" b="1" dirty="0">
              <a:solidFill>
                <a:schemeClr val="accent1"/>
              </a:solidFill>
              <a:latin typeface="+mn-ea"/>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 fill="hold">
                            <p:stCondLst>
                              <p:cond delay="1100"/>
                            </p:stCondLst>
                            <p:childTnLst>
                              <p:par>
                                <p:cTn id="12" presetID="2" presetClass="entr" presetSubtype="4" fill="hold" grpId="0" nodeType="afterEffect">
                                  <p:stCondLst>
                                    <p:cond delay="0"/>
                                  </p:stCondLst>
                                  <p:iterate type="lt">
                                    <p:tmPct val="10000"/>
                                  </p:iterate>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宜居宜业和</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美乡村</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示范创行动</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重点任务 </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（一）实施农村基础设施“五网”建设工程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1.建好农村“路网”。</a:t>
            </a:r>
            <a:r>
              <a:rPr sz="1600" b="1" dirty="0">
                <a:solidFill>
                  <a:srgbClr val="FF0000"/>
                </a:solidFill>
                <a:latin typeface="微软雅黑" panose="020B0503020204020204" pitchFamily="34" charset="-122"/>
                <a:ea typeface="微软雅黑" panose="020B0503020204020204" pitchFamily="34" charset="-122"/>
              </a:rPr>
              <a:t>坚持以推动“四好农村路”高质量发展为抓手，指导区县推进以乡镇及主要经济节点为网点的对外快速骨干县乡道升级改造，有序推进具备条件的较大人口规模自然村（组）和具备条件的建制村通双车道，加强产业路、旅游路、资源路建设，完善交旅融合路段沿线服务设施，发展路衍经济</a:t>
            </a:r>
            <a:r>
              <a:rPr lang="zh-CN" sz="1600" b="1" dirty="0">
                <a:solidFill>
                  <a:srgbClr val="FF0000"/>
                </a:solidFill>
                <a:latin typeface="微软雅黑" panose="020B0503020204020204" pitchFamily="34" charset="-122"/>
                <a:ea typeface="微软雅黑" panose="020B0503020204020204" pitchFamily="34" charset="-122"/>
              </a:rPr>
              <a:t>，</a:t>
            </a:r>
            <a:r>
              <a:rPr sz="1600" b="1" dirty="0">
                <a:solidFill>
                  <a:srgbClr val="FF0000"/>
                </a:solidFill>
                <a:latin typeface="微软雅黑" panose="020B0503020204020204" pitchFamily="34" charset="-122"/>
                <a:ea typeface="微软雅黑" panose="020B0503020204020204" pitchFamily="34" charset="-122"/>
              </a:rPr>
              <a:t>拓展多种服务功能。到 2027 年，具备条件的村民小组通硬化路达到 98%以上，新改建农村入户道路 1 万公里以上。 </a:t>
            </a:r>
            <a:endParaRPr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484120" y="555625"/>
            <a:ext cx="6748145"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（一）实施农村基础设施“五网”建设工程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2.建好农村“水网”。</a:t>
            </a:r>
            <a:r>
              <a:rPr sz="1600" b="1" dirty="0">
                <a:solidFill>
                  <a:srgbClr val="FF0000"/>
                </a:solidFill>
                <a:latin typeface="微软雅黑" panose="020B0503020204020204" pitchFamily="34" charset="-122"/>
                <a:ea typeface="微软雅黑" panose="020B0503020204020204" pitchFamily="34" charset="-122"/>
              </a:rPr>
              <a:t>以第一批 10 个区县农村水网试点建- 35 -设为抓手，推进农村水网示范区建设，优化完善农村水源、供水、灌溉设施布局，加强防汛抗旱及供水保障基础设施建设，全面提升农村供水安全保障能力。深入推进农村饮水安全“一改三提”，加强水资源节约集约利用，持续推进农村供水入户。到 2027 年，全市农村自来水普及率达到 90%以上。</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（一）实施农村基础设施“五网”建设工程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3.建好农村“电网”。</a:t>
            </a:r>
            <a:r>
              <a:rPr sz="1600" b="1" dirty="0">
                <a:solidFill>
                  <a:srgbClr val="FF0000"/>
                </a:solidFill>
                <a:latin typeface="微软雅黑" panose="020B0503020204020204" pitchFamily="34" charset="-122"/>
                <a:ea typeface="微软雅黑" panose="020B0503020204020204" pitchFamily="34" charset="-122"/>
              </a:rPr>
              <a:t>深入实施农村电网巩固提升工程，加强农村电力基础设施建设，全面巩固提升农村电力保障水平。重点提升原集中连片特困区、原国家扶贫开发工作重点县、国家乡村振兴重点帮扶县等地区农网供电质量。推动构建农村现代能源体系，优化农村能源供给结构，因地制宜开发太阳能、风能等清洁能源，保障农村地区用能安全稳定。到 2027 年，全市农村用户供电可靠率达到 99.55%以上，综合电压合格率达99.59%以上。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（一）实施农村基础设施“五网”建设工程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4.建好农村“通讯网”。</a:t>
            </a:r>
            <a:r>
              <a:rPr sz="1600" b="1" dirty="0">
                <a:solidFill>
                  <a:srgbClr val="FF0000"/>
                </a:solidFill>
                <a:latin typeface="微软雅黑" panose="020B0503020204020204" pitchFamily="34" charset="-122"/>
                <a:ea typeface="微软雅黑" panose="020B0503020204020204" pitchFamily="34" charset="-122"/>
              </a:rPr>
              <a:t>持续推进数字乡村网络发展“五提升一补盲”，深入开展电信普遍服务，推进乡村信息基础设施优化升级。加大农村信息网络项目投入，完善偏远农村地区信息通信网络服务。重点围绕我市国家乡村振兴重点帮扶县、国家数字乡村试点区县、革命老区等，持续推进宽带、光纤、5G、广电网络等信息基础设施建设。因地制宜发展农村互联网特色应用，推进农业与信息产业融合。到 2027 年，全市 80%以上行政村通5G 网络。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dirty="0">
                <a:solidFill>
                  <a:srgbClr val="C00000"/>
                </a:solidFill>
                <a:latin typeface="微软雅黑" panose="020B0503020204020204" pitchFamily="34" charset="-122"/>
                <a:ea typeface="微软雅黑" panose="020B0503020204020204" pitchFamily="34" charset="-122"/>
                <a:sym typeface="+mn-ea"/>
              </a:rPr>
              <a:t>未来乡村会成为三个“园”</a:t>
            </a:r>
            <a:endParaRPr lang="zh-CN" altLang="en-US" sz="2100" b="1" dirty="0">
              <a:solidFill>
                <a:srgbClr val="C00000"/>
              </a:solidFill>
              <a:latin typeface="微软雅黑" panose="020B0503020204020204" pitchFamily="34" charset="-122"/>
              <a:ea typeface="微软雅黑" panose="020B0503020204020204" pitchFamily="34" charset="-122"/>
              <a:sym typeface="+mn-ea"/>
            </a:endParaRPr>
          </a:p>
        </p:txBody>
      </p:sp>
      <p:sp>
        <p:nvSpPr>
          <p:cNvPr id="5" name="椭圆 4"/>
          <p:cNvSpPr/>
          <p:nvPr/>
        </p:nvSpPr>
        <p:spPr>
          <a:xfrm>
            <a:off x="809641" y="1313467"/>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2"/>
                </a:solidFill>
                <a:latin typeface="Agency FB" panose="020B0503020202020204" pitchFamily="34" charset="0"/>
                <a:cs typeface="+mn-ea"/>
              </a:rPr>
              <a:t>01</a:t>
            </a:r>
            <a:endParaRPr lang="zh-CN" altLang="en-US" sz="3975" b="1">
              <a:solidFill>
                <a:schemeClr val="accent2"/>
              </a:solidFill>
              <a:latin typeface="Agency FB" panose="020B0503020202020204" pitchFamily="34" charset="0"/>
              <a:cs typeface="+mn-ea"/>
            </a:endParaRPr>
          </a:p>
        </p:txBody>
      </p:sp>
      <p:sp>
        <p:nvSpPr>
          <p:cNvPr id="6" name="矩形 5"/>
          <p:cNvSpPr/>
          <p:nvPr/>
        </p:nvSpPr>
        <p:spPr>
          <a:xfrm>
            <a:off x="-14503" y="2339582"/>
            <a:ext cx="1402450"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7" name="同心圆 5"/>
          <p:cNvSpPr/>
          <p:nvPr/>
        </p:nvSpPr>
        <p:spPr>
          <a:xfrm>
            <a:off x="612302" y="1131590"/>
            <a:ext cx="1423633"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8" name="TextBox 6"/>
          <p:cNvSpPr txBox="1"/>
          <p:nvPr/>
        </p:nvSpPr>
        <p:spPr>
          <a:xfrm>
            <a:off x="2044541" y="1203484"/>
            <a:ext cx="2660333" cy="1232535"/>
          </a:xfrm>
          <a:prstGeom prst="rect">
            <a:avLst/>
          </a:prstGeom>
          <a:noFill/>
        </p:spPr>
        <p:txBody>
          <a:bodyPr wrap="square" lIns="91431" tIns="45715" rIns="91431" bIns="45715" rtlCol="0">
            <a:spAutoFit/>
          </a:bodyPr>
          <a:lstStyle/>
          <a:p>
            <a:pPr algn="l">
              <a:lnSpc>
                <a:spcPct val="150000"/>
              </a:lnSpc>
            </a:pPr>
            <a:r>
              <a:rPr lang="zh-CN" altLang="en-US" sz="1650" b="1" dirty="0">
                <a:solidFill>
                  <a:srgbClr val="FF0000"/>
                </a:solidFill>
                <a:latin typeface="+mn-ea"/>
                <a:cs typeface="+mn-ea"/>
              </a:rPr>
              <a:t>家园：</a:t>
            </a:r>
            <a:r>
              <a:rPr lang="zh-CN" altLang="en-US" sz="1650" b="1" dirty="0">
                <a:solidFill>
                  <a:schemeClr val="tx1"/>
                </a:solidFill>
                <a:latin typeface="+mn-ea"/>
                <a:cs typeface="+mn-ea"/>
              </a:rPr>
              <a:t>是一个生产、生活、生态、生意“四生同步”和六产融合宜居宜业家园。</a:t>
            </a:r>
            <a:endParaRPr lang="zh-CN" altLang="en-US" sz="1650" b="1" dirty="0">
              <a:solidFill>
                <a:schemeClr val="tx1"/>
              </a:solidFill>
              <a:latin typeface="+mn-ea"/>
              <a:cs typeface="+mn-ea"/>
            </a:endParaRPr>
          </a:p>
        </p:txBody>
      </p:sp>
      <p:sp>
        <p:nvSpPr>
          <p:cNvPr id="9" name="椭圆 8"/>
          <p:cNvSpPr/>
          <p:nvPr/>
        </p:nvSpPr>
        <p:spPr>
          <a:xfrm>
            <a:off x="4892543" y="1894195"/>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3"/>
                </a:solidFill>
                <a:latin typeface="Agency FB" panose="020B0503020202020204" pitchFamily="34" charset="0"/>
                <a:cs typeface="+mn-ea"/>
              </a:rPr>
              <a:t>02</a:t>
            </a:r>
            <a:endParaRPr lang="zh-CN" altLang="en-US" sz="3975" b="1">
              <a:solidFill>
                <a:schemeClr val="accent3"/>
              </a:solidFill>
              <a:latin typeface="Agency FB" panose="020B0503020202020204" pitchFamily="34" charset="0"/>
              <a:cs typeface="+mn-ea"/>
            </a:endParaRPr>
          </a:p>
        </p:txBody>
      </p:sp>
      <p:sp>
        <p:nvSpPr>
          <p:cNvPr id="10" name="矩形 9"/>
          <p:cNvSpPr/>
          <p:nvPr/>
        </p:nvSpPr>
        <p:spPr>
          <a:xfrm>
            <a:off x="-14502" y="2920310"/>
            <a:ext cx="5427218" cy="1961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1" name="同心圆 9"/>
          <p:cNvSpPr/>
          <p:nvPr/>
        </p:nvSpPr>
        <p:spPr>
          <a:xfrm>
            <a:off x="4700900" y="1712318"/>
            <a:ext cx="1423633" cy="1404156"/>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2" name="椭圆 11"/>
          <p:cNvSpPr/>
          <p:nvPr/>
        </p:nvSpPr>
        <p:spPr>
          <a:xfrm>
            <a:off x="3818261" y="3633868"/>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4"/>
                </a:solidFill>
                <a:latin typeface="Agency FB" panose="020B0503020202020204" pitchFamily="34" charset="0"/>
                <a:cs typeface="+mn-ea"/>
              </a:rPr>
              <a:t>03</a:t>
            </a:r>
            <a:endParaRPr lang="zh-CN" altLang="en-US" sz="3975" b="1">
              <a:solidFill>
                <a:schemeClr val="accent4"/>
              </a:solidFill>
              <a:latin typeface="Agency FB" panose="020B0503020202020204" pitchFamily="34" charset="0"/>
              <a:cs typeface="+mn-ea"/>
            </a:endParaRPr>
          </a:p>
        </p:txBody>
      </p:sp>
      <p:sp>
        <p:nvSpPr>
          <p:cNvPr id="13" name="矩形 12"/>
          <p:cNvSpPr/>
          <p:nvPr/>
        </p:nvSpPr>
        <p:spPr>
          <a:xfrm>
            <a:off x="-14501" y="3445777"/>
            <a:ext cx="4355408" cy="1961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4" name="同心圆 12"/>
          <p:cNvSpPr/>
          <p:nvPr/>
        </p:nvSpPr>
        <p:spPr>
          <a:xfrm flipV="1">
            <a:off x="3620921" y="3445775"/>
            <a:ext cx="1423633" cy="1404156"/>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5" name="TextBox 13"/>
          <p:cNvSpPr txBox="1"/>
          <p:nvPr/>
        </p:nvSpPr>
        <p:spPr>
          <a:xfrm>
            <a:off x="6165850" y="1708150"/>
            <a:ext cx="2810510" cy="920750"/>
          </a:xfrm>
          <a:prstGeom prst="rect">
            <a:avLst/>
          </a:prstGeom>
          <a:noFill/>
        </p:spPr>
        <p:txBody>
          <a:bodyPr wrap="square" lIns="91431" tIns="45715" rIns="91431" bIns="45715" rtlCol="0">
            <a:spAutoFit/>
          </a:bodyPr>
          <a:lstStyle/>
          <a:p>
            <a:pPr algn="l">
              <a:lnSpc>
                <a:spcPct val="150000"/>
              </a:lnSpc>
            </a:pPr>
            <a:r>
              <a:rPr lang="zh-CN" altLang="en-US" sz="1650" b="1">
                <a:solidFill>
                  <a:srgbClr val="FF0000"/>
                </a:solidFill>
                <a:latin typeface="+mn-ea"/>
                <a:cs typeface="+mn-ea"/>
              </a:rPr>
              <a:t>田园：</a:t>
            </a:r>
            <a:r>
              <a:rPr lang="zh-CN" altLang="en-US" b="1">
                <a:solidFill>
                  <a:schemeClr val="tx1"/>
                </a:solidFill>
                <a:latin typeface="+mn-ea"/>
                <a:cs typeface="+mn-ea"/>
              </a:rPr>
              <a:t>是生产绿色、生态、有机、健康农产品的田园。</a:t>
            </a:r>
            <a:endParaRPr lang="zh-CN" altLang="en-US" b="1">
              <a:solidFill>
                <a:schemeClr val="tx1"/>
              </a:solidFill>
              <a:latin typeface="+mn-ea"/>
              <a:cs typeface="+mn-ea"/>
            </a:endParaRPr>
          </a:p>
        </p:txBody>
      </p:sp>
      <p:sp>
        <p:nvSpPr>
          <p:cNvPr id="16" name="TextBox 14"/>
          <p:cNvSpPr txBox="1"/>
          <p:nvPr/>
        </p:nvSpPr>
        <p:spPr>
          <a:xfrm>
            <a:off x="5204936" y="3660458"/>
            <a:ext cx="2572703" cy="920750"/>
          </a:xfrm>
          <a:prstGeom prst="rect">
            <a:avLst/>
          </a:prstGeom>
          <a:noFill/>
        </p:spPr>
        <p:txBody>
          <a:bodyPr wrap="square" lIns="91431" tIns="45715" rIns="91431" bIns="45715" rtlCol="0">
            <a:spAutoFit/>
          </a:bodyPr>
          <a:lstStyle/>
          <a:p>
            <a:pPr algn="l">
              <a:lnSpc>
                <a:spcPct val="150000"/>
              </a:lnSpc>
            </a:pPr>
            <a:r>
              <a:rPr lang="zh-CN" altLang="en-US" sz="1650" b="1">
                <a:solidFill>
                  <a:srgbClr val="FF0000"/>
                </a:solidFill>
                <a:latin typeface="+mn-ea"/>
                <a:cs typeface="+mn-ea"/>
              </a:rPr>
              <a:t>乐园：</a:t>
            </a:r>
            <a:r>
              <a:rPr lang="zh-CN" altLang="en-US" b="1">
                <a:solidFill>
                  <a:schemeClr val="tx1"/>
                </a:solidFill>
                <a:latin typeface="+mn-ea"/>
                <a:cs typeface="+mn-ea"/>
              </a:rPr>
              <a:t>是城市人休闲、养生、度假的乡村乐园。</a:t>
            </a:r>
            <a:endParaRPr lang="zh-CN" altLang="en-US" b="1">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15" grpId="0"/>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415417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（一）实施农村基础设施“五网”建设工程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5.建好农村“物流网”。</a:t>
            </a:r>
            <a:r>
              <a:rPr sz="1600" b="1" dirty="0">
                <a:solidFill>
                  <a:srgbClr val="FF0000"/>
                </a:solidFill>
                <a:latin typeface="微软雅黑" panose="020B0503020204020204" pitchFamily="34" charset="-122"/>
                <a:ea typeface="微软雅黑" panose="020B0503020204020204" pitchFamily="34" charset="-122"/>
              </a:rPr>
              <a:t>健全县乡村三级物流配送体系，推动农村物流基础设施骨干网络和末端网络建设，补齐农产品仓储保鲜冷链物流短板，支持建设一批骨干冷链物流基地、生鲜农产品低温配送和处理中心、田头小型仓储保鲜冷链设施。实施县域商业建设行动，完善农村商业体系，改造提升县城连锁商超和物流配送中心，支持有条件的乡镇建设商贸中心，发展新型乡村便利店，扩大农村电商覆盖面。推进“快递进村”，深化交通运输与邮政快递融合发展，打通特色农副产品电商物流“出村进城”通道，推动城乡生产与消费有效对接。到 2027 年，初步形成衔接产地销地、覆盖城乡、联通国内外的冷链物流网络。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267652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（二）实施县乡村公共服务一体化建设工程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6.持续改善农村教育办学条件。</a:t>
            </a:r>
            <a:r>
              <a:rPr sz="1600" b="1" dirty="0">
                <a:solidFill>
                  <a:srgbClr val="FF0000"/>
                </a:solidFill>
                <a:latin typeface="微软雅黑" panose="020B0503020204020204" pitchFamily="34" charset="-122"/>
                <a:ea typeface="微软雅黑" panose="020B0503020204020204" pitchFamily="34" charset="-122"/>
              </a:rPr>
              <a:t>加强农村中小学标准化建设，优化完善乡村寄宿制学校和乡村小规模学校建设。深入推进乡村教师支持计划，强化定向培养和精准培训，为乡村学校培养一批本土化优秀专业教师。建设重庆智慧教育平台，扩大优质数字教育资源供给。到 2027 年，累计改善 3900 所农村学校的办学条件。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（二）实施县乡村公共服务一体化建设工程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7.优化农村医疗卫生资源布局。</a:t>
            </a:r>
            <a:r>
              <a:rPr sz="1600" b="1" dirty="0">
                <a:solidFill>
                  <a:srgbClr val="FF0000"/>
                </a:solidFill>
                <a:latin typeface="微软雅黑" panose="020B0503020204020204" pitchFamily="34" charset="-122"/>
                <a:ea typeface="微软雅黑" panose="020B0503020204020204" pitchFamily="34" charset="-122"/>
              </a:rPr>
              <a:t>加强乡镇卫生院和村卫生室等设施条件建设，加强基层医疗卫生人才建设，继续向脱贫区县培养定向医学生，继续实施重点高校定向招生计划，推进乡村医生“乡聘村用”。发挥医联体医共体作用，推动优质医疗卫生资源下沉基层。落实乡村医生待遇，保障合理收入，完善培养使用、养老保障等政策。到 2027 年，累计全职引进基层急需紧缺的卫生专业技术人才 5000 名。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（二）实施县乡村公共服务一体化建设工程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8.完善农村养老助残服务设施。</a:t>
            </a:r>
            <a:r>
              <a:rPr sz="1600" b="1" dirty="0">
                <a:solidFill>
                  <a:srgbClr val="FF0000"/>
                </a:solidFill>
                <a:latin typeface="微软雅黑" panose="020B0503020204020204" pitchFamily="34" charset="-122"/>
                <a:ea typeface="微软雅黑" panose="020B0503020204020204" pitchFamily="34" charset="-122"/>
              </a:rPr>
              <a:t>支持有条件的农村建立养老助残机构，建设养老助残和未成年人保护服务设施，培育区域性养老助残服务中心，因地制宜探索建设老年食堂。加强留守儿童及空巢老人等重点人群关爱，发展农村幸福院等互助型养老，支持卫生院利用现有资源开展农村重度残疾人托养照护服务。加强养老服务人才队伍建设，到 2027 年，共培训 10000 名养老护理人才。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（三）实施“三个革命”深化提升工程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9.扎实推进农村厕所革命。充</a:t>
            </a:r>
            <a:r>
              <a:rPr sz="1600" b="1" dirty="0">
                <a:solidFill>
                  <a:srgbClr val="FF0000"/>
                </a:solidFill>
                <a:latin typeface="微软雅黑" panose="020B0503020204020204" pitchFamily="34" charset="-122"/>
                <a:ea typeface="微软雅黑" panose="020B0503020204020204" pitchFamily="34" charset="-122"/>
              </a:rPr>
              <a:t>分考虑自然地理条件、风俗习惯和群众意愿，因地制宜推进改厕工作。新改户用厕所基本入院，推动有条件的地区厕所入室，新建农房配套设计建设卫生厕所及粪污处理设施设备。坚持改厕与供水保障、污水治理同步，加强粪污无害化处理和资源化利用。到 2027 年，全市农村卫生厕所普及率进一步提升，厕所粪污得到有效处理、资源化利用水平提高，长效管护机制不断健全，农民群众满意度逐步提高。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230695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（三）实施“三个革命”深化提升工程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10.加快推进农村生活污水治理。</a:t>
            </a:r>
            <a:r>
              <a:rPr sz="1600" b="1" dirty="0">
                <a:solidFill>
                  <a:srgbClr val="FF0000"/>
                </a:solidFill>
                <a:latin typeface="微软雅黑" panose="020B0503020204020204" pitchFamily="34" charset="-122"/>
                <a:ea typeface="微软雅黑" panose="020B0503020204020204" pitchFamily="34" charset="-122"/>
              </a:rPr>
              <a:t>加强污水处理设施建设，积极推进城镇污水管网向周边农村地区延伸，因地制宜梯次推进农村聚居点生活污水处理设施建设，积极推进农村生活污水及黑臭水体治理。到 2027 年，基本实现农村常住人口 200 户或 500人以上聚居点污水处理设施全覆盖。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267335"/>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339975" y="555625"/>
            <a:ext cx="6748145"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（三）实施“三个革命”深化提升工程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11.全面提升农村生活垃圾治理水平。</a:t>
            </a:r>
            <a:r>
              <a:rPr sz="1600" b="1" dirty="0">
                <a:solidFill>
                  <a:srgbClr val="FF0000"/>
                </a:solidFill>
                <a:latin typeface="微软雅黑" panose="020B0503020204020204" pitchFamily="34" charset="-122"/>
                <a:ea typeface="微软雅黑" panose="020B0503020204020204" pitchFamily="34" charset="-122"/>
              </a:rPr>
              <a:t>推进农村生活垃圾收运处置设施建设，因地制宜布局收运处置设施设备，将生活垃圾收运处置体系向自然村（组）延伸，提升分类收运处置能力水平。建设一批农村厨余垃圾处置利用设施，探索就近就地处理和资源化利用模式。到 2027 年，除少数偏远农村外，全市农村地区实现收运处置设施全覆盖，全市 59%的行政村开展农村生活垃圾分类。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417445" y="381000"/>
            <a:ext cx="6870065" cy="452310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（四）实施以党建为引领的“四治融合”乡村治理工程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12.建强农村基层党组织战斗堡垒。</a:t>
            </a:r>
            <a:r>
              <a:rPr sz="1600" b="1" dirty="0">
                <a:solidFill>
                  <a:srgbClr val="FF0000"/>
                </a:solidFill>
                <a:latin typeface="微软雅黑" panose="020B0503020204020204" pitchFamily="34" charset="-122"/>
                <a:ea typeface="微软雅黑" panose="020B0503020204020204" pitchFamily="34" charset="-122"/>
              </a:rPr>
              <a:t>坚持以党建引领宜居宜业和美乡村建设，深化农村党建提升行动，强化农村基层党组织政治功能和组织功能。加强村党组织对村级各类组织和各项工作的领导，建立各类组织定期向党组织报告工作、年度述职制度。持续推进农村带头人队伍建设，着力选优配强村党组织书记，强化对村干部特别是“一肩挑”人员全方位管理和经常性监督。开展基层党建“百千万”示范培育，推行村党组织“评星定级”，对软弱涣散村党组织“一村一策”进行集中整顿。派强用好驻村第一书记和工作队，强化派出单位联村帮扶。对农村党员分期分批开展集中培训。通过设岗定责等方式，发挥农村党员先锋模范作用。大力发展新型农村集体经济。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r>
              <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（三）推进宜居宜业和美乡村建设</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417445" y="381000"/>
            <a:ext cx="6870065"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二、重点任务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（四）实施以党建为引领的“四治融合”乡村治理工程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13.健全党组织领导下的自治、法治、德治、智治“四治融合”乡村治理体系。</a:t>
            </a:r>
            <a:r>
              <a:rPr sz="1600" b="1" dirty="0">
                <a:solidFill>
                  <a:srgbClr val="FF0000"/>
                </a:solidFill>
                <a:latin typeface="微软雅黑" panose="020B0503020204020204" pitchFamily="34" charset="-122"/>
                <a:ea typeface="微软雅黑" panose="020B0503020204020204" pitchFamily="34" charset="-122"/>
              </a:rPr>
              <a:t>搭建由村党组织领导，村委会、群众互助组织和社工组织等多方参与的乡村共治平台，定期开展民主协商，在基层公共事务和公益事业中广泛实行群众自我管理、自我服务、自我教育、自我监督。全面落实“四议两公开”制度，推进清廉村居建设。深入开展“法律进乡村”活动，常态化推进扫黑除恶斗争，深化“枫桥经验”重庆实践，推广“老马工作室”“乡贤评理堂”等经验。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611505"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417445" y="381000"/>
            <a:ext cx="6870065" cy="415417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（四）实施以党建为引领的“四治融合”乡村治理工程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rgbClr val="FF0000"/>
                </a:solidFill>
                <a:latin typeface="微软雅黑" panose="020B0503020204020204" pitchFamily="34" charset="-122"/>
                <a:ea typeface="微软雅黑" panose="020B0503020204020204" pitchFamily="34" charset="-122"/>
              </a:rPr>
              <a:t>强化党在农村的思想政治引领，广泛开展中国特色社会主义和实现中华民族伟大复兴的中国梦宣传教育，常态化举办群众性文化科普活动，全面推行农村地区移风易俗“十抵制十提倡”，用中国特色社会主义文化、社会主义思想道德牢牢占领农村思想文化阵地，提升农村精神文明建设水平。推进乡村治理“数字化”建设，搭建智慧村务管理和服务平台，推动“互联网+党建”“互联网+政务服务”“互联网+公共法律服务”等向乡镇、村（社区）延伸覆盖，全面提升治理效能。到 2027 年，实现全市行政村（涉农社区）数字化覆盖率达 100%，县级以上文明村、文明乡镇占比分别达 71%、82%，群众安全感在 98%以上。 </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7767" y="213416"/>
            <a:ext cx="5648103" cy="414020"/>
          </a:xfrm>
          <a:prstGeom prst="rect">
            <a:avLst/>
          </a:prstGeom>
          <a:ln>
            <a:noFill/>
          </a:ln>
        </p:spPr>
        <p:txBody>
          <a:bodyPr wrap="square">
            <a:spAutoFit/>
          </a:bodyPr>
          <a:lstStyle/>
          <a:p>
            <a:r>
              <a:rPr lang="zh-CN" altLang="en-US" sz="2100" b="1" dirty="0">
                <a:solidFill>
                  <a:srgbClr val="C00000"/>
                </a:solidFill>
                <a:latin typeface="微软雅黑" panose="020B0503020204020204" pitchFamily="34" charset="-122"/>
                <a:ea typeface="微软雅黑" panose="020B0503020204020204" pitchFamily="34" charset="-122"/>
                <a:sym typeface="+mn-ea"/>
              </a:rPr>
              <a:t>未来乡村“四乐”</a:t>
            </a:r>
            <a:endParaRPr lang="zh-CN" altLang="en-US" sz="2100" b="1" dirty="0">
              <a:solidFill>
                <a:srgbClr val="C00000"/>
              </a:solidFill>
              <a:latin typeface="微软雅黑" panose="020B0503020204020204" pitchFamily="34" charset="-122"/>
              <a:ea typeface="微软雅黑" panose="020B0503020204020204" pitchFamily="34" charset="-122"/>
              <a:sym typeface="+mn-ea"/>
            </a:endParaRPr>
          </a:p>
        </p:txBody>
      </p:sp>
      <p:sp>
        <p:nvSpPr>
          <p:cNvPr id="5" name="椭圆 4"/>
          <p:cNvSpPr/>
          <p:nvPr/>
        </p:nvSpPr>
        <p:spPr>
          <a:xfrm>
            <a:off x="809641" y="1313467"/>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2"/>
                </a:solidFill>
                <a:latin typeface="Agency FB" panose="020B0503020202020204" pitchFamily="34" charset="0"/>
                <a:cs typeface="+mn-ea"/>
              </a:rPr>
              <a:t>01</a:t>
            </a:r>
            <a:endParaRPr lang="zh-CN" altLang="en-US" sz="3975" b="1">
              <a:solidFill>
                <a:schemeClr val="accent2"/>
              </a:solidFill>
              <a:latin typeface="Agency FB" panose="020B0503020202020204" pitchFamily="34" charset="0"/>
              <a:cs typeface="+mn-ea"/>
            </a:endParaRPr>
          </a:p>
        </p:txBody>
      </p:sp>
      <p:sp>
        <p:nvSpPr>
          <p:cNvPr id="6" name="矩形 5"/>
          <p:cNvSpPr/>
          <p:nvPr/>
        </p:nvSpPr>
        <p:spPr>
          <a:xfrm>
            <a:off x="-14503" y="2339582"/>
            <a:ext cx="1402450"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7" name="同心圆 5"/>
          <p:cNvSpPr/>
          <p:nvPr/>
        </p:nvSpPr>
        <p:spPr>
          <a:xfrm>
            <a:off x="612302" y="1131590"/>
            <a:ext cx="1423633"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8" name="TextBox 6"/>
          <p:cNvSpPr txBox="1"/>
          <p:nvPr/>
        </p:nvSpPr>
        <p:spPr>
          <a:xfrm>
            <a:off x="2043906" y="807561"/>
            <a:ext cx="2660333" cy="2203450"/>
          </a:xfrm>
          <a:prstGeom prst="rect">
            <a:avLst/>
          </a:prstGeom>
          <a:noFill/>
        </p:spPr>
        <p:txBody>
          <a:bodyPr wrap="square" lIns="91431" tIns="45715" rIns="91431" bIns="45715" rtlCol="0">
            <a:spAutoFit/>
          </a:bodyPr>
          <a:lstStyle/>
          <a:p>
            <a:pPr algn="l" fontAlgn="auto">
              <a:lnSpc>
                <a:spcPts val="2060"/>
              </a:lnSpc>
            </a:pPr>
            <a:r>
              <a:rPr lang="zh-CN" altLang="en-US" sz="1650" b="1" dirty="0">
                <a:solidFill>
                  <a:srgbClr val="FF0000"/>
                </a:solidFill>
                <a:latin typeface="+mn-ea"/>
                <a:cs typeface="+mn-ea"/>
              </a:rPr>
              <a:t>乐居：</a:t>
            </a:r>
            <a:r>
              <a:rPr lang="zh-CN" altLang="en-US" sz="1350" b="1" dirty="0">
                <a:solidFill>
                  <a:schemeClr val="tx1"/>
                </a:solidFill>
                <a:latin typeface="+mn-ea"/>
                <a:cs typeface="+mn-ea"/>
              </a:rPr>
              <a:t>依托“巴渝名居”建设，打造布局合理、交通便捷、环境优美、建筑多样的生活空间，完善现代化的基础设施、优质化的公共服务、便利化的生活配套，建设人气兴旺、居住宽敞、服务完善、生活舒适的现代乡村生活圈。</a:t>
            </a:r>
            <a:endParaRPr lang="zh-CN" altLang="en-US" sz="1350" b="1" dirty="0">
              <a:solidFill>
                <a:schemeClr val="tx1"/>
              </a:solidFill>
              <a:latin typeface="+mn-ea"/>
              <a:cs typeface="+mn-ea"/>
            </a:endParaRPr>
          </a:p>
        </p:txBody>
      </p:sp>
      <p:sp>
        <p:nvSpPr>
          <p:cNvPr id="9" name="椭圆 8"/>
          <p:cNvSpPr/>
          <p:nvPr/>
        </p:nvSpPr>
        <p:spPr>
          <a:xfrm>
            <a:off x="4899687" y="1455569"/>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3"/>
                </a:solidFill>
                <a:latin typeface="Agency FB" panose="020B0503020202020204" pitchFamily="34" charset="0"/>
                <a:cs typeface="+mn-ea"/>
              </a:rPr>
              <a:t>02</a:t>
            </a:r>
            <a:endParaRPr lang="zh-CN" altLang="en-US" sz="3975" b="1">
              <a:solidFill>
                <a:schemeClr val="accent3"/>
              </a:solidFill>
              <a:latin typeface="Agency FB" panose="020B0503020202020204" pitchFamily="34" charset="0"/>
              <a:cs typeface="+mn-ea"/>
            </a:endParaRPr>
          </a:p>
        </p:txBody>
      </p:sp>
      <p:sp>
        <p:nvSpPr>
          <p:cNvPr id="10" name="矩形 9"/>
          <p:cNvSpPr/>
          <p:nvPr/>
        </p:nvSpPr>
        <p:spPr>
          <a:xfrm>
            <a:off x="-214" y="2920310"/>
            <a:ext cx="5427218" cy="1961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1" name="同心圆 9"/>
          <p:cNvSpPr/>
          <p:nvPr/>
        </p:nvSpPr>
        <p:spPr>
          <a:xfrm>
            <a:off x="4700900" y="1207493"/>
            <a:ext cx="1423633" cy="1404156"/>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2" name="椭圆 11"/>
          <p:cNvSpPr/>
          <p:nvPr/>
        </p:nvSpPr>
        <p:spPr>
          <a:xfrm>
            <a:off x="618337" y="3607674"/>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4"/>
                </a:solidFill>
                <a:latin typeface="Agency FB" panose="020B0503020202020204" pitchFamily="34" charset="0"/>
                <a:cs typeface="+mn-ea"/>
              </a:rPr>
              <a:t>03</a:t>
            </a:r>
            <a:endParaRPr lang="zh-CN" altLang="en-US" sz="3975" b="1">
              <a:solidFill>
                <a:schemeClr val="accent4"/>
              </a:solidFill>
              <a:latin typeface="Agency FB" panose="020B0503020202020204" pitchFamily="34" charset="0"/>
              <a:cs typeface="+mn-ea"/>
            </a:endParaRPr>
          </a:p>
        </p:txBody>
      </p:sp>
      <p:sp>
        <p:nvSpPr>
          <p:cNvPr id="13" name="矩形 12"/>
          <p:cNvSpPr/>
          <p:nvPr/>
        </p:nvSpPr>
        <p:spPr>
          <a:xfrm>
            <a:off x="0" y="3445669"/>
            <a:ext cx="893445" cy="1962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4" name="同心圆 12"/>
          <p:cNvSpPr/>
          <p:nvPr/>
        </p:nvSpPr>
        <p:spPr>
          <a:xfrm flipV="1">
            <a:off x="359561" y="3425297"/>
            <a:ext cx="1423633" cy="1404156"/>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15" name="TextBox 13"/>
          <p:cNvSpPr txBox="1"/>
          <p:nvPr/>
        </p:nvSpPr>
        <p:spPr>
          <a:xfrm>
            <a:off x="6254274" y="818833"/>
            <a:ext cx="2703195" cy="2028825"/>
          </a:xfrm>
          <a:prstGeom prst="rect">
            <a:avLst/>
          </a:prstGeom>
          <a:noFill/>
        </p:spPr>
        <p:txBody>
          <a:bodyPr wrap="square" lIns="91431" tIns="45715" rIns="91431" bIns="45715" rtlCol="0">
            <a:spAutoFit/>
          </a:bodyPr>
          <a:lstStyle/>
          <a:p>
            <a:pPr algn="l" fontAlgn="auto">
              <a:lnSpc>
                <a:spcPts val="2160"/>
              </a:lnSpc>
            </a:pPr>
            <a:r>
              <a:rPr lang="zh-CN" altLang="en-US" sz="1650" b="1">
                <a:solidFill>
                  <a:srgbClr val="FF0000"/>
                </a:solidFill>
                <a:latin typeface="+mn-ea"/>
                <a:cs typeface="+mn-ea"/>
              </a:rPr>
              <a:t>乐业：</a:t>
            </a:r>
            <a:r>
              <a:rPr lang="zh-CN" altLang="en-US" sz="1350" b="1" dirty="0">
                <a:latin typeface="+mn-ea"/>
                <a:cs typeface="+mn-ea"/>
              </a:rPr>
              <a:t>依托区域块状经济基础，细化产业分工，做大产业规模，加强品牌经营，拉长产业链价值链，吸引更多人流、物流、资金流、信息流汇聚，建设就业充分、创业活跃，</a:t>
            </a:r>
            <a:r>
              <a:rPr lang="zh-CN" altLang="en-US" sz="1350" b="1" dirty="0">
                <a:solidFill>
                  <a:srgbClr val="FF0000"/>
                </a:solidFill>
                <a:latin typeface="+mn-ea"/>
                <a:cs typeface="+mn-ea"/>
              </a:rPr>
              <a:t>人人有事做、家家有高收入的兴旺乡村</a:t>
            </a:r>
            <a:r>
              <a:rPr lang="zh-CN" altLang="en-US" sz="1350" b="1" dirty="0">
                <a:latin typeface="+mn-ea"/>
                <a:cs typeface="+mn-ea"/>
              </a:rPr>
              <a:t>。</a:t>
            </a:r>
            <a:endParaRPr lang="zh-CN" altLang="en-US" sz="1650" b="1">
              <a:solidFill>
                <a:srgbClr val="FF0000"/>
              </a:solidFill>
              <a:latin typeface="+mn-ea"/>
              <a:cs typeface="+mn-ea"/>
            </a:endParaRPr>
          </a:p>
        </p:txBody>
      </p:sp>
      <p:sp>
        <p:nvSpPr>
          <p:cNvPr id="16" name="TextBox 14"/>
          <p:cNvSpPr txBox="1"/>
          <p:nvPr/>
        </p:nvSpPr>
        <p:spPr>
          <a:xfrm>
            <a:off x="2043271" y="3240405"/>
            <a:ext cx="2572703" cy="1939290"/>
          </a:xfrm>
          <a:prstGeom prst="rect">
            <a:avLst/>
          </a:prstGeom>
          <a:noFill/>
        </p:spPr>
        <p:txBody>
          <a:bodyPr wrap="square" lIns="91431" tIns="45715" rIns="91431" bIns="45715" rtlCol="0">
            <a:spAutoFit/>
          </a:bodyPr>
          <a:lstStyle/>
          <a:p>
            <a:pPr algn="l" fontAlgn="auto">
              <a:lnSpc>
                <a:spcPts val="2060"/>
              </a:lnSpc>
              <a:buClrTx/>
              <a:buSzTx/>
              <a:buFontTx/>
            </a:pPr>
            <a:r>
              <a:rPr lang="zh-CN" altLang="en-US" sz="1650" b="1">
                <a:solidFill>
                  <a:srgbClr val="FF0000"/>
                </a:solidFill>
                <a:latin typeface="+mn-ea"/>
                <a:cs typeface="+mn-ea"/>
              </a:rPr>
              <a:t>乐游：</a:t>
            </a:r>
            <a:r>
              <a:rPr lang="zh-CN" altLang="en-US" sz="1350" b="1" dirty="0">
                <a:latin typeface="+mn-ea"/>
                <a:cs typeface="+mn-ea"/>
              </a:rPr>
              <a:t>依托特色资源，整治人居环境，提升村庄风貌，完善基础设施，壮大乡村旅游、养生养老、运动健康等业态，实现景村一体化、村庄景区化，建设</a:t>
            </a:r>
            <a:r>
              <a:rPr lang="zh-CN" altLang="en-US" sz="1350" b="1" dirty="0">
                <a:solidFill>
                  <a:srgbClr val="FF0000"/>
                </a:solidFill>
                <a:latin typeface="+mn-ea"/>
                <a:cs typeface="+mn-ea"/>
              </a:rPr>
              <a:t>养眼、养身、养心</a:t>
            </a:r>
            <a:r>
              <a:rPr lang="zh-CN" altLang="en-US" sz="1350" b="1" dirty="0">
                <a:latin typeface="+mn-ea"/>
                <a:cs typeface="+mn-ea"/>
              </a:rPr>
              <a:t>的乡村花园。</a:t>
            </a:r>
            <a:endParaRPr lang="zh-CN" altLang="en-US" sz="1350" b="1" dirty="0">
              <a:solidFill>
                <a:schemeClr val="tx1"/>
              </a:solidFill>
              <a:latin typeface="+mn-ea"/>
              <a:cs typeface="+mn-ea"/>
            </a:endParaRPr>
          </a:p>
        </p:txBody>
      </p:sp>
      <p:sp>
        <p:nvSpPr>
          <p:cNvPr id="3" name="同心圆 12"/>
          <p:cNvSpPr/>
          <p:nvPr/>
        </p:nvSpPr>
        <p:spPr>
          <a:xfrm flipV="1">
            <a:off x="4685975" y="3507847"/>
            <a:ext cx="1423633" cy="1404156"/>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350">
              <a:solidFill>
                <a:srgbClr val="CC0000"/>
              </a:solidFill>
              <a:cs typeface="+mn-ea"/>
            </a:endParaRPr>
          </a:p>
        </p:txBody>
      </p:sp>
      <p:sp>
        <p:nvSpPr>
          <p:cNvPr id="4" name="椭圆 3"/>
          <p:cNvSpPr/>
          <p:nvPr/>
        </p:nvSpPr>
        <p:spPr>
          <a:xfrm>
            <a:off x="4877441" y="3697209"/>
            <a:ext cx="1040347"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975" b="1">
                <a:solidFill>
                  <a:schemeClr val="accent4"/>
                </a:solidFill>
                <a:latin typeface="Agency FB" panose="020B0503020202020204" pitchFamily="34" charset="0"/>
                <a:cs typeface="+mn-ea"/>
              </a:rPr>
              <a:t>04</a:t>
            </a:r>
            <a:endParaRPr lang="zh-CN" altLang="en-US" sz="3975" b="1">
              <a:solidFill>
                <a:schemeClr val="accent4"/>
              </a:solidFill>
              <a:latin typeface="Agency FB" panose="020B0503020202020204" pitchFamily="34" charset="0"/>
              <a:cs typeface="+mn-ea"/>
            </a:endParaRPr>
          </a:p>
        </p:txBody>
      </p:sp>
      <p:sp>
        <p:nvSpPr>
          <p:cNvPr id="17" name="TextBox 14"/>
          <p:cNvSpPr txBox="1"/>
          <p:nvPr/>
        </p:nvSpPr>
        <p:spPr>
          <a:xfrm>
            <a:off x="6300470" y="3166586"/>
            <a:ext cx="2572703" cy="1920875"/>
          </a:xfrm>
          <a:prstGeom prst="rect">
            <a:avLst/>
          </a:prstGeom>
          <a:noFill/>
        </p:spPr>
        <p:txBody>
          <a:bodyPr wrap="square" lIns="91431" tIns="45715" rIns="91431" bIns="45715" rtlCol="0">
            <a:spAutoFit/>
          </a:bodyPr>
          <a:lstStyle/>
          <a:p>
            <a:pPr algn="l" fontAlgn="auto">
              <a:lnSpc>
                <a:spcPts val="2040"/>
              </a:lnSpc>
            </a:pPr>
            <a:r>
              <a:rPr lang="zh-CN" altLang="en-US" sz="1650" b="1">
                <a:solidFill>
                  <a:srgbClr val="FF0000"/>
                </a:solidFill>
                <a:latin typeface="+mn-ea"/>
                <a:cs typeface="+mn-ea"/>
              </a:rPr>
              <a:t>乐归：</a:t>
            </a:r>
            <a:r>
              <a:rPr lang="zh-CN" altLang="en-US" sz="1350" b="1" dirty="0">
                <a:latin typeface="+mn-ea"/>
                <a:cs typeface="+mn-ea"/>
              </a:rPr>
              <a:t>依托历史文化传统村落保护利用工作等，充分挖掘乡村文化资源，修复传统建筑，弘扬悠久传统文化，打造优美人居环境，营造悠闲生活方式，建设</a:t>
            </a:r>
            <a:r>
              <a:rPr lang="zh-CN" altLang="en-US" sz="1350" b="1" dirty="0">
                <a:solidFill>
                  <a:srgbClr val="FF0000"/>
                </a:solidFill>
                <a:latin typeface="+mn-ea"/>
                <a:cs typeface="+mn-ea"/>
              </a:rPr>
              <a:t>乡味可觅、乡愁可寄的归园田居、精神家园</a:t>
            </a:r>
            <a:r>
              <a:rPr lang="zh-CN" altLang="en-US" sz="1350" b="1" dirty="0">
                <a:latin typeface="+mn-ea"/>
                <a:cs typeface="+mn-ea"/>
              </a:rPr>
              <a:t>。</a:t>
            </a:r>
            <a:endParaRPr lang="zh-CN" altLang="en-US" sz="1650" b="1">
              <a:solidFill>
                <a:srgbClr val="FF000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up)">
                                      <p:cBhvr>
                                        <p:cTn id="53" dur="500"/>
                                        <p:tgtEl>
                                          <p:spTgt spid="3"/>
                                        </p:tgtEl>
                                      </p:cBhvr>
                                    </p:animEffect>
                                  </p:childTnLst>
                                </p:cTn>
                              </p:par>
                              <p:par>
                                <p:cTn id="54" presetID="10" presetClass="entr" presetSubtype="0" fill="hold" grpId="0" nodeType="withEffect">
                                  <p:stCondLst>
                                    <p:cond delay="30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up)">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6" grpId="0" bldLvl="0" animBg="1"/>
      <p:bldP spid="7" grpId="0" bldLvl="0" animBg="1"/>
      <p:bldP spid="8" grpId="0"/>
      <p:bldP spid="9" grpId="0" bldLvl="0" animBg="1"/>
      <p:bldP spid="10" grpId="0" bldLvl="0" animBg="1"/>
      <p:bldP spid="11" grpId="0" bldLvl="0" animBg="1"/>
      <p:bldP spid="12" grpId="0" bldLvl="0" animBg="1"/>
      <p:bldP spid="13" grpId="0" bldLvl="0" animBg="1"/>
      <p:bldP spid="14" grpId="0" bldLvl="0" animBg="1"/>
      <p:bldP spid="15" grpId="0"/>
      <p:bldP spid="16" grpId="0"/>
      <p:bldP spid="3" grpId="0" bldLvl="0" animBg="1"/>
      <p:bldP spid="4" grpId="0" bldLvl="0" animBg="1"/>
      <p:bldP spid="1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4710" y="339090"/>
            <a:ext cx="7157720" cy="452310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（四）实施以党建为引领的“四治融合”乡村治理工程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14.突出实效加强和改进乡村治理。</a:t>
            </a:r>
            <a:r>
              <a:rPr sz="1600" b="1" dirty="0">
                <a:solidFill>
                  <a:srgbClr val="FF0000"/>
                </a:solidFill>
                <a:latin typeface="微软雅黑" panose="020B0503020204020204" pitchFamily="34" charset="-122"/>
                <a:ea typeface="微软雅黑" panose="020B0503020204020204" pitchFamily="34" charset="-122"/>
              </a:rPr>
              <a:t>深化推广“清单制”“积分制”“院落制”，切实减轻村级组织负担，激发村民积极参与，提高群众满意度认可度，夯实党在农村的执政根基。坚持党建统领，推动乡村建设与乡村治理融合发展，激发乡村建设内生动力。推行“三事分流”，将群众问题诉求按照政府管理事项和基本公共服务等“大事”、村级公共事项及公益服务等“小事”、群众个人事务等“私事”进行分类分责处理、分流解决、闭环管理，逐步实现“大事政府办、小事村社办、私事自己办”乡村善治机 制。推动“一地一品”乡村治理品牌建设，鼓励各区县因地制宜探索各具特色的乡村治理模式，总结形成可推广的乡村治理经验。到 2027 年，实现全市行政村（涉农社区）乡村治理“清单制”“积分制”覆盖率均达 100%。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r>
              <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rPr>
              <a:t>（三）推进宜居宜业和美乡村建设</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95830" y="843915"/>
            <a:ext cx="7157720"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二、重点任务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（五）实施乡村人才支撑工程</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15.持续推进“五万计划”。</a:t>
            </a:r>
            <a:r>
              <a:rPr sz="1600" b="1" dirty="0">
                <a:solidFill>
                  <a:srgbClr val="FF0000"/>
                </a:solidFill>
                <a:latin typeface="微软雅黑" panose="020B0503020204020204" pitchFamily="34" charset="-122"/>
                <a:ea typeface="微软雅黑" panose="020B0503020204020204" pitchFamily="34" charset="-122"/>
              </a:rPr>
              <a:t>实施万名乡镇公共服务人才、万名乡村治理人才、万名乡村工程技术人才、万名农民合作社带头人、万名农村劳务经纪人培育“五万计划”，持续壮大懂农业、爱农村、爱农民的乡村振兴人才队伍，鼓励和引导各类人才到基层一线服务。建立乡村人才分类分层服务机制，完善乡村人才看病就医、子女入学、安居出行等配套服务政策，帮助解决职业发展、社会保障等后顾之忧。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4710" y="339090"/>
            <a:ext cx="7157720"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（五）实施乡村人才支撑工程</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16.深化“三师一家”下乡服务。</a:t>
            </a:r>
            <a:r>
              <a:rPr sz="1600" b="1" dirty="0">
                <a:solidFill>
                  <a:srgbClr val="FF0000"/>
                </a:solidFill>
                <a:latin typeface="微软雅黑" panose="020B0503020204020204" pitchFamily="34" charset="-122"/>
                <a:ea typeface="微软雅黑" panose="020B0503020204020204" pitchFamily="34" charset="-122"/>
              </a:rPr>
              <a:t>持续开展“三师一家”下乡服务活动，通过定向培养、政策引进、对口协作等方式，引导和支持具有乡村情怀的规划师、建筑师、工程师和艺术家等专业人才和社会组织下沉乡村，不断探索总结乡村建设规律，做好乡土文化资源挖掘、保护、传承，开展陪伴式设计服务及建设运营服务，不断提升乡村规划建设管理水平。鼓励并支持高等院校、职业学校相关师生利用寒暑假开展设计下乡服务。有序组织培训本地瓦工、木工、石匠等乡村匠人，形成具有地方特色和技艺的建筑施工队伍。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4710" y="339090"/>
            <a:ext cx="7157720"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重点任务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（五）实施乡村人才支撑工程</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17.大力培育乡贤新村民。</a:t>
            </a:r>
            <a:r>
              <a:rPr sz="1600" b="1" dirty="0">
                <a:solidFill>
                  <a:srgbClr val="FF0000"/>
                </a:solidFill>
                <a:latin typeface="微软雅黑" panose="020B0503020204020204" pitchFamily="34" charset="-122"/>
                <a:ea typeface="微软雅黑" panose="020B0503020204020204" pitchFamily="34" charset="-122"/>
              </a:rPr>
              <a:t>打好“乡情牌”，鼓励引导本土走出去的离退休干部、教师、医生等新乡贤，返乡定居、创业养老，强化道德教化引领功能和法律规范保障功能，大力吸纳培养乡贤成为乡村“法律明白人”，成为乡村治理新力量；积极引导本土大学生、务工能人、转业军人等返乡创业，城市居民、社会企业等下乡兴业，形成乡村建设新力量。建立健全新村民返乡回乡支持激励机制，让新村民留得下、能融入。   </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4710" y="699135"/>
            <a:ext cx="7157720"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rgbClr val="FF0000"/>
                </a:solidFill>
                <a:latin typeface="微软雅黑" panose="020B0503020204020204" pitchFamily="34" charset="-122"/>
                <a:ea typeface="微软雅黑" panose="020B0503020204020204" pitchFamily="34" charset="-122"/>
              </a:rPr>
              <a:t>强化规划引领，坚持区县域规划建设一盘棋，统筹区县城、乡镇和村庄布局，合理确定村庄建设边界，实现乡村规划管理全域全要素全覆盖。坚持先规划后建设，切实把握好建设进度、推进速度与财力承受度、农民接受度的关系，梯次推动改造建设。坚持微改造、精提升，严禁违背农民意愿撤并村庄、大拆大建。整合政策投入，将建设宜居宜业和美乡村作为地方财政支出的重点领域，土地出让收入用于农业农村部分，可按规定统筹安排支持建设和美乡村。盘活农村存量建设用地，用好新增建设用地计划指标，优先保障乡村公共基础设施用地。</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4710" y="699135"/>
            <a:ext cx="7157720" cy="378460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lang="en-US" sz="1600" b="1" dirty="0">
                <a:solidFill>
                  <a:schemeClr val="tx1">
                    <a:lumMod val="65000"/>
                    <a:lumOff val="35000"/>
                  </a:schemeClr>
                </a:solidFill>
                <a:latin typeface="微软雅黑" panose="020B0503020204020204" pitchFamily="34" charset="-122"/>
                <a:ea typeface="微软雅黑" panose="020B0503020204020204" pitchFamily="34" charset="-122"/>
              </a:rPr>
              <a:t>1.</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稳步推进乡村建设。</a:t>
            </a:r>
            <a:r>
              <a:rPr sz="1600" b="1" dirty="0">
                <a:solidFill>
                  <a:srgbClr val="FF0000"/>
                </a:solidFill>
                <a:latin typeface="微软雅黑" panose="020B0503020204020204" pitchFamily="34" charset="-122"/>
                <a:ea typeface="微软雅黑" panose="020B0503020204020204" pitchFamily="34" charset="-122"/>
              </a:rPr>
              <a:t>加快村庄规划编制工作。要完善规划编制机制，调动方方面面的资源，特别是让基层干部和农民参与。要坚持县域统筹，做好与县域国土空间规划衔接，支持有条件有需求的村庄分类编制村庄规划，合理确定村庄布局和建设边界。要根据各地经济社会发展水平、地域文化特色和不同类型村庄特点，因地制宜、循序渐进推进村庄改造。要加强资金支持。加强农村公共基础设施建设。要统筹推进专项任务，按照乡村建设行动实施方案任务分工，会同相关部门加快推进乡村水电路和通讯、物流等基础设施建设，推动有关方面加快防疫、养老、教育、医疗等方面的公共服务设施建设，组织实施好衔接资金支持开展的村庄小型公益性基础设施建设工程。</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78685" y="771525"/>
            <a:ext cx="6965315"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最</a:t>
            </a:r>
            <a:r>
              <a:rPr sz="1600" b="1" dirty="0">
                <a:solidFill>
                  <a:srgbClr val="FF0000"/>
                </a:solidFill>
                <a:latin typeface="微软雅黑" panose="020B0503020204020204" pitchFamily="34" charset="-122"/>
                <a:ea typeface="微软雅黑" panose="020B0503020204020204" pitchFamily="34" charset="-122"/>
              </a:rPr>
              <a:t>近，国家乡村振兴局印发了《乡村建设项目库建设指引》、《乡村建设任务清单管理指引》，各地要结合实际细化程序和要求，科学编制任务清单，完善县级乡村建设项目库。要健全农民参与机制，落实好即将印发的《农民参与乡村建设指南》，组织开展“我的家乡我建设”群众性活动，引导农民积极参与乡村建设和管护，不断提升村庄基础设施管护水平。会同有关部门研究解决偏远脱贫地区寄递物流问题。要抓好农村人居环境整治提升。要在巩固成效基础上，强化长效机制建设，持续推进五年行动方案落实。</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3440" y="771525"/>
            <a:ext cx="7020560"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农</a:t>
            </a:r>
            <a:r>
              <a:rPr sz="1600" b="1" dirty="0">
                <a:solidFill>
                  <a:srgbClr val="FF0000"/>
                </a:solidFill>
                <a:latin typeface="微软雅黑" panose="020B0503020204020204" pitchFamily="34" charset="-122"/>
                <a:ea typeface="微软雅黑" panose="020B0503020204020204" pitchFamily="34" charset="-122"/>
              </a:rPr>
              <a:t>村厕所革命要聚焦“整改完善、稳进提质”，把摸排出的问题整改好，持续跟踪问效，稳步推进农村户厕改造，加强长效管护。农村生活污水治理要聚焦“协同治理、分类推进”，努力在黑臭水体治理、生活污水和厕所粪污协同处理上实现突破。农村生活垃圾治理要聚焦“补齐短板、提升水平”，健全农村生活垃圾收运处置体系，鼓励有条件的村庄推进生活垃圾分类、源头减量。村容村貌提升要聚焦“突出重点、全面推进”，持续开展村庄清洁行动和绿化美化行动，着力引导农民养成良好卫生习惯，健全长效保洁机制。</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3440" y="771525"/>
            <a:ext cx="7020560" cy="341503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lang="en-US" sz="1600" b="1" dirty="0">
                <a:solidFill>
                  <a:schemeClr val="tx1">
                    <a:lumMod val="65000"/>
                    <a:lumOff val="35000"/>
                  </a:schemeClr>
                </a:solidFill>
                <a:latin typeface="微软雅黑" panose="020B0503020204020204" pitchFamily="34" charset="-122"/>
                <a:ea typeface="微软雅黑" panose="020B0503020204020204" pitchFamily="34" charset="-122"/>
              </a:rPr>
              <a:t>2.</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加强和改进乡村治理。</a:t>
            </a:r>
            <a:r>
              <a:rPr sz="1600" b="1" dirty="0">
                <a:solidFill>
                  <a:srgbClr val="FF0000"/>
                </a:solidFill>
                <a:latin typeface="微软雅黑" panose="020B0503020204020204" pitchFamily="34" charset="-122"/>
                <a:ea typeface="微软雅黑" panose="020B0503020204020204" pitchFamily="34" charset="-122"/>
              </a:rPr>
              <a:t>强化农村基层党组织政治和组织功能。深入推进抓党建促乡村振兴，压实县级责任，推动乡镇扩权赋能，夯实村级基础。派强用好驻村第一书记和工作队，强化派出单位联村帮扶。推动全面落实县级领导班子成员包乡走村、乡镇领导班子成员包村联户、村干部经常入户走访制度和“四议两公开”制度。深入推广务实管用的乡村治理方式。通过典型引领、示范带动等方式，鼓励各地划分综合网格，推进网格化管理、精细化服务、信息化支撑。拓展积分应用领域，创新积分载体平台，扩大积分制覆盖范围，激发农民参与村级公共事务的积极性。</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3440" y="771525"/>
            <a:ext cx="7020560" cy="267652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sz="1600" b="1" dirty="0">
                <a:solidFill>
                  <a:srgbClr val="FF0000"/>
                </a:solidFill>
                <a:latin typeface="微软雅黑" panose="020B0503020204020204" pitchFamily="34" charset="-122"/>
                <a:ea typeface="微软雅黑" panose="020B0503020204020204" pitchFamily="34" charset="-122"/>
              </a:rPr>
              <a:t>推动清单制作为提升基层治理效能的重要手段，结合实际探索建立小微权力、村级事项、公共服务等各类清单，规范村级组织运行。推广乡村治理数字化、村民说事等创新经验，引导社会力量积极参与。深化乡村治理试点示范。启动第二批全国乡村治理体系建设试点示范工作，扩大试点的范围和内容。开展新一批全国乡村治理示范村镇创建，对前两批示范村镇开展复核。大力选树宣传乡村治理先进典型，推广试点经验做法。探索建立乡村治理评价体系。</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951222"/>
            <a:ext cx="2917737" cy="1549341"/>
          </a:xfrm>
          <a:prstGeom prst="rect">
            <a:avLst/>
          </a:prstGeom>
        </p:spPr>
      </p:pic>
      <p:sp>
        <p:nvSpPr>
          <p:cNvPr id="8" name="矩形 7"/>
          <p:cNvSpPr/>
          <p:nvPr/>
        </p:nvSpPr>
        <p:spPr>
          <a:xfrm>
            <a:off x="1547495" y="217805"/>
            <a:ext cx="7318375" cy="4246245"/>
          </a:xfrm>
          <a:prstGeom prst="rect">
            <a:avLst/>
          </a:prstGeom>
        </p:spPr>
        <p:txBody>
          <a:bodyPr wrap="square">
            <a:spAutoFit/>
          </a:bodyPr>
          <a:lstStyle/>
          <a:p>
            <a:pPr algn="ctr" fontAlgn="auto">
              <a:lnSpc>
                <a:spcPts val="3600"/>
              </a:lnSpc>
            </a:pP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rPr>
              <a:t>在守底线促振兴强保障的过程中，</a:t>
            </a:r>
            <a:endParaRPr lang="en-US" altLang="zh-CN"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rgbClr val="C6252A"/>
                </a:solidFill>
                <a:uFillTx/>
                <a:latin typeface="微软雅黑" panose="020B0503020204020204" pitchFamily="34" charset="-122"/>
                <a:ea typeface="微软雅黑" panose="020B0503020204020204" pitchFamily="34" charset="-122"/>
              </a:rPr>
              <a:t>需要新理念新思想不断完善，</a:t>
            </a:r>
            <a:endParaRPr lang="en-US" altLang="zh-CN"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rgbClr val="C6252A"/>
                </a:solidFill>
                <a:uFillTx/>
                <a:latin typeface="微软雅黑" panose="020B0503020204020204" pitchFamily="34" charset="-122"/>
                <a:ea typeface="微软雅黑" panose="020B0503020204020204" pitchFamily="34" charset="-122"/>
              </a:rPr>
              <a:t>需要新战略新举措落地生根；</a:t>
            </a:r>
            <a:endParaRPr lang="zh-CN" altLang="en-US"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rPr>
              <a:t>在</a:t>
            </a: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sym typeface="+mn-ea"/>
              </a:rPr>
              <a:t>守底线促振兴强保障</a:t>
            </a: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rPr>
              <a:t>的进程中，</a:t>
            </a:r>
            <a:endParaRPr lang="en-US" altLang="zh-CN"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rgbClr val="C6252A"/>
                </a:solidFill>
                <a:uFillTx/>
                <a:latin typeface="微软雅黑" panose="020B0503020204020204" pitchFamily="34" charset="-122"/>
                <a:ea typeface="微软雅黑" panose="020B0503020204020204" pitchFamily="34" charset="-122"/>
              </a:rPr>
              <a:t>需要新成就新进展夯基筑台，</a:t>
            </a:r>
            <a:endParaRPr lang="en-US" altLang="zh-CN"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rgbClr val="C6252A"/>
                </a:solidFill>
                <a:uFillTx/>
                <a:latin typeface="微软雅黑" panose="020B0503020204020204" pitchFamily="34" charset="-122"/>
                <a:ea typeface="微软雅黑" panose="020B0503020204020204" pitchFamily="34" charset="-122"/>
              </a:rPr>
              <a:t>需要新活力新动力不断迸发；</a:t>
            </a:r>
            <a:endParaRPr lang="zh-CN" altLang="en-US"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rPr>
              <a:t>在</a:t>
            </a: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sym typeface="+mn-ea"/>
              </a:rPr>
              <a:t>守底线促振兴强保障</a:t>
            </a:r>
            <a:r>
              <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rPr>
              <a:t>的征程中，</a:t>
            </a:r>
            <a:endParaRPr lang="zh-CN" altLang="en-US" b="1" spc="300" dirty="0">
              <a:solidFill>
                <a:schemeClr val="tx2">
                  <a:lumMod val="60000"/>
                  <a:lumOff val="40000"/>
                </a:schemeClr>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rgbClr val="C6252A"/>
                </a:solidFill>
                <a:uFillTx/>
                <a:latin typeface="微软雅黑" panose="020B0503020204020204" pitchFamily="34" charset="-122"/>
                <a:ea typeface="微软雅黑" panose="020B0503020204020204" pitchFamily="34" charset="-122"/>
              </a:rPr>
              <a:t>需要新精神新境界凝心聚力，</a:t>
            </a:r>
            <a:endParaRPr lang="en-US" altLang="zh-CN" b="1" spc="300" dirty="0">
              <a:solidFill>
                <a:srgbClr val="C6252A"/>
              </a:solidFill>
              <a:uFillTx/>
              <a:latin typeface="微软雅黑" panose="020B0503020204020204" pitchFamily="34" charset="-122"/>
              <a:ea typeface="微软雅黑" panose="020B0503020204020204" pitchFamily="34" charset="-122"/>
            </a:endParaRPr>
          </a:p>
          <a:p>
            <a:pPr algn="ctr" fontAlgn="auto">
              <a:lnSpc>
                <a:spcPts val="3600"/>
              </a:lnSpc>
            </a:pPr>
            <a:r>
              <a:rPr lang="zh-CN" altLang="en-US" b="1" spc="300" dirty="0">
                <a:solidFill>
                  <a:srgbClr val="C6252A"/>
                </a:solidFill>
                <a:uFillTx/>
                <a:latin typeface="微软雅黑" panose="020B0503020204020204" pitchFamily="34" charset="-122"/>
                <a:ea typeface="微软雅黑" panose="020B0503020204020204" pitchFamily="34" charset="-122"/>
              </a:rPr>
              <a:t>需要新蓝图新希望催人奋进。</a:t>
            </a:r>
            <a:endParaRPr lang="zh-CN" altLang="en-US" b="1" spc="300" dirty="0">
              <a:solidFill>
                <a:srgbClr val="C6252A"/>
              </a:solidFill>
              <a:uFillTx/>
              <a:latin typeface="微软雅黑" panose="020B0503020204020204" pitchFamily="34" charset="-122"/>
              <a:ea typeface="微软雅黑" panose="020B0503020204020204" pitchFamily="34" charset="-122"/>
            </a:endParaRPr>
          </a:p>
        </p:txBody>
      </p:sp>
      <p:pic>
        <p:nvPicPr>
          <p:cNvPr id="25" name="张也 - 不忘初心 (伴奏)">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cstate="print"/>
          <a:stretch>
            <a:fillRect/>
          </a:stretch>
        </p:blipFill>
        <p:spPr>
          <a:xfrm>
            <a:off x="4114800" y="5816395"/>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mute="1">
                <p:cTn id="14" repeatCount="indefinite" fill="hold" display="0">
                  <p:stCondLst>
                    <p:cond delay="indefinite"/>
                  </p:stCondLst>
                  <p:endCondLst>
                    <p:cond evt="onPrev" delay="0">
                      <p:tgtEl>
                        <p:sldTgt/>
                      </p:tgtEl>
                    </p:cond>
                    <p:cond evt="onStopAudio" delay="0">
                      <p:tgtEl>
                        <p:sldTgt/>
                      </p:tgtEl>
                    </p:cond>
                  </p:endCondLst>
                </p:cTn>
                <p:tgtEl>
                  <p:spTgt spid="25"/>
                </p:tgtEl>
              </p:cMediaNode>
            </p:audio>
          </p:childTnLst>
        </p:cTn>
      </p:par>
    </p:tnLst>
    <p:bldLst>
      <p:bldP spid="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3440" y="771525"/>
            <a:ext cx="7020560" cy="415417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lang="en-US" sz="1600" b="1" dirty="0">
                <a:solidFill>
                  <a:schemeClr val="tx1">
                    <a:lumMod val="65000"/>
                    <a:lumOff val="35000"/>
                  </a:schemeClr>
                </a:solidFill>
                <a:latin typeface="微软雅黑" panose="020B0503020204020204" pitchFamily="34" charset="-122"/>
                <a:ea typeface="微软雅黑" panose="020B0503020204020204" pitchFamily="34" charset="-122"/>
              </a:rPr>
              <a:t>3.</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深入推进农村精神文明建设。</a:t>
            </a:r>
            <a:r>
              <a:rPr sz="1600" b="1" dirty="0">
                <a:solidFill>
                  <a:srgbClr val="FF0000"/>
                </a:solidFill>
                <a:latin typeface="微软雅黑" panose="020B0503020204020204" pitchFamily="34" charset="-122"/>
                <a:ea typeface="微软雅黑" panose="020B0503020204020204" pitchFamily="34" charset="-122"/>
              </a:rPr>
              <a:t>加强常态化宣传引导。配合有关部门继续在乡村开展“听党话、感党恩、跟党走”宣传教育活动，推动党的二十大精神进农村、进农户	。配合组织开展城乡精神文明建设融合发展工作试点。增加农村文化产品供给。建设乡村文化人才库、文化领域专家库、典型案例数据库。开展首届全国农村精神文明建设微视频、微电影、微动漫作品征集比赛。开展“一县一品”特色文化典型案例征集评选，举办文化论坛和授牌仪式。持续推进乡村移风易俗。配合深入开展高价彩礼、大操大办等农村移风易俗重点领域突出问题专项治理，配合开展全国村级“乡风文明建设”典型案例征集工作、年度全国学雷锋志愿服务“四个100”先进典型宣传推选活动。</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3440" y="771525"/>
            <a:ext cx="7020560" cy="415417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推进措施 </a:t>
            </a:r>
            <a:endParaRPr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buClrTx/>
              <a:buSzTx/>
              <a:buFontTx/>
            </a:pPr>
            <a:r>
              <a:rPr lang="en-US" sz="1600" b="1" dirty="0">
                <a:solidFill>
                  <a:schemeClr val="tx1">
                    <a:lumMod val="65000"/>
                    <a:lumOff val="35000"/>
                  </a:schemeClr>
                </a:solidFill>
                <a:latin typeface="微软雅黑" panose="020B0503020204020204" pitchFamily="34" charset="-122"/>
                <a:ea typeface="微软雅黑" panose="020B0503020204020204" pitchFamily="34" charset="-122"/>
              </a:rPr>
              <a:t>4.</a:t>
            </a:r>
            <a:r>
              <a:rPr sz="1600" b="1" dirty="0">
                <a:solidFill>
                  <a:schemeClr val="tx1">
                    <a:lumMod val="65000"/>
                    <a:lumOff val="35000"/>
                  </a:schemeClr>
                </a:solidFill>
                <a:latin typeface="微软雅黑" panose="020B0503020204020204" pitchFamily="34" charset="-122"/>
                <a:ea typeface="微软雅黑" panose="020B0503020204020204" pitchFamily="34" charset="-122"/>
              </a:rPr>
              <a:t>强化人才支撑。</a:t>
            </a:r>
            <a:r>
              <a:rPr sz="1600" b="1" dirty="0">
                <a:solidFill>
                  <a:srgbClr val="FF0000"/>
                </a:solidFill>
                <a:latin typeface="微软雅黑" panose="020B0503020204020204" pitchFamily="34" charset="-122"/>
                <a:ea typeface="微软雅黑" panose="020B0503020204020204" pitchFamily="34" charset="-122"/>
              </a:rPr>
              <a:t>要坚持本土培养和外部引进相结合，全面提升农民素质素养，乡村产业振兴带头人培育“头雁”项目、高素质农民培育计划等向脱贫地区倾斜，育好用好乡土人才。发挥科技特派员、产业顾问组在促进脱贫地区产业发展方面的帮扶作用。发挥好“百校联百县兴千村”行动的人才支撑作用，探索建立乡村建设辅导员制度。牵头推进乡村工匠培育工作，实施“双百双千”培育工程，带动县域特色产业发展。研究实施脱贫地区乡村振兴人才回引行动，有序引导大学毕业生到乡、能人回乡、农民工返乡、企业家入乡，助力巩固拓展脱贫攻坚成果、推进乡村振兴。要加快本土人才培育步伐，促进农业从业人员结构整体调整优化，打造一支植根乡村、持续稳定的人才队伍。</a:t>
            </a:r>
            <a:endParaRPr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2123890" y="2211792"/>
            <a:ext cx="6273800"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人居环境整治提升重点任务</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
        <p:nvSpPr>
          <p:cNvPr id="43" name="文本框 42"/>
          <p:cNvSpPr txBox="1"/>
          <p:nvPr/>
        </p:nvSpPr>
        <p:spPr>
          <a:xfrm>
            <a:off x="3903350" y="1271357"/>
            <a:ext cx="1219200" cy="1106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smtClean="0">
                <a:solidFill>
                  <a:schemeClr val="accent1"/>
                </a:solidFill>
                <a:latin typeface="+mn-ea"/>
                <a:cs typeface="经典综艺体简" panose="02010609000101010101" pitchFamily="49" charset="-122"/>
              </a:rPr>
              <a:t>04</a:t>
            </a:r>
            <a:endParaRPr lang="zh-CN" altLang="en-US" sz="6600" b="1" dirty="0">
              <a:solidFill>
                <a:schemeClr val="accent1"/>
              </a:solidFill>
              <a:latin typeface="+mn-ea"/>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 fill="hold">
                            <p:stCondLst>
                              <p:cond delay="1100"/>
                            </p:stCondLst>
                            <p:childTnLst>
                              <p:par>
                                <p:cTn id="12" presetID="2" presetClass="entr" presetSubtype="4" fill="hold" grpId="0" nodeType="afterEffect">
                                  <p:stCondLst>
                                    <p:cond delay="0"/>
                                  </p:stCondLst>
                                  <p:iterate type="lt">
                                    <p:tmPct val="10000"/>
                                  </p:iterate>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人居环境整治提升重点任务</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四个聚焦</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123440" y="1131570"/>
            <a:ext cx="7020560" cy="3046095"/>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sz="1600" b="1" dirty="0">
                <a:solidFill>
                  <a:srgbClr val="FF0000"/>
                </a:solidFill>
                <a:latin typeface="微软雅黑" panose="020B0503020204020204" pitchFamily="34" charset="-122"/>
                <a:ea typeface="微软雅黑" panose="020B0503020204020204" pitchFamily="34" charset="-122"/>
              </a:rPr>
              <a:t>01</a:t>
            </a:r>
            <a:r>
              <a:rPr sz="1600" b="1" dirty="0">
                <a:solidFill>
                  <a:srgbClr val="FF0000"/>
                </a:solidFill>
                <a:latin typeface="微软雅黑" panose="020B0503020204020204" pitchFamily="34" charset="-122"/>
                <a:ea typeface="微软雅黑" panose="020B0503020204020204" pitchFamily="34" charset="-122"/>
              </a:rPr>
              <a:t>聚焦“整改完善、稳进提质”，扎实推进农村厕所革命。</a:t>
            </a:r>
            <a:endParaRPr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一是</a:t>
            </a:r>
            <a:r>
              <a:rPr lang="en-US" sz="1600" b="1" dirty="0">
                <a:solidFill>
                  <a:srgbClr val="FF0000"/>
                </a:solidFill>
                <a:latin typeface="微软雅黑" panose="020B0503020204020204" pitchFamily="34" charset="-122"/>
                <a:ea typeface="微软雅黑" panose="020B0503020204020204" pitchFamily="34" charset="-122"/>
              </a:rPr>
              <a:t>扎实推进户厕问题分类整改</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二是</a:t>
            </a:r>
            <a:r>
              <a:rPr lang="en-US" sz="1600" b="1" dirty="0">
                <a:solidFill>
                  <a:srgbClr val="FF0000"/>
                </a:solidFill>
                <a:latin typeface="微软雅黑" panose="020B0503020204020204" pitchFamily="34" charset="-122"/>
                <a:ea typeface="微软雅黑" panose="020B0503020204020204" pitchFamily="34" charset="-122"/>
              </a:rPr>
              <a:t>稳步推进中西部地区户厕改造</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三是</a:t>
            </a:r>
            <a:r>
              <a:rPr lang="en-US" sz="1600" b="1" dirty="0">
                <a:solidFill>
                  <a:srgbClr val="FF0000"/>
                </a:solidFill>
                <a:latin typeface="微软雅黑" panose="020B0503020204020204" pitchFamily="34" charset="-122"/>
                <a:ea typeface="微软雅黑" panose="020B0503020204020204" pitchFamily="34" charset="-122"/>
              </a:rPr>
              <a:t>建立健全粪污治理等长效管护机制</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en-US" sz="1600" b="1" dirty="0">
                <a:solidFill>
                  <a:srgbClr val="FF0000"/>
                </a:solidFill>
                <a:latin typeface="微软雅黑" panose="020B0503020204020204" pitchFamily="34" charset="-122"/>
                <a:ea typeface="微软雅黑" panose="020B0503020204020204" pitchFamily="34" charset="-122"/>
              </a:rPr>
              <a:t>02聚焦“协同治理、分类推进”，加大农村生活污水治理力度</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一是</a:t>
            </a:r>
            <a:r>
              <a:rPr lang="en-US" sz="1600" b="1" dirty="0">
                <a:solidFill>
                  <a:srgbClr val="FF0000"/>
                </a:solidFill>
                <a:latin typeface="微软雅黑" panose="020B0503020204020204" pitchFamily="34" charset="-122"/>
                <a:ea typeface="微软雅黑" panose="020B0503020204020204" pitchFamily="34" charset="-122"/>
              </a:rPr>
              <a:t>注重梯次推进分类实施</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二是</a:t>
            </a:r>
            <a:r>
              <a:rPr lang="en-US" sz="1600" b="1" dirty="0">
                <a:solidFill>
                  <a:srgbClr val="FF0000"/>
                </a:solidFill>
                <a:latin typeface="微软雅黑" panose="020B0503020204020204" pitchFamily="34" charset="-122"/>
                <a:ea typeface="微软雅黑" panose="020B0503020204020204" pitchFamily="34" charset="-122"/>
              </a:rPr>
              <a:t>推动生活污水治理与改厕有机衔接</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三是</a:t>
            </a:r>
            <a:r>
              <a:rPr lang="en-US" sz="1600" b="1" dirty="0">
                <a:solidFill>
                  <a:srgbClr val="FF0000"/>
                </a:solidFill>
                <a:latin typeface="微软雅黑" panose="020B0503020204020204" pitchFamily="34" charset="-122"/>
                <a:ea typeface="微软雅黑" panose="020B0503020204020204" pitchFamily="34" charset="-122"/>
              </a:rPr>
              <a:t>加快治理较大面积黑臭水体</a:t>
            </a:r>
            <a:r>
              <a:rPr lang="zh-CN" altLang="en-US" sz="1600" b="1" dirty="0">
                <a:solidFill>
                  <a:srgbClr val="FF0000"/>
                </a:solidFill>
                <a:latin typeface="微软雅黑" panose="020B0503020204020204" pitchFamily="34" charset="-122"/>
                <a:ea typeface="微软雅黑" panose="020B0503020204020204" pitchFamily="34" charset="-122"/>
              </a:rPr>
              <a:t>（</a:t>
            </a:r>
            <a:r>
              <a:rPr lang="zh-CN" altLang="en-US" sz="1600" b="1" dirty="0">
                <a:solidFill>
                  <a:srgbClr val="0070C0"/>
                </a:solidFill>
                <a:latin typeface="微软雅黑" panose="020B0503020204020204" pitchFamily="34" charset="-122"/>
                <a:ea typeface="微软雅黑" panose="020B0503020204020204" pitchFamily="34" charset="-122"/>
              </a:rPr>
              <a:t>排查好、治理好、管理好</a:t>
            </a:r>
            <a:r>
              <a:rPr lang="zh-CN" altLang="en-US" sz="1600" b="1" dirty="0">
                <a:solidFill>
                  <a:srgbClr val="FF0000"/>
                </a:solidFill>
                <a:latin typeface="微软雅黑" panose="020B0503020204020204" pitchFamily="34" charset="-122"/>
                <a:ea typeface="微软雅黑" panose="020B0503020204020204" pitchFamily="34" charset="-122"/>
              </a:rPr>
              <a:t>）</a:t>
            </a:r>
            <a:endParaRPr lang="en-US"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1460" y="195580"/>
            <a:ext cx="5111750" cy="316865"/>
          </a:xfrm>
        </p:spPr>
        <p:txBody>
          <a:bodyPr>
            <a:normAutofit fontScale="90000"/>
          </a:bodyPr>
          <a:p>
            <a:pPr algn="l" fontAlgn="auto">
              <a:lnSpc>
                <a:spcPct val="100000"/>
              </a:lnSpc>
              <a:buClrTx/>
              <a:buSzTx/>
              <a:buFontTx/>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人居环境整治提升重点任务</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四个聚焦</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sz="20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21" name="组合 168"/>
          <p:cNvGrpSpPr/>
          <p:nvPr/>
        </p:nvGrpSpPr>
        <p:grpSpPr>
          <a:xfrm>
            <a:off x="323850" y="2283460"/>
            <a:ext cx="1800860" cy="2618740"/>
            <a:chOff x="6660137" y="2870008"/>
            <a:chExt cx="960900" cy="1913939"/>
          </a:xfrm>
          <a:solidFill>
            <a:schemeClr val="accent1"/>
          </a:solidFill>
        </p:grpSpPr>
        <p:sp>
          <p:nvSpPr>
            <p:cNvPr id="22"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21882" tIns="60941" rIns="121882" bIns="60941" numCol="1" anchor="t" anchorCtr="0" compatLnSpc="1"/>
            <a:p>
              <a:endParaRPr lang="id-ID" sz="1900" dirty="0"/>
            </a:p>
          </p:txBody>
        </p:sp>
        <p:sp>
          <p:nvSpPr>
            <p:cNvPr id="23"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21882" tIns="60941" rIns="121882" bIns="60941" numCol="1" anchor="t" anchorCtr="0" compatLnSpc="1"/>
            <a:p>
              <a:endParaRPr lang="id-ID" sz="1900" dirty="0"/>
            </a:p>
          </p:txBody>
        </p:sp>
        <p:sp>
          <p:nvSpPr>
            <p:cNvPr id="24"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21882" tIns="60941" rIns="121882" bIns="60941" numCol="1" anchor="t" anchorCtr="0" compatLnSpc="1"/>
            <a:p>
              <a:endParaRPr lang="id-ID" sz="1900" dirty="0"/>
            </a:p>
          </p:txBody>
        </p:sp>
      </p:grpSp>
      <p:sp>
        <p:nvSpPr>
          <p:cNvPr id="3" name="文本框 2"/>
          <p:cNvSpPr txBox="1"/>
          <p:nvPr/>
        </p:nvSpPr>
        <p:spPr>
          <a:xfrm>
            <a:off x="2051685" y="627380"/>
            <a:ext cx="7020560" cy="4061460"/>
          </a:xfrm>
          <a:prstGeom prst="rect">
            <a:avLst/>
          </a:prstGeom>
          <a:noFill/>
        </p:spPr>
        <p:txBody>
          <a:bodyPr wrap="square" rtlCol="0">
            <a:spAutoFit/>
          </a:bodyPr>
          <a:p>
            <a:pPr algn="l">
              <a:lnSpc>
                <a:spcPct val="150000"/>
              </a:lnSpc>
              <a:buClrTx/>
              <a:buSzTx/>
              <a:buFontTx/>
            </a:pPr>
            <a:r>
              <a:rPr sz="16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sz="1600" b="1" dirty="0">
                <a:solidFill>
                  <a:srgbClr val="FF0000"/>
                </a:solidFill>
                <a:latin typeface="微软雅黑" panose="020B0503020204020204" pitchFamily="34" charset="-122"/>
                <a:ea typeface="微软雅黑" panose="020B0503020204020204" pitchFamily="34" charset="-122"/>
              </a:rPr>
              <a:t>03聚焦“补齐短板、提升水平”，全面提升农村生活垃圾治理水平</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一是</a:t>
            </a:r>
            <a:r>
              <a:rPr lang="en-US" sz="1600" b="1" dirty="0">
                <a:solidFill>
                  <a:srgbClr val="FF0000"/>
                </a:solidFill>
                <a:latin typeface="微软雅黑" panose="020B0503020204020204" pitchFamily="34" charset="-122"/>
                <a:ea typeface="微软雅黑" panose="020B0503020204020204" pitchFamily="34" charset="-122"/>
              </a:rPr>
              <a:t>健全生活垃圾收运处置体系</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二是</a:t>
            </a:r>
            <a:r>
              <a:rPr lang="en-US" sz="1600" b="1" dirty="0">
                <a:solidFill>
                  <a:srgbClr val="FF0000"/>
                </a:solidFill>
                <a:latin typeface="微软雅黑" panose="020B0503020204020204" pitchFamily="34" charset="-122"/>
                <a:ea typeface="微软雅黑" panose="020B0503020204020204" pitchFamily="34" charset="-122"/>
              </a:rPr>
              <a:t>推动源头分类减量与资源化利用</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en-US" sz="1600" b="1" dirty="0">
                <a:solidFill>
                  <a:srgbClr val="FF0000"/>
                </a:solidFill>
                <a:latin typeface="微软雅黑" panose="020B0503020204020204" pitchFamily="34" charset="-122"/>
                <a:ea typeface="微软雅黑" panose="020B0503020204020204" pitchFamily="34" charset="-122"/>
              </a:rPr>
              <a:t>04聚焦“突出重点、全面推进”，整体提升村容村貌</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a:t>
            </a:r>
            <a:r>
              <a:rPr lang="en-US" sz="1200" b="1" dirty="0">
                <a:solidFill>
                  <a:srgbClr val="0070C0"/>
                </a:solidFill>
                <a:latin typeface="微软雅黑" panose="020B0503020204020204" pitchFamily="34" charset="-122"/>
                <a:ea typeface="微软雅黑" panose="020B0503020204020204" pitchFamily="34" charset="-122"/>
              </a:rPr>
              <a:t>一些村庄建设没规划、没秩序、没特色，有新房没新村、有新村没新貌</a:t>
            </a:r>
            <a:r>
              <a:rPr lang="zh-CN" altLang="en-US" sz="1200" b="1" dirty="0">
                <a:solidFill>
                  <a:srgbClr val="FF0000"/>
                </a:solidFill>
                <a:latin typeface="微软雅黑" panose="020B0503020204020204" pitchFamily="34" charset="-122"/>
                <a:ea typeface="微软雅黑" panose="020B0503020204020204" pitchFamily="34" charset="-122"/>
              </a:rPr>
              <a:t>）</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一是</a:t>
            </a:r>
            <a:r>
              <a:rPr lang="en-US" sz="1600" b="1" dirty="0">
                <a:solidFill>
                  <a:srgbClr val="FF0000"/>
                </a:solidFill>
                <a:latin typeface="微软雅黑" panose="020B0503020204020204" pitchFamily="34" charset="-122"/>
                <a:ea typeface="微软雅黑" panose="020B0503020204020204" pitchFamily="34" charset="-122"/>
              </a:rPr>
              <a:t>持续改善村庄公共环境</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二是深入推进乡村绿化美化（</a:t>
            </a:r>
            <a:r>
              <a:rPr lang="en-US" sz="1200" b="1" dirty="0">
                <a:solidFill>
                  <a:srgbClr val="0070C0"/>
                </a:solidFill>
                <a:latin typeface="微软雅黑" panose="020B0503020204020204" pitchFamily="34" charset="-122"/>
                <a:ea typeface="微软雅黑" panose="020B0503020204020204" pitchFamily="34" charset="-122"/>
              </a:rPr>
              <a:t>打造小花园、小果园、小菜园，见缝插绿、应绿尽绿，推动实现村屯园林化、道路林荫化、庭院花果化</a:t>
            </a:r>
            <a:r>
              <a:rPr lang="zh-CN" altLang="en-US" sz="1600" b="1" dirty="0">
                <a:solidFill>
                  <a:srgbClr val="FF0000"/>
                </a:solidFill>
                <a:latin typeface="微软雅黑" panose="020B0503020204020204" pitchFamily="34" charset="-122"/>
                <a:ea typeface="微软雅黑" panose="020B0503020204020204" pitchFamily="34" charset="-122"/>
              </a:rPr>
              <a:t>）</a:t>
            </a:r>
            <a:endParaRPr lang="zh-CN" alt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三是</a:t>
            </a:r>
            <a:r>
              <a:rPr lang="en-US" sz="1600" b="1" dirty="0">
                <a:solidFill>
                  <a:srgbClr val="FF0000"/>
                </a:solidFill>
                <a:latin typeface="微软雅黑" panose="020B0503020204020204" pitchFamily="34" charset="-122"/>
                <a:ea typeface="微软雅黑" panose="020B0503020204020204" pitchFamily="34" charset="-122"/>
              </a:rPr>
              <a:t>加强乡村风貌引导</a:t>
            </a:r>
            <a:endParaRPr lang="en-US" sz="1600" b="1" dirty="0">
              <a:solidFill>
                <a:srgbClr val="FF0000"/>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1600" b="1" dirty="0">
                <a:solidFill>
                  <a:srgbClr val="FF0000"/>
                </a:solidFill>
                <a:latin typeface="微软雅黑" panose="020B0503020204020204" pitchFamily="34" charset="-122"/>
                <a:ea typeface="微软雅黑" panose="020B0503020204020204" pitchFamily="34" charset="-122"/>
              </a:rPr>
              <a:t>四是“五美”并进开展好村庄清洁行动（</a:t>
            </a:r>
            <a:r>
              <a:rPr lang="en-US" sz="1200" b="1" dirty="0">
                <a:solidFill>
                  <a:srgbClr val="0070C0"/>
                </a:solidFill>
                <a:latin typeface="微软雅黑" panose="020B0503020204020204" pitchFamily="34" charset="-122"/>
                <a:ea typeface="微软雅黑" panose="020B0503020204020204" pitchFamily="34" charset="-122"/>
              </a:rPr>
              <a:t>村庄清洁行动将重点围绕家美、院美、村美、风尚美、心里美“五美”共建，与美丽家庭创建、美丽宜居村庄创建示范、疫情防控等相结合）</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9"/>
          <p:cNvSpPr>
            <a:spLocks noChangeArrowheads="1"/>
          </p:cNvSpPr>
          <p:nvPr/>
        </p:nvSpPr>
        <p:spPr bwMode="auto">
          <a:xfrm>
            <a:off x="3204025" y="2427692"/>
            <a:ext cx="3187700"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28" tIns="25714" rIns="51428" bIns="25714">
            <a:spAutoFit/>
          </a:bodyPr>
          <a:lstStyle/>
          <a:p>
            <a:pPr algn="l"/>
            <a:r>
              <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rPr>
              <a:t>关于厕所革命</a:t>
            </a:r>
            <a:endParaRPr lang="zh-CN" altLang="en-US" sz="4050" b="1" dirty="0">
              <a:solidFill>
                <a:schemeClr val="accent1"/>
              </a:solidFill>
              <a:latin typeface="Haettenschweiler" panose="020B0706040902060204" pitchFamily="34" charset="0"/>
              <a:ea typeface="微软雅黑" panose="020B0503020204020204" pitchFamily="34" charset="-122"/>
              <a:sym typeface="方正姚体" panose="02010601030101010101" pitchFamily="2" charset="-122"/>
            </a:endParaRPr>
          </a:p>
        </p:txBody>
      </p:sp>
      <p:sp>
        <p:nvSpPr>
          <p:cNvPr id="43" name="文本框 42"/>
          <p:cNvSpPr txBox="1"/>
          <p:nvPr/>
        </p:nvSpPr>
        <p:spPr>
          <a:xfrm>
            <a:off x="3903350" y="1271357"/>
            <a:ext cx="1219200" cy="1106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smtClean="0">
                <a:solidFill>
                  <a:schemeClr val="accent1"/>
                </a:solidFill>
                <a:latin typeface="+mn-ea"/>
                <a:cs typeface="经典综艺体简" panose="02010609000101010101" pitchFamily="49" charset="-122"/>
              </a:rPr>
              <a:t>05</a:t>
            </a:r>
            <a:endParaRPr lang="zh-CN" altLang="en-US" sz="6600" b="1" dirty="0">
              <a:solidFill>
                <a:schemeClr val="accent1"/>
              </a:solidFill>
              <a:latin typeface="+mn-ea"/>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 fill="hold">
                            <p:stCondLst>
                              <p:cond delay="1100"/>
                            </p:stCondLst>
                            <p:childTnLst>
                              <p:par>
                                <p:cTn id="12" presetID="2" presetClass="entr" presetSubtype="4" fill="hold" grpId="0" nodeType="afterEffect">
                                  <p:stCondLst>
                                    <p:cond delay="0"/>
                                  </p:stCondLst>
                                  <p:iterate type="lt">
                                    <p:tmPct val="10000"/>
                                  </p:iterate>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24405" y="1995805"/>
            <a:ext cx="6676390" cy="2670175"/>
          </a:xfrm>
        </p:spPr>
        <p:txBody>
          <a:bodyPr>
            <a:noAutofit/>
          </a:bodyPr>
          <a:p>
            <a:pPr algn="l">
              <a:lnSpc>
                <a:spcPct val="150000"/>
              </a:lnSpc>
              <a:buClrTx/>
              <a:buSzTx/>
              <a:buFontTx/>
            </a:pPr>
            <a:r>
              <a:rPr lang="zh-CN" altLang="en-US" sz="1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全国农村厕所革命相关会议精神</a:t>
            </a:r>
            <a:br>
              <a:rPr lang="zh-CN" altLang="en-US" sz="1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b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a:t>
            </a:r>
            <a:r>
              <a:rPr sz="1600" b="1" dirty="0">
                <a:solidFill>
                  <a:srgbClr val="FF0000"/>
                </a:solidFill>
                <a:latin typeface="微软雅黑" panose="020B0503020204020204" pitchFamily="34" charset="-122"/>
                <a:ea typeface="微软雅黑" panose="020B0503020204020204" pitchFamily="34" charset="-122"/>
                <a:cs typeface="+mn-cs"/>
              </a:rPr>
              <a:t>1）要认真学习贯彻习近平总书记重要指示精神，把农村厕所革命作为乡村振兴的重要工作切实抓好。（2）要坚持求好不求快、扎实稳步推进，坚持质量第一、确保改一个成一个。（3）要坚持改厕与保障供水和污水处理同步推进，确保达到卫生标准。（4）要因地制宜探索适宜方式和技术，试验成熟后再推广。（5）要充分发挥农民主体作用。（6）要全面加强组织领导，转变工作作风，抓好问题摸排整改，确保农民群众从中受益。</a:t>
            </a:r>
            <a:endParaRPr sz="1600" b="1" dirty="0">
              <a:solidFill>
                <a:srgbClr val="FF0000"/>
              </a:solidFill>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706755"/>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厕所革命</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24405" y="1995805"/>
            <a:ext cx="6676390" cy="2670175"/>
          </a:xfrm>
        </p:spPr>
        <p:txBody>
          <a:bodyPr>
            <a:noAutofit/>
          </a:bodyPr>
          <a:p>
            <a:pPr algn="l">
              <a:lnSpc>
                <a:spcPct val="150000"/>
              </a:lnSpc>
              <a:buClrTx/>
              <a:buSzTx/>
              <a:buFontTx/>
            </a:pPr>
            <a:r>
              <a:rPr lang="zh-CN" altLang="en-US" sz="1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全国农村厕所革命相关会议精神</a:t>
            </a:r>
            <a:br>
              <a:rPr lang="zh-CN" altLang="en-US" sz="1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b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2022年7月19日，</a:t>
            </a:r>
            <a:r>
              <a:rPr sz="1600" b="1" dirty="0">
                <a:solidFill>
                  <a:srgbClr val="FF0000"/>
                </a:solidFill>
                <a:latin typeface="微软雅黑" panose="020B0503020204020204" pitchFamily="34" charset="-122"/>
                <a:ea typeface="微软雅黑" panose="020B0503020204020204" pitchFamily="34" charset="-122"/>
                <a:cs typeface="+mn-cs"/>
              </a:rPr>
              <a:t>农业农村部、国家乡村振兴局召开深入推进农村户厕问题摸排整改“回头看”视频会,国家乡村振兴局局长刘焕鑫出席会议并讲话。焕鑫局长强调，（1）要将农村改厕特别是户厕问题摸排整改作为一项严肃的政治任务抓紧抓好抓实，深刻认识黑龙江省哈尔滨市双城区农村户厕摸排整改问题的严重性、严肃性和危害性，深刻汲取教训、认真对照自查，举一反三整改。（2）再用3个月时间深入推进“回头看”，10月底前全面完成“回头看”任务，确保农村户厕问题摸排整改工作取得扎实成效。（3）改进完善机制。</a:t>
            </a:r>
            <a:endParaRPr sz="1600" b="1" dirty="0">
              <a:solidFill>
                <a:srgbClr val="FF0000"/>
              </a:solidFill>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706755"/>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厕所革命</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ctrTitle"/>
          </p:nvPr>
        </p:nvSpPr>
        <p:spPr>
          <a:xfrm>
            <a:off x="2224405" y="1635760"/>
            <a:ext cx="6676390" cy="2670175"/>
          </a:xfrm>
        </p:spPr>
        <p:txBody>
          <a:bodyPr>
            <a:noAutofit/>
          </a:bodyPr>
          <a:p>
            <a:pPr algn="l">
              <a:lnSpc>
                <a:spcPct val="150000"/>
              </a:lnSpc>
              <a:buClrTx/>
              <a:buSzTx/>
              <a:buFontTx/>
            </a:pPr>
            <a:r>
              <a:rPr lang="zh-CN" altLang="en-US" sz="1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归结起来，</a:t>
            </a: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我们要重点把握四点:</a:t>
            </a:r>
            <a:r>
              <a:rPr lang="zh-CN" altLang="en-US" sz="1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一是思想上要高度重视，</a:t>
            </a: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从战略和全局的高度充分认识抓好农村厕所革命的重要性，把抓好农村厕所革命作为做到“两个维护”的具体体现。</a:t>
            </a:r>
            <a:r>
              <a:rPr lang="zh-CN" altLang="en-US" sz="1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二是坚持好字当头质量优先，</a:t>
            </a: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实事求是，求好不求快，注重因地制宜，严把质量关，确保干一个、成一个，管用可持续。</a:t>
            </a:r>
            <a:r>
              <a:rPr lang="zh-CN" altLang="en-US" sz="1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三是坚持以人民为中心的发展思想，</a:t>
            </a:r>
            <a:r>
              <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rPr>
              <a:t>把农民认同、农民参与、农民满意作为推进农村厕所革命的根本要求。四是切实抓好农村户厕摸排整改，按期保质完成摸排整改任务，扎实推进农村厕所革命。</a:t>
            </a:r>
            <a:endParaRPr lang="zh-CN" altLang="en-US" sz="1800"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107950" y="1513656"/>
            <a:ext cx="2116455" cy="2116455"/>
          </a:xfrm>
          <a:prstGeom prst="rect">
            <a:avLst/>
          </a:prstGeom>
          <a:solidFill>
            <a:srgbClr val="306AB4"/>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dart-board_116358"/>
          <p:cNvSpPr>
            <a:spLocks noChangeAspect="1"/>
          </p:cNvSpPr>
          <p:nvPr/>
        </p:nvSpPr>
        <p:spPr bwMode="auto">
          <a:xfrm flipH="1">
            <a:off x="817608" y="2177660"/>
            <a:ext cx="696590" cy="78971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p>
            <a:endParaRPr lang="zh-CN" altLang="en-US"/>
          </a:p>
        </p:txBody>
      </p:sp>
      <p:sp>
        <p:nvSpPr>
          <p:cNvPr id="3" name="文本框 2"/>
          <p:cNvSpPr txBox="1"/>
          <p:nvPr/>
        </p:nvSpPr>
        <p:spPr>
          <a:xfrm>
            <a:off x="251460" y="51435"/>
            <a:ext cx="2155190" cy="706755"/>
          </a:xfrm>
          <a:prstGeom prst="rect">
            <a:avLst/>
          </a:prstGeom>
          <a:noFill/>
        </p:spPr>
        <p:txBody>
          <a:bodyPr wrap="square" rtlCol="0">
            <a:spAutoFit/>
          </a:bodyPr>
          <a:p>
            <a:r>
              <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厕所革命</a:t>
            </a:r>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endParaRPr lang="zh-CN" altLang="en-US"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1" grpId="0" bldLvl="0" animBg="1"/>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buClrTx/>
              <a:buSzTx/>
              <a:buFontTx/>
            </a:pPr>
            <a:r>
              <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rPr>
              <a:t>厕所革命总原则、总要求</a:t>
            </a:r>
            <a:endParaRPr lang="zh-CN" altLang="en-US">
              <a:solidFill>
                <a:schemeClr val="tx1"/>
              </a:solidFill>
              <a:effectLst>
                <a:outerShdw blurRad="38100" dist="19050" dir="2700000" algn="tl" rotWithShape="0">
                  <a:schemeClr val="dk1">
                    <a:alpha val="40000"/>
                  </a:schemeClr>
                </a:outerShdw>
              </a:effectLst>
              <a:latin typeface="汉仪颜楷简" panose="00020600040101010101" charset="-122"/>
              <a:ea typeface="汉仪颜楷简" panose="00020600040101010101" charset="-122"/>
              <a:cs typeface="汉仪颜楷简" panose="00020600040101010101" charset="-122"/>
            </a:endParaRPr>
          </a:p>
        </p:txBody>
      </p:sp>
      <p:sp>
        <p:nvSpPr>
          <p:cNvPr id="3" name="内容占位符 2"/>
          <p:cNvSpPr>
            <a:spLocks noGrp="1"/>
          </p:cNvSpPr>
          <p:nvPr>
            <p:ph idx="1"/>
          </p:nvPr>
        </p:nvSpPr>
        <p:spPr/>
        <p:txBody>
          <a:bodyPr/>
          <a:p>
            <a:r>
              <a:rPr lang="zh-CN" altLang="en-US" sz="2800">
                <a:solidFill>
                  <a:srgbClr val="FF0000"/>
                </a:solidFill>
                <a:latin typeface="仿宋_GB2312" panose="02010609030101010101" charset="-122"/>
                <a:ea typeface="仿宋_GB2312" panose="02010609030101010101" charset="-122"/>
              </a:rPr>
              <a:t>稳：充分尊重群众意愿，愿改则改、能改则改。</a:t>
            </a:r>
            <a:endParaRPr lang="zh-CN" altLang="en-US" sz="2800">
              <a:solidFill>
                <a:srgbClr val="FF0000"/>
              </a:solidFill>
              <a:latin typeface="仿宋_GB2312" panose="02010609030101010101" charset="-122"/>
              <a:ea typeface="仿宋_GB2312" panose="02010609030101010101" charset="-122"/>
            </a:endParaRPr>
          </a:p>
          <a:p>
            <a:endParaRPr lang="zh-CN" altLang="en-US" sz="2800">
              <a:solidFill>
                <a:srgbClr val="FF0000"/>
              </a:solidFill>
              <a:latin typeface="仿宋_GB2312" panose="02010609030101010101" charset="-122"/>
              <a:ea typeface="仿宋_GB2312" panose="02010609030101010101" charset="-122"/>
            </a:endParaRPr>
          </a:p>
          <a:p>
            <a:r>
              <a:rPr lang="zh-CN" altLang="en-US" sz="2800">
                <a:solidFill>
                  <a:srgbClr val="FF0000"/>
                </a:solidFill>
                <a:latin typeface="仿宋_GB2312" panose="02010609030101010101" charset="-122"/>
                <a:ea typeface="仿宋_GB2312" panose="02010609030101010101" charset="-122"/>
              </a:rPr>
              <a:t>实：数量服从质量、进度服从实效，求好不求快。</a:t>
            </a:r>
            <a:endParaRPr lang="zh-CN" altLang="en-US" sz="2800">
              <a:solidFill>
                <a:srgbClr val="FF0000"/>
              </a:solidFill>
              <a:latin typeface="仿宋_GB2312" panose="02010609030101010101" charset="-122"/>
              <a:ea typeface="仿宋_GB2312" panose="02010609030101010101" charset="-122"/>
            </a:endParaRPr>
          </a:p>
          <a:p>
            <a:endParaRPr lang="zh-CN" altLang="en-US" sz="2800">
              <a:solidFill>
                <a:srgbClr val="FF0000"/>
              </a:solidFill>
              <a:latin typeface="仿宋_GB2312" panose="02010609030101010101" charset="-122"/>
              <a:ea typeface="仿宋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MH" val="20181211150147"/>
  <p:tag name="MH_LIBRARY" val="GRAPHIC"/>
  <p:tag name="MH_TYPE" val="SubTitle"/>
  <p:tag name="MH_ORDER" val="1"/>
</p:tagLst>
</file>

<file path=ppt/tags/tag11.xml><?xml version="1.0" encoding="utf-8"?>
<p:tagLst xmlns:p="http://schemas.openxmlformats.org/presentationml/2006/main">
  <p:tag name="MH" val="20181211150147"/>
  <p:tag name="MH_LIBRARY" val="GRAPHIC"/>
  <p:tag name="MH_TYPE" val="Other"/>
  <p:tag name="MH_ORDER" val="1"/>
</p:tagLst>
</file>

<file path=ppt/tags/tag12.xml><?xml version="1.0" encoding="utf-8"?>
<p:tagLst xmlns:p="http://schemas.openxmlformats.org/presentationml/2006/main">
  <p:tag name="MH" val="20181211150147"/>
  <p:tag name="MH_LIBRARY" val="GRAPHIC"/>
  <p:tag name="MH_TYPE" val="Other"/>
  <p:tag name="MH_ORDER" val="1"/>
</p:tagLst>
</file>

<file path=ppt/tags/tag13.xml><?xml version="1.0" encoding="utf-8"?>
<p:tagLst xmlns:p="http://schemas.openxmlformats.org/presentationml/2006/main">
  <p:tag name="MH" val="20181211150147"/>
  <p:tag name="MH_LIBRARY" val="GRAPHIC"/>
  <p:tag name="MH_TYPE" val="Other"/>
  <p:tag name="MH_ORDER" val="1"/>
</p:tagLst>
</file>

<file path=ppt/tags/tag14.xml><?xml version="1.0" encoding="utf-8"?>
<p:tagLst xmlns:p="http://schemas.openxmlformats.org/presentationml/2006/main">
  <p:tag name="MH" val="20181211150147"/>
  <p:tag name="MH_LIBRARY" val="GRAPHIC"/>
  <p:tag name="MH_TYPE" val="Other"/>
  <p:tag name="MH_ORDER" val="1"/>
</p:tagLst>
</file>

<file path=ppt/tags/tag15.xml><?xml version="1.0" encoding="utf-8"?>
<p:tagLst xmlns:p="http://schemas.openxmlformats.org/presentationml/2006/main">
  <p:tag name="MH" val="20181211150147"/>
  <p:tag name="MH_LIBRARY" val="GRAPHIC"/>
  <p:tag name="MH_TYPE" val="SubTitle"/>
  <p:tag name="MH_ORDER" val="1"/>
</p:tagLst>
</file>

<file path=ppt/tags/tag16.xml><?xml version="1.0" encoding="utf-8"?>
<p:tagLst xmlns:p="http://schemas.openxmlformats.org/presentationml/2006/main">
  <p:tag name="MH" val="20181211150147"/>
  <p:tag name="MH_LIBRARY" val="GRAPHIC"/>
  <p:tag name="MH_TYPE" val="SubTitle"/>
  <p:tag name="MH_ORDER" val="1"/>
</p:tagLst>
</file>

<file path=ppt/tags/tag17.xml><?xml version="1.0" encoding="utf-8"?>
<p:tagLst xmlns:p="http://schemas.openxmlformats.org/presentationml/2006/main">
  <p:tag name="MH" val="20181211150147"/>
  <p:tag name="MH_LIBRARY" val="GRAPHIC"/>
  <p:tag name="MH_TYPE" val="SubTitle"/>
  <p:tag name="MH_ORDER" val="1"/>
</p:tagLst>
</file>

<file path=ppt/tags/tag18.xml><?xml version="1.0" encoding="utf-8"?>
<p:tagLst xmlns:p="http://schemas.openxmlformats.org/presentationml/2006/main">
  <p:tag name="MH" val="20181211150147"/>
  <p:tag name="MH_LIBRARY" val="GRAPHIC"/>
  <p:tag name="MH_TYPE" val="SubTitle"/>
  <p:tag name="MH_ORDER" val="1"/>
</p:tagLst>
</file>

<file path=ppt/tags/tag19.xml><?xml version="1.0" encoding="utf-8"?>
<p:tagLst xmlns:p="http://schemas.openxmlformats.org/presentationml/2006/main">
  <p:tag name="MH" val="20181211150147"/>
  <p:tag name="MH_LIBRARY" val="GRAPHIC"/>
  <p:tag name="MH_TYPE" val="SubTitle"/>
  <p:tag name="MH_ORDER"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MH" val="20181211150147"/>
  <p:tag name="MH_LIBRARY" val="GRAPHIC"/>
  <p:tag name="MH_TYPE" val="SubTitle"/>
  <p:tag name="MH_ORDER" val="1"/>
</p:tagLst>
</file>

<file path=ppt/tags/tag21.xml><?xml version="1.0" encoding="utf-8"?>
<p:tagLst xmlns:p="http://schemas.openxmlformats.org/presentationml/2006/main">
  <p:tag name="MH" val="20181211150147"/>
  <p:tag name="MH_LIBRARY" val="GRAPHIC"/>
  <p:tag name="MH_TYPE" val="SubTitle"/>
  <p:tag name="MH_ORDER" val="1"/>
</p:tagLst>
</file>

<file path=ppt/tags/tag22.xml><?xml version="1.0" encoding="utf-8"?>
<p:tagLst xmlns:p="http://schemas.openxmlformats.org/presentationml/2006/main">
  <p:tag name="MH" val="20181211150147"/>
  <p:tag name="MH_LIBRARY" val="GRAPHIC"/>
  <p:tag name="MH_TYPE" val="Other"/>
  <p:tag name="MH_ORDER" val="1"/>
</p:tagLst>
</file>

<file path=ppt/tags/tag23.xml><?xml version="1.0" encoding="utf-8"?>
<p:tagLst xmlns:p="http://schemas.openxmlformats.org/presentationml/2006/main">
  <p:tag name="MH" val="20181211150147"/>
  <p:tag name="MH_LIBRARY" val="GRAPHIC"/>
  <p:tag name="MH_TYPE" val="Other"/>
  <p:tag name="MH_ORDER" val="1"/>
</p:tagLst>
</file>

<file path=ppt/tags/tag24.xml><?xml version="1.0" encoding="utf-8"?>
<p:tagLst xmlns:p="http://schemas.openxmlformats.org/presentationml/2006/main">
  <p:tag name="MH" val="20181211150147"/>
  <p:tag name="MH_LIBRARY" val="GRAPHIC"/>
  <p:tag name="MH_TYPE" val="Other"/>
  <p:tag name="MH_ORDER" val="1"/>
</p:tagLst>
</file>

<file path=ppt/tags/tag25.xml><?xml version="1.0" encoding="utf-8"?>
<p:tagLst xmlns:p="http://schemas.openxmlformats.org/presentationml/2006/main">
  <p:tag name="MH" val="20181211150147"/>
  <p:tag name="MH_LIBRARY" val="GRAPHIC"/>
  <p:tag name="MH_TYPE" val="Other"/>
  <p:tag name="MH_ORDER" val="1"/>
</p:tagLst>
</file>

<file path=ppt/tags/tag26.xml><?xml version="1.0" encoding="utf-8"?>
<p:tagLst xmlns:p="http://schemas.openxmlformats.org/presentationml/2006/main">
  <p:tag name="MH" val="20181211150147"/>
  <p:tag name="MH_LIBRARY" val="GRAPHIC"/>
  <p:tag name="MH_TYPE" val="Other"/>
  <p:tag name="MH_ORDER" val="1"/>
</p:tagLst>
</file>

<file path=ppt/tags/tag27.xml><?xml version="1.0" encoding="utf-8"?>
<p:tagLst xmlns:p="http://schemas.openxmlformats.org/presentationml/2006/main">
  <p:tag name="MH" val="20151108101322"/>
  <p:tag name="MH_LIBRARY" val="GRAPHIC"/>
  <p:tag name="MH_TYPE" val="SubTitle"/>
  <p:tag name="MH_ORDER" val="3"/>
</p:tagLst>
</file>

<file path=ppt/tags/tag28.xml><?xml version="1.0" encoding="utf-8"?>
<p:tagLst xmlns:p="http://schemas.openxmlformats.org/presentationml/2006/main">
  <p:tag name="MH" val="20151108101322"/>
  <p:tag name="MH_LIBRARY" val="GRAPHIC"/>
  <p:tag name="MH_TYPE" val="SubTitle"/>
  <p:tag name="MH_ORDER" val="3"/>
</p:tagLst>
</file>

<file path=ppt/tags/tag29.xml><?xml version="1.0" encoding="utf-8"?>
<p:tagLst xmlns:p="http://schemas.openxmlformats.org/presentationml/2006/main">
  <p:tag name="MH" val="20151108101322"/>
  <p:tag name="MH_LIBRARY" val="GRAPHIC"/>
  <p:tag name="MH_TYPE" val="SubTitle"/>
  <p:tag name="MH_ORDER" val="3"/>
</p:tagLst>
</file>

<file path=ppt/tags/tag3.xml><?xml version="1.0" encoding="utf-8"?>
<p:tagLst xmlns:p="http://schemas.openxmlformats.org/presentationml/2006/main">
  <p:tag name="MH" val="20160830110146"/>
  <p:tag name="MH_LIBRARY" val="CONTENTS"/>
  <p:tag name="MH_TYPE" val="OTHERS"/>
  <p:tag name="ID" val="553512"/>
</p:tagLst>
</file>

<file path=ppt/tags/tag30.xml><?xml version="1.0" encoding="utf-8"?>
<p:tagLst xmlns:p="http://schemas.openxmlformats.org/presentationml/2006/main">
  <p:tag name="MH" val="20151108101322"/>
  <p:tag name="MH_LIBRARY" val="GRAPHIC"/>
  <p:tag name="MH_TYPE" val="SubTitle"/>
  <p:tag name="MH_ORDER" val="3"/>
</p:tagLst>
</file>

<file path=ppt/tags/tag31.xml><?xml version="1.0" encoding="utf-8"?>
<p:tagLst xmlns:p="http://schemas.openxmlformats.org/presentationml/2006/main">
  <p:tag name="MH" val="20151108101322"/>
  <p:tag name="MH_LIBRARY" val="GRAPHIC"/>
  <p:tag name="MH_TYPE" val="SubTitle"/>
  <p:tag name="MH_ORDER" val="3"/>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UNIT_TABLE_BEAUTIFY" val="smartTable{14748168-ecaf-4492-b347-fadf28052659}"/>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UNIT_PLACING_PICTURE_USER_VIEWPORT" val="{&quot;height&quot;:4125,&quot;width&quot;:9960}"/>
</p:tagLst>
</file>

<file path=ppt/tags/tag40.xml><?xml version="1.0" encoding="utf-8"?>
<p:tagLst xmlns:p="http://schemas.openxmlformats.org/presentationml/2006/main">
  <p:tag name="KSO_WM_SPECIAL_SOURCE" val="bdnull"/>
</p:tagLst>
</file>

<file path=ppt/tags/tag41.xml><?xml version="1.0" encoding="utf-8"?>
<p:tagLst xmlns:p="http://schemas.openxmlformats.org/presentationml/2006/main">
  <p:tag name="KSO_WM_SPECIAL_SOURCE" val="bdnull"/>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SPECIAL_SOURCE" val="bdnull"/>
</p:tagLst>
</file>

<file path=ppt/tags/tag45.xml><?xml version="1.0" encoding="utf-8"?>
<p:tagLst xmlns:p="http://schemas.openxmlformats.org/presentationml/2006/main">
  <p:tag name="KSO_WM_SPECIAL_SOURCE" val="bdnul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UNIT_PLACING_PICTURE_USER_VIEWPORT" val="{&quot;height&quot;:7128,&quot;width&quot;:8485}"/>
</p:tagLst>
</file>

<file path=ppt/tags/tag50.xml><?xml version="1.0" encoding="utf-8"?>
<p:tagLst xmlns:p="http://schemas.openxmlformats.org/presentationml/2006/main">
  <p:tag name="KSO_WM_SPECIAL_SOURCE" val="bdnull"/>
</p:tagLst>
</file>

<file path=ppt/tags/tag51.xml><?xml version="1.0" encoding="utf-8"?>
<p:tagLst xmlns:p="http://schemas.openxmlformats.org/presentationml/2006/main">
  <p:tag name="KSO_WM_SPECIAL_SOURCE" val="bdnull"/>
</p:tagLst>
</file>

<file path=ppt/tags/tag52.xml><?xml version="1.0" encoding="utf-8"?>
<p:tagLst xmlns:p="http://schemas.openxmlformats.org/presentationml/2006/main">
  <p:tag name="KSO_WM_SPECIAL_SOURCE" val="bdnull"/>
</p:tagLst>
</file>

<file path=ppt/tags/tag53.xml><?xml version="1.0" encoding="utf-8"?>
<p:tagLst xmlns:p="http://schemas.openxmlformats.org/presentationml/2006/main">
  <p:tag name="KSO_WM_SPECIAL_SOURCE" val="bdnull"/>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SPECIAL_SOURCE" val="bdnull"/>
</p:tagLst>
</file>

<file path=ppt/tags/tag59.xml><?xml version="1.0" encoding="utf-8"?>
<p:tagLst xmlns:p="http://schemas.openxmlformats.org/presentationml/2006/main">
  <p:tag name="KSO_WM_SPECIAL_SOURCE" val="bdnull"/>
</p:tagLst>
</file>

<file path=ppt/tags/tag6.xml><?xml version="1.0" encoding="utf-8"?>
<p:tagLst xmlns:p="http://schemas.openxmlformats.org/presentationml/2006/main">
  <p:tag name="MH" val="20181208212754"/>
  <p:tag name="MH_LIBRARY" val="GRAPHIC"/>
  <p:tag name="MH_TYPE" val="Text"/>
  <p:tag name="MH_ORDER" val="1"/>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WM_SPECIAL_SOURCE" val="bdnull"/>
</p:tagLst>
</file>

<file path=ppt/tags/tag63.xml><?xml version="1.0" encoding="utf-8"?>
<p:tagLst xmlns:p="http://schemas.openxmlformats.org/presentationml/2006/main">
  <p:tag name="KSO_WM_SPECIAL_SOURCE" val="bdnull"/>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KSO_WM_SPECIAL_SOURCE" val="bdnull"/>
</p:tagLst>
</file>

<file path=ppt/tags/tag66.xml><?xml version="1.0" encoding="utf-8"?>
<p:tagLst xmlns:p="http://schemas.openxmlformats.org/presentationml/2006/main">
  <p:tag name="KSO_WM_SPECIAL_SOURCE" val="bdnull"/>
</p:tagLst>
</file>

<file path=ppt/tags/tag67.xml><?xml version="1.0" encoding="utf-8"?>
<p:tagLst xmlns:p="http://schemas.openxmlformats.org/presentationml/2006/main">
  <p:tag name="KSO_WM_SPECIAL_SOURCE" val="bdnull"/>
</p:tagLst>
</file>

<file path=ppt/tags/tag68.xml><?xml version="1.0" encoding="utf-8"?>
<p:tagLst xmlns:p="http://schemas.openxmlformats.org/presentationml/2006/main">
  <p:tag name="KSO_WM_SPECIAL_SOURCE" val="bdnull"/>
</p:tagLst>
</file>

<file path=ppt/tags/tag69.xml><?xml version="1.0" encoding="utf-8"?>
<p:tagLst xmlns:p="http://schemas.openxmlformats.org/presentationml/2006/main">
  <p:tag name="KSO_WM_SPECIAL_SOURCE" val="bdnull"/>
</p:tagLst>
</file>

<file path=ppt/tags/tag7.xml><?xml version="1.0" encoding="utf-8"?>
<p:tagLst xmlns:p="http://schemas.openxmlformats.org/presentationml/2006/main">
  <p:tag name="MH" val="20181211150147"/>
  <p:tag name="MH_LIBRARY" val="GRAPHIC"/>
  <p:tag name="MH_TYPE" val="SubTitle"/>
  <p:tag name="MH_ORDER" val="1"/>
</p:tagLst>
</file>

<file path=ppt/tags/tag70.xml><?xml version="1.0" encoding="utf-8"?>
<p:tagLst xmlns:p="http://schemas.openxmlformats.org/presentationml/2006/main">
  <p:tag name="KSO_WM_SPECIAL_SOURCE" val="bdnull"/>
</p:tagLst>
</file>

<file path=ppt/tags/tag71.xml><?xml version="1.0" encoding="utf-8"?>
<p:tagLst xmlns:p="http://schemas.openxmlformats.org/presentationml/2006/main">
  <p:tag name="KSO_WM_SPECIAL_SOURCE" val="bdnull"/>
</p:tagLst>
</file>

<file path=ppt/tags/tag72.xml><?xml version="1.0" encoding="utf-8"?>
<p:tagLst xmlns:p="http://schemas.openxmlformats.org/presentationml/2006/main">
  <p:tag name="KSO_WM_SPECIAL_SOURCE" val="bdnul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KSO_WM_SPECIAL_SOURCE" val="bdnull"/>
</p:tagLst>
</file>

<file path=ppt/tags/tag75.xml><?xml version="1.0" encoding="utf-8"?>
<p:tagLst xmlns:p="http://schemas.openxmlformats.org/presentationml/2006/main">
  <p:tag name="KSO_WM_SPECIAL_SOURCE" val="bdnull"/>
</p:tagLst>
</file>

<file path=ppt/tags/tag76.xml><?xml version="1.0" encoding="utf-8"?>
<p:tagLst xmlns:p="http://schemas.openxmlformats.org/presentationml/2006/main">
  <p:tag name="KSO_WM_SPECIAL_SOURCE" val="bdnull"/>
</p:tagLst>
</file>

<file path=ppt/tags/tag77.xml><?xml version="1.0" encoding="utf-8"?>
<p:tagLst xmlns:p="http://schemas.openxmlformats.org/presentationml/2006/main">
  <p:tag name="KSO_WM_SPECIAL_SOURCE" val="bdnull"/>
</p:tagLst>
</file>

<file path=ppt/tags/tag78.xml><?xml version="1.0" encoding="utf-8"?>
<p:tagLst xmlns:p="http://schemas.openxmlformats.org/presentationml/2006/main">
  <p:tag name="ISPRING_PRESENTATION_TITLE" val="191"/>
  <p:tag name="COMMONDATA" val="eyJoZGlkIjoiODMxMGZiMmZkZWQ5YmY4MDQzN2Q4ZTU1YWFjMGE5MTAifQ=="/>
  <p:tag name="KSO_WPP_MARK_KEY" val="7701ab28-2a2c-4e89-b935-3f743f099b4c"/>
</p:tagLst>
</file>

<file path=ppt/tags/tag8.xml><?xml version="1.0" encoding="utf-8"?>
<p:tagLst xmlns:p="http://schemas.openxmlformats.org/presentationml/2006/main">
  <p:tag name="MH" val="20181211150147"/>
  <p:tag name="MH_LIBRARY" val="GRAPHIC"/>
  <p:tag name="MH_TYPE" val="Other"/>
  <p:tag name="MH_ORDER" val="1"/>
</p:tagLst>
</file>

<file path=ppt/tags/tag9.xml><?xml version="1.0" encoding="utf-8"?>
<p:tagLst xmlns:p="http://schemas.openxmlformats.org/presentationml/2006/main">
  <p:tag name="MH" val="20181211150147"/>
  <p:tag name="MH_LIBRARY" val="GRAPHIC"/>
  <p:tag name="MH_TYPE" val="SubTitle"/>
  <p:tag name="MH_ORDER" val="1"/>
</p:tagLst>
</file>

<file path=ppt/theme/theme1.xml><?xml version="1.0" encoding="utf-8"?>
<a:theme xmlns:a="http://schemas.openxmlformats.org/drawingml/2006/main" name="下载更多PPT模板，请登陆蘑菇创意www.imogu.cn ​​">
  <a:themeElements>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0.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1.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2.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3.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4.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5.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6.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7.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18.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2.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3.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4.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5.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6.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7.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8.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ppt/theme/themeOverride9.xml><?xml version="1.0" encoding="utf-8"?>
<a:themeOverride xmlns:a="http://schemas.openxmlformats.org/drawingml/2006/main">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otalTime>0</TotalTime>
  <Words>44645</Words>
  <Application>WPS 演示</Application>
  <PresentationFormat>全屏显示(16:9)</PresentationFormat>
  <Paragraphs>1099</Paragraphs>
  <Slides>226</Slides>
  <Notes>23</Notes>
  <HiddenSlides>0</HiddenSlides>
  <MMClips>1</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226</vt:i4>
      </vt:variant>
    </vt:vector>
  </HeadingPairs>
  <TitlesOfParts>
    <vt:vector size="260" baseType="lpstr">
      <vt:lpstr>Arial</vt:lpstr>
      <vt:lpstr>宋体</vt:lpstr>
      <vt:lpstr>Wingdings</vt:lpstr>
      <vt:lpstr>微软雅黑</vt:lpstr>
      <vt:lpstr>Open Sans</vt:lpstr>
      <vt:lpstr>Segoe Print</vt:lpstr>
      <vt:lpstr>冬青黑体简体中文 W3</vt:lpstr>
      <vt:lpstr>黑体</vt:lpstr>
      <vt:lpstr>Wingdings</vt:lpstr>
      <vt:lpstr>Agency FB</vt:lpstr>
      <vt:lpstr>Arial Unicode MS</vt:lpstr>
      <vt:lpstr>Calibri</vt:lpstr>
      <vt:lpstr>Impact</vt:lpstr>
      <vt:lpstr>张海山锐谐体2.0-授权联系：Samtype@QQ.com</vt:lpstr>
      <vt:lpstr>华文细黑</vt:lpstr>
      <vt:lpstr>Haettenschweiler</vt:lpstr>
      <vt:lpstr>方正姚体</vt:lpstr>
      <vt:lpstr>经典综艺体简</vt:lpstr>
      <vt:lpstr>Wingdings</vt:lpstr>
      <vt:lpstr>汉仪颜楷简</vt:lpstr>
      <vt:lpstr>仿宋_GB2312</vt:lpstr>
      <vt:lpstr>Times New Roman</vt:lpstr>
      <vt:lpstr>华文中宋</vt:lpstr>
      <vt:lpstr>等线</vt:lpstr>
      <vt:lpstr>Gulim</vt:lpstr>
      <vt:lpstr>苏新诗古印宋简</vt:lpstr>
      <vt:lpstr>楷体</vt:lpstr>
      <vt:lpstr>方正小标宋_GBK</vt:lpstr>
      <vt:lpstr>方正舒体</vt:lpstr>
      <vt:lpstr>华康俪金黑W8(P)</vt:lpstr>
      <vt:lpstr>Tahoma</vt:lpstr>
      <vt:lpstr>PMingLiU</vt:lpstr>
      <vt:lpstr>仿宋</vt:lpstr>
      <vt:lpstr>下载更多PPT模板，请登陆蘑菇创意www.imogu.cn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①习总书记：乡村建设要充分考虑财力可持续和农民可接受，坚持数量服从质量、进度服从实效，集中力量先抓好普惠性、基础性、兜底性民生建设，优先建设既方便生活又促进生产的项目。要敬畏历史、经纬文化、敬畏生态，留住乡风、乡韵、乡愁，乡村建设为农民而建，要建成自下而上，农民参与的实施机制（中央农村工作会议）。</vt:lpstr>
      <vt:lpstr>②家军书记：要坚持“一村一策”，推动农村人居环境持续改善，补齐水、电、路、讯等基础设施短板，齐心协力把咱们的村子建得更美丽。（2022年12月到丰都和石柱调研）；构建乡村规划新格局，统筹考虑乡村区位、产业、人口、公共服务等，科学编制“多规合一”实用性村庄规划。开创乡村建设新局面。继续把基础设施建设重点放在农村，一体推进路、水、电、通讯、物流“五网”建设，深入实施数字乡村发展行动，做到城乡基础设施统一规划、统一建设、统一管护。推进基本公共服务县乡村统筹，实施农村办学质量提升、医疗能力服务建设和养老事业发展“三大工程”（市委农村工作会议）。</vt:lpstr>
      <vt:lpstr>③明清副书记：各区县要根据财力物力，科学编制任务清单，完善乡村建设项目库。统筹推进农村厕所、垃圾、污水“三大革命”，镇村整镇整片树立样板。防止大拆大建，切实把农村建得更像农村，让农民望得见山、看得见水、记得住乡愁（市委农村工作会议）。</vt:lpstr>
      <vt:lpstr>和美乡村建设</vt:lpstr>
      <vt:lpstr>和美乡村建设</vt:lpstr>
      <vt:lpstr> 习近平总书记重要指示精神 习近平总书记高度重视农村厕所革命，先后19次作出重要指示批示。2021年7月，总书记对深入推进农村厕所革命作出重要指示强调，（1）近年来，农村厕所革命深入推进，卫生厕所不断推广普及，农村人居环境得到明显改善，“十四五”时期要继续把农村厕所革命作为乡村振兴的一项重要工作，发挥农民主体作用，注重因地制宜、科学引导，坚持数量服从质量、进度服从实效，求好不求快，坚决反对劳民伤财、搞形式摆样子，扎扎实实向前推进。</vt:lpstr>
      <vt:lpstr>  习近平总书记重要指示精神   各级党委和政府及有关部门要各负其责、齐抓共管，一年接着一年干，真正把这件好事办好、实事办实。去年，习近平总书记对黑龙江省哈尔滨市双城区农村户厕摸排整改问题作出重要批示，王沪宁、赵乐际、丁薛祥、杨晓渡、陈希、胡春华、刘鹤、郭声琨、王勇、肖捷等中央领导同志提出明确要求。国务院常务会议专题研究审计整改问题，要求把这次审计整改情况纳入国务院大督查。审计署在第十三届全国人民代表大会常务委员会第三十五次会议上作关于2021年度中央预算执行和其他财政收支的审计工作报告，指出：农厕整改存在形式主义和弄虚作假问题，有的确定范围时搞选择性摸排，有的具体实施时搞纸面摸排，有的上报结果时层层瞒报。如哈尔滨市双城区摸排发现问题户厕2168个，向省级上报1571个，省级主管部门向中央部门上报505个，瞒报率达76.7%。</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宜居宜业和美乡村示范创行动重点任务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（三）推进宜居宜业和美乡村建设</vt:lpstr>
      <vt:lpstr>PowerPoint 演示文稿</vt:lpstr>
      <vt:lpstr>PowerPoint 演示文稿</vt:lpstr>
      <vt:lpstr>（三）推进宜居宜业和美乡村建设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人居环境整治提升重点任务“四个聚焦”</vt:lpstr>
      <vt:lpstr>人居环境整治提升重点任务“四个聚焦”</vt:lpstr>
      <vt:lpstr>PowerPoint 演示文稿</vt:lpstr>
      <vt:lpstr>全国农村厕所革命相关会议精神 （1）要认真学习贯彻习近平总书记重要指示精神，把农村厕所革命作为乡村振兴的重要工作切实抓好。（2）要坚持求好不求快、扎实稳步推进，坚持质量第一、确保改一个成一个。（3）要坚持改厕与保障供水和污水处理同步推进，确保达到卫生标准。（4）要因地制宜探索适宜方式和技术，试验成熟后再推广。（5）要充分发挥农民主体作用。（6）要全面加强组织领导，转变工作作风，抓好问题摸排整改，确保农民群众从中受益。</vt:lpstr>
      <vt:lpstr>全国农村厕所革命相关会议精神 2022年7月19日，农业农村部、国家乡村振兴局召开深入推进农村户厕问题摸排整改“回头看”视频会,国家乡村振兴局局长刘焕鑫出席会议并讲话。焕鑫局长强调，（1）要将农村改厕特别是户厕问题摸排整改作为一项严肃的政治任务抓紧抓好抓实，深刻认识黑龙江省哈尔滨市双城区农村户厕摸排整改问题的严重性、严肃性和危害性，深刻汲取教训、认真对照自查，举一反三整改。（2）再用3个月时间深入推进“回头看”，10月底前全面完成“回头看”任务，确保农村户厕问题摸排整改工作取得扎实成效。（3）改进完善机制。</vt:lpstr>
      <vt:lpstr>归结起来，我们要重点把握四点:一是思想上要高度重视，从战略和全局的高度充分认识抓好农村厕所革命的重要性，把抓好农村厕所革命作为做到“两个维护”的具体体现。二是坚持好字当头质量优先，实事求是，求好不求快，注重因地制宜，严把质量关，确保干一个、成一个，管用可持续。三是坚持以人民为中心的发展思想，把农民认同、农民参与、农民满意作为推进农村厕所革命的根本要求。四是切实抓好农村户厕摸排整改，按期保质完成摸排整改任务，扎实推进农村厕所革命。</vt:lpstr>
      <vt:lpstr>厕所革命总原则、总要求</vt:lpstr>
      <vt:lpstr>补助对象</vt:lpstr>
      <vt:lpstr>补助标准</vt:lpstr>
      <vt:lpstr>建设标准</vt:lpstr>
      <vt:lpstr>确定容积</vt:lpstr>
      <vt:lpstr>确定深度</vt:lpstr>
      <vt:lpstr>三格式化粪池——基本结构</vt:lpstr>
      <vt:lpstr>三格式化粪池——基本结构</vt:lpstr>
      <vt:lpstr>三格式化粪池——基本结构</vt:lpstr>
      <vt:lpstr>三格式化粪池——基本结构</vt:lpstr>
      <vt:lpstr>三格式化粪池——基本结构</vt:lpstr>
      <vt:lpstr>施工要求</vt:lpstr>
      <vt:lpstr>验收流程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②家军书记：发展乡村产业是实现村强民富的关键。要立足资源禀赋，选准主导产业，优化产业生态，延伸产业链条，促进产业集群发展，把资源优势转化为发展优势、发展成果。要把培育壮大市场主体作为发展乡村产业的重要抓手，加强对龙头企业的政策支持，促进企业上规模、上水平，更好带动群众增收致富。要鼓励更多专业技能人才投身乡村振兴，把论文写在农村大地上，让科技为产业发展赋能（2022年12月到丰都和石柱调研）；加强产业培育，中央衔接资金用于产业发展的比重提高到60%以上，深化消费帮扶，管好用好扶贫项目资产，增强脱贫地区造血功能。做好帮扶项目的金融支持，推进“富民贷”扩面上量，推动“渝快助农贷”实现涉农区县全覆盖。完善联农带农机制，推进农户以劳动力、土地经营权、空闲房屋等入股，让农民更多分享产业增值收益（市委农村工作会议）；推进乡村产业振兴，要引育壮大市场主体，强化农业金融、技术和农机等服务，深化农业农村改革，推进乡村产业高质高效发展。要推动农业接二连三，强龙头、补链条、兴业态、树品牌，提高土地亩均效益，不断增强发展的内生动力（2023年2月到黔江酉阳秀山调研）。</vt:lpstr>
      <vt:lpstr>③衡华市长：产业振兴是乡村振兴的重中之重。要顺应市场规律，因地制宜推动乡村产业迭代升级、特色发展，向开发农业多种功能、挖掘乡村多元价值要效益，向一二三产业融合发展要效益。深化产业帮扶，实施脱贫村产业提质增效工程，中央衔接资金用于产业发展的比重提高到60%以上，重点支持不上技术、设施、营销等短板，提升脱贫地区产业可持续发展能力。做强特色优势产业集群，做大农产品加工业，培育新产业新业态。深化消费帮扶，通过定向采购、展会促销等方式拓宽销售渠道，持续推进消费帮扶示范城市和产地示范区创建，帮助脱贫地区农产品更好对接市场（市委农村工作会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增强脱贫地区和脱贫群众内生发展动力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①习总书记：巩固和完善农村基本经营制度，发展新型农村集体经济，发展新型农业经营主体和社会化服务，发展农业适度规模经营（二十大报告）；充分利用农村集体自身资源条件、经营能力，探索资源发包、物业出租、居间服务、资产参股等多元化途径发展新型农村集体经济。发展集体经济必须尊重群众意愿，遵循市场规律，不能走归大堆的老路子，要健全农村集体资产监管体系，严格控制集体经营风险，坚决遏制新增债务，充分保障集体成员的知情权、参与权、监督权（中央农村工作会议）。</vt:lpstr>
      <vt:lpstr>②家军书记：要发展壮大村集体经济，用市场化办法盘活农村资源，多渠道增加村集体经营性收入（2022年12月到丰都和石柱调研）；强村富民，核心在壮大村集体经济。要推动“村企联合发展”，探索“村村联合”、部门+集体经济后进村、跨县域“飞地”等发展模式，实现组团发展。健全风险防范、激励奖补、收益分配、议事决策“四项机制”，为集体经济发展护航。建强农村基层党组织，增强发展新型农村集体经济的能力（市委农村工作会议）。</vt:lpstr>
      <vt:lpstr>③衡华市长：壮大新型农村集体经济，重点抓好家庭农场、农民合作社两类新型经营主体，大力发展农业生产社会化服务，深化“三变”改革，搭建集体经济股份合作平台，多渠道增加村集体经营性收入，确保今年村级集体经组织年经营性收入5万元以上的村达到70%、10万元以上的村达到50%（市委农村工作会议）。  ④明清副书记：统筹配置资源要素，支持农村集体经济组织发展，每个行政村都要有规范的集体经济组织，引导农村集体经济组织开展合作经营（市委农村工作会议）。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191</dc:title>
  <dc:creator>USER</dc:creator>
  <cp:lastModifiedBy>HP</cp:lastModifiedBy>
  <cp:revision>570</cp:revision>
  <dcterms:created xsi:type="dcterms:W3CDTF">2014-11-09T01:07:00Z</dcterms:created>
  <dcterms:modified xsi:type="dcterms:W3CDTF">2023-03-01T04:08:16Z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mmondata">
    <vt:lpwstr>eyJoZGlkIjoiY2IzMmMzZjI5NTNkNzA0YzY2ZDRiNWYxMTA2OTdmMjYifQ==</vt:lpwstr>
  </property>
  <property fmtid="{D5CDD505-2E9C-101B-9397-08002B2CF9AE}" pid="3" name="ICV">
    <vt:lpwstr>BEBAD7E384A54EA48BC1E695DA330B9D</vt:lpwstr>
  </property>
  <property fmtid="{D5CDD505-2E9C-101B-9397-08002B2CF9AE}" pid="4" name="KSOProductBuildVer">
    <vt:lpwstr>2052-11.1.0.13703</vt:lpwstr>
  </property>
</Properties>
</file>