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4"/>
  </p:notesMasterIdLst>
  <p:handoutMasterIdLst>
    <p:handoutMasterId r:id="rId65"/>
  </p:handoutMasterIdLst>
  <p:sldIdLst>
    <p:sldId id="416" r:id="rId3"/>
    <p:sldId id="650" r:id="rId4"/>
    <p:sldId id="723" r:id="rId5"/>
    <p:sldId id="732" r:id="rId6"/>
    <p:sldId id="724" r:id="rId7"/>
    <p:sldId id="725" r:id="rId8"/>
    <p:sldId id="726" r:id="rId9"/>
    <p:sldId id="727" r:id="rId10"/>
    <p:sldId id="728" r:id="rId11"/>
    <p:sldId id="729" r:id="rId12"/>
    <p:sldId id="730" r:id="rId13"/>
    <p:sldId id="731" r:id="rId14"/>
    <p:sldId id="733" r:id="rId15"/>
    <p:sldId id="740" r:id="rId16"/>
    <p:sldId id="734" r:id="rId17"/>
    <p:sldId id="736" r:id="rId18"/>
    <p:sldId id="737" r:id="rId19"/>
    <p:sldId id="738" r:id="rId20"/>
    <p:sldId id="739" r:id="rId21"/>
    <p:sldId id="741" r:id="rId22"/>
    <p:sldId id="742" r:id="rId23"/>
    <p:sldId id="743" r:id="rId24"/>
    <p:sldId id="744" r:id="rId25"/>
    <p:sldId id="745" r:id="rId26"/>
    <p:sldId id="746" r:id="rId27"/>
    <p:sldId id="747" r:id="rId28"/>
    <p:sldId id="748" r:id="rId29"/>
    <p:sldId id="749" r:id="rId30"/>
    <p:sldId id="750" r:id="rId31"/>
    <p:sldId id="751" r:id="rId32"/>
    <p:sldId id="752" r:id="rId33"/>
    <p:sldId id="753" r:id="rId34"/>
    <p:sldId id="755" r:id="rId35"/>
    <p:sldId id="757" r:id="rId36"/>
    <p:sldId id="758" r:id="rId37"/>
    <p:sldId id="759" r:id="rId38"/>
    <p:sldId id="760" r:id="rId39"/>
    <p:sldId id="761" r:id="rId40"/>
    <p:sldId id="762" r:id="rId41"/>
    <p:sldId id="763" r:id="rId42"/>
    <p:sldId id="764" r:id="rId43"/>
    <p:sldId id="765" r:id="rId44"/>
    <p:sldId id="766" r:id="rId45"/>
    <p:sldId id="767" r:id="rId46"/>
    <p:sldId id="768" r:id="rId47"/>
    <p:sldId id="769" r:id="rId48"/>
    <p:sldId id="770" r:id="rId49"/>
    <p:sldId id="771" r:id="rId50"/>
    <p:sldId id="772" r:id="rId51"/>
    <p:sldId id="773" r:id="rId52"/>
    <p:sldId id="774" r:id="rId53"/>
    <p:sldId id="775" r:id="rId54"/>
    <p:sldId id="776" r:id="rId55"/>
    <p:sldId id="777" r:id="rId56"/>
    <p:sldId id="778" r:id="rId57"/>
    <p:sldId id="780" r:id="rId58"/>
    <p:sldId id="781" r:id="rId59"/>
    <p:sldId id="782" r:id="rId60"/>
    <p:sldId id="783" r:id="rId61"/>
    <p:sldId id="784" r:id="rId62"/>
    <p:sldId id="692" r:id="rId63"/>
  </p:sldIdLst>
  <p:sldSz cx="9144000" cy="5144135" type="screen16x9"/>
  <p:notesSz cx="6858000" cy="9144000"/>
  <p:embeddedFontLst>
    <p:embeddedFont>
      <p:font typeface="微软雅黑" panose="020B0503020204020204" pitchFamily="34" charset="-122"/>
      <p:regular r:id="rId70"/>
    </p:embeddedFont>
    <p:embeddedFont>
      <p:font typeface="方正小标宋_GBK" panose="03000509000000000000" charset="-122"/>
      <p:regular r:id="rId71"/>
    </p:embeddedFont>
    <p:embeddedFont>
      <p:font typeface="微软雅黑 Light" panose="020B0502040204020203" charset="-122"/>
      <p:regular r:id="rId72"/>
    </p:embeddedFont>
    <p:embeddedFont>
      <p:font typeface="黑体" panose="02010600030101010101" charset="-122"/>
      <p:regular r:id="rId73"/>
    </p:embeddedFont>
    <p:embeddedFont>
      <p:font typeface="方正黑体_GBK" panose="03000509000000000000" charset="-122"/>
      <p:regular r:id="rId74"/>
    </p:embeddedFont>
    <p:embeddedFont>
      <p:font typeface="方正楷体_GBK" panose="03000509000000000000" charset="-122"/>
      <p:regular r:id="rId75"/>
    </p:embeddedFont>
    <p:embeddedFont>
      <p:font typeface="华文楷体" panose="02010600040101010101" pitchFamily="2" charset="-122"/>
      <p:regular r:id="rId76"/>
    </p:embeddedFont>
    <p:embeddedFont>
      <p:font typeface="Calibri" panose="020F0502020204030204" charset="0"/>
      <p:regular r:id="rId77"/>
      <p:bold r:id="rId78"/>
      <p:italic r:id="rId79"/>
      <p:boldItalic r:id="rId80"/>
    </p:embeddedFont>
  </p:embeddedFontLst>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17" userDrawn="1">
          <p15:clr>
            <a:srgbClr val="A4A3A4"/>
          </p15:clr>
        </p15:guide>
        <p15:guide id="2" pos="284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C02A2E"/>
    <a:srgbClr val="FFFFFF"/>
    <a:srgbClr val="388995"/>
    <a:srgbClr val="239EC2"/>
    <a:srgbClr val="43BBE0"/>
    <a:srgbClr val="75B964"/>
    <a:srgbClr val="E51F8E"/>
    <a:srgbClr val="B41F23"/>
    <a:srgbClr val="DAC4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1717"/>
        <p:guide pos="2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1" Type="http://schemas.openxmlformats.org/officeDocument/2006/relationships/tags" Target="tags/tag168.xml"/><Relationship Id="rId80" Type="http://schemas.openxmlformats.org/officeDocument/2006/relationships/font" Target="fonts/font11.fntdata"/><Relationship Id="rId8" Type="http://schemas.openxmlformats.org/officeDocument/2006/relationships/slide" Target="slides/slide6.xml"/><Relationship Id="rId79" Type="http://schemas.openxmlformats.org/officeDocument/2006/relationships/font" Target="fonts/font10.fntdata"/><Relationship Id="rId78" Type="http://schemas.openxmlformats.org/officeDocument/2006/relationships/font" Target="fonts/font9.fntdata"/><Relationship Id="rId77" Type="http://schemas.openxmlformats.org/officeDocument/2006/relationships/font" Target="fonts/font8.fntdata"/><Relationship Id="rId76" Type="http://schemas.openxmlformats.org/officeDocument/2006/relationships/font" Target="fonts/font7.fntdata"/><Relationship Id="rId75" Type="http://schemas.openxmlformats.org/officeDocument/2006/relationships/font" Target="fonts/font6.fntdata"/><Relationship Id="rId74" Type="http://schemas.openxmlformats.org/officeDocument/2006/relationships/font" Target="fonts/font5.fntdata"/><Relationship Id="rId73" Type="http://schemas.openxmlformats.org/officeDocument/2006/relationships/font" Target="fonts/font4.fntdata"/><Relationship Id="rId72" Type="http://schemas.openxmlformats.org/officeDocument/2006/relationships/font" Target="fonts/font3.fntdata"/><Relationship Id="rId71" Type="http://schemas.openxmlformats.org/officeDocument/2006/relationships/font" Target="fonts/font2.fntdata"/><Relationship Id="rId70" Type="http://schemas.openxmlformats.org/officeDocument/2006/relationships/font" Target="fonts/font1.fntdata"/><Relationship Id="rId7" Type="http://schemas.openxmlformats.org/officeDocument/2006/relationships/slide" Target="slides/slide5.xml"/><Relationship Id="rId69" Type="http://schemas.openxmlformats.org/officeDocument/2006/relationships/commentAuthors" Target="commentAuthors.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handoutMaster" Target="handoutMasters/handoutMaster1.xml"/><Relationship Id="rId64" Type="http://schemas.openxmlformats.org/officeDocument/2006/relationships/notesMaster" Target="notesMasters/notesMaster1.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920"/>
            <a:ext cx="7349400" cy="1928137"/>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767"/>
            <a:ext cx="7349400" cy="1104493"/>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602"/>
            <a:ext cx="8229600" cy="4112819"/>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326"/>
            <a:ext cx="7349400" cy="764234"/>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767"/>
            <a:ext cx="7349400" cy="353762"/>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80"/>
            <a:ext cx="8226900" cy="529293"/>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996"/>
            <a:ext cx="8226900" cy="3570024"/>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805"/>
            <a:ext cx="5826600" cy="575201"/>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2006"/>
            <a:ext cx="5826600" cy="650814"/>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80"/>
            <a:ext cx="8226900" cy="5292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6097"/>
            <a:ext cx="3882600" cy="3561923"/>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6097"/>
            <a:ext cx="3882600" cy="3561923"/>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80"/>
            <a:ext cx="8226900" cy="5292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2088"/>
            <a:ext cx="4006800" cy="286250"/>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743"/>
            <a:ext cx="4006800" cy="3297277"/>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483"/>
            <a:ext cx="4006800" cy="28625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743"/>
            <a:ext cx="4006800" cy="3297277"/>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05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80"/>
            <a:ext cx="8226900" cy="5292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248" y="1166540"/>
            <a:ext cx="3924776" cy="3456751"/>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604"/>
            <a:ext cx="3920400" cy="345660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920"/>
            <a:ext cx="783000" cy="377256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920"/>
            <a:ext cx="6876900" cy="377256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80"/>
            <a:ext cx="8226900" cy="529293"/>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996"/>
            <a:ext cx="8226900" cy="3570024"/>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6628"/>
            <a:ext cx="2025000" cy="237642"/>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6628"/>
            <a:ext cx="2970000" cy="237642"/>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6628"/>
            <a:ext cx="2025000" cy="237642"/>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7.xml"/><Relationship Id="rId4" Type="http://schemas.openxmlformats.org/officeDocument/2006/relationships/image" Target="../media/image7.jpeg"/><Relationship Id="rId3" Type="http://schemas.openxmlformats.org/officeDocument/2006/relationships/tags" Target="../tags/tag86.xml"/><Relationship Id="rId2" Type="http://schemas.openxmlformats.org/officeDocument/2006/relationships/image" Target="../media/image6.jpe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8.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9.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0.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1.xml"/><Relationship Id="rId3" Type="http://schemas.openxmlformats.org/officeDocument/2006/relationships/image" Target="../media/image15.jpeg"/><Relationship Id="rId2" Type="http://schemas.openxmlformats.org/officeDocument/2006/relationships/image" Target="../media/image8.jpe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2.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3.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4.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5.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image" Target="../media/image24.jpe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image" Target="../media/image24.jpe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image" Target="../media/image24.jpe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image" Target="../media/image24.jpe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image" Target="../media/image24.jpe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image" Target="../media/image24.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8.xml"/><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image" Target="../media/image3.jpeg"/><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9.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1.xml"/><Relationship Id="rId3" Type="http://schemas.openxmlformats.org/officeDocument/2006/relationships/image" Target="../media/image30.jpeg"/><Relationship Id="rId2" Type="http://schemas.openxmlformats.org/officeDocument/2006/relationships/tags" Target="../tags/tag110.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13.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tags" Target="../tags/tag112.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4.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image" Target="../media/image37.jpeg"/><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image" Target="../media/image38.jpe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image" Target="../media/image39.jpeg"/><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2.xml"/><Relationship Id="rId3" Type="http://schemas.openxmlformats.org/officeDocument/2006/relationships/image" Target="../media/image40.jpeg"/><Relationship Id="rId2" Type="http://schemas.openxmlformats.org/officeDocument/2006/relationships/tags" Target="../tags/tag121.xml"/><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4.xml"/><Relationship Id="rId3" Type="http://schemas.openxmlformats.org/officeDocument/2006/relationships/image" Target="../media/image41.jpeg"/><Relationship Id="rId2" Type="http://schemas.openxmlformats.org/officeDocument/2006/relationships/tags" Target="../tags/tag123.xml"/><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6.xml"/><Relationship Id="rId3" Type="http://schemas.openxmlformats.org/officeDocument/2006/relationships/image" Target="../media/image42.jpeg"/><Relationship Id="rId2" Type="http://schemas.openxmlformats.org/officeDocument/2006/relationships/tags" Target="../tags/tag125.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8.xml"/><Relationship Id="rId3" Type="http://schemas.openxmlformats.org/officeDocument/2006/relationships/image" Target="../media/image43.jpeg"/><Relationship Id="rId2" Type="http://schemas.openxmlformats.org/officeDocument/2006/relationships/tags" Target="../tags/tag127.xml"/><Relationship Id="rId1" Type="http://schemas.openxmlformats.org/officeDocument/2006/relationships/image" Target="../media/image2.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0.xml"/><Relationship Id="rId3" Type="http://schemas.openxmlformats.org/officeDocument/2006/relationships/image" Target="../media/image44.jpeg"/><Relationship Id="rId2" Type="http://schemas.openxmlformats.org/officeDocument/2006/relationships/tags" Target="../tags/tag129.xml"/><Relationship Id="rId1" Type="http://schemas.openxmlformats.org/officeDocument/2006/relationships/image" Target="../media/image2.pn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2.xml"/><Relationship Id="rId3" Type="http://schemas.openxmlformats.org/officeDocument/2006/relationships/image" Target="../media/image45.jpeg"/><Relationship Id="rId2" Type="http://schemas.openxmlformats.org/officeDocument/2006/relationships/tags" Target="../tags/tag131.xml"/><Relationship Id="rId1" Type="http://schemas.openxmlformats.org/officeDocument/2006/relationships/image" Target="../media/image2.png"/></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4.xml"/><Relationship Id="rId3" Type="http://schemas.openxmlformats.org/officeDocument/2006/relationships/image" Target="../media/image45.jpeg"/><Relationship Id="rId2" Type="http://schemas.openxmlformats.org/officeDocument/2006/relationships/tags" Target="../tags/tag133.xml"/><Relationship Id="rId1" Type="http://schemas.openxmlformats.org/officeDocument/2006/relationships/image" Target="../media/image2.png"/></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6.xml"/><Relationship Id="rId3" Type="http://schemas.openxmlformats.org/officeDocument/2006/relationships/image" Target="../media/image45.jpeg"/><Relationship Id="rId2" Type="http://schemas.openxmlformats.org/officeDocument/2006/relationships/tags" Target="../tags/tag135.xml"/><Relationship Id="rId1" Type="http://schemas.openxmlformats.org/officeDocument/2006/relationships/image" Target="../media/image2.pn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8.xml"/><Relationship Id="rId3" Type="http://schemas.openxmlformats.org/officeDocument/2006/relationships/image" Target="../media/image45.jpeg"/><Relationship Id="rId2" Type="http://schemas.openxmlformats.org/officeDocument/2006/relationships/tags" Target="../tags/tag137.xml"/><Relationship Id="rId1" Type="http://schemas.openxmlformats.org/officeDocument/2006/relationships/image" Target="../media/image2.pn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0.xml"/><Relationship Id="rId3" Type="http://schemas.openxmlformats.org/officeDocument/2006/relationships/image" Target="../media/image45.jpeg"/><Relationship Id="rId2" Type="http://schemas.openxmlformats.org/officeDocument/2006/relationships/tags" Target="../tags/tag139.xml"/><Relationship Id="rId1" Type="http://schemas.openxmlformats.org/officeDocument/2006/relationships/image" Target="../media/image2.pn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2.xml"/><Relationship Id="rId3" Type="http://schemas.openxmlformats.org/officeDocument/2006/relationships/image" Target="../media/image46.jpeg"/><Relationship Id="rId2" Type="http://schemas.openxmlformats.org/officeDocument/2006/relationships/tags" Target="../tags/tag141.xml"/><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4.xml"/><Relationship Id="rId3" Type="http://schemas.openxmlformats.org/officeDocument/2006/relationships/image" Target="../media/image47.jpeg"/><Relationship Id="rId2" Type="http://schemas.openxmlformats.org/officeDocument/2006/relationships/tags" Target="../tags/tag143.xml"/><Relationship Id="rId1" Type="http://schemas.openxmlformats.org/officeDocument/2006/relationships/image" Target="../media/image2.pn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6.xml"/><Relationship Id="rId3" Type="http://schemas.openxmlformats.org/officeDocument/2006/relationships/image" Target="../media/image47.jpeg"/><Relationship Id="rId2" Type="http://schemas.openxmlformats.org/officeDocument/2006/relationships/tags" Target="../tags/tag145.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5.xml"/><Relationship Id="rId3" Type="http://schemas.openxmlformats.org/officeDocument/2006/relationships/image" Target="../media/image4.jpeg"/><Relationship Id="rId2" Type="http://schemas.openxmlformats.org/officeDocument/2006/relationships/tags" Target="../tags/tag74.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8.xml"/><Relationship Id="rId3" Type="http://schemas.openxmlformats.org/officeDocument/2006/relationships/image" Target="../media/image47.jpeg"/><Relationship Id="rId2" Type="http://schemas.openxmlformats.org/officeDocument/2006/relationships/tags" Target="../tags/tag147.xml"/><Relationship Id="rId1" Type="http://schemas.openxmlformats.org/officeDocument/2006/relationships/image" Target="../media/image2.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0.xml"/><Relationship Id="rId3" Type="http://schemas.openxmlformats.org/officeDocument/2006/relationships/image" Target="../media/image47.jpeg"/><Relationship Id="rId2" Type="http://schemas.openxmlformats.org/officeDocument/2006/relationships/tags" Target="../tags/tag149.xml"/><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2.xml"/><Relationship Id="rId3" Type="http://schemas.openxmlformats.org/officeDocument/2006/relationships/image" Target="../media/image48.jpeg"/><Relationship Id="rId2" Type="http://schemas.openxmlformats.org/officeDocument/2006/relationships/tags" Target="../tags/tag151.xml"/><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4.xml"/><Relationship Id="rId3" Type="http://schemas.openxmlformats.org/officeDocument/2006/relationships/image" Target="../media/image49.jpeg"/><Relationship Id="rId2" Type="http://schemas.openxmlformats.org/officeDocument/2006/relationships/tags" Target="../tags/tag153.xml"/><Relationship Id="rId1" Type="http://schemas.openxmlformats.org/officeDocument/2006/relationships/image" Target="../media/image2.pn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6.xml"/><Relationship Id="rId3" Type="http://schemas.openxmlformats.org/officeDocument/2006/relationships/image" Target="../media/image50.jpeg"/><Relationship Id="rId2" Type="http://schemas.openxmlformats.org/officeDocument/2006/relationships/tags" Target="../tags/tag155.xml"/><Relationship Id="rId1" Type="http://schemas.openxmlformats.org/officeDocument/2006/relationships/image" Target="../media/image2.pn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7.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2.pn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9.xml"/><Relationship Id="rId3" Type="http://schemas.openxmlformats.org/officeDocument/2006/relationships/image" Target="../media/image53.jpeg"/><Relationship Id="rId2" Type="http://schemas.openxmlformats.org/officeDocument/2006/relationships/tags" Target="../tags/tag158.xml"/><Relationship Id="rId1" Type="http://schemas.openxmlformats.org/officeDocument/2006/relationships/image" Target="../media/image2.pn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image" Target="../media/image2.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image" Target="../media/image2.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5.jpeg"/><Relationship Id="rId1" Type="http://schemas.openxmlformats.org/officeDocument/2006/relationships/image" Target="../media/image2.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image" Target="../media/image2.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image" Target="../media/image5.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0.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p:custDataLst>
              <p:tags r:id="rId2"/>
            </p:custDataLst>
          </p:nvPr>
        </p:nvSpPr>
        <p:spPr>
          <a:xfrm>
            <a:off x="230505" y="1097915"/>
            <a:ext cx="8682990" cy="1078230"/>
          </a:xfrm>
        </p:spPr>
        <p:txBody>
          <a:bodyPr>
            <a:noAutofit/>
          </a:bodyPr>
          <a:p>
            <a:r>
              <a:rPr lang="zh-CN" altLang="zh-CN" sz="3600" b="1" spc="500">
                <a:solidFill>
                  <a:srgbClr val="C00000"/>
                </a:solidFill>
                <a:effectLst/>
                <a:uFillTx/>
                <a:latin typeface="方正小标宋_GBK" panose="03000509000000000000" charset="-122"/>
                <a:ea typeface="方正小标宋_GBK" panose="03000509000000000000" charset="-122"/>
                <a:cs typeface="微软雅黑" panose="020B0503020204020204" pitchFamily="34" charset="-122"/>
                <a:sym typeface="+mn-ea"/>
              </a:rPr>
              <a:t>加强和改进乡村治理</a:t>
            </a:r>
            <a:endParaRPr lang="zh-CN" altLang="zh-CN" sz="3600" b="1" spc="500">
              <a:solidFill>
                <a:srgbClr val="C00000"/>
              </a:solidFill>
              <a:effectLst/>
              <a:uFillTx/>
              <a:latin typeface="方正小标宋_GBK" panose="03000509000000000000" charset="-122"/>
              <a:ea typeface="方正小标宋_GBK" panose="03000509000000000000" charset="-122"/>
              <a:cs typeface="微软雅黑" panose="020B0503020204020204" pitchFamily="34" charset="-122"/>
              <a:sym typeface="+mn-ea"/>
            </a:endParaRPr>
          </a:p>
        </p:txBody>
      </p:sp>
      <p:sp>
        <p:nvSpPr>
          <p:cNvPr id="8" name="副标题 2"/>
          <p:cNvSpPr>
            <a:spLocks noGrp="1"/>
          </p:cNvSpPr>
          <p:nvPr>
            <p:custDataLst>
              <p:tags r:id="rId3"/>
            </p:custDataLst>
          </p:nvPr>
        </p:nvSpPr>
        <p:spPr>
          <a:xfrm>
            <a:off x="1612265" y="2957830"/>
            <a:ext cx="5744845" cy="464185"/>
          </a:xfrm>
          <a:prstGeom prst="rect">
            <a:avLst/>
          </a:prstGeom>
        </p:spPr>
        <p:txBody>
          <a:bodyPr vert="horz" lIns="90000" tIns="46800" rIns="90000" bIns="46800" rtlCol="0">
            <a:noAutofit/>
          </a:bodyPr>
          <a:lstStyle>
            <a:lvl1pPr marL="0" indent="0" algn="ctr" defTabSz="685800" rtl="0" eaLnBrk="1" fontAlgn="auto" latinLnBrk="0" hangingPunct="1">
              <a:lnSpc>
                <a:spcPct val="110000"/>
              </a:lnSpc>
              <a:spcBef>
                <a:spcPts val="0"/>
              </a:spcBef>
              <a:spcAft>
                <a:spcPts val="1000"/>
              </a:spcAft>
              <a:buFont typeface="Arial" panose="020B0604020202020204" pitchFamily="34" charset="0"/>
              <a:buNone/>
              <a:defRPr sz="18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342900" indent="0" algn="ctr" defTabSz="685800" rtl="0" eaLnBrk="1" fontAlgn="auto" latinLnBrk="0" hangingPunct="1">
              <a:lnSpc>
                <a:spcPct val="120000"/>
              </a:lnSpc>
              <a:spcBef>
                <a:spcPts val="0"/>
              </a:spcBef>
              <a:spcAft>
                <a:spcPts val="600"/>
              </a:spcAft>
              <a:buFont typeface="Arial" panose="020B0604020202020204" pitchFamily="34" charset="0"/>
              <a:buNone/>
              <a:tabLst>
                <a:tab pos="1207770" algn="l"/>
                <a:tab pos="1207770" algn="l"/>
                <a:tab pos="1207770" algn="l"/>
                <a:tab pos="1207770" algn="l"/>
              </a:tabLst>
              <a:defRPr sz="15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685800" indent="0" algn="ctr" defTabSz="685800" rtl="0" eaLnBrk="1" fontAlgn="auto" latinLnBrk="0" hangingPunct="1">
              <a:lnSpc>
                <a:spcPct val="120000"/>
              </a:lnSpc>
              <a:spcBef>
                <a:spcPts val="0"/>
              </a:spcBef>
              <a:spcAft>
                <a:spcPts val="600"/>
              </a:spcAft>
              <a:buFont typeface="Arial" panose="020B0604020202020204" pitchFamily="34" charset="0"/>
              <a:buNone/>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028700" indent="0" algn="ctr" defTabSz="685800" rtl="0" eaLnBrk="1" fontAlgn="auto" latinLnBrk="0" hangingPunct="1">
              <a:lnSpc>
                <a:spcPct val="120000"/>
              </a:lnSpc>
              <a:spcBef>
                <a:spcPts val="0"/>
              </a:spcBef>
              <a:spcAft>
                <a:spcPts val="300"/>
              </a:spcAft>
              <a:buFont typeface="Wingdings" panose="05000000000000000000" charset="0"/>
              <a:buNone/>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371600" indent="0" algn="ctr" defTabSz="685800" rtl="0" eaLnBrk="1" fontAlgn="auto" latinLnBrk="0" hangingPunct="1">
              <a:lnSpc>
                <a:spcPct val="120000"/>
              </a:lnSpc>
              <a:spcBef>
                <a:spcPts val="0"/>
              </a:spcBef>
              <a:spcAft>
                <a:spcPts val="300"/>
              </a:spcAft>
              <a:buFont typeface="Arial" panose="020B0604020202020204" pitchFamily="34" charset="0"/>
              <a:buNone/>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803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93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83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algn="ctr"/>
            <a:r>
              <a:rPr lang="en-US" altLang="zh-CN" b="1">
                <a:solidFill>
                  <a:schemeClr val="tx1">
                    <a:lumMod val="65000"/>
                    <a:lumOff val="35000"/>
                  </a:schemeClr>
                </a:solidFill>
                <a:effectLst>
                  <a:outerShdw blurRad="38100" dist="19050" dir="2700000" algn="tl" rotWithShape="0">
                    <a:schemeClr val="dk1">
                      <a:alpha val="40000"/>
                    </a:schemeClr>
                  </a:outerShdw>
                </a:effectLst>
                <a:latin typeface="+mj-ea"/>
                <a:ea typeface="+mj-ea"/>
                <a:sym typeface="+mn-ea"/>
              </a:rPr>
              <a:t>(</a:t>
            </a:r>
            <a:r>
              <a:rPr lang="zh-CN" altLang="en-US" b="1">
                <a:solidFill>
                  <a:schemeClr val="tx1">
                    <a:lumMod val="65000"/>
                    <a:lumOff val="35000"/>
                  </a:schemeClr>
                </a:solidFill>
                <a:effectLst>
                  <a:outerShdw blurRad="38100" dist="19050" dir="2700000" algn="tl" rotWithShape="0">
                    <a:schemeClr val="dk1">
                      <a:alpha val="40000"/>
                    </a:schemeClr>
                  </a:outerShdw>
                </a:effectLst>
                <a:latin typeface="+mj-ea"/>
                <a:ea typeface="+mj-ea"/>
                <a:sym typeface="+mn-ea"/>
              </a:rPr>
              <a:t>市乡村治理工作专班</a:t>
            </a:r>
            <a:r>
              <a:rPr lang="en-US" altLang="zh-CN" b="1">
                <a:solidFill>
                  <a:schemeClr val="tx1">
                    <a:lumMod val="65000"/>
                    <a:lumOff val="35000"/>
                  </a:schemeClr>
                </a:solidFill>
                <a:effectLst>
                  <a:outerShdw blurRad="38100" dist="19050" dir="2700000" algn="tl" rotWithShape="0">
                    <a:schemeClr val="dk1">
                      <a:alpha val="40000"/>
                    </a:schemeClr>
                  </a:outerShdw>
                </a:effectLst>
                <a:latin typeface="+mj-ea"/>
                <a:ea typeface="+mj-ea"/>
                <a:sym typeface="+mn-ea"/>
              </a:rPr>
              <a:t> </a:t>
            </a:r>
            <a:r>
              <a:rPr lang="zh-CN" altLang="en-US" b="1">
                <a:solidFill>
                  <a:schemeClr val="tx1">
                    <a:lumMod val="65000"/>
                    <a:lumOff val="35000"/>
                  </a:schemeClr>
                </a:solidFill>
                <a:effectLst>
                  <a:outerShdw blurRad="38100" dist="19050" dir="2700000" algn="tl" rotWithShape="0">
                    <a:schemeClr val="dk1">
                      <a:alpha val="40000"/>
                    </a:schemeClr>
                  </a:outerShdw>
                </a:effectLst>
                <a:latin typeface="+mj-ea"/>
                <a:ea typeface="+mj-ea"/>
                <a:sym typeface="+mn-ea"/>
              </a:rPr>
              <a:t>陈兴兵</a:t>
            </a:r>
            <a:r>
              <a:rPr lang="en-US" altLang="zh-CN" b="1">
                <a:solidFill>
                  <a:schemeClr val="tx1">
                    <a:lumMod val="65000"/>
                    <a:lumOff val="35000"/>
                  </a:schemeClr>
                </a:solidFill>
                <a:effectLst>
                  <a:outerShdw blurRad="38100" dist="19050" dir="2700000" algn="tl" rotWithShape="0">
                    <a:schemeClr val="dk1">
                      <a:alpha val="40000"/>
                    </a:schemeClr>
                  </a:outerShdw>
                </a:effectLst>
                <a:latin typeface="+mj-ea"/>
                <a:ea typeface="+mj-ea"/>
                <a:sym typeface="+mn-ea"/>
              </a:rPr>
              <a:t>)</a:t>
            </a:r>
            <a:br>
              <a:rPr lang="zh-CN" altLang="en-US" b="1">
                <a:solidFill>
                  <a:schemeClr val="tx1">
                    <a:lumMod val="65000"/>
                    <a:lumOff val="35000"/>
                  </a:schemeClr>
                </a:solidFill>
                <a:effectLst>
                  <a:outerShdw blurRad="38100" dist="19050" dir="2700000" algn="tl" rotWithShape="0">
                    <a:schemeClr val="dk1">
                      <a:alpha val="40000"/>
                    </a:schemeClr>
                  </a:outerShdw>
                </a:effectLst>
                <a:latin typeface="+mj-ea"/>
                <a:ea typeface="+mj-ea"/>
                <a:sym typeface="+mn-ea"/>
              </a:rPr>
            </a:br>
            <a:endParaRPr lang="zh-CN" altLang="en-US" b="1">
              <a:solidFill>
                <a:schemeClr val="bg1"/>
              </a:solidFill>
              <a:latin typeface="+mj-ea"/>
              <a:ea typeface="+mj-ea"/>
            </a:endParaRPr>
          </a:p>
          <a:p>
            <a:pPr algn="ctr"/>
            <a:endParaRPr lang="zh-CN" altLang="en-US" spc="300">
              <a:solidFill>
                <a:schemeClr val="tx1">
                  <a:lumMod val="75000"/>
                  <a:lumOff val="25000"/>
                </a:schemeClr>
              </a:solidFill>
              <a:effectLst/>
              <a:uFillTx/>
              <a:latin typeface="微软雅黑" panose="020B0503020204020204" pitchFamily="34" charset="-122"/>
              <a:cs typeface="微软雅黑" panose="020B0503020204020204" pitchFamily="34" charset="-122"/>
              <a:sym typeface="+mn-ea"/>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180022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乡村治理是什么</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Rectangle 3"/>
          <p:cNvSpPr txBox="1"/>
          <p:nvPr/>
        </p:nvSpPr>
        <p:spPr bwMode="auto">
          <a:xfrm>
            <a:off x="814070" y="798830"/>
            <a:ext cx="7010400" cy="95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微软雅黑" panose="020B0503020204020204" pitchFamily="34" charset="-122"/>
                <a:ea typeface="微软雅黑" panose="020B0503020204020204" pitchFamily="34" charset="-122"/>
              </a:defRPr>
            </a:lvl1pPr>
            <a:lvl2pPr marL="685800" indent="-22860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marL="0" marR="0" lvl="0" indent="0" algn="l" defTabSz="914400" rtl="0" eaLnBrk="1" fontAlgn="base" latinLnBrk="0" hangingPunct="1">
              <a:lnSpc>
                <a:spcPct val="150000"/>
              </a:lnSpc>
              <a:spcBef>
                <a:spcPts val="1000"/>
              </a:spcBef>
              <a:spcAft>
                <a:spcPct val="0"/>
              </a:spcAft>
              <a:buClrTx/>
              <a:buSzTx/>
              <a:buFont typeface="Arial" panose="020B0604020202020204" pitchFamily="34" charset="0"/>
              <a:buNone/>
              <a:defRPr/>
            </a:pPr>
            <a:r>
              <a:rPr lang="zh-CN" altLang="en-US" sz="1400" dirty="0">
                <a:solidFill>
                  <a:srgbClr val="C00000"/>
                </a:solidFill>
                <a:latin typeface="东文宋体" charset="0"/>
                <a:ea typeface="东文宋体" charset="0"/>
                <a:sym typeface="+mn-ea"/>
              </a:rPr>
              <a:t>●</a:t>
            </a:r>
            <a:r>
              <a:rPr lang="zh-CN" altLang="en-US" sz="1400" dirty="0">
                <a:solidFill>
                  <a:srgbClr val="C00000"/>
                </a:solidFill>
                <a:latin typeface="黑体" panose="02010600030101010101" charset="-122"/>
                <a:ea typeface="黑体" panose="02010600030101010101" charset="-122"/>
                <a:sym typeface="+mn-ea"/>
              </a:rPr>
              <a:t>十九届五中全会：</a:t>
            </a:r>
            <a:r>
              <a:rPr lang="zh-CN" altLang="en-US" sz="1400" dirty="0">
                <a:latin typeface="黑体" panose="02010600030101010101" charset="-122"/>
                <a:ea typeface="黑体" panose="02010600030101010101" charset="-122"/>
                <a:sym typeface="华文楷体" panose="02010600040101010101" pitchFamily="2" charset="-122"/>
              </a:rPr>
              <a:t>完善社会治理</a:t>
            </a:r>
            <a:r>
              <a:rPr lang="zh-CN" altLang="en-US" sz="1400" dirty="0" smtClean="0">
                <a:latin typeface="黑体" panose="02010600030101010101" charset="-122"/>
                <a:ea typeface="黑体" panose="02010600030101010101" charset="-122"/>
                <a:sym typeface="华文楷体" panose="02010600040101010101" pitchFamily="2" charset="-122"/>
              </a:rPr>
              <a:t>体制、创新</a:t>
            </a:r>
            <a:r>
              <a:rPr lang="zh-CN" altLang="en-US" sz="1400" dirty="0">
                <a:latin typeface="黑体" panose="02010600030101010101" charset="-122"/>
                <a:ea typeface="黑体" panose="02010600030101010101" charset="-122"/>
                <a:sym typeface="华文楷体" panose="02010600040101010101" pitchFamily="2" charset="-122"/>
              </a:rPr>
              <a:t>社会治理</a:t>
            </a:r>
            <a:r>
              <a:rPr lang="zh-CN" altLang="en-US" sz="1400" dirty="0" smtClean="0">
                <a:latin typeface="黑体" panose="02010600030101010101" charset="-122"/>
                <a:ea typeface="黑体" panose="02010600030101010101" charset="-122"/>
                <a:sym typeface="华文楷体" panose="02010600040101010101" pitchFamily="2" charset="-122"/>
              </a:rPr>
              <a:t>方式、优化</a:t>
            </a:r>
            <a:r>
              <a:rPr lang="zh-CN" altLang="en-US" sz="1400" dirty="0">
                <a:latin typeface="黑体" panose="02010600030101010101" charset="-122"/>
                <a:ea typeface="黑体" panose="02010600030101010101" charset="-122"/>
                <a:sym typeface="华文楷体" panose="02010600040101010101" pitchFamily="2" charset="-122"/>
              </a:rPr>
              <a:t>社会治理层级</a:t>
            </a:r>
            <a:r>
              <a:rPr lang="zh-CN" altLang="en-US" sz="1400" dirty="0" smtClean="0">
                <a:latin typeface="黑体" panose="02010600030101010101" charset="-122"/>
                <a:ea typeface="黑体" panose="02010600030101010101" charset="-122"/>
                <a:sym typeface="华文楷体" panose="02010600040101010101" pitchFamily="2" charset="-122"/>
              </a:rPr>
              <a:t>功能、</a:t>
            </a:r>
            <a:r>
              <a:rPr lang="zh-CN" altLang="en-US" sz="1400" dirty="0" smtClean="0">
                <a:latin typeface="黑体" panose="02010600030101010101" charset="-122"/>
                <a:ea typeface="黑体" panose="02010600030101010101" charset="-122"/>
                <a:sym typeface="+mn-ea"/>
              </a:rPr>
              <a:t>保障</a:t>
            </a:r>
            <a:r>
              <a:rPr lang="zh-CN" altLang="en-US" sz="1400" dirty="0">
                <a:latin typeface="黑体" panose="02010600030101010101" charset="-122"/>
                <a:ea typeface="黑体" panose="02010600030101010101" charset="-122"/>
                <a:sym typeface="+mn-ea"/>
              </a:rPr>
              <a:t>人民生命</a:t>
            </a:r>
            <a:r>
              <a:rPr lang="zh-CN" altLang="en-US" sz="1400" dirty="0" smtClean="0">
                <a:latin typeface="黑体" panose="02010600030101010101" charset="-122"/>
                <a:ea typeface="黑体" panose="02010600030101010101" charset="-122"/>
                <a:sym typeface="+mn-ea"/>
              </a:rPr>
              <a:t>安全、维护</a:t>
            </a:r>
            <a:r>
              <a:rPr lang="zh-CN" altLang="en-US" sz="1400" dirty="0">
                <a:latin typeface="黑体" panose="02010600030101010101" charset="-122"/>
                <a:ea typeface="黑体" panose="02010600030101010101" charset="-122"/>
                <a:sym typeface="+mn-ea"/>
              </a:rPr>
              <a:t>社会稳定和</a:t>
            </a:r>
            <a:r>
              <a:rPr lang="zh-CN" altLang="en-US" sz="1400" dirty="0" smtClean="0">
                <a:latin typeface="黑体" panose="02010600030101010101" charset="-122"/>
                <a:ea typeface="黑体" panose="02010600030101010101" charset="-122"/>
                <a:sym typeface="+mn-ea"/>
              </a:rPr>
              <a:t>安全（</a:t>
            </a:r>
            <a:r>
              <a:rPr lang="zh-CN" altLang="en-US" sz="1400" kern="0" dirty="0" smtClean="0">
                <a:latin typeface="方正楷体_GBK" panose="03000509000000000000" charset="-122"/>
                <a:ea typeface="方正楷体_GBK" panose="03000509000000000000" charset="-122"/>
                <a:cs typeface="+mn-ea"/>
                <a:sym typeface="+mn-ea"/>
              </a:rPr>
              <a:t>20</a:t>
            </a:r>
            <a:r>
              <a:rPr lang="en-US" altLang="zh-CN" sz="1400" kern="0" dirty="0" smtClean="0">
                <a:latin typeface="方正楷体_GBK" panose="03000509000000000000" charset="-122"/>
                <a:ea typeface="方正楷体_GBK" panose="03000509000000000000" charset="-122"/>
                <a:cs typeface="+mn-ea"/>
                <a:sym typeface="+mn-ea"/>
              </a:rPr>
              <a:t>20</a:t>
            </a:r>
            <a:r>
              <a:rPr lang="zh-CN" altLang="en-US" sz="1400" dirty="0" smtClean="0">
                <a:latin typeface="黑体" panose="02010600030101010101" charset="-122"/>
                <a:ea typeface="黑体" panose="02010600030101010101" charset="-122"/>
                <a:sym typeface="+mn-ea"/>
              </a:rPr>
              <a:t>）。</a:t>
            </a:r>
            <a:endParaRPr kumimoji="0" lang="zh-CN" altLang="en-US" sz="14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p:txBody>
      </p:sp>
      <p:sp>
        <p:nvSpPr>
          <p:cNvPr id="3" name="Rectangle 3"/>
          <p:cNvSpPr txBox="1"/>
          <p:nvPr/>
        </p:nvSpPr>
        <p:spPr bwMode="auto">
          <a:xfrm>
            <a:off x="893445" y="1760855"/>
            <a:ext cx="6778625" cy="286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微软雅黑" panose="020B0503020204020204" pitchFamily="34" charset="-122"/>
                <a:ea typeface="微软雅黑" panose="020B0503020204020204" pitchFamily="34" charset="-122"/>
              </a:defRPr>
            </a:lvl1pPr>
            <a:lvl2pPr marL="685800" indent="-22860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nSpc>
                <a:spcPct val="150000"/>
              </a:lnSpc>
              <a:spcBef>
                <a:spcPts val="1000"/>
              </a:spcBef>
              <a:buFont typeface="Wingdings" panose="05000000000000000000" pitchFamily="2" charset="2"/>
              <a:buChar char="l"/>
              <a:defRPr/>
            </a:pPr>
            <a:r>
              <a:rPr lang="zh-CN" altLang="en-US" sz="1200" dirty="0" smtClean="0">
                <a:solidFill>
                  <a:srgbClr val="C00000"/>
                </a:solidFill>
                <a:latin typeface="黑体" panose="02010600030101010101" charset="-122"/>
                <a:ea typeface="黑体" panose="02010600030101010101" charset="-122"/>
              </a:rPr>
              <a:t>完善</a:t>
            </a:r>
            <a:r>
              <a:rPr lang="zh-CN" altLang="en-US" sz="1200" dirty="0">
                <a:solidFill>
                  <a:srgbClr val="C00000"/>
                </a:solidFill>
                <a:latin typeface="黑体" panose="02010600030101010101" charset="-122"/>
                <a:ea typeface="黑体" panose="02010600030101010101" charset="-122"/>
              </a:rPr>
              <a:t>社会治理体制：</a:t>
            </a:r>
            <a:r>
              <a:rPr lang="zh-CN" altLang="en-US" sz="1200" dirty="0">
                <a:latin typeface="黑体" panose="02010600030101010101" charset="-122"/>
                <a:ea typeface="黑体" panose="02010600030101010101" charset="-122"/>
                <a:sym typeface="华文楷体" panose="02010600040101010101" pitchFamily="2" charset="-122"/>
              </a:rPr>
              <a:t>构建党委领导体制、构建政府负责体制、构建群团助推体制、构建社会组织协同体制、构建人民群众参与体制。</a:t>
            </a:r>
            <a:endParaRPr lang="zh-CN" altLang="en-US" sz="1200" dirty="0">
              <a:latin typeface="黑体" panose="02010600030101010101" charset="-122"/>
              <a:ea typeface="黑体" panose="02010600030101010101" charset="-122"/>
              <a:sym typeface="华文楷体" panose="02010600040101010101" pitchFamily="2" charset="-122"/>
            </a:endParaRPr>
          </a:p>
          <a:p>
            <a:pPr>
              <a:lnSpc>
                <a:spcPct val="150000"/>
              </a:lnSpc>
              <a:spcBef>
                <a:spcPts val="1000"/>
              </a:spcBef>
              <a:buFont typeface="Wingdings" panose="05000000000000000000" pitchFamily="2" charset="2"/>
              <a:buChar char="l"/>
              <a:defRPr/>
            </a:pPr>
            <a:r>
              <a:rPr lang="zh-CN" altLang="en-US" sz="1200" dirty="0" smtClean="0">
                <a:solidFill>
                  <a:srgbClr val="C00000"/>
                </a:solidFill>
                <a:latin typeface="黑体" panose="02010600030101010101" charset="-122"/>
                <a:ea typeface="黑体" panose="02010600030101010101" charset="-122"/>
              </a:rPr>
              <a:t>创新社会治理方式：</a:t>
            </a:r>
            <a:r>
              <a:rPr lang="zh-CN" altLang="en-US" sz="1200" dirty="0">
                <a:latin typeface="黑体" panose="02010600030101010101" charset="-122"/>
                <a:ea typeface="黑体" panose="02010600030101010101" charset="-122"/>
                <a:sym typeface="Arial" panose="020B0604020202020204" pitchFamily="34" charset="0"/>
              </a:rPr>
              <a:t>发挥</a:t>
            </a:r>
            <a:r>
              <a:rPr lang="en-US" altLang="zh-CN" sz="1200" dirty="0">
                <a:latin typeface="黑体" panose="02010600030101010101" charset="-122"/>
                <a:ea typeface="黑体" panose="02010600030101010101" charset="-122"/>
                <a:sym typeface="Arial" panose="020B0604020202020204" pitchFamily="34" charset="0"/>
              </a:rPr>
              <a:t>“</a:t>
            </a:r>
            <a:r>
              <a:rPr lang="zh-CN" altLang="en-US" sz="1200" dirty="0">
                <a:latin typeface="黑体" panose="02010600030101010101" charset="-122"/>
                <a:ea typeface="黑体" panose="02010600030101010101" charset="-122"/>
                <a:sym typeface="Arial" panose="020B0604020202020204" pitchFamily="34" charset="0"/>
              </a:rPr>
              <a:t>政治引领</a:t>
            </a:r>
            <a:r>
              <a:rPr lang="en-US" altLang="zh-CN" sz="1200" dirty="0" smtClean="0">
                <a:latin typeface="黑体" panose="02010600030101010101" charset="-122"/>
                <a:ea typeface="黑体" panose="02010600030101010101" charset="-122"/>
                <a:sym typeface="Arial" panose="020B0604020202020204" pitchFamily="34" charset="0"/>
              </a:rPr>
              <a:t>”</a:t>
            </a:r>
            <a:r>
              <a:rPr lang="zh-CN" altLang="en-US" sz="1200" dirty="0" smtClean="0">
                <a:latin typeface="黑体" panose="02010600030101010101" charset="-122"/>
                <a:ea typeface="黑体" panose="02010600030101010101" charset="-122"/>
                <a:sym typeface="Arial" panose="020B0604020202020204" pitchFamily="34" charset="0"/>
              </a:rPr>
              <a:t>、</a:t>
            </a:r>
            <a:r>
              <a:rPr lang="en-US" altLang="zh-CN" sz="1200" dirty="0" smtClean="0">
                <a:latin typeface="黑体" panose="02010600030101010101" charset="-122"/>
                <a:ea typeface="黑体" panose="02010600030101010101" charset="-122"/>
                <a:sym typeface="Arial" panose="020B0604020202020204" pitchFamily="34" charset="0"/>
              </a:rPr>
              <a:t>“</a:t>
            </a:r>
            <a:r>
              <a:rPr lang="zh-CN" altLang="en-US" sz="1200" dirty="0">
                <a:latin typeface="黑体" panose="02010600030101010101" charset="-122"/>
                <a:ea typeface="黑体" panose="02010600030101010101" charset="-122"/>
                <a:sym typeface="Arial" panose="020B0604020202020204" pitchFamily="34" charset="0"/>
              </a:rPr>
              <a:t>法治保障</a:t>
            </a:r>
            <a:r>
              <a:rPr lang="en-US" altLang="zh-CN" sz="1200" dirty="0" smtClean="0">
                <a:latin typeface="黑体" panose="02010600030101010101" charset="-122"/>
                <a:ea typeface="黑体" panose="02010600030101010101" charset="-122"/>
                <a:sym typeface="Arial" panose="020B0604020202020204" pitchFamily="34" charset="0"/>
              </a:rPr>
              <a:t>”</a:t>
            </a:r>
            <a:r>
              <a:rPr lang="zh-CN" altLang="en-US" sz="1200" dirty="0" smtClean="0">
                <a:latin typeface="黑体" panose="02010600030101010101" charset="-122"/>
                <a:ea typeface="黑体" panose="02010600030101010101" charset="-122"/>
                <a:sym typeface="Arial" panose="020B0604020202020204" pitchFamily="34" charset="0"/>
              </a:rPr>
              <a:t>、</a:t>
            </a:r>
            <a:r>
              <a:rPr lang="en-US" altLang="zh-CN" sz="1200" dirty="0" smtClean="0">
                <a:latin typeface="黑体" panose="02010600030101010101" charset="-122"/>
                <a:ea typeface="黑体" panose="02010600030101010101" charset="-122"/>
                <a:sym typeface="Arial" panose="020B0604020202020204" pitchFamily="34" charset="0"/>
              </a:rPr>
              <a:t>“</a:t>
            </a:r>
            <a:r>
              <a:rPr lang="zh-CN" altLang="en-US" sz="1200" dirty="0">
                <a:latin typeface="黑体" panose="02010600030101010101" charset="-122"/>
                <a:ea typeface="黑体" panose="02010600030101010101" charset="-122"/>
                <a:sym typeface="Arial" panose="020B0604020202020204" pitchFamily="34" charset="0"/>
              </a:rPr>
              <a:t>德治教化</a:t>
            </a:r>
            <a:r>
              <a:rPr lang="en-US" altLang="zh-CN" sz="1200" dirty="0" smtClean="0">
                <a:latin typeface="黑体" panose="02010600030101010101" charset="-122"/>
                <a:ea typeface="黑体" panose="02010600030101010101" charset="-122"/>
                <a:sym typeface="Arial" panose="020B0604020202020204" pitchFamily="34" charset="0"/>
              </a:rPr>
              <a:t>”</a:t>
            </a:r>
            <a:r>
              <a:rPr lang="zh-CN" altLang="en-US" sz="1200" dirty="0" smtClean="0">
                <a:latin typeface="黑体" panose="02010600030101010101" charset="-122"/>
                <a:ea typeface="黑体" panose="02010600030101010101" charset="-122"/>
                <a:sym typeface="Arial" panose="020B0604020202020204" pitchFamily="34" charset="0"/>
              </a:rPr>
              <a:t>、</a:t>
            </a:r>
            <a:r>
              <a:rPr lang="en-US" altLang="zh-CN" sz="1200" dirty="0" smtClean="0">
                <a:latin typeface="黑体" panose="02010600030101010101" charset="-122"/>
                <a:ea typeface="黑体" panose="02010600030101010101" charset="-122"/>
                <a:sym typeface="Arial" panose="020B0604020202020204" pitchFamily="34" charset="0"/>
              </a:rPr>
              <a:t>“</a:t>
            </a:r>
            <a:r>
              <a:rPr lang="zh-CN" altLang="en-US" sz="1200" dirty="0">
                <a:latin typeface="黑体" panose="02010600030101010101" charset="-122"/>
                <a:ea typeface="黑体" panose="02010600030101010101" charset="-122"/>
                <a:sym typeface="Arial" panose="020B0604020202020204" pitchFamily="34" charset="0"/>
              </a:rPr>
              <a:t>自治强基</a:t>
            </a:r>
            <a:r>
              <a:rPr lang="en-US" altLang="zh-CN" sz="1200" dirty="0" smtClean="0">
                <a:latin typeface="黑体" panose="02010600030101010101" charset="-122"/>
                <a:ea typeface="黑体" panose="02010600030101010101" charset="-122"/>
                <a:sym typeface="Arial" panose="020B0604020202020204" pitchFamily="34" charset="0"/>
              </a:rPr>
              <a:t>”</a:t>
            </a:r>
            <a:r>
              <a:rPr lang="zh-CN" altLang="en-US" sz="1200" dirty="0" smtClean="0">
                <a:latin typeface="黑体" panose="02010600030101010101" charset="-122"/>
                <a:ea typeface="黑体" panose="02010600030101010101" charset="-122"/>
                <a:sym typeface="Arial" panose="020B0604020202020204" pitchFamily="34" charset="0"/>
              </a:rPr>
              <a:t>、</a:t>
            </a:r>
            <a:r>
              <a:rPr lang="en-US" altLang="zh-CN" sz="1200" dirty="0" smtClean="0">
                <a:latin typeface="黑体" panose="02010600030101010101" charset="-122"/>
                <a:ea typeface="黑体" panose="02010600030101010101" charset="-122"/>
                <a:sym typeface="Arial" panose="020B0604020202020204" pitchFamily="34" charset="0"/>
              </a:rPr>
              <a:t>“</a:t>
            </a:r>
            <a:r>
              <a:rPr lang="zh-CN" altLang="en-US" sz="1200" dirty="0">
                <a:solidFill>
                  <a:srgbClr val="C00000"/>
                </a:solidFill>
                <a:latin typeface="黑体" panose="02010600030101010101" charset="-122"/>
                <a:ea typeface="黑体" panose="02010600030101010101" charset="-122"/>
                <a:sym typeface="Arial" panose="020B0604020202020204" pitchFamily="34" charset="0"/>
              </a:rPr>
              <a:t>智治支撑</a:t>
            </a:r>
            <a:r>
              <a:rPr lang="en-US" altLang="zh-CN" sz="1200" dirty="0">
                <a:latin typeface="黑体" panose="02010600030101010101" charset="-122"/>
                <a:ea typeface="黑体" panose="02010600030101010101" charset="-122"/>
                <a:sym typeface="Arial" panose="020B0604020202020204" pitchFamily="34" charset="0"/>
              </a:rPr>
              <a:t>”</a:t>
            </a:r>
            <a:r>
              <a:rPr lang="zh-CN" altLang="en-US" sz="1200" dirty="0" smtClean="0">
                <a:latin typeface="黑体" panose="02010600030101010101" charset="-122"/>
                <a:ea typeface="黑体" panose="02010600030101010101" charset="-122"/>
                <a:sym typeface="Arial" panose="020B0604020202020204" pitchFamily="34" charset="0"/>
              </a:rPr>
              <a:t>作用。</a:t>
            </a:r>
            <a:endParaRPr kumimoji="0" lang="en-US" altLang="zh-CN" sz="12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endParaRPr>
          </a:p>
          <a:p>
            <a:pPr lvl="0" fontAlgn="base">
              <a:lnSpc>
                <a:spcPct val="150000"/>
              </a:lnSpc>
              <a:spcBef>
                <a:spcPts val="1000"/>
              </a:spcBef>
              <a:spcAft>
                <a:spcPct val="0"/>
              </a:spcAft>
              <a:buFont typeface="Wingdings" panose="05000000000000000000" pitchFamily="2" charset="2"/>
              <a:buChar char="l"/>
              <a:defRPr/>
            </a:pPr>
            <a:r>
              <a:rPr lang="zh-CN" altLang="en-US" sz="1200" dirty="0" smtClean="0">
                <a:solidFill>
                  <a:srgbClr val="C00000"/>
                </a:solidFill>
                <a:latin typeface="黑体" panose="02010600030101010101" charset="-122"/>
                <a:ea typeface="黑体" panose="02010600030101010101" charset="-122"/>
                <a:sym typeface="华文楷体" panose="02010600040101010101" pitchFamily="2" charset="-122"/>
              </a:rPr>
              <a:t>优化社会治理层级功能</a:t>
            </a:r>
            <a:r>
              <a:rPr lang="zh-CN" altLang="en-US" sz="1200" dirty="0" smtClean="0">
                <a:solidFill>
                  <a:srgbClr val="C00000"/>
                </a:solidFill>
                <a:latin typeface="黑体" panose="02010600030101010101" charset="-122"/>
                <a:ea typeface="黑体" panose="02010600030101010101" charset="-122"/>
              </a:rPr>
              <a:t>：</a:t>
            </a:r>
            <a:r>
              <a:rPr lang="zh-CN" altLang="en-US" sz="1200" dirty="0" smtClean="0">
                <a:latin typeface="黑体" panose="02010600030101010101" charset="-122"/>
                <a:ea typeface="黑体" panose="02010600030101010101" charset="-122"/>
              </a:rPr>
              <a:t>坚持</a:t>
            </a:r>
            <a:r>
              <a:rPr lang="zh-CN" altLang="en-US" sz="1200" dirty="0">
                <a:solidFill>
                  <a:srgbClr val="C00000"/>
                </a:solidFill>
                <a:latin typeface="黑体" panose="02010600030101010101" charset="-122"/>
                <a:ea typeface="黑体" panose="02010600030101010101" charset="-122"/>
              </a:rPr>
              <a:t>党中央</a:t>
            </a:r>
            <a:r>
              <a:rPr lang="zh-CN" altLang="en-US" sz="1200" dirty="0">
                <a:latin typeface="黑体" panose="02010600030101010101" charset="-122"/>
                <a:ea typeface="黑体" panose="02010600030101010101" charset="-122"/>
              </a:rPr>
              <a:t>集中统一领导，加强社会治理现代化顶层设计，加快建设更高水平的平安</a:t>
            </a:r>
            <a:r>
              <a:rPr lang="zh-CN" altLang="en-US" sz="1200" dirty="0" smtClean="0">
                <a:latin typeface="黑体" panose="02010600030101010101" charset="-122"/>
                <a:ea typeface="黑体" panose="02010600030101010101" charset="-122"/>
              </a:rPr>
              <a:t>中国；发挥</a:t>
            </a:r>
            <a:r>
              <a:rPr lang="zh-CN" altLang="en-US" sz="1200" dirty="0">
                <a:latin typeface="黑体" panose="02010600030101010101" charset="-122"/>
                <a:ea typeface="黑体" panose="02010600030101010101" charset="-122"/>
              </a:rPr>
              <a:t>市域前线指挥部功能，加快推进</a:t>
            </a:r>
            <a:r>
              <a:rPr lang="zh-CN" altLang="en-US" sz="1200" dirty="0">
                <a:solidFill>
                  <a:srgbClr val="C00000"/>
                </a:solidFill>
                <a:latin typeface="黑体" panose="02010600030101010101" charset="-122"/>
                <a:ea typeface="黑体" panose="02010600030101010101" charset="-122"/>
              </a:rPr>
              <a:t>市域</a:t>
            </a:r>
            <a:r>
              <a:rPr lang="zh-CN" altLang="en-US" sz="1200" dirty="0">
                <a:latin typeface="黑体" panose="02010600030101010101" charset="-122"/>
                <a:ea typeface="黑体" panose="02010600030101010101" charset="-122"/>
              </a:rPr>
              <a:t>社会治理现代化，把重大矛盾风险防范化解在市</a:t>
            </a:r>
            <a:r>
              <a:rPr lang="zh-CN" altLang="en-US" sz="1200" dirty="0" smtClean="0">
                <a:latin typeface="黑体" panose="02010600030101010101" charset="-122"/>
                <a:ea typeface="黑体" panose="02010600030101010101" charset="-122"/>
              </a:rPr>
              <a:t>域；发挥</a:t>
            </a:r>
            <a:r>
              <a:rPr lang="zh-CN" altLang="en-US" sz="1200" dirty="0" smtClean="0">
                <a:solidFill>
                  <a:srgbClr val="C00000"/>
                </a:solidFill>
                <a:latin typeface="黑体" panose="02010600030101010101" charset="-122"/>
                <a:ea typeface="黑体" panose="02010600030101010101" charset="-122"/>
              </a:rPr>
              <a:t>基层</a:t>
            </a:r>
            <a:r>
              <a:rPr lang="en-US" altLang="zh-CN" sz="1200" dirty="0" smtClean="0">
                <a:latin typeface="黑体" panose="02010600030101010101" charset="-122"/>
                <a:ea typeface="黑体" panose="02010600030101010101" charset="-122"/>
              </a:rPr>
              <a:t>“</a:t>
            </a:r>
            <a:r>
              <a:rPr lang="zh-CN" altLang="en-US" sz="1200" dirty="0" smtClean="0">
                <a:latin typeface="黑体" panose="02010600030101010101" charset="-122"/>
                <a:ea typeface="黑体" panose="02010600030101010101" charset="-122"/>
              </a:rPr>
              <a:t>桥头堡</a:t>
            </a:r>
            <a:r>
              <a:rPr lang="en-US" altLang="zh-CN" sz="1200" dirty="0" smtClean="0">
                <a:latin typeface="黑体" panose="02010600030101010101" charset="-122"/>
                <a:ea typeface="黑体" panose="02010600030101010101" charset="-122"/>
              </a:rPr>
              <a:t>”</a:t>
            </a:r>
            <a:r>
              <a:rPr lang="zh-CN" altLang="en-US" sz="1200" dirty="0">
                <a:latin typeface="黑体" panose="02010600030101010101" charset="-122"/>
                <a:ea typeface="黑体" panose="02010600030101010101" charset="-122"/>
              </a:rPr>
              <a:t>功能，坚持和发展新时代</a:t>
            </a:r>
            <a:r>
              <a:rPr lang="en-US" altLang="zh-CN" sz="1200" dirty="0">
                <a:latin typeface="黑体" panose="02010600030101010101" charset="-122"/>
                <a:ea typeface="黑体" panose="02010600030101010101" charset="-122"/>
              </a:rPr>
              <a:t>“</a:t>
            </a:r>
            <a:r>
              <a:rPr lang="zh-CN" altLang="en-US" sz="1200" dirty="0">
                <a:latin typeface="黑体" panose="02010600030101010101" charset="-122"/>
                <a:ea typeface="黑体" panose="02010600030101010101" charset="-122"/>
              </a:rPr>
              <a:t>枫桥经验</a:t>
            </a:r>
            <a:r>
              <a:rPr lang="en-US" altLang="zh-CN" sz="1200" dirty="0">
                <a:latin typeface="黑体" panose="02010600030101010101" charset="-122"/>
                <a:ea typeface="黑体" panose="02010600030101010101" charset="-122"/>
              </a:rPr>
              <a:t>”</a:t>
            </a:r>
            <a:r>
              <a:rPr lang="zh-CN" altLang="en-US" sz="1200" dirty="0">
                <a:latin typeface="黑体" panose="02010600030101010101" charset="-122"/>
                <a:ea typeface="黑体" panose="02010600030101010101" charset="-122"/>
              </a:rPr>
              <a:t>，把小矛盾小问题化解在基层、在萌芽</a:t>
            </a:r>
            <a:r>
              <a:rPr lang="zh-CN" altLang="en-US" sz="1200" dirty="0" smtClean="0">
                <a:latin typeface="黑体" panose="02010600030101010101" charset="-122"/>
                <a:ea typeface="黑体" panose="02010600030101010101" charset="-122"/>
              </a:rPr>
              <a:t>。</a:t>
            </a:r>
            <a:endParaRPr kumimoji="0" lang="zh-CN" altLang="en-US" sz="1400" b="1"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endParaRPr>
          </a:p>
          <a:p>
            <a:pPr marL="228600" marR="0" lvl="0" indent="-228600" algn="l" defTabSz="914400" rtl="0" eaLnBrk="1" fontAlgn="base" latinLnBrk="0" hangingPunct="1">
              <a:lnSpc>
                <a:spcPct val="150000"/>
              </a:lnSpc>
              <a:spcBef>
                <a:spcPts val="1000"/>
              </a:spcBef>
              <a:spcAft>
                <a:spcPct val="0"/>
              </a:spcAft>
              <a:buClrTx/>
              <a:buSzTx/>
              <a:buFont typeface="Arial" panose="020B0604020202020204" pitchFamily="34" charset="0"/>
              <a:buChar char="•"/>
              <a:defRPr/>
            </a:pPr>
            <a:endParaRPr kumimoji="0" lang="zh-CN" altLang="en-US" sz="5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a:p>
            <a:pPr marL="228600" marR="0" lvl="0" indent="-228600" algn="l" defTabSz="914400" rtl="0" eaLnBrk="1" fontAlgn="base" latinLnBrk="0" hangingPunct="1">
              <a:lnSpc>
                <a:spcPct val="150000"/>
              </a:lnSpc>
              <a:spcBef>
                <a:spcPts val="1000"/>
              </a:spcBef>
              <a:spcAft>
                <a:spcPct val="0"/>
              </a:spcAft>
              <a:buClrTx/>
              <a:buSzTx/>
              <a:buFont typeface="Arial" panose="020B0604020202020204" pitchFamily="34" charset="0"/>
              <a:buChar char="•"/>
              <a:defRPr/>
            </a:pPr>
            <a:endParaRPr kumimoji="0" lang="zh-CN" altLang="en-US" sz="5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180022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乡村治理是什么</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Rectangle 3"/>
          <p:cNvSpPr txBox="1"/>
          <p:nvPr/>
        </p:nvSpPr>
        <p:spPr bwMode="auto">
          <a:xfrm>
            <a:off x="814070" y="798830"/>
            <a:ext cx="7010400" cy="95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微软雅黑" panose="020B0503020204020204" pitchFamily="34" charset="-122"/>
                <a:ea typeface="微软雅黑" panose="020B0503020204020204" pitchFamily="34" charset="-122"/>
              </a:defRPr>
            </a:lvl1pPr>
            <a:lvl2pPr marL="685800" indent="-22860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marL="0" marR="0" lvl="0" indent="0" algn="l" defTabSz="914400" rtl="0" eaLnBrk="1" fontAlgn="base" latinLnBrk="0" hangingPunct="1">
              <a:lnSpc>
                <a:spcPct val="150000"/>
              </a:lnSpc>
              <a:spcBef>
                <a:spcPts val="1000"/>
              </a:spcBef>
              <a:spcAft>
                <a:spcPct val="0"/>
              </a:spcAft>
              <a:buClrTx/>
              <a:buSzTx/>
              <a:buFont typeface="Arial" panose="020B0604020202020204" pitchFamily="34" charset="0"/>
              <a:buNone/>
              <a:defRPr/>
            </a:pPr>
            <a:r>
              <a:rPr lang="zh-CN" altLang="en-US" sz="1400" dirty="0">
                <a:solidFill>
                  <a:srgbClr val="C00000"/>
                </a:solidFill>
                <a:latin typeface="东文宋体" charset="0"/>
                <a:ea typeface="东文宋体" charset="0"/>
                <a:sym typeface="+mn-ea"/>
              </a:rPr>
              <a:t>●</a:t>
            </a:r>
            <a:r>
              <a:rPr lang="zh-CN" altLang="en-US" sz="1400" dirty="0">
                <a:solidFill>
                  <a:srgbClr val="C00000"/>
                </a:solidFill>
                <a:latin typeface="黑体" panose="02010600030101010101" charset="-122"/>
                <a:ea typeface="黑体" panose="02010600030101010101" charset="-122"/>
                <a:sym typeface="+mn-ea"/>
              </a:rPr>
              <a:t>十九届五中全会：</a:t>
            </a:r>
            <a:r>
              <a:rPr lang="zh-CN" altLang="en-US" sz="1400" dirty="0">
                <a:latin typeface="黑体" panose="02010600030101010101" charset="-122"/>
                <a:ea typeface="黑体" panose="02010600030101010101" charset="-122"/>
                <a:sym typeface="华文楷体" panose="02010600040101010101" pitchFamily="2" charset="-122"/>
              </a:rPr>
              <a:t>完善社会治理</a:t>
            </a:r>
            <a:r>
              <a:rPr lang="zh-CN" altLang="en-US" sz="1400" dirty="0" smtClean="0">
                <a:latin typeface="黑体" panose="02010600030101010101" charset="-122"/>
                <a:ea typeface="黑体" panose="02010600030101010101" charset="-122"/>
                <a:sym typeface="华文楷体" panose="02010600040101010101" pitchFamily="2" charset="-122"/>
              </a:rPr>
              <a:t>体制、创新</a:t>
            </a:r>
            <a:r>
              <a:rPr lang="zh-CN" altLang="en-US" sz="1400" dirty="0">
                <a:latin typeface="黑体" panose="02010600030101010101" charset="-122"/>
                <a:ea typeface="黑体" panose="02010600030101010101" charset="-122"/>
                <a:sym typeface="华文楷体" panose="02010600040101010101" pitchFamily="2" charset="-122"/>
              </a:rPr>
              <a:t>社会治理</a:t>
            </a:r>
            <a:r>
              <a:rPr lang="zh-CN" altLang="en-US" sz="1400" dirty="0" smtClean="0">
                <a:latin typeface="黑体" panose="02010600030101010101" charset="-122"/>
                <a:ea typeface="黑体" panose="02010600030101010101" charset="-122"/>
                <a:sym typeface="华文楷体" panose="02010600040101010101" pitchFamily="2" charset="-122"/>
              </a:rPr>
              <a:t>方式、优化</a:t>
            </a:r>
            <a:r>
              <a:rPr lang="zh-CN" altLang="en-US" sz="1400" dirty="0">
                <a:latin typeface="黑体" panose="02010600030101010101" charset="-122"/>
                <a:ea typeface="黑体" panose="02010600030101010101" charset="-122"/>
                <a:sym typeface="华文楷体" panose="02010600040101010101" pitchFamily="2" charset="-122"/>
              </a:rPr>
              <a:t>社会治理层级</a:t>
            </a:r>
            <a:r>
              <a:rPr lang="zh-CN" altLang="en-US" sz="1400" dirty="0" smtClean="0">
                <a:latin typeface="黑体" panose="02010600030101010101" charset="-122"/>
                <a:ea typeface="黑体" panose="02010600030101010101" charset="-122"/>
                <a:sym typeface="华文楷体" panose="02010600040101010101" pitchFamily="2" charset="-122"/>
              </a:rPr>
              <a:t>功能、</a:t>
            </a:r>
            <a:r>
              <a:rPr lang="zh-CN" altLang="en-US" sz="1400" dirty="0" smtClean="0">
                <a:latin typeface="黑体" panose="02010600030101010101" charset="-122"/>
                <a:ea typeface="黑体" panose="02010600030101010101" charset="-122"/>
                <a:sym typeface="+mn-ea"/>
              </a:rPr>
              <a:t>保障</a:t>
            </a:r>
            <a:r>
              <a:rPr lang="zh-CN" altLang="en-US" sz="1400" dirty="0">
                <a:latin typeface="黑体" panose="02010600030101010101" charset="-122"/>
                <a:ea typeface="黑体" panose="02010600030101010101" charset="-122"/>
                <a:sym typeface="+mn-ea"/>
              </a:rPr>
              <a:t>人民生命</a:t>
            </a:r>
            <a:r>
              <a:rPr lang="zh-CN" altLang="en-US" sz="1400" dirty="0" smtClean="0">
                <a:latin typeface="黑体" panose="02010600030101010101" charset="-122"/>
                <a:ea typeface="黑体" panose="02010600030101010101" charset="-122"/>
                <a:sym typeface="+mn-ea"/>
              </a:rPr>
              <a:t>安全、维护</a:t>
            </a:r>
            <a:r>
              <a:rPr lang="zh-CN" altLang="en-US" sz="1400" dirty="0">
                <a:latin typeface="黑体" panose="02010600030101010101" charset="-122"/>
                <a:ea typeface="黑体" panose="02010600030101010101" charset="-122"/>
                <a:sym typeface="+mn-ea"/>
              </a:rPr>
              <a:t>社会稳定和</a:t>
            </a:r>
            <a:r>
              <a:rPr lang="zh-CN" altLang="en-US" sz="1400" dirty="0" smtClean="0">
                <a:latin typeface="黑体" panose="02010600030101010101" charset="-122"/>
                <a:ea typeface="黑体" panose="02010600030101010101" charset="-122"/>
                <a:sym typeface="+mn-ea"/>
              </a:rPr>
              <a:t>安全（</a:t>
            </a:r>
            <a:r>
              <a:rPr lang="zh-CN" altLang="en-US" sz="1400" kern="0" dirty="0" smtClean="0">
                <a:latin typeface="方正楷体_GBK" panose="03000509000000000000" charset="-122"/>
                <a:ea typeface="方正楷体_GBK" panose="03000509000000000000" charset="-122"/>
                <a:cs typeface="+mn-ea"/>
                <a:sym typeface="+mn-ea"/>
              </a:rPr>
              <a:t>20</a:t>
            </a:r>
            <a:r>
              <a:rPr lang="en-US" altLang="zh-CN" sz="1400" kern="0" dirty="0" smtClean="0">
                <a:latin typeface="方正楷体_GBK" panose="03000509000000000000" charset="-122"/>
                <a:ea typeface="方正楷体_GBK" panose="03000509000000000000" charset="-122"/>
                <a:cs typeface="+mn-ea"/>
                <a:sym typeface="+mn-ea"/>
              </a:rPr>
              <a:t>20</a:t>
            </a:r>
            <a:r>
              <a:rPr lang="zh-CN" altLang="en-US" sz="1400" dirty="0" smtClean="0">
                <a:latin typeface="黑体" panose="02010600030101010101" charset="-122"/>
                <a:ea typeface="黑体" panose="02010600030101010101" charset="-122"/>
                <a:sym typeface="+mn-ea"/>
              </a:rPr>
              <a:t>）。</a:t>
            </a:r>
            <a:endParaRPr kumimoji="0" lang="zh-CN" altLang="en-US" sz="14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p:txBody>
      </p:sp>
      <p:sp>
        <p:nvSpPr>
          <p:cNvPr id="3" name="Rectangle 3"/>
          <p:cNvSpPr txBox="1"/>
          <p:nvPr/>
        </p:nvSpPr>
        <p:spPr bwMode="auto">
          <a:xfrm>
            <a:off x="893445" y="1760855"/>
            <a:ext cx="6778625" cy="286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微软雅黑" panose="020B0503020204020204" pitchFamily="34" charset="-122"/>
                <a:ea typeface="微软雅黑" panose="020B0503020204020204" pitchFamily="34" charset="-122"/>
              </a:defRPr>
            </a:lvl1pPr>
            <a:lvl2pPr marL="685800" indent="-22860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nSpc>
                <a:spcPct val="150000"/>
              </a:lnSpc>
              <a:spcBef>
                <a:spcPts val="1000"/>
              </a:spcBef>
              <a:buFont typeface="Wingdings" panose="05000000000000000000" pitchFamily="2" charset="2"/>
              <a:buChar char="l"/>
              <a:defRPr/>
            </a:pPr>
            <a:r>
              <a:rPr lang="zh-CN" altLang="en-US" sz="1200" dirty="0" smtClean="0">
                <a:solidFill>
                  <a:srgbClr val="C00000"/>
                </a:solidFill>
                <a:latin typeface="黑体" panose="02010600030101010101" charset="-122"/>
                <a:ea typeface="黑体" panose="02010600030101010101" charset="-122"/>
                <a:sym typeface="+mn-ea"/>
              </a:rPr>
              <a:t>保障人民生命安全：</a:t>
            </a:r>
            <a:r>
              <a:rPr lang="zh-CN" altLang="en-US" sz="1200" dirty="0">
                <a:latin typeface="黑体" panose="02010600030101010101" charset="-122"/>
                <a:ea typeface="黑体" panose="02010600030101010101" charset="-122"/>
                <a:sym typeface="+mn-ea"/>
              </a:rPr>
              <a:t>完善和落实</a:t>
            </a:r>
            <a:r>
              <a:rPr lang="zh-CN" altLang="en-US" sz="1200" dirty="0">
                <a:solidFill>
                  <a:srgbClr val="C00000"/>
                </a:solidFill>
                <a:latin typeface="黑体" panose="02010600030101010101" charset="-122"/>
                <a:ea typeface="黑体" panose="02010600030101010101" charset="-122"/>
                <a:sym typeface="+mn-ea"/>
              </a:rPr>
              <a:t>安全生产</a:t>
            </a:r>
            <a:r>
              <a:rPr lang="zh-CN" altLang="en-US" sz="1200" dirty="0">
                <a:latin typeface="黑体" panose="02010600030101010101" charset="-122"/>
                <a:ea typeface="黑体" panose="02010600030101010101" charset="-122"/>
                <a:sym typeface="+mn-ea"/>
              </a:rPr>
              <a:t>责任制，加强安全生产监管</a:t>
            </a:r>
            <a:r>
              <a:rPr lang="zh-CN" altLang="en-US" sz="1200" dirty="0" smtClean="0">
                <a:latin typeface="黑体" panose="02010600030101010101" charset="-122"/>
                <a:ea typeface="黑体" panose="02010600030101010101" charset="-122"/>
                <a:sym typeface="+mn-ea"/>
              </a:rPr>
              <a:t>执法；强化</a:t>
            </a:r>
            <a:r>
              <a:rPr lang="zh-CN" altLang="en-US" sz="1200" dirty="0">
                <a:solidFill>
                  <a:srgbClr val="C00000"/>
                </a:solidFill>
                <a:latin typeface="黑体" panose="02010600030101010101" charset="-122"/>
                <a:ea typeface="黑体" panose="02010600030101010101" charset="-122"/>
                <a:sym typeface="+mn-ea"/>
              </a:rPr>
              <a:t>生物安全</a:t>
            </a:r>
            <a:r>
              <a:rPr lang="zh-CN" altLang="en-US" sz="1200" dirty="0">
                <a:latin typeface="黑体" panose="02010600030101010101" charset="-122"/>
                <a:ea typeface="黑体" panose="02010600030101010101" charset="-122"/>
                <a:sym typeface="+mn-ea"/>
              </a:rPr>
              <a:t>保护，提高食品药品等的安全保障</a:t>
            </a:r>
            <a:r>
              <a:rPr lang="zh-CN" altLang="en-US" sz="1200" dirty="0" smtClean="0">
                <a:latin typeface="黑体" panose="02010600030101010101" charset="-122"/>
                <a:ea typeface="黑体" panose="02010600030101010101" charset="-122"/>
                <a:sym typeface="+mn-ea"/>
              </a:rPr>
              <a:t>水平；提升</a:t>
            </a:r>
            <a:r>
              <a:rPr lang="zh-CN" altLang="en-US" sz="1200" dirty="0">
                <a:latin typeface="黑体" panose="02010600030101010101" charset="-122"/>
                <a:ea typeface="黑体" panose="02010600030101010101" charset="-122"/>
                <a:sym typeface="+mn-ea"/>
              </a:rPr>
              <a:t>洪涝干旱、森林草原火灾、地质灾害、地震等</a:t>
            </a:r>
            <a:r>
              <a:rPr lang="zh-CN" altLang="en-US" sz="1200" dirty="0">
                <a:solidFill>
                  <a:srgbClr val="C00000"/>
                </a:solidFill>
                <a:latin typeface="黑体" panose="02010600030101010101" charset="-122"/>
                <a:ea typeface="黑体" panose="02010600030101010101" charset="-122"/>
                <a:sym typeface="+mn-ea"/>
              </a:rPr>
              <a:t>自然灾害防灾减灾</a:t>
            </a:r>
            <a:r>
              <a:rPr lang="zh-CN" altLang="en-US" sz="1200" dirty="0" smtClean="0">
                <a:latin typeface="黑体" panose="02010600030101010101" charset="-122"/>
                <a:ea typeface="黑体" panose="02010600030101010101" charset="-122"/>
                <a:sym typeface="+mn-ea"/>
              </a:rPr>
              <a:t>能力；完善</a:t>
            </a:r>
            <a:r>
              <a:rPr lang="zh-CN" altLang="en-US" sz="1200" dirty="0">
                <a:latin typeface="黑体" panose="02010600030101010101" charset="-122"/>
                <a:ea typeface="黑体" panose="02010600030101010101" charset="-122"/>
                <a:sym typeface="+mn-ea"/>
              </a:rPr>
              <a:t>国家应急管理体系，加强应急物资保障体系建设，发展</a:t>
            </a:r>
            <a:r>
              <a:rPr lang="zh-CN" altLang="en-US" sz="1200" dirty="0">
                <a:solidFill>
                  <a:srgbClr val="C00000"/>
                </a:solidFill>
                <a:latin typeface="黑体" panose="02010600030101010101" charset="-122"/>
                <a:ea typeface="黑体" panose="02010600030101010101" charset="-122"/>
                <a:sym typeface="+mn-ea"/>
              </a:rPr>
              <a:t>巨灾保险力</a:t>
            </a:r>
            <a:r>
              <a:rPr lang="zh-CN" altLang="en-US" sz="1200" dirty="0" smtClean="0">
                <a:latin typeface="黑体" panose="02010600030101010101" charset="-122"/>
                <a:ea typeface="黑体" panose="02010600030101010101" charset="-122"/>
                <a:sym typeface="+mn-ea"/>
              </a:rPr>
              <a:t>。</a:t>
            </a:r>
            <a:endParaRPr lang="zh-CN" altLang="en-US" sz="1200" dirty="0" smtClean="0">
              <a:latin typeface="黑体" panose="02010600030101010101" charset="-122"/>
              <a:ea typeface="黑体" panose="02010600030101010101" charset="-122"/>
              <a:sym typeface="华文楷体" panose="02010600040101010101" pitchFamily="2" charset="-122"/>
            </a:endParaRPr>
          </a:p>
          <a:p>
            <a:pPr lvl="0" eaLnBrk="1" hangingPunct="1">
              <a:lnSpc>
                <a:spcPct val="150000"/>
              </a:lnSpc>
              <a:spcBef>
                <a:spcPts val="1000"/>
              </a:spcBef>
              <a:buFont typeface="Wingdings" panose="05000000000000000000" pitchFamily="2" charset="2"/>
              <a:buChar char="l"/>
              <a:defRPr/>
            </a:pPr>
            <a:r>
              <a:rPr lang="zh-CN" altLang="en-US" sz="1200" dirty="0" smtClean="0">
                <a:solidFill>
                  <a:srgbClr val="C00000"/>
                </a:solidFill>
                <a:latin typeface="黑体" panose="02010600030101010101" charset="-122"/>
                <a:ea typeface="黑体" panose="02010600030101010101" charset="-122"/>
                <a:sym typeface="+mn-ea"/>
              </a:rPr>
              <a:t>维护社会稳定与安全：</a:t>
            </a:r>
            <a:r>
              <a:rPr lang="zh-CN" altLang="en-US" sz="1200" dirty="0">
                <a:latin typeface="黑体" panose="02010600030101010101" charset="-122"/>
                <a:ea typeface="黑体" panose="02010600030101010101" charset="-122"/>
                <a:sym typeface="+mn-ea"/>
              </a:rPr>
              <a:t>正确处理新形势下</a:t>
            </a:r>
            <a:r>
              <a:rPr lang="zh-CN" altLang="en-US" sz="1200" dirty="0" smtClean="0">
                <a:latin typeface="黑体" panose="02010600030101010101" charset="-122"/>
                <a:ea typeface="黑体" panose="02010600030101010101" charset="-122"/>
                <a:sym typeface="+mn-ea"/>
              </a:rPr>
              <a:t>人民内部矛盾；健全</a:t>
            </a:r>
            <a:r>
              <a:rPr lang="zh-CN" altLang="en-US" sz="1200" dirty="0">
                <a:latin typeface="黑体" panose="02010600030101010101" charset="-122"/>
                <a:ea typeface="黑体" panose="02010600030101010101" charset="-122"/>
                <a:sym typeface="+mn-ea"/>
              </a:rPr>
              <a:t>社会心理服务体系和危机干预</a:t>
            </a:r>
            <a:r>
              <a:rPr lang="zh-CN" altLang="en-US" sz="1200" dirty="0" smtClean="0">
                <a:latin typeface="黑体" panose="02010600030101010101" charset="-122"/>
                <a:ea typeface="黑体" panose="02010600030101010101" charset="-122"/>
                <a:sym typeface="+mn-ea"/>
              </a:rPr>
              <a:t>机制；加强</a:t>
            </a:r>
            <a:r>
              <a:rPr lang="zh-CN" altLang="en-US" sz="1200" dirty="0">
                <a:latin typeface="黑体" panose="02010600030101010101" charset="-122"/>
                <a:ea typeface="黑体" panose="02010600030101010101" charset="-122"/>
                <a:sym typeface="+mn-ea"/>
              </a:rPr>
              <a:t>社会治安防控体系建设</a:t>
            </a:r>
            <a:r>
              <a:rPr lang="zh-CN" altLang="en-US" sz="1200" dirty="0" smtClean="0">
                <a:latin typeface="黑体" panose="02010600030101010101" charset="-122"/>
                <a:ea typeface="黑体" panose="02010600030101010101" charset="-122"/>
                <a:sym typeface="+mn-ea"/>
              </a:rPr>
              <a:t>。</a:t>
            </a:r>
            <a:endParaRPr kumimoji="0" lang="zh-CN" altLang="en-US" sz="12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a:p>
            <a:pPr>
              <a:lnSpc>
                <a:spcPct val="150000"/>
              </a:lnSpc>
              <a:spcBef>
                <a:spcPts val="1000"/>
              </a:spcBef>
              <a:buFont typeface="Wingdings" panose="05000000000000000000" pitchFamily="2" charset="2"/>
              <a:buChar char="l"/>
              <a:defRPr/>
            </a:pPr>
            <a:endParaRPr kumimoji="0" lang="zh-CN" altLang="en-US" sz="1400" b="1"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endParaRPr>
          </a:p>
          <a:p>
            <a:pPr marL="228600" marR="0" lvl="0" indent="-228600" algn="l" defTabSz="914400" rtl="0" eaLnBrk="1" fontAlgn="base" latinLnBrk="0" hangingPunct="1">
              <a:lnSpc>
                <a:spcPct val="150000"/>
              </a:lnSpc>
              <a:spcBef>
                <a:spcPts val="1000"/>
              </a:spcBef>
              <a:spcAft>
                <a:spcPct val="0"/>
              </a:spcAft>
              <a:buClrTx/>
              <a:buSzTx/>
              <a:buFont typeface="Arial" panose="020B0604020202020204" pitchFamily="34" charset="0"/>
              <a:buChar char="•"/>
              <a:defRPr/>
            </a:pPr>
            <a:endParaRPr kumimoji="0" lang="zh-CN" altLang="en-US" sz="5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a:p>
            <a:pPr marL="228600" marR="0" lvl="0" indent="-228600" algn="l" defTabSz="914400" rtl="0" eaLnBrk="1" fontAlgn="base" latinLnBrk="0" hangingPunct="1">
              <a:lnSpc>
                <a:spcPct val="150000"/>
              </a:lnSpc>
              <a:spcBef>
                <a:spcPts val="1000"/>
              </a:spcBef>
              <a:spcAft>
                <a:spcPct val="0"/>
              </a:spcAft>
              <a:buClrTx/>
              <a:buSzTx/>
              <a:buFont typeface="Arial" panose="020B0604020202020204" pitchFamily="34" charset="0"/>
              <a:buChar char="•"/>
              <a:defRPr/>
            </a:pPr>
            <a:endParaRPr kumimoji="0" lang="zh-CN" altLang="en-US" sz="5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180022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乡村治理是什么</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1845945" y="711835"/>
            <a:ext cx="5241925" cy="553085"/>
          </a:xfrm>
          <a:prstGeom prst="rect">
            <a:avLst/>
          </a:prstGeom>
          <a:noFill/>
          <a:ln w="9525">
            <a:noFill/>
            <a:miter lim="800000"/>
          </a:ln>
        </p:spPr>
        <p:txBody>
          <a:bodyPr wrap="square">
            <a:spAutoFit/>
          </a:bodyPr>
          <a:p>
            <a:pPr algn="ctr">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 国家治理、政府治理与社会治理的关系</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32773" name="椭圆 57348"/>
          <p:cNvSpPr/>
          <p:nvPr/>
        </p:nvSpPr>
        <p:spPr>
          <a:xfrm>
            <a:off x="279400" y="2367280"/>
            <a:ext cx="3191510" cy="2054225"/>
          </a:xfrm>
          <a:prstGeom prst="ellipse">
            <a:avLst/>
          </a:prstGeom>
          <a:noFill/>
          <a:ln w="60325" cap="flat" cmpd="sng">
            <a:solidFill>
              <a:schemeClr val="tx2"/>
            </a:solidFill>
            <a:prstDash val="solid"/>
            <a:round/>
            <a:headEnd type="none" w="med" len="med"/>
            <a:tailEnd type="none" w="med" len="med"/>
          </a:ln>
        </p:spPr>
        <p:txBody>
          <a:bodyPr wrap="none" anchor="ctr"/>
          <a:p>
            <a:pPr algn="ctr"/>
            <a:endParaRPr lang="zh-CN" altLang="zh-CN" dirty="0">
              <a:solidFill>
                <a:srgbClr val="FF0000"/>
              </a:solidFill>
              <a:latin typeface="Arial" panose="020B0604020202020204" pitchFamily="34" charset="0"/>
              <a:ea typeface="黑体" panose="02010600030101010101" charset="-122"/>
              <a:sym typeface="Arial" panose="020B0604020202020204" pitchFamily="34" charset="0"/>
            </a:endParaRPr>
          </a:p>
        </p:txBody>
      </p:sp>
      <p:sp>
        <p:nvSpPr>
          <p:cNvPr id="32775" name="椭圆 57350"/>
          <p:cNvSpPr/>
          <p:nvPr/>
        </p:nvSpPr>
        <p:spPr>
          <a:xfrm>
            <a:off x="454025" y="2886075"/>
            <a:ext cx="1574165" cy="1071245"/>
          </a:xfrm>
          <a:prstGeom prst="ellipse">
            <a:avLst/>
          </a:prstGeom>
          <a:noFill/>
          <a:ln w="50800" cap="flat" cmpd="sng">
            <a:solidFill>
              <a:srgbClr val="C00000"/>
            </a:solidFill>
            <a:prstDash val="solid"/>
            <a:round/>
            <a:headEnd type="none" w="med" len="med"/>
            <a:tailEnd type="none" w="med" len="med"/>
          </a:ln>
        </p:spPr>
        <p:txBody>
          <a:bodyPr anchor="t"/>
          <a:p>
            <a:endParaRPr lang="zh-CN" altLang="zh-CN" sz="1400" dirty="0">
              <a:solidFill>
                <a:srgbClr val="FF0000"/>
              </a:solidFill>
              <a:latin typeface="Arial" panose="020B0604020202020204" pitchFamily="34" charset="0"/>
              <a:ea typeface="宋体" panose="02010600030101010101" pitchFamily="2" charset="-122"/>
              <a:sym typeface="Arial" panose="020B0604020202020204" pitchFamily="34" charset="0"/>
            </a:endParaRPr>
          </a:p>
        </p:txBody>
      </p:sp>
      <p:sp>
        <p:nvSpPr>
          <p:cNvPr id="32777" name="椭圆 57352"/>
          <p:cNvSpPr/>
          <p:nvPr/>
        </p:nvSpPr>
        <p:spPr>
          <a:xfrm>
            <a:off x="1789430" y="2886075"/>
            <a:ext cx="1573530" cy="1071245"/>
          </a:xfrm>
          <a:prstGeom prst="ellipse">
            <a:avLst/>
          </a:prstGeom>
          <a:noFill/>
          <a:ln w="50800" cap="flat" cmpd="sng">
            <a:solidFill>
              <a:srgbClr val="0000FF"/>
            </a:solidFill>
            <a:prstDash val="solid"/>
            <a:round/>
            <a:headEnd type="none" w="med" len="med"/>
            <a:tailEnd type="none" w="med" len="med"/>
          </a:ln>
        </p:spPr>
        <p:txBody>
          <a:bodyPr anchor="t">
            <a:scene3d>
              <a:camera prst="orthographicFront"/>
              <a:lightRig rig="threePt" dir="t"/>
            </a:scene3d>
          </a:bodyPr>
          <a:p>
            <a:endParaRPr lang="zh-CN" altLang="zh-CN" sz="1400" dirty="0">
              <a:solidFill>
                <a:schemeClr val="tx2">
                  <a:lumMod val="50000"/>
                  <a:lumOff val="50000"/>
                </a:schemeClr>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sym typeface="Arial" panose="020B0604020202020204" pitchFamily="34" charset="0"/>
            </a:endParaRPr>
          </a:p>
        </p:txBody>
      </p:sp>
      <p:sp>
        <p:nvSpPr>
          <p:cNvPr id="6" name="文本框 5"/>
          <p:cNvSpPr txBox="1"/>
          <p:nvPr/>
        </p:nvSpPr>
        <p:spPr>
          <a:xfrm>
            <a:off x="1573530" y="2454275"/>
            <a:ext cx="935990" cy="306705"/>
          </a:xfrm>
          <a:prstGeom prst="rect">
            <a:avLst/>
          </a:prstGeom>
          <a:noFill/>
        </p:spPr>
        <p:txBody>
          <a:bodyPr wrap="square" rtlCol="0">
            <a:spAutoFit/>
            <a:scene3d>
              <a:camera prst="orthographicFront"/>
              <a:lightRig rig="threePt" dir="t"/>
            </a:scene3d>
          </a:bodyPr>
          <a:p>
            <a:r>
              <a:rPr lang="zh-CN" altLang="en-US" sz="1400">
                <a:solidFill>
                  <a:schemeClr val="tx1"/>
                </a:solidFill>
                <a:effectLst>
                  <a:outerShdw blurRad="38100" dist="19050" dir="2700000" algn="tl" rotWithShape="0">
                    <a:schemeClr val="dk1">
                      <a:alpha val="40000"/>
                    </a:schemeClr>
                  </a:outerShdw>
                </a:effectLst>
              </a:rPr>
              <a:t>国家治理</a:t>
            </a:r>
            <a:endParaRPr lang="zh-CN" altLang="en-US" sz="1400">
              <a:solidFill>
                <a:schemeClr val="tx1"/>
              </a:solidFill>
              <a:effectLst>
                <a:outerShdw blurRad="38100" dist="19050" dir="2700000" algn="tl" rotWithShape="0">
                  <a:schemeClr val="dk1">
                    <a:alpha val="40000"/>
                  </a:schemeClr>
                </a:outerShdw>
              </a:effectLst>
            </a:endParaRPr>
          </a:p>
        </p:txBody>
      </p:sp>
      <p:sp>
        <p:nvSpPr>
          <p:cNvPr id="9" name="文本框 8"/>
          <p:cNvSpPr txBox="1"/>
          <p:nvPr/>
        </p:nvSpPr>
        <p:spPr>
          <a:xfrm>
            <a:off x="788670" y="3243580"/>
            <a:ext cx="935990" cy="306705"/>
          </a:xfrm>
          <a:prstGeom prst="rect">
            <a:avLst/>
          </a:prstGeom>
          <a:noFill/>
        </p:spPr>
        <p:txBody>
          <a:bodyPr wrap="square" rtlCol="0">
            <a:spAutoFit/>
            <a:scene3d>
              <a:camera prst="orthographicFront"/>
              <a:lightRig rig="threePt" dir="t"/>
            </a:scene3d>
          </a:bodyPr>
          <a:p>
            <a:r>
              <a:rPr lang="zh-CN" altLang="en-US" sz="1400">
                <a:solidFill>
                  <a:srgbClr val="FF0000"/>
                </a:solidFill>
                <a:effectLst>
                  <a:outerShdw blurRad="38100" dist="19050" dir="2700000" algn="tl" rotWithShape="0">
                    <a:schemeClr val="dk1">
                      <a:alpha val="40000"/>
                    </a:schemeClr>
                  </a:outerShdw>
                </a:effectLst>
              </a:rPr>
              <a:t>政府治理</a:t>
            </a:r>
            <a:endParaRPr lang="zh-CN" altLang="en-US" sz="1400">
              <a:solidFill>
                <a:srgbClr val="FF0000"/>
              </a:solidFill>
              <a:effectLst>
                <a:outerShdw blurRad="38100" dist="19050" dir="2700000" algn="tl" rotWithShape="0">
                  <a:schemeClr val="dk1">
                    <a:alpha val="40000"/>
                  </a:schemeClr>
                </a:outerShdw>
              </a:effectLst>
            </a:endParaRPr>
          </a:p>
        </p:txBody>
      </p:sp>
      <p:sp>
        <p:nvSpPr>
          <p:cNvPr id="10" name="文本框 9"/>
          <p:cNvSpPr txBox="1"/>
          <p:nvPr/>
        </p:nvSpPr>
        <p:spPr>
          <a:xfrm>
            <a:off x="2181225" y="3243580"/>
            <a:ext cx="935990" cy="306705"/>
          </a:xfrm>
          <a:prstGeom prst="rect">
            <a:avLst/>
          </a:prstGeom>
          <a:noFill/>
        </p:spPr>
        <p:txBody>
          <a:bodyPr wrap="square" rtlCol="0">
            <a:spAutoFit/>
            <a:scene3d>
              <a:camera prst="orthographicFront"/>
              <a:lightRig rig="threePt" dir="t"/>
            </a:scene3d>
          </a:bodyPr>
          <a:p>
            <a:r>
              <a:rPr lang="zh-CN" altLang="en-US" sz="1400">
                <a:solidFill>
                  <a:schemeClr val="accent1"/>
                </a:solidFill>
                <a:effectLst>
                  <a:outerShdw blurRad="38100" dist="19050" dir="2700000" algn="tl" rotWithShape="0">
                    <a:schemeClr val="dk1">
                      <a:alpha val="40000"/>
                    </a:schemeClr>
                  </a:outerShdw>
                </a:effectLst>
              </a:rPr>
              <a:t>社会治理</a:t>
            </a:r>
            <a:endParaRPr lang="zh-CN" altLang="en-US" sz="1400">
              <a:solidFill>
                <a:schemeClr val="accent1"/>
              </a:solidFill>
              <a:effectLst>
                <a:outerShdw blurRad="38100" dist="19050" dir="2700000" algn="tl" rotWithShape="0">
                  <a:schemeClr val="dk1">
                    <a:alpha val="40000"/>
                  </a:schemeClr>
                </a:outerShdw>
              </a:effectLst>
            </a:endParaRPr>
          </a:p>
        </p:txBody>
      </p:sp>
      <p:sp>
        <p:nvSpPr>
          <p:cNvPr id="100" name="文本框 99"/>
          <p:cNvSpPr txBox="1"/>
          <p:nvPr/>
        </p:nvSpPr>
        <p:spPr>
          <a:xfrm>
            <a:off x="3248025" y="1178560"/>
            <a:ext cx="5731510" cy="1060450"/>
          </a:xfrm>
          <a:prstGeom prst="rect">
            <a:avLst/>
          </a:prstGeom>
          <a:noFill/>
          <a:ln w="9525">
            <a:noFill/>
          </a:ln>
        </p:spPr>
        <p:txBody>
          <a:bodyPr wrap="square">
            <a:spAutoFit/>
          </a:bodyPr>
          <a:p>
            <a:pPr algn="l">
              <a:lnSpc>
                <a:spcPct val="150000"/>
              </a:lnSpc>
              <a:buClrTx/>
              <a:buSzTx/>
              <a:buFont typeface="Wingdings" panose="05000000000000000000" pitchFamily="2" charset="2"/>
            </a:pPr>
            <a:r>
              <a:rPr lang="en-US" altLang="zh-CN" sz="1400" b="0" dirty="0">
                <a:solidFill>
                  <a:srgbClr val="404040"/>
                </a:solidFill>
                <a:latin typeface="黑体" panose="02010600030101010101" charset="-122"/>
                <a:ea typeface="黑体" panose="02010600030101010101" charset="-122"/>
              </a:rPr>
              <a:t>    </a:t>
            </a:r>
            <a:r>
              <a:rPr lang="zh-CN" altLang="en-US" sz="1400" b="0" dirty="0">
                <a:solidFill>
                  <a:srgbClr val="404040"/>
                </a:solidFill>
                <a:latin typeface="黑体" panose="02010600030101010101" charset="-122"/>
                <a:ea typeface="黑体" panose="02010600030101010101" charset="-122"/>
              </a:rPr>
              <a:t>社会治理是国家治理的</a:t>
            </a:r>
            <a:r>
              <a:rPr lang="zh-CN" altLang="en-US" sz="1400" b="0" dirty="0">
                <a:solidFill>
                  <a:srgbClr val="C00000"/>
                </a:solidFill>
                <a:latin typeface="黑体" panose="02010600030101010101" charset="-122"/>
                <a:ea typeface="黑体" panose="02010600030101010101" charset="-122"/>
              </a:rPr>
              <a:t>重要组成部分</a:t>
            </a:r>
            <a:r>
              <a:rPr lang="zh-CN" altLang="en-US" sz="1400" b="0" dirty="0">
                <a:solidFill>
                  <a:srgbClr val="404040"/>
                </a:solidFill>
                <a:latin typeface="黑体" panose="02010600030101010101" charset="-122"/>
                <a:ea typeface="黑体" panose="02010600030101010101" charset="-122"/>
              </a:rPr>
              <a:t>。社会治理和政府治理是相互联系，但不能相互替代，有交差点。社会治理需要政府治理给予支持、给予保障、给予帮助、给予监督。</a:t>
            </a:r>
            <a:endParaRPr lang="zh-CN" altLang="en-US" sz="1400" b="0" dirty="0">
              <a:solidFill>
                <a:srgbClr val="404040"/>
              </a:solidFill>
              <a:latin typeface="黑体" panose="02010600030101010101" charset="-122"/>
              <a:ea typeface="黑体" panose="02010600030101010101" charset="-122"/>
            </a:endParaRPr>
          </a:p>
        </p:txBody>
      </p:sp>
      <p:sp>
        <p:nvSpPr>
          <p:cNvPr id="11" name="文本框 10"/>
          <p:cNvSpPr txBox="1"/>
          <p:nvPr/>
        </p:nvSpPr>
        <p:spPr>
          <a:xfrm>
            <a:off x="3620135" y="2197100"/>
            <a:ext cx="4978400" cy="2676525"/>
          </a:xfrm>
          <a:prstGeom prst="rect">
            <a:avLst/>
          </a:prstGeom>
          <a:noFill/>
        </p:spPr>
        <p:txBody>
          <a:bodyPr wrap="square" rtlCol="0" anchor="t">
            <a:spAutoFit/>
          </a:bodyPr>
          <a:p>
            <a:pPr algn="l">
              <a:lnSpc>
                <a:spcPct val="150000"/>
              </a:lnSpc>
              <a:buClrTx/>
              <a:buSzTx/>
              <a:buFont typeface="Wingdings" panose="05000000000000000000" pitchFamily="2" charset="2"/>
            </a:pPr>
            <a:r>
              <a:rPr lang="en-US" altLang="zh-CN" sz="1400" dirty="0">
                <a:solidFill>
                  <a:srgbClr val="404040"/>
                </a:solidFill>
                <a:latin typeface="黑体" panose="02010600030101010101" charset="-122"/>
                <a:ea typeface="黑体" panose="02010600030101010101" charset="-122"/>
                <a:sym typeface="+mn-ea"/>
              </a:rPr>
              <a:t>    社会治理不等于治理社会</a:t>
            </a:r>
            <a:r>
              <a:rPr lang="zh-CN" altLang="en-US" sz="1400" dirty="0">
                <a:solidFill>
                  <a:srgbClr val="404040"/>
                </a:solidFill>
                <a:latin typeface="黑体" panose="02010600030101010101" charset="-122"/>
                <a:ea typeface="黑体" panose="02010600030101010101" charset="-122"/>
                <a:sym typeface="+mn-ea"/>
              </a:rPr>
              <a:t>。</a:t>
            </a:r>
            <a:endParaRPr lang="en-US" altLang="zh-CN" sz="1400" dirty="0">
              <a:solidFill>
                <a:srgbClr val="404040"/>
              </a:solidFill>
              <a:latin typeface="黑体" panose="02010600030101010101" charset="-122"/>
              <a:ea typeface="黑体" panose="02010600030101010101" charset="-122"/>
              <a:sym typeface="+mn-ea"/>
            </a:endParaRPr>
          </a:p>
          <a:p>
            <a:pPr algn="l">
              <a:lnSpc>
                <a:spcPct val="150000"/>
              </a:lnSpc>
              <a:buClrTx/>
              <a:buSzTx/>
              <a:buFont typeface="Wingdings" panose="05000000000000000000" pitchFamily="2" charset="2"/>
            </a:pPr>
            <a:r>
              <a:rPr lang="en-US" altLang="zh-CN" sz="1400" dirty="0">
                <a:solidFill>
                  <a:srgbClr val="404040"/>
                </a:solidFill>
                <a:latin typeface="黑体" panose="02010600030101010101" charset="-122"/>
                <a:ea typeface="黑体" panose="02010600030101010101" charset="-122"/>
                <a:sym typeface="+mn-ea"/>
              </a:rPr>
              <a:t>    </a:t>
            </a:r>
            <a:r>
              <a:rPr lang="zh-CN" altLang="en-US" sz="1400" dirty="0">
                <a:solidFill>
                  <a:srgbClr val="C00000"/>
                </a:solidFill>
                <a:latin typeface="黑体" panose="02010600030101010101" charset="-122"/>
                <a:ea typeface="黑体" panose="02010600030101010101" charset="-122"/>
                <a:sym typeface="+mn-ea"/>
              </a:rPr>
              <a:t>政府对社会的管理</a:t>
            </a:r>
            <a:r>
              <a:rPr lang="zh-CN" altLang="en-US" sz="1400" dirty="0">
                <a:solidFill>
                  <a:srgbClr val="404040"/>
                </a:solidFill>
                <a:latin typeface="黑体" panose="02010600030101010101" charset="-122"/>
                <a:ea typeface="黑体" panose="02010600030101010101" charset="-122"/>
                <a:sym typeface="+mn-ea"/>
              </a:rPr>
              <a:t>（运用行政力量来规范社会行为、协调社会关系、解决社会问题、提供社会服务、化解社会矛盾）；</a:t>
            </a:r>
            <a:endParaRPr lang="zh-CN" altLang="en-US" sz="1400" dirty="0">
              <a:solidFill>
                <a:srgbClr val="404040"/>
              </a:solidFill>
              <a:latin typeface="黑体" panose="02010600030101010101" charset="-122"/>
              <a:ea typeface="黑体" panose="02010600030101010101" charset="-122"/>
              <a:sym typeface="+mn-ea"/>
            </a:endParaRPr>
          </a:p>
          <a:p>
            <a:pPr algn="l">
              <a:lnSpc>
                <a:spcPct val="150000"/>
              </a:lnSpc>
              <a:buClrTx/>
              <a:buSzTx/>
              <a:buFont typeface="Wingdings" panose="05000000000000000000" pitchFamily="2" charset="2"/>
            </a:pPr>
            <a:r>
              <a:rPr lang="zh-CN" altLang="en-US" sz="1400" dirty="0">
                <a:solidFill>
                  <a:srgbClr val="404040"/>
                </a:solidFill>
                <a:latin typeface="黑体" panose="02010600030101010101" charset="-122"/>
                <a:ea typeface="黑体" panose="02010600030101010101" charset="-122"/>
                <a:sym typeface="+mn-ea"/>
              </a:rPr>
              <a:t> </a:t>
            </a:r>
            <a:r>
              <a:rPr lang="en-US" altLang="zh-CN" sz="1400" dirty="0">
                <a:solidFill>
                  <a:srgbClr val="404040"/>
                </a:solidFill>
                <a:latin typeface="黑体" panose="02010600030101010101" charset="-122"/>
                <a:ea typeface="黑体" panose="02010600030101010101" charset="-122"/>
                <a:sym typeface="+mn-ea"/>
              </a:rPr>
              <a:t>   </a:t>
            </a:r>
            <a:r>
              <a:rPr lang="zh-CN" altLang="en-US" sz="1400" dirty="0">
                <a:solidFill>
                  <a:srgbClr val="C00000"/>
                </a:solidFill>
                <a:latin typeface="黑体" panose="02010600030101010101" charset="-122"/>
                <a:ea typeface="黑体" panose="02010600030101010101" charset="-122"/>
                <a:sym typeface="+mn-ea"/>
              </a:rPr>
              <a:t>政府与社会共治</a:t>
            </a:r>
            <a:r>
              <a:rPr lang="zh-CN" altLang="en-US" sz="1400" dirty="0">
                <a:solidFill>
                  <a:srgbClr val="404040"/>
                </a:solidFill>
                <a:latin typeface="黑体" panose="02010600030101010101" charset="-122"/>
                <a:ea typeface="黑体" panose="02010600030101010101" charset="-122"/>
                <a:sym typeface="+mn-ea"/>
              </a:rPr>
              <a:t>（党委政府要发挥能促性作用，向社会力量赋权赋能，培育和支持社会组织、公众参与社会治理）；</a:t>
            </a:r>
            <a:endParaRPr lang="zh-CN" altLang="en-US" sz="1400" dirty="0">
              <a:solidFill>
                <a:srgbClr val="404040"/>
              </a:solidFill>
              <a:latin typeface="黑体" panose="02010600030101010101" charset="-122"/>
              <a:ea typeface="黑体" panose="02010600030101010101" charset="-122"/>
              <a:sym typeface="+mn-ea"/>
            </a:endParaRPr>
          </a:p>
          <a:p>
            <a:pPr algn="l">
              <a:lnSpc>
                <a:spcPct val="150000"/>
              </a:lnSpc>
              <a:buClrTx/>
              <a:buSzTx/>
              <a:buFont typeface="Wingdings" panose="05000000000000000000" pitchFamily="2" charset="2"/>
            </a:pPr>
            <a:r>
              <a:rPr lang="zh-CN" altLang="en-US" sz="1400" dirty="0">
                <a:solidFill>
                  <a:srgbClr val="404040"/>
                </a:solidFill>
                <a:latin typeface="黑体" panose="02010600030101010101" charset="-122"/>
                <a:ea typeface="黑体" panose="02010600030101010101" charset="-122"/>
                <a:sym typeface="+mn-ea"/>
              </a:rPr>
              <a:t> </a:t>
            </a:r>
            <a:r>
              <a:rPr lang="en-US" altLang="zh-CN" sz="1400" dirty="0">
                <a:solidFill>
                  <a:srgbClr val="404040"/>
                </a:solidFill>
                <a:latin typeface="黑体" panose="02010600030101010101" charset="-122"/>
                <a:ea typeface="黑体" panose="02010600030101010101" charset="-122"/>
                <a:sym typeface="+mn-ea"/>
              </a:rPr>
              <a:t>   </a:t>
            </a:r>
            <a:r>
              <a:rPr lang="zh-CN" altLang="en-US" sz="1400" dirty="0">
                <a:solidFill>
                  <a:srgbClr val="C00000"/>
                </a:solidFill>
                <a:latin typeface="黑体" panose="02010600030101010101" charset="-122"/>
                <a:ea typeface="黑体" panose="02010600030101010101" charset="-122"/>
                <a:sym typeface="+mn-ea"/>
              </a:rPr>
              <a:t>社会自主治理</a:t>
            </a:r>
            <a:r>
              <a:rPr lang="zh-CN" altLang="en-US" sz="1400" dirty="0">
                <a:solidFill>
                  <a:srgbClr val="404040"/>
                </a:solidFill>
                <a:latin typeface="黑体" panose="02010600030101010101" charset="-122"/>
                <a:ea typeface="黑体" panose="02010600030101010101" charset="-122"/>
                <a:sym typeface="+mn-ea"/>
              </a:rPr>
              <a:t>（实施政社分开，支持社会力量依法自治，</a:t>
            </a:r>
            <a:r>
              <a:rPr lang="zh-CN" altLang="en-US" sz="1400" dirty="0">
                <a:solidFill>
                  <a:srgbClr val="404040"/>
                </a:solidFill>
                <a:latin typeface="方正楷体_GBK" panose="03000509000000000000" charset="-122"/>
                <a:ea typeface="方正楷体_GBK" panose="03000509000000000000" charset="-122"/>
                <a:cs typeface="方正楷体_GBK" panose="03000509000000000000" charset="-122"/>
                <a:sym typeface="+mn-ea"/>
              </a:rPr>
              <a:t>避免“政府干、群众看，政府很努力、群众不认同”</a:t>
            </a:r>
            <a:r>
              <a:rPr lang="zh-CN" altLang="en-US" sz="1400" dirty="0">
                <a:solidFill>
                  <a:srgbClr val="404040"/>
                </a:solidFill>
                <a:latin typeface="黑体" panose="02010600030101010101" charset="-122"/>
                <a:ea typeface="黑体" panose="02010600030101010101" charset="-122"/>
                <a:sym typeface="+mn-ea"/>
              </a:rPr>
              <a:t>）。</a:t>
            </a:r>
            <a:endParaRPr lang="zh-CN" altLang="en-US" sz="1400" dirty="0">
              <a:solidFill>
                <a:srgbClr val="404040"/>
              </a:solidFill>
              <a:latin typeface="黑体" panose="02010600030101010101" charset="-122"/>
              <a:ea typeface="黑体" panose="02010600030101010101"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Effect filter="box(in)">
                                      <p:cBhvr>
                                        <p:cTn id="7" dur="500"/>
                                        <p:tgtEl>
                                          <p:spTgt spid="3277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2775"/>
                                        </p:tgtEl>
                                        <p:attrNameLst>
                                          <p:attrName>style.visibility</p:attrName>
                                        </p:attrNameLst>
                                      </p:cBhvr>
                                      <p:to>
                                        <p:strVal val="visible"/>
                                      </p:to>
                                    </p:set>
                                    <p:anim calcmode="lin" valueType="num">
                                      <p:cBhvr>
                                        <p:cTn id="12" dur="500" fill="hold"/>
                                        <p:tgtEl>
                                          <p:spTgt spid="32775"/>
                                        </p:tgtEl>
                                        <p:attrNameLst>
                                          <p:attrName>ppt_x</p:attrName>
                                        </p:attrNameLst>
                                      </p:cBhvr>
                                      <p:tavLst>
                                        <p:tav tm="0">
                                          <p:val>
                                            <p:strVal val="#ppt_x"/>
                                          </p:val>
                                        </p:tav>
                                        <p:tav tm="100000">
                                          <p:val>
                                            <p:strVal val="#ppt_x"/>
                                          </p:val>
                                        </p:tav>
                                      </p:tavLst>
                                    </p:anim>
                                    <p:anim calcmode="lin" valueType="num">
                                      <p:cBhvr>
                                        <p:cTn id="13" dur="500" fill="hold"/>
                                        <p:tgtEl>
                                          <p:spTgt spid="3277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2777"/>
                                        </p:tgtEl>
                                        <p:attrNameLst>
                                          <p:attrName>style.visibility</p:attrName>
                                        </p:attrNameLst>
                                      </p:cBhvr>
                                      <p:to>
                                        <p:strVal val="visible"/>
                                      </p:to>
                                    </p:set>
                                    <p:animEffect filter="box(in)">
                                      <p:cBhvr>
                                        <p:cTn id="18" dur="500"/>
                                        <p:tgtEl>
                                          <p:spTgt spid="32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2454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加强和改进乡村治理的重要意义</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524192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 乡村治理的背景：</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3" name="文本框 2"/>
          <p:cNvSpPr txBox="1"/>
          <p:nvPr/>
        </p:nvSpPr>
        <p:spPr>
          <a:xfrm>
            <a:off x="605790" y="1348105"/>
            <a:ext cx="7968615" cy="3169285"/>
          </a:xfrm>
          <a:prstGeom prst="rect">
            <a:avLst/>
          </a:prstGeom>
          <a:noFill/>
        </p:spPr>
        <p:txBody>
          <a:bodyPr wrap="square" rtlCol="0" anchor="t">
            <a:spAutoFit/>
          </a:bodyPr>
          <a:p>
            <a:pPr algn="just">
              <a:lnSpc>
                <a:spcPts val="2000"/>
              </a:lnSpc>
              <a:buClrTx/>
              <a:buSzTx/>
              <a:buFontTx/>
              <a:defRPr/>
            </a:pPr>
            <a:r>
              <a:rPr lang="en-US" altLang="zh-CN" sz="1400">
                <a:solidFill>
                  <a:srgbClr val="FF0000"/>
                </a:solidFill>
                <a:latin typeface="方正黑体_GBK" panose="03000509000000000000" charset="-122"/>
                <a:ea typeface="方正黑体_GBK" panose="03000509000000000000" charset="-122"/>
                <a:cs typeface="方正黑体_GBK" panose="03000509000000000000" charset="-122"/>
                <a:sym typeface="+mn-ea"/>
              </a:rPr>
              <a:t>   </a:t>
            </a:r>
            <a:r>
              <a:rPr lang="en-US" altLang="zh-CN" sz="1200">
                <a:solidFill>
                  <a:srgbClr val="FF0000"/>
                </a:solidFill>
                <a:latin typeface="方正黑体_GBK" panose="03000509000000000000" charset="-122"/>
                <a:ea typeface="方正黑体_GBK" panose="03000509000000000000" charset="-122"/>
                <a:cs typeface="方正黑体_GBK" panose="03000509000000000000" charset="-122"/>
                <a:sym typeface="+mn-ea"/>
              </a:rPr>
              <a:t>    </a:t>
            </a:r>
            <a:r>
              <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rPr>
              <a:t>当前,我国城乡利益格局深刻调整,农村社会结构深刻变动,农民思想观念深刻变化。这种前所未有的变化,为农村经济社会发展带来巨大活力,同时也形成了一些突出矛盾和问题。西方工业化国家在二三百年里围绕工业化、城镇化陆续出现的城乡社会问题,在我国集中出现了。</a:t>
            </a:r>
            <a:endPar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endParaRPr>
          </a:p>
          <a:p>
            <a:pPr algn="just">
              <a:lnSpc>
                <a:spcPts val="2000"/>
              </a:lnSpc>
              <a:buClrTx/>
              <a:buSzTx/>
              <a:buFontTx/>
              <a:defRPr/>
            </a:pPr>
            <a:r>
              <a:rPr lang="en-US" altLang="zh-CN" sz="1200">
                <a:solidFill>
                  <a:srgbClr val="FF0000"/>
                </a:solidFill>
                <a:latin typeface="方正黑体_GBK" panose="03000509000000000000" charset="-122"/>
                <a:ea typeface="方正黑体_GBK" panose="03000509000000000000" charset="-122"/>
                <a:cs typeface="方正黑体_GBK" panose="03000509000000000000" charset="-122"/>
                <a:sym typeface="+mn-ea"/>
              </a:rPr>
              <a:t>       </a:t>
            </a:r>
            <a:r>
              <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rPr>
              <a:t>总体看,农村社会管理面临的突出矛盾和问题主要有:</a:t>
            </a:r>
            <a:r>
              <a:rPr lang="zh-CN" altLang="en-US" sz="1400" b="1">
                <a:solidFill>
                  <a:srgbClr val="FF0000"/>
                </a:solidFill>
                <a:latin typeface="方正黑体_GBK" panose="03000509000000000000" charset="-122"/>
                <a:ea typeface="方正黑体_GBK" panose="03000509000000000000" charset="-122"/>
                <a:cs typeface="方正黑体_GBK" panose="03000509000000000000" charset="-122"/>
                <a:sym typeface="+mn-ea"/>
              </a:rPr>
              <a:t>一是</a:t>
            </a:r>
            <a:r>
              <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rPr>
              <a:t>许多农村出现村庄空心化、农民老龄化现象,据推算,农村留守儿童已超过六千万,留守妇女达四千七百多万,留守老年人约有五千万。维护好这些群众合法权益是一件大事。</a:t>
            </a:r>
            <a:r>
              <a:rPr lang="zh-CN" altLang="en-US" sz="1400" b="1">
                <a:solidFill>
                  <a:srgbClr val="FF0000"/>
                </a:solidFill>
                <a:latin typeface="方正黑体_GBK" panose="03000509000000000000" charset="-122"/>
                <a:ea typeface="方正黑体_GBK" panose="03000509000000000000" charset="-122"/>
                <a:cs typeface="方正黑体_GBK" panose="03000509000000000000" charset="-122"/>
                <a:sym typeface="+mn-ea"/>
              </a:rPr>
              <a:t>二是</a:t>
            </a:r>
            <a:r>
              <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rPr>
              <a:t>农村利益主体、社会阶层日趋多元化,各类组织活动和诉求明显增多。</a:t>
            </a:r>
            <a:r>
              <a:rPr lang="zh-CN" altLang="en-US" sz="1400" b="1">
                <a:solidFill>
                  <a:srgbClr val="FF0000"/>
                </a:solidFill>
                <a:latin typeface="方正黑体_GBK" panose="03000509000000000000" charset="-122"/>
                <a:ea typeface="方正黑体_GBK" panose="03000509000000000000" charset="-122"/>
                <a:cs typeface="方正黑体_GBK" panose="03000509000000000000" charset="-122"/>
                <a:sym typeface="+mn-ea"/>
              </a:rPr>
              <a:t>三是</a:t>
            </a:r>
            <a:r>
              <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rPr>
              <a:t>农村教育、文化、医疗卫生、社会保障等社会事业发展滞后,基础设施不完善,人居环境不适应,还有近一亿人属于扶贫对象。</a:t>
            </a:r>
            <a:r>
              <a:rPr lang="zh-CN" altLang="en-US" sz="1400" b="1">
                <a:solidFill>
                  <a:srgbClr val="FF0000"/>
                </a:solidFill>
                <a:latin typeface="方正黑体_GBK" panose="03000509000000000000" charset="-122"/>
                <a:ea typeface="方正黑体_GBK" panose="03000509000000000000" charset="-122"/>
                <a:cs typeface="方正黑体_GBK" panose="03000509000000000000" charset="-122"/>
                <a:sym typeface="+mn-ea"/>
              </a:rPr>
              <a:t>四是</a:t>
            </a:r>
            <a:r>
              <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rPr>
              <a:t>农村治安状况不容乐观,一些地方违法犯罪活动仍然不少,黑恶势力活动时有发生,邪教和利用宗教进行非法活动仍然较多存在。</a:t>
            </a:r>
            <a:r>
              <a:rPr lang="zh-CN" altLang="en-US" sz="1400" b="1">
                <a:solidFill>
                  <a:srgbClr val="FF0000"/>
                </a:solidFill>
                <a:latin typeface="方正黑体_GBK" panose="03000509000000000000" charset="-122"/>
                <a:ea typeface="方正黑体_GBK" panose="03000509000000000000" charset="-122"/>
                <a:cs typeface="方正黑体_GBK" panose="03000509000000000000" charset="-122"/>
                <a:sym typeface="+mn-ea"/>
              </a:rPr>
              <a:t>五是</a:t>
            </a:r>
            <a:r>
              <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rPr>
              <a:t>一些地方干群关系紧张,侵害农民合法权益的事件仍时有发生。一些地方基层民主管理制度不健全,农村基层党组织软弱涣散,公共管理和社会服务能力不强。这些都对农村社会管理提出了新要求。</a:t>
            </a:r>
            <a:endPar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endParaRPr>
          </a:p>
          <a:p>
            <a:pPr algn="just">
              <a:lnSpc>
                <a:spcPts val="2000"/>
              </a:lnSpc>
              <a:buClrTx/>
              <a:buSzTx/>
              <a:buFontTx/>
              <a:defRPr/>
            </a:pPr>
            <a:endPar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endParaRPr>
          </a:p>
          <a:p>
            <a:pPr algn="just">
              <a:lnSpc>
                <a:spcPts val="2000"/>
              </a:lnSpc>
              <a:buClrTx/>
              <a:buSzTx/>
              <a:buFontTx/>
              <a:defRPr/>
            </a:pPr>
            <a:r>
              <a:rPr lang="en-US" altLang="zh-CN" sz="1200">
                <a:solidFill>
                  <a:srgbClr val="FF0000"/>
                </a:solidFill>
                <a:latin typeface="方正黑体_GBK" panose="03000509000000000000" charset="-122"/>
                <a:ea typeface="方正黑体_GBK" panose="03000509000000000000" charset="-122"/>
                <a:cs typeface="方正黑体_GBK" panose="03000509000000000000" charset="-122"/>
                <a:sym typeface="+mn-ea"/>
              </a:rPr>
              <a:t>                                                                  </a:t>
            </a:r>
            <a:r>
              <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rPr>
              <a:t>——习近平总书记在中央农村工作会议上的讲话(2013 年 12 月 23 日)</a:t>
            </a:r>
            <a:endParaRPr lang="zh-CN" altLang="en-US" sz="1200">
              <a:solidFill>
                <a:srgbClr val="FF0000"/>
              </a:solidFill>
              <a:latin typeface="方正黑体_GBK" panose="03000509000000000000" charset="-122"/>
              <a:ea typeface="方正黑体_GBK" panose="03000509000000000000" charset="-122"/>
              <a:cs typeface="方正黑体_GBK" panose="03000509000000000000" charset="-122"/>
              <a:sym typeface="+mn-ea"/>
            </a:endParaRPr>
          </a:p>
        </p:txBody>
      </p:sp>
    </p:spTree>
    <p:custDataLst>
      <p:tags r:id="rId2"/>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2454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加强和改进乡村治理的重要意义</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524192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 乡村治理的背景：</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3" name="文本框 2"/>
          <p:cNvSpPr txBox="1"/>
          <p:nvPr/>
        </p:nvSpPr>
        <p:spPr>
          <a:xfrm>
            <a:off x="4406265" y="1370330"/>
            <a:ext cx="4319905" cy="2758440"/>
          </a:xfrm>
          <a:prstGeom prst="rect">
            <a:avLst/>
          </a:prstGeom>
          <a:noFill/>
        </p:spPr>
        <p:txBody>
          <a:bodyPr wrap="square" rtlCol="0" anchor="t">
            <a:spAutoFit/>
          </a:bodyPr>
          <a:p>
            <a:pPr>
              <a:lnSpc>
                <a:spcPts val="2000"/>
              </a:lnSpc>
              <a:buClrTx/>
              <a:buSzTx/>
              <a:buFontTx/>
              <a:defRPr/>
            </a:pPr>
            <a:r>
              <a:rPr lang="en-US" altLang="zh-CN">
                <a:latin typeface="方正黑体_GBK" panose="03000509000000000000" charset="-122"/>
                <a:ea typeface="方正黑体_GBK" panose="03000509000000000000" charset="-122"/>
                <a:cs typeface="方正黑体_GBK" panose="03000509000000000000" charset="-122"/>
                <a:sym typeface="+mn-ea"/>
              </a:rPr>
              <a:t>      </a:t>
            </a:r>
            <a:endParaRPr lang="zh-CN" altLang="en-US">
              <a:latin typeface="方正黑体_GBK" panose="03000509000000000000" charset="-122"/>
              <a:ea typeface="方正黑体_GBK" panose="03000509000000000000" charset="-122"/>
              <a:cs typeface="方正黑体_GBK" panose="03000509000000000000" charset="-122"/>
              <a:sym typeface="+mn-ea"/>
            </a:endParaRPr>
          </a:p>
          <a:p>
            <a:pPr>
              <a:lnSpc>
                <a:spcPts val="2000"/>
              </a:lnSpc>
              <a:buClrTx/>
              <a:buSzTx/>
              <a:buFontTx/>
              <a:defRPr/>
            </a:pPr>
            <a:endParaRPr lang="zh-CN" altLang="en-US">
              <a:latin typeface="方正黑体_GBK" panose="03000509000000000000" charset="-122"/>
              <a:ea typeface="方正黑体_GBK" panose="03000509000000000000" charset="-122"/>
              <a:cs typeface="方正黑体_GBK" panose="03000509000000000000" charset="-122"/>
              <a:sym typeface="+mn-ea"/>
            </a:endParaRPr>
          </a:p>
          <a:p>
            <a:pPr fontAlgn="auto">
              <a:lnSpc>
                <a:spcPts val="2800"/>
              </a:lnSpc>
              <a:buClrTx/>
              <a:buSzTx/>
              <a:buFontTx/>
              <a:defRPr/>
            </a:pPr>
            <a:r>
              <a:rPr lang="zh-CN" altLang="en-US">
                <a:latin typeface="方正黑体_GBK" panose="03000509000000000000" charset="-122"/>
                <a:ea typeface="方正黑体_GBK" panose="03000509000000000000" charset="-122"/>
                <a:cs typeface="方正黑体_GBK" panose="03000509000000000000" charset="-122"/>
                <a:sym typeface="+mn-ea"/>
              </a:rPr>
              <a:t> </a:t>
            </a:r>
            <a:r>
              <a:rPr lang="en-US" altLang="zh-CN">
                <a:latin typeface="方正黑体_GBK" panose="03000509000000000000" charset="-122"/>
                <a:ea typeface="方正黑体_GBK" panose="03000509000000000000" charset="-122"/>
                <a:cs typeface="方正黑体_GBK" panose="03000509000000000000" charset="-122"/>
                <a:sym typeface="+mn-ea"/>
              </a:rPr>
              <a:t>      </a:t>
            </a:r>
            <a:r>
              <a:rPr lang="zh-CN" altLang="en-US">
                <a:latin typeface="方正黑体_GBK" panose="03000509000000000000" charset="-122"/>
                <a:ea typeface="方正黑体_GBK" panose="03000509000000000000" charset="-122"/>
                <a:cs typeface="方正黑体_GBK" panose="03000509000000000000" charset="-122"/>
                <a:sym typeface="+mn-ea"/>
              </a:rPr>
              <a:t>社会治理问题从对局部封闭的</a:t>
            </a:r>
            <a:r>
              <a:rPr lang="en-US" altLang="zh-CN">
                <a:latin typeface="方正黑体_GBK" panose="03000509000000000000" charset="-122"/>
                <a:ea typeface="方正黑体_GBK" panose="03000509000000000000" charset="-122"/>
                <a:cs typeface="方正黑体_GBK" panose="03000509000000000000" charset="-122"/>
                <a:sym typeface="+mn-ea"/>
              </a:rPr>
              <a:t>“</a:t>
            </a:r>
            <a:r>
              <a:rPr lang="zh-CN" altLang="en-US">
                <a:latin typeface="方正黑体_GBK" panose="03000509000000000000" charset="-122"/>
                <a:ea typeface="方正黑体_GBK" panose="03000509000000000000" charset="-122"/>
                <a:cs typeface="方正黑体_GBK" panose="03000509000000000000" charset="-122"/>
                <a:sym typeface="+mn-ea"/>
              </a:rPr>
              <a:t>熟人社会</a:t>
            </a:r>
            <a:r>
              <a:rPr lang="en-US" altLang="zh-CN">
                <a:latin typeface="方正黑体_GBK" panose="03000509000000000000" charset="-122"/>
                <a:ea typeface="方正黑体_GBK" panose="03000509000000000000" charset="-122"/>
                <a:cs typeface="方正黑体_GBK" panose="03000509000000000000" charset="-122"/>
                <a:sym typeface="+mn-ea"/>
              </a:rPr>
              <a:t>”</a:t>
            </a:r>
            <a:r>
              <a:rPr lang="zh-CN" altLang="en-US">
                <a:latin typeface="方正黑体_GBK" panose="03000509000000000000" charset="-122"/>
                <a:ea typeface="方正黑体_GBK" panose="03000509000000000000" charset="-122"/>
                <a:cs typeface="方正黑体_GBK" panose="03000509000000000000" charset="-122"/>
                <a:sym typeface="+mn-ea"/>
              </a:rPr>
              <a:t>治理（</a:t>
            </a:r>
            <a:r>
              <a:rPr lang="zh-CN" altLang="en-US">
                <a:latin typeface="华文楷体" panose="02010600040101010101" pitchFamily="2" charset="-122"/>
                <a:ea typeface="华文楷体" panose="02010600040101010101" pitchFamily="2" charset="-122"/>
                <a:cs typeface="方正黑体_GBK" panose="03000509000000000000" charset="-122"/>
                <a:sym typeface="+mn-ea"/>
              </a:rPr>
              <a:t>地缘、血缘、亲缘，缺乏普遍的标准，依靠道德约束</a:t>
            </a:r>
            <a:r>
              <a:rPr lang="zh-CN" altLang="en-US">
                <a:latin typeface="方正黑体_GBK" panose="03000509000000000000" charset="-122"/>
                <a:ea typeface="方正黑体_GBK" panose="03000509000000000000" charset="-122"/>
                <a:cs typeface="方正黑体_GBK" panose="03000509000000000000" charset="-122"/>
                <a:sym typeface="+mn-ea"/>
              </a:rPr>
              <a:t>）转向了对流动的、异质化的</a:t>
            </a:r>
            <a:r>
              <a:rPr lang="en-US" altLang="zh-CN">
                <a:latin typeface="方正黑体_GBK" panose="03000509000000000000" charset="-122"/>
                <a:ea typeface="方正黑体_GBK" panose="03000509000000000000" charset="-122"/>
                <a:cs typeface="方正黑体_GBK" panose="03000509000000000000" charset="-122"/>
                <a:sym typeface="+mn-ea"/>
              </a:rPr>
              <a:t>“</a:t>
            </a:r>
            <a:r>
              <a:rPr lang="zh-CN" altLang="en-US">
                <a:latin typeface="方正黑体_GBK" panose="03000509000000000000" charset="-122"/>
                <a:ea typeface="方正黑体_GBK" panose="03000509000000000000" charset="-122"/>
                <a:cs typeface="方正黑体_GBK" panose="03000509000000000000" charset="-122"/>
                <a:sym typeface="+mn-ea"/>
              </a:rPr>
              <a:t>陌生人社会</a:t>
            </a:r>
            <a:r>
              <a:rPr lang="en-US" altLang="zh-CN">
                <a:latin typeface="方正黑体_GBK" panose="03000509000000000000" charset="-122"/>
                <a:ea typeface="方正黑体_GBK" panose="03000509000000000000" charset="-122"/>
                <a:cs typeface="方正黑体_GBK" panose="03000509000000000000" charset="-122"/>
                <a:sym typeface="+mn-ea"/>
              </a:rPr>
              <a:t>”</a:t>
            </a:r>
            <a:r>
              <a:rPr lang="zh-CN" altLang="en-US">
                <a:latin typeface="方正黑体_GBK" panose="03000509000000000000" charset="-122"/>
                <a:ea typeface="方正黑体_GBK" panose="03000509000000000000" charset="-122"/>
                <a:cs typeface="方正黑体_GBK" panose="03000509000000000000" charset="-122"/>
                <a:sym typeface="+mn-ea"/>
              </a:rPr>
              <a:t>治理（</a:t>
            </a:r>
            <a:r>
              <a:rPr lang="zh-CN" altLang="en-US">
                <a:latin typeface="华文楷体" panose="02010600040101010101" pitchFamily="2" charset="-122"/>
                <a:ea typeface="华文楷体" panose="02010600040101010101" pitchFamily="2" charset="-122"/>
                <a:cs typeface="方正黑体_GBK" panose="03000509000000000000" charset="-122"/>
                <a:sym typeface="+mn-ea"/>
              </a:rPr>
              <a:t>基于契约的精确、协商一致、依靠法规约束、普遍主义</a:t>
            </a:r>
            <a:r>
              <a:rPr lang="zh-CN" altLang="en-US">
                <a:latin typeface="方正黑体_GBK" panose="03000509000000000000" charset="-122"/>
                <a:ea typeface="方正黑体_GBK" panose="03000509000000000000" charset="-122"/>
                <a:cs typeface="方正黑体_GBK" panose="03000509000000000000" charset="-122"/>
                <a:sym typeface="+mn-ea"/>
              </a:rPr>
              <a:t>）。</a:t>
            </a:r>
            <a:endParaRPr lang="zh-CN" altLang="en-US">
              <a:latin typeface="方正黑体_GBK" panose="03000509000000000000" charset="-122"/>
              <a:ea typeface="方正黑体_GBK" panose="03000509000000000000" charset="-122"/>
              <a:cs typeface="方正黑体_GBK" panose="03000509000000000000" charset="-122"/>
              <a:sym typeface="+mn-ea"/>
            </a:endParaRPr>
          </a:p>
        </p:txBody>
      </p:sp>
      <p:pic>
        <p:nvPicPr>
          <p:cNvPr id="20483" name="Picture 5" descr="241f95cad1c8a786caeecbb96409c93d71cf5044"/>
          <p:cNvPicPr>
            <a:picLocks noChangeAspect="1" noChangeArrowheads="1"/>
          </p:cNvPicPr>
          <p:nvPr/>
        </p:nvPicPr>
        <p:blipFill>
          <a:blip r:embed="rId2"/>
          <a:srcRect/>
          <a:stretch>
            <a:fillRect/>
          </a:stretch>
        </p:blipFill>
        <p:spPr bwMode="auto">
          <a:xfrm>
            <a:off x="535305" y="2037715"/>
            <a:ext cx="1640205" cy="221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cb8065380cd79123e3b4521fae345982b2b78001"/>
          <p:cNvPicPr>
            <a:picLocks noChangeAspect="1"/>
          </p:cNvPicPr>
          <p:nvPr>
            <p:custDataLst>
              <p:tags r:id="rId3"/>
            </p:custDataLst>
          </p:nvPr>
        </p:nvPicPr>
        <p:blipFill>
          <a:blip r:embed="rId4"/>
          <a:stretch>
            <a:fillRect/>
          </a:stretch>
        </p:blipFill>
        <p:spPr>
          <a:xfrm>
            <a:off x="2706370" y="2037715"/>
            <a:ext cx="1624965" cy="2219960"/>
          </a:xfrm>
          <a:prstGeom prst="rect">
            <a:avLst/>
          </a:prstGeom>
        </p:spPr>
      </p:pic>
      <p:sp>
        <p:nvSpPr>
          <p:cNvPr id="13" name="文本框 12"/>
          <p:cNvSpPr txBox="1"/>
          <p:nvPr/>
        </p:nvSpPr>
        <p:spPr>
          <a:xfrm>
            <a:off x="370205" y="1650365"/>
            <a:ext cx="3794125" cy="368300"/>
          </a:xfrm>
          <a:prstGeom prst="rect">
            <a:avLst/>
          </a:prstGeom>
          <a:noFill/>
        </p:spPr>
        <p:txBody>
          <a:bodyPr wrap="square" rtlCol="0">
            <a:spAutoFit/>
          </a:bodyPr>
          <a:p>
            <a:r>
              <a:rPr lang="zh-CN" altLang="en-US">
                <a:latin typeface="方正黑体_GBK" panose="03000509000000000000" charset="-122"/>
                <a:ea typeface="方正黑体_GBK" panose="03000509000000000000" charset="-122"/>
                <a:cs typeface="方正黑体_GBK" panose="03000509000000000000" charset="-122"/>
                <a:sym typeface="+mn-ea"/>
              </a:rPr>
              <a:t>从“</a:t>
            </a:r>
            <a:r>
              <a:rPr lang="zh-CN" altLang="en-US">
                <a:solidFill>
                  <a:srgbClr val="C00000"/>
                </a:solidFill>
                <a:latin typeface="方正黑体_GBK" panose="03000509000000000000" charset="-122"/>
                <a:ea typeface="方正黑体_GBK" panose="03000509000000000000" charset="-122"/>
                <a:cs typeface="方正黑体_GBK" panose="03000509000000000000" charset="-122"/>
                <a:sym typeface="+mn-ea"/>
              </a:rPr>
              <a:t>乡土中国</a:t>
            </a:r>
            <a:r>
              <a:rPr lang="zh-CN" altLang="en-US">
                <a:latin typeface="方正黑体_GBK" panose="03000509000000000000" charset="-122"/>
                <a:ea typeface="方正黑体_GBK" panose="03000509000000000000" charset="-122"/>
                <a:cs typeface="方正黑体_GBK" panose="03000509000000000000" charset="-122"/>
                <a:sym typeface="+mn-ea"/>
              </a:rPr>
              <a:t>”</a:t>
            </a:r>
            <a:r>
              <a:rPr lang="en-US" altLang="zh-CN">
                <a:latin typeface="方正黑体_GBK" panose="03000509000000000000" charset="-122"/>
                <a:ea typeface="方正黑体_GBK" panose="03000509000000000000" charset="-122"/>
                <a:cs typeface="方正黑体_GBK" panose="03000509000000000000" charset="-122"/>
                <a:sym typeface="+mn-ea"/>
              </a:rPr>
              <a:t>          </a:t>
            </a:r>
            <a:r>
              <a:rPr lang="zh-CN" altLang="en-US">
                <a:latin typeface="方正黑体_GBK" panose="03000509000000000000" charset="-122"/>
                <a:ea typeface="方正黑体_GBK" panose="03000509000000000000" charset="-122"/>
                <a:cs typeface="方正黑体_GBK" panose="03000509000000000000" charset="-122"/>
                <a:sym typeface="+mn-ea"/>
              </a:rPr>
              <a:t>到“</a:t>
            </a:r>
            <a:r>
              <a:rPr lang="zh-CN" altLang="en-US">
                <a:solidFill>
                  <a:srgbClr val="C00000"/>
                </a:solidFill>
                <a:latin typeface="方正黑体_GBK" panose="03000509000000000000" charset="-122"/>
                <a:ea typeface="方正黑体_GBK" panose="03000509000000000000" charset="-122"/>
                <a:cs typeface="方正黑体_GBK" panose="03000509000000000000" charset="-122"/>
                <a:sym typeface="+mn-ea"/>
              </a:rPr>
              <a:t>城乡中国</a:t>
            </a:r>
            <a:r>
              <a:rPr lang="zh-CN" altLang="en-US">
                <a:latin typeface="方正黑体_GBK" panose="03000509000000000000" charset="-122"/>
                <a:ea typeface="方正黑体_GBK" panose="03000509000000000000" charset="-122"/>
                <a:cs typeface="方正黑体_GBK" panose="03000509000000000000" charset="-122"/>
                <a:sym typeface="+mn-ea"/>
              </a:rPr>
              <a:t>”</a:t>
            </a:r>
            <a:endParaRPr lang="zh-CN" altLang="en-US"/>
          </a:p>
        </p:txBody>
      </p:sp>
      <p:sp>
        <p:nvSpPr>
          <p:cNvPr id="14" name="右箭头 13"/>
          <p:cNvSpPr/>
          <p:nvPr/>
        </p:nvSpPr>
        <p:spPr>
          <a:xfrm>
            <a:off x="2189480" y="1762125"/>
            <a:ext cx="374015" cy="755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2454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加强和改进乡村治理的重要意义</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524192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中央的部署：</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6" name="图片 5" descr="2022-06-15_002"/>
          <p:cNvPicPr>
            <a:picLocks noChangeAspect="1"/>
          </p:cNvPicPr>
          <p:nvPr/>
        </p:nvPicPr>
        <p:blipFill>
          <a:blip r:embed="rId2"/>
          <a:stretch>
            <a:fillRect/>
          </a:stretch>
        </p:blipFill>
        <p:spPr>
          <a:xfrm>
            <a:off x="140970" y="1345565"/>
            <a:ext cx="2472690" cy="3498215"/>
          </a:xfrm>
          <a:prstGeom prst="rect">
            <a:avLst/>
          </a:prstGeom>
          <a:effectLst>
            <a:outerShdw blurRad="50800" dist="38100" dir="13500000" algn="br" rotWithShape="0">
              <a:prstClr val="black">
                <a:alpha val="40000"/>
              </a:prstClr>
            </a:outerShdw>
          </a:effectLst>
        </p:spPr>
      </p:pic>
      <p:pic>
        <p:nvPicPr>
          <p:cNvPr id="9" name="图片 8" descr="2022-06-15_003"/>
          <p:cNvPicPr>
            <a:picLocks noChangeAspect="1"/>
          </p:cNvPicPr>
          <p:nvPr/>
        </p:nvPicPr>
        <p:blipFill>
          <a:blip r:embed="rId3"/>
          <a:stretch>
            <a:fillRect/>
          </a:stretch>
        </p:blipFill>
        <p:spPr>
          <a:xfrm>
            <a:off x="2811780" y="803910"/>
            <a:ext cx="2854960" cy="4039870"/>
          </a:xfrm>
          <a:prstGeom prst="rect">
            <a:avLst/>
          </a:prstGeom>
          <a:effectLst>
            <a:outerShdw blurRad="50800" dist="38100" dir="10800000" algn="r" rotWithShape="0">
              <a:prstClr val="black">
                <a:alpha val="40000"/>
              </a:prstClr>
            </a:outerShdw>
          </a:effectLst>
        </p:spPr>
      </p:pic>
      <p:pic>
        <p:nvPicPr>
          <p:cNvPr id="10" name="图片 9" descr="/home/greatwall/桌面/2022-06-15_007.jpeg2022-06-15_007"/>
          <p:cNvPicPr>
            <a:picLocks noChangeAspect="1"/>
          </p:cNvPicPr>
          <p:nvPr/>
        </p:nvPicPr>
        <p:blipFill>
          <a:blip r:embed="rId4"/>
          <a:srcRect/>
          <a:stretch>
            <a:fillRect/>
          </a:stretch>
        </p:blipFill>
        <p:spPr>
          <a:xfrm>
            <a:off x="5878195" y="805180"/>
            <a:ext cx="2851150" cy="4032885"/>
          </a:xfrm>
          <a:prstGeom prst="rect">
            <a:avLst/>
          </a:prstGeom>
          <a:effectLst>
            <a:outerShdw blurRad="50800" dist="38100" dir="8100000" algn="tr" rotWithShape="0">
              <a:prstClr val="black">
                <a:alpha val="40000"/>
              </a:prstClr>
            </a:outerShdw>
          </a:effectLst>
        </p:spPr>
      </p:pic>
    </p:spTree>
    <p:custDataLst>
      <p:tags r:id="rId5"/>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2454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加强和改进乡村治理的重要意义</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524192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中央的部署：</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6" name="图片 5" descr="2022-06-15_002"/>
          <p:cNvPicPr>
            <a:picLocks noChangeAspect="1"/>
          </p:cNvPicPr>
          <p:nvPr/>
        </p:nvPicPr>
        <p:blipFill>
          <a:blip r:embed="rId2"/>
          <a:stretch>
            <a:fillRect/>
          </a:stretch>
        </p:blipFill>
        <p:spPr>
          <a:xfrm>
            <a:off x="140970" y="1345565"/>
            <a:ext cx="2472690" cy="3498215"/>
          </a:xfrm>
          <a:prstGeom prst="rect">
            <a:avLst/>
          </a:prstGeom>
          <a:effectLst>
            <a:outerShdw blurRad="50800" dist="38100" dir="13500000" algn="br" rotWithShape="0">
              <a:prstClr val="black">
                <a:alpha val="40000"/>
              </a:prstClr>
            </a:outerShdw>
          </a:effectLst>
        </p:spPr>
      </p:pic>
      <p:pic>
        <p:nvPicPr>
          <p:cNvPr id="9" name="图片 8" descr="/home/greatwall/桌面/2022-06-15_004.jpeg2022-06-15_004"/>
          <p:cNvPicPr>
            <a:picLocks noChangeAspect="1"/>
          </p:cNvPicPr>
          <p:nvPr/>
        </p:nvPicPr>
        <p:blipFill>
          <a:blip r:embed="rId3"/>
          <a:srcRect/>
          <a:stretch>
            <a:fillRect/>
          </a:stretch>
        </p:blipFill>
        <p:spPr>
          <a:xfrm>
            <a:off x="2811780" y="804863"/>
            <a:ext cx="2854960" cy="4037965"/>
          </a:xfrm>
          <a:prstGeom prst="rect">
            <a:avLst/>
          </a:prstGeom>
          <a:effectLst>
            <a:outerShdw blurRad="50800" dist="38100" dir="10800000" algn="r" rotWithShape="0">
              <a:prstClr val="black">
                <a:alpha val="40000"/>
              </a:prstClr>
            </a:outerShdw>
          </a:effectLst>
        </p:spPr>
      </p:pic>
      <p:pic>
        <p:nvPicPr>
          <p:cNvPr id="10" name="图片 9" descr="/home/greatwall/桌面/2022-06-15_008.jpeg2022-06-15_008"/>
          <p:cNvPicPr>
            <a:picLocks noChangeAspect="1"/>
          </p:cNvPicPr>
          <p:nvPr/>
        </p:nvPicPr>
        <p:blipFill>
          <a:blip r:embed="rId4"/>
          <a:srcRect/>
          <a:stretch>
            <a:fillRect/>
          </a:stretch>
        </p:blipFill>
        <p:spPr>
          <a:xfrm>
            <a:off x="5878513" y="805180"/>
            <a:ext cx="2850515" cy="4032885"/>
          </a:xfrm>
          <a:prstGeom prst="rect">
            <a:avLst/>
          </a:prstGeom>
          <a:effectLst>
            <a:outerShdw blurRad="50800" dist="38100" dir="8100000" algn="tr" rotWithShape="0">
              <a:prstClr val="black">
                <a:alpha val="40000"/>
              </a:prstClr>
            </a:outerShdw>
          </a:effectLst>
        </p:spPr>
      </p:pic>
    </p:spTree>
    <p:custDataLst>
      <p:tags r:id="rId5"/>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2454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加强和改进乡村治理的重要意义</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524192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中央的部署：</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6" name="图片 5" descr="2022-06-15_002"/>
          <p:cNvPicPr>
            <a:picLocks noChangeAspect="1"/>
          </p:cNvPicPr>
          <p:nvPr/>
        </p:nvPicPr>
        <p:blipFill>
          <a:blip r:embed="rId2"/>
          <a:stretch>
            <a:fillRect/>
          </a:stretch>
        </p:blipFill>
        <p:spPr>
          <a:xfrm>
            <a:off x="140970" y="1345565"/>
            <a:ext cx="2472690" cy="3498215"/>
          </a:xfrm>
          <a:prstGeom prst="rect">
            <a:avLst/>
          </a:prstGeom>
          <a:effectLst>
            <a:outerShdw blurRad="50800" dist="38100" dir="13500000" algn="br" rotWithShape="0">
              <a:prstClr val="black">
                <a:alpha val="40000"/>
              </a:prstClr>
            </a:outerShdw>
          </a:effectLst>
        </p:spPr>
      </p:pic>
      <p:pic>
        <p:nvPicPr>
          <p:cNvPr id="9" name="图片 8" descr="/home/greatwall/桌面/2022-06-15_005.jpeg2022-06-15_005"/>
          <p:cNvPicPr>
            <a:picLocks noChangeAspect="1"/>
          </p:cNvPicPr>
          <p:nvPr/>
        </p:nvPicPr>
        <p:blipFill>
          <a:blip r:embed="rId3"/>
          <a:srcRect/>
          <a:stretch>
            <a:fillRect/>
          </a:stretch>
        </p:blipFill>
        <p:spPr>
          <a:xfrm>
            <a:off x="2812098" y="804863"/>
            <a:ext cx="2854325" cy="4037965"/>
          </a:xfrm>
          <a:prstGeom prst="rect">
            <a:avLst/>
          </a:prstGeom>
          <a:effectLst>
            <a:outerShdw blurRad="50800" dist="38100" dir="10800000" algn="r" rotWithShape="0">
              <a:prstClr val="black">
                <a:alpha val="40000"/>
              </a:prstClr>
            </a:outerShdw>
          </a:effectLst>
        </p:spPr>
      </p:pic>
      <p:pic>
        <p:nvPicPr>
          <p:cNvPr id="10" name="图片 9" descr="/home/greatwall/桌面/2022-06-15_009.jpeg2022-06-15_009"/>
          <p:cNvPicPr>
            <a:picLocks noChangeAspect="1"/>
          </p:cNvPicPr>
          <p:nvPr/>
        </p:nvPicPr>
        <p:blipFill>
          <a:blip r:embed="rId4"/>
          <a:srcRect/>
          <a:stretch>
            <a:fillRect/>
          </a:stretch>
        </p:blipFill>
        <p:spPr>
          <a:xfrm>
            <a:off x="5878513" y="805815"/>
            <a:ext cx="2850515" cy="4031615"/>
          </a:xfrm>
          <a:prstGeom prst="rect">
            <a:avLst/>
          </a:prstGeom>
          <a:effectLst>
            <a:outerShdw blurRad="50800" dist="38100" dir="8100000" algn="tr" rotWithShape="0">
              <a:prstClr val="black">
                <a:alpha val="40000"/>
              </a:prstClr>
            </a:outerShdw>
          </a:effectLst>
        </p:spPr>
      </p:pic>
    </p:spTree>
    <p:custDataLst>
      <p:tags r:id="rId5"/>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2454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加强和改进乡村治理的重要意义</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524192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中央的部署：</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6" name="图片 5" descr="2022-06-15_002"/>
          <p:cNvPicPr>
            <a:picLocks noChangeAspect="1"/>
          </p:cNvPicPr>
          <p:nvPr/>
        </p:nvPicPr>
        <p:blipFill>
          <a:blip r:embed="rId2"/>
          <a:stretch>
            <a:fillRect/>
          </a:stretch>
        </p:blipFill>
        <p:spPr>
          <a:xfrm>
            <a:off x="140970" y="1345565"/>
            <a:ext cx="2472690" cy="3498215"/>
          </a:xfrm>
          <a:prstGeom prst="rect">
            <a:avLst/>
          </a:prstGeom>
          <a:effectLst>
            <a:outerShdw blurRad="50800" dist="38100" dir="13500000" algn="br" rotWithShape="0">
              <a:prstClr val="black">
                <a:alpha val="40000"/>
              </a:prstClr>
            </a:outerShdw>
          </a:effectLst>
        </p:spPr>
      </p:pic>
      <p:pic>
        <p:nvPicPr>
          <p:cNvPr id="9" name="图片 8" descr="/home/greatwall/桌面/2022-06-15_006.jpeg2022-06-15_006"/>
          <p:cNvPicPr>
            <a:picLocks noChangeAspect="1"/>
          </p:cNvPicPr>
          <p:nvPr/>
        </p:nvPicPr>
        <p:blipFill>
          <a:blip r:embed="rId3"/>
          <a:srcRect/>
          <a:stretch>
            <a:fillRect/>
          </a:stretch>
        </p:blipFill>
        <p:spPr>
          <a:xfrm>
            <a:off x="2812098" y="805180"/>
            <a:ext cx="2854325" cy="4037330"/>
          </a:xfrm>
          <a:prstGeom prst="rect">
            <a:avLst/>
          </a:prstGeom>
          <a:effectLst>
            <a:outerShdw blurRad="50800" dist="38100" dir="10800000" algn="r" rotWithShape="0">
              <a:prstClr val="black">
                <a:alpha val="40000"/>
              </a:prstClr>
            </a:outerShdw>
          </a:effectLst>
        </p:spPr>
      </p:pic>
    </p:spTree>
    <p:custDataLst>
      <p:tags r:id="rId4"/>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2454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加强和改进乡村治理的重要意义</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（一）加强和改进乡村治理是夯实党在农村执政基础的根本要求</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3" name="图片 2" descr="6.2021年10月，和顺茶馆组织党员开展“奋斗百年路 起航新征程”主题活动"/>
          <p:cNvPicPr>
            <a:picLocks noChangeAspect="1"/>
          </p:cNvPicPr>
          <p:nvPr/>
        </p:nvPicPr>
        <p:blipFill>
          <a:blip r:embed="rId2"/>
          <a:stretch>
            <a:fillRect/>
          </a:stretch>
        </p:blipFill>
        <p:spPr>
          <a:xfrm>
            <a:off x="4335145" y="1441450"/>
            <a:ext cx="4498340" cy="3267710"/>
          </a:xfrm>
          <a:prstGeom prst="rect">
            <a:avLst/>
          </a:prstGeom>
          <a:effectLst>
            <a:softEdge rad="317500"/>
          </a:effectLst>
        </p:spPr>
      </p:pic>
      <p:pic>
        <p:nvPicPr>
          <p:cNvPr id="8" name="图片 7" descr="2021年6月20日下午，建胜镇民胜村党委开展庆祝建党100周年文艺汇演活动，并向50年以上党龄的党员颁发“光荣在党50年”纪念章。民胜村党委合唱《没有共产党就没有新中国》。"/>
          <p:cNvPicPr>
            <a:picLocks noChangeAspect="1"/>
          </p:cNvPicPr>
          <p:nvPr/>
        </p:nvPicPr>
        <p:blipFill>
          <a:blip r:embed="rId3"/>
          <a:stretch>
            <a:fillRect/>
          </a:stretch>
        </p:blipFill>
        <p:spPr>
          <a:xfrm>
            <a:off x="78740" y="1522095"/>
            <a:ext cx="4474845" cy="3187065"/>
          </a:xfrm>
          <a:prstGeom prst="rect">
            <a:avLst/>
          </a:prstGeom>
          <a:effectLst>
            <a:softEdge rad="317500"/>
          </a:effectLst>
        </p:spPr>
      </p:pic>
    </p:spTree>
    <p:custDataLst>
      <p:tags r:id="rId4"/>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1704340" y="1059498"/>
            <a:ext cx="4869180" cy="239966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2000" dirty="0">
                <a:solidFill>
                  <a:schemeClr val="tx1">
                    <a:lumMod val="65000"/>
                    <a:lumOff val="35000"/>
                  </a:schemeClr>
                </a:solidFill>
                <a:latin typeface="东文宋体" charset="0"/>
                <a:ea typeface="东文宋体" charset="0"/>
                <a:sym typeface="+mn-ea"/>
              </a:rPr>
              <a:t>◆</a:t>
            </a:r>
            <a:r>
              <a:rPr lang="zh-CN" altLang="en-US" sz="2000" dirty="0">
                <a:solidFill>
                  <a:schemeClr val="tx1">
                    <a:lumMod val="65000"/>
                    <a:lumOff val="35000"/>
                  </a:schemeClr>
                </a:solidFill>
                <a:latin typeface="+mj-ea"/>
                <a:ea typeface="+mj-ea"/>
                <a:sym typeface="+mn-ea"/>
              </a:rPr>
              <a:t>乡村治理是什么</a:t>
            </a:r>
            <a:endParaRPr lang="zh-CN" altLang="en-US" sz="2000" dirty="0">
              <a:solidFill>
                <a:schemeClr val="tx1">
                  <a:lumMod val="65000"/>
                  <a:lumOff val="35000"/>
                </a:schemeClr>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2000" dirty="0">
                <a:solidFill>
                  <a:schemeClr val="tx1">
                    <a:lumMod val="65000"/>
                    <a:lumOff val="35000"/>
                  </a:schemeClr>
                </a:solidFill>
                <a:latin typeface="东文宋体" charset="0"/>
                <a:ea typeface="东文宋体" charset="0"/>
                <a:sym typeface="+mn-ea"/>
              </a:rPr>
              <a:t>◆</a:t>
            </a:r>
            <a:r>
              <a:rPr lang="zh-CN" altLang="en-US" sz="2000" dirty="0">
                <a:solidFill>
                  <a:schemeClr val="tx1">
                    <a:lumMod val="65000"/>
                    <a:lumOff val="35000"/>
                  </a:schemeClr>
                </a:solidFill>
                <a:latin typeface="+mj-ea"/>
                <a:ea typeface="+mj-ea"/>
                <a:sym typeface="+mn-ea"/>
              </a:rPr>
              <a:t>加强和改进乡村治理的重要意义</a:t>
            </a:r>
            <a:endParaRPr lang="zh-CN" altLang="en-US" sz="2000" dirty="0">
              <a:solidFill>
                <a:schemeClr val="tx1">
                  <a:lumMod val="65000"/>
                  <a:lumOff val="35000"/>
                </a:schemeClr>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2000" dirty="0">
                <a:solidFill>
                  <a:schemeClr val="tx1">
                    <a:lumMod val="65000"/>
                    <a:lumOff val="35000"/>
                  </a:schemeClr>
                </a:solidFill>
                <a:latin typeface="东文宋体" charset="0"/>
                <a:ea typeface="东文宋体" charset="0"/>
                <a:sym typeface="+mn-ea"/>
              </a:rPr>
              <a:t>◆</a:t>
            </a:r>
            <a:r>
              <a:rPr lang="zh-CN" altLang="en-US" sz="2000" dirty="0">
                <a:solidFill>
                  <a:schemeClr val="tx1">
                    <a:lumMod val="65000"/>
                    <a:lumOff val="35000"/>
                  </a:schemeClr>
                </a:solidFill>
                <a:latin typeface="+mj-ea"/>
                <a:ea typeface="+mj-ea"/>
                <a:sym typeface="+mn-ea"/>
              </a:rPr>
              <a:t>乡村治理主要任务</a:t>
            </a:r>
            <a:endParaRPr lang="zh-CN" altLang="en-US" sz="2000" dirty="0">
              <a:solidFill>
                <a:schemeClr val="tx1">
                  <a:lumMod val="65000"/>
                  <a:lumOff val="35000"/>
                </a:schemeClr>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2000" dirty="0">
                <a:solidFill>
                  <a:schemeClr val="tx1">
                    <a:lumMod val="65000"/>
                    <a:lumOff val="35000"/>
                  </a:schemeClr>
                </a:solidFill>
                <a:latin typeface="东文宋体" charset="0"/>
                <a:ea typeface="东文宋体" charset="0"/>
                <a:sym typeface="+mn-ea"/>
              </a:rPr>
              <a:t>◆</a:t>
            </a:r>
            <a:r>
              <a:rPr lang="zh-CN" altLang="en-US" sz="2000" dirty="0">
                <a:solidFill>
                  <a:schemeClr val="tx1">
                    <a:lumMod val="65000"/>
                    <a:lumOff val="35000"/>
                  </a:schemeClr>
                </a:solidFill>
                <a:latin typeface="+mj-ea"/>
                <a:ea typeface="+mj-ea"/>
                <a:sym typeface="+mn-ea"/>
              </a:rPr>
              <a:t>我市乡村治理重点工作</a:t>
            </a:r>
            <a:endParaRPr lang="zh-CN" altLang="en-US" sz="2000" dirty="0">
              <a:solidFill>
                <a:schemeClr val="tx1">
                  <a:lumMod val="65000"/>
                  <a:lumOff val="35000"/>
                </a:schemeClr>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2000" dirty="0">
                <a:solidFill>
                  <a:schemeClr val="tx1">
                    <a:lumMod val="65000"/>
                    <a:lumOff val="35000"/>
                  </a:schemeClr>
                </a:solidFill>
                <a:latin typeface="东文宋体" charset="0"/>
                <a:ea typeface="东文宋体" charset="0"/>
                <a:sym typeface="+mn-ea"/>
              </a:rPr>
              <a:t>◆</a:t>
            </a:r>
            <a:r>
              <a:rPr lang="zh-CN" altLang="en-US" sz="2000" dirty="0">
                <a:solidFill>
                  <a:schemeClr val="tx1">
                    <a:lumMod val="65000"/>
                    <a:lumOff val="35000"/>
                  </a:schemeClr>
                </a:solidFill>
                <a:latin typeface="+mj-ea"/>
                <a:ea typeface="+mj-ea"/>
                <a:sym typeface="+mn-ea"/>
              </a:rPr>
              <a:t>几点建议</a:t>
            </a:r>
            <a:endParaRPr lang="zh-CN" altLang="en-US" sz="2000" dirty="0">
              <a:solidFill>
                <a:schemeClr val="tx1">
                  <a:lumMod val="65000"/>
                  <a:lumOff val="35000"/>
                </a:schemeClr>
              </a:solidFill>
              <a:latin typeface="+mj-ea"/>
              <a:ea typeface="+mj-ea"/>
              <a:sym typeface="+mn-ea"/>
            </a:endParaRPr>
          </a:p>
        </p:txBody>
      </p:sp>
      <p:grpSp>
        <p:nvGrpSpPr>
          <p:cNvPr id="8" name="组合 7"/>
          <p:cNvGrpSpPr/>
          <p:nvPr>
            <p:custDataLst>
              <p:tags r:id="rId3"/>
            </p:custDataLst>
          </p:nvPr>
        </p:nvGrpSpPr>
        <p:grpSpPr>
          <a:xfrm rot="0">
            <a:off x="1015365" y="1129030"/>
            <a:ext cx="455295" cy="455295"/>
            <a:chOff x="7518287" y="2247552"/>
            <a:chExt cx="774673" cy="774673"/>
          </a:xfrm>
        </p:grpSpPr>
        <p:sp>
          <p:nvSpPr>
            <p:cNvPr id="14301" name="圆形"/>
            <p:cNvSpPr/>
            <p:nvPr>
              <p:custDataLst>
                <p:tags r:id="rId4"/>
              </p:custDataLst>
            </p:nvPr>
          </p:nvSpPr>
          <p:spPr>
            <a:xfrm>
              <a:off x="7518287" y="2247552"/>
              <a:ext cx="774673" cy="774673"/>
            </a:xfrm>
            <a:prstGeom prst="ellipse">
              <a:avLst/>
            </a:prstGeom>
            <a:solidFill>
              <a:srgbClr val="C00000"/>
            </a:solidFill>
            <a:ln w="38100">
              <a:noFill/>
              <a:miter/>
            </a:ln>
          </p:spPr>
          <p:txBody>
            <a:bodyPr lIns="34289" rIns="34289" anchor="ctr"/>
            <a:p>
              <a:pPr algn="ctr">
                <a:defRPr>
                  <a:solidFill>
                    <a:srgbClr val="FFFFFF"/>
                  </a:solidFill>
                </a:defRPr>
              </a:pPr>
              <a:endParaRPr sz="1350"/>
            </a:p>
          </p:txBody>
        </p:sp>
        <p:sp>
          <p:nvSpPr>
            <p:cNvPr id="14302" name="形状"/>
            <p:cNvSpPr/>
            <p:nvPr>
              <p:custDataLst>
                <p:tags r:id="rId5"/>
              </p:custDataLst>
            </p:nvPr>
          </p:nvSpPr>
          <p:spPr>
            <a:xfrm>
              <a:off x="7729493" y="2462649"/>
              <a:ext cx="344037" cy="351805"/>
            </a:xfrm>
            <a:custGeom>
              <a:avLst/>
              <a:gdLst/>
              <a:ahLst/>
              <a:cxnLst>
                <a:cxn ang="0">
                  <a:pos x="wd2" y="hd2"/>
                </a:cxn>
                <a:cxn ang="5400000">
                  <a:pos x="wd2" y="hd2"/>
                </a:cxn>
                <a:cxn ang="10800000">
                  <a:pos x="wd2" y="hd2"/>
                </a:cxn>
                <a:cxn ang="16200000">
                  <a:pos x="wd2" y="hd2"/>
                </a:cxn>
              </a:cxnLst>
              <a:rect l="0" t="0" r="r" b="b"/>
              <a:pathLst>
                <a:path w="20525" h="20507" extrusionOk="0">
                  <a:moveTo>
                    <a:pt x="12855" y="13320"/>
                  </a:moveTo>
                  <a:cubicBezTo>
                    <a:pt x="12855" y="13320"/>
                    <a:pt x="21284" y="7135"/>
                    <a:pt x="20470" y="435"/>
                  </a:cubicBezTo>
                  <a:lnTo>
                    <a:pt x="20470" y="60"/>
                  </a:lnTo>
                  <a:cubicBezTo>
                    <a:pt x="20039" y="60"/>
                    <a:pt x="20039" y="60"/>
                    <a:pt x="20039" y="60"/>
                  </a:cubicBezTo>
                  <a:cubicBezTo>
                    <a:pt x="13286" y="-783"/>
                    <a:pt x="7299" y="7557"/>
                    <a:pt x="7299" y="7557"/>
                  </a:cubicBezTo>
                  <a:cubicBezTo>
                    <a:pt x="2222" y="6667"/>
                    <a:pt x="2653" y="7932"/>
                    <a:pt x="115" y="13320"/>
                  </a:cubicBezTo>
                  <a:cubicBezTo>
                    <a:pt x="-316" y="14585"/>
                    <a:pt x="546" y="14585"/>
                    <a:pt x="1360" y="14585"/>
                  </a:cubicBezTo>
                  <a:cubicBezTo>
                    <a:pt x="2222" y="14164"/>
                    <a:pt x="3899" y="13742"/>
                    <a:pt x="3899" y="13742"/>
                  </a:cubicBezTo>
                  <a:cubicBezTo>
                    <a:pt x="6916" y="16647"/>
                    <a:pt x="6916" y="16647"/>
                    <a:pt x="6916" y="16647"/>
                  </a:cubicBezTo>
                  <a:cubicBezTo>
                    <a:pt x="6916" y="16647"/>
                    <a:pt x="6437" y="18287"/>
                    <a:pt x="6054" y="19130"/>
                  </a:cubicBezTo>
                  <a:cubicBezTo>
                    <a:pt x="5623" y="19974"/>
                    <a:pt x="6054" y="20817"/>
                    <a:pt x="6916" y="20395"/>
                  </a:cubicBezTo>
                  <a:cubicBezTo>
                    <a:pt x="12424" y="17865"/>
                    <a:pt x="13669" y="18287"/>
                    <a:pt x="12855" y="13320"/>
                  </a:cubicBezTo>
                  <a:close/>
                  <a:moveTo>
                    <a:pt x="14100" y="6245"/>
                  </a:moveTo>
                  <a:cubicBezTo>
                    <a:pt x="13286" y="5449"/>
                    <a:pt x="13286" y="4605"/>
                    <a:pt x="14100" y="3762"/>
                  </a:cubicBezTo>
                  <a:cubicBezTo>
                    <a:pt x="14962" y="2965"/>
                    <a:pt x="16207" y="2965"/>
                    <a:pt x="16638" y="3762"/>
                  </a:cubicBezTo>
                  <a:cubicBezTo>
                    <a:pt x="17500" y="4605"/>
                    <a:pt x="17500" y="5449"/>
                    <a:pt x="16638" y="6245"/>
                  </a:cubicBezTo>
                  <a:cubicBezTo>
                    <a:pt x="16207" y="7135"/>
                    <a:pt x="14962" y="7135"/>
                    <a:pt x="14100" y="6245"/>
                  </a:cubicBezTo>
                  <a:close/>
                </a:path>
              </a:pathLst>
            </a:custGeom>
            <a:solidFill>
              <a:sysClr val="window" lastClr="FFFFFF"/>
            </a:solidFill>
            <a:ln w="12700">
              <a:miter lim="400000"/>
            </a:ln>
          </p:spPr>
          <p:txBody>
            <a:bodyPr lIns="34289" rIns="34289" anchor="ctr"/>
            <a:p>
              <a:endParaRPr sz="1350">
                <a:solidFill>
                  <a:sysClr val="window" lastClr="FFFFFF"/>
                </a:solidFill>
              </a:endParaRPr>
            </a:p>
          </p:txBody>
        </p:sp>
      </p:gr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2454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加强和改进乡村治理的重要意义</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（二）加强和改进乡村治理是实现乡村全面振兴的现实需要</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6" name="图片 5" descr="莲藕（集体经济产业）丰收"/>
          <p:cNvPicPr>
            <a:picLocks noChangeAspect="1"/>
          </p:cNvPicPr>
          <p:nvPr/>
        </p:nvPicPr>
        <p:blipFill>
          <a:blip r:embed="rId2"/>
          <a:stretch>
            <a:fillRect/>
          </a:stretch>
        </p:blipFill>
        <p:spPr>
          <a:xfrm>
            <a:off x="10795" y="1612265"/>
            <a:ext cx="4396105" cy="2926080"/>
          </a:xfrm>
          <a:prstGeom prst="rect">
            <a:avLst/>
          </a:prstGeom>
          <a:effectLst>
            <a:softEdge rad="317500"/>
          </a:effectLst>
        </p:spPr>
      </p:pic>
      <p:pic>
        <p:nvPicPr>
          <p:cNvPr id="9" name="图片 8" descr="干净整洁的梁平区礼让镇川西渔村"/>
          <p:cNvPicPr>
            <a:picLocks noChangeAspect="1"/>
          </p:cNvPicPr>
          <p:nvPr/>
        </p:nvPicPr>
        <p:blipFill>
          <a:blip r:embed="rId3"/>
          <a:stretch>
            <a:fillRect/>
          </a:stretch>
        </p:blipFill>
        <p:spPr>
          <a:xfrm>
            <a:off x="4214495" y="1612265"/>
            <a:ext cx="4884420" cy="2853690"/>
          </a:xfrm>
          <a:prstGeom prst="rect">
            <a:avLst/>
          </a:prstGeom>
          <a:effectLst>
            <a:softEdge rad="317500"/>
          </a:effectLst>
        </p:spPr>
      </p:pic>
    </p:spTree>
    <p:custDataLst>
      <p:tags r:id="rId4"/>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2454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加强和改进乡村治理的重要意义</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8216900" cy="553085"/>
          </a:xfrm>
          <a:prstGeom prst="rect">
            <a:avLst/>
          </a:prstGeom>
          <a:noFill/>
          <a:ln w="9525">
            <a:noFill/>
            <a:miter lim="800000"/>
          </a:ln>
        </p:spPr>
        <p:txBody>
          <a:bodyPr wrap="square">
            <a:spAutoFit/>
          </a:bodyPr>
          <a:p>
            <a:pPr algn="l" fontAlgn="auto">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（三）</a:t>
            </a:r>
            <a:r>
              <a:rPr lang="zh-CN" altLang="en-US" sz="2000" b="1" spc="-120" dirty="0">
                <a:solidFill>
                  <a:srgbClr val="FF0000"/>
                </a:solidFill>
                <a:effectLst>
                  <a:outerShdw blurRad="50800" dist="38100" dir="2700000" algn="tl" rotWithShape="0">
                    <a:prstClr val="black">
                      <a:alpha val="40000"/>
                    </a:prstClr>
                  </a:outerShdw>
                </a:effectLst>
                <a:uFillTx/>
                <a:latin typeface="黑体" panose="02010600030101010101" charset="-122"/>
                <a:ea typeface="黑体" panose="02010600030101010101" charset="-122"/>
                <a:sym typeface="宋体" panose="02010600030101010101" pitchFamily="2" charset="-122"/>
              </a:rPr>
              <a:t>加强和改进乡村治理是推进国家治理体系治理能力现代化的重要内容</a:t>
            </a:r>
            <a:endParaRPr lang="zh-CN" altLang="en-US" sz="2000" b="1" spc="-120" dirty="0">
              <a:solidFill>
                <a:srgbClr val="FF0000"/>
              </a:solidFill>
              <a:effectLst>
                <a:outerShdw blurRad="50800" dist="38100" dir="2700000" algn="tl" rotWithShape="0">
                  <a:prstClr val="black">
                    <a:alpha val="40000"/>
                  </a:prstClr>
                </a:outerShdw>
              </a:effectLst>
              <a:uFillTx/>
              <a:latin typeface="黑体" panose="02010600030101010101" charset="-122"/>
              <a:ea typeface="黑体" panose="02010600030101010101" charset="-122"/>
              <a:sym typeface="宋体" panose="02010600030101010101" pitchFamily="2" charset="-122"/>
            </a:endParaRPr>
          </a:p>
        </p:txBody>
      </p:sp>
      <p:pic>
        <p:nvPicPr>
          <p:cNvPr id="6" name="图片 5" descr="/home/greatwall/桌面/820744295.jpg820744295"/>
          <p:cNvPicPr>
            <a:picLocks noChangeAspect="1"/>
          </p:cNvPicPr>
          <p:nvPr/>
        </p:nvPicPr>
        <p:blipFill>
          <a:blip r:embed="rId2"/>
          <a:srcRect/>
          <a:stretch>
            <a:fillRect/>
          </a:stretch>
        </p:blipFill>
        <p:spPr>
          <a:xfrm>
            <a:off x="10795" y="1698943"/>
            <a:ext cx="4396105" cy="2752725"/>
          </a:xfrm>
          <a:prstGeom prst="rect">
            <a:avLst/>
          </a:prstGeom>
          <a:effectLst>
            <a:softEdge rad="317500"/>
          </a:effectLst>
        </p:spPr>
      </p:pic>
      <p:pic>
        <p:nvPicPr>
          <p:cNvPr id="9" name="图片 8" descr="/home/greatwall/桌面/662491651.jpg662491651"/>
          <p:cNvPicPr>
            <a:picLocks noChangeAspect="1"/>
          </p:cNvPicPr>
          <p:nvPr/>
        </p:nvPicPr>
        <p:blipFill>
          <a:blip r:embed="rId3"/>
          <a:srcRect/>
          <a:stretch>
            <a:fillRect/>
          </a:stretch>
        </p:blipFill>
        <p:spPr>
          <a:xfrm>
            <a:off x="4334193" y="1612265"/>
            <a:ext cx="4645025" cy="2853690"/>
          </a:xfrm>
          <a:prstGeom prst="rect">
            <a:avLst/>
          </a:prstGeom>
          <a:effectLst>
            <a:softEdge rad="317500"/>
          </a:effectLst>
        </p:spPr>
      </p:pic>
    </p:spTree>
    <p:custDataLst>
      <p:tags r:id="rId4"/>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2454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加强和改进乡村治理的重要意义</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（四）加强和改进乡村治理是满足农民群众美好生活向往的必由之路</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6" name="图片 5" descr="/home/greatwall/桌面/游客在黄瓜山村观赏.jpg游客在黄瓜山村观赏"/>
          <p:cNvPicPr>
            <a:picLocks noChangeAspect="1"/>
          </p:cNvPicPr>
          <p:nvPr/>
        </p:nvPicPr>
        <p:blipFill>
          <a:blip r:embed="rId2"/>
          <a:srcRect/>
          <a:stretch>
            <a:fillRect/>
          </a:stretch>
        </p:blipFill>
        <p:spPr>
          <a:xfrm>
            <a:off x="10795" y="1653223"/>
            <a:ext cx="4396105" cy="2844165"/>
          </a:xfrm>
          <a:prstGeom prst="rect">
            <a:avLst/>
          </a:prstGeom>
          <a:effectLst>
            <a:softEdge rad="317500"/>
          </a:effectLst>
        </p:spPr>
      </p:pic>
      <p:pic>
        <p:nvPicPr>
          <p:cNvPr id="9" name="图片 8" descr="/home/greatwall/桌面/美丽的龙河镇秀才湾农民新村-赵丹.jpg美丽的龙河镇秀才湾农民新村-赵丹"/>
          <p:cNvPicPr>
            <a:picLocks noChangeAspect="1"/>
          </p:cNvPicPr>
          <p:nvPr/>
        </p:nvPicPr>
        <p:blipFill>
          <a:blip r:embed="rId3"/>
          <a:srcRect/>
          <a:stretch>
            <a:fillRect/>
          </a:stretch>
        </p:blipFill>
        <p:spPr>
          <a:xfrm>
            <a:off x="4593590" y="1612265"/>
            <a:ext cx="4126230" cy="2853690"/>
          </a:xfrm>
          <a:prstGeom prst="rect">
            <a:avLst/>
          </a:prstGeom>
          <a:effectLst>
            <a:softEdge rad="317500"/>
          </a:effectLst>
        </p:spPr>
      </p:pic>
    </p:spTree>
    <p:custDataLst>
      <p:tags r:id="rId4"/>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加强和改进乡村治理的重点任务</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（一）健全完善乡村治理体系和机制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8" name="图片 7" descr="2022-06-15_001"/>
          <p:cNvPicPr>
            <a:picLocks noChangeAspect="1"/>
          </p:cNvPicPr>
          <p:nvPr/>
        </p:nvPicPr>
        <p:blipFill>
          <a:blip r:embed="rId2"/>
          <a:stretch>
            <a:fillRect/>
          </a:stretch>
        </p:blipFill>
        <p:spPr>
          <a:xfrm>
            <a:off x="605790" y="1457325"/>
            <a:ext cx="2510155" cy="3407410"/>
          </a:xfrm>
          <a:prstGeom prst="rect">
            <a:avLst/>
          </a:prstGeom>
          <a:effectLst>
            <a:outerShdw blurRad="50800" dist="38100" dir="10800000" algn="r" rotWithShape="0">
              <a:srgbClr val="00448E">
                <a:alpha val="40000"/>
              </a:srgbClr>
            </a:outerShdw>
          </a:effectLst>
        </p:spPr>
      </p:pic>
      <p:sp>
        <p:nvSpPr>
          <p:cNvPr id="10" name="文本框 9"/>
          <p:cNvSpPr txBox="1"/>
          <p:nvPr>
            <p:custDataLst>
              <p:tags r:id="rId3"/>
            </p:custDataLst>
          </p:nvPr>
        </p:nvSpPr>
        <p:spPr>
          <a:xfrm>
            <a:off x="3300730" y="1527175"/>
            <a:ext cx="5459730" cy="2999740"/>
          </a:xfrm>
          <a:prstGeom prst="rect">
            <a:avLst/>
          </a:prstGeom>
          <a:noFill/>
          <a:ln>
            <a:noFill/>
          </a:ln>
          <a:effectLst>
            <a:innerShdw blurRad="63500" dist="50800" dir="16200000">
              <a:prstClr val="black">
                <a:alpha val="50000"/>
              </a:prstClr>
            </a:innerShdw>
          </a:effectLst>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en-US" altLang="zh-CN" sz="1200" dirty="0">
                <a:solidFill>
                  <a:srgbClr val="0070C0"/>
                </a:solidFill>
                <a:latin typeface="+mj-ea"/>
                <a:ea typeface="+mj-ea"/>
                <a:sym typeface="+mn-ea"/>
              </a:rPr>
              <a:t>    </a:t>
            </a:r>
            <a:r>
              <a:rPr lang="zh-CN" altLang="en-US" sz="1400" b="1" dirty="0">
                <a:solidFill>
                  <a:srgbClr val="0070C0"/>
                </a:solidFill>
                <a:latin typeface="+mj-ea"/>
                <a:ea typeface="+mj-ea"/>
                <a:sym typeface="+mn-ea"/>
              </a:rPr>
              <a:t>一要</a:t>
            </a:r>
            <a:r>
              <a:rPr lang="zh-CN" altLang="en-US" sz="1200" dirty="0">
                <a:solidFill>
                  <a:srgbClr val="0070C0"/>
                </a:solidFill>
                <a:latin typeface="+mj-ea"/>
                <a:ea typeface="+mj-ea"/>
                <a:sym typeface="+mn-ea"/>
              </a:rPr>
              <a:t>完善村党组织领导乡村治理的体制机制。建立以基层党组织为领导、村民自治组织和村务监督组织为基础、集体经济组织和农民合作组织为纽带、其他经济社会组织为补充的村级组织体系。抓实建强农村基层党支部，配好支部书记，加强基本队伍、基本活动、基本阵地、基本制度、基本保障建设，持续整顿软弱涣散村党组织。坚持抓乡促村，落实县乡党委抓农村基层党组织建设和乡村治理的主体责任，以及乡镇党委的直接责任。</a:t>
            </a:r>
            <a:r>
              <a:rPr lang="zh-CN" altLang="en-US" sz="1400" b="1" dirty="0">
                <a:solidFill>
                  <a:srgbClr val="0070C0"/>
                </a:solidFill>
                <a:latin typeface="+mj-ea"/>
                <a:ea typeface="+mj-ea"/>
                <a:sym typeface="+mn-ea"/>
              </a:rPr>
              <a:t>二要</a:t>
            </a:r>
            <a:r>
              <a:rPr lang="zh-CN" altLang="en-US" sz="1200" dirty="0">
                <a:solidFill>
                  <a:srgbClr val="0070C0"/>
                </a:solidFill>
                <a:latin typeface="+mj-ea"/>
                <a:ea typeface="+mj-ea"/>
                <a:sym typeface="+mn-ea"/>
              </a:rPr>
              <a:t>发挥党员在乡村治理中的先锋模范作用，推动党员带动群众全面参与乡村治理。密切党员与群众的联系，了解群众思想状况，帮助解决实际困难。</a:t>
            </a:r>
            <a:r>
              <a:rPr lang="zh-CN" altLang="en-US" sz="1400" b="1" dirty="0">
                <a:solidFill>
                  <a:srgbClr val="0070C0"/>
                </a:solidFill>
                <a:latin typeface="+mj-ea"/>
                <a:ea typeface="+mj-ea"/>
                <a:sym typeface="+mn-ea"/>
              </a:rPr>
              <a:t>三要</a:t>
            </a:r>
            <a:r>
              <a:rPr lang="zh-CN" altLang="en-US" sz="1200" dirty="0">
                <a:solidFill>
                  <a:srgbClr val="0070C0"/>
                </a:solidFill>
                <a:latin typeface="+mj-ea"/>
                <a:ea typeface="+mj-ea"/>
                <a:sym typeface="+mn-ea"/>
              </a:rPr>
              <a:t>规范村级组织工作事务，各种政府机构要实行严格管理和总量控制，鼓励实行目录清单、审核备案等管理方式，建立综合管理服务平台，切实减轻村级组织负担。</a:t>
            </a:r>
            <a:endParaRPr lang="zh-CN" altLang="en-US" sz="1200" dirty="0">
              <a:solidFill>
                <a:srgbClr val="0070C0"/>
              </a:solidFill>
              <a:latin typeface="+mj-ea"/>
              <a:ea typeface="+mj-ea"/>
              <a:sym typeface="+mn-ea"/>
            </a:endParaRPr>
          </a:p>
        </p:txBody>
      </p:sp>
    </p:spTree>
    <p:custDataLst>
      <p:tags r:id="rId4"/>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加强和改进乡村治理的重点任务</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（二）增强基层自治能力</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8" name="图片 7" descr="2022-06-15_001"/>
          <p:cNvPicPr>
            <a:picLocks noChangeAspect="1"/>
          </p:cNvPicPr>
          <p:nvPr/>
        </p:nvPicPr>
        <p:blipFill>
          <a:blip r:embed="rId2"/>
          <a:stretch>
            <a:fillRect/>
          </a:stretch>
        </p:blipFill>
        <p:spPr>
          <a:xfrm>
            <a:off x="605790" y="1457325"/>
            <a:ext cx="2510155" cy="3407410"/>
          </a:xfrm>
          <a:prstGeom prst="rect">
            <a:avLst/>
          </a:prstGeom>
          <a:effectLst>
            <a:outerShdw blurRad="50800" dist="38100" dir="10800000" algn="r" rotWithShape="0">
              <a:srgbClr val="00448E">
                <a:alpha val="40000"/>
              </a:srgbClr>
            </a:outerShdw>
          </a:effectLst>
        </p:spPr>
      </p:pic>
      <p:sp>
        <p:nvSpPr>
          <p:cNvPr id="10" name="文本框 9"/>
          <p:cNvSpPr txBox="1"/>
          <p:nvPr>
            <p:custDataLst>
              <p:tags r:id="rId3"/>
            </p:custDataLst>
          </p:nvPr>
        </p:nvSpPr>
        <p:spPr>
          <a:xfrm>
            <a:off x="3300730" y="1942783"/>
            <a:ext cx="5459730" cy="216852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en-US" altLang="zh-CN" sz="1200" dirty="0">
                <a:solidFill>
                  <a:srgbClr val="0070C0"/>
                </a:solidFill>
                <a:latin typeface="+mj-ea"/>
                <a:ea typeface="+mj-ea"/>
                <a:sym typeface="+mn-ea"/>
              </a:rPr>
              <a:t>    </a:t>
            </a:r>
            <a:r>
              <a:rPr lang="zh-CN" altLang="en-US" sz="1400" b="1" dirty="0">
                <a:solidFill>
                  <a:srgbClr val="0070C0"/>
                </a:solidFill>
                <a:latin typeface="+mj-ea"/>
                <a:ea typeface="+mj-ea"/>
                <a:sym typeface="+mn-ea"/>
              </a:rPr>
              <a:t>一要</a:t>
            </a:r>
            <a:r>
              <a:rPr lang="zh-CN" altLang="en-US" sz="1200" dirty="0">
                <a:solidFill>
                  <a:srgbClr val="0070C0"/>
                </a:solidFill>
                <a:latin typeface="+mj-ea"/>
                <a:ea typeface="+mj-ea"/>
                <a:sym typeface="+mn-ea"/>
              </a:rPr>
              <a:t>增强村民自治组织能力，丰富村民参与村级公共事务平台，完善基层民主制度。发展壮大治保会等群防群治力量，充分发挥村民委员会、群防群治力量在公共事务和公益事业办理、民间纠纷调解、治安维护协助、社情民意通达等方面的作用。</a:t>
            </a:r>
            <a:r>
              <a:rPr lang="zh-CN" altLang="en-US" sz="1400" b="1" dirty="0">
                <a:solidFill>
                  <a:srgbClr val="0070C0"/>
                </a:solidFill>
                <a:latin typeface="+mj-ea"/>
                <a:ea typeface="+mj-ea"/>
                <a:sym typeface="+mn-ea"/>
              </a:rPr>
              <a:t>二要</a:t>
            </a:r>
            <a:r>
              <a:rPr lang="zh-CN" altLang="en-US" sz="1200" dirty="0">
                <a:solidFill>
                  <a:srgbClr val="0070C0"/>
                </a:solidFill>
                <a:latin typeface="+mj-ea"/>
                <a:ea typeface="+mj-ea"/>
                <a:sym typeface="+mn-ea"/>
              </a:rPr>
              <a:t>丰富村民议事协商形式，依托村民会议等载体，开展百姓议事等各类协商活动，形成民事民议、民事民办、民事民管的多层次基层协商格局。</a:t>
            </a:r>
            <a:r>
              <a:rPr lang="zh-CN" altLang="en-US" sz="1400" b="1" dirty="0">
                <a:solidFill>
                  <a:srgbClr val="0070C0"/>
                </a:solidFill>
                <a:latin typeface="+mj-ea"/>
                <a:ea typeface="+mj-ea"/>
                <a:sym typeface="+mn-ea"/>
              </a:rPr>
              <a:t>三要</a:t>
            </a:r>
            <a:r>
              <a:rPr lang="zh-CN" altLang="en-US" sz="1200" dirty="0">
                <a:solidFill>
                  <a:srgbClr val="0070C0"/>
                </a:solidFill>
                <a:latin typeface="+mj-ea"/>
                <a:ea typeface="+mj-ea"/>
                <a:sym typeface="+mn-ea"/>
              </a:rPr>
              <a:t>全面实施村级事务阳光工程，进一步完善党务、村务、财务“三公开”制度，实现公开经常化、制度化和规范化。</a:t>
            </a:r>
            <a:endParaRPr lang="zh-CN" altLang="en-US" sz="1200" dirty="0">
              <a:solidFill>
                <a:srgbClr val="0070C0"/>
              </a:solidFill>
              <a:latin typeface="+mj-ea"/>
              <a:ea typeface="+mj-ea"/>
              <a:sym typeface="+mn-ea"/>
            </a:endParaRPr>
          </a:p>
        </p:txBody>
      </p:sp>
    </p:spTree>
    <p:custDataLst>
      <p:tags r:id="rId4"/>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加强和改进乡村治理的重点任务</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（三）大力加强农村精神文明建设</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8" name="图片 7" descr="2022-06-15_001"/>
          <p:cNvPicPr>
            <a:picLocks noChangeAspect="1"/>
          </p:cNvPicPr>
          <p:nvPr/>
        </p:nvPicPr>
        <p:blipFill>
          <a:blip r:embed="rId2"/>
          <a:stretch>
            <a:fillRect/>
          </a:stretch>
        </p:blipFill>
        <p:spPr>
          <a:xfrm>
            <a:off x="605790" y="1457325"/>
            <a:ext cx="2510155" cy="3407410"/>
          </a:xfrm>
          <a:prstGeom prst="rect">
            <a:avLst/>
          </a:prstGeom>
          <a:effectLst>
            <a:outerShdw blurRad="50800" dist="38100" dir="10800000" algn="r" rotWithShape="0">
              <a:srgbClr val="00448E">
                <a:alpha val="40000"/>
              </a:srgbClr>
            </a:outerShdw>
          </a:effectLst>
        </p:spPr>
      </p:pic>
      <p:sp>
        <p:nvSpPr>
          <p:cNvPr id="10" name="文本框 9"/>
          <p:cNvSpPr txBox="1"/>
          <p:nvPr>
            <p:custDataLst>
              <p:tags r:id="rId3"/>
            </p:custDataLst>
          </p:nvPr>
        </p:nvSpPr>
        <p:spPr>
          <a:xfrm>
            <a:off x="3300730" y="1919605"/>
            <a:ext cx="5459730" cy="2214880"/>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en-US" altLang="zh-CN" sz="1200" dirty="0">
                <a:solidFill>
                  <a:srgbClr val="0070C0"/>
                </a:solidFill>
                <a:latin typeface="+mj-ea"/>
                <a:ea typeface="+mj-ea"/>
                <a:sym typeface="+mn-ea"/>
              </a:rPr>
              <a:t>    </a:t>
            </a:r>
            <a:r>
              <a:rPr lang="zh-CN" altLang="en-US" sz="1400" b="1" dirty="0">
                <a:solidFill>
                  <a:srgbClr val="0070C0"/>
                </a:solidFill>
                <a:latin typeface="+mj-ea"/>
                <a:ea typeface="+mj-ea"/>
                <a:sym typeface="+mn-ea"/>
              </a:rPr>
              <a:t>一要</a:t>
            </a:r>
            <a:r>
              <a:rPr lang="zh-CN" altLang="en-US" sz="1200" dirty="0">
                <a:solidFill>
                  <a:srgbClr val="0070C0"/>
                </a:solidFill>
                <a:latin typeface="+mj-ea"/>
                <a:ea typeface="+mj-ea"/>
                <a:sym typeface="+mn-ea"/>
              </a:rPr>
              <a:t>积极培育和践行社会主义核心价值观，增强农民群众的内心认同，用中国特色社会主义文化占领农村思想文化阵地。</a:t>
            </a:r>
            <a:r>
              <a:rPr lang="zh-CN" altLang="en-US" sz="1400" b="1" dirty="0">
                <a:solidFill>
                  <a:srgbClr val="0070C0"/>
                </a:solidFill>
                <a:latin typeface="+mj-ea"/>
                <a:ea typeface="+mj-ea"/>
                <a:sym typeface="+mn-ea"/>
              </a:rPr>
              <a:t>二要</a:t>
            </a:r>
            <a:r>
              <a:rPr lang="zh-CN" altLang="en-US" sz="1200" dirty="0">
                <a:solidFill>
                  <a:srgbClr val="0070C0"/>
                </a:solidFill>
                <a:latin typeface="+mj-ea"/>
                <a:ea typeface="+mj-ea"/>
                <a:sym typeface="+mn-ea"/>
              </a:rPr>
              <a:t>实施乡风文明培育行动，全面推行移风易俗，整治农村婚丧大操大办、高额彩礼、铺张浪费、厚葬薄养等不良习俗。</a:t>
            </a:r>
            <a:r>
              <a:rPr lang="zh-CN" altLang="en-US" sz="1400" b="1" dirty="0">
                <a:solidFill>
                  <a:srgbClr val="0070C0"/>
                </a:solidFill>
                <a:latin typeface="+mj-ea"/>
                <a:ea typeface="+mj-ea"/>
                <a:sym typeface="+mn-ea"/>
              </a:rPr>
              <a:t>三要</a:t>
            </a:r>
            <a:r>
              <a:rPr lang="zh-CN" altLang="en-US" sz="1200" dirty="0">
                <a:solidFill>
                  <a:srgbClr val="0070C0"/>
                </a:solidFill>
                <a:latin typeface="+mj-ea"/>
                <a:ea typeface="+mj-ea"/>
                <a:sym typeface="+mn-ea"/>
              </a:rPr>
              <a:t>发挥道德模范引领作用，大力开展文明村镇、农村文明家庭等创建活动，广泛开展农村道德模范等选树活动，弘扬道德新风。</a:t>
            </a:r>
            <a:r>
              <a:rPr lang="zh-CN" altLang="en-US" sz="1400" b="1" dirty="0">
                <a:solidFill>
                  <a:srgbClr val="0070C0"/>
                </a:solidFill>
                <a:latin typeface="+mj-ea"/>
                <a:ea typeface="+mj-ea"/>
                <a:sym typeface="+mn-ea"/>
              </a:rPr>
              <a:t>四要</a:t>
            </a:r>
            <a:r>
              <a:rPr lang="zh-CN" altLang="en-US" sz="1200" dirty="0">
                <a:solidFill>
                  <a:srgbClr val="0070C0"/>
                </a:solidFill>
                <a:latin typeface="+mj-ea"/>
                <a:ea typeface="+mj-ea"/>
                <a:sym typeface="+mn-ea"/>
              </a:rPr>
              <a:t>加强农村文化引领，传承发展提升农村优秀传统文化，加强传统村落保护，挖掘文化内涵，培育乡村特色文化产业。</a:t>
            </a:r>
            <a:endParaRPr lang="zh-CN" altLang="en-US" sz="1200" dirty="0">
              <a:solidFill>
                <a:srgbClr val="0070C0"/>
              </a:solidFill>
              <a:latin typeface="+mj-ea"/>
              <a:ea typeface="+mj-ea"/>
              <a:sym typeface="+mn-ea"/>
            </a:endParaRPr>
          </a:p>
        </p:txBody>
      </p:sp>
    </p:spTree>
    <p:custDataLst>
      <p:tags r:id="rId4"/>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加强和改进乡村治理的重点任务</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（四）大力推进乡村法治建设和综合治理</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8" name="图片 7" descr="2022-06-15_001"/>
          <p:cNvPicPr>
            <a:picLocks noChangeAspect="1"/>
          </p:cNvPicPr>
          <p:nvPr/>
        </p:nvPicPr>
        <p:blipFill>
          <a:blip r:embed="rId2"/>
          <a:stretch>
            <a:fillRect/>
          </a:stretch>
        </p:blipFill>
        <p:spPr>
          <a:xfrm>
            <a:off x="605790" y="1457325"/>
            <a:ext cx="2510155" cy="3407410"/>
          </a:xfrm>
          <a:prstGeom prst="rect">
            <a:avLst/>
          </a:prstGeom>
          <a:effectLst>
            <a:outerShdw blurRad="50800" dist="38100" dir="10800000" algn="r" rotWithShape="0">
              <a:srgbClr val="00448E">
                <a:alpha val="40000"/>
              </a:srgbClr>
            </a:outerShdw>
          </a:effectLst>
        </p:spPr>
      </p:pic>
      <p:sp>
        <p:nvSpPr>
          <p:cNvPr id="10" name="文本框 9"/>
          <p:cNvSpPr txBox="1"/>
          <p:nvPr>
            <p:custDataLst>
              <p:tags r:id="rId3"/>
            </p:custDataLst>
          </p:nvPr>
        </p:nvSpPr>
        <p:spPr>
          <a:xfrm>
            <a:off x="3300730" y="1342390"/>
            <a:ext cx="5459730" cy="3369310"/>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en-US" altLang="zh-CN" sz="1200" dirty="0">
                <a:solidFill>
                  <a:srgbClr val="0070C0"/>
                </a:solidFill>
                <a:latin typeface="+mj-ea"/>
                <a:ea typeface="+mj-ea"/>
                <a:sym typeface="+mn-ea"/>
              </a:rPr>
              <a:t>    </a:t>
            </a:r>
            <a:r>
              <a:rPr lang="zh-CN" altLang="en-US" sz="1400" b="1" dirty="0">
                <a:solidFill>
                  <a:srgbClr val="0070C0"/>
                </a:solidFill>
                <a:latin typeface="+mj-ea"/>
                <a:ea typeface="+mj-ea"/>
                <a:sym typeface="+mn-ea"/>
              </a:rPr>
              <a:t>一要</a:t>
            </a:r>
            <a:r>
              <a:rPr lang="zh-CN" altLang="en-US" sz="1200" dirty="0">
                <a:solidFill>
                  <a:srgbClr val="0070C0"/>
                </a:solidFill>
                <a:latin typeface="+mj-ea"/>
                <a:ea typeface="+mj-ea"/>
                <a:sym typeface="+mn-ea"/>
              </a:rPr>
              <a:t>推进法治乡村建设，加强乡镇行政执法人员业务培训，大力开展“民主法治示范村”创建，深入开展“法律进乡村”活动，实施农村“法律明白人”培养工程，培育一批“法治带头人”。</a:t>
            </a:r>
            <a:r>
              <a:rPr lang="zh-CN" altLang="en-US" sz="1400" b="1" dirty="0">
                <a:solidFill>
                  <a:srgbClr val="0070C0"/>
                </a:solidFill>
                <a:latin typeface="+mj-ea"/>
                <a:ea typeface="+mj-ea"/>
                <a:sym typeface="+mn-ea"/>
              </a:rPr>
              <a:t>二要</a:t>
            </a:r>
            <a:r>
              <a:rPr lang="zh-CN" altLang="en-US" sz="1200" dirty="0">
                <a:solidFill>
                  <a:srgbClr val="0070C0"/>
                </a:solidFill>
                <a:latin typeface="+mj-ea"/>
                <a:ea typeface="+mj-ea"/>
                <a:sym typeface="+mn-ea"/>
              </a:rPr>
              <a:t>加强平安乡村建设，建立扫黑除恶专项斗争防范打击长效机制，严厉打击农村违法犯罪活动，推进农村社会治安防控体系建设，健全农村公共安全体系。</a:t>
            </a:r>
            <a:r>
              <a:rPr lang="zh-CN" altLang="en-US" sz="1400" b="1" dirty="0">
                <a:solidFill>
                  <a:srgbClr val="0070C0"/>
                </a:solidFill>
                <a:latin typeface="+mj-ea"/>
                <a:ea typeface="+mj-ea"/>
                <a:sym typeface="+mn-ea"/>
              </a:rPr>
              <a:t>三要</a:t>
            </a:r>
            <a:r>
              <a:rPr lang="zh-CN" altLang="en-US" sz="1200" dirty="0">
                <a:solidFill>
                  <a:srgbClr val="0070C0"/>
                </a:solidFill>
                <a:latin typeface="+mj-ea"/>
                <a:ea typeface="+mj-ea"/>
                <a:sym typeface="+mn-ea"/>
              </a:rPr>
              <a:t>完善乡村矛盾纠纷调处化解机制，坚持发展新时代“枫桥经验”，做到“小事不出村、大事不出乡”。健全人民调解员队伍，加强人民调解工作。</a:t>
            </a:r>
            <a:r>
              <a:rPr lang="zh-CN" altLang="en-US" sz="1400" b="1" dirty="0">
                <a:solidFill>
                  <a:srgbClr val="0070C0"/>
                </a:solidFill>
                <a:latin typeface="+mj-ea"/>
                <a:ea typeface="+mj-ea"/>
                <a:sym typeface="+mn-ea"/>
              </a:rPr>
              <a:t>四要</a:t>
            </a:r>
            <a:r>
              <a:rPr lang="zh-CN" altLang="en-US" sz="1200" dirty="0">
                <a:solidFill>
                  <a:srgbClr val="0070C0"/>
                </a:solidFill>
                <a:latin typeface="+mj-ea"/>
                <a:ea typeface="+mj-ea"/>
                <a:sym typeface="+mn-ea"/>
              </a:rPr>
              <a:t>加大基层小微权力腐败惩治力度，规范乡村小微权力运行，织密农村基层权力运行“廉政防护网”。</a:t>
            </a:r>
            <a:r>
              <a:rPr lang="zh-CN" altLang="en-US" sz="1400" b="1" dirty="0">
                <a:solidFill>
                  <a:srgbClr val="0070C0"/>
                </a:solidFill>
                <a:latin typeface="+mj-ea"/>
                <a:ea typeface="+mj-ea"/>
                <a:sym typeface="+mn-ea"/>
              </a:rPr>
              <a:t>五要</a:t>
            </a:r>
            <a:r>
              <a:rPr lang="zh-CN" altLang="en-US" sz="1200" dirty="0">
                <a:solidFill>
                  <a:srgbClr val="0070C0"/>
                </a:solidFill>
                <a:latin typeface="+mj-ea"/>
                <a:ea typeface="+mj-ea"/>
                <a:sym typeface="+mn-ea"/>
              </a:rPr>
              <a:t>加强农村法律服务供给，健全乡村基本公共法律服务体系，深入推进公共法律服务平台建设，充分发挥律师、基层法律服务工作者等在提供公共法律服务、促进乡村依法治理中的作用。</a:t>
            </a:r>
            <a:endParaRPr lang="zh-CN" altLang="en-US" sz="1200" dirty="0">
              <a:solidFill>
                <a:srgbClr val="0070C0"/>
              </a:solidFill>
              <a:latin typeface="+mj-ea"/>
              <a:ea typeface="+mj-ea"/>
              <a:sym typeface="+mn-ea"/>
            </a:endParaRPr>
          </a:p>
        </p:txBody>
      </p:sp>
    </p:spTree>
    <p:custDataLst>
      <p:tags r:id="rId4"/>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加强和改进乡村治理的重点任务</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（五） 引导推动多方主体参与乡村治理</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8" name="图片 7" descr="2022-06-15_001"/>
          <p:cNvPicPr>
            <a:picLocks noChangeAspect="1"/>
          </p:cNvPicPr>
          <p:nvPr/>
        </p:nvPicPr>
        <p:blipFill>
          <a:blip r:embed="rId2"/>
          <a:stretch>
            <a:fillRect/>
          </a:stretch>
        </p:blipFill>
        <p:spPr>
          <a:xfrm>
            <a:off x="605790" y="1457325"/>
            <a:ext cx="2510155" cy="3407410"/>
          </a:xfrm>
          <a:prstGeom prst="rect">
            <a:avLst/>
          </a:prstGeom>
          <a:effectLst>
            <a:outerShdw blurRad="50800" dist="38100" dir="10800000" algn="r" rotWithShape="0">
              <a:srgbClr val="00448E">
                <a:alpha val="40000"/>
              </a:srgbClr>
            </a:outerShdw>
          </a:effectLst>
        </p:spPr>
      </p:pic>
      <p:sp>
        <p:nvSpPr>
          <p:cNvPr id="10" name="文本框 9"/>
          <p:cNvSpPr txBox="1"/>
          <p:nvPr>
            <p:custDataLst>
              <p:tags r:id="rId3"/>
            </p:custDataLst>
          </p:nvPr>
        </p:nvSpPr>
        <p:spPr>
          <a:xfrm>
            <a:off x="3300730" y="2288858"/>
            <a:ext cx="5459730" cy="147637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en-US" altLang="zh-CN" sz="1200" dirty="0">
                <a:solidFill>
                  <a:srgbClr val="0070C0"/>
                </a:solidFill>
                <a:latin typeface="+mj-ea"/>
                <a:ea typeface="+mj-ea"/>
                <a:sym typeface="+mn-ea"/>
              </a:rPr>
              <a:t>    </a:t>
            </a:r>
            <a:r>
              <a:rPr lang="zh-CN" altLang="en-US" sz="1200" dirty="0">
                <a:solidFill>
                  <a:srgbClr val="0070C0"/>
                </a:solidFill>
                <a:latin typeface="+mj-ea"/>
                <a:ea typeface="+mj-ea"/>
                <a:sym typeface="+mn-ea"/>
              </a:rPr>
              <a:t>充分发挥妇联、团支部等联系群众、团结群众、组织群众参与民主管理和民主监督的作用。积极发挥服务性、公益性、互助性社区社会组织作用。拓宽农村社工人才来源，加强农村社会工作专业人才队伍建设，着力做好老年人、残疾人、青少年、特殊困难群体等重点对象服务工作。探索以政府购买服务等方式，支持农村社会工作和志愿服务发展。</a:t>
            </a:r>
            <a:endParaRPr lang="zh-CN" altLang="en-US" sz="1200" dirty="0">
              <a:solidFill>
                <a:srgbClr val="0070C0"/>
              </a:solidFill>
              <a:latin typeface="+mj-ea"/>
              <a:ea typeface="+mj-ea"/>
              <a:sym typeface="+mn-ea"/>
            </a:endParaRPr>
          </a:p>
        </p:txBody>
      </p:sp>
    </p:spTree>
    <p:custDataLst>
      <p:tags r:id="rId4"/>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加强和改进乡村治理的重点任务</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（六）提升乡镇和村为农服务能力</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8" name="图片 7" descr="2022-06-15_001"/>
          <p:cNvPicPr>
            <a:picLocks noChangeAspect="1"/>
          </p:cNvPicPr>
          <p:nvPr/>
        </p:nvPicPr>
        <p:blipFill>
          <a:blip r:embed="rId2"/>
          <a:stretch>
            <a:fillRect/>
          </a:stretch>
        </p:blipFill>
        <p:spPr>
          <a:xfrm>
            <a:off x="605790" y="1457325"/>
            <a:ext cx="2510155" cy="3407410"/>
          </a:xfrm>
          <a:prstGeom prst="rect">
            <a:avLst/>
          </a:prstGeom>
          <a:effectLst>
            <a:outerShdw blurRad="50800" dist="38100" dir="10800000" algn="r" rotWithShape="0">
              <a:srgbClr val="00448E">
                <a:alpha val="40000"/>
              </a:srgbClr>
            </a:outerShdw>
          </a:effectLst>
        </p:spPr>
      </p:pic>
      <p:sp>
        <p:nvSpPr>
          <p:cNvPr id="10" name="文本框 9"/>
          <p:cNvSpPr txBox="1"/>
          <p:nvPr>
            <p:custDataLst>
              <p:tags r:id="rId3"/>
            </p:custDataLst>
          </p:nvPr>
        </p:nvSpPr>
        <p:spPr>
          <a:xfrm>
            <a:off x="3300730" y="2288858"/>
            <a:ext cx="5459730" cy="147637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en-US" altLang="zh-CN" sz="1200" dirty="0">
                <a:solidFill>
                  <a:srgbClr val="0070C0"/>
                </a:solidFill>
                <a:latin typeface="+mj-ea"/>
                <a:ea typeface="+mj-ea"/>
                <a:sym typeface="+mn-ea"/>
              </a:rPr>
              <a:t>    </a:t>
            </a:r>
            <a:r>
              <a:rPr lang="zh-CN" altLang="en-US" sz="1200" dirty="0">
                <a:solidFill>
                  <a:srgbClr val="0070C0"/>
                </a:solidFill>
                <a:latin typeface="+mj-ea"/>
                <a:ea typeface="+mj-ea"/>
                <a:sym typeface="+mn-ea"/>
              </a:rPr>
              <a:t>充分发挥乡镇服务农村和农民的作用，加强乡镇政府公共服务职能，加大乡镇基本公共服务投入，使乡镇成为为农服务的龙头。推进“放管服”改革和“最多跑一次”改革向基层延伸。着力增强乡镇统筹协调能力，发挥好乡镇服务、带动乡村的作用。大力推进农村社区综合服务设施建设，推动各级投放的公共服务资源以乡镇、村党组织为主渠道落实。</a:t>
            </a:r>
            <a:endParaRPr lang="zh-CN" altLang="en-US" sz="1200" dirty="0">
              <a:solidFill>
                <a:srgbClr val="0070C0"/>
              </a:solidFill>
              <a:latin typeface="+mj-ea"/>
              <a:ea typeface="+mj-ea"/>
              <a:sym typeface="+mn-ea"/>
            </a:endParaRPr>
          </a:p>
        </p:txBody>
      </p:sp>
    </p:spTree>
    <p:custDataLst>
      <p:tags r:id="rId4"/>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（一）乡村治理体系建设</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8" name="图片 7" descr="/home/greatwall/桌面/2022-06-15_010.jpeg2022-06-15_010"/>
          <p:cNvPicPr>
            <a:picLocks noChangeAspect="1"/>
          </p:cNvPicPr>
          <p:nvPr/>
        </p:nvPicPr>
        <p:blipFill>
          <a:blip r:embed="rId2"/>
          <a:srcRect/>
          <a:stretch>
            <a:fillRect/>
          </a:stretch>
        </p:blipFill>
        <p:spPr>
          <a:xfrm>
            <a:off x="656590" y="1457325"/>
            <a:ext cx="2408555" cy="3407410"/>
          </a:xfrm>
          <a:prstGeom prst="rect">
            <a:avLst/>
          </a:prstGeom>
          <a:effectLst>
            <a:outerShdw blurRad="50800" dist="38100" dir="10800000" algn="r" rotWithShape="0">
              <a:srgbClr val="00448E">
                <a:alpha val="40000"/>
              </a:srgbClr>
            </a:outerShdw>
          </a:effectLst>
        </p:spPr>
      </p:pic>
      <p:pic>
        <p:nvPicPr>
          <p:cNvPr id="3" name="图片 2" descr="/home/greatwall/桌面/2022-06-15_011.jpeg2022-06-15_011"/>
          <p:cNvPicPr>
            <a:picLocks noChangeAspect="1"/>
          </p:cNvPicPr>
          <p:nvPr/>
        </p:nvPicPr>
        <p:blipFill>
          <a:blip r:embed="rId3"/>
          <a:srcRect/>
          <a:stretch>
            <a:fillRect/>
          </a:stretch>
        </p:blipFill>
        <p:spPr>
          <a:xfrm>
            <a:off x="3328670" y="1457643"/>
            <a:ext cx="2408555" cy="3406775"/>
          </a:xfrm>
          <a:prstGeom prst="rect">
            <a:avLst/>
          </a:prstGeom>
          <a:effectLst>
            <a:outerShdw blurRad="50800" dist="38100" dir="10800000" algn="r" rotWithShape="0">
              <a:srgbClr val="00448E">
                <a:alpha val="40000"/>
              </a:srgbClr>
            </a:outerShdw>
          </a:effectLst>
        </p:spPr>
      </p:pic>
      <p:pic>
        <p:nvPicPr>
          <p:cNvPr id="6" name="图片 5" descr="/home/greatwall/桌面/2022-06-15_012.jpeg2022-06-15_012"/>
          <p:cNvPicPr>
            <a:picLocks noChangeAspect="1"/>
          </p:cNvPicPr>
          <p:nvPr/>
        </p:nvPicPr>
        <p:blipFill>
          <a:blip r:embed="rId4"/>
          <a:srcRect/>
          <a:stretch>
            <a:fillRect/>
          </a:stretch>
        </p:blipFill>
        <p:spPr>
          <a:xfrm>
            <a:off x="6010593" y="1457008"/>
            <a:ext cx="2407920" cy="3406775"/>
          </a:xfrm>
          <a:prstGeom prst="rect">
            <a:avLst/>
          </a:prstGeom>
          <a:effectLst>
            <a:outerShdw blurRad="50800" dist="38100" dir="10800000" algn="r" rotWithShape="0">
              <a:srgbClr val="00448E">
                <a:alpha val="40000"/>
              </a:srgbClr>
            </a:outerShdw>
          </a:effectLst>
        </p:spPr>
      </p:pic>
    </p:spTree>
    <p:custDataLst>
      <p:tags r:id="rId5"/>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180022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乡村治理是什么</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民情茶室”听民情解民忧"/>
          <p:cNvPicPr>
            <a:picLocks noChangeAspect="1"/>
          </p:cNvPicPr>
          <p:nvPr/>
        </p:nvPicPr>
        <p:blipFill>
          <a:blip r:embed="rId2"/>
          <a:stretch>
            <a:fillRect/>
          </a:stretch>
        </p:blipFill>
        <p:spPr>
          <a:xfrm>
            <a:off x="-120650" y="1189355"/>
            <a:ext cx="5328920" cy="3602990"/>
          </a:xfrm>
          <a:prstGeom prst="rect">
            <a:avLst/>
          </a:prstGeom>
          <a:effectLst>
            <a:softEdge rad="317500"/>
          </a:effectLst>
        </p:spPr>
      </p:pic>
      <p:sp>
        <p:nvSpPr>
          <p:cNvPr id="10" name="文本框 9"/>
          <p:cNvSpPr txBox="1"/>
          <p:nvPr>
            <p:custDataLst>
              <p:tags r:id="rId3"/>
            </p:custDataLst>
          </p:nvPr>
        </p:nvSpPr>
        <p:spPr>
          <a:xfrm>
            <a:off x="5208270" y="1138873"/>
            <a:ext cx="3672205" cy="332295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b="1" dirty="0">
                <a:solidFill>
                  <a:srgbClr val="0070C0"/>
                </a:solidFill>
                <a:effectLst/>
                <a:latin typeface="+mj-ea"/>
                <a:ea typeface="+mj-ea"/>
                <a:sym typeface="+mn-ea"/>
              </a:rPr>
              <a:t>治理的特征：</a:t>
            </a:r>
            <a:r>
              <a:rPr lang="zh-CN" altLang="en-US" sz="1600" dirty="0">
                <a:solidFill>
                  <a:srgbClr val="0070C0"/>
                </a:solidFill>
                <a:effectLst>
                  <a:outerShdw blurRad="38100" dist="25400" dir="5400000" algn="ctr" rotWithShape="0">
                    <a:srgbClr val="6E747A">
                      <a:alpha val="43000"/>
                    </a:srgbClr>
                  </a:outerShdw>
                </a:effectLst>
                <a:latin typeface="+mj-ea"/>
                <a:ea typeface="+mj-ea"/>
                <a:sym typeface="+mn-ea"/>
              </a:rPr>
              <a:t>①它不是一整套规则，也不是一种活动，而是一个</a:t>
            </a:r>
            <a:r>
              <a:rPr lang="zh-CN" altLang="en-US" b="1" dirty="0">
                <a:solidFill>
                  <a:srgbClr val="0070C0"/>
                </a:solidFill>
                <a:effectLst>
                  <a:outerShdw blurRad="38100" dist="25400" dir="5400000" algn="ctr" rotWithShape="0">
                    <a:srgbClr val="6E747A">
                      <a:alpha val="43000"/>
                    </a:srgbClr>
                  </a:outerShdw>
                </a:effectLst>
                <a:latin typeface="+mj-ea"/>
                <a:ea typeface="+mj-ea"/>
                <a:sym typeface="+mn-ea"/>
              </a:rPr>
              <a:t>过程</a:t>
            </a:r>
            <a:r>
              <a:rPr lang="zh-CN" altLang="en-US" sz="1600" dirty="0">
                <a:solidFill>
                  <a:srgbClr val="0070C0"/>
                </a:solidFill>
                <a:effectLst>
                  <a:outerShdw blurRad="38100" dist="25400" dir="5400000" algn="ctr" rotWithShape="0">
                    <a:srgbClr val="6E747A">
                      <a:alpha val="43000"/>
                    </a:srgbClr>
                  </a:outerShdw>
                </a:effectLst>
                <a:latin typeface="+mj-ea"/>
                <a:ea typeface="+mj-ea"/>
                <a:sym typeface="+mn-ea"/>
              </a:rPr>
              <a:t>；②治理过程的基础不是控制，而是</a:t>
            </a:r>
            <a:r>
              <a:rPr lang="zh-CN" altLang="en-US" sz="1800" b="1" dirty="0">
                <a:solidFill>
                  <a:srgbClr val="0070C0"/>
                </a:solidFill>
                <a:effectLst>
                  <a:outerShdw blurRad="38100" dist="25400" dir="5400000" algn="ctr" rotWithShape="0">
                    <a:srgbClr val="6E747A">
                      <a:alpha val="43000"/>
                    </a:srgbClr>
                  </a:outerShdw>
                </a:effectLst>
                <a:latin typeface="+mj-ea"/>
                <a:ea typeface="+mj-ea"/>
                <a:sym typeface="+mn-ea"/>
              </a:rPr>
              <a:t>协调</a:t>
            </a:r>
            <a:r>
              <a:rPr lang="zh-CN" altLang="en-US" sz="1600" dirty="0">
                <a:solidFill>
                  <a:srgbClr val="0070C0"/>
                </a:solidFill>
                <a:effectLst>
                  <a:outerShdw blurRad="38100" dist="25400" dir="5400000" algn="ctr" rotWithShape="0">
                    <a:srgbClr val="6E747A">
                      <a:alpha val="43000"/>
                    </a:srgbClr>
                  </a:outerShdw>
                </a:effectLst>
                <a:latin typeface="+mj-ea"/>
                <a:ea typeface="+mj-ea"/>
                <a:sym typeface="+mn-ea"/>
              </a:rPr>
              <a:t>；③治理的主体既可以是公共部门，</a:t>
            </a:r>
            <a:r>
              <a:rPr lang="zh-CN" altLang="en-US" sz="1800" b="1" dirty="0">
                <a:solidFill>
                  <a:srgbClr val="0070C0"/>
                </a:solidFill>
                <a:effectLst>
                  <a:outerShdw blurRad="38100" dist="25400" dir="5400000" algn="ctr" rotWithShape="0">
                    <a:srgbClr val="6E747A">
                      <a:alpha val="43000"/>
                    </a:srgbClr>
                  </a:outerShdw>
                </a:effectLst>
                <a:latin typeface="+mj-ea"/>
                <a:ea typeface="+mj-ea"/>
                <a:sym typeface="+mn-ea"/>
              </a:rPr>
              <a:t>也可以是其他组织和个体</a:t>
            </a:r>
            <a:r>
              <a:rPr lang="zh-CN" altLang="en-US" sz="1600" dirty="0">
                <a:solidFill>
                  <a:srgbClr val="0070C0"/>
                </a:solidFill>
                <a:effectLst>
                  <a:outerShdw blurRad="38100" dist="25400" dir="5400000" algn="ctr" rotWithShape="0">
                    <a:srgbClr val="6E747A">
                      <a:alpha val="43000"/>
                    </a:srgbClr>
                  </a:outerShdw>
                </a:effectLst>
                <a:latin typeface="+mj-ea"/>
                <a:ea typeface="+mj-ea"/>
                <a:sym typeface="+mn-ea"/>
              </a:rPr>
              <a:t>；④治理不是一种正式的制度，而是</a:t>
            </a:r>
            <a:r>
              <a:rPr lang="zh-CN" altLang="en-US" sz="1800" b="1" dirty="0">
                <a:solidFill>
                  <a:srgbClr val="0070C0"/>
                </a:solidFill>
                <a:effectLst>
                  <a:outerShdw blurRad="38100" dist="25400" dir="5400000" algn="ctr" rotWithShape="0">
                    <a:srgbClr val="6E747A">
                      <a:alpha val="43000"/>
                    </a:srgbClr>
                  </a:outerShdw>
                </a:effectLst>
                <a:latin typeface="+mj-ea"/>
                <a:ea typeface="+mj-ea"/>
                <a:sym typeface="+mn-ea"/>
              </a:rPr>
              <a:t>持续的互动</a:t>
            </a:r>
            <a:r>
              <a:rPr lang="zh-CN" altLang="en-US" sz="1600" dirty="0">
                <a:solidFill>
                  <a:srgbClr val="0070C0"/>
                </a:solidFill>
                <a:effectLst>
                  <a:outerShdw blurRad="38100" dist="25400" dir="5400000" algn="ctr" rotWithShape="0">
                    <a:srgbClr val="6E747A">
                      <a:alpha val="43000"/>
                    </a:srgbClr>
                  </a:outerShdw>
                </a:effectLst>
                <a:latin typeface="+mj-ea"/>
                <a:ea typeface="+mj-ea"/>
                <a:sym typeface="+mn-ea"/>
              </a:rPr>
              <a:t>；⑤治理的实质在于建立在市场原则、公共利益和认同之上的</a:t>
            </a:r>
            <a:r>
              <a:rPr lang="zh-CN" altLang="en-US" sz="1800" b="1" dirty="0">
                <a:solidFill>
                  <a:srgbClr val="0070C0"/>
                </a:solidFill>
                <a:effectLst>
                  <a:outerShdw blurRad="38100" dist="25400" dir="5400000" algn="ctr" rotWithShape="0">
                    <a:srgbClr val="6E747A">
                      <a:alpha val="43000"/>
                    </a:srgbClr>
                  </a:outerShdw>
                </a:effectLst>
                <a:latin typeface="+mj-ea"/>
                <a:ea typeface="+mj-ea"/>
                <a:sym typeface="+mn-ea"/>
              </a:rPr>
              <a:t>合作</a:t>
            </a:r>
            <a:r>
              <a:rPr lang="zh-CN" altLang="en-US" sz="1600" dirty="0">
                <a:solidFill>
                  <a:srgbClr val="0070C0"/>
                </a:solidFill>
                <a:effectLst>
                  <a:outerShdw blurRad="38100" dist="25400" dir="5400000" algn="ctr" rotWithShape="0">
                    <a:srgbClr val="6E747A">
                      <a:alpha val="43000"/>
                    </a:srgbClr>
                  </a:outerShdw>
                </a:effectLst>
                <a:latin typeface="+mj-ea"/>
                <a:ea typeface="+mj-ea"/>
                <a:sym typeface="+mn-ea"/>
              </a:rPr>
              <a:t>。</a:t>
            </a:r>
            <a:endParaRPr lang="zh-CN" altLang="en-US" sz="1600" dirty="0">
              <a:solidFill>
                <a:srgbClr val="0070C0"/>
              </a:solidFill>
              <a:effectLst>
                <a:outerShdw blurRad="38100" dist="25400" dir="5400000" algn="ctr" rotWithShape="0">
                  <a:srgbClr val="6E747A">
                    <a:alpha val="43000"/>
                  </a:srgbClr>
                </a:outerShdw>
              </a:effectLst>
              <a:latin typeface="+mj-ea"/>
              <a:ea typeface="+mj-ea"/>
              <a:sym typeface="+mn-ea"/>
            </a:endParaRPr>
          </a:p>
        </p:txBody>
      </p:sp>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（一）乡村治理体系建设</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8" name="图片 7" descr="/home/greatwall/桌面/2022-06-15_013.jpeg2022-06-15_013"/>
          <p:cNvPicPr>
            <a:picLocks noChangeAspect="1"/>
          </p:cNvPicPr>
          <p:nvPr/>
        </p:nvPicPr>
        <p:blipFill>
          <a:blip r:embed="rId2"/>
          <a:srcRect/>
          <a:stretch>
            <a:fillRect/>
          </a:stretch>
        </p:blipFill>
        <p:spPr>
          <a:xfrm>
            <a:off x="4011295" y="1457643"/>
            <a:ext cx="2408555" cy="3406775"/>
          </a:xfrm>
          <a:prstGeom prst="rect">
            <a:avLst/>
          </a:prstGeom>
          <a:effectLst>
            <a:outerShdw blurRad="50800" dist="38100" dir="10800000" algn="r" rotWithShape="0">
              <a:srgbClr val="00448E">
                <a:alpha val="40000"/>
              </a:srgbClr>
            </a:outerShdw>
          </a:effectLst>
        </p:spPr>
      </p:pic>
      <p:pic>
        <p:nvPicPr>
          <p:cNvPr id="3" name="图片 2" descr="/home/greatwall/桌面/2022-06-15_014.jpeg2022-06-15_014"/>
          <p:cNvPicPr>
            <a:picLocks noChangeAspect="1"/>
          </p:cNvPicPr>
          <p:nvPr/>
        </p:nvPicPr>
        <p:blipFill>
          <a:blip r:embed="rId3"/>
          <a:srcRect/>
          <a:stretch>
            <a:fillRect/>
          </a:stretch>
        </p:blipFill>
        <p:spPr>
          <a:xfrm>
            <a:off x="6465253" y="1457643"/>
            <a:ext cx="2407920" cy="3406775"/>
          </a:xfrm>
          <a:prstGeom prst="rect">
            <a:avLst/>
          </a:prstGeom>
          <a:effectLst>
            <a:outerShdw blurRad="50800" dist="38100" dir="10800000" algn="r" rotWithShape="0">
              <a:srgbClr val="00448E">
                <a:alpha val="40000"/>
              </a:srgbClr>
            </a:outerShdw>
          </a:effectLst>
        </p:spPr>
      </p:pic>
      <p:sp>
        <p:nvSpPr>
          <p:cNvPr id="9" name="文本框 8"/>
          <p:cNvSpPr txBox="1"/>
          <p:nvPr/>
        </p:nvSpPr>
        <p:spPr>
          <a:xfrm>
            <a:off x="502920" y="1567180"/>
            <a:ext cx="3405505" cy="2194560"/>
          </a:xfrm>
          <a:prstGeom prst="rect">
            <a:avLst/>
          </a:prstGeom>
          <a:noFill/>
        </p:spPr>
        <p:txBody>
          <a:bodyPr wrap="square" rtlCol="0">
            <a:spAutoFit/>
          </a:bodyPr>
          <a:p>
            <a:pPr algn="just" fontAlgn="auto">
              <a:lnSpc>
                <a:spcPts val="2420"/>
              </a:lnSpc>
            </a:pPr>
            <a:r>
              <a:rPr lang="en-US" altLang="zh-CN">
                <a:solidFill>
                  <a:srgbClr val="FF0000"/>
                </a:solidFill>
              </a:rPr>
              <a:t>       </a:t>
            </a:r>
            <a:r>
              <a:rPr lang="zh-CN" altLang="en-US" sz="1600">
                <a:solidFill>
                  <a:srgbClr val="FF0000"/>
                </a:solidFill>
              </a:rPr>
              <a:t>根据乡村振兴部门职责分工，明年要在乡村建设、乡村治理、农村社会事业发展三个方面重点用力，推动工作由顶层设计转向全面实施。</a:t>
            </a:r>
            <a:endParaRPr lang="zh-CN" altLang="en-US" sz="1600">
              <a:solidFill>
                <a:srgbClr val="FF0000"/>
              </a:solidFill>
            </a:endParaRPr>
          </a:p>
          <a:p>
            <a:pPr algn="just" fontAlgn="auto"/>
            <a:r>
              <a:rPr lang="en-US" altLang="zh-CN" sz="1600">
                <a:solidFill>
                  <a:srgbClr val="FF0000"/>
                </a:solidFill>
              </a:rPr>
              <a:t>      </a:t>
            </a:r>
            <a:endParaRPr lang="en-US" altLang="zh-CN" sz="1600">
              <a:solidFill>
                <a:srgbClr val="FF0000"/>
              </a:solidFill>
            </a:endParaRPr>
          </a:p>
          <a:p>
            <a:pPr algn="just" fontAlgn="auto"/>
            <a:r>
              <a:rPr lang="en-US" altLang="zh-CN" sz="1200">
                <a:solidFill>
                  <a:srgbClr val="FF0000"/>
                </a:solidFill>
              </a:rPr>
              <a:t>          </a:t>
            </a:r>
            <a:r>
              <a:rPr lang="zh-CN" altLang="en-US" sz="1200">
                <a:solidFill>
                  <a:srgbClr val="FF0000"/>
                </a:solidFill>
              </a:rPr>
              <a:t>—</a:t>
            </a:r>
            <a:r>
              <a:rPr lang="zh-CN" altLang="en-US" sz="1200">
                <a:solidFill>
                  <a:srgbClr val="FF0000"/>
                </a:solidFill>
                <a:sym typeface="+mn-ea"/>
              </a:rPr>
              <a:t>—刘焕鑫局长</a:t>
            </a:r>
            <a:r>
              <a:rPr lang="zh-CN" altLang="en-US" sz="1200">
                <a:solidFill>
                  <a:srgbClr val="FF0000"/>
                </a:solidFill>
              </a:rPr>
              <a:t>在全国乡村振兴局长会议上的讲话（2021年12月27日）</a:t>
            </a:r>
            <a:endParaRPr lang="zh-CN" altLang="en-US" sz="1600">
              <a:solidFill>
                <a:srgbClr val="FF0000"/>
              </a:solidFill>
            </a:endParaRPr>
          </a:p>
          <a:p>
            <a:endParaRPr lang="zh-CN" altLang="en-US" sz="1600">
              <a:solidFill>
                <a:srgbClr val="FF0000"/>
              </a:solidFill>
            </a:endParaRPr>
          </a:p>
        </p:txBody>
      </p:sp>
    </p:spTree>
    <p:custDataLst>
      <p:tags r:id="rId4"/>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（二）乡村治理试点示范</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sp>
        <p:nvSpPr>
          <p:cNvPr id="6" name="文本框 5"/>
          <p:cNvSpPr txBox="1"/>
          <p:nvPr>
            <p:custDataLst>
              <p:tags r:id="rId2"/>
            </p:custDataLst>
          </p:nvPr>
        </p:nvSpPr>
        <p:spPr>
          <a:xfrm>
            <a:off x="680085" y="1732915"/>
            <a:ext cx="5036185" cy="230695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全国乡村治理体系建设试点示范</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全国乡村治理示范村镇创建</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全市乡村治理示范村镇创建</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全国乡村治理典型案例推荐</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全国乡村治理会议经验交流</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全市乡村治理现场观摩会</a:t>
            </a:r>
            <a:endParaRPr lang="zh-CN" altLang="en-US" sz="1600" dirty="0">
              <a:solidFill>
                <a:srgbClr val="0070C0"/>
              </a:solidFill>
              <a:latin typeface="+mj-ea"/>
              <a:ea typeface="+mj-ea"/>
              <a:sym typeface="+mn-ea"/>
            </a:endParaRPr>
          </a:p>
        </p:txBody>
      </p:sp>
      <p:pic>
        <p:nvPicPr>
          <p:cNvPr id="10" name="图片 9" descr="5.2021年6月和顺茶馆开展“向奎普法”和顺讲堂"/>
          <p:cNvPicPr>
            <a:picLocks noChangeAspect="1"/>
          </p:cNvPicPr>
          <p:nvPr/>
        </p:nvPicPr>
        <p:blipFill>
          <a:blip r:embed="rId3"/>
          <a:stretch>
            <a:fillRect/>
          </a:stretch>
        </p:blipFill>
        <p:spPr>
          <a:xfrm>
            <a:off x="3908425" y="1122045"/>
            <a:ext cx="5003800" cy="3336290"/>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（二）乡村治理试点示范</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sp>
        <p:nvSpPr>
          <p:cNvPr id="6" name="文本框 5"/>
          <p:cNvSpPr txBox="1"/>
          <p:nvPr>
            <p:custDataLst>
              <p:tags r:id="rId2"/>
            </p:custDataLst>
          </p:nvPr>
        </p:nvSpPr>
        <p:spPr>
          <a:xfrm>
            <a:off x="3640455" y="784860"/>
            <a:ext cx="5036185" cy="46037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乡村治理示范村镇创建</a:t>
            </a:r>
            <a:endParaRPr lang="zh-CN" altLang="en-US" sz="1600" dirty="0">
              <a:solidFill>
                <a:srgbClr val="0070C0"/>
              </a:solidFill>
              <a:latin typeface="+mj-ea"/>
              <a:ea typeface="+mj-ea"/>
              <a:sym typeface="+mn-ea"/>
            </a:endParaRPr>
          </a:p>
        </p:txBody>
      </p:sp>
      <p:pic>
        <p:nvPicPr>
          <p:cNvPr id="3" name="图片 2" descr="2022-06-15_015"/>
          <p:cNvPicPr>
            <a:picLocks noChangeAspect="1"/>
          </p:cNvPicPr>
          <p:nvPr/>
        </p:nvPicPr>
        <p:blipFill>
          <a:blip r:embed="rId3"/>
          <a:stretch>
            <a:fillRect/>
          </a:stretch>
        </p:blipFill>
        <p:spPr>
          <a:xfrm>
            <a:off x="92710" y="1245235"/>
            <a:ext cx="2684780" cy="3797935"/>
          </a:xfrm>
          <a:prstGeom prst="rect">
            <a:avLst/>
          </a:prstGeom>
          <a:effectLst>
            <a:outerShdw blurRad="50800" dist="38100" dir="8100000" algn="tr" rotWithShape="0">
              <a:prstClr val="black">
                <a:alpha val="40000"/>
              </a:prstClr>
            </a:outerShdw>
          </a:effectLst>
        </p:spPr>
      </p:pic>
      <p:pic>
        <p:nvPicPr>
          <p:cNvPr id="8" name="图片 7" descr="/home/greatwall/桌面/2022-06-15_016.jpeg2022-06-15_016"/>
          <p:cNvPicPr>
            <a:picLocks noChangeAspect="1"/>
          </p:cNvPicPr>
          <p:nvPr/>
        </p:nvPicPr>
        <p:blipFill>
          <a:blip r:embed="rId4"/>
          <a:srcRect/>
          <a:stretch>
            <a:fillRect/>
          </a:stretch>
        </p:blipFill>
        <p:spPr>
          <a:xfrm>
            <a:off x="2402840" y="1245553"/>
            <a:ext cx="2684780" cy="3797300"/>
          </a:xfrm>
          <a:prstGeom prst="rect">
            <a:avLst/>
          </a:prstGeom>
          <a:effectLst>
            <a:outerShdw blurRad="50800" dist="38100" dir="8100000" algn="tr" rotWithShape="0">
              <a:prstClr val="black">
                <a:alpha val="40000"/>
              </a:prstClr>
            </a:outerShdw>
          </a:effectLst>
        </p:spPr>
      </p:pic>
      <p:pic>
        <p:nvPicPr>
          <p:cNvPr id="14" name="图片 13" descr="/home/greatwall/桌面/2022-06-15_018.jpeg2022-06-15_018"/>
          <p:cNvPicPr>
            <a:picLocks noChangeAspect="1"/>
          </p:cNvPicPr>
          <p:nvPr/>
        </p:nvPicPr>
        <p:blipFill>
          <a:blip r:embed="rId5"/>
          <a:srcRect/>
          <a:stretch>
            <a:fillRect/>
          </a:stretch>
        </p:blipFill>
        <p:spPr>
          <a:xfrm>
            <a:off x="4099878" y="1238568"/>
            <a:ext cx="2684145" cy="3797300"/>
          </a:xfrm>
          <a:prstGeom prst="rect">
            <a:avLst/>
          </a:prstGeom>
          <a:effectLst>
            <a:outerShdw blurRad="50800" dist="38100" dir="8100000" algn="tr" rotWithShape="0">
              <a:prstClr val="black">
                <a:alpha val="40000"/>
              </a:prstClr>
            </a:outerShdw>
          </a:effectLst>
        </p:spPr>
      </p:pic>
      <p:pic>
        <p:nvPicPr>
          <p:cNvPr id="11" name="图片 10" descr="/home/greatwall/桌面/2022-06-15_017.jpeg2022-06-15_017"/>
          <p:cNvPicPr>
            <a:picLocks noChangeAspect="1"/>
          </p:cNvPicPr>
          <p:nvPr/>
        </p:nvPicPr>
        <p:blipFill>
          <a:blip r:embed="rId6"/>
          <a:srcRect/>
          <a:stretch>
            <a:fillRect/>
          </a:stretch>
        </p:blipFill>
        <p:spPr>
          <a:xfrm>
            <a:off x="6224270" y="1244918"/>
            <a:ext cx="2684780" cy="3797300"/>
          </a:xfrm>
          <a:prstGeom prst="rect">
            <a:avLst/>
          </a:prstGeom>
          <a:effectLst>
            <a:outerShdw blurRad="50800" dist="38100" dir="8100000" algn="tr" rotWithShape="0">
              <a:prstClr val="black">
                <a:alpha val="40000"/>
              </a:prstClr>
            </a:outerShdw>
          </a:effectLst>
        </p:spPr>
      </p:pic>
    </p:spTree>
    <p:custDataLst>
      <p:tags r:id="rId7"/>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（三）乡村治理“积分制”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pic>
        <p:nvPicPr>
          <p:cNvPr id="3" name="图片 2" descr="/home/greatwall/桌面/2022-06-15_020.jpeg2022-06-15_020"/>
          <p:cNvPicPr>
            <a:picLocks noChangeAspect="1"/>
          </p:cNvPicPr>
          <p:nvPr/>
        </p:nvPicPr>
        <p:blipFill>
          <a:blip r:embed="rId2"/>
          <a:srcRect/>
          <a:stretch>
            <a:fillRect/>
          </a:stretch>
        </p:blipFill>
        <p:spPr>
          <a:xfrm>
            <a:off x="434975" y="1245553"/>
            <a:ext cx="2684780" cy="3797300"/>
          </a:xfrm>
          <a:prstGeom prst="rect">
            <a:avLst/>
          </a:prstGeom>
          <a:effectLst>
            <a:outerShdw blurRad="50800" dist="38100" dir="8100000" algn="tr" rotWithShape="0">
              <a:prstClr val="black">
                <a:alpha val="40000"/>
              </a:prstClr>
            </a:outerShdw>
          </a:effectLst>
        </p:spPr>
      </p:pic>
      <p:pic>
        <p:nvPicPr>
          <p:cNvPr id="10" name="图片 9" descr="观峰村开展乡风文明兑积分活动"/>
          <p:cNvPicPr>
            <a:picLocks noChangeAspect="1"/>
          </p:cNvPicPr>
          <p:nvPr/>
        </p:nvPicPr>
        <p:blipFill>
          <a:blip r:embed="rId3"/>
          <a:stretch>
            <a:fillRect/>
          </a:stretch>
        </p:blipFill>
        <p:spPr>
          <a:xfrm>
            <a:off x="3234690" y="1280795"/>
            <a:ext cx="5590540" cy="3727450"/>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（三）乡村治理“积分制”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pic>
        <p:nvPicPr>
          <p:cNvPr id="6" name="图片 5" descr="兴隆镇回龙村进行积分兑换"/>
          <p:cNvPicPr>
            <a:picLocks noChangeAspect="1"/>
          </p:cNvPicPr>
          <p:nvPr/>
        </p:nvPicPr>
        <p:blipFill>
          <a:blip r:embed="rId2"/>
          <a:stretch>
            <a:fillRect/>
          </a:stretch>
        </p:blipFill>
        <p:spPr>
          <a:xfrm>
            <a:off x="4398645" y="1468755"/>
            <a:ext cx="4469765" cy="3352165"/>
          </a:xfrm>
          <a:prstGeom prst="rect">
            <a:avLst/>
          </a:prstGeom>
          <a:effectLst>
            <a:softEdge rad="127000"/>
          </a:effectLst>
        </p:spPr>
      </p:pic>
      <p:sp>
        <p:nvSpPr>
          <p:cNvPr id="8" name="文本框 7"/>
          <p:cNvSpPr txBox="1"/>
          <p:nvPr>
            <p:custDataLst>
              <p:tags r:id="rId3"/>
            </p:custDataLst>
          </p:nvPr>
        </p:nvSpPr>
        <p:spPr>
          <a:xfrm>
            <a:off x="680085" y="1525270"/>
            <a:ext cx="3526790" cy="2722880"/>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b="1" dirty="0">
                <a:solidFill>
                  <a:srgbClr val="0070C0"/>
                </a:solidFill>
                <a:latin typeface="+mj-ea"/>
                <a:ea typeface="+mj-ea"/>
                <a:sym typeface="+mn-ea"/>
              </a:rPr>
              <a:t>◆什么是乡村治理“积分制”</a:t>
            </a:r>
            <a:endParaRPr lang="zh-CN" altLang="en-US" sz="1400" dirty="0">
              <a:solidFill>
                <a:srgbClr val="0070C0"/>
              </a:solidFill>
              <a:latin typeface="东文宋体" charset="0"/>
              <a:ea typeface="东文宋体" charset="0"/>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en-US" altLang="zh-CN" sz="1400" dirty="0">
                <a:solidFill>
                  <a:srgbClr val="0070C0"/>
                </a:solidFill>
                <a:latin typeface="+mj-ea"/>
                <a:ea typeface="+mj-ea"/>
                <a:sym typeface="+mn-ea"/>
              </a:rPr>
              <a:t>    </a:t>
            </a:r>
            <a:r>
              <a:rPr lang="zh-CN" altLang="en-US" sz="1400" dirty="0">
                <a:solidFill>
                  <a:srgbClr val="0070C0"/>
                </a:solidFill>
                <a:latin typeface="+mj-ea"/>
                <a:ea typeface="+mj-ea"/>
                <a:sym typeface="+mn-ea"/>
              </a:rPr>
              <a:t>在乡村治理中推广运用积分制,是在农村基层党组织领导下,通过基层民主程序,将乡村治理各项事务转化为数量化指标,对农民群众日常行为进行评价并形成积分,给予相应精神鼓励或物质奖励,建立健全激励约束机制,把复杂的评比内容具体化,把无形的道德标准有形化。</a:t>
            </a:r>
            <a:endParaRPr lang="en-US" altLang="zh-CN" sz="1400" dirty="0">
              <a:solidFill>
                <a:srgbClr val="0070C0"/>
              </a:solidFill>
              <a:latin typeface="+mj-ea"/>
              <a:ea typeface="+mj-ea"/>
              <a:sym typeface="+mn-ea"/>
            </a:endParaRPr>
          </a:p>
        </p:txBody>
      </p:sp>
    </p:spTree>
    <p:custDataLst>
      <p:tags r:id="rId4"/>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（三）乡村治理“积分制”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pic>
        <p:nvPicPr>
          <p:cNvPr id="6" name="图片 5" descr="/home/greatwall/桌面/新立镇桂花村积分兑换.png新立镇桂花村积分兑换"/>
          <p:cNvPicPr>
            <a:picLocks noChangeAspect="1"/>
          </p:cNvPicPr>
          <p:nvPr/>
        </p:nvPicPr>
        <p:blipFill>
          <a:blip r:embed="rId2"/>
          <a:srcRect/>
          <a:stretch>
            <a:fillRect/>
          </a:stretch>
        </p:blipFill>
        <p:spPr>
          <a:xfrm>
            <a:off x="4398963" y="1468755"/>
            <a:ext cx="4469130" cy="3352165"/>
          </a:xfrm>
          <a:prstGeom prst="rect">
            <a:avLst/>
          </a:prstGeom>
          <a:effectLst>
            <a:softEdge rad="127000"/>
          </a:effectLst>
        </p:spPr>
      </p:pic>
      <p:sp>
        <p:nvSpPr>
          <p:cNvPr id="8" name="文本框 7"/>
          <p:cNvSpPr txBox="1"/>
          <p:nvPr>
            <p:custDataLst>
              <p:tags r:id="rId3"/>
            </p:custDataLst>
          </p:nvPr>
        </p:nvSpPr>
        <p:spPr>
          <a:xfrm>
            <a:off x="181610" y="1388110"/>
            <a:ext cx="4216400" cy="2976880"/>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b="1" dirty="0">
                <a:solidFill>
                  <a:srgbClr val="0070C0"/>
                </a:solidFill>
                <a:latin typeface="+mj-ea"/>
                <a:ea typeface="+mj-ea"/>
                <a:sym typeface="+mn-ea"/>
              </a:rPr>
              <a:t>◆乡村治理“积分制”作用</a:t>
            </a:r>
            <a:endParaRPr lang="zh-CN" altLang="en-US" sz="1400" dirty="0">
              <a:solidFill>
                <a:srgbClr val="0070C0"/>
              </a:solidFill>
              <a:latin typeface="东文宋体" charset="0"/>
              <a:ea typeface="东文宋体" charset="0"/>
              <a:sym typeface="+mn-ea"/>
            </a:endParaRPr>
          </a:p>
          <a:p>
            <a:pPr indent="0" fontAlgn="ctr">
              <a:lnSpc>
                <a:spcPts val="2180"/>
              </a:lnSpc>
              <a:buClr>
                <a:srgbClr val="BBC5D2">
                  <a:lumMod val="60000"/>
                  <a:lumOff val="40000"/>
                </a:srgbClr>
              </a:buClr>
              <a:buSzPct val="130000"/>
              <a:buFont typeface="Wingdings" panose="05000000000000000000" pitchFamily="2" charset="2"/>
              <a:buNone/>
            </a:pPr>
            <a:r>
              <a:rPr lang="en-US" altLang="zh-CN" sz="1400" dirty="0">
                <a:solidFill>
                  <a:srgbClr val="0070C0"/>
                </a:solidFill>
                <a:latin typeface="+mj-ea"/>
                <a:ea typeface="+mj-ea"/>
                <a:sym typeface="+mn-ea"/>
              </a:rPr>
              <a:t>   </a:t>
            </a:r>
            <a:r>
              <a:rPr sz="1400" b="1" dirty="0">
                <a:solidFill>
                  <a:srgbClr val="0070C0"/>
                </a:solidFill>
                <a:latin typeface="+mj-ea"/>
                <a:ea typeface="+mj-ea"/>
                <a:sym typeface="+mn-ea"/>
              </a:rPr>
              <a:t>有利于</a:t>
            </a:r>
            <a:r>
              <a:rPr sz="1400" dirty="0">
                <a:solidFill>
                  <a:srgbClr val="0070C0"/>
                </a:solidFill>
                <a:latin typeface="+mj-ea"/>
                <a:ea typeface="+mj-ea"/>
                <a:sym typeface="+mn-ea"/>
              </a:rPr>
              <a:t>增强基层党组织的领导作用,持续推动农村基层党组织联系和服务群众常态化、长效化,增强党组织凝聚力、战斗力;</a:t>
            </a:r>
            <a:r>
              <a:rPr sz="1400" b="1" dirty="0">
                <a:solidFill>
                  <a:srgbClr val="0070C0"/>
                </a:solidFill>
                <a:latin typeface="+mj-ea"/>
                <a:ea typeface="+mj-ea"/>
                <a:sym typeface="+mn-ea"/>
              </a:rPr>
              <a:t>有利于</a:t>
            </a:r>
            <a:r>
              <a:rPr sz="1400" dirty="0">
                <a:solidFill>
                  <a:srgbClr val="0070C0"/>
                </a:solidFill>
                <a:latin typeface="+mj-ea"/>
                <a:ea typeface="+mj-ea"/>
                <a:sym typeface="+mn-ea"/>
              </a:rPr>
              <a:t>推动乡村振兴重点工作,统筹推动乡村治理、乡村建设、农村人居环境整治、农村产业发展、生态环境保护等乡村振兴重点任务落细;</a:t>
            </a:r>
            <a:r>
              <a:rPr sz="1400" b="1" dirty="0">
                <a:solidFill>
                  <a:srgbClr val="0070C0"/>
                </a:solidFill>
                <a:latin typeface="+mj-ea"/>
                <a:ea typeface="+mj-ea"/>
                <a:sym typeface="+mn-ea"/>
              </a:rPr>
              <a:t>有利于</a:t>
            </a:r>
            <a:r>
              <a:rPr sz="1400" dirty="0">
                <a:solidFill>
                  <a:srgbClr val="0070C0"/>
                </a:solidFill>
                <a:latin typeface="+mj-ea"/>
                <a:ea typeface="+mj-ea"/>
                <a:sym typeface="+mn-ea"/>
              </a:rPr>
              <a:t>提高农民群众参与乡村治理的积极性,把一家一户组织起来,实现纷繁复杂村级事务的标准化、具体化,让乡村治理工作可量化、有抓手,推动信用体系建设,激发群众内生动力。</a:t>
            </a:r>
            <a:endParaRPr sz="1400" dirty="0">
              <a:solidFill>
                <a:srgbClr val="0070C0"/>
              </a:solidFill>
              <a:latin typeface="+mj-ea"/>
              <a:ea typeface="+mj-ea"/>
              <a:sym typeface="+mn-ea"/>
            </a:endParaRPr>
          </a:p>
        </p:txBody>
      </p:sp>
    </p:spTree>
    <p:custDataLst>
      <p:tags r:id="rId4"/>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（三）乡村治理“积分制”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pic>
        <p:nvPicPr>
          <p:cNvPr id="6" name="图片 5" descr="/home/greatwall/桌面/8e4731091ec6b60059b600fd07d0986.jpg8e4731091ec6b60059b600fd07d0986"/>
          <p:cNvPicPr>
            <a:picLocks noChangeAspect="1"/>
          </p:cNvPicPr>
          <p:nvPr/>
        </p:nvPicPr>
        <p:blipFill>
          <a:blip r:embed="rId2"/>
          <a:srcRect/>
          <a:stretch>
            <a:fillRect/>
          </a:stretch>
        </p:blipFill>
        <p:spPr>
          <a:xfrm>
            <a:off x="4558031" y="1468755"/>
            <a:ext cx="4150995" cy="3352165"/>
          </a:xfrm>
          <a:prstGeom prst="rect">
            <a:avLst/>
          </a:prstGeom>
          <a:effectLst>
            <a:softEdge rad="127000"/>
          </a:effectLst>
        </p:spPr>
      </p:pic>
      <p:sp>
        <p:nvSpPr>
          <p:cNvPr id="8" name="文本框 7"/>
          <p:cNvSpPr txBox="1"/>
          <p:nvPr>
            <p:custDataLst>
              <p:tags r:id="rId3"/>
            </p:custDataLst>
          </p:nvPr>
        </p:nvSpPr>
        <p:spPr>
          <a:xfrm>
            <a:off x="767080" y="1415415"/>
            <a:ext cx="3411220" cy="293052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◆乡村治理“积分制”基本要求</a:t>
            </a:r>
            <a:endParaRPr lang="zh-CN" altLang="en-US" sz="1600" b="1" dirty="0">
              <a:solidFill>
                <a:srgbClr val="0070C0"/>
              </a:solidFill>
              <a:latin typeface="+mj-ea"/>
              <a:ea typeface="+mj-ea"/>
              <a:sym typeface="+mn-ea"/>
            </a:endParaRPr>
          </a:p>
          <a:p>
            <a:pPr indent="0" fontAlgn="ctr">
              <a:lnSpc>
                <a:spcPts val="2180"/>
              </a:lnSpc>
              <a:buClr>
                <a:srgbClr val="BBC5D2">
                  <a:lumMod val="60000"/>
                  <a:lumOff val="40000"/>
                </a:srgbClr>
              </a:buClr>
              <a:buSzPct val="130000"/>
              <a:buFont typeface="Wingdings" panose="05000000000000000000" pitchFamily="2" charset="2"/>
              <a:buNone/>
            </a:pPr>
            <a:r>
              <a:rPr lang="en-US" altLang="zh-CN" sz="1400" dirty="0">
                <a:solidFill>
                  <a:srgbClr val="0070C0"/>
                </a:solidFill>
                <a:latin typeface="+mj-ea"/>
                <a:ea typeface="+mj-ea"/>
                <a:sym typeface="+mn-ea"/>
              </a:rPr>
              <a:t>   </a:t>
            </a:r>
            <a:r>
              <a:rPr sz="1400" dirty="0">
                <a:solidFill>
                  <a:srgbClr val="0070C0"/>
                </a:solidFill>
                <a:latin typeface="+mj-ea"/>
                <a:ea typeface="+mj-ea"/>
                <a:sym typeface="+mn-ea"/>
              </a:rPr>
              <a:t>坚持党的领导 </a:t>
            </a:r>
            <a:r>
              <a:rPr lang="en-US" sz="1400" dirty="0">
                <a:solidFill>
                  <a:srgbClr val="0070C0"/>
                </a:solidFill>
                <a:latin typeface="+mj-ea"/>
                <a:ea typeface="+mj-ea"/>
                <a:sym typeface="+mn-ea"/>
              </a:rPr>
              <a:t>  </a:t>
            </a:r>
            <a:r>
              <a:rPr sz="1400" dirty="0">
                <a:solidFill>
                  <a:srgbClr val="0070C0"/>
                </a:solidFill>
                <a:latin typeface="+mj-ea"/>
                <a:ea typeface="+mj-ea"/>
                <a:sym typeface="+mn-ea"/>
              </a:rPr>
              <a:t>坚持统筹推进</a:t>
            </a:r>
            <a:endParaRPr sz="1400" dirty="0">
              <a:solidFill>
                <a:srgbClr val="0070C0"/>
              </a:solidFill>
              <a:latin typeface="+mj-ea"/>
              <a:ea typeface="+mj-ea"/>
              <a:sym typeface="+mn-ea"/>
            </a:endParaRPr>
          </a:p>
          <a:p>
            <a:pPr indent="0" fontAlgn="ctr">
              <a:lnSpc>
                <a:spcPts val="2180"/>
              </a:lnSpc>
              <a:buClr>
                <a:srgbClr val="BBC5D2">
                  <a:lumMod val="60000"/>
                  <a:lumOff val="40000"/>
                </a:srgbClr>
              </a:buClr>
              <a:buSzPct val="130000"/>
              <a:buFont typeface="Wingdings" panose="05000000000000000000" pitchFamily="2" charset="2"/>
              <a:buNone/>
            </a:pPr>
            <a:r>
              <a:rPr lang="en-US" sz="1400" dirty="0">
                <a:solidFill>
                  <a:srgbClr val="0070C0"/>
                </a:solidFill>
                <a:latin typeface="+mj-ea"/>
                <a:ea typeface="+mj-ea"/>
                <a:sym typeface="+mn-ea"/>
              </a:rPr>
              <a:t>   </a:t>
            </a:r>
            <a:r>
              <a:rPr sz="1400" dirty="0">
                <a:solidFill>
                  <a:srgbClr val="0070C0"/>
                </a:solidFill>
                <a:latin typeface="+mj-ea"/>
                <a:ea typeface="+mj-ea"/>
                <a:sym typeface="+mn-ea"/>
              </a:rPr>
              <a:t>坚持问题导向</a:t>
            </a:r>
            <a:r>
              <a:rPr lang="en-US" sz="1400" dirty="0">
                <a:solidFill>
                  <a:srgbClr val="0070C0"/>
                </a:solidFill>
                <a:latin typeface="+mj-ea"/>
                <a:ea typeface="+mj-ea"/>
                <a:sym typeface="+mn-ea"/>
              </a:rPr>
              <a:t>   </a:t>
            </a:r>
            <a:r>
              <a:rPr sz="1400" dirty="0">
                <a:solidFill>
                  <a:srgbClr val="0070C0"/>
                </a:solidFill>
                <a:latin typeface="+mj-ea"/>
                <a:ea typeface="+mj-ea"/>
                <a:sym typeface="+mn-ea"/>
              </a:rPr>
              <a:t>坚持群众主体</a:t>
            </a:r>
            <a:endParaRPr sz="1400" dirty="0">
              <a:solidFill>
                <a:srgbClr val="0070C0"/>
              </a:solidFill>
              <a:latin typeface="+mj-ea"/>
              <a:ea typeface="+mj-ea"/>
              <a:sym typeface="+mn-ea"/>
            </a:endParaRPr>
          </a:p>
          <a:p>
            <a:pPr indent="0" fontAlgn="ctr">
              <a:lnSpc>
                <a:spcPts val="2180"/>
              </a:lnSpc>
              <a:buClr>
                <a:srgbClr val="BBC5D2">
                  <a:lumMod val="60000"/>
                  <a:lumOff val="40000"/>
                </a:srgbClr>
              </a:buClr>
              <a:buSzPct val="130000"/>
              <a:buFont typeface="Wingdings" panose="05000000000000000000" pitchFamily="2" charset="2"/>
              <a:buNone/>
            </a:pPr>
            <a:r>
              <a:rPr lang="en-US" sz="1400" dirty="0">
                <a:solidFill>
                  <a:srgbClr val="0070C0"/>
                </a:solidFill>
                <a:latin typeface="+mj-ea"/>
                <a:ea typeface="+mj-ea"/>
                <a:sym typeface="+mn-ea"/>
              </a:rPr>
              <a:t>   </a:t>
            </a:r>
            <a:r>
              <a:rPr sz="1400" dirty="0">
                <a:solidFill>
                  <a:srgbClr val="0070C0"/>
                </a:solidFill>
                <a:latin typeface="+mj-ea"/>
                <a:ea typeface="+mj-ea"/>
                <a:sym typeface="+mn-ea"/>
              </a:rPr>
              <a:t>坚持因地制宜</a:t>
            </a:r>
            <a:endParaRPr sz="1400" dirty="0">
              <a:solidFill>
                <a:srgbClr val="0070C0"/>
              </a:solidFill>
              <a:latin typeface="+mj-ea"/>
              <a:ea typeface="+mj-ea"/>
              <a:sym typeface="+mn-ea"/>
            </a:endParaRPr>
          </a:p>
          <a:p>
            <a:pPr indent="0" fontAlgn="ctr">
              <a:lnSpc>
                <a:spcPts val="218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◆乡村治理“积分制”目标任务：</a:t>
            </a:r>
            <a:endParaRPr lang="zh-CN" altLang="en-US" sz="1400" b="1" dirty="0">
              <a:solidFill>
                <a:srgbClr val="0070C0"/>
              </a:solidFill>
              <a:latin typeface="+mj-ea"/>
              <a:ea typeface="+mj-ea"/>
              <a:sym typeface="+mn-ea"/>
            </a:endParaRPr>
          </a:p>
          <a:p>
            <a:pPr indent="0" algn="just" fontAlgn="ctr">
              <a:lnSpc>
                <a:spcPts val="218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b="1" dirty="0">
                <a:solidFill>
                  <a:srgbClr val="0070C0"/>
                </a:solidFill>
                <a:latin typeface="+mj-ea"/>
                <a:ea typeface="+mj-ea"/>
                <a:sym typeface="+mn-ea"/>
              </a:rPr>
              <a:t>  </a:t>
            </a:r>
            <a:r>
              <a:rPr sz="1400" dirty="0">
                <a:solidFill>
                  <a:srgbClr val="0070C0"/>
                </a:solidFill>
                <a:latin typeface="+mj-ea"/>
                <a:ea typeface="+mj-ea"/>
                <a:sym typeface="+mn-ea"/>
              </a:rPr>
              <a:t>到 2022 年年底,50%以上的行政村(含涉农社区,下同)推行乡村治理积分制;到 2023 年年底,80%以上的行政村推行积分制;到 2024 年年底,全市行政村实现积分制全覆盖。</a:t>
            </a:r>
            <a:endParaRPr sz="1400" dirty="0">
              <a:solidFill>
                <a:srgbClr val="0070C0"/>
              </a:solidFill>
              <a:latin typeface="+mj-ea"/>
              <a:ea typeface="+mj-ea"/>
              <a:sym typeface="+mn-ea"/>
            </a:endParaRPr>
          </a:p>
        </p:txBody>
      </p:sp>
    </p:spTree>
    <p:custDataLst>
      <p:tags r:id="rId4"/>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（四）乡村治理“清单制”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sp>
        <p:nvSpPr>
          <p:cNvPr id="8" name="文本框 7"/>
          <p:cNvSpPr txBox="1"/>
          <p:nvPr>
            <p:custDataLst>
              <p:tags r:id="rId2"/>
            </p:custDataLst>
          </p:nvPr>
        </p:nvSpPr>
        <p:spPr>
          <a:xfrm>
            <a:off x="4474845" y="1879600"/>
            <a:ext cx="3411220" cy="203009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◆“清单制”是什么？</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zh-CN" altLang="en-US" sz="1400" dirty="0">
                <a:solidFill>
                  <a:srgbClr val="0070C0"/>
                </a:solidFill>
                <a:latin typeface="+mj-ea"/>
                <a:ea typeface="+mj-ea"/>
                <a:sym typeface="+mn-ea"/>
              </a:rPr>
              <a:t>在乡村治理中运用清单制,是在党组织领导下,将基层管理服务事项以及农民群众关心关注的事务细化为清单,编制操作流程,明确办理要求,建立监督评价机制,形成制度化、规范化的乡村治理方式。</a:t>
            </a:r>
            <a:endParaRPr lang="zh-CN" altLang="en-US" sz="1400" dirty="0">
              <a:solidFill>
                <a:srgbClr val="0070C0"/>
              </a:solidFill>
              <a:latin typeface="+mj-ea"/>
              <a:ea typeface="+mj-ea"/>
              <a:sym typeface="+mn-ea"/>
            </a:endParaRPr>
          </a:p>
        </p:txBody>
      </p:sp>
      <p:pic>
        <p:nvPicPr>
          <p:cNvPr id="3" name="图片 2" descr="/home/greatwall/桌面/2022-06-15_022.jpeg2022-06-15_022"/>
          <p:cNvPicPr>
            <a:picLocks noChangeAspect="1"/>
          </p:cNvPicPr>
          <p:nvPr/>
        </p:nvPicPr>
        <p:blipFill>
          <a:blip r:embed="rId3"/>
          <a:srcRect/>
          <a:stretch>
            <a:fillRect/>
          </a:stretch>
        </p:blipFill>
        <p:spPr>
          <a:xfrm>
            <a:off x="864235" y="1276350"/>
            <a:ext cx="2683510" cy="3795395"/>
          </a:xfrm>
          <a:prstGeom prst="rect">
            <a:avLst/>
          </a:prstGeom>
        </p:spPr>
      </p:pic>
    </p:spTree>
    <p:custDataLst>
      <p:tags r:id="rId4"/>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（四）乡村治理“清单制”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sp>
        <p:nvSpPr>
          <p:cNvPr id="8" name="文本框 7"/>
          <p:cNvSpPr txBox="1"/>
          <p:nvPr>
            <p:custDataLst>
              <p:tags r:id="rId2"/>
            </p:custDataLst>
          </p:nvPr>
        </p:nvSpPr>
        <p:spPr>
          <a:xfrm>
            <a:off x="502920" y="1748790"/>
            <a:ext cx="3411220" cy="203009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◆“清单制”作用</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zh-CN" altLang="en-US" sz="1400" dirty="0">
                <a:solidFill>
                  <a:srgbClr val="0070C0"/>
                </a:solidFill>
                <a:latin typeface="+mj-ea"/>
                <a:ea typeface="+mj-ea"/>
                <a:sym typeface="+mn-ea"/>
              </a:rPr>
              <a:t>在乡村治理中深化推广运用清单制,有利于减轻村级组织负担、保障农民各项权益、提高乡村治理效率、提升为民服务能力、密切党群干群关系,在各区县实践中取得了明显成效。</a:t>
            </a:r>
            <a:endParaRPr lang="zh-CN" altLang="en-US" sz="1400" dirty="0">
              <a:solidFill>
                <a:srgbClr val="0070C0"/>
              </a:solidFill>
              <a:latin typeface="+mj-ea"/>
              <a:ea typeface="+mj-ea"/>
              <a:sym typeface="+mn-ea"/>
            </a:endParaRPr>
          </a:p>
        </p:txBody>
      </p:sp>
      <p:pic>
        <p:nvPicPr>
          <p:cNvPr id="6" name="图片 5" descr="党建引领金刚振兴"/>
          <p:cNvPicPr>
            <a:picLocks noChangeAspect="1"/>
          </p:cNvPicPr>
          <p:nvPr/>
        </p:nvPicPr>
        <p:blipFill>
          <a:blip r:embed="rId3"/>
          <a:stretch>
            <a:fillRect/>
          </a:stretch>
        </p:blipFill>
        <p:spPr>
          <a:xfrm>
            <a:off x="4140200" y="1464310"/>
            <a:ext cx="4643755" cy="3333115"/>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（四）乡村治理“清单制”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sp>
        <p:nvSpPr>
          <p:cNvPr id="8" name="文本框 7"/>
          <p:cNvSpPr txBox="1"/>
          <p:nvPr>
            <p:custDataLst>
              <p:tags r:id="rId2"/>
            </p:custDataLst>
          </p:nvPr>
        </p:nvSpPr>
        <p:spPr>
          <a:xfrm>
            <a:off x="502920" y="2072005"/>
            <a:ext cx="3411220" cy="138366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◆“清单制”基本要求</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zh-CN" altLang="en-US" sz="1400" dirty="0">
                <a:solidFill>
                  <a:srgbClr val="0070C0"/>
                </a:solidFill>
                <a:latin typeface="+mj-ea"/>
                <a:ea typeface="+mj-ea"/>
                <a:sym typeface="+mn-ea"/>
              </a:rPr>
              <a:t>坚持党建引领</a:t>
            </a:r>
            <a:r>
              <a:rPr lang="en-US" altLang="zh-CN" sz="1400" dirty="0">
                <a:solidFill>
                  <a:srgbClr val="0070C0"/>
                </a:solidFill>
                <a:latin typeface="+mj-ea"/>
                <a:ea typeface="+mj-ea"/>
                <a:sym typeface="+mn-ea"/>
              </a:rPr>
              <a:t>  </a:t>
            </a:r>
            <a:r>
              <a:rPr lang="zh-CN" altLang="en-US" sz="1400" dirty="0">
                <a:solidFill>
                  <a:srgbClr val="0070C0"/>
                </a:solidFill>
                <a:latin typeface="+mj-ea"/>
                <a:ea typeface="+mj-ea"/>
                <a:sym typeface="+mn-ea"/>
              </a:rPr>
              <a:t>坚持依法依规</a:t>
            </a:r>
            <a:endParaRPr lang="zh-CN" altLang="en-US" sz="1400"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zh-CN" altLang="en-US" sz="1400" dirty="0">
                <a:solidFill>
                  <a:srgbClr val="0070C0"/>
                </a:solidFill>
                <a:latin typeface="+mj-ea"/>
                <a:ea typeface="+mj-ea"/>
                <a:sym typeface="+mn-ea"/>
              </a:rPr>
              <a:t>坚持问题导向</a:t>
            </a:r>
            <a:r>
              <a:rPr lang="en-US" altLang="zh-CN" sz="1400" dirty="0">
                <a:solidFill>
                  <a:srgbClr val="0070C0"/>
                </a:solidFill>
                <a:latin typeface="+mj-ea"/>
                <a:ea typeface="+mj-ea"/>
                <a:sym typeface="+mn-ea"/>
              </a:rPr>
              <a:t>  </a:t>
            </a:r>
            <a:r>
              <a:rPr lang="zh-CN" altLang="en-US" sz="1400" dirty="0">
                <a:solidFill>
                  <a:srgbClr val="0070C0"/>
                </a:solidFill>
                <a:latin typeface="+mj-ea"/>
                <a:ea typeface="+mj-ea"/>
                <a:sym typeface="+mn-ea"/>
              </a:rPr>
              <a:t>坚持公开公正</a:t>
            </a:r>
            <a:endParaRPr lang="zh-CN" altLang="en-US" sz="1400"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1400" dirty="0">
                <a:solidFill>
                  <a:srgbClr val="0070C0"/>
                </a:solidFill>
                <a:latin typeface="+mj-ea"/>
                <a:ea typeface="+mj-ea"/>
                <a:sym typeface="+mn-ea"/>
              </a:rPr>
              <a:t>    </a:t>
            </a:r>
            <a:r>
              <a:rPr lang="zh-CN" altLang="en-US" sz="1400" dirty="0">
                <a:solidFill>
                  <a:srgbClr val="0070C0"/>
                </a:solidFill>
                <a:latin typeface="+mj-ea"/>
                <a:ea typeface="+mj-ea"/>
                <a:sym typeface="+mn-ea"/>
              </a:rPr>
              <a:t>坚持因地制宜</a:t>
            </a:r>
            <a:r>
              <a:rPr lang="en-US" altLang="zh-CN" sz="1400" dirty="0">
                <a:solidFill>
                  <a:srgbClr val="0070C0"/>
                </a:solidFill>
                <a:latin typeface="+mj-ea"/>
                <a:ea typeface="+mj-ea"/>
                <a:sym typeface="+mn-ea"/>
              </a:rPr>
              <a:t>  </a:t>
            </a:r>
            <a:r>
              <a:rPr lang="zh-CN" altLang="en-US" sz="1400" dirty="0">
                <a:solidFill>
                  <a:srgbClr val="0070C0"/>
                </a:solidFill>
                <a:latin typeface="+mj-ea"/>
                <a:ea typeface="+mj-ea"/>
                <a:sym typeface="+mn-ea"/>
              </a:rPr>
              <a:t>坚持配套推进</a:t>
            </a:r>
            <a:endParaRPr lang="zh-CN" altLang="en-US" sz="1400" dirty="0">
              <a:solidFill>
                <a:srgbClr val="0070C0"/>
              </a:solidFill>
              <a:latin typeface="+mj-ea"/>
              <a:ea typeface="+mj-ea"/>
              <a:sym typeface="+mn-ea"/>
            </a:endParaRPr>
          </a:p>
        </p:txBody>
      </p:sp>
      <p:pic>
        <p:nvPicPr>
          <p:cNvPr id="6" name="图片 5" descr="/home/greatwall/桌面/金刚村党建文化广场.JPG金刚村党建文化广场"/>
          <p:cNvPicPr>
            <a:picLocks noChangeAspect="1"/>
          </p:cNvPicPr>
          <p:nvPr/>
        </p:nvPicPr>
        <p:blipFill>
          <a:blip r:embed="rId3"/>
          <a:srcRect/>
          <a:stretch>
            <a:fillRect/>
          </a:stretch>
        </p:blipFill>
        <p:spPr>
          <a:xfrm>
            <a:off x="3756025" y="1566545"/>
            <a:ext cx="5027930" cy="2924810"/>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180022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乡村治理是什么</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2053590" y="581660"/>
            <a:ext cx="4765040" cy="645160"/>
          </a:xfrm>
          <a:prstGeom prst="rect">
            <a:avLst/>
          </a:prstGeom>
          <a:noFill/>
          <a:ln w="9525">
            <a:noFill/>
            <a:miter lim="800000"/>
          </a:ln>
        </p:spPr>
        <p:txBody>
          <a:bodyPr wrap="square">
            <a:spAutoFit/>
          </a:bodyPr>
          <a:p>
            <a:pPr algn="ctr">
              <a:lnSpc>
                <a:spcPct val="150000"/>
              </a:lnSpc>
              <a:buFont typeface="Wingdings" panose="05000000000000000000" pitchFamily="2" charset="2"/>
              <a:buNone/>
            </a:pPr>
            <a:r>
              <a:rPr lang="zh-CN" altLang="en-US" sz="2400" b="1" dirty="0">
                <a:solidFill>
                  <a:srgbClr val="FF0000"/>
                </a:solidFill>
                <a:effectLst>
                  <a:outerShdw blurRad="50800" dist="38100" dir="18900000" algn="bl" rotWithShape="0">
                    <a:prstClr val="black">
                      <a:alpha val="40000"/>
                    </a:prstClr>
                  </a:outerShdw>
                </a:effectLst>
                <a:latin typeface="黑体" panose="02010600030101010101" charset="-122"/>
                <a:ea typeface="黑体" panose="02010600030101010101" charset="-122"/>
                <a:sym typeface="宋体" panose="02010600030101010101" pitchFamily="2" charset="-122"/>
              </a:rPr>
              <a:t>社会治理与社会管理的区别</a:t>
            </a:r>
            <a:endParaRPr lang="zh-CN" altLang="en-US" sz="2400" b="1" dirty="0">
              <a:solidFill>
                <a:srgbClr val="FF0000"/>
              </a:solidFill>
              <a:effectLst>
                <a:outerShdw blurRad="50800" dist="38100" dir="18900000" algn="b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graphicFrame>
        <p:nvGraphicFramePr>
          <p:cNvPr id="6" name="表格 5"/>
          <p:cNvGraphicFramePr/>
          <p:nvPr>
            <p:custDataLst>
              <p:tags r:id="rId2"/>
            </p:custDataLst>
          </p:nvPr>
        </p:nvGraphicFramePr>
        <p:xfrm>
          <a:off x="727075" y="1325245"/>
          <a:ext cx="7825105" cy="3200400"/>
        </p:xfrm>
        <a:graphic>
          <a:graphicData uri="http://schemas.openxmlformats.org/drawingml/2006/table">
            <a:tbl>
              <a:tblPr firstRow="1" bandRow="1">
                <a:tableStyleId>{5C22544A-7EE6-4342-B048-85BDC9FD1C3A}</a:tableStyleId>
              </a:tblPr>
              <a:tblGrid>
                <a:gridCol w="1226185"/>
                <a:gridCol w="3159125"/>
                <a:gridCol w="3439795"/>
              </a:tblGrid>
              <a:tr h="396240">
                <a:tc>
                  <a:txBody>
                    <a:bodyPr/>
                    <a:p>
                      <a:pPr>
                        <a:buNone/>
                      </a:pPr>
                      <a:endParaRPr lang="zh-CN" altLang="en-US" sz="120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p>
                      <a:pPr algn="ctr">
                        <a:buNone/>
                      </a:pPr>
                      <a:r>
                        <a:rPr lang="zh-CN" altLang="en-US" sz="1200" dirty="0">
                          <a:latin typeface="方正黑体_GBK" panose="03000509000000000000" charset="-122"/>
                          <a:ea typeface="方正黑体_GBK" panose="03000509000000000000" charset="-122"/>
                        </a:rPr>
                        <a:t>社会管理</a:t>
                      </a:r>
                      <a:endParaRPr lang="zh-CN" altLang="en-US" sz="120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p>
                      <a:pPr algn="ctr">
                        <a:buNone/>
                      </a:pPr>
                      <a:r>
                        <a:rPr lang="zh-CN" altLang="en-US" sz="1200" dirty="0">
                          <a:latin typeface="方正黑体_GBK" panose="03000509000000000000" charset="-122"/>
                          <a:ea typeface="方正黑体_GBK" panose="03000509000000000000" charset="-122"/>
                        </a:rPr>
                        <a:t>社会治理</a:t>
                      </a:r>
                      <a:endParaRPr lang="zh-CN" altLang="en-US" sz="120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96240">
                <a:tc>
                  <a:txBody>
                    <a:bodyPr/>
                    <a:p>
                      <a:pPr algn="ctr">
                        <a:buNone/>
                      </a:pPr>
                      <a:r>
                        <a:rPr lang="zh-CN" altLang="en-US" sz="1200" b="0" dirty="0">
                          <a:latin typeface="方正黑体_GBK" panose="03000509000000000000" charset="-122"/>
                          <a:ea typeface="方正黑体_GBK" panose="03000509000000000000" charset="-122"/>
                        </a:rPr>
                        <a:t>主</a:t>
                      </a:r>
                      <a:r>
                        <a:rPr lang="en-US" altLang="zh-CN" sz="1200" b="0" dirty="0">
                          <a:latin typeface="方正黑体_GBK" panose="03000509000000000000" charset="-122"/>
                          <a:ea typeface="方正黑体_GBK" panose="03000509000000000000" charset="-122"/>
                        </a:rPr>
                        <a:t>  </a:t>
                      </a:r>
                      <a:r>
                        <a:rPr lang="zh-CN" altLang="en-US" sz="1200" b="0" dirty="0">
                          <a:latin typeface="方正黑体_GBK" panose="03000509000000000000" charset="-122"/>
                          <a:ea typeface="方正黑体_GBK" panose="03000509000000000000" charset="-122"/>
                        </a:rPr>
                        <a:t>体</a:t>
                      </a:r>
                      <a:endParaRPr lang="zh-CN" altLang="en-US" sz="1200" b="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ctr">
                        <a:buNone/>
                      </a:pPr>
                      <a:r>
                        <a:rPr lang="zh-CN" altLang="en-US" sz="1200" b="0" dirty="0">
                          <a:latin typeface="方正黑体_GBK" panose="03000509000000000000" charset="-122"/>
                          <a:ea typeface="方正黑体_GBK" panose="03000509000000000000" charset="-122"/>
                        </a:rPr>
                        <a:t>政府</a:t>
                      </a:r>
                      <a:endParaRPr lang="zh-CN" altLang="en-US" sz="1200" b="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ctr">
                        <a:buNone/>
                      </a:pPr>
                      <a:r>
                        <a:rPr lang="zh-CN" altLang="en-US" sz="1200" b="0" dirty="0">
                          <a:latin typeface="方正黑体_GBK" panose="03000509000000000000" charset="-122"/>
                          <a:ea typeface="方正黑体_GBK" panose="03000509000000000000" charset="-122"/>
                        </a:rPr>
                        <a:t>多元主体</a:t>
                      </a:r>
                      <a:endParaRPr lang="zh-CN" altLang="en-US" sz="1200" b="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01040">
                <a:tc>
                  <a:txBody>
                    <a:bodyPr/>
                    <a:p>
                      <a:pPr algn="ctr">
                        <a:buNone/>
                      </a:pPr>
                      <a:r>
                        <a:rPr lang="zh-CN" altLang="en-US" sz="1200" b="0" dirty="0" smtClean="0">
                          <a:latin typeface="方正黑体_GBK" panose="03000509000000000000" charset="-122"/>
                          <a:ea typeface="方正黑体_GBK" panose="03000509000000000000" charset="-122"/>
                        </a:rPr>
                        <a:t>过</a:t>
                      </a:r>
                      <a:r>
                        <a:rPr lang="en-US" altLang="zh-CN" sz="1200" b="0" dirty="0" smtClean="0">
                          <a:latin typeface="方正黑体_GBK" panose="03000509000000000000" charset="-122"/>
                          <a:ea typeface="方正黑体_GBK" panose="03000509000000000000" charset="-122"/>
                        </a:rPr>
                        <a:t>  </a:t>
                      </a:r>
                      <a:r>
                        <a:rPr lang="zh-CN" altLang="en-US" sz="1200" b="0" dirty="0">
                          <a:latin typeface="方正黑体_GBK" panose="03000509000000000000" charset="-122"/>
                          <a:ea typeface="方正黑体_GBK" panose="03000509000000000000" charset="-122"/>
                        </a:rPr>
                        <a:t>程</a:t>
                      </a:r>
                      <a:endParaRPr lang="zh-CN" altLang="en-US" sz="1200" b="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p>
                      <a:pPr algn="l">
                        <a:buNone/>
                      </a:pPr>
                      <a:r>
                        <a:rPr lang="zh-CN" altLang="en-US" sz="1200" b="0" dirty="0">
                          <a:latin typeface="方正黑体_GBK" panose="03000509000000000000" charset="-122"/>
                          <a:ea typeface="方正黑体_GBK" panose="03000509000000000000" charset="-122"/>
                        </a:rPr>
                        <a:t>政府对社会单向度的自上而下管控</a:t>
                      </a:r>
                      <a:endParaRPr lang="zh-CN" altLang="en-US" sz="1200" b="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p>
                      <a:pPr algn="l">
                        <a:buNone/>
                      </a:pPr>
                      <a:r>
                        <a:rPr lang="zh-CN" altLang="en-US" sz="1200" b="0" dirty="0">
                          <a:latin typeface="方正黑体_GBK" panose="03000509000000000000" charset="-122"/>
                          <a:ea typeface="方正黑体_GBK" panose="03000509000000000000" charset="-122"/>
                        </a:rPr>
                        <a:t>不同主体之间多向度的协商与合作</a:t>
                      </a:r>
                      <a:endParaRPr lang="zh-CN" altLang="en-US" sz="1200" b="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r>
              <a:tr h="1310640">
                <a:tc>
                  <a:txBody>
                    <a:bodyPr/>
                    <a:p>
                      <a:pPr algn="ctr">
                        <a:lnSpc>
                          <a:spcPct val="100000"/>
                        </a:lnSpc>
                        <a:buNone/>
                      </a:pPr>
                      <a:r>
                        <a:rPr lang="zh-CN" altLang="en-US" sz="1200" b="0" dirty="0" smtClean="0">
                          <a:latin typeface="方正黑体_GBK" panose="03000509000000000000" charset="-122"/>
                          <a:ea typeface="方正黑体_GBK" panose="03000509000000000000" charset="-122"/>
                        </a:rPr>
                        <a:t>内</a:t>
                      </a:r>
                      <a:r>
                        <a:rPr lang="en-US" altLang="zh-CN" sz="1200" b="0" dirty="0" smtClean="0">
                          <a:latin typeface="方正黑体_GBK" panose="03000509000000000000" charset="-122"/>
                          <a:ea typeface="方正黑体_GBK" panose="03000509000000000000" charset="-122"/>
                        </a:rPr>
                        <a:t>  </a:t>
                      </a:r>
                      <a:r>
                        <a:rPr lang="zh-CN" altLang="en-US" sz="1200" b="0" dirty="0">
                          <a:latin typeface="方正黑体_GBK" panose="03000509000000000000" charset="-122"/>
                          <a:ea typeface="方正黑体_GBK" panose="03000509000000000000" charset="-122"/>
                        </a:rPr>
                        <a:t>容</a:t>
                      </a:r>
                      <a:endParaRPr lang="zh-CN" altLang="en-US" sz="1200" b="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l">
                        <a:buNone/>
                      </a:pPr>
                      <a:r>
                        <a:rPr lang="zh-CN" altLang="en-US" sz="1200" b="0" dirty="0">
                          <a:latin typeface="方正黑体_GBK" panose="03000509000000000000" charset="-122"/>
                          <a:ea typeface="方正黑体_GBK" panose="03000509000000000000" charset="-122"/>
                        </a:rPr>
                        <a:t>行政管理范畴，政府对社会事务的管理。</a:t>
                      </a:r>
                      <a:endParaRPr lang="zh-CN" altLang="en-US" sz="1200" b="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l">
                        <a:buNone/>
                      </a:pPr>
                      <a:r>
                        <a:rPr lang="zh-CN" altLang="en-US" sz="1200" b="0" dirty="0">
                          <a:latin typeface="方正黑体_GBK" panose="03000509000000000000" charset="-122"/>
                          <a:ea typeface="方正黑体_GBK" panose="03000509000000000000" charset="-122"/>
                        </a:rPr>
                        <a:t>超越行政管理范畴，既有政府对社会事务的管理，也有社会的自我管理，尤其强调政府与社会的合作共治。</a:t>
                      </a:r>
                      <a:endParaRPr lang="zh-CN" altLang="en-US" sz="1200" b="0"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96240">
                <a:tc>
                  <a:txBody>
                    <a:bodyPr/>
                    <a:p>
                      <a:pPr algn="ctr">
                        <a:buNone/>
                      </a:pPr>
                      <a:r>
                        <a:rPr lang="zh-CN" altLang="en-US" sz="1200" b="1" dirty="0">
                          <a:latin typeface="方正黑体_GBK" panose="03000509000000000000" charset="-122"/>
                          <a:ea typeface="方正黑体_GBK" panose="03000509000000000000" charset="-122"/>
                        </a:rPr>
                        <a:t>结</a:t>
                      </a:r>
                      <a:r>
                        <a:rPr lang="en-US" altLang="zh-CN" sz="1200" b="1" dirty="0">
                          <a:latin typeface="方正黑体_GBK" panose="03000509000000000000" charset="-122"/>
                          <a:ea typeface="方正黑体_GBK" panose="03000509000000000000" charset="-122"/>
                        </a:rPr>
                        <a:t>  </a:t>
                      </a:r>
                      <a:r>
                        <a:rPr lang="zh-CN" altLang="en-US" sz="1200" b="1" dirty="0">
                          <a:latin typeface="方正黑体_GBK" panose="03000509000000000000" charset="-122"/>
                          <a:ea typeface="方正黑体_GBK" panose="03000509000000000000" charset="-122"/>
                        </a:rPr>
                        <a:t>果</a:t>
                      </a:r>
                      <a:endParaRPr lang="zh-CN" altLang="en-US" sz="1200" b="1"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p>
                      <a:pPr algn="ctr">
                        <a:buNone/>
                      </a:pPr>
                      <a:r>
                        <a:rPr lang="zh-CN" altLang="en-US" sz="1200" b="1" dirty="0">
                          <a:latin typeface="方正黑体_GBK" panose="03000509000000000000" charset="-122"/>
                          <a:ea typeface="方正黑体_GBK" panose="03000509000000000000" charset="-122"/>
                        </a:rPr>
                        <a:t>静态稳定</a:t>
                      </a:r>
                      <a:endParaRPr lang="zh-CN" altLang="en-US" sz="1200" b="1"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p>
                      <a:pPr algn="ctr">
                        <a:buNone/>
                      </a:pPr>
                      <a:r>
                        <a:rPr lang="zh-CN" altLang="en-US" sz="1200" b="1" dirty="0">
                          <a:latin typeface="方正黑体_GBK" panose="03000509000000000000" charset="-122"/>
                          <a:ea typeface="方正黑体_GBK" panose="03000509000000000000" charset="-122"/>
                        </a:rPr>
                        <a:t>动态稳定</a:t>
                      </a:r>
                      <a:endParaRPr lang="zh-CN" altLang="en-US" sz="1200" b="1" dirty="0">
                        <a:latin typeface="方正黑体_GBK" panose="03000509000000000000" charset="-122"/>
                        <a:ea typeface="方正黑体_GBK" panose="03000509000000000000"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r>
            </a:tbl>
          </a:graphicData>
        </a:graphic>
      </p:graphicFrame>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（四）乡村治理“清单制”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sp>
        <p:nvSpPr>
          <p:cNvPr id="8" name="文本框 7"/>
          <p:cNvSpPr txBox="1"/>
          <p:nvPr>
            <p:custDataLst>
              <p:tags r:id="rId2"/>
            </p:custDataLst>
          </p:nvPr>
        </p:nvSpPr>
        <p:spPr>
          <a:xfrm>
            <a:off x="502920" y="2063750"/>
            <a:ext cx="3088640" cy="203009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◆“清单制”目标任务</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zh-CN" altLang="en-US" sz="1400" u="sng" dirty="0">
                <a:solidFill>
                  <a:srgbClr val="0070C0"/>
                </a:solidFill>
                <a:latin typeface="+mj-ea"/>
                <a:ea typeface="+mj-ea"/>
                <a:sym typeface="+mn-ea"/>
              </a:rPr>
              <a:t>到</a:t>
            </a:r>
            <a:r>
              <a:rPr sz="1400" u="sng" dirty="0">
                <a:solidFill>
                  <a:srgbClr val="0070C0"/>
                </a:solidFill>
                <a:latin typeface="+mj-ea"/>
                <a:ea typeface="+mj-ea"/>
                <a:sym typeface="+mn-ea"/>
              </a:rPr>
              <a:t>2022 年年底,全市所有行政村实现清单制全覆盖</a:t>
            </a:r>
            <a:r>
              <a:rPr sz="1400" dirty="0">
                <a:solidFill>
                  <a:srgbClr val="0070C0"/>
                </a:solidFill>
                <a:latin typeface="+mj-ea"/>
                <a:ea typeface="+mj-ea"/>
                <a:sym typeface="+mn-ea"/>
              </a:rPr>
              <a:t>;到 2023 年年底,清单范围内容持续扩展,工作机制不断完善,工作效果更加明显,主要建立健全“六张清单”。</a:t>
            </a:r>
            <a:endParaRPr sz="1400" dirty="0">
              <a:solidFill>
                <a:srgbClr val="0070C0"/>
              </a:solidFill>
              <a:latin typeface="+mj-ea"/>
              <a:ea typeface="+mj-ea"/>
              <a:sym typeface="+mn-ea"/>
            </a:endParaRPr>
          </a:p>
        </p:txBody>
      </p:sp>
      <p:pic>
        <p:nvPicPr>
          <p:cNvPr id="6" name="图片 5" descr="/home/greatwall/桌面/2020.11.16--柳荫镇东升村--乡村治理成效--杨家坝院落.JPG2020.11.16--柳荫镇东升村--乡村治理成效--杨家坝院落"/>
          <p:cNvPicPr>
            <a:picLocks noChangeAspect="1"/>
          </p:cNvPicPr>
          <p:nvPr/>
        </p:nvPicPr>
        <p:blipFill>
          <a:blip r:embed="rId3"/>
          <a:srcRect/>
          <a:stretch>
            <a:fillRect/>
          </a:stretch>
        </p:blipFill>
        <p:spPr>
          <a:xfrm>
            <a:off x="4076383" y="1566545"/>
            <a:ext cx="4387215" cy="2924810"/>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（四）乡村治理“清单制”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sp>
        <p:nvSpPr>
          <p:cNvPr id="8" name="文本框 7"/>
          <p:cNvSpPr txBox="1"/>
          <p:nvPr>
            <p:custDataLst>
              <p:tags r:id="rId2"/>
            </p:custDataLst>
          </p:nvPr>
        </p:nvSpPr>
        <p:spPr>
          <a:xfrm>
            <a:off x="502920" y="1324928"/>
            <a:ext cx="3088640" cy="3507740"/>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◆“清单制”内容（六张清单）</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en-US" altLang="zh-CN" sz="1200" dirty="0">
                <a:solidFill>
                  <a:srgbClr val="0070C0"/>
                </a:solidFill>
                <a:latin typeface="+mj-ea"/>
                <a:ea typeface="+mj-ea"/>
                <a:sym typeface="+mn-ea"/>
              </a:rPr>
              <a:t>  </a:t>
            </a:r>
            <a:r>
              <a:rPr lang="en-US" altLang="zh-CN" sz="1400" b="1" dirty="0">
                <a:solidFill>
                  <a:srgbClr val="0070C0"/>
                </a:solidFill>
                <a:latin typeface="+mj-ea"/>
                <a:ea typeface="+mj-ea"/>
                <a:sym typeface="+mn-ea"/>
              </a:rPr>
              <a:t>权力清单。</a:t>
            </a:r>
            <a:r>
              <a:rPr lang="en-US" altLang="zh-CN" sz="1200" dirty="0">
                <a:solidFill>
                  <a:srgbClr val="0070C0"/>
                </a:solidFill>
                <a:latin typeface="+mj-ea"/>
                <a:ea typeface="+mj-ea"/>
                <a:sym typeface="+mn-ea"/>
              </a:rPr>
              <a:t>对涉及“四议两公开”、需要村级组织履行职责的权力事项,进行全面梳理、归纳、审核,将与群众生产生活密切相关、有法律法规和政策制度支撑的内容分类建立权力清单;主要包括村级工程项目建设、集体资产资源处置、物资和服务采购等重大决策类,村级组织印章管理等日常管理类,监测户建档立卡、易地搬迁、危房改造、户口办理等便民服务类。通过制定权力清单,不断推进村干部规范用权、转变作风、优化服务。</a:t>
            </a:r>
            <a:endParaRPr lang="en-US" altLang="zh-CN" sz="1200" dirty="0">
              <a:solidFill>
                <a:srgbClr val="0070C0"/>
              </a:solidFill>
              <a:latin typeface="+mj-ea"/>
              <a:ea typeface="+mj-ea"/>
              <a:sym typeface="+mn-ea"/>
            </a:endParaRPr>
          </a:p>
        </p:txBody>
      </p:sp>
      <p:pic>
        <p:nvPicPr>
          <p:cNvPr id="6" name="图片 5" descr="/home/greatwall/桌面/1环境优美的先锋新村.JPG1环境优美的先锋新村"/>
          <p:cNvPicPr>
            <a:picLocks noChangeAspect="1"/>
          </p:cNvPicPr>
          <p:nvPr/>
        </p:nvPicPr>
        <p:blipFill>
          <a:blip r:embed="rId3"/>
          <a:srcRect/>
          <a:stretch>
            <a:fillRect/>
          </a:stretch>
        </p:blipFill>
        <p:spPr>
          <a:xfrm>
            <a:off x="4076700" y="1684020"/>
            <a:ext cx="4582160" cy="2580640"/>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（四）乡村治理“清单制”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sp>
        <p:nvSpPr>
          <p:cNvPr id="8" name="文本框 7"/>
          <p:cNvSpPr txBox="1"/>
          <p:nvPr>
            <p:custDataLst>
              <p:tags r:id="rId2"/>
            </p:custDataLst>
          </p:nvPr>
        </p:nvSpPr>
        <p:spPr>
          <a:xfrm>
            <a:off x="502920" y="1602105"/>
            <a:ext cx="3088640" cy="295338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◆“清单制”内容（六张清单）</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en-US" altLang="zh-CN" sz="1200" dirty="0">
                <a:solidFill>
                  <a:srgbClr val="0070C0"/>
                </a:solidFill>
                <a:latin typeface="+mj-ea"/>
                <a:ea typeface="+mj-ea"/>
                <a:sym typeface="+mn-ea"/>
              </a:rPr>
              <a:t> </a:t>
            </a:r>
            <a:r>
              <a:rPr lang="en-US" altLang="zh-CN" sz="1400" b="1" dirty="0">
                <a:solidFill>
                  <a:srgbClr val="0070C0"/>
                </a:solidFill>
                <a:latin typeface="+mj-ea"/>
                <a:ea typeface="+mj-ea"/>
                <a:sym typeface="+mn-ea"/>
              </a:rPr>
              <a:t> 自治清单。</a:t>
            </a:r>
            <a:r>
              <a:rPr lang="en-US" altLang="zh-CN" sz="1200" dirty="0">
                <a:solidFill>
                  <a:srgbClr val="0070C0"/>
                </a:solidFill>
                <a:latin typeface="+mj-ea"/>
                <a:ea typeface="+mj-ea"/>
                <a:sym typeface="+mn-ea"/>
              </a:rPr>
              <a:t>根据有关法律法规和市委、市政府有关规定,梳理确定村民自治各类事项清单。主要包括村民议事会、红白理事会和道德评议会等议事协商类,移风易俗、行为约束、积分评定等村规民约类,以及矛盾化解类等。通过制定自治清单，实行村民自我管理、民主决策,让村民对自己的权利、义务一目了然,充分调动农民参与乡村治理的积极性。</a:t>
            </a:r>
            <a:endParaRPr lang="en-US" altLang="zh-CN" sz="1200" dirty="0">
              <a:solidFill>
                <a:srgbClr val="0070C0"/>
              </a:solidFill>
              <a:latin typeface="+mj-ea"/>
              <a:ea typeface="+mj-ea"/>
              <a:sym typeface="+mn-ea"/>
            </a:endParaRPr>
          </a:p>
        </p:txBody>
      </p:sp>
      <p:pic>
        <p:nvPicPr>
          <p:cNvPr id="6" name="图片 5" descr="/home/greatwall/桌面/886998285.jpg886998285"/>
          <p:cNvPicPr>
            <a:picLocks noChangeAspect="1"/>
          </p:cNvPicPr>
          <p:nvPr/>
        </p:nvPicPr>
        <p:blipFill>
          <a:blip r:embed="rId3"/>
          <a:srcRect/>
          <a:stretch>
            <a:fillRect/>
          </a:stretch>
        </p:blipFill>
        <p:spPr>
          <a:xfrm>
            <a:off x="4326255" y="1379855"/>
            <a:ext cx="4337050" cy="3253105"/>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（四）乡村治理“清单制”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sp>
        <p:nvSpPr>
          <p:cNvPr id="8" name="文本框 7"/>
          <p:cNvSpPr txBox="1"/>
          <p:nvPr>
            <p:custDataLst>
              <p:tags r:id="rId2"/>
            </p:custDataLst>
          </p:nvPr>
        </p:nvSpPr>
        <p:spPr>
          <a:xfrm>
            <a:off x="502920" y="1354455"/>
            <a:ext cx="3717925" cy="323024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◆“清单制”内容（六张清单）</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en-US" altLang="zh-CN" sz="1200" dirty="0">
                <a:solidFill>
                  <a:srgbClr val="0070C0"/>
                </a:solidFill>
                <a:latin typeface="+mj-ea"/>
                <a:ea typeface="+mj-ea"/>
                <a:sym typeface="+mn-ea"/>
              </a:rPr>
              <a:t> </a:t>
            </a:r>
            <a:r>
              <a:rPr lang="en-US" altLang="zh-CN" sz="1400" b="1" dirty="0">
                <a:solidFill>
                  <a:srgbClr val="0070C0"/>
                </a:solidFill>
                <a:latin typeface="+mj-ea"/>
                <a:ea typeface="+mj-ea"/>
                <a:sym typeface="+mn-ea"/>
              </a:rPr>
              <a:t> </a:t>
            </a:r>
            <a:r>
              <a:rPr lang="zh-CN" altLang="en-US" sz="1400" b="1" dirty="0">
                <a:solidFill>
                  <a:srgbClr val="0070C0"/>
                </a:solidFill>
                <a:latin typeface="+mj-ea"/>
                <a:ea typeface="+mj-ea"/>
                <a:sym typeface="+mn-ea"/>
              </a:rPr>
              <a:t>协助</a:t>
            </a:r>
            <a:r>
              <a:rPr lang="en-US" altLang="zh-CN" sz="1400" b="1" dirty="0">
                <a:solidFill>
                  <a:srgbClr val="0070C0"/>
                </a:solidFill>
                <a:latin typeface="+mj-ea"/>
                <a:ea typeface="+mj-ea"/>
                <a:sym typeface="+mn-ea"/>
              </a:rPr>
              <a:t>清单。</a:t>
            </a:r>
            <a:r>
              <a:rPr lang="en-US" altLang="zh-CN" sz="1200" dirty="0">
                <a:solidFill>
                  <a:srgbClr val="0070C0"/>
                </a:solidFill>
                <a:latin typeface="+mj-ea"/>
                <a:ea typeface="+mj-ea"/>
                <a:sym typeface="+mn-ea"/>
              </a:rPr>
              <a:t>市政府办公厅印发的《基层群众性自治组织依法协助政府工作事项清单(2021 年版)》明确了村级组织应当依法协助政府做好社会救助、维护辖区社会治安等工作事项清单。区(县)级部门按照“费随事转、权随责走”要求,从指导服务、人员配备、经费投入等方面,为村级组织依法协助政府工作事项给予支持和保障。除依法明确协助政府工作事项清单外,一律限制准入,为部门随意委托行为戴上“紧箍咒”,把村干部从繁杂、不必要的事务中解放出来,抓主抓重谋发展。</a:t>
            </a:r>
            <a:endParaRPr lang="en-US" altLang="zh-CN" sz="1200" dirty="0">
              <a:solidFill>
                <a:srgbClr val="0070C0"/>
              </a:solidFill>
              <a:latin typeface="+mj-ea"/>
              <a:ea typeface="+mj-ea"/>
              <a:sym typeface="+mn-ea"/>
            </a:endParaRPr>
          </a:p>
        </p:txBody>
      </p:sp>
      <p:pic>
        <p:nvPicPr>
          <p:cNvPr id="6" name="图片 5" descr="/home/greatwall/桌面/886998285.jpg886998285"/>
          <p:cNvPicPr>
            <a:picLocks noChangeAspect="1"/>
          </p:cNvPicPr>
          <p:nvPr/>
        </p:nvPicPr>
        <p:blipFill>
          <a:blip r:embed="rId3"/>
          <a:srcRect/>
          <a:stretch>
            <a:fillRect/>
          </a:stretch>
        </p:blipFill>
        <p:spPr>
          <a:xfrm>
            <a:off x="4326255" y="1379855"/>
            <a:ext cx="4337050" cy="3253105"/>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（四）乡村治理“清单制”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sp>
        <p:nvSpPr>
          <p:cNvPr id="8" name="文本框 7"/>
          <p:cNvSpPr txBox="1"/>
          <p:nvPr>
            <p:custDataLst>
              <p:tags r:id="rId2"/>
            </p:custDataLst>
          </p:nvPr>
        </p:nvSpPr>
        <p:spPr>
          <a:xfrm>
            <a:off x="502920" y="1463675"/>
            <a:ext cx="3088640" cy="323024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◆“清单制”内容（六张清单）</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en-US" altLang="zh-CN" sz="1200" dirty="0">
                <a:solidFill>
                  <a:srgbClr val="0070C0"/>
                </a:solidFill>
                <a:latin typeface="+mj-ea"/>
                <a:ea typeface="+mj-ea"/>
                <a:sym typeface="+mn-ea"/>
              </a:rPr>
              <a:t> </a:t>
            </a:r>
            <a:r>
              <a:rPr lang="en-US" altLang="zh-CN" sz="1400" b="1" dirty="0">
                <a:solidFill>
                  <a:srgbClr val="0070C0"/>
                </a:solidFill>
                <a:latin typeface="+mj-ea"/>
                <a:ea typeface="+mj-ea"/>
                <a:sym typeface="+mn-ea"/>
              </a:rPr>
              <a:t> </a:t>
            </a:r>
            <a:r>
              <a:rPr lang="zh-CN" altLang="en-US" sz="1400" b="1" dirty="0">
                <a:solidFill>
                  <a:srgbClr val="0070C0"/>
                </a:solidFill>
                <a:latin typeface="+mj-ea"/>
                <a:ea typeface="+mj-ea"/>
                <a:sym typeface="+mn-ea"/>
              </a:rPr>
              <a:t>证明</a:t>
            </a:r>
            <a:r>
              <a:rPr lang="en-US" altLang="zh-CN" sz="1400" b="1" dirty="0">
                <a:solidFill>
                  <a:srgbClr val="0070C0"/>
                </a:solidFill>
                <a:latin typeface="+mj-ea"/>
                <a:ea typeface="+mj-ea"/>
                <a:sym typeface="+mn-ea"/>
              </a:rPr>
              <a:t>清单。</a:t>
            </a:r>
            <a:r>
              <a:rPr lang="en-US" altLang="zh-CN" sz="1200" dirty="0">
                <a:solidFill>
                  <a:srgbClr val="0070C0"/>
                </a:solidFill>
                <a:latin typeface="+mj-ea"/>
                <a:ea typeface="+mj-ea"/>
                <a:sym typeface="+mn-ea"/>
              </a:rPr>
              <a:t>根据有关法律法规和市委、市政府有关规定, 明确各部门、企事业单位职责范围内的核实证明事项,不得要求村级组织出具证明。梳理村级组织出具证明现状,取消不该村级组织出具证明事项,杜绝出现“奇葩证明”。对于出具证明事项,列明设定依据、统一办事指南、制定表单样本、简化办理程序、畅通办理渠道,为农民群众提供“一门式办理”“一站式服务”,实现简单证明当场办结、复杂证明限时办结。</a:t>
            </a:r>
            <a:endParaRPr lang="en-US" altLang="zh-CN" sz="1200" dirty="0">
              <a:solidFill>
                <a:srgbClr val="0070C0"/>
              </a:solidFill>
              <a:latin typeface="+mj-ea"/>
              <a:ea typeface="+mj-ea"/>
              <a:sym typeface="+mn-ea"/>
            </a:endParaRPr>
          </a:p>
        </p:txBody>
      </p:sp>
      <p:pic>
        <p:nvPicPr>
          <p:cNvPr id="6" name="图片 5" descr="/home/greatwall/桌面/886998285.jpg886998285"/>
          <p:cNvPicPr>
            <a:picLocks noChangeAspect="1"/>
          </p:cNvPicPr>
          <p:nvPr/>
        </p:nvPicPr>
        <p:blipFill>
          <a:blip r:embed="rId3"/>
          <a:srcRect/>
          <a:stretch>
            <a:fillRect/>
          </a:stretch>
        </p:blipFill>
        <p:spPr>
          <a:xfrm>
            <a:off x="4326255" y="1379855"/>
            <a:ext cx="4337050" cy="3253105"/>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（四）乡村治理“清单制”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9" name="文本框 8"/>
          <p:cNvSpPr txBox="1"/>
          <p:nvPr/>
        </p:nvSpPr>
        <p:spPr>
          <a:xfrm>
            <a:off x="502920" y="1567180"/>
            <a:ext cx="3405505" cy="401320"/>
          </a:xfrm>
          <a:prstGeom prst="rect">
            <a:avLst/>
          </a:prstGeom>
          <a:noFill/>
        </p:spPr>
        <p:txBody>
          <a:bodyPr wrap="square" rtlCol="0">
            <a:spAutoFit/>
          </a:bodyPr>
          <a:p>
            <a:pPr algn="just" fontAlgn="auto">
              <a:lnSpc>
                <a:spcPts val="2420"/>
              </a:lnSpc>
            </a:pPr>
            <a:r>
              <a:rPr lang="en-US" altLang="zh-CN">
                <a:solidFill>
                  <a:srgbClr val="FF0000"/>
                </a:solidFill>
              </a:rPr>
              <a:t>       </a:t>
            </a:r>
            <a:endParaRPr lang="zh-CN" altLang="en-US" sz="1600">
              <a:solidFill>
                <a:srgbClr val="FF0000"/>
              </a:solidFill>
            </a:endParaRPr>
          </a:p>
        </p:txBody>
      </p:sp>
      <p:sp>
        <p:nvSpPr>
          <p:cNvPr id="8" name="文本框 7"/>
          <p:cNvSpPr txBox="1"/>
          <p:nvPr>
            <p:custDataLst>
              <p:tags r:id="rId2"/>
            </p:custDataLst>
          </p:nvPr>
        </p:nvSpPr>
        <p:spPr>
          <a:xfrm>
            <a:off x="502920" y="1463675"/>
            <a:ext cx="3088640" cy="323024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◆“清单制”内容（六张清单）</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en-US" altLang="zh-CN" sz="1200" dirty="0">
                <a:solidFill>
                  <a:srgbClr val="0070C0"/>
                </a:solidFill>
                <a:latin typeface="+mj-ea"/>
                <a:ea typeface="+mj-ea"/>
                <a:sym typeface="+mn-ea"/>
              </a:rPr>
              <a:t> </a:t>
            </a:r>
            <a:r>
              <a:rPr lang="en-US" altLang="zh-CN" sz="1400" b="1" dirty="0">
                <a:solidFill>
                  <a:srgbClr val="0070C0"/>
                </a:solidFill>
                <a:latin typeface="+mj-ea"/>
                <a:ea typeface="+mj-ea"/>
                <a:sym typeface="+mn-ea"/>
              </a:rPr>
              <a:t> </a:t>
            </a:r>
            <a:r>
              <a:rPr lang="zh-CN" altLang="en-US" sz="1400" b="1" dirty="0">
                <a:solidFill>
                  <a:srgbClr val="0070C0"/>
                </a:solidFill>
                <a:latin typeface="+mj-ea"/>
                <a:ea typeface="+mj-ea"/>
                <a:sym typeface="+mn-ea"/>
              </a:rPr>
              <a:t>服务</a:t>
            </a:r>
            <a:r>
              <a:rPr lang="en-US" altLang="zh-CN" sz="1400" b="1" dirty="0">
                <a:solidFill>
                  <a:srgbClr val="0070C0"/>
                </a:solidFill>
                <a:latin typeface="+mj-ea"/>
                <a:ea typeface="+mj-ea"/>
                <a:sym typeface="+mn-ea"/>
              </a:rPr>
              <a:t>清单。</a:t>
            </a:r>
            <a:r>
              <a:rPr lang="en-US" altLang="zh-CN" sz="1200" dirty="0">
                <a:solidFill>
                  <a:srgbClr val="0070C0"/>
                </a:solidFill>
                <a:latin typeface="+mj-ea"/>
                <a:ea typeface="+mj-ea"/>
                <a:sym typeface="+mn-ea"/>
              </a:rPr>
              <a:t> 按照“公共服务最大化、社会效益最优化、服务形式标准化”要求,制定村级公共服务目录清单,将法律政策、咨询服务、跑腿代办、邮寄带储、志愿行动等纳入其中,为村民提供“点单式”服务。依托“渝快办”、政务云等数字服务平台,推动政务数据资源“聚通用”,让群众“少跑腿”、数据“多跑路”,变“群众来回跑”为“部门协同办”,不断提升农民群众的获得感和满意度。</a:t>
            </a:r>
            <a:endParaRPr lang="en-US" altLang="zh-CN" sz="1200" dirty="0">
              <a:solidFill>
                <a:srgbClr val="0070C0"/>
              </a:solidFill>
              <a:latin typeface="+mj-ea"/>
              <a:ea typeface="+mj-ea"/>
              <a:sym typeface="+mn-ea"/>
            </a:endParaRPr>
          </a:p>
        </p:txBody>
      </p:sp>
      <p:pic>
        <p:nvPicPr>
          <p:cNvPr id="6" name="图片 5" descr="/home/greatwall/桌面/886998285.jpg886998285"/>
          <p:cNvPicPr>
            <a:picLocks noChangeAspect="1"/>
          </p:cNvPicPr>
          <p:nvPr/>
        </p:nvPicPr>
        <p:blipFill>
          <a:blip r:embed="rId3"/>
          <a:srcRect/>
          <a:stretch>
            <a:fillRect/>
          </a:stretch>
        </p:blipFill>
        <p:spPr>
          <a:xfrm>
            <a:off x="4326255" y="1379855"/>
            <a:ext cx="4337050" cy="3253105"/>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（四）乡村治理“清单制”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8" name="文本框 7"/>
          <p:cNvSpPr txBox="1"/>
          <p:nvPr>
            <p:custDataLst>
              <p:tags r:id="rId2"/>
            </p:custDataLst>
          </p:nvPr>
        </p:nvSpPr>
        <p:spPr>
          <a:xfrm>
            <a:off x="502920" y="1543685"/>
            <a:ext cx="3088640" cy="239966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◆“清单制”内容（六张清单）</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en-US" altLang="zh-CN" sz="1200" dirty="0">
                <a:solidFill>
                  <a:srgbClr val="0070C0"/>
                </a:solidFill>
                <a:latin typeface="+mj-ea"/>
                <a:ea typeface="+mj-ea"/>
                <a:sym typeface="+mn-ea"/>
              </a:rPr>
              <a:t> </a:t>
            </a:r>
            <a:r>
              <a:rPr lang="en-US" altLang="zh-CN" sz="1400" b="1" dirty="0">
                <a:solidFill>
                  <a:srgbClr val="0070C0"/>
                </a:solidFill>
                <a:latin typeface="+mj-ea"/>
                <a:ea typeface="+mj-ea"/>
                <a:sym typeface="+mn-ea"/>
              </a:rPr>
              <a:t> </a:t>
            </a:r>
            <a:r>
              <a:rPr lang="zh-CN" altLang="en-US" sz="1400" b="1" dirty="0">
                <a:solidFill>
                  <a:srgbClr val="0070C0"/>
                </a:solidFill>
                <a:latin typeface="+mj-ea"/>
                <a:ea typeface="+mj-ea"/>
                <a:sym typeface="+mn-ea"/>
              </a:rPr>
              <a:t>负面</a:t>
            </a:r>
            <a:r>
              <a:rPr lang="en-US" altLang="zh-CN" sz="1400" b="1" dirty="0">
                <a:solidFill>
                  <a:srgbClr val="0070C0"/>
                </a:solidFill>
                <a:latin typeface="+mj-ea"/>
                <a:ea typeface="+mj-ea"/>
                <a:sym typeface="+mn-ea"/>
              </a:rPr>
              <a:t>清单。</a:t>
            </a:r>
            <a:r>
              <a:rPr lang="en-US" altLang="zh-CN" sz="1200" dirty="0">
                <a:solidFill>
                  <a:srgbClr val="0070C0"/>
                </a:solidFill>
                <a:latin typeface="+mj-ea"/>
                <a:ea typeface="+mj-ea"/>
                <a:sym typeface="+mn-ea"/>
              </a:rPr>
              <a:t>根据村级组织易发多发违法违纪问题,从政治立场不坚定、重大决策不合规、组织生活不严肃、财务规定不执行、服务群众不作为、工作纪律不遵守、履行职责不廉洁、自身形象不端正等方面,制定村干部负面清单,给村干部划出看得见、摸得着、易理解的行为红线。</a:t>
            </a:r>
            <a:endParaRPr lang="en-US" altLang="zh-CN" sz="1200" dirty="0">
              <a:solidFill>
                <a:srgbClr val="0070C0"/>
              </a:solidFill>
              <a:latin typeface="+mj-ea"/>
              <a:ea typeface="+mj-ea"/>
              <a:sym typeface="+mn-ea"/>
            </a:endParaRPr>
          </a:p>
        </p:txBody>
      </p:sp>
      <p:pic>
        <p:nvPicPr>
          <p:cNvPr id="6" name="图片 5" descr="/home/greatwall/桌面/886998285.jpg886998285"/>
          <p:cNvPicPr>
            <a:picLocks noChangeAspect="1"/>
          </p:cNvPicPr>
          <p:nvPr/>
        </p:nvPicPr>
        <p:blipFill>
          <a:blip r:embed="rId3"/>
          <a:srcRect/>
          <a:stretch>
            <a:fillRect/>
          </a:stretch>
        </p:blipFill>
        <p:spPr>
          <a:xfrm>
            <a:off x="4326255" y="1379855"/>
            <a:ext cx="4337050" cy="3253105"/>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（五）乡村治理“院落制”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8" name="文本框 7"/>
          <p:cNvSpPr txBox="1"/>
          <p:nvPr>
            <p:custDataLst>
              <p:tags r:id="rId2"/>
            </p:custDataLst>
          </p:nvPr>
        </p:nvSpPr>
        <p:spPr>
          <a:xfrm>
            <a:off x="502920" y="1266825"/>
            <a:ext cx="3088640" cy="295338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◆什么是院落制</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en-US" altLang="zh-CN" sz="1200" dirty="0">
                <a:solidFill>
                  <a:srgbClr val="0070C0"/>
                </a:solidFill>
                <a:latin typeface="+mj-ea"/>
                <a:ea typeface="+mj-ea"/>
                <a:sym typeface="+mn-ea"/>
              </a:rPr>
              <a:t> </a:t>
            </a:r>
            <a:r>
              <a:rPr lang="en-US" altLang="zh-CN" sz="1200" b="1" dirty="0">
                <a:solidFill>
                  <a:srgbClr val="0070C0"/>
                </a:solidFill>
                <a:latin typeface="+mj-ea"/>
                <a:ea typeface="+mj-ea"/>
                <a:sym typeface="+mn-ea"/>
              </a:rPr>
              <a:t> </a:t>
            </a:r>
            <a:r>
              <a:rPr sz="1200" dirty="0">
                <a:solidFill>
                  <a:srgbClr val="0070C0"/>
                </a:solidFill>
                <a:latin typeface="+mj-ea"/>
                <a:ea typeface="+mj-ea"/>
                <a:sym typeface="+mn-ea"/>
              </a:rPr>
              <a:t>针对农村“空心化”突出、群众参与度不高、村级组织服务管理较薄弱等问题，以自然院落为基点，辐射带动周边区域和农户，通过细化基层自治单元，实现村民自我管理、自我教育、自我服务的治理形式。一些区县采取“院落”“院坝”“院湾”等管理方式，优化乡村治理网格，推进农村网格化精细管理和乡村治理重心全面下移，乡村治理水平和能力不断提高。</a:t>
            </a:r>
            <a:endParaRPr sz="1200" dirty="0">
              <a:solidFill>
                <a:srgbClr val="0070C0"/>
              </a:solidFill>
              <a:latin typeface="+mj-ea"/>
              <a:ea typeface="+mj-ea"/>
              <a:sym typeface="+mn-ea"/>
            </a:endParaRPr>
          </a:p>
        </p:txBody>
      </p:sp>
      <p:pic>
        <p:nvPicPr>
          <p:cNvPr id="6" name="图片 5" descr="/home/greatwall/桌面/举手表决村规民约.jpg举手表决村规民约"/>
          <p:cNvPicPr>
            <a:picLocks noChangeAspect="1"/>
          </p:cNvPicPr>
          <p:nvPr/>
        </p:nvPicPr>
        <p:blipFill>
          <a:blip r:embed="rId3"/>
          <a:srcRect/>
          <a:stretch>
            <a:fillRect/>
          </a:stretch>
        </p:blipFill>
        <p:spPr>
          <a:xfrm>
            <a:off x="3780155" y="970915"/>
            <a:ext cx="4883150" cy="3662045"/>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（五）乡村治理“院落制”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8" name="文本框 7"/>
          <p:cNvSpPr txBox="1"/>
          <p:nvPr>
            <p:custDataLst>
              <p:tags r:id="rId2"/>
            </p:custDataLst>
          </p:nvPr>
        </p:nvSpPr>
        <p:spPr>
          <a:xfrm>
            <a:off x="502920" y="1405255"/>
            <a:ext cx="3088640" cy="267652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◆因地制宜划定院落</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en-US" altLang="zh-CN" sz="1200" dirty="0">
                <a:solidFill>
                  <a:srgbClr val="0070C0"/>
                </a:solidFill>
                <a:latin typeface="+mj-ea"/>
                <a:ea typeface="+mj-ea"/>
                <a:sym typeface="+mn-ea"/>
              </a:rPr>
              <a:t> </a:t>
            </a:r>
            <a:r>
              <a:rPr lang="en-US" altLang="zh-CN" sz="1200" b="1" dirty="0">
                <a:solidFill>
                  <a:srgbClr val="0070C0"/>
                </a:solidFill>
                <a:latin typeface="+mj-ea"/>
                <a:ea typeface="+mj-ea"/>
                <a:sym typeface="+mn-ea"/>
              </a:rPr>
              <a:t> </a:t>
            </a:r>
            <a:r>
              <a:rPr sz="1200" dirty="0">
                <a:solidFill>
                  <a:srgbClr val="0070C0"/>
                </a:solidFill>
                <a:latin typeface="+mj-ea"/>
                <a:ea typeface="+mj-ea"/>
                <a:sym typeface="+mn-ea"/>
              </a:rPr>
              <a:t>①基本原则。各区县按照“地域相连、民情相近、群众自愿、能力匹配”的原则，在基层组织战斗力强、生产生活条件相对较好、群众基础好、民风淳朴的村开展试点。院落划定遵循自愿原则，申报时需明确院落治理制度、名称、标牌等内容，原则上一个院落以30户左右为宜，也可结合实际适当增减优化调整。</a:t>
            </a:r>
            <a:endParaRPr sz="1200" dirty="0">
              <a:solidFill>
                <a:srgbClr val="0070C0"/>
              </a:solidFill>
              <a:latin typeface="+mj-ea"/>
              <a:ea typeface="+mj-ea"/>
              <a:sym typeface="+mn-ea"/>
            </a:endParaRPr>
          </a:p>
        </p:txBody>
      </p:sp>
      <p:pic>
        <p:nvPicPr>
          <p:cNvPr id="6" name="图片 5" descr="/home/greatwall/桌面/3.2021年7月回龙坝镇司法所进社区开展“民法典‘典’亮百姓幸福生活”主题宣讲.jpg3.2021年7月回龙坝镇司法所进社区开展“民法典‘典’亮百姓幸福生活”主题宣讲"/>
          <p:cNvPicPr>
            <a:picLocks noChangeAspect="1"/>
          </p:cNvPicPr>
          <p:nvPr/>
        </p:nvPicPr>
        <p:blipFill>
          <a:blip r:embed="rId3"/>
          <a:srcRect/>
          <a:stretch>
            <a:fillRect/>
          </a:stretch>
        </p:blipFill>
        <p:spPr>
          <a:xfrm>
            <a:off x="3780155" y="1143000"/>
            <a:ext cx="5041900" cy="3216910"/>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（五）乡村治理“院落制”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8" name="文本框 7"/>
          <p:cNvSpPr txBox="1"/>
          <p:nvPr>
            <p:custDataLst>
              <p:tags r:id="rId2"/>
            </p:custDataLst>
          </p:nvPr>
        </p:nvSpPr>
        <p:spPr>
          <a:xfrm>
            <a:off x="502920" y="1405255"/>
            <a:ext cx="3088640" cy="267652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◆因地制宜划定院落</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en-US" altLang="zh-CN" sz="1200" dirty="0">
                <a:solidFill>
                  <a:srgbClr val="0070C0"/>
                </a:solidFill>
                <a:latin typeface="+mj-ea"/>
                <a:ea typeface="+mj-ea"/>
                <a:sym typeface="+mn-ea"/>
              </a:rPr>
              <a:t> </a:t>
            </a:r>
            <a:r>
              <a:rPr lang="en-US" altLang="zh-CN" sz="1200" b="1" dirty="0">
                <a:solidFill>
                  <a:srgbClr val="0070C0"/>
                </a:solidFill>
                <a:latin typeface="+mj-ea"/>
                <a:ea typeface="+mj-ea"/>
                <a:sym typeface="+mn-ea"/>
              </a:rPr>
              <a:t> </a:t>
            </a:r>
            <a:r>
              <a:rPr sz="1200" dirty="0">
                <a:solidFill>
                  <a:srgbClr val="0070C0"/>
                </a:solidFill>
                <a:latin typeface="+mj-ea"/>
                <a:ea typeface="+mj-ea"/>
                <a:sym typeface="+mn-ea"/>
              </a:rPr>
              <a:t>②选拔标准。按照“个人自荐、群众推荐、村级审查、乡镇审定”的原则选出“院落长”，规模较大的院落可设置院落管理委员会。“院落长”应当由热心公益事业、责任心强、有一定文化水平、组织能力强、群众公认度高、有必要工作时间的常住居民担任，重点从乡贤能人、退休同志、致富带头人等选出。</a:t>
            </a:r>
            <a:endParaRPr sz="1200" dirty="0">
              <a:solidFill>
                <a:srgbClr val="0070C0"/>
              </a:solidFill>
              <a:latin typeface="+mj-ea"/>
              <a:ea typeface="+mj-ea"/>
              <a:sym typeface="+mn-ea"/>
            </a:endParaRPr>
          </a:p>
        </p:txBody>
      </p:sp>
      <p:pic>
        <p:nvPicPr>
          <p:cNvPr id="6" name="图片 5" descr="/home/greatwall/桌面/3.2021年7月回龙坝镇司法所进社区开展“民法典‘典’亮百姓幸福生活”主题宣讲.jpg3.2021年7月回龙坝镇司法所进社区开展“民法典‘典’亮百姓幸福生活”主题宣讲"/>
          <p:cNvPicPr>
            <a:picLocks noChangeAspect="1"/>
          </p:cNvPicPr>
          <p:nvPr/>
        </p:nvPicPr>
        <p:blipFill>
          <a:blip r:embed="rId3"/>
          <a:srcRect/>
          <a:stretch>
            <a:fillRect/>
          </a:stretch>
        </p:blipFill>
        <p:spPr>
          <a:xfrm>
            <a:off x="3780155" y="1143000"/>
            <a:ext cx="5041900" cy="3216910"/>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180022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乡村治理是什么</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custDataLst>
              <p:tags r:id="rId2"/>
            </p:custDataLst>
          </p:nvPr>
        </p:nvSpPr>
        <p:spPr>
          <a:xfrm>
            <a:off x="204470" y="1401128"/>
            <a:ext cx="3839210" cy="2030095"/>
          </a:xfrm>
          <a:prstGeom prst="rect">
            <a:avLst/>
          </a:prstGeom>
          <a:noFill/>
          <a:ln w="12700">
            <a:solidFill>
              <a:schemeClr val="bg1">
                <a:lumMod val="75000"/>
              </a:schemeClr>
            </a:solid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en-US" altLang="zh-CN" dirty="0">
                <a:solidFill>
                  <a:srgbClr val="FF0000"/>
                </a:solidFill>
                <a:latin typeface="+mj-ea"/>
                <a:ea typeface="+mj-ea"/>
                <a:sym typeface="+mn-ea"/>
              </a:rPr>
              <a:t>  </a:t>
            </a:r>
            <a:r>
              <a:rPr lang="zh-CN" altLang="en-US" sz="2000" dirty="0">
                <a:solidFill>
                  <a:srgbClr val="FF0000"/>
                </a:solidFill>
                <a:latin typeface="+mj-ea"/>
                <a:ea typeface="+mj-ea"/>
                <a:sym typeface="+mn-ea"/>
              </a:rPr>
              <a:t>“治理和管理一字之差，体现的是系统治理、依法治理、源头治理、综合施策”</a:t>
            </a:r>
            <a:endParaRPr lang="zh-CN" altLang="en-US" dirty="0">
              <a:solidFill>
                <a:srgbClr val="FF000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en-US" altLang="zh-CN" sz="1200" dirty="0">
                <a:solidFill>
                  <a:srgbClr val="0070C0"/>
                </a:solidFill>
                <a:latin typeface="+mj-ea"/>
                <a:ea typeface="+mj-ea"/>
                <a:sym typeface="+mn-ea"/>
              </a:rPr>
              <a:t>      </a:t>
            </a:r>
            <a:r>
              <a:rPr lang="zh-CN" altLang="en-US" sz="1200" dirty="0">
                <a:solidFill>
                  <a:srgbClr val="0070C0"/>
                </a:solidFill>
                <a:latin typeface="+mj-ea"/>
                <a:ea typeface="+mj-ea"/>
                <a:sym typeface="+mn-ea"/>
              </a:rPr>
              <a:t>——习近平总书记参加十二届全国人大二次会议上海代表团审议时的讲话（2014年3月5日）</a:t>
            </a:r>
            <a:endParaRPr lang="zh-CN" altLang="en-US" sz="1200" dirty="0">
              <a:solidFill>
                <a:srgbClr val="0070C0"/>
              </a:solidFill>
              <a:latin typeface="+mj-ea"/>
              <a:ea typeface="+mj-ea"/>
              <a:sym typeface="+mn-ea"/>
            </a:endParaRPr>
          </a:p>
        </p:txBody>
      </p:sp>
      <p:pic>
        <p:nvPicPr>
          <p:cNvPr id="3" name="图片 2" descr="与群众共商共议发展规划"/>
          <p:cNvPicPr>
            <a:picLocks noChangeAspect="1"/>
          </p:cNvPicPr>
          <p:nvPr/>
        </p:nvPicPr>
        <p:blipFill>
          <a:blip r:embed="rId3"/>
          <a:stretch>
            <a:fillRect/>
          </a:stretch>
        </p:blipFill>
        <p:spPr>
          <a:xfrm>
            <a:off x="4314825" y="1035050"/>
            <a:ext cx="4520565" cy="3390265"/>
          </a:xfrm>
          <a:prstGeom prst="rect">
            <a:avLst/>
          </a:prstGeom>
          <a:effectLst>
            <a:softEdge rad="317500"/>
          </a:effectLst>
        </p:spPr>
      </p:pic>
    </p:spTree>
    <p:custDataLst>
      <p:tags r:id="rId4"/>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（五）乡村治理“院落制”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8" name="文本框 7"/>
          <p:cNvSpPr txBox="1"/>
          <p:nvPr>
            <p:custDataLst>
              <p:tags r:id="rId2"/>
            </p:custDataLst>
          </p:nvPr>
        </p:nvSpPr>
        <p:spPr>
          <a:xfrm>
            <a:off x="502920" y="1367790"/>
            <a:ext cx="3088640" cy="212280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◆因地制宜划定院落</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en-US" altLang="zh-CN" sz="1200" dirty="0">
                <a:solidFill>
                  <a:srgbClr val="0070C0"/>
                </a:solidFill>
                <a:latin typeface="+mj-ea"/>
                <a:ea typeface="+mj-ea"/>
                <a:sym typeface="+mn-ea"/>
              </a:rPr>
              <a:t> </a:t>
            </a:r>
            <a:r>
              <a:rPr sz="1200" dirty="0">
                <a:solidFill>
                  <a:srgbClr val="0070C0"/>
                </a:solidFill>
                <a:latin typeface="+mj-ea"/>
                <a:ea typeface="+mj-ea"/>
                <a:sym typeface="+mn-ea"/>
              </a:rPr>
              <a:t>③联系机制。探索建立乡镇机关干部和村支两委成员联系“院落长”的联系机制，乡镇干部包村，统筹指导“院落制”试点工作，村党组织书记兼任辖区“总院落长”，每个院落明确村两委1名成员负责联系指导“院落长”开展工作。</a:t>
            </a:r>
            <a:endParaRPr sz="1200" dirty="0">
              <a:solidFill>
                <a:srgbClr val="0070C0"/>
              </a:solidFill>
              <a:latin typeface="+mj-ea"/>
              <a:ea typeface="+mj-ea"/>
              <a:sym typeface="+mn-ea"/>
            </a:endParaRPr>
          </a:p>
        </p:txBody>
      </p:sp>
      <p:pic>
        <p:nvPicPr>
          <p:cNvPr id="6" name="图片 5" descr="/home/greatwall/桌面/3.2021年7月回龙坝镇司法所进社区开展“民法典‘典’亮百姓幸福生活”主题宣讲.jpg3.2021年7月回龙坝镇司法所进社区开展“民法典‘典’亮百姓幸福生活”主题宣讲"/>
          <p:cNvPicPr>
            <a:picLocks noChangeAspect="1"/>
          </p:cNvPicPr>
          <p:nvPr/>
        </p:nvPicPr>
        <p:blipFill>
          <a:blip r:embed="rId3"/>
          <a:srcRect/>
          <a:stretch>
            <a:fillRect/>
          </a:stretch>
        </p:blipFill>
        <p:spPr>
          <a:xfrm>
            <a:off x="3780155" y="1143000"/>
            <a:ext cx="5041900" cy="3216910"/>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（五）乡村治理“院落制”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8" name="文本框 7"/>
          <p:cNvSpPr txBox="1"/>
          <p:nvPr>
            <p:custDataLst>
              <p:tags r:id="rId2"/>
            </p:custDataLst>
          </p:nvPr>
        </p:nvSpPr>
        <p:spPr>
          <a:xfrm>
            <a:off x="502920" y="1506538"/>
            <a:ext cx="3088640" cy="1845310"/>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◆因地制宜划定院落</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 </a:t>
            </a:r>
            <a:r>
              <a:rPr lang="en-US" altLang="zh-CN" sz="1400" dirty="0">
                <a:solidFill>
                  <a:srgbClr val="0070C0"/>
                </a:solidFill>
                <a:latin typeface="+mj-ea"/>
                <a:ea typeface="+mj-ea"/>
                <a:sym typeface="+mn-ea"/>
              </a:rPr>
              <a:t> </a:t>
            </a:r>
            <a:r>
              <a:rPr lang="en-US" altLang="zh-CN" sz="1200" dirty="0">
                <a:solidFill>
                  <a:srgbClr val="0070C0"/>
                </a:solidFill>
                <a:latin typeface="+mj-ea"/>
                <a:ea typeface="+mj-ea"/>
                <a:sym typeface="+mn-ea"/>
              </a:rPr>
              <a:t> </a:t>
            </a:r>
            <a:r>
              <a:rPr sz="1200" dirty="0">
                <a:solidFill>
                  <a:srgbClr val="0070C0"/>
                </a:solidFill>
                <a:latin typeface="+mj-ea"/>
                <a:ea typeface="+mj-ea"/>
                <a:sym typeface="+mn-ea"/>
              </a:rPr>
              <a:t>④工作目标。到2022年年底，各区县率先启动一批乡村治理“院落制”试点；到2023年年底，在试点“院落制”基础上不断优化总结推广；到2024年年底，具备条件的院落全面推行乡村治理“院落制”。</a:t>
            </a:r>
            <a:endParaRPr sz="1200" dirty="0">
              <a:solidFill>
                <a:srgbClr val="0070C0"/>
              </a:solidFill>
              <a:latin typeface="+mj-ea"/>
              <a:ea typeface="+mj-ea"/>
              <a:sym typeface="+mn-ea"/>
            </a:endParaRPr>
          </a:p>
        </p:txBody>
      </p:sp>
      <p:pic>
        <p:nvPicPr>
          <p:cNvPr id="6" name="图片 5" descr="/home/greatwall/桌面/3.2021年7月回龙坝镇司法所进社区开展“民法典‘典’亮百姓幸福生活”主题宣讲.jpg3.2021年7月回龙坝镇司法所进社区开展“民法典‘典’亮百姓幸福生活”主题宣讲"/>
          <p:cNvPicPr>
            <a:picLocks noChangeAspect="1"/>
          </p:cNvPicPr>
          <p:nvPr/>
        </p:nvPicPr>
        <p:blipFill>
          <a:blip r:embed="rId3"/>
          <a:srcRect/>
          <a:stretch>
            <a:fillRect/>
          </a:stretch>
        </p:blipFill>
        <p:spPr>
          <a:xfrm>
            <a:off x="3780155" y="1143000"/>
            <a:ext cx="5041900" cy="3216910"/>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（五）乡村治理“院落制”</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8" name="文本框 7"/>
          <p:cNvSpPr txBox="1"/>
          <p:nvPr>
            <p:custDataLst>
              <p:tags r:id="rId2"/>
            </p:custDataLst>
          </p:nvPr>
        </p:nvSpPr>
        <p:spPr>
          <a:xfrm>
            <a:off x="502920" y="1529398"/>
            <a:ext cx="3088640" cy="1799590"/>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◆明确院落主要任务</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sz="1200" dirty="0">
                <a:solidFill>
                  <a:srgbClr val="0070C0"/>
                </a:solidFill>
                <a:latin typeface="+mj-ea"/>
                <a:ea typeface="+mj-ea"/>
                <a:sym typeface="+mn-ea"/>
              </a:rPr>
              <a:t>①加强政策宣传</a:t>
            </a:r>
            <a:r>
              <a:rPr lang="en-US" sz="1200" dirty="0">
                <a:solidFill>
                  <a:srgbClr val="0070C0"/>
                </a:solidFill>
                <a:latin typeface="+mj-ea"/>
                <a:ea typeface="+mj-ea"/>
                <a:sym typeface="+mn-ea"/>
              </a:rPr>
              <a:t>  </a:t>
            </a:r>
            <a:r>
              <a:rPr sz="1200" dirty="0">
                <a:solidFill>
                  <a:srgbClr val="0070C0"/>
                </a:solidFill>
                <a:latin typeface="+mj-ea"/>
                <a:ea typeface="+mj-ea"/>
                <a:sym typeface="+mn-ea"/>
              </a:rPr>
              <a:t>②发展庭院经济</a:t>
            </a:r>
            <a:endParaRPr sz="1200"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sz="1200" dirty="0">
                <a:solidFill>
                  <a:srgbClr val="0070C0"/>
                </a:solidFill>
                <a:latin typeface="+mj-ea"/>
                <a:ea typeface="+mj-ea"/>
                <a:sym typeface="+mn-ea"/>
              </a:rPr>
              <a:t>③收集社情民意</a:t>
            </a:r>
            <a:r>
              <a:rPr lang="en-US" sz="1200" dirty="0">
                <a:solidFill>
                  <a:srgbClr val="0070C0"/>
                </a:solidFill>
                <a:latin typeface="+mj-ea"/>
                <a:ea typeface="+mj-ea"/>
                <a:sym typeface="+mn-ea"/>
              </a:rPr>
              <a:t>  ④化解矛盾纠纷</a:t>
            </a:r>
            <a:endParaRPr lang="en-US" sz="1200"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sz="1200" dirty="0">
                <a:solidFill>
                  <a:srgbClr val="0070C0"/>
                </a:solidFill>
                <a:latin typeface="+mj-ea"/>
                <a:ea typeface="+mj-ea"/>
                <a:sym typeface="+mn-ea"/>
              </a:rPr>
              <a:t>⑤建设平安院落  ⑥培育院落文化</a:t>
            </a:r>
            <a:endParaRPr lang="en-US" sz="1200"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sz="1200" dirty="0">
                <a:solidFill>
                  <a:srgbClr val="0070C0"/>
                </a:solidFill>
                <a:latin typeface="+mj-ea"/>
                <a:ea typeface="+mj-ea"/>
                <a:sym typeface="+mn-ea"/>
              </a:rPr>
              <a:t>⑦开展互帮互助  ⑧改善人居环境</a:t>
            </a:r>
            <a:endParaRPr lang="en-US" sz="1200"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sz="1200" dirty="0">
                <a:solidFill>
                  <a:srgbClr val="0070C0"/>
                </a:solidFill>
                <a:latin typeface="+mj-ea"/>
                <a:ea typeface="+mj-ea"/>
                <a:sym typeface="+mn-ea"/>
              </a:rPr>
              <a:t>⑨实行积分管理  ⑩推进智治赋能</a:t>
            </a:r>
            <a:endParaRPr lang="en-US" sz="1200" dirty="0">
              <a:solidFill>
                <a:srgbClr val="0070C0"/>
              </a:solidFill>
              <a:latin typeface="+mj-ea"/>
              <a:ea typeface="+mj-ea"/>
              <a:sym typeface="+mn-ea"/>
            </a:endParaRPr>
          </a:p>
        </p:txBody>
      </p:sp>
      <p:pic>
        <p:nvPicPr>
          <p:cNvPr id="6" name="图片 5" descr="/home/greatwall/桌面/2021年3月5日，保坪村志愿者在塘坎上大院开展美化环境志愿活动.jpg2021年3月5日，保坪村志愿者在塘坎上大院开展美化环境志愿活动"/>
          <p:cNvPicPr>
            <a:picLocks noChangeAspect="1"/>
          </p:cNvPicPr>
          <p:nvPr/>
        </p:nvPicPr>
        <p:blipFill>
          <a:blip r:embed="rId3"/>
          <a:srcRect/>
          <a:stretch>
            <a:fillRect/>
          </a:stretch>
        </p:blipFill>
        <p:spPr>
          <a:xfrm>
            <a:off x="4076700" y="868680"/>
            <a:ext cx="4734560" cy="3551555"/>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（六）乡村治理数字化</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8" name="文本框 7"/>
          <p:cNvSpPr txBox="1"/>
          <p:nvPr>
            <p:custDataLst>
              <p:tags r:id="rId2"/>
            </p:custDataLst>
          </p:nvPr>
        </p:nvSpPr>
        <p:spPr>
          <a:xfrm>
            <a:off x="187960" y="1329690"/>
            <a:ext cx="3622675" cy="3415030"/>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◆主要内容</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sz="1000" dirty="0">
                <a:solidFill>
                  <a:srgbClr val="0070C0"/>
                </a:solidFill>
                <a:latin typeface="+mj-ea"/>
                <a:ea typeface="+mj-ea"/>
                <a:sym typeface="+mn-ea"/>
              </a:rPr>
              <a:t>   </a:t>
            </a:r>
            <a:r>
              <a:rPr lang="en-US" sz="1200" b="1" dirty="0">
                <a:solidFill>
                  <a:srgbClr val="0070C0"/>
                </a:solidFill>
                <a:latin typeface="+mj-ea"/>
                <a:ea typeface="+mj-ea"/>
                <a:sym typeface="+mn-ea"/>
              </a:rPr>
              <a:t> </a:t>
            </a:r>
            <a:r>
              <a:rPr sz="1200" b="1" dirty="0">
                <a:solidFill>
                  <a:srgbClr val="0070C0"/>
                </a:solidFill>
                <a:latin typeface="+mj-ea"/>
                <a:ea typeface="+mj-ea"/>
                <a:sym typeface="+mn-ea"/>
              </a:rPr>
              <a:t>一是</a:t>
            </a:r>
            <a:r>
              <a:rPr sz="1000" dirty="0">
                <a:solidFill>
                  <a:srgbClr val="0070C0"/>
                </a:solidFill>
                <a:latin typeface="+mj-ea"/>
                <a:ea typeface="+mj-ea"/>
                <a:sym typeface="+mn-ea"/>
              </a:rPr>
              <a:t>农村智慧党建体系建设。拓展农村基层党建信息化平台功能，运用新媒体推动党课教育学习互动、党务信息网上公开、党群沟通交流，畅通社情民意。</a:t>
            </a:r>
            <a:r>
              <a:rPr lang="en-US" sz="1200" b="1" dirty="0">
                <a:solidFill>
                  <a:srgbClr val="0070C0"/>
                </a:solidFill>
                <a:latin typeface="+mj-ea"/>
                <a:ea typeface="+mj-ea"/>
                <a:sym typeface="+mn-ea"/>
              </a:rPr>
              <a:t>二是</a:t>
            </a:r>
            <a:r>
              <a:rPr sz="1000" dirty="0">
                <a:solidFill>
                  <a:srgbClr val="0070C0"/>
                </a:solidFill>
                <a:latin typeface="+mj-ea"/>
                <a:ea typeface="+mj-ea"/>
                <a:sym typeface="+mn-ea"/>
              </a:rPr>
              <a:t>推动“互联网+政务服务”向乡村延伸。推进电子政务外网向乡镇、村延伸，为农民提供涉农事项全程网上办理服务，构建线上线下相结合的乡村便民服务体系。</a:t>
            </a:r>
            <a:r>
              <a:rPr lang="en-US" sz="1200" b="1" dirty="0">
                <a:solidFill>
                  <a:srgbClr val="0070C0"/>
                </a:solidFill>
                <a:latin typeface="+mj-ea"/>
                <a:ea typeface="+mj-ea"/>
                <a:sym typeface="+mn-ea"/>
              </a:rPr>
              <a:t>三是</a:t>
            </a:r>
            <a:r>
              <a:rPr sz="1000" dirty="0">
                <a:solidFill>
                  <a:srgbClr val="0070C0"/>
                </a:solidFill>
                <a:latin typeface="+mj-ea"/>
                <a:ea typeface="+mj-ea"/>
                <a:sym typeface="+mn-ea"/>
              </a:rPr>
              <a:t>村级事务管理信息化。建立乡村治理综合平台，拓展村民在线议事、在线监督的渠道，实现党务村务、监测采集、统计查询、监督管理等线上运行。</a:t>
            </a:r>
            <a:r>
              <a:rPr lang="en-US" sz="1200" b="1" dirty="0">
                <a:solidFill>
                  <a:srgbClr val="0070C0"/>
                </a:solidFill>
                <a:latin typeface="+mj-ea"/>
                <a:ea typeface="+mj-ea"/>
                <a:sym typeface="+mn-ea"/>
              </a:rPr>
              <a:t>四是</a:t>
            </a:r>
            <a:r>
              <a:rPr sz="1000" dirty="0">
                <a:solidFill>
                  <a:srgbClr val="0070C0"/>
                </a:solidFill>
                <a:latin typeface="+mj-ea"/>
                <a:ea typeface="+mj-ea"/>
                <a:sym typeface="+mn-ea"/>
              </a:rPr>
              <a:t>“互联网+网格治理”模式。打造基层治理“一张网”，拓展利用移动端，为农民群众提供农村地区线上法律援助、咨询等服务，开展矛盾纠纷调处、平安乡村建设。</a:t>
            </a:r>
            <a:r>
              <a:rPr lang="en-US" sz="1200" b="1" dirty="0">
                <a:solidFill>
                  <a:srgbClr val="0070C0"/>
                </a:solidFill>
                <a:latin typeface="+mj-ea"/>
                <a:ea typeface="+mj-ea"/>
                <a:sym typeface="+mn-ea"/>
              </a:rPr>
              <a:t>五是</a:t>
            </a:r>
            <a:r>
              <a:rPr sz="1000" dirty="0">
                <a:solidFill>
                  <a:srgbClr val="0070C0"/>
                </a:solidFill>
                <a:latin typeface="+mj-ea"/>
                <a:ea typeface="+mj-ea"/>
                <a:sym typeface="+mn-ea"/>
              </a:rPr>
              <a:t>运用数字化手段推进乡村治理的其他做法。</a:t>
            </a:r>
            <a:endParaRPr sz="1000" dirty="0">
              <a:solidFill>
                <a:srgbClr val="0070C0"/>
              </a:solidFill>
              <a:latin typeface="+mj-ea"/>
              <a:ea typeface="+mj-ea"/>
              <a:sym typeface="+mn-ea"/>
            </a:endParaRPr>
          </a:p>
        </p:txBody>
      </p:sp>
      <p:pic>
        <p:nvPicPr>
          <p:cNvPr id="6" name="图片 5" descr="/home/greatwall/桌面/1508743173.jpg1508743173"/>
          <p:cNvPicPr>
            <a:picLocks noChangeAspect="1"/>
          </p:cNvPicPr>
          <p:nvPr/>
        </p:nvPicPr>
        <p:blipFill>
          <a:blip r:embed="rId3"/>
          <a:srcRect/>
          <a:stretch>
            <a:fillRect/>
          </a:stretch>
        </p:blipFill>
        <p:spPr>
          <a:xfrm>
            <a:off x="3871595" y="1552575"/>
            <a:ext cx="5195570" cy="3192145"/>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（六）乡村治理数字化</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sp>
        <p:nvSpPr>
          <p:cNvPr id="8" name="文本框 7"/>
          <p:cNvSpPr txBox="1"/>
          <p:nvPr>
            <p:custDataLst>
              <p:tags r:id="rId2"/>
            </p:custDataLst>
          </p:nvPr>
        </p:nvSpPr>
        <p:spPr>
          <a:xfrm>
            <a:off x="187960" y="1329690"/>
            <a:ext cx="3622675" cy="3415030"/>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400" b="1" dirty="0">
                <a:solidFill>
                  <a:srgbClr val="0070C0"/>
                </a:solidFill>
                <a:latin typeface="+mj-ea"/>
                <a:ea typeface="+mj-ea"/>
                <a:sym typeface="+mn-ea"/>
              </a:rPr>
              <a:t>◆主要内容</a:t>
            </a:r>
            <a:endParaRPr lang="zh-CN" altLang="en-US" sz="1400" b="1" dirty="0">
              <a:solidFill>
                <a:srgbClr val="0070C0"/>
              </a:solidFill>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sz="1000" dirty="0">
                <a:solidFill>
                  <a:srgbClr val="0070C0"/>
                </a:solidFill>
                <a:latin typeface="+mj-ea"/>
                <a:ea typeface="+mj-ea"/>
                <a:sym typeface="+mn-ea"/>
              </a:rPr>
              <a:t>   </a:t>
            </a:r>
            <a:r>
              <a:rPr lang="en-US" sz="1200" b="1" dirty="0">
                <a:solidFill>
                  <a:srgbClr val="0070C0"/>
                </a:solidFill>
                <a:latin typeface="+mj-ea"/>
                <a:ea typeface="+mj-ea"/>
                <a:sym typeface="+mn-ea"/>
              </a:rPr>
              <a:t> </a:t>
            </a:r>
            <a:r>
              <a:rPr sz="1200" b="1" dirty="0">
                <a:solidFill>
                  <a:srgbClr val="0070C0"/>
                </a:solidFill>
                <a:latin typeface="+mj-ea"/>
                <a:ea typeface="+mj-ea"/>
                <a:sym typeface="+mn-ea"/>
              </a:rPr>
              <a:t>一是</a:t>
            </a:r>
            <a:r>
              <a:rPr sz="1000" dirty="0">
                <a:solidFill>
                  <a:srgbClr val="0070C0"/>
                </a:solidFill>
                <a:latin typeface="+mj-ea"/>
                <a:ea typeface="+mj-ea"/>
                <a:sym typeface="+mn-ea"/>
              </a:rPr>
              <a:t>农村智慧党建体系建设。拓展农村基层党建信息化平台功能，运用新媒体推动党课教育学习互动、党务信息网上公开、党群沟通交流，畅通社情民意。</a:t>
            </a:r>
            <a:r>
              <a:rPr lang="en-US" sz="1200" b="1" dirty="0">
                <a:solidFill>
                  <a:srgbClr val="0070C0"/>
                </a:solidFill>
                <a:latin typeface="+mj-ea"/>
                <a:ea typeface="+mj-ea"/>
                <a:sym typeface="+mn-ea"/>
              </a:rPr>
              <a:t>二是</a:t>
            </a:r>
            <a:r>
              <a:rPr sz="1000" dirty="0">
                <a:solidFill>
                  <a:srgbClr val="0070C0"/>
                </a:solidFill>
                <a:latin typeface="+mj-ea"/>
                <a:ea typeface="+mj-ea"/>
                <a:sym typeface="+mn-ea"/>
              </a:rPr>
              <a:t>推动“互联网+政务服务”向乡村延伸。推进电子政务外网向乡镇、村延伸，为农民提供涉农事项全程网上办理服务，构建线上线下相结合的乡村便民服务体系。</a:t>
            </a:r>
            <a:r>
              <a:rPr lang="en-US" sz="1200" b="1" dirty="0">
                <a:solidFill>
                  <a:srgbClr val="0070C0"/>
                </a:solidFill>
                <a:latin typeface="+mj-ea"/>
                <a:ea typeface="+mj-ea"/>
                <a:sym typeface="+mn-ea"/>
              </a:rPr>
              <a:t>三是</a:t>
            </a:r>
            <a:r>
              <a:rPr sz="1000" dirty="0">
                <a:solidFill>
                  <a:srgbClr val="0070C0"/>
                </a:solidFill>
                <a:latin typeface="+mj-ea"/>
                <a:ea typeface="+mj-ea"/>
                <a:sym typeface="+mn-ea"/>
              </a:rPr>
              <a:t>村级事务管理信息化。建立乡村治理综合平台，拓展村民在线议事、在线监督的渠道，实现党务村务、监测采集、统计查询、监督管理等线上运行。</a:t>
            </a:r>
            <a:r>
              <a:rPr lang="en-US" sz="1200" b="1" dirty="0">
                <a:solidFill>
                  <a:srgbClr val="0070C0"/>
                </a:solidFill>
                <a:latin typeface="+mj-ea"/>
                <a:ea typeface="+mj-ea"/>
                <a:sym typeface="+mn-ea"/>
              </a:rPr>
              <a:t>四是</a:t>
            </a:r>
            <a:r>
              <a:rPr sz="1000" dirty="0">
                <a:solidFill>
                  <a:srgbClr val="0070C0"/>
                </a:solidFill>
                <a:latin typeface="+mj-ea"/>
                <a:ea typeface="+mj-ea"/>
                <a:sym typeface="+mn-ea"/>
              </a:rPr>
              <a:t>“互联网+网格治理”模式。打造基层治理“一张网”，拓展利用移动端，为农民群众提供农村地区线上法律援助、咨询等服务，开展矛盾纠纷调处、平安乡村建设。</a:t>
            </a:r>
            <a:r>
              <a:rPr lang="en-US" sz="1200" b="1" dirty="0">
                <a:solidFill>
                  <a:srgbClr val="0070C0"/>
                </a:solidFill>
                <a:latin typeface="+mj-ea"/>
                <a:ea typeface="+mj-ea"/>
                <a:sym typeface="+mn-ea"/>
              </a:rPr>
              <a:t>五是</a:t>
            </a:r>
            <a:r>
              <a:rPr sz="1000" dirty="0">
                <a:solidFill>
                  <a:srgbClr val="0070C0"/>
                </a:solidFill>
                <a:latin typeface="+mj-ea"/>
                <a:ea typeface="+mj-ea"/>
                <a:sym typeface="+mn-ea"/>
              </a:rPr>
              <a:t>运用数字化手段推进乡村治理的其他做法。</a:t>
            </a:r>
            <a:endParaRPr sz="1000" dirty="0">
              <a:solidFill>
                <a:srgbClr val="0070C0"/>
              </a:solidFill>
              <a:latin typeface="+mj-ea"/>
              <a:ea typeface="+mj-ea"/>
              <a:sym typeface="+mn-ea"/>
            </a:endParaRPr>
          </a:p>
        </p:txBody>
      </p:sp>
      <p:pic>
        <p:nvPicPr>
          <p:cNvPr id="6" name="图片 5" descr="/home/greatwall/桌面/乡村儿童社会主义核心价值观培育AI互动空间IP形象“小扣子”正式发布.jpg乡村儿童社会主义核心价值观培育AI互动空间IP形象“小扣子”正式发布"/>
          <p:cNvPicPr>
            <a:picLocks noChangeAspect="1"/>
          </p:cNvPicPr>
          <p:nvPr/>
        </p:nvPicPr>
        <p:blipFill>
          <a:blip r:embed="rId3"/>
          <a:srcRect/>
          <a:stretch>
            <a:fillRect/>
          </a:stretch>
        </p:blipFill>
        <p:spPr>
          <a:xfrm>
            <a:off x="4075748" y="1552575"/>
            <a:ext cx="4787265" cy="3192145"/>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我市乡村治理的重点工作</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28"/>
          <p:cNvSpPr>
            <a:spLocks noChangeArrowheads="1"/>
          </p:cNvSpPr>
          <p:nvPr/>
        </p:nvSpPr>
        <p:spPr bwMode="auto">
          <a:xfrm>
            <a:off x="553085" y="722630"/>
            <a:ext cx="7916545" cy="553085"/>
          </a:xfrm>
          <a:prstGeom prst="rect">
            <a:avLst/>
          </a:prstGeom>
          <a:noFill/>
          <a:ln w="9525">
            <a:noFill/>
            <a:miter lim="800000"/>
          </a:ln>
        </p:spPr>
        <p:txBody>
          <a:bodyPr wrap="square">
            <a:spAutoFit/>
          </a:bodyPr>
          <a:p>
            <a:pPr algn="l">
              <a:lnSpc>
                <a:spcPct val="150000"/>
              </a:lnSpc>
              <a:buFont typeface="Wingdings" panose="05000000000000000000" pitchFamily="2" charset="2"/>
              <a:buNone/>
            </a:pPr>
            <a:r>
              <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rPr>
              <a:t>（七）移风易俗、疫情防控等其他工作</a:t>
            </a:r>
            <a:endParaRPr lang="zh-CN" altLang="en-US" sz="2000" b="1" dirty="0">
              <a:solidFill>
                <a:srgbClr val="FF0000"/>
              </a:solidFill>
              <a:effectLst>
                <a:outerShdw blurRad="50800" dist="38100" dir="2700000" algn="tl" rotWithShape="0">
                  <a:prstClr val="black">
                    <a:alpha val="40000"/>
                  </a:prstClr>
                </a:outerShdw>
              </a:effectLst>
              <a:latin typeface="黑体" panose="02010600030101010101" charset="-122"/>
              <a:ea typeface="黑体" panose="02010600030101010101" charset="-122"/>
              <a:sym typeface="宋体" panose="02010600030101010101" pitchFamily="2" charset="-122"/>
            </a:endParaRPr>
          </a:p>
        </p:txBody>
      </p:sp>
      <p:pic>
        <p:nvPicPr>
          <p:cNvPr id="3" name="图片 2" descr="/home/greatwall/桌面/2022-06-15_021.jpeg2022-06-15_021"/>
          <p:cNvPicPr>
            <a:picLocks noChangeAspect="1"/>
          </p:cNvPicPr>
          <p:nvPr/>
        </p:nvPicPr>
        <p:blipFill>
          <a:blip r:embed="rId2"/>
          <a:srcRect/>
          <a:stretch>
            <a:fillRect/>
          </a:stretch>
        </p:blipFill>
        <p:spPr>
          <a:xfrm>
            <a:off x="347345" y="1275715"/>
            <a:ext cx="2683510" cy="3796665"/>
          </a:xfrm>
          <a:prstGeom prst="rect">
            <a:avLst/>
          </a:prstGeom>
          <a:effectLst>
            <a:outerShdw blurRad="50800" dist="38100" dir="8100000" algn="tr" rotWithShape="0">
              <a:prstClr val="black">
                <a:alpha val="40000"/>
              </a:prstClr>
            </a:outerShdw>
          </a:effectLst>
        </p:spPr>
      </p:pic>
      <p:pic>
        <p:nvPicPr>
          <p:cNvPr id="9" name="图片 8" descr="大足区长虹村互助养老服务中心开展重阳节文艺文化活动"/>
          <p:cNvPicPr>
            <a:picLocks noChangeAspect="1"/>
          </p:cNvPicPr>
          <p:nvPr/>
        </p:nvPicPr>
        <p:blipFill>
          <a:blip r:embed="rId3"/>
          <a:stretch>
            <a:fillRect/>
          </a:stretch>
        </p:blipFill>
        <p:spPr>
          <a:xfrm>
            <a:off x="3278505" y="1352550"/>
            <a:ext cx="5465445" cy="3643630"/>
          </a:xfrm>
          <a:prstGeom prst="rect">
            <a:avLst/>
          </a:prstGeom>
          <a:effectLst>
            <a:softEdge rad="127000"/>
          </a:effectLst>
        </p:spPr>
      </p:pic>
    </p:spTree>
    <p:custDataLst>
      <p:tags r:id="rId4"/>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367728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推进乡村治理工作的几点建议</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custDataLst>
              <p:tags r:id="rId2"/>
            </p:custDataLst>
          </p:nvPr>
        </p:nvSpPr>
        <p:spPr>
          <a:xfrm>
            <a:off x="680085" y="1028065"/>
            <a:ext cx="2582545" cy="304609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切实加强组织领导</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坚持农民主体地位</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坚持“三治”融合理念</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坚持系统思维统筹推进</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要因地制宜探索实践</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要创新治理方式与手段</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要完善协同推进机制</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要增强保障支撑</a:t>
            </a:r>
            <a:endParaRPr lang="zh-CN" altLang="en-US" sz="1600" dirty="0">
              <a:solidFill>
                <a:srgbClr val="0070C0"/>
              </a:solidFill>
              <a:latin typeface="+mj-ea"/>
              <a:ea typeface="+mj-ea"/>
              <a:sym typeface="+mn-ea"/>
            </a:endParaRPr>
          </a:p>
        </p:txBody>
      </p:sp>
      <p:pic>
        <p:nvPicPr>
          <p:cNvPr id="8" name="图片 7" descr="龙河镇广阔的现代农业园-向前"/>
          <p:cNvPicPr>
            <a:picLocks noChangeAspect="1"/>
          </p:cNvPicPr>
          <p:nvPr/>
        </p:nvPicPr>
        <p:blipFill>
          <a:blip r:embed="rId3"/>
          <a:stretch>
            <a:fillRect/>
          </a:stretch>
        </p:blipFill>
        <p:spPr>
          <a:xfrm>
            <a:off x="2939415" y="825500"/>
            <a:ext cx="6287770" cy="4046855"/>
          </a:xfrm>
          <a:prstGeom prst="rect">
            <a:avLst/>
          </a:prstGeom>
          <a:effectLst>
            <a:softEdge rad="317500"/>
          </a:effectLst>
        </p:spPr>
      </p:pic>
    </p:spTree>
    <p:custDataLst>
      <p:tags r:id="rId4"/>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2"/>
            </p:custDataLst>
          </p:nvPr>
        </p:nvSpPr>
        <p:spPr>
          <a:xfrm>
            <a:off x="680085" y="1125220"/>
            <a:ext cx="7483475" cy="3415030"/>
          </a:xfrm>
          <a:prstGeom prst="rect">
            <a:avLst/>
          </a:prstGeom>
          <a:noFill/>
          <a:ln>
            <a:noFill/>
          </a:ln>
        </p:spPr>
        <p:txBody>
          <a:bodyPr wrap="square" rtlCol="0" anchor="ctr" anchorCtr="0">
            <a:spAutoFit/>
          </a:bodyPr>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1600" dirty="0">
                <a:solidFill>
                  <a:srgbClr val="0070C0"/>
                </a:solidFill>
                <a:latin typeface="+mj-ea"/>
                <a:ea typeface="+mj-ea"/>
                <a:sym typeface="+mn-ea"/>
              </a:rPr>
              <a:t>    </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健全自治、法治、德治相结合的乡村治理体系,是实现乡村善治的有效途径。要以党的领导统揽全局,创新村民自治的有效实现形式,推动社会治理和服务重心向基层下移。要丰富基层民主协商的实现形式,发挥村民监督的作用,让农民自己“说事、议事、主事”,做到村里的事村民商量着办。要培育富有地方特色和时代精神的新乡贤文化,发挥其在乡村治理中的积极作用。法治是乡村治理的前提和保障,要把政府各项涉农工作纳入法治化轨道,加强农村法治宣传教育,完善农村法治服务,引导干部群众尊法学法守法用法,依法表达诉求、解决纠纷、维护权益。</a:t>
            </a:r>
            <a:endParaRPr lang="zh-CN" altLang="en-US" sz="1600" dirty="0">
              <a:solidFill>
                <a:srgbClr val="C00000"/>
              </a:solidFill>
              <a:effectLst>
                <a:outerShdw blurRad="50800" dist="38100" dir="2700000" algn="tl" rotWithShape="0">
                  <a:prstClr val="black">
                    <a:alpha val="40000"/>
                  </a:prstClr>
                </a:outerShdw>
              </a:effectLst>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                                    </a:t>
            </a:r>
            <a:endParaRPr lang="en-US" altLang="zh-CN" sz="1600" dirty="0">
              <a:solidFill>
                <a:srgbClr val="C00000"/>
              </a:solidFill>
              <a:effectLst>
                <a:outerShdw blurRad="50800" dist="38100" dir="2700000" algn="tl" rotWithShape="0">
                  <a:prstClr val="black">
                    <a:alpha val="40000"/>
                  </a:prstClr>
                </a:outerShdw>
              </a:effectLst>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                                             </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——习近平</a:t>
            </a: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  </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2017</a:t>
            </a: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12</a:t>
            </a: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28 </a:t>
            </a:r>
            <a:endParaRPr lang="zh-CN" altLang="en-US" sz="1600" dirty="0">
              <a:solidFill>
                <a:srgbClr val="C00000"/>
              </a:solidFill>
              <a:effectLst>
                <a:outerShdw blurRad="50800" dist="38100" dir="2700000" algn="tl" rotWithShape="0">
                  <a:prstClr val="black">
                    <a:alpha val="40000"/>
                  </a:prstClr>
                </a:outerShdw>
              </a:effectLst>
              <a:latin typeface="+mj-ea"/>
              <a:ea typeface="+mj-ea"/>
              <a:sym typeface="+mn-ea"/>
            </a:endParaRPr>
          </a:p>
        </p:txBody>
      </p:sp>
    </p:spTree>
    <p:custDataLst>
      <p:tags r:id="rId3"/>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2"/>
            </p:custDataLst>
          </p:nvPr>
        </p:nvSpPr>
        <p:spPr>
          <a:xfrm>
            <a:off x="680085" y="924243"/>
            <a:ext cx="7483475" cy="2306955"/>
          </a:xfrm>
          <a:prstGeom prst="rect">
            <a:avLst/>
          </a:prstGeom>
          <a:noFill/>
          <a:ln>
            <a:noFill/>
          </a:ln>
        </p:spPr>
        <p:txBody>
          <a:bodyPr wrap="square" rtlCol="0" anchor="ctr" anchorCtr="0">
            <a:spAutoFit/>
          </a:bodyPr>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1600" dirty="0">
                <a:solidFill>
                  <a:srgbClr val="0070C0"/>
                </a:solidFill>
                <a:latin typeface="+mj-ea"/>
                <a:ea typeface="+mj-ea"/>
                <a:sym typeface="+mn-ea"/>
              </a:rPr>
              <a:t>    </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乡村振兴不是一句口号,讲究的就是一个“实”字,农村工作干部要真正深入群众,真心依靠群众,真情关爱群众,真诚服务群众。要大兴调查研究之风,倡导求真务实精神,真抓实干,吹糠见米,出水方见两脚泥,切忌浮于表面、流于形式、隔山打牛,以作风的提振推动乡村的振兴。</a:t>
            </a:r>
            <a:endParaRPr lang="zh-CN" altLang="en-US" sz="1600" dirty="0">
              <a:solidFill>
                <a:srgbClr val="C00000"/>
              </a:solidFill>
              <a:effectLst>
                <a:outerShdw blurRad="50800" dist="38100" dir="2700000" algn="tl" rotWithShape="0">
                  <a:prstClr val="black">
                    <a:alpha val="40000"/>
                  </a:prstClr>
                </a:outerShdw>
              </a:effectLst>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                                            </a:t>
            </a:r>
            <a:endParaRPr lang="en-US" altLang="zh-CN" sz="1600" dirty="0">
              <a:solidFill>
                <a:srgbClr val="C00000"/>
              </a:solidFill>
              <a:effectLst>
                <a:outerShdw blurRad="50800" dist="38100" dir="2700000" algn="tl" rotWithShape="0">
                  <a:prstClr val="black">
                    <a:alpha val="40000"/>
                  </a:prstClr>
                </a:outerShdw>
              </a:effectLst>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                                            </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——习近平</a:t>
            </a: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  </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2017</a:t>
            </a: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12</a:t>
            </a: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28 </a:t>
            </a:r>
            <a:endParaRPr lang="zh-CN" altLang="en-US" sz="1600" dirty="0">
              <a:solidFill>
                <a:srgbClr val="C00000"/>
              </a:solidFill>
              <a:effectLst>
                <a:outerShdw blurRad="50800" dist="38100" dir="2700000" algn="tl" rotWithShape="0">
                  <a:prstClr val="black">
                    <a:alpha val="40000"/>
                  </a:prstClr>
                </a:outerShdw>
              </a:effectLst>
              <a:latin typeface="+mj-ea"/>
              <a:ea typeface="+mj-ea"/>
              <a:sym typeface="+mn-ea"/>
            </a:endParaRPr>
          </a:p>
        </p:txBody>
      </p:sp>
    </p:spTree>
    <p:custDataLst>
      <p:tags r:id="rId3"/>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2"/>
            </p:custDataLst>
          </p:nvPr>
        </p:nvSpPr>
        <p:spPr>
          <a:xfrm>
            <a:off x="1036320" y="929005"/>
            <a:ext cx="7483475" cy="3415030"/>
          </a:xfrm>
          <a:prstGeom prst="rect">
            <a:avLst/>
          </a:prstGeom>
          <a:noFill/>
          <a:ln>
            <a:noFill/>
          </a:ln>
        </p:spPr>
        <p:txBody>
          <a:bodyPr wrap="square" rtlCol="0" anchor="ctr" anchorCtr="0">
            <a:spAutoFit/>
          </a:bodyPr>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1600" dirty="0">
                <a:solidFill>
                  <a:srgbClr val="0070C0"/>
                </a:solidFill>
                <a:latin typeface="+mj-ea"/>
                <a:ea typeface="+mj-ea"/>
                <a:sym typeface="+mn-ea"/>
              </a:rPr>
              <a:t>    </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要夯实乡村治理这个根基。采取切实有效措施,强化农村基层党组织领导作用,选好配强农村党组织书记,整顿软弱涣散村党组织,深化村民自治实践,加强村级权力有效监督。完善城乡居民基本养老保险制度和基本医疗保险、大病保险制度,完善最低生活保障制度,完善农村留守儿童、妇女、老年人关爱服务体系。推进移风易俗,培育文明乡风、良好家风、淳朴民风,健全矛盾纠纷多元化解机制,深入开展扫黑除恶专项斗争。</a:t>
            </a:r>
            <a:endParaRPr lang="zh-CN" altLang="en-US" sz="1600" dirty="0">
              <a:solidFill>
                <a:srgbClr val="C00000"/>
              </a:solidFill>
              <a:effectLst>
                <a:outerShdw blurRad="50800" dist="38100" dir="2700000" algn="tl" rotWithShape="0">
                  <a:prstClr val="black">
                    <a:alpha val="40000"/>
                  </a:prstClr>
                </a:outerShdw>
              </a:effectLst>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endParaRPr lang="zh-CN" altLang="en-US" sz="1600" dirty="0">
              <a:solidFill>
                <a:srgbClr val="C00000"/>
              </a:solidFill>
              <a:effectLst>
                <a:outerShdw blurRad="50800" dist="38100" dir="2700000" algn="tl" rotWithShape="0">
                  <a:prstClr val="black">
                    <a:alpha val="40000"/>
                  </a:prstClr>
                </a:outerShdw>
              </a:effectLst>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     </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——习近平总书记在参加十三届全国人大二次会议河南代表团审议时的讲话</a:t>
            </a: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                   </a:t>
            </a:r>
            <a:endParaRPr lang="en-US" altLang="zh-CN" sz="1600" dirty="0">
              <a:solidFill>
                <a:srgbClr val="C00000"/>
              </a:solidFill>
              <a:effectLst>
                <a:outerShdw blurRad="50800" dist="38100" dir="2700000" algn="tl" rotWithShape="0">
                  <a:prstClr val="black">
                    <a:alpha val="40000"/>
                  </a:prstClr>
                </a:outerShdw>
              </a:effectLst>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                                                      </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(2019年3月8日)</a:t>
            </a:r>
            <a:endParaRPr lang="zh-CN" altLang="en-US" sz="1600" dirty="0">
              <a:solidFill>
                <a:srgbClr val="C00000"/>
              </a:solidFill>
              <a:effectLst>
                <a:outerShdw blurRad="50800" dist="38100" dir="2700000" algn="tl" rotWithShape="0">
                  <a:prstClr val="black">
                    <a:alpha val="40000"/>
                  </a:prstClr>
                </a:outerShdw>
              </a:effectLst>
              <a:latin typeface="+mj-ea"/>
              <a:ea typeface="+mj-ea"/>
              <a:sym typeface="+mn-ea"/>
            </a:endParaRPr>
          </a:p>
        </p:txBody>
      </p:sp>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180022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乡村治理是什么</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2022-06-15_001"/>
          <p:cNvPicPr>
            <a:picLocks noChangeAspect="1"/>
          </p:cNvPicPr>
          <p:nvPr/>
        </p:nvPicPr>
        <p:blipFill>
          <a:blip r:embed="rId2"/>
          <a:stretch>
            <a:fillRect/>
          </a:stretch>
        </p:blipFill>
        <p:spPr>
          <a:xfrm>
            <a:off x="605790" y="810895"/>
            <a:ext cx="2847340" cy="3865245"/>
          </a:xfrm>
          <a:prstGeom prst="rect">
            <a:avLst/>
          </a:prstGeom>
          <a:effectLst>
            <a:outerShdw blurRad="50800" dist="38100" dir="10800000" algn="r" rotWithShape="0">
              <a:srgbClr val="00448E">
                <a:alpha val="40000"/>
              </a:srgbClr>
            </a:outerShdw>
          </a:effectLst>
        </p:spPr>
      </p:pic>
      <p:sp>
        <p:nvSpPr>
          <p:cNvPr id="9" name="文本框 8"/>
          <p:cNvSpPr txBox="1"/>
          <p:nvPr>
            <p:custDataLst>
              <p:tags r:id="rId3"/>
            </p:custDataLst>
          </p:nvPr>
        </p:nvSpPr>
        <p:spPr>
          <a:xfrm>
            <a:off x="3882390" y="722948"/>
            <a:ext cx="5036185" cy="3784600"/>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坚持和加强党对乡村治理的</a:t>
            </a:r>
            <a:r>
              <a:rPr lang="zh-CN" altLang="en-US" sz="1600" b="1" dirty="0">
                <a:solidFill>
                  <a:srgbClr val="0070C0"/>
                </a:solidFill>
                <a:effectLst>
                  <a:outerShdw blurRad="38100" dist="25400" dir="5400000" algn="ctr" rotWithShape="0">
                    <a:srgbClr val="6E747A">
                      <a:alpha val="43000"/>
                    </a:srgbClr>
                  </a:outerShdw>
                </a:effectLst>
                <a:latin typeface="+mj-ea"/>
                <a:ea typeface="+mj-ea"/>
                <a:sym typeface="+mn-ea"/>
              </a:rPr>
              <a:t>集中统一领导</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坚持把夯实基层基础作为</a:t>
            </a:r>
            <a:r>
              <a:rPr lang="zh-CN" altLang="en-US" sz="1600" b="1" dirty="0">
                <a:solidFill>
                  <a:srgbClr val="0070C0"/>
                </a:solidFill>
                <a:effectLst>
                  <a:outerShdw blurRad="38100" dist="25400" dir="5400000" algn="ctr" rotWithShape="0">
                    <a:srgbClr val="6E747A">
                      <a:alpha val="43000"/>
                    </a:srgbClr>
                  </a:outerShdw>
                </a:effectLst>
                <a:latin typeface="+mj-ea"/>
                <a:ea typeface="+mj-ea"/>
                <a:sym typeface="+mn-ea"/>
              </a:rPr>
              <a:t>固本之策</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坚持把治理体系和治理能力建设作为</a:t>
            </a:r>
            <a:r>
              <a:rPr lang="zh-CN" altLang="en-US" sz="1600" b="1" dirty="0">
                <a:solidFill>
                  <a:srgbClr val="0070C0"/>
                </a:solidFill>
                <a:effectLst>
                  <a:outerShdw blurRad="38100" dist="25400" dir="5400000" algn="ctr" rotWithShape="0">
                    <a:srgbClr val="6E747A">
                      <a:alpha val="43000"/>
                    </a:srgbClr>
                  </a:outerShdw>
                </a:effectLst>
                <a:latin typeface="+mj-ea"/>
                <a:ea typeface="+mj-ea"/>
                <a:sym typeface="+mn-ea"/>
              </a:rPr>
              <a:t>主攻方向</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坚持把保障和改善农村民生、促进农村和谐稳</a:t>
            </a:r>
            <a:r>
              <a:rPr lang="en-US" altLang="zh-CN" sz="1600" dirty="0">
                <a:solidFill>
                  <a:srgbClr val="0070C0"/>
                </a:solidFill>
                <a:latin typeface="+mj-ea"/>
                <a:ea typeface="+mj-ea"/>
                <a:sym typeface="+mn-ea"/>
              </a:rPr>
              <a:t>   </a:t>
            </a:r>
            <a:endParaRPr lang="en-US" altLang="zh-CN"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en-US" altLang="zh-CN" sz="1600" dirty="0">
                <a:solidFill>
                  <a:srgbClr val="0070C0"/>
                </a:solidFill>
                <a:latin typeface="+mj-ea"/>
                <a:ea typeface="+mj-ea"/>
                <a:sym typeface="+mn-ea"/>
              </a:rPr>
              <a:t>  </a:t>
            </a:r>
            <a:r>
              <a:rPr lang="zh-CN" altLang="en-US" sz="1600" dirty="0">
                <a:solidFill>
                  <a:srgbClr val="0070C0"/>
                </a:solidFill>
                <a:latin typeface="+mj-ea"/>
                <a:ea typeface="+mj-ea"/>
                <a:sym typeface="+mn-ea"/>
              </a:rPr>
              <a:t>定作为</a:t>
            </a:r>
            <a:r>
              <a:rPr lang="zh-CN" altLang="en-US" sz="1600" b="1" dirty="0">
                <a:solidFill>
                  <a:srgbClr val="0070C0"/>
                </a:solidFill>
                <a:effectLst>
                  <a:outerShdw blurRad="38100" dist="25400" dir="5400000" algn="ctr" rotWithShape="0">
                    <a:srgbClr val="6E747A">
                      <a:alpha val="43000"/>
                    </a:srgbClr>
                  </a:outerShdw>
                </a:effectLst>
                <a:latin typeface="+mj-ea"/>
                <a:ea typeface="+mj-ea"/>
                <a:sym typeface="+mn-ea"/>
              </a:rPr>
              <a:t>根本目的</a:t>
            </a:r>
            <a:endParaRPr lang="zh-CN" altLang="en-US" sz="1600" b="1" dirty="0">
              <a:solidFill>
                <a:srgbClr val="0070C0"/>
              </a:solidFill>
              <a:effectLst>
                <a:outerShdw blurRad="38100" dist="25400" dir="5400000" algn="ctr" rotWithShape="0">
                  <a:srgbClr val="6E747A">
                    <a:alpha val="43000"/>
                  </a:srgbClr>
                </a:outerShdw>
              </a:effectLst>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建立健全</a:t>
            </a:r>
            <a:r>
              <a:rPr lang="zh-CN" altLang="en-US" sz="1600" u="sng" dirty="0">
                <a:solidFill>
                  <a:srgbClr val="0070C0"/>
                </a:solidFill>
                <a:latin typeface="+mj-ea"/>
                <a:ea typeface="+mj-ea"/>
                <a:sym typeface="+mn-ea"/>
              </a:rPr>
              <a:t>党委领导、政府负责、社会协同、公</a:t>
            </a:r>
            <a:r>
              <a:rPr lang="en-US" altLang="zh-CN" sz="1600" u="sng" dirty="0">
                <a:solidFill>
                  <a:srgbClr val="0070C0"/>
                </a:solidFill>
                <a:latin typeface="+mj-ea"/>
                <a:ea typeface="+mj-ea"/>
                <a:sym typeface="+mn-ea"/>
              </a:rPr>
              <a:t> </a:t>
            </a:r>
            <a:endParaRPr lang="en-US" altLang="zh-CN" sz="1600" u="sng"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en-US" altLang="zh-CN" sz="1600" u="sng" dirty="0">
                <a:solidFill>
                  <a:srgbClr val="0070C0"/>
                </a:solidFill>
                <a:latin typeface="+mj-ea"/>
                <a:ea typeface="+mj-ea"/>
                <a:sym typeface="+mn-ea"/>
              </a:rPr>
              <a:t>  </a:t>
            </a:r>
            <a:r>
              <a:rPr lang="zh-CN" altLang="en-US" sz="1600" u="sng" dirty="0">
                <a:solidFill>
                  <a:srgbClr val="0070C0"/>
                </a:solidFill>
                <a:latin typeface="+mj-ea"/>
                <a:ea typeface="+mj-ea"/>
                <a:sym typeface="+mn-ea"/>
              </a:rPr>
              <a:t>众参与、法治保障、科技支撑</a:t>
            </a:r>
            <a:r>
              <a:rPr lang="zh-CN" altLang="en-US" sz="1600" dirty="0">
                <a:solidFill>
                  <a:srgbClr val="0070C0"/>
                </a:solidFill>
                <a:latin typeface="+mj-ea"/>
                <a:ea typeface="+mj-ea"/>
                <a:sym typeface="+mn-ea"/>
              </a:rPr>
              <a:t>的现代乡村社会</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mj-ea"/>
                <a:ea typeface="+mj-ea"/>
                <a:sym typeface="+mn-ea"/>
              </a:rPr>
              <a:t> </a:t>
            </a:r>
            <a:r>
              <a:rPr lang="en-US" altLang="zh-CN" sz="1600" dirty="0">
                <a:solidFill>
                  <a:srgbClr val="0070C0"/>
                </a:solidFill>
                <a:latin typeface="+mj-ea"/>
                <a:ea typeface="+mj-ea"/>
                <a:sym typeface="+mn-ea"/>
              </a:rPr>
              <a:t> </a:t>
            </a:r>
            <a:r>
              <a:rPr lang="zh-CN" altLang="en-US" sz="1600" dirty="0">
                <a:solidFill>
                  <a:srgbClr val="0070C0"/>
                </a:solidFill>
                <a:latin typeface="+mj-ea"/>
                <a:ea typeface="+mj-ea"/>
                <a:sym typeface="+mn-ea"/>
              </a:rPr>
              <a:t>治理体制</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以自治增活力、以法治强保障、以德治扬正气</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不断增强广大农民的获得感、幸福感、安全感</a:t>
            </a:r>
            <a:endParaRPr lang="zh-CN" altLang="en-US" sz="1600" dirty="0">
              <a:solidFill>
                <a:srgbClr val="0070C0"/>
              </a:solidFill>
              <a:latin typeface="+mj-ea"/>
              <a:ea typeface="+mj-ea"/>
              <a:sym typeface="+mn-ea"/>
            </a:endParaRPr>
          </a:p>
        </p:txBody>
      </p:sp>
    </p:spTree>
    <p:custDataLst>
      <p:tags r:id="rId4"/>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custDataLst>
              <p:tags r:id="rId2"/>
            </p:custDataLst>
          </p:nvPr>
        </p:nvSpPr>
        <p:spPr>
          <a:xfrm>
            <a:off x="868680" y="1029970"/>
            <a:ext cx="7483475" cy="2584450"/>
          </a:xfrm>
          <a:prstGeom prst="rect">
            <a:avLst/>
          </a:prstGeom>
          <a:noFill/>
          <a:ln>
            <a:noFill/>
          </a:ln>
        </p:spPr>
        <p:txBody>
          <a:bodyPr wrap="square" rtlCol="0" anchor="ctr" anchorCtr="0">
            <a:spAutoFit/>
          </a:bodyPr>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2000" dirty="0">
                <a:solidFill>
                  <a:srgbClr val="C00000"/>
                </a:solidFill>
                <a:effectLst>
                  <a:outerShdw blurRad="50800" dist="38100" dir="2700000" algn="tl" rotWithShape="0">
                    <a:prstClr val="black">
                      <a:alpha val="40000"/>
                    </a:prstClr>
                  </a:outerShdw>
                </a:effectLst>
                <a:latin typeface="+mj-ea"/>
                <a:ea typeface="+mj-ea"/>
                <a:sym typeface="+mn-ea"/>
              </a:rPr>
              <a:t>    </a:t>
            </a:r>
            <a:r>
              <a:rPr lang="zh-CN" altLang="en-US" sz="2000" dirty="0">
                <a:solidFill>
                  <a:srgbClr val="C00000"/>
                </a:solidFill>
                <a:effectLst>
                  <a:outerShdw blurRad="50800" dist="38100" dir="2700000" algn="tl" rotWithShape="0">
                    <a:prstClr val="black">
                      <a:alpha val="40000"/>
                    </a:prstClr>
                  </a:outerShdw>
                </a:effectLst>
                <a:latin typeface="+mj-ea"/>
                <a:ea typeface="+mj-ea"/>
                <a:sym typeface="+mn-ea"/>
              </a:rPr>
              <a:t>在全面建设社会主义现代化国家新征程上,希望你们坚决响应党中央号召,充分发挥先锋模范作用,把乡亲们更好团结起来、凝聚起来,心往一处想,劲往一处使,让日子过得越来越红火。</a:t>
            </a:r>
            <a:endParaRPr lang="zh-CN" altLang="en-US" sz="1600" dirty="0">
              <a:solidFill>
                <a:srgbClr val="C00000"/>
              </a:solidFill>
              <a:effectLst>
                <a:outerShdw blurRad="50800" dist="38100" dir="2700000" algn="tl" rotWithShape="0">
                  <a:prstClr val="black">
                    <a:alpha val="40000"/>
                  </a:prstClr>
                </a:outerShdw>
              </a:effectLst>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endParaRPr lang="zh-CN" altLang="en-US" sz="1600" dirty="0">
              <a:solidFill>
                <a:srgbClr val="C00000"/>
              </a:solidFill>
              <a:effectLst>
                <a:outerShdw blurRad="50800" dist="38100" dir="2700000" algn="tl" rotWithShape="0">
                  <a:prstClr val="black">
                    <a:alpha val="40000"/>
                  </a:prstClr>
                </a:outerShdw>
              </a:effectLst>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           </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——习近平总书记给河北平山县西柏坡镇北庄村全体党员回信时指出</a:t>
            </a:r>
            <a:endParaRPr lang="zh-CN" altLang="en-US" sz="1600" dirty="0">
              <a:solidFill>
                <a:srgbClr val="C00000"/>
              </a:solidFill>
              <a:effectLst>
                <a:outerShdw blurRad="50800" dist="38100" dir="2700000" algn="tl" rotWithShape="0">
                  <a:prstClr val="black">
                    <a:alpha val="40000"/>
                  </a:prstClr>
                </a:outerShdw>
              </a:effectLst>
              <a:latin typeface="+mj-ea"/>
              <a:ea typeface="+mj-ea"/>
              <a:sym typeface="+mn-ea"/>
            </a:endParaRPr>
          </a:p>
          <a:p>
            <a:pPr indent="0" algn="just"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 </a:t>
            </a:r>
            <a:r>
              <a:rPr lang="en-US" altLang="zh-CN" sz="1600" dirty="0">
                <a:solidFill>
                  <a:srgbClr val="C00000"/>
                </a:solidFill>
                <a:effectLst>
                  <a:outerShdw blurRad="50800" dist="38100" dir="2700000" algn="tl" rotWithShape="0">
                    <a:prstClr val="black">
                      <a:alpha val="40000"/>
                    </a:prstClr>
                  </a:outerShdw>
                </a:effectLst>
                <a:latin typeface="+mj-ea"/>
                <a:ea typeface="+mj-ea"/>
                <a:sym typeface="+mn-ea"/>
              </a:rPr>
              <a:t>                                                        </a:t>
            </a:r>
            <a:r>
              <a:rPr lang="zh-CN" altLang="en-US" sz="1600" dirty="0">
                <a:solidFill>
                  <a:srgbClr val="C00000"/>
                </a:solidFill>
                <a:effectLst>
                  <a:outerShdw blurRad="50800" dist="38100" dir="2700000" algn="tl" rotWithShape="0">
                    <a:prstClr val="black">
                      <a:alpha val="40000"/>
                    </a:prstClr>
                  </a:outerShdw>
                </a:effectLst>
                <a:latin typeface="+mj-ea"/>
                <a:ea typeface="+mj-ea"/>
                <a:sym typeface="+mn-ea"/>
              </a:rPr>
              <a:t>(2021年2月7日)</a:t>
            </a:r>
            <a:endParaRPr lang="zh-CN" altLang="en-US" sz="1600" dirty="0">
              <a:solidFill>
                <a:srgbClr val="C00000"/>
              </a:solidFill>
              <a:effectLst>
                <a:outerShdw blurRad="50800" dist="38100" dir="2700000" algn="tl" rotWithShape="0">
                  <a:prstClr val="black">
                    <a:alpha val="40000"/>
                  </a:prstClr>
                </a:outerShdw>
              </a:effectLst>
              <a:latin typeface="+mj-ea"/>
              <a:ea typeface="+mj-ea"/>
              <a:sym typeface="+mn-ea"/>
            </a:endParaRPr>
          </a:p>
        </p:txBody>
      </p:sp>
    </p:spTree>
    <p:custDataLst>
      <p:tags r:id="rId3"/>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6" name="矩形 25"/>
          <p:cNvSpPr/>
          <p:nvPr/>
        </p:nvSpPr>
        <p:spPr bwMode="auto">
          <a:xfrm>
            <a:off x="2423160" y="1175784"/>
            <a:ext cx="4297680" cy="2306955"/>
          </a:xfrm>
          <a:prstGeom prst="rect">
            <a:avLst/>
          </a:prstGeom>
        </p:spPr>
        <p:txBody>
          <a:bodyPr wrap="none">
            <a:spAutoFit/>
          </a:bodyPr>
          <a:lstStyle/>
          <a:p>
            <a:pPr algn="ctr" fontAlgn="auto">
              <a:lnSpc>
                <a:spcPct val="150000"/>
              </a:lnSpc>
              <a:defRPr/>
            </a:pPr>
            <a:r>
              <a:rPr lang="zh-CN" altLang="en-US" sz="4800" kern="100" spc="600">
                <a:solidFill>
                  <a:srgbClr val="C00000"/>
                </a:solidFill>
                <a:effectLst/>
                <a:uFillTx/>
                <a:latin typeface="方正小标宋_GBK" panose="03000509000000000000" charset="-122"/>
                <a:ea typeface="方正小标宋_GBK" panose="03000509000000000000" charset="-122"/>
                <a:cs typeface="Times New Roman" panose="02020603050405020304" charset="0"/>
              </a:rPr>
              <a:t>谢谢大家</a:t>
            </a:r>
            <a:endParaRPr lang="zh-CN" altLang="en-US" sz="4800" kern="100" spc="600">
              <a:solidFill>
                <a:srgbClr val="C00000"/>
              </a:solidFill>
              <a:effectLst/>
              <a:uFillTx/>
              <a:latin typeface="方正小标宋_GBK" panose="03000509000000000000" charset="-122"/>
              <a:ea typeface="方正小标宋_GBK" panose="03000509000000000000" charset="-122"/>
              <a:cs typeface="Times New Roman" panose="02020603050405020304" charset="0"/>
            </a:endParaRPr>
          </a:p>
          <a:p>
            <a:pPr algn="ctr" fontAlgn="auto">
              <a:lnSpc>
                <a:spcPct val="150000"/>
              </a:lnSpc>
              <a:defRPr/>
            </a:pPr>
            <a:r>
              <a:rPr lang="zh-CN" altLang="en-US" sz="4800" kern="100" spc="600">
                <a:solidFill>
                  <a:srgbClr val="C00000"/>
                </a:solidFill>
                <a:effectLst/>
                <a:uFillTx/>
                <a:latin typeface="方正小标宋_GBK" panose="03000509000000000000" charset="-122"/>
                <a:ea typeface="方正小标宋_GBK" panose="03000509000000000000" charset="-122"/>
                <a:cs typeface="Times New Roman" panose="02020603050405020304" charset="0"/>
              </a:rPr>
              <a:t>欢迎批评指正</a:t>
            </a:r>
            <a:endParaRPr lang="zh-CN" altLang="en-US" sz="4800" kern="100" spc="600">
              <a:solidFill>
                <a:srgbClr val="C00000"/>
              </a:solidFill>
              <a:effectLst/>
              <a:uFillTx/>
              <a:latin typeface="方正小标宋_GBK" panose="03000509000000000000" charset="-122"/>
              <a:ea typeface="方正小标宋_GBK" panose="03000509000000000000" charset="-122"/>
              <a:cs typeface="Times New Roman" panose="0202060305040502030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180022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乡村治理是什么</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2022-06-15_001"/>
          <p:cNvPicPr>
            <a:picLocks noChangeAspect="1"/>
          </p:cNvPicPr>
          <p:nvPr/>
        </p:nvPicPr>
        <p:blipFill>
          <a:blip r:embed="rId2"/>
          <a:stretch>
            <a:fillRect/>
          </a:stretch>
        </p:blipFill>
        <p:spPr>
          <a:xfrm>
            <a:off x="605790" y="810895"/>
            <a:ext cx="2847340" cy="3865245"/>
          </a:xfrm>
          <a:prstGeom prst="rect">
            <a:avLst/>
          </a:prstGeom>
          <a:effectLst>
            <a:outerShdw blurRad="50800" dist="38100" dir="10800000" algn="r" rotWithShape="0">
              <a:srgbClr val="00448E">
                <a:alpha val="40000"/>
              </a:srgbClr>
            </a:outerShdw>
          </a:effectLst>
        </p:spPr>
      </p:pic>
      <p:sp>
        <p:nvSpPr>
          <p:cNvPr id="9" name="文本框 8"/>
          <p:cNvSpPr txBox="1"/>
          <p:nvPr>
            <p:custDataLst>
              <p:tags r:id="rId3"/>
            </p:custDataLst>
          </p:nvPr>
        </p:nvSpPr>
        <p:spPr>
          <a:xfrm>
            <a:off x="4285615" y="810895"/>
            <a:ext cx="5036185" cy="2306955"/>
          </a:xfrm>
          <a:prstGeom prst="rect">
            <a:avLst/>
          </a:prstGeom>
          <a:noFill/>
          <a:ln>
            <a:noFill/>
          </a:ln>
        </p:spPr>
        <p:txBody>
          <a:bodyPr wrap="square" rtlCol="0" anchor="ctr" anchorCtr="0">
            <a:spAutoFit/>
          </a:bodyPr>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国家治理</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政府治理</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社会治理</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市域社会治理</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基层治理</a:t>
            </a:r>
            <a:endParaRPr lang="zh-CN" altLang="en-US" sz="1600" dirty="0">
              <a:solidFill>
                <a:srgbClr val="0070C0"/>
              </a:solidFill>
              <a:latin typeface="+mj-ea"/>
              <a:ea typeface="+mj-ea"/>
              <a:sym typeface="+mn-ea"/>
            </a:endParaRPr>
          </a:p>
          <a:p>
            <a:pPr indent="0" fontAlgn="ctr">
              <a:lnSpc>
                <a:spcPct val="150000"/>
              </a:lnSpc>
              <a:buClr>
                <a:srgbClr val="BBC5D2">
                  <a:lumMod val="60000"/>
                  <a:lumOff val="40000"/>
                </a:srgbClr>
              </a:buClr>
              <a:buSzPct val="130000"/>
              <a:buFont typeface="Wingdings" panose="05000000000000000000" pitchFamily="2" charset="2"/>
              <a:buNone/>
            </a:pPr>
            <a:r>
              <a:rPr lang="zh-CN" altLang="en-US" sz="1600" dirty="0">
                <a:solidFill>
                  <a:srgbClr val="0070C0"/>
                </a:solidFill>
                <a:latin typeface="东文宋体" charset="0"/>
                <a:ea typeface="东文宋体" charset="0"/>
                <a:sym typeface="+mn-ea"/>
              </a:rPr>
              <a:t>◆</a:t>
            </a:r>
            <a:r>
              <a:rPr lang="zh-CN" altLang="en-US" sz="1600" dirty="0">
                <a:solidFill>
                  <a:srgbClr val="0070C0"/>
                </a:solidFill>
                <a:latin typeface="+mj-ea"/>
                <a:ea typeface="+mj-ea"/>
                <a:sym typeface="+mn-ea"/>
              </a:rPr>
              <a:t>乡村治理</a:t>
            </a:r>
            <a:endParaRPr lang="zh-CN" altLang="en-US" sz="1600" dirty="0">
              <a:solidFill>
                <a:srgbClr val="0070C0"/>
              </a:solidFill>
              <a:latin typeface="+mj-ea"/>
              <a:ea typeface="+mj-ea"/>
              <a:sym typeface="+mn-ea"/>
            </a:endParaRPr>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180022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乡村治理是什么</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Rectangle 3"/>
          <p:cNvSpPr txBox="1"/>
          <p:nvPr/>
        </p:nvSpPr>
        <p:spPr bwMode="auto">
          <a:xfrm>
            <a:off x="387985" y="1584960"/>
            <a:ext cx="8434705" cy="329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微软雅黑" panose="020B0503020204020204" pitchFamily="34" charset="-122"/>
                <a:ea typeface="微软雅黑" panose="020B0503020204020204" pitchFamily="34" charset="-122"/>
              </a:defRPr>
            </a:lvl1pPr>
            <a:lvl2pPr marL="685800" indent="-22860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lvl="0">
              <a:lnSpc>
                <a:spcPct val="150000"/>
              </a:lnSpc>
              <a:spcBef>
                <a:spcPts val="1000"/>
              </a:spcBef>
              <a:buFont typeface="Wingdings" panose="05000000000000000000" pitchFamily="2" charset="2"/>
              <a:buChar char="l"/>
              <a:defRPr/>
            </a:pPr>
            <a:r>
              <a:rPr lang="zh-CN" altLang="en-US" sz="1400" dirty="0">
                <a:solidFill>
                  <a:srgbClr val="C00000"/>
                </a:solidFill>
                <a:latin typeface="黑体" panose="02010600030101010101" charset="-122"/>
                <a:ea typeface="黑体" panose="02010600030101010101" charset="-122"/>
                <a:sym typeface="+mn-ea"/>
              </a:rPr>
              <a:t>十八大：</a:t>
            </a:r>
            <a:r>
              <a:rPr lang="zh-CN" altLang="en-US" sz="1400" dirty="0">
                <a:latin typeface="黑体" panose="02010600030101010101" charset="-122"/>
                <a:ea typeface="黑体" panose="02010600030101010101" charset="-122"/>
                <a:sym typeface="+mn-ea"/>
              </a:rPr>
              <a:t>加快形成党委领导、政府负责、社会协同、公众参与、法治保障的社会管理体制（</a:t>
            </a:r>
            <a:r>
              <a:rPr lang="en-US" altLang="zh-CN" sz="1400" kern="0" dirty="0">
                <a:latin typeface="方正楷体_GBK" panose="03000509000000000000" charset="-122"/>
                <a:ea typeface="方正楷体_GBK" panose="03000509000000000000" charset="-122"/>
                <a:cs typeface="+mn-ea"/>
                <a:sym typeface="+mn-ea"/>
              </a:rPr>
              <a:t>2012</a:t>
            </a:r>
            <a:r>
              <a:rPr lang="zh-CN" altLang="en-US" sz="1400" dirty="0">
                <a:latin typeface="黑体" panose="02010600030101010101" charset="-122"/>
                <a:ea typeface="黑体" panose="02010600030101010101" charset="-122"/>
                <a:sym typeface="+mn-ea"/>
              </a:rPr>
              <a:t>）</a:t>
            </a:r>
            <a:endParaRPr lang="en-US" altLang="zh-CN" sz="1400" dirty="0">
              <a:latin typeface="黑体" panose="02010600030101010101" charset="-122"/>
              <a:ea typeface="黑体" panose="02010600030101010101" charset="-122"/>
              <a:sym typeface="+mn-ea"/>
            </a:endParaRPr>
          </a:p>
          <a:p>
            <a:pPr lvl="0">
              <a:lnSpc>
                <a:spcPct val="150000"/>
              </a:lnSpc>
              <a:spcBef>
                <a:spcPts val="1000"/>
              </a:spcBef>
              <a:buFont typeface="Wingdings" panose="05000000000000000000" pitchFamily="2" charset="2"/>
              <a:buChar char="l"/>
              <a:defRPr/>
            </a:pPr>
            <a:r>
              <a:rPr lang="zh-CN" altLang="en-US" sz="1400" dirty="0">
                <a:solidFill>
                  <a:srgbClr val="C00000"/>
                </a:solidFill>
                <a:latin typeface="黑体" panose="02010600030101010101" charset="-122"/>
                <a:ea typeface="黑体" panose="02010600030101010101" charset="-122"/>
                <a:sym typeface="+mn-ea"/>
              </a:rPr>
              <a:t>十八届三中全会</a:t>
            </a:r>
            <a:r>
              <a:rPr lang="zh-CN" altLang="en-US" sz="1400" dirty="0">
                <a:solidFill>
                  <a:srgbClr val="C00000"/>
                </a:solidFill>
                <a:latin typeface="黑体" panose="02010600030101010101" charset="-122"/>
                <a:ea typeface="黑体" panose="02010600030101010101" charset="-122"/>
              </a:rPr>
              <a:t>：</a:t>
            </a:r>
            <a:r>
              <a:rPr lang="zh-CN" altLang="en-US" sz="1400" dirty="0">
                <a:latin typeface="黑体" panose="02010600030101010101" charset="-122"/>
                <a:ea typeface="黑体" panose="02010600030101010101" charset="-122"/>
              </a:rPr>
              <a:t>创新社会治理体制</a:t>
            </a:r>
            <a:r>
              <a:rPr lang="zh-CN" altLang="en-US" sz="1400" dirty="0">
                <a:latin typeface="黑体" panose="02010600030101010101" charset="-122"/>
                <a:ea typeface="黑体" panose="02010600030101010101" charset="-122"/>
                <a:sym typeface="+mn-ea"/>
              </a:rPr>
              <a:t>（</a:t>
            </a:r>
            <a:r>
              <a:rPr lang="zh-CN" altLang="en-US" sz="1400" kern="0" dirty="0">
                <a:latin typeface="方正楷体_GBK" panose="03000509000000000000" charset="-122"/>
                <a:ea typeface="方正楷体_GBK" panose="03000509000000000000" charset="-122"/>
                <a:cs typeface="+mn-ea"/>
                <a:sym typeface="+mn-ea"/>
              </a:rPr>
              <a:t>2013</a:t>
            </a:r>
            <a:r>
              <a:rPr lang="zh-CN" altLang="en-US" sz="1400" dirty="0">
                <a:latin typeface="黑体" panose="02010600030101010101" charset="-122"/>
                <a:ea typeface="黑体" panose="02010600030101010101" charset="-122"/>
                <a:sym typeface="+mn-ea"/>
              </a:rPr>
              <a:t>）</a:t>
            </a:r>
            <a:endParaRPr kumimoji="0" lang="en-US" altLang="zh-CN" sz="14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endParaRPr>
          </a:p>
          <a:p>
            <a:pPr lvl="0" algn="l" eaLnBrk="1" hangingPunct="1">
              <a:lnSpc>
                <a:spcPct val="150000"/>
              </a:lnSpc>
              <a:spcBef>
                <a:spcPts val="1000"/>
              </a:spcBef>
              <a:buClrTx/>
              <a:buSzTx/>
              <a:buFont typeface="Wingdings" panose="05000000000000000000" pitchFamily="2" charset="2"/>
              <a:buChar char="l"/>
              <a:defRPr/>
            </a:pPr>
            <a:r>
              <a:rPr lang="zh-CN" altLang="en-US" sz="1400" dirty="0">
                <a:solidFill>
                  <a:srgbClr val="C00000"/>
                </a:solidFill>
                <a:latin typeface="黑体" panose="02010600030101010101" charset="-122"/>
                <a:ea typeface="黑体" panose="02010600030101010101" charset="-122"/>
                <a:sym typeface="+mn-ea"/>
              </a:rPr>
              <a:t>十八届四中全会</a:t>
            </a:r>
            <a:r>
              <a:rPr lang="zh-CN" altLang="en-US" sz="1400" dirty="0">
                <a:solidFill>
                  <a:srgbClr val="C00000"/>
                </a:solidFill>
                <a:latin typeface="黑体" panose="02010600030101010101" charset="-122"/>
                <a:ea typeface="黑体" panose="02010600030101010101" charset="-122"/>
              </a:rPr>
              <a:t>：</a:t>
            </a:r>
            <a:r>
              <a:rPr lang="zh-CN" altLang="en-US" sz="1400" dirty="0">
                <a:latin typeface="黑体" panose="02010600030101010101" charset="-122"/>
                <a:ea typeface="黑体" panose="02010600030101010101" charset="-122"/>
                <a:sym typeface="+mn-ea"/>
              </a:rPr>
              <a:t>提高社会治理</a:t>
            </a:r>
            <a:r>
              <a:rPr lang="zh-CN" altLang="en-US" sz="1400" dirty="0">
                <a:solidFill>
                  <a:srgbClr val="C00000"/>
                </a:solidFill>
                <a:latin typeface="黑体" panose="02010600030101010101" charset="-122"/>
                <a:ea typeface="黑体" panose="02010600030101010101" charset="-122"/>
                <a:sym typeface="+mn-ea"/>
              </a:rPr>
              <a:t>法治化</a:t>
            </a:r>
            <a:r>
              <a:rPr lang="zh-CN" altLang="en-US" sz="1400" dirty="0">
                <a:latin typeface="黑体" panose="02010600030101010101" charset="-122"/>
                <a:ea typeface="黑体" panose="02010600030101010101" charset="-122"/>
                <a:sym typeface="+mn-ea"/>
              </a:rPr>
              <a:t>水平（</a:t>
            </a:r>
            <a:r>
              <a:rPr lang="zh-CN" altLang="en-US" sz="1400" kern="0" dirty="0">
                <a:latin typeface="方正楷体_GBK" panose="03000509000000000000" charset="-122"/>
                <a:ea typeface="方正楷体_GBK" panose="03000509000000000000" charset="-122"/>
                <a:cs typeface="+mn-ea"/>
                <a:sym typeface="+mn-ea"/>
              </a:rPr>
              <a:t>2014</a:t>
            </a:r>
            <a:r>
              <a:rPr lang="zh-CN" altLang="en-US" sz="1400" dirty="0">
                <a:latin typeface="黑体" panose="02010600030101010101" charset="-122"/>
                <a:ea typeface="黑体" panose="02010600030101010101" charset="-122"/>
                <a:sym typeface="+mn-ea"/>
              </a:rPr>
              <a:t>）</a:t>
            </a:r>
            <a:endParaRPr kumimoji="0" lang="zh-CN" altLang="en-US" sz="1400" b="0" i="0" u="none" strike="noStrike" kern="1200" cap="none" spc="0" normalizeH="0" baseline="0" dirty="0">
              <a:solidFill>
                <a:schemeClr val="tx1"/>
              </a:solidFill>
              <a:latin typeface="黑体" panose="02010600030101010101" charset="-122"/>
              <a:ea typeface="黑体" panose="02010600030101010101" charset="-122"/>
              <a:cs typeface="+mn-cs"/>
            </a:endParaRPr>
          </a:p>
          <a:p>
            <a:pPr marL="228600" marR="0" lvl="0" indent="-228600" algn="l" defTabSz="914400" rtl="0" eaLnBrk="1" latinLnBrk="0" hangingPunct="1">
              <a:lnSpc>
                <a:spcPct val="150000"/>
              </a:lnSpc>
              <a:spcBef>
                <a:spcPts val="1000"/>
              </a:spcBef>
              <a:buClrTx/>
              <a:buSzTx/>
              <a:buFont typeface="Wingdings" panose="05000000000000000000" pitchFamily="2" charset="2"/>
              <a:buChar char="l"/>
              <a:defRPr/>
            </a:pPr>
            <a:r>
              <a:rPr lang="zh-CN" altLang="en-US" sz="1400" dirty="0">
                <a:solidFill>
                  <a:srgbClr val="C00000"/>
                </a:solidFill>
                <a:latin typeface="黑体" panose="02010600030101010101" charset="-122"/>
                <a:ea typeface="黑体" panose="02010600030101010101" charset="-122"/>
                <a:sym typeface="+mn-ea"/>
              </a:rPr>
              <a:t>十八届五中全会</a:t>
            </a:r>
            <a:r>
              <a:rPr lang="zh-CN" altLang="en-US" sz="1400" dirty="0">
                <a:solidFill>
                  <a:srgbClr val="C00000"/>
                </a:solidFill>
                <a:latin typeface="黑体" panose="02010600030101010101" charset="-122"/>
                <a:ea typeface="黑体" panose="02010600030101010101" charset="-122"/>
              </a:rPr>
              <a:t>：</a:t>
            </a:r>
            <a:r>
              <a:rPr lang="zh-CN" altLang="en-US" sz="1400" dirty="0">
                <a:latin typeface="黑体" panose="02010600030101010101" charset="-122"/>
                <a:ea typeface="黑体" panose="02010600030101010101" charset="-122"/>
                <a:sym typeface="+mn-ea"/>
              </a:rPr>
              <a:t>构建全民</a:t>
            </a:r>
            <a:r>
              <a:rPr lang="zh-CN" altLang="en-US" sz="1400" dirty="0">
                <a:solidFill>
                  <a:srgbClr val="C00000"/>
                </a:solidFill>
                <a:latin typeface="黑体" panose="02010600030101010101" charset="-122"/>
                <a:ea typeface="黑体" panose="02010600030101010101" charset="-122"/>
                <a:sym typeface="+mn-ea"/>
              </a:rPr>
              <a:t>共建共享</a:t>
            </a:r>
            <a:r>
              <a:rPr lang="zh-CN" altLang="en-US" sz="1400" dirty="0">
                <a:latin typeface="黑体" panose="02010600030101010101" charset="-122"/>
                <a:ea typeface="黑体" panose="02010600030101010101" charset="-122"/>
                <a:sym typeface="+mn-ea"/>
              </a:rPr>
              <a:t>的社会治理格局（</a:t>
            </a:r>
            <a:r>
              <a:rPr lang="zh-CN" altLang="en-US" sz="1400" kern="0" dirty="0">
                <a:latin typeface="方正楷体_GBK" panose="03000509000000000000" charset="-122"/>
                <a:ea typeface="方正楷体_GBK" panose="03000509000000000000" charset="-122"/>
                <a:cs typeface="+mn-ea"/>
                <a:sym typeface="+mn-ea"/>
              </a:rPr>
              <a:t>2015</a:t>
            </a:r>
            <a:r>
              <a:rPr lang="zh-CN" altLang="en-US" sz="1400" dirty="0">
                <a:latin typeface="黑体" panose="02010600030101010101" charset="-122"/>
                <a:ea typeface="黑体" panose="02010600030101010101" charset="-122"/>
                <a:sym typeface="+mn-ea"/>
              </a:rPr>
              <a:t>）</a:t>
            </a:r>
            <a:endParaRPr lang="zh-CN" altLang="en-US" sz="1400" dirty="0">
              <a:latin typeface="黑体" panose="02010600030101010101" charset="-122"/>
              <a:ea typeface="黑体" panose="02010600030101010101" charset="-122"/>
              <a:sym typeface="+mn-ea"/>
            </a:endParaRPr>
          </a:p>
          <a:p>
            <a:pPr marL="228600" marR="0" lvl="0" indent="-228600" algn="l" defTabSz="914400" rtl="0" eaLnBrk="1" latinLnBrk="0" hangingPunct="1">
              <a:lnSpc>
                <a:spcPct val="150000"/>
              </a:lnSpc>
              <a:spcBef>
                <a:spcPts val="1000"/>
              </a:spcBef>
              <a:buClrTx/>
              <a:buSzTx/>
              <a:buFont typeface="Wingdings" panose="05000000000000000000" pitchFamily="2" charset="2"/>
              <a:buChar char="l"/>
              <a:defRPr/>
            </a:pPr>
            <a:r>
              <a:rPr lang="zh-CN" altLang="en-US" sz="1400" dirty="0">
                <a:solidFill>
                  <a:srgbClr val="C00000"/>
                </a:solidFill>
                <a:latin typeface="黑体" panose="02010600030101010101" charset="-122"/>
                <a:ea typeface="黑体" panose="02010600030101010101" charset="-122"/>
                <a:sym typeface="+mn-ea"/>
              </a:rPr>
              <a:t>十九大</a:t>
            </a:r>
            <a:r>
              <a:rPr kumimoji="0" lang="zh-CN" altLang="en-US" sz="1400" b="0" i="0" u="none" strike="noStrike" kern="1200" cap="none" spc="0" normalizeH="0" baseline="0" dirty="0">
                <a:solidFill>
                  <a:srgbClr val="C00000"/>
                </a:solidFill>
                <a:latin typeface="黑体" panose="02010600030101010101" charset="-122"/>
                <a:ea typeface="黑体" panose="02010600030101010101" charset="-122"/>
                <a:cs typeface="+mn-cs"/>
              </a:rPr>
              <a:t>：</a:t>
            </a:r>
            <a:r>
              <a:rPr lang="zh-CN" altLang="en-US" sz="1400" dirty="0">
                <a:latin typeface="黑体" panose="02010600030101010101" charset="-122"/>
                <a:ea typeface="黑体" panose="02010600030101010101" charset="-122"/>
                <a:sym typeface="+mn-ea"/>
              </a:rPr>
              <a:t>要打造</a:t>
            </a:r>
            <a:r>
              <a:rPr lang="zh-CN" altLang="en-US" sz="1400" dirty="0">
                <a:solidFill>
                  <a:srgbClr val="C00000"/>
                </a:solidFill>
                <a:latin typeface="黑体" panose="02010600030101010101" charset="-122"/>
                <a:ea typeface="黑体" panose="02010600030101010101" charset="-122"/>
                <a:sym typeface="+mn-ea"/>
              </a:rPr>
              <a:t>共建共治共享</a:t>
            </a:r>
            <a:r>
              <a:rPr lang="zh-CN" altLang="en-US" sz="1400" dirty="0">
                <a:latin typeface="黑体" panose="02010600030101010101" charset="-122"/>
                <a:ea typeface="黑体" panose="02010600030101010101" charset="-122"/>
                <a:sym typeface="+mn-ea"/>
              </a:rPr>
              <a:t>的社会治理格局。加强社会治理制度建设，完善党委领导、政府负责、社会协同、公众参与、法治保障的社会治理体制，提高社会治理社会化、法治化、智能化、专业化水平（</a:t>
            </a:r>
            <a:r>
              <a:rPr lang="zh-CN" altLang="en-US" sz="1400" kern="0" dirty="0">
                <a:latin typeface="方正楷体_GBK" panose="03000509000000000000" charset="-122"/>
                <a:ea typeface="方正楷体_GBK" panose="03000509000000000000" charset="-122"/>
                <a:cs typeface="+mn-ea"/>
                <a:sym typeface="+mn-ea"/>
              </a:rPr>
              <a:t>2017</a:t>
            </a:r>
            <a:r>
              <a:rPr lang="zh-CN" altLang="en-US" sz="1400" dirty="0">
                <a:latin typeface="黑体" panose="02010600030101010101" charset="-122"/>
                <a:ea typeface="黑体" panose="02010600030101010101" charset="-122"/>
                <a:sym typeface="+mn-ea"/>
              </a:rPr>
              <a:t>）</a:t>
            </a:r>
            <a:endParaRPr kumimoji="0" lang="zh-CN" altLang="en-US" sz="1400" b="0" i="0" u="none" strike="noStrike" kern="1200" cap="none" spc="0" normalizeH="0" baseline="0" dirty="0">
              <a:latin typeface="黑体" panose="02010600030101010101" charset="-122"/>
              <a:ea typeface="黑体" panose="02010600030101010101" charset="-122"/>
              <a:cs typeface="+mn-cs"/>
            </a:endParaRPr>
          </a:p>
          <a:p>
            <a:pPr marL="228600" marR="0" lvl="0" indent="-228600" algn="l" defTabSz="914400" rtl="0" eaLnBrk="1" fontAlgn="base" latinLnBrk="0" hangingPunct="1">
              <a:lnSpc>
                <a:spcPct val="150000"/>
              </a:lnSpc>
              <a:spcBef>
                <a:spcPts val="1000"/>
              </a:spcBef>
              <a:spcAft>
                <a:spcPct val="0"/>
              </a:spcAft>
              <a:buClrTx/>
              <a:buSzTx/>
              <a:buFont typeface="Arial" panose="020B0604020202020204" pitchFamily="34" charset="0"/>
              <a:buChar char="•"/>
              <a:defRPr/>
            </a:pPr>
            <a:endParaRPr kumimoji="0" lang="zh-CN" altLang="en-US" sz="14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p:txBody>
      </p:sp>
      <p:sp>
        <p:nvSpPr>
          <p:cNvPr id="5" name="文本框 4"/>
          <p:cNvSpPr txBox="1"/>
          <p:nvPr/>
        </p:nvSpPr>
        <p:spPr>
          <a:xfrm>
            <a:off x="535305" y="1203960"/>
            <a:ext cx="3860800" cy="368300"/>
          </a:xfrm>
          <a:prstGeom prst="rect">
            <a:avLst/>
          </a:prstGeom>
          <a:noFill/>
        </p:spPr>
        <p:txBody>
          <a:bodyPr wrap="none" rtlCol="0" anchor="t">
            <a:spAutoFit/>
          </a:bodyPr>
          <a:p>
            <a:r>
              <a:rPr lang="zh-CN" altLang="en-US" b="1" dirty="0">
                <a:ln>
                  <a:noFill/>
                </a:ln>
                <a:solidFill>
                  <a:schemeClr val="tx1">
                    <a:lumMod val="75000"/>
                    <a:lumOff val="25000"/>
                  </a:schemeClr>
                </a:solidFill>
                <a:effectLst>
                  <a:outerShdw blurRad="50800" dist="38100" algn="l" rotWithShape="0">
                    <a:prstClr val="black">
                      <a:alpha val="40000"/>
                    </a:prstClr>
                  </a:outerShdw>
                </a:effectLst>
                <a:latin typeface="黑体" panose="02010600030101010101" charset="-122"/>
                <a:ea typeface="黑体" panose="02010600030101010101" charset="-122"/>
                <a:sym typeface="+mn-ea"/>
              </a:rPr>
              <a:t>国家治理现代化对社会治理的新要求</a:t>
            </a:r>
            <a:endParaRPr lang="zh-CN" altLang="en-US" b="1" dirty="0">
              <a:ln>
                <a:noFill/>
              </a:ln>
              <a:solidFill>
                <a:schemeClr val="tx1">
                  <a:lumMod val="75000"/>
                  <a:lumOff val="25000"/>
                </a:schemeClr>
              </a:solidFill>
              <a:effectLst>
                <a:outerShdw blurRad="50800" dist="38100" algn="l" rotWithShape="0">
                  <a:prstClr val="black">
                    <a:alpha val="40000"/>
                  </a:prstClr>
                </a:outerShdw>
              </a:effectLst>
              <a:latin typeface="黑体" panose="02010600030101010101" charset="-122"/>
              <a:ea typeface="黑体" panose="02010600030101010101" charset="-122"/>
              <a:sym typeface="+mn-ea"/>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605790" y="385445"/>
            <a:ext cx="1800225" cy="337185"/>
          </a:xfrm>
          <a:prstGeom prst="rect">
            <a:avLst/>
          </a:prstGeom>
          <a:noFill/>
        </p:spPr>
        <p:txBody>
          <a:bodyPr vert="horz" wrap="square" rtlCol="0">
            <a:spAutoFit/>
          </a:bodyPr>
          <a:p>
            <a:r>
              <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rPr>
              <a:t>乡村治理是什么</a:t>
            </a:r>
            <a:endParaRPr lang="zh-CN" altLang="en-US" sz="1600" b="1" cap="all">
              <a:solidFill>
                <a:schemeClr val="tx1">
                  <a:lumMod val="65000"/>
                  <a:lumOff val="35000"/>
                </a:schemeClr>
              </a:solidFill>
              <a:latin typeface="微软雅黑 Light" panose="020B0502040204020203" charset="-122"/>
              <a:ea typeface="微软雅黑 Light" panose="020B0502040204020203" charset="-122"/>
              <a:sym typeface="+mn-ea"/>
            </a:endParaRPr>
          </a:p>
        </p:txBody>
      </p:sp>
      <p:sp>
        <p:nvSpPr>
          <p:cNvPr id="2" name="矩形 1"/>
          <p:cNvSpPr/>
          <p:nvPr/>
        </p:nvSpPr>
        <p:spPr>
          <a:xfrm>
            <a:off x="387985" y="262890"/>
            <a:ext cx="114935"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35305" y="262890"/>
            <a:ext cx="18000" cy="409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Rectangle 3"/>
          <p:cNvSpPr txBox="1"/>
          <p:nvPr/>
        </p:nvSpPr>
        <p:spPr bwMode="auto">
          <a:xfrm>
            <a:off x="984885" y="2487295"/>
            <a:ext cx="7069455" cy="2652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微软雅黑" panose="020B0503020204020204" pitchFamily="34" charset="-122"/>
                <a:ea typeface="微软雅黑" panose="020B0503020204020204" pitchFamily="34" charset="-122"/>
              </a:defRPr>
            </a:lvl1pPr>
            <a:lvl2pPr marL="685800" indent="-22860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lvl="0" eaLnBrk="1" hangingPunct="1">
              <a:lnSpc>
                <a:spcPct val="150000"/>
              </a:lnSpc>
              <a:spcBef>
                <a:spcPts val="1000"/>
              </a:spcBef>
              <a:buFont typeface="Wingdings" panose="05000000000000000000" pitchFamily="2" charset="2"/>
              <a:buChar char="l"/>
              <a:defRPr/>
            </a:pPr>
            <a:r>
              <a:rPr lang="zh-CN" altLang="en-US" sz="1200" dirty="0">
                <a:solidFill>
                  <a:srgbClr val="C00000"/>
                </a:solidFill>
                <a:latin typeface="黑体" panose="02010600030101010101" charset="-122"/>
                <a:ea typeface="黑体" panose="02010600030101010101" charset="-122"/>
              </a:rPr>
              <a:t>重要方面：</a:t>
            </a:r>
            <a:r>
              <a:rPr lang="zh-CN" altLang="en-US" sz="1200" dirty="0">
                <a:latin typeface="黑体" panose="02010600030101010101" charset="-122"/>
                <a:ea typeface="黑体" panose="02010600030101010101" charset="-122"/>
              </a:rPr>
              <a:t>首次提出社会治理是国家治理的重要方面</a:t>
            </a:r>
            <a:endParaRPr kumimoji="0" lang="en-US" altLang="zh-CN" sz="12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endParaRPr>
          </a:p>
          <a:p>
            <a:pPr lvl="0" eaLnBrk="1" hangingPunct="1">
              <a:lnSpc>
                <a:spcPct val="150000"/>
              </a:lnSpc>
              <a:spcBef>
                <a:spcPts val="1000"/>
              </a:spcBef>
              <a:buFont typeface="Wingdings" panose="05000000000000000000" pitchFamily="2" charset="2"/>
              <a:buChar char="l"/>
              <a:defRPr/>
            </a:pPr>
            <a:r>
              <a:rPr lang="zh-CN" altLang="en-US" sz="1200" dirty="0">
                <a:solidFill>
                  <a:srgbClr val="C00000"/>
                </a:solidFill>
                <a:latin typeface="黑体" panose="02010600030101010101" charset="-122"/>
                <a:ea typeface="黑体" panose="02010600030101010101" charset="-122"/>
              </a:rPr>
              <a:t>制度方面：</a:t>
            </a:r>
            <a:r>
              <a:rPr lang="zh-CN" altLang="en-US" sz="1200" dirty="0">
                <a:latin typeface="黑体" panose="02010600030101010101" charset="-122"/>
                <a:ea typeface="黑体" panose="02010600030101010101" charset="-122"/>
              </a:rPr>
              <a:t>首次提出共建共治共享的社会治理制度（</a:t>
            </a:r>
            <a:r>
              <a:rPr lang="zh-CN" altLang="en-US" sz="1200" kern="0" dirty="0">
                <a:latin typeface="方正楷体_GBK" panose="03000509000000000000" charset="-122"/>
                <a:ea typeface="方正楷体_GBK" panose="03000509000000000000" charset="-122"/>
                <a:cs typeface="+mn-ea"/>
              </a:rPr>
              <a:t>格局</a:t>
            </a:r>
            <a:r>
              <a:rPr lang="en-US" altLang="zh-CN" sz="1200" kern="0" dirty="0">
                <a:latin typeface="方正楷体_GBK" panose="03000509000000000000" charset="-122"/>
                <a:ea typeface="方正楷体_GBK" panose="03000509000000000000" charset="-122"/>
                <a:cs typeface="+mn-ea"/>
              </a:rPr>
              <a:t>——</a:t>
            </a:r>
            <a:r>
              <a:rPr lang="zh-CN" altLang="en-US" sz="1200" kern="0" dirty="0">
                <a:latin typeface="方正楷体_GBK" panose="03000509000000000000" charset="-122"/>
                <a:ea typeface="方正楷体_GBK" panose="03000509000000000000" charset="-122"/>
                <a:cs typeface="+mn-ea"/>
              </a:rPr>
              <a:t>制度</a:t>
            </a:r>
            <a:r>
              <a:rPr lang="zh-CN" altLang="en-US" sz="1200" dirty="0">
                <a:latin typeface="黑体" panose="02010600030101010101" charset="-122"/>
                <a:ea typeface="黑体" panose="02010600030101010101" charset="-122"/>
              </a:rPr>
              <a:t>）</a:t>
            </a:r>
            <a:endParaRPr kumimoji="0" lang="en-US" altLang="zh-CN" sz="12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endParaRPr>
          </a:p>
          <a:p>
            <a:pPr marL="228600" marR="0" lvl="0" indent="-228600" algn="l" defTabSz="914400" rtl="0" eaLnBrk="1" fontAlgn="base" latinLnBrk="0" hangingPunct="1">
              <a:lnSpc>
                <a:spcPct val="150000"/>
              </a:lnSpc>
              <a:spcBef>
                <a:spcPts val="1000"/>
              </a:spcBef>
              <a:spcAft>
                <a:spcPct val="0"/>
              </a:spcAft>
              <a:buClrTx/>
              <a:buSzTx/>
              <a:buFont typeface="Wingdings" panose="05000000000000000000" pitchFamily="2" charset="2"/>
              <a:buChar char="l"/>
              <a:defRPr/>
            </a:pPr>
            <a:r>
              <a:rPr kumimoji="0" lang="zh-CN" altLang="en-US" sz="1200" b="0" i="0" u="none" strike="noStrike" kern="1200" cap="none" spc="0" normalizeH="0" baseline="0" noProof="0" dirty="0">
                <a:ln>
                  <a:noFill/>
                </a:ln>
                <a:solidFill>
                  <a:srgbClr val="C00000"/>
                </a:solidFill>
                <a:effectLst/>
                <a:uLnTx/>
                <a:uFillTx/>
                <a:latin typeface="黑体" panose="02010600030101010101" charset="-122"/>
                <a:ea typeface="黑体" panose="02010600030101010101" charset="-122"/>
                <a:cs typeface="+mn-cs"/>
              </a:rPr>
              <a:t>体系方面</a:t>
            </a:r>
            <a:r>
              <a:rPr lang="zh-CN" altLang="en-US" sz="1200" dirty="0">
                <a:solidFill>
                  <a:srgbClr val="C00000"/>
                </a:solidFill>
                <a:latin typeface="黑体" panose="02010600030101010101" charset="-122"/>
                <a:ea typeface="黑体" panose="02010600030101010101" charset="-122"/>
              </a:rPr>
              <a:t>：</a:t>
            </a:r>
            <a:r>
              <a:rPr lang="zh-CN" altLang="en-US" sz="1200" dirty="0">
                <a:latin typeface="黑体" panose="02010600030101010101" charset="-122"/>
                <a:ea typeface="黑体" panose="02010600030101010101" charset="-122"/>
              </a:rPr>
              <a:t>首次提出完善党委领导、政府负责、民主协商、社会协同、公众参与、法治保障、科技支撑的社会治理体系（</a:t>
            </a:r>
            <a:r>
              <a:rPr lang="zh-CN" altLang="en-US" sz="1200" kern="0" dirty="0">
                <a:latin typeface="方正楷体_GBK" panose="03000509000000000000" charset="-122"/>
                <a:ea typeface="方正楷体_GBK" panose="03000509000000000000" charset="-122"/>
                <a:cs typeface="+mn-ea"/>
              </a:rPr>
              <a:t>体制</a:t>
            </a:r>
            <a:r>
              <a:rPr lang="en-US" altLang="zh-CN" sz="1200" kern="0" dirty="0">
                <a:latin typeface="方正楷体_GBK" panose="03000509000000000000" charset="-122"/>
                <a:ea typeface="方正楷体_GBK" panose="03000509000000000000" charset="-122"/>
                <a:cs typeface="+mn-ea"/>
              </a:rPr>
              <a:t>——</a:t>
            </a:r>
            <a:r>
              <a:rPr lang="zh-CN" altLang="en-US" sz="1200" kern="0" dirty="0">
                <a:latin typeface="方正楷体_GBK" panose="03000509000000000000" charset="-122"/>
                <a:ea typeface="方正楷体_GBK" panose="03000509000000000000" charset="-122"/>
                <a:cs typeface="+mn-ea"/>
              </a:rPr>
              <a:t>体系</a:t>
            </a:r>
            <a:r>
              <a:rPr lang="zh-CN" altLang="en-US" sz="1200" dirty="0">
                <a:latin typeface="黑体" panose="02010600030101010101" charset="-122"/>
                <a:ea typeface="黑体" panose="02010600030101010101" charset="-122"/>
              </a:rPr>
              <a:t>）</a:t>
            </a:r>
            <a:endParaRPr kumimoji="0" lang="en-US" altLang="zh-CN" sz="12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endParaRPr>
          </a:p>
          <a:p>
            <a:pPr marL="228600" marR="0" lvl="0" indent="-228600" algn="l" defTabSz="914400" rtl="0" eaLnBrk="1" fontAlgn="base" latinLnBrk="0" hangingPunct="1">
              <a:lnSpc>
                <a:spcPct val="150000"/>
              </a:lnSpc>
              <a:spcBef>
                <a:spcPts val="1000"/>
              </a:spcBef>
              <a:spcAft>
                <a:spcPct val="0"/>
              </a:spcAft>
              <a:buClrTx/>
              <a:buSzTx/>
              <a:buFont typeface="Wingdings" panose="05000000000000000000" pitchFamily="2" charset="2"/>
              <a:buChar char="l"/>
              <a:defRPr/>
            </a:pPr>
            <a:r>
              <a:rPr kumimoji="0" lang="zh-CN" altLang="en-US" sz="1200" b="0" i="0" u="none" strike="noStrike" kern="1200" cap="none" spc="0" normalizeH="0" baseline="0" noProof="0" dirty="0">
                <a:ln>
                  <a:noFill/>
                </a:ln>
                <a:solidFill>
                  <a:srgbClr val="C00000"/>
                </a:solidFill>
                <a:effectLst/>
                <a:uLnTx/>
                <a:uFillTx/>
                <a:latin typeface="黑体" panose="02010600030101010101" charset="-122"/>
                <a:ea typeface="黑体" panose="02010600030101010101" charset="-122"/>
                <a:cs typeface="+mn-cs"/>
              </a:rPr>
              <a:t>境界方面：</a:t>
            </a:r>
            <a:r>
              <a:rPr kumimoji="0" lang="zh-CN" altLang="en-US" sz="1200" b="0"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rPr>
              <a:t>建设人人有责、人人尽责、人人享有的社会治理共同体</a:t>
            </a:r>
            <a:endParaRPr kumimoji="0" lang="zh-CN" altLang="en-US" sz="5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50000"/>
              </a:lnSpc>
              <a:spcBef>
                <a:spcPts val="1000"/>
              </a:spcBef>
              <a:spcAft>
                <a:spcPct val="0"/>
              </a:spcAft>
              <a:buClrTx/>
              <a:buSzTx/>
              <a:buFontTx/>
              <a:buNone/>
              <a:defRPr/>
            </a:pPr>
            <a:endParaRPr kumimoji="0" lang="zh-CN" altLang="en-US" sz="1400" b="1" i="0" u="none" strike="noStrike" kern="1200" cap="none" spc="0" normalizeH="0" baseline="0" noProof="0" dirty="0">
              <a:ln>
                <a:noFill/>
              </a:ln>
              <a:solidFill>
                <a:schemeClr val="tx1"/>
              </a:solidFill>
              <a:effectLst/>
              <a:uLnTx/>
              <a:uFillTx/>
              <a:latin typeface="黑体" panose="02010600030101010101" charset="-122"/>
              <a:ea typeface="黑体" panose="02010600030101010101" charset="-122"/>
              <a:cs typeface="+mn-cs"/>
            </a:endParaRPr>
          </a:p>
          <a:p>
            <a:pPr marL="228600" marR="0" lvl="0" indent="-228600" algn="l" defTabSz="914400" rtl="0" eaLnBrk="1" fontAlgn="base" latinLnBrk="0" hangingPunct="1">
              <a:lnSpc>
                <a:spcPct val="150000"/>
              </a:lnSpc>
              <a:spcBef>
                <a:spcPts val="1000"/>
              </a:spcBef>
              <a:spcAft>
                <a:spcPct val="0"/>
              </a:spcAft>
              <a:buClrTx/>
              <a:buSzTx/>
              <a:buFont typeface="Arial" panose="020B0604020202020204" pitchFamily="34" charset="0"/>
              <a:buChar char="•"/>
              <a:defRPr/>
            </a:pPr>
            <a:endParaRPr kumimoji="0" lang="zh-CN" altLang="en-US" sz="5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a:p>
            <a:pPr marL="228600" marR="0" lvl="0" indent="-228600" algn="l" defTabSz="914400" rtl="0" eaLnBrk="1" fontAlgn="base" latinLnBrk="0" hangingPunct="1">
              <a:lnSpc>
                <a:spcPct val="150000"/>
              </a:lnSpc>
              <a:spcBef>
                <a:spcPts val="1000"/>
              </a:spcBef>
              <a:spcAft>
                <a:spcPct val="0"/>
              </a:spcAft>
              <a:buClrTx/>
              <a:buSzTx/>
              <a:buFont typeface="Arial" panose="020B0604020202020204" pitchFamily="34" charset="0"/>
              <a:buChar char="•"/>
              <a:defRPr/>
            </a:pPr>
            <a:endParaRPr kumimoji="0" lang="zh-CN" altLang="en-US" sz="5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p:txBody>
      </p:sp>
      <p:sp>
        <p:nvSpPr>
          <p:cNvPr id="8" name="Rectangle 3"/>
          <p:cNvSpPr txBox="1"/>
          <p:nvPr/>
        </p:nvSpPr>
        <p:spPr bwMode="auto">
          <a:xfrm>
            <a:off x="814070" y="989330"/>
            <a:ext cx="7503795" cy="182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微软雅黑" panose="020B0503020204020204" pitchFamily="34" charset="-122"/>
                <a:ea typeface="微软雅黑" panose="020B0503020204020204" pitchFamily="34" charset="-122"/>
              </a:defRPr>
            </a:lvl1pPr>
            <a:lvl2pPr marL="685800" indent="-22860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lvl="0">
              <a:lnSpc>
                <a:spcPct val="150000"/>
              </a:lnSpc>
              <a:spcBef>
                <a:spcPts val="1000"/>
              </a:spcBef>
              <a:buFont typeface="Wingdings" panose="05000000000000000000" pitchFamily="2" charset="2"/>
              <a:buChar char="l"/>
              <a:defRPr/>
            </a:pPr>
            <a:r>
              <a:rPr lang="zh-CN" altLang="en-US" sz="1400" dirty="0">
                <a:solidFill>
                  <a:srgbClr val="C00000"/>
                </a:solidFill>
                <a:latin typeface="黑体" panose="02010600030101010101" charset="-122"/>
                <a:ea typeface="黑体" panose="02010600030101010101" charset="-122"/>
                <a:sym typeface="+mn-ea"/>
              </a:rPr>
              <a:t>十九届四中全会：</a:t>
            </a:r>
            <a:r>
              <a:rPr lang="zh-CN" altLang="en-US" sz="1400" dirty="0">
                <a:latin typeface="黑体" panose="02010600030101010101" charset="-122"/>
                <a:ea typeface="黑体" panose="02010600030101010101" charset="-122"/>
                <a:sym typeface="+mn-ea"/>
              </a:rPr>
              <a:t>社会治理是国家治理的重要方面。</a:t>
            </a:r>
            <a:r>
              <a:rPr lang="zh-CN" altLang="en-US" sz="1400" dirty="0">
                <a:latin typeface="黑体" panose="02010600030101010101" charset="-122"/>
                <a:ea typeface="黑体" panose="02010600030101010101" charset="-122"/>
              </a:rPr>
              <a:t>坚持和完善</a:t>
            </a:r>
            <a:r>
              <a:rPr lang="zh-CN" altLang="en-US" sz="1400" dirty="0">
                <a:solidFill>
                  <a:srgbClr val="C00000"/>
                </a:solidFill>
                <a:latin typeface="黑体" panose="02010600030101010101" charset="-122"/>
                <a:ea typeface="黑体" panose="02010600030101010101" charset="-122"/>
              </a:rPr>
              <a:t>共建共治共享</a:t>
            </a:r>
            <a:r>
              <a:rPr lang="zh-CN" altLang="en-US" sz="1400" dirty="0">
                <a:latin typeface="黑体" panose="02010600030101010101" charset="-122"/>
                <a:ea typeface="黑体" panose="02010600030101010101" charset="-122"/>
              </a:rPr>
              <a:t>的社会治理制度。</a:t>
            </a:r>
            <a:r>
              <a:rPr lang="zh-CN" altLang="en-US" sz="1400" dirty="0">
                <a:latin typeface="黑体" panose="02010600030101010101" charset="-122"/>
                <a:ea typeface="黑体" panose="02010600030101010101" charset="-122"/>
                <a:sym typeface="+mn-ea"/>
              </a:rPr>
              <a:t>完善党委领导、政府负责、</a:t>
            </a:r>
            <a:r>
              <a:rPr lang="zh-CN" altLang="en-US" sz="1400" dirty="0">
                <a:solidFill>
                  <a:srgbClr val="C00000"/>
                </a:solidFill>
                <a:latin typeface="黑体" panose="02010600030101010101" charset="-122"/>
                <a:ea typeface="黑体" panose="02010600030101010101" charset="-122"/>
                <a:sym typeface="+mn-ea"/>
              </a:rPr>
              <a:t>民主协商</a:t>
            </a:r>
            <a:r>
              <a:rPr lang="zh-CN" altLang="en-US" sz="1400" dirty="0">
                <a:latin typeface="黑体" panose="02010600030101010101" charset="-122"/>
                <a:ea typeface="黑体" panose="02010600030101010101" charset="-122"/>
                <a:sym typeface="+mn-ea"/>
              </a:rPr>
              <a:t>、社会协同、公众参与、法治保障、</a:t>
            </a:r>
            <a:r>
              <a:rPr lang="zh-CN" altLang="en-US" sz="1400" dirty="0">
                <a:solidFill>
                  <a:srgbClr val="C00000"/>
                </a:solidFill>
                <a:latin typeface="黑体" panose="02010600030101010101" charset="-122"/>
                <a:ea typeface="黑体" panose="02010600030101010101" charset="-122"/>
                <a:sym typeface="+mn-ea"/>
              </a:rPr>
              <a:t>科技支撑</a:t>
            </a:r>
            <a:r>
              <a:rPr lang="zh-CN" altLang="en-US" sz="1400" dirty="0">
                <a:latin typeface="黑体" panose="02010600030101010101" charset="-122"/>
                <a:ea typeface="黑体" panose="02010600030101010101" charset="-122"/>
                <a:sym typeface="+mn-ea"/>
              </a:rPr>
              <a:t>的社会治理</a:t>
            </a:r>
            <a:r>
              <a:rPr lang="zh-CN" altLang="en-US" sz="1400" dirty="0">
                <a:solidFill>
                  <a:srgbClr val="C00000"/>
                </a:solidFill>
                <a:latin typeface="黑体" panose="02010600030101010101" charset="-122"/>
                <a:ea typeface="黑体" panose="02010600030101010101" charset="-122"/>
                <a:sym typeface="+mn-ea"/>
              </a:rPr>
              <a:t>体系</a:t>
            </a:r>
            <a:r>
              <a:rPr lang="zh-CN" altLang="en-US" sz="1400" dirty="0">
                <a:latin typeface="黑体" panose="02010600030101010101" charset="-122"/>
                <a:ea typeface="黑体" panose="02010600030101010101" charset="-122"/>
                <a:sym typeface="+mn-ea"/>
              </a:rPr>
              <a:t>，建设人人有责、人人尽责、人人享有的</a:t>
            </a:r>
            <a:r>
              <a:rPr lang="zh-CN" altLang="en-US" sz="1400" dirty="0">
                <a:solidFill>
                  <a:srgbClr val="C00000"/>
                </a:solidFill>
                <a:latin typeface="黑体" panose="02010600030101010101" charset="-122"/>
                <a:ea typeface="黑体" panose="02010600030101010101" charset="-122"/>
                <a:sym typeface="+mn-ea"/>
              </a:rPr>
              <a:t>社会治理共同体</a:t>
            </a:r>
            <a:r>
              <a:rPr lang="zh-CN" altLang="en-US" sz="1400" dirty="0">
                <a:latin typeface="黑体" panose="02010600030101010101" charset="-122"/>
                <a:ea typeface="黑体" panose="02010600030101010101" charset="-122"/>
                <a:sym typeface="+mn-ea"/>
              </a:rPr>
              <a:t>，确保人民安居乐业、社会安定有序，建设更高水平的平安中国（</a:t>
            </a:r>
            <a:r>
              <a:rPr lang="zh-CN" altLang="en-US" sz="1400" kern="0" dirty="0">
                <a:latin typeface="方正楷体_GBK" panose="03000509000000000000" charset="-122"/>
                <a:ea typeface="方正楷体_GBK" panose="03000509000000000000" charset="-122"/>
                <a:cs typeface="+mn-ea"/>
                <a:sym typeface="+mn-ea"/>
              </a:rPr>
              <a:t>2019</a:t>
            </a:r>
            <a:r>
              <a:rPr lang="zh-CN" altLang="en-US" sz="1400" dirty="0">
                <a:latin typeface="黑体" panose="02010600030101010101" charset="-122"/>
                <a:ea typeface="黑体" panose="02010600030101010101" charset="-122"/>
                <a:sym typeface="+mn-ea"/>
              </a:rPr>
              <a:t>）。</a:t>
            </a:r>
            <a:endParaRPr kumimoji="0" lang="zh-CN" altLang="en-US" sz="1400" b="0" i="0" u="none" strike="noStrike" kern="1200" cap="none" spc="0" normalizeH="0" baseline="0" dirty="0">
              <a:latin typeface="黑体" panose="02010600030101010101" charset="-122"/>
              <a:ea typeface="黑体" panose="02010600030101010101" charset="-122"/>
              <a:cs typeface="+mn-cs"/>
            </a:endParaRPr>
          </a:p>
          <a:p>
            <a:pPr marL="228600" marR="0" lvl="0" indent="-228600" algn="l" defTabSz="914400" rtl="0" eaLnBrk="1" fontAlgn="base" latinLnBrk="0" hangingPunct="1">
              <a:lnSpc>
                <a:spcPct val="150000"/>
              </a:lnSpc>
              <a:spcBef>
                <a:spcPts val="1000"/>
              </a:spcBef>
              <a:spcAft>
                <a:spcPct val="0"/>
              </a:spcAft>
              <a:buClrTx/>
              <a:buSzTx/>
              <a:buFont typeface="Arial" panose="020B0604020202020204" pitchFamily="34" charset="0"/>
              <a:buChar char="•"/>
              <a:defRPr/>
            </a:pPr>
            <a:endParaRPr kumimoji="0" lang="zh-CN" altLang="en-US" sz="1400" b="0" i="0" u="none" strike="noStrike" kern="1200" cap="none" spc="0" normalizeH="0" baseline="0" noProof="0" dirty="0">
              <a:ln>
                <a:noFill/>
              </a:ln>
              <a:solidFill>
                <a:schemeClr val="tx2"/>
              </a:solidFill>
              <a:effectLst/>
              <a:uLnTx/>
              <a:uFillTx/>
              <a:latin typeface="黑体" panose="02010600030101010101" charset="-122"/>
              <a:ea typeface="黑体" panose="02010600030101010101" charset="-122"/>
              <a:cs typeface="+mn-cs"/>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1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1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2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2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2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2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3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3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3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3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4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4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4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4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5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5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5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5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6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1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8.xml><?xml version="1.0" encoding="utf-8"?>
<p:tagLst xmlns:p="http://schemas.openxmlformats.org/presentationml/2006/main">
  <p:tag name="KSO_WPP_MARK_KEY" val="22297aa5-c2d2-41bd-b534-db1fb0925e58"/>
  <p:tag name="COMMONDATA" val="eyJjb3VudCI6MSwiaGRpZCI6IjY5MGVjODY0YWE2ZjEzOThkYzczYzE1MDk0NjZhZjZlIiwidXNlckNvdW50IjoxfQ=="/>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63.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654_1*i*5"/>
  <p:tag name="KSO_WM_TEMPLATE_CATEGORY" val="diagram"/>
  <p:tag name="KSO_WM_TEMPLATE_INDEX" val="20200654"/>
  <p:tag name="KSO_WM_UNIT_LAYERLEVEL" val="1"/>
  <p:tag name="KSO_WM_TAG_VERSION" val="1.0"/>
  <p:tag name="KSO_WM_BEAUTIFY_FLAG" val="#wm#"/>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54_1*l_h_i*1_1_1"/>
  <p:tag name="KSO_WM_TEMPLATE_CATEGORY" val="diagram"/>
  <p:tag name="KSO_WM_TEMPLATE_INDEX" val="20200654"/>
  <p:tag name="KSO_WM_UNIT_LAYERLEVEL" val="1_1_1"/>
  <p:tag name="KSO_WM_TAG_VERSION" val="1.0"/>
  <p:tag name="KSO_WM_BEAUTIFY_FLAG" val="#wm#"/>
  <p:tag name="KSO_WM_UNIT_USESOURCEFORMAT_APPLY" val="1"/>
</p:tagLst>
</file>

<file path=ppt/tags/tag68.xml><?xml version="1.0" encoding="utf-8"?>
<p:tagLst xmlns:p="http://schemas.openxmlformats.org/presentationml/2006/main">
  <p:tag name="KSO_WM_UNIT_VALUE" val="98*9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54_1*l_h_x*1_1_1"/>
  <p:tag name="KSO_WM_TEMPLATE_CATEGORY" val="diagram"/>
  <p:tag name="KSO_WM_TEMPLATE_INDEX" val="20200654"/>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UNIT_TABLE_BEAUTIFY" val="smartTable{94163fc6-4820-4793-bc43-481ddebeda63}"/>
  <p:tag name="TABLE_ENDDRAG_ORIGIN_RECT" val="853*359"/>
  <p:tag name="TABLE_ENDDRAG_RECT" val="53*102*853*359"/>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UNIT_PLACING_PICTURE_USER_VIEWPORT" val="{&quot;height&quot;:8520,&quot;width&quot;:6240}"/>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01_1*f*1"/>
  <p:tag name="KSO_WM_TEMPLATE_CATEGORY" val="diagram"/>
  <p:tag name="KSO_WM_TEMPLATE_INDEX" val="20201601"/>
  <p:tag name="KSO_WM_UNIT_LAYERLEVEL" val="1"/>
  <p:tag name="KSO_WM_TAG_VERSION" val="1.0"/>
  <p:tag name="KSO_WM_BEAUTIFY_FLAG" val="#wm#"/>
  <p:tag name="KSO_WM_UNIT_NOCLEAR" val="0"/>
  <p:tag name="KSO_WM_UNIT_VALUE" val="72"/>
  <p:tag name="KSO_WM_UNIT_TYPE" val="f"/>
  <p:tag name="KSO_WM_UNIT_INDEX" val="1"/>
  <p:tag name="KSO_WM_UNIT_PRESET_TEXT" val="点击此处添加正文，文字是您思想的提炼，为了演示发布的良好效果，请言简意赅的阐述您的观点。"/>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10287</Words>
  <Application>WPS 演示</Application>
  <PresentationFormat>宽屏</PresentationFormat>
  <Paragraphs>479</Paragraphs>
  <Slides>61</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61</vt:i4>
      </vt:variant>
    </vt:vector>
  </HeadingPairs>
  <TitlesOfParts>
    <vt:vector size="77" baseType="lpstr">
      <vt:lpstr>Arial</vt:lpstr>
      <vt:lpstr>宋体</vt:lpstr>
      <vt:lpstr>Wingdings</vt:lpstr>
      <vt:lpstr>微软雅黑</vt:lpstr>
      <vt:lpstr>Wingdings</vt:lpstr>
      <vt:lpstr>方正小标宋_GBK</vt:lpstr>
      <vt:lpstr>东文宋体</vt:lpstr>
      <vt:lpstr>微软雅黑 Light</vt:lpstr>
      <vt:lpstr>黑体</vt:lpstr>
      <vt:lpstr>方正黑体_GBK</vt:lpstr>
      <vt:lpstr>方正楷体_GBK</vt:lpstr>
      <vt:lpstr>华文楷体</vt:lpstr>
      <vt:lpstr>Arial Unicode MS</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涪陵电大</cp:lastModifiedBy>
  <cp:revision>269</cp:revision>
  <dcterms:created xsi:type="dcterms:W3CDTF">2023-02-22T09:23:00Z</dcterms:created>
  <dcterms:modified xsi:type="dcterms:W3CDTF">2023-03-02T09:38:21Z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27EED2AC6D3B432D8E74E0041CE7BE20</vt:lpwstr>
  </property>
  <property fmtid="{D5CDD505-2E9C-101B-9397-08002B2CF9AE}" pid="4" name="KSOTemplateUUID">
    <vt:lpwstr>v1.0_mb_OE6OpSSVpWh1wa9OOSp9Ig==</vt:lpwstr>
  </property>
</Properties>
</file>