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p:sldMasterIdLst>
    <p:sldMasterId id="2147483648" r:id="rId1"/>
    <p:sldMasterId id="2147483660" r:id="rId3"/>
    <p:sldMasterId id="2147483672" r:id="rId4"/>
    <p:sldMasterId id="2147483684" r:id="rId5"/>
  </p:sldMasterIdLst>
  <p:notesMasterIdLst>
    <p:notesMasterId r:id="rId7"/>
  </p:notesMasterIdLst>
  <p:sldIdLst>
    <p:sldId id="322" r:id="rId6"/>
    <p:sldId id="323" r:id="rId8"/>
    <p:sldId id="324" r:id="rId9"/>
    <p:sldId id="332" r:id="rId10"/>
    <p:sldId id="333" r:id="rId11"/>
    <p:sldId id="279" r:id="rId12"/>
    <p:sldId id="331" r:id="rId13"/>
    <p:sldId id="259" r:id="rId14"/>
    <p:sldId id="262" r:id="rId15"/>
    <p:sldId id="283" r:id="rId16"/>
    <p:sldId id="327" r:id="rId17"/>
    <p:sldId id="271" r:id="rId18"/>
    <p:sldId id="330" r:id="rId19"/>
    <p:sldId id="328" r:id="rId20"/>
    <p:sldId id="277" r:id="rId21"/>
    <p:sldId id="272" r:id="rId22"/>
    <p:sldId id="329" r:id="rId23"/>
    <p:sldId id="273" r:id="rId24"/>
    <p:sldId id="278" r:id="rId25"/>
    <p:sldId id="325" r:id="rId26"/>
  </p:sldIdLst>
  <p:sldSz cx="9145270" cy="5144770"/>
  <p:notesSz cx="6858000" cy="9144000"/>
  <p:custDataLst>
    <p:tags r:id="rId3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783A"/>
    <a:srgbClr val="F0F0F0"/>
    <a:srgbClr val="E03C39"/>
    <a:srgbClr val="C00000"/>
    <a:srgbClr val="E3413E"/>
    <a:srgbClr val="005885"/>
    <a:srgbClr val="008F86"/>
    <a:srgbClr val="EC6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24" autoAdjust="0"/>
    <p:restoredTop sz="93945" autoAdjust="0"/>
  </p:normalViewPr>
  <p:slideViewPr>
    <p:cSldViewPr showGuides="1">
      <p:cViewPr varScale="1">
        <p:scale>
          <a:sx n="85" d="100"/>
          <a:sy n="85" d="100"/>
        </p:scale>
        <p:origin x="1140" y="30"/>
      </p:cViewPr>
      <p:guideLst>
        <p:guide orient="horz" pos="1619"/>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0" Type="http://schemas.openxmlformats.org/officeDocument/2006/relationships/tags" Target="tags/tag15.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0AEDC-94CA-47A0-8606-52C9830F40B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3DA5FA-B3F8-45F3-91C7-DF91E35A219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a:prstGeom prst="rect">
            <a:avLst/>
          </a:prstGeom>
        </p:spPr>
        <p:txBody>
          <a:bodyPr lIns="68580" tIns="34290" rIns="68580" bIns="34290"/>
          <a:lstStyle/>
          <a:p>
            <a:r>
              <a:rPr lang="zh-CN" altLang="en-US"/>
              <a:t>单击此处编辑母版标题样式</a:t>
            </a:r>
            <a:endParaRPr lang="zh-CN" altLang="en-US"/>
          </a:p>
        </p:txBody>
      </p:sp>
      <p:sp>
        <p:nvSpPr>
          <p:cNvPr id="3" name="副标题 2"/>
          <p:cNvSpPr>
            <a:spLocks noGrp="1"/>
          </p:cNvSpPr>
          <p:nvPr>
            <p:ph type="subTitle" idx="1"/>
          </p:nvPr>
        </p:nvSpPr>
        <p:spPr>
          <a:xfrm>
            <a:off x="1371838" y="2915550"/>
            <a:ext cx="6401912" cy="1314856"/>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79" y="1200522"/>
            <a:ext cx="8231030" cy="3395520"/>
          </a:xfrm>
          <a:prstGeom prst="rect">
            <a:avLst/>
          </a:prstGeom>
        </p:spPr>
        <p:txBody>
          <a:bodyPr vert="eaVert"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10" y="206043"/>
            <a:ext cx="2743677" cy="4389999"/>
          </a:xfrm>
          <a:prstGeom prst="rect">
            <a:avLst/>
          </a:prstGeom>
        </p:spPr>
        <p:txBody>
          <a:bodyPr vert="eaVert" lIns="68580" tIns="34290" rIns="68580" bIns="34290"/>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707" y="206043"/>
            <a:ext cx="8081778" cy="4389999"/>
          </a:xfrm>
          <a:prstGeom prst="rect">
            <a:avLst/>
          </a:prstGeom>
        </p:spPr>
        <p:txBody>
          <a:bodyPr vert="eaVert"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内容占位符 2"/>
          <p:cNvSpPr>
            <a:spLocks noGrp="1"/>
          </p:cNvSpPr>
          <p:nvPr>
            <p:ph idx="1"/>
          </p:nvPr>
        </p:nvSpPr>
        <p:spPr>
          <a:xfrm>
            <a:off x="457279" y="1200522"/>
            <a:ext cx="8231030" cy="3395520"/>
          </a:xfrm>
          <a:prstGeom prst="rect">
            <a:avLst/>
          </a:prstGeom>
        </p:spPr>
        <p:txBody>
          <a:bodyPr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9" y="3306196"/>
            <a:ext cx="7773750" cy="1021872"/>
          </a:xfrm>
          <a:prstGeom prst="rect">
            <a:avLst/>
          </a:prstGeom>
        </p:spPr>
        <p:txBody>
          <a:bodyPr lIns="68580" tIns="34290" rIns="68580" bIns="34290"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439" y="2180708"/>
            <a:ext cx="7773750" cy="1125488"/>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内容占位符 2"/>
          <p:cNvSpPr>
            <a:spLocks noGrp="1"/>
          </p:cNvSpPr>
          <p:nvPr>
            <p:ph sz="half" idx="1"/>
          </p:nvPr>
        </p:nvSpPr>
        <p:spPr>
          <a:xfrm>
            <a:off x="609706" y="1200522"/>
            <a:ext cx="5412728"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4861" y="1200522"/>
            <a:ext cx="5412727"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79" y="1151690"/>
            <a:ext cx="4040890"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79" y="1631660"/>
            <a:ext cx="4040890"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832" y="1151690"/>
            <a:ext cx="4042477"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832" y="1631660"/>
            <a:ext cx="4042477"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8" name="页脚占位符 7"/>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日期占位符 2"/>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4" name="页脚占位符 3"/>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3" name="页脚占位符 2"/>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6" cy="871807"/>
          </a:xfrm>
          <a:prstGeom prst="rect">
            <a:avLst/>
          </a:prstGeom>
        </p:spPr>
        <p:txBody>
          <a:bodyPr lIns="68580" tIns="34290" rIns="68580" bIns="34290"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3575670" y="204852"/>
            <a:ext cx="5112638" cy="4391190"/>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80" y="1076659"/>
            <a:ext cx="3008836" cy="351938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00" y="3601561"/>
            <a:ext cx="5487353" cy="425185"/>
          </a:xfrm>
          <a:prstGeom prst="rect">
            <a:avLst/>
          </a:prstGeom>
        </p:spPr>
        <p:txBody>
          <a:bodyPr lIns="68580" tIns="34290" rIns="68580" bIns="34290"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600" y="459723"/>
            <a:ext cx="5487353" cy="3087053"/>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600" y="4026746"/>
            <a:ext cx="5487353" cy="60383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7" name="图片 36"/>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9" name="星形: 五角 38"/>
          <p:cNvSpPr/>
          <p:nvPr userDrawn="1"/>
        </p:nvSpPr>
        <p:spPr>
          <a:xfrm rot="6727720">
            <a:off x="115378" y="-115556"/>
            <a:ext cx="761505" cy="761505"/>
          </a:xfrm>
          <a:prstGeom prst="star5">
            <a:avLst/>
          </a:prstGeom>
          <a:gradFill>
            <a:gsLst>
              <a:gs pos="0">
                <a:srgbClr val="E03C39">
                  <a:alpha val="0"/>
                </a:srgbClr>
              </a:gs>
              <a:gs pos="54000">
                <a:srgbClr val="E03C39"/>
              </a:gs>
            </a:gsLst>
            <a:lin ang="54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星形: 五角 39"/>
          <p:cNvSpPr/>
          <p:nvPr userDrawn="1"/>
        </p:nvSpPr>
        <p:spPr>
          <a:xfrm rot="6727720">
            <a:off x="151669" y="-115556"/>
            <a:ext cx="761505" cy="761505"/>
          </a:xfrm>
          <a:prstGeom prst="star5">
            <a:avLst/>
          </a:prstGeom>
          <a:noFill/>
          <a:ln w="6350">
            <a:gradFill>
              <a:gsLst>
                <a:gs pos="0">
                  <a:srgbClr val="E03C39">
                    <a:alpha val="0"/>
                  </a:srgbClr>
                </a:gs>
                <a:gs pos="100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fld>
            <a:endParaRPr lang="zh-CN" altLang="en-US"/>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microsoft.com/office/2007/relationships/hdphoto" Target="../media/image9.wdp"/><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notesSlide" Target="../notesSlides/notesSlide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7.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6.png"/><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7.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0" Type="http://schemas.openxmlformats.org/officeDocument/2006/relationships/notesSlide" Target="../notesSlides/notesSlide19.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9" Type="http://schemas.openxmlformats.org/officeDocument/2006/relationships/image" Target="../media/image6.png"/><Relationship Id="rId8" Type="http://schemas.microsoft.com/office/2007/relationships/hdphoto" Target="../media/image5.wdp"/><Relationship Id="rId7" Type="http://schemas.openxmlformats.org/officeDocument/2006/relationships/image" Target="../media/image4.png"/><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5.xml"/><Relationship Id="rId10" Type="http://schemas.openxmlformats.org/officeDocument/2006/relationships/slideLayout" Target="../slideLayouts/slideLayout7.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4" Type="http://schemas.openxmlformats.org/officeDocument/2006/relationships/notesSlide" Target="../notesSlides/notesSlide8.xml"/><Relationship Id="rId13" Type="http://schemas.openxmlformats.org/officeDocument/2006/relationships/slideLayout" Target="../slideLayouts/slideLayout7.xml"/><Relationship Id="rId12" Type="http://schemas.openxmlformats.org/officeDocument/2006/relationships/image" Target="../media/image6.png"/><Relationship Id="rId11" Type="http://schemas.microsoft.com/office/2007/relationships/hdphoto" Target="../media/image5.wdp"/><Relationship Id="rId10" Type="http://schemas.openxmlformats.org/officeDocument/2006/relationships/image" Target="../media/image4.pn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1382" y="0"/>
            <a:ext cx="9145588" cy="5144393"/>
          </a:xfrm>
          <a:prstGeom prst="rect">
            <a:avLst/>
          </a:prstGeom>
        </p:spPr>
      </p:pic>
      <p:sp>
        <p:nvSpPr>
          <p:cNvPr id="33" name="星形: 五角 32"/>
          <p:cNvSpPr/>
          <p:nvPr/>
        </p:nvSpPr>
        <p:spPr>
          <a:xfrm rot="6727720">
            <a:off x="-1317658" y="-1664588"/>
            <a:ext cx="4959678" cy="4959678"/>
          </a:xfrm>
          <a:prstGeom prst="star5">
            <a:avLst/>
          </a:prstGeom>
          <a:gradFill>
            <a:gsLst>
              <a:gs pos="14000">
                <a:srgbClr val="E03C39">
                  <a:alpha val="0"/>
                </a:srgbClr>
              </a:gs>
              <a:gs pos="54000">
                <a:srgbClr val="E03C39"/>
              </a:gs>
            </a:gsLst>
            <a:lin ang="5400000" scaled="1"/>
          </a:gradFill>
          <a:ln w="12700">
            <a:gradFill>
              <a:gsLst>
                <a:gs pos="18000">
                  <a:srgbClr val="E03C39">
                    <a:alpha val="0"/>
                  </a:srgbClr>
                </a:gs>
                <a:gs pos="62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sp>
        <p:nvSpPr>
          <p:cNvPr id="36" name="星形: 五角 35"/>
          <p:cNvSpPr/>
          <p:nvPr/>
        </p:nvSpPr>
        <p:spPr>
          <a:xfrm rot="15193935">
            <a:off x="6981376" y="2397138"/>
            <a:ext cx="532118" cy="532118"/>
          </a:xfrm>
          <a:prstGeom prst="star5">
            <a:avLst/>
          </a:prstGeom>
          <a:gradFill>
            <a:gsLst>
              <a:gs pos="0">
                <a:srgbClr val="E03C39">
                  <a:alpha val="0"/>
                </a:srgbClr>
              </a:gs>
              <a:gs pos="100000">
                <a:srgbClr val="E03C39"/>
              </a:gs>
            </a:gsLst>
            <a:lin ang="54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584995" y="-20216"/>
            <a:ext cx="4777722" cy="747603"/>
            <a:chOff x="2810992" y="3767486"/>
            <a:chExt cx="5838067" cy="747603"/>
          </a:xfrm>
        </p:grpSpPr>
        <p:pic>
          <p:nvPicPr>
            <p:cNvPr id="64" name="图片 63"/>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65" name="图片 64"/>
            <p:cNvPicPr>
              <a:picLocks noChangeAspect="1"/>
            </p:cNvPicPr>
            <p:nvPr/>
          </p:nvPicPr>
          <p:blipFill rotWithShape="1">
            <a:blip r:embed="rId5" cstate="print">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66"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7" name="任意多边形: 形状 76"/>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pic>
        <p:nvPicPr>
          <p:cNvPr id="87" name="图片 86"/>
          <p:cNvPicPr>
            <a:picLocks noChangeAspect="1"/>
          </p:cNvPicPr>
          <p:nvPr/>
        </p:nvPicPr>
        <p:blipFill rotWithShape="1">
          <a:blip r:embed="rId6" cstate="print">
            <a:extLst>
              <a:ext uri="{28A0092B-C50C-407E-A947-70E740481C1C}">
                <a14:useLocalDpi xmlns:a14="http://schemas.microsoft.com/office/drawing/2010/main" val="0"/>
              </a:ext>
            </a:extLst>
          </a:blip>
          <a:srcRect b="84097"/>
          <a:stretch>
            <a:fillRect/>
          </a:stretch>
        </p:blipFill>
        <p:spPr>
          <a:xfrm>
            <a:off x="1182192" y="1760342"/>
            <a:ext cx="3848481" cy="818217"/>
          </a:xfrm>
          <a:prstGeom prst="rect">
            <a:avLst/>
          </a:prstGeom>
        </p:spPr>
      </p:pic>
      <p:sp>
        <p:nvSpPr>
          <p:cNvPr id="92" name="文本框 91"/>
          <p:cNvSpPr txBox="1"/>
          <p:nvPr/>
        </p:nvSpPr>
        <p:spPr>
          <a:xfrm>
            <a:off x="1744635" y="1333576"/>
            <a:ext cx="6754582" cy="1569660"/>
          </a:xfrm>
          <a:prstGeom prst="rect">
            <a:avLst/>
          </a:prstGeom>
          <a:noFill/>
        </p:spPr>
        <p:txBody>
          <a:bodyPr wrap="square">
            <a:spAutoFit/>
          </a:bodyPr>
          <a:lstStyle/>
          <a:p>
            <a:pPr algn="ct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a:t>
            </a:r>
            <a:r>
              <a:rPr lang="en-US" altLang="zh-CN"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基层干部</a:t>
            </a:r>
            <a:endParaRPr lang="en-US" altLang="zh-CN"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a:p>
            <a:pPr algn="ct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执纪监督</a:t>
            </a:r>
            <a:endParaRPr lang="zh-CN" altLang="en-US" sz="4800" b="1" dirty="0">
              <a:latin typeface="江城律动宋" panose="02020700000000000000" pitchFamily="18" charset="-122"/>
              <a:ea typeface="江城律动宋" panose="02020700000000000000" pitchFamily="18" charset="-122"/>
            </a:endParaRPr>
          </a:p>
        </p:txBody>
      </p:sp>
      <p:sp>
        <p:nvSpPr>
          <p:cNvPr id="69" name="文本框 68"/>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
        <p:nvSpPr>
          <p:cNvPr id="43" name="矩形 42"/>
          <p:cNvSpPr/>
          <p:nvPr/>
        </p:nvSpPr>
        <p:spPr>
          <a:xfrm>
            <a:off x="3082181" y="3277527"/>
            <a:ext cx="6042025" cy="306705"/>
          </a:xfrm>
          <a:prstGeom prst="rect">
            <a:avLst/>
          </a:prstGeom>
        </p:spPr>
        <p:txBody>
          <a:bodyPr wrap="square">
            <a:spAutoFit/>
          </a:bodyPr>
          <a:lstStyle/>
          <a:p>
            <a:pPr lvl="0" algn="l" defTabSz="914400">
              <a:defRPr/>
            </a:pPr>
            <a:r>
              <a:rPr lang="zh-CN" altLang="en-US" b="1" kern="0">
                <a:solidFill>
                  <a:srgbClr val="E03C39"/>
                </a:solidFill>
                <a:cs typeface="+mn-ea"/>
                <a:sym typeface="+mn-lt"/>
              </a:rPr>
              <a:t>涪陵区纪委监委驻区农业农村委纪检监察组  罗</a:t>
            </a:r>
            <a:r>
              <a:rPr lang="en-US" altLang="zh-CN" b="1" kern="0">
                <a:solidFill>
                  <a:srgbClr val="E03C39"/>
                </a:solidFill>
                <a:cs typeface="+mn-ea"/>
                <a:sym typeface="+mn-lt"/>
              </a:rPr>
              <a:t> </a:t>
            </a:r>
            <a:r>
              <a:rPr lang="zh-CN" altLang="en-US" b="1" kern="0">
                <a:solidFill>
                  <a:srgbClr val="E03C39"/>
                </a:solidFill>
                <a:cs typeface="+mn-ea"/>
                <a:sym typeface="+mn-lt"/>
              </a:rPr>
              <a:t>云</a:t>
            </a:r>
            <a:endParaRPr lang="zh-CN" altLang="en-US" b="1" kern="0" dirty="0">
              <a:solidFill>
                <a:srgbClr val="E03C39"/>
              </a:solidFill>
              <a:cs typeface="+mn-ea"/>
              <a:sym typeface="+mn-lt"/>
            </a:endParaRPr>
          </a:p>
        </p:txBody>
      </p:sp>
      <p:pic>
        <p:nvPicPr>
          <p:cNvPr id="19" name="图片 18" descr="&#10;&#10;"/>
          <p:cNvPicPr>
            <a:picLocks noChangeAspect="1"/>
          </p:cNvPicPr>
          <p:nvPr/>
        </p:nvPicPr>
        <p:blipFill>
          <a:blip r:embed="rId7" cstate="print">
            <a:biLevel thresh="25000"/>
            <a:extLst>
              <a:ext uri="{BEBA8EAE-BF5A-486C-A8C5-ECC9F3942E4B}">
                <a14:imgProps xmlns:a14="http://schemas.microsoft.com/office/drawing/2010/main">
                  <a14:imgLayer r:embed="rId8">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20" name="矩形 19"/>
          <p:cNvSpPr/>
          <p:nvPr/>
        </p:nvSpPr>
        <p:spPr>
          <a:xfrm>
            <a:off x="4710619" y="3651818"/>
            <a:ext cx="1114812" cy="306705"/>
          </a:xfrm>
          <a:prstGeom prst="rect">
            <a:avLst/>
          </a:prstGeom>
        </p:spPr>
        <p:txBody>
          <a:bodyPr wrap="square">
            <a:spAutoFit/>
          </a:bodyPr>
          <a:lstStyle/>
          <a:p>
            <a:pPr lvl="0" algn="l" defTabSz="914400">
              <a:defRPr/>
            </a:pPr>
            <a:r>
              <a:rPr lang="en-US" altLang="zh-CN" b="1" kern="0" dirty="0">
                <a:solidFill>
                  <a:srgbClr val="E03C39"/>
                </a:solidFill>
                <a:cs typeface="+mn-ea"/>
                <a:sym typeface="+mn-lt"/>
              </a:rPr>
              <a:t>2022</a:t>
            </a:r>
            <a:r>
              <a:rPr lang="zh-CN" altLang="en-US" b="1" kern="0" dirty="0">
                <a:solidFill>
                  <a:srgbClr val="E03C39"/>
                </a:solidFill>
                <a:cs typeface="+mn-ea"/>
                <a:sym typeface="+mn-lt"/>
              </a:rPr>
              <a:t>年</a:t>
            </a:r>
            <a:r>
              <a:rPr lang="en-US" altLang="zh-CN" b="1" kern="0" dirty="0">
                <a:solidFill>
                  <a:srgbClr val="E03C39"/>
                </a:solidFill>
                <a:cs typeface="+mn-ea"/>
                <a:sym typeface="+mn-lt"/>
              </a:rPr>
              <a:t>7</a:t>
            </a:r>
            <a:r>
              <a:rPr lang="zh-CN" altLang="en-US" b="1" kern="0" dirty="0">
                <a:solidFill>
                  <a:srgbClr val="E03C39"/>
                </a:solidFill>
                <a:cs typeface="+mn-ea"/>
                <a:sym typeface="+mn-lt"/>
              </a:rPr>
              <a:t>月</a:t>
            </a:r>
            <a:endParaRPr lang="zh-CN" altLang="en-US" b="1" kern="0" dirty="0">
              <a:solidFill>
                <a:srgbClr val="E03C39"/>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105" name="任意多边形 104"/>
          <p:cNvSpPr/>
          <p:nvPr/>
        </p:nvSpPr>
        <p:spPr>
          <a:xfrm>
            <a:off x="1261518" y="1400625"/>
            <a:ext cx="6751691" cy="369333"/>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chemeClr val="bg1">
              <a:lumMod val="75000"/>
              <a:alpha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cs typeface="+mn-ea"/>
              <a:sym typeface="+mn-lt"/>
            </a:endParaRPr>
          </a:p>
        </p:txBody>
      </p:sp>
      <p:grpSp>
        <p:nvGrpSpPr>
          <p:cNvPr id="2" name="组合 1"/>
          <p:cNvGrpSpPr/>
          <p:nvPr/>
        </p:nvGrpSpPr>
        <p:grpSpPr>
          <a:xfrm>
            <a:off x="1644966" y="1373855"/>
            <a:ext cx="1174276" cy="443431"/>
            <a:chOff x="1498066" y="2224659"/>
            <a:chExt cx="1174276" cy="619547"/>
          </a:xfrm>
        </p:grpSpPr>
        <p:sp>
          <p:nvSpPr>
            <p:cNvPr id="106" name="任意多边形 105"/>
            <p:cNvSpPr/>
            <p:nvPr/>
          </p:nvSpPr>
          <p:spPr>
            <a:xfrm rot="-2700000">
              <a:off x="205287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0" name="文本框 25"/>
            <p:cNvSpPr txBox="1"/>
            <p:nvPr/>
          </p:nvSpPr>
          <p:spPr>
            <a:xfrm>
              <a:off x="1498066" y="2279506"/>
              <a:ext cx="750218" cy="440780"/>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2018</a:t>
              </a:r>
              <a:endParaRPr lang="zh-CN" altLang="en-US" sz="1600" b="1" dirty="0">
                <a:solidFill>
                  <a:schemeClr val="bg1"/>
                </a:solidFill>
                <a:cs typeface="+mn-ea"/>
                <a:sym typeface="+mn-lt"/>
              </a:endParaRPr>
            </a:p>
          </p:txBody>
        </p:sp>
      </p:grpSp>
      <p:grpSp>
        <p:nvGrpSpPr>
          <p:cNvPr id="3" name="组合 2"/>
          <p:cNvGrpSpPr/>
          <p:nvPr/>
        </p:nvGrpSpPr>
        <p:grpSpPr>
          <a:xfrm>
            <a:off x="2998945" y="1373855"/>
            <a:ext cx="1201662" cy="467516"/>
            <a:chOff x="2852045" y="2224659"/>
            <a:chExt cx="1201662" cy="619547"/>
          </a:xfrm>
        </p:grpSpPr>
        <p:sp>
          <p:nvSpPr>
            <p:cNvPr id="107" name="任意多边形 106"/>
            <p:cNvSpPr/>
            <p:nvPr/>
          </p:nvSpPr>
          <p:spPr>
            <a:xfrm rot="-2700000">
              <a:off x="343424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1" name="文本框 26"/>
            <p:cNvSpPr txBox="1"/>
            <p:nvPr/>
          </p:nvSpPr>
          <p:spPr>
            <a:xfrm>
              <a:off x="2852045" y="2280789"/>
              <a:ext cx="750218" cy="418072"/>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2020</a:t>
              </a:r>
              <a:endParaRPr lang="zh-CN" altLang="en-US" sz="1600" b="1" dirty="0">
                <a:solidFill>
                  <a:schemeClr val="bg1"/>
                </a:solidFill>
                <a:cs typeface="+mn-ea"/>
                <a:sym typeface="+mn-lt"/>
              </a:endParaRPr>
            </a:p>
          </p:txBody>
        </p:sp>
      </p:grpSp>
      <p:grpSp>
        <p:nvGrpSpPr>
          <p:cNvPr id="4" name="组合 3"/>
          <p:cNvGrpSpPr/>
          <p:nvPr/>
        </p:nvGrpSpPr>
        <p:grpSpPr>
          <a:xfrm>
            <a:off x="4346733" y="1373855"/>
            <a:ext cx="1235239" cy="463491"/>
            <a:chOff x="4199833" y="2224659"/>
            <a:chExt cx="1235239" cy="619547"/>
          </a:xfrm>
        </p:grpSpPr>
        <p:sp>
          <p:nvSpPr>
            <p:cNvPr id="108" name="任意多边形 107"/>
            <p:cNvSpPr/>
            <p:nvPr/>
          </p:nvSpPr>
          <p:spPr>
            <a:xfrm rot="-2700000">
              <a:off x="481560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2" name="文本框 27"/>
            <p:cNvSpPr txBox="1"/>
            <p:nvPr/>
          </p:nvSpPr>
          <p:spPr>
            <a:xfrm>
              <a:off x="4199833" y="2270101"/>
              <a:ext cx="750218" cy="421702"/>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2021</a:t>
              </a:r>
              <a:endParaRPr lang="zh-CN" altLang="en-US" sz="1600" b="1" dirty="0">
                <a:solidFill>
                  <a:schemeClr val="bg1"/>
                </a:solidFill>
                <a:cs typeface="+mn-ea"/>
                <a:sym typeface="+mn-lt"/>
              </a:endParaRPr>
            </a:p>
          </p:txBody>
        </p:sp>
      </p:grpSp>
      <p:grpSp>
        <p:nvGrpSpPr>
          <p:cNvPr id="5" name="组合 4"/>
          <p:cNvGrpSpPr/>
          <p:nvPr/>
        </p:nvGrpSpPr>
        <p:grpSpPr>
          <a:xfrm>
            <a:off x="5750630" y="1373855"/>
            <a:ext cx="1212707" cy="462693"/>
            <a:chOff x="5603730" y="2224659"/>
            <a:chExt cx="1212707" cy="619547"/>
          </a:xfrm>
        </p:grpSpPr>
        <p:sp>
          <p:nvSpPr>
            <p:cNvPr id="109" name="任意多边形 108"/>
            <p:cNvSpPr/>
            <p:nvPr/>
          </p:nvSpPr>
          <p:spPr>
            <a:xfrm rot="-2700000">
              <a:off x="619697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3" name="文本框 28"/>
            <p:cNvSpPr txBox="1"/>
            <p:nvPr/>
          </p:nvSpPr>
          <p:spPr>
            <a:xfrm>
              <a:off x="5603730" y="2270180"/>
              <a:ext cx="750218" cy="422430"/>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2022</a:t>
              </a:r>
              <a:endParaRPr lang="zh-CN" altLang="en-US" sz="1600" b="1" dirty="0">
                <a:solidFill>
                  <a:schemeClr val="bg1"/>
                </a:solidFill>
                <a:cs typeface="+mn-ea"/>
                <a:sym typeface="+mn-lt"/>
              </a:endParaRPr>
            </a:p>
          </p:txBody>
        </p:sp>
      </p:grpSp>
      <p:grpSp>
        <p:nvGrpSpPr>
          <p:cNvPr id="8" name="组合 7"/>
          <p:cNvGrpSpPr/>
          <p:nvPr/>
        </p:nvGrpSpPr>
        <p:grpSpPr>
          <a:xfrm>
            <a:off x="1644966" y="1912785"/>
            <a:ext cx="5856044" cy="1800484"/>
            <a:chOff x="914117" y="2906380"/>
            <a:chExt cx="5856044" cy="1800484"/>
          </a:xfrm>
        </p:grpSpPr>
        <p:grpSp>
          <p:nvGrpSpPr>
            <p:cNvPr id="135" name="组合 134"/>
            <p:cNvGrpSpPr/>
            <p:nvPr/>
          </p:nvGrpSpPr>
          <p:grpSpPr>
            <a:xfrm>
              <a:off x="914117" y="2906380"/>
              <a:ext cx="1886776" cy="1800484"/>
              <a:chOff x="1463084" y="4097191"/>
              <a:chExt cx="2515264" cy="2399905"/>
            </a:xfrm>
          </p:grpSpPr>
          <p:sp>
            <p:nvSpPr>
              <p:cNvPr id="136" name="圆角矩形 135"/>
              <p:cNvSpPr/>
              <p:nvPr/>
            </p:nvSpPr>
            <p:spPr>
              <a:xfrm>
                <a:off x="1463084" y="4996399"/>
                <a:ext cx="2515264" cy="1500697"/>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5" name="文本框 61"/>
              <p:cNvSpPr txBox="1"/>
              <p:nvPr/>
            </p:nvSpPr>
            <p:spPr>
              <a:xfrm>
                <a:off x="1508023" y="5215018"/>
                <a:ext cx="2436767" cy="1251239"/>
              </a:xfrm>
              <a:prstGeom prst="rect">
                <a:avLst/>
              </a:prstGeom>
              <a:noFill/>
            </p:spPr>
            <p:txBody>
              <a:bodyPr wrap="square" rtlCol="0">
                <a:spAutoFit/>
              </a:bodyPr>
              <a:lstStyle/>
              <a:p>
                <a:pPr algn="just"/>
                <a:r>
                  <a:rPr lang="zh-CN" altLang="en-US" sz="1100" dirty="0">
                    <a:solidFill>
                      <a:schemeClr val="tx1">
                        <a:lumMod val="50000"/>
                        <a:lumOff val="50000"/>
                      </a:schemeClr>
                    </a:solidFill>
                    <a:cs typeface="+mn-ea"/>
                    <a:sym typeface="+mn-lt"/>
                  </a:rPr>
                  <a:t>开展三年扶贫领域腐败和作风问题专项治理期间，全国共查处相关问题</a:t>
                </a:r>
                <a:r>
                  <a:rPr lang="en-US" altLang="zh-CN" sz="1100" b="1" dirty="0">
                    <a:solidFill>
                      <a:schemeClr val="tx1">
                        <a:lumMod val="50000"/>
                        <a:lumOff val="50000"/>
                      </a:schemeClr>
                    </a:solidFill>
                    <a:cs typeface="+mn-ea"/>
                    <a:sym typeface="+mn-lt"/>
                  </a:rPr>
                  <a:t>28</a:t>
                </a:r>
                <a:r>
                  <a:rPr lang="zh-CN" altLang="en-US" sz="1100" dirty="0">
                    <a:solidFill>
                      <a:schemeClr val="tx1">
                        <a:lumMod val="50000"/>
                        <a:lumOff val="50000"/>
                      </a:schemeClr>
                    </a:solidFill>
                    <a:cs typeface="+mn-ea"/>
                    <a:sym typeface="+mn-lt"/>
                  </a:rPr>
                  <a:t>万个，给予党纪政务处分</a:t>
                </a:r>
                <a:r>
                  <a:rPr lang="en-US" altLang="zh-CN" sz="1100" b="1" dirty="0">
                    <a:solidFill>
                      <a:schemeClr val="tx1">
                        <a:lumMod val="50000"/>
                        <a:lumOff val="50000"/>
                      </a:schemeClr>
                    </a:solidFill>
                    <a:cs typeface="+mn-ea"/>
                    <a:sym typeface="+mn-lt"/>
                  </a:rPr>
                  <a:t>18.8</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nvGrpSpPr>
              <p:cNvPr id="138" name="组合 137"/>
              <p:cNvGrpSpPr/>
              <p:nvPr/>
            </p:nvGrpSpPr>
            <p:grpSpPr>
              <a:xfrm>
                <a:off x="2658577" y="4097191"/>
                <a:ext cx="93234" cy="715207"/>
                <a:chOff x="2658577" y="4097191"/>
                <a:chExt cx="93234" cy="715207"/>
              </a:xfrm>
            </p:grpSpPr>
            <p:sp>
              <p:nvSpPr>
                <p:cNvPr id="139" name="椭圆 138"/>
                <p:cNvSpPr/>
                <p:nvPr/>
              </p:nvSpPr>
              <p:spPr>
                <a:xfrm>
                  <a:off x="2658578" y="4097191"/>
                  <a:ext cx="93233"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0" name="椭圆 139"/>
                <p:cNvSpPr/>
                <p:nvPr/>
              </p:nvSpPr>
              <p:spPr>
                <a:xfrm>
                  <a:off x="2658577" y="4719163"/>
                  <a:ext cx="93234"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41" name="直接连接符 140"/>
                <p:cNvCxnSpPr/>
                <p:nvPr/>
              </p:nvCxnSpPr>
              <p:spPr>
                <a:xfrm rot="5400000">
                  <a:off x="2465289" y="4455018"/>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1" name="组合 160"/>
            <p:cNvGrpSpPr/>
            <p:nvPr/>
          </p:nvGrpSpPr>
          <p:grpSpPr>
            <a:xfrm>
              <a:off x="3038125" y="2906383"/>
              <a:ext cx="1827894" cy="1797535"/>
              <a:chOff x="643352" y="4097191"/>
              <a:chExt cx="2436767" cy="2395973"/>
            </a:xfrm>
          </p:grpSpPr>
          <p:sp>
            <p:nvSpPr>
              <p:cNvPr id="162" name="圆角矩形 161"/>
              <p:cNvSpPr/>
              <p:nvPr/>
            </p:nvSpPr>
            <p:spPr>
              <a:xfrm>
                <a:off x="643352" y="4992468"/>
                <a:ext cx="2436766" cy="1500696"/>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1" name="文本框 149"/>
              <p:cNvSpPr txBox="1"/>
              <p:nvPr/>
            </p:nvSpPr>
            <p:spPr>
              <a:xfrm>
                <a:off x="661690" y="5266363"/>
                <a:ext cx="2418429" cy="1025604"/>
              </a:xfrm>
              <a:prstGeom prst="rect">
                <a:avLst/>
              </a:prstGeom>
              <a:noFill/>
            </p:spPr>
            <p:txBody>
              <a:bodyPr wrap="square" rtlCol="0">
                <a:spAutoFit/>
              </a:bodyPr>
              <a:lstStyle/>
              <a:p>
                <a:pPr algn="just"/>
                <a:r>
                  <a:rPr lang="zh-CN" altLang="en-US" sz="1100" dirty="0">
                    <a:solidFill>
                      <a:schemeClr val="tx1">
                        <a:lumMod val="50000"/>
                        <a:lumOff val="50000"/>
                      </a:schemeClr>
                    </a:solidFill>
                    <a:cs typeface="+mn-ea"/>
                    <a:sym typeface="+mn-lt"/>
                  </a:rPr>
                  <a:t>查处巩固拓展脱贫攻坚成果同乡村振兴有效衔接方面腐败和作风问题</a:t>
                </a:r>
                <a:r>
                  <a:rPr lang="en-US" altLang="zh-CN" sz="1100" b="1" dirty="0">
                    <a:solidFill>
                      <a:schemeClr val="tx1">
                        <a:lumMod val="50000"/>
                        <a:lumOff val="50000"/>
                      </a:schemeClr>
                    </a:solidFill>
                    <a:cs typeface="+mn-ea"/>
                    <a:sym typeface="+mn-lt"/>
                  </a:rPr>
                  <a:t>1.9</a:t>
                </a:r>
                <a:r>
                  <a:rPr lang="zh-CN" altLang="en-US" sz="1100" dirty="0">
                    <a:solidFill>
                      <a:schemeClr val="tx1">
                        <a:lumMod val="50000"/>
                        <a:lumOff val="50000"/>
                      </a:schemeClr>
                    </a:solidFill>
                    <a:cs typeface="+mn-ea"/>
                    <a:sym typeface="+mn-lt"/>
                  </a:rPr>
                  <a:t>万个，处分</a:t>
                </a:r>
                <a:r>
                  <a:rPr lang="en-US" altLang="zh-CN" sz="1100" b="1" dirty="0">
                    <a:solidFill>
                      <a:schemeClr val="tx1">
                        <a:lumMod val="50000"/>
                        <a:lumOff val="50000"/>
                      </a:schemeClr>
                    </a:solidFill>
                    <a:cs typeface="+mn-ea"/>
                    <a:sym typeface="+mn-lt"/>
                  </a:rPr>
                  <a:t>1.7</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nvGrpSpPr>
              <p:cNvPr id="164" name="组合 163"/>
              <p:cNvGrpSpPr/>
              <p:nvPr/>
            </p:nvGrpSpPr>
            <p:grpSpPr>
              <a:xfrm>
                <a:off x="1836317" y="4097191"/>
                <a:ext cx="93236" cy="715207"/>
                <a:chOff x="1836317" y="4097191"/>
                <a:chExt cx="93236" cy="715207"/>
              </a:xfrm>
            </p:grpSpPr>
            <p:sp>
              <p:nvSpPr>
                <p:cNvPr id="165" name="椭圆 164"/>
                <p:cNvSpPr/>
                <p:nvPr/>
              </p:nvSpPr>
              <p:spPr>
                <a:xfrm>
                  <a:off x="1836317" y="4097191"/>
                  <a:ext cx="93236"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6" name="椭圆 165"/>
                <p:cNvSpPr/>
                <p:nvPr/>
              </p:nvSpPr>
              <p:spPr>
                <a:xfrm>
                  <a:off x="1836317" y="4719163"/>
                  <a:ext cx="93234"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7" name="直接连接符 166"/>
                <p:cNvCxnSpPr/>
                <p:nvPr/>
              </p:nvCxnSpPr>
              <p:spPr>
                <a:xfrm rot="5400000">
                  <a:off x="1651725" y="4455016"/>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4" name="组合 173"/>
            <p:cNvGrpSpPr/>
            <p:nvPr/>
          </p:nvGrpSpPr>
          <p:grpSpPr>
            <a:xfrm>
              <a:off x="5112220" y="2906386"/>
              <a:ext cx="1657941" cy="1794618"/>
              <a:chOff x="1582709" y="4097191"/>
              <a:chExt cx="2210204" cy="2392083"/>
            </a:xfrm>
          </p:grpSpPr>
          <p:sp>
            <p:nvSpPr>
              <p:cNvPr id="175" name="圆角矩形 174"/>
              <p:cNvSpPr/>
              <p:nvPr/>
            </p:nvSpPr>
            <p:spPr>
              <a:xfrm>
                <a:off x="1582709" y="4988580"/>
                <a:ext cx="2204163" cy="1500694"/>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6" name="组合 175"/>
              <p:cNvGrpSpPr/>
              <p:nvPr/>
            </p:nvGrpSpPr>
            <p:grpSpPr>
              <a:xfrm>
                <a:off x="1588752" y="4855679"/>
                <a:ext cx="2204161" cy="1476260"/>
                <a:chOff x="1765053" y="3857031"/>
                <a:chExt cx="2204161" cy="1476260"/>
              </a:xfrm>
            </p:grpSpPr>
            <p:sp>
              <p:nvSpPr>
                <p:cNvPr id="185" name="圆角矩形 184"/>
                <p:cNvSpPr/>
                <p:nvPr/>
              </p:nvSpPr>
              <p:spPr>
                <a:xfrm>
                  <a:off x="2285328" y="3857031"/>
                  <a:ext cx="1231046" cy="325883"/>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文本框 162"/>
                <p:cNvSpPr txBox="1"/>
                <p:nvPr/>
              </p:nvSpPr>
              <p:spPr>
                <a:xfrm>
                  <a:off x="1765053" y="4307687"/>
                  <a:ext cx="2204161" cy="1025604"/>
                </a:xfrm>
                <a:prstGeom prst="rect">
                  <a:avLst/>
                </a:prstGeom>
                <a:noFill/>
              </p:spPr>
              <p:txBody>
                <a:bodyPr wrap="square" rtlCol="0">
                  <a:spAutoFit/>
                </a:bodyPr>
                <a:lstStyle/>
                <a:p>
                  <a:pPr algn="just"/>
                  <a:r>
                    <a:rPr lang="en-US" altLang="zh-CN" sz="1100" dirty="0">
                      <a:solidFill>
                        <a:schemeClr val="tx1">
                          <a:lumMod val="50000"/>
                          <a:lumOff val="50000"/>
                        </a:schemeClr>
                      </a:solidFill>
                      <a:cs typeface="+mn-ea"/>
                      <a:sym typeface="+mn-lt"/>
                    </a:rPr>
                    <a:t>2022</a:t>
                  </a:r>
                  <a:r>
                    <a:rPr lang="zh-CN" altLang="en-US" sz="1100" dirty="0">
                      <a:solidFill>
                        <a:schemeClr val="tx1">
                          <a:lumMod val="50000"/>
                          <a:lumOff val="50000"/>
                        </a:schemeClr>
                      </a:solidFill>
                      <a:cs typeface="+mn-ea"/>
                      <a:sym typeface="+mn-lt"/>
                    </a:rPr>
                    <a:t>年以来，查处乡村振兴领域腐败和作风问题</a:t>
                  </a:r>
                  <a:r>
                    <a:rPr lang="en-US" altLang="zh-CN" sz="1100" b="1" dirty="0">
                      <a:solidFill>
                        <a:schemeClr val="tx1">
                          <a:lumMod val="50000"/>
                          <a:lumOff val="50000"/>
                        </a:schemeClr>
                      </a:solidFill>
                      <a:cs typeface="+mn-ea"/>
                      <a:sym typeface="+mn-lt"/>
                    </a:rPr>
                    <a:t>1.1</a:t>
                  </a:r>
                  <a:r>
                    <a:rPr lang="zh-CN" altLang="en-US" sz="1100" dirty="0">
                      <a:solidFill>
                        <a:schemeClr val="tx1">
                          <a:lumMod val="50000"/>
                          <a:lumOff val="50000"/>
                        </a:schemeClr>
                      </a:solidFill>
                      <a:cs typeface="+mn-ea"/>
                      <a:sym typeface="+mn-lt"/>
                    </a:rPr>
                    <a:t>万个，处分</a:t>
                  </a:r>
                  <a:r>
                    <a:rPr lang="en-US" altLang="zh-CN" sz="1100" b="1" dirty="0">
                      <a:solidFill>
                        <a:schemeClr val="tx1">
                          <a:lumMod val="50000"/>
                          <a:lumOff val="50000"/>
                        </a:schemeClr>
                      </a:solidFill>
                      <a:cs typeface="+mn-ea"/>
                      <a:sym typeface="+mn-lt"/>
                    </a:rPr>
                    <a:t>1.1</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grpSp>
            <p:nvGrpSpPr>
              <p:cNvPr id="177" name="组合 176"/>
              <p:cNvGrpSpPr/>
              <p:nvPr/>
            </p:nvGrpSpPr>
            <p:grpSpPr>
              <a:xfrm>
                <a:off x="2690232" y="4097191"/>
                <a:ext cx="93235" cy="715207"/>
                <a:chOff x="2690232" y="4097191"/>
                <a:chExt cx="93235" cy="715207"/>
              </a:xfrm>
            </p:grpSpPr>
            <p:sp>
              <p:nvSpPr>
                <p:cNvPr id="178" name="椭圆 177"/>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9" name="椭圆 178"/>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80" name="直接连接符 179"/>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44" name="文本框 143"/>
          <p:cNvSpPr txBox="1"/>
          <p:nvPr/>
        </p:nvSpPr>
        <p:spPr>
          <a:xfrm>
            <a:off x="894763" y="159455"/>
            <a:ext cx="3835745"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向群众身边的腐败和不正之风亮剑</a:t>
            </a:r>
            <a:endParaRPr lang="zh-CN" altLang="en-US" sz="1800" b="1" dirty="0">
              <a:latin typeface="江城律动宋" panose="02020700000000000000" pitchFamily="18" charset="-122"/>
              <a:ea typeface="江城律动宋" panose="02020700000000000000" pitchFamily="18" charset="-122"/>
            </a:endParaRPr>
          </a:p>
        </p:txBody>
      </p:sp>
      <p:sp>
        <p:nvSpPr>
          <p:cNvPr id="157" name="圆角矩形 184"/>
          <p:cNvSpPr/>
          <p:nvPr/>
        </p:nvSpPr>
        <p:spPr>
          <a:xfrm>
            <a:off x="2111679" y="2495252"/>
            <a:ext cx="923445" cy="244488"/>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9" name="圆角矩形 197"/>
          <p:cNvSpPr/>
          <p:nvPr/>
        </p:nvSpPr>
        <p:spPr>
          <a:xfrm>
            <a:off x="4221197" y="2481832"/>
            <a:ext cx="923445" cy="244488"/>
          </a:xfrm>
          <a:prstGeom prst="roundRect">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0" name="文本框 175"/>
          <p:cNvSpPr txBox="1"/>
          <p:nvPr/>
        </p:nvSpPr>
        <p:spPr>
          <a:xfrm>
            <a:off x="367781" y="748810"/>
            <a:ext cx="8310669" cy="523220"/>
          </a:xfrm>
          <a:prstGeom prst="rect">
            <a:avLst/>
          </a:prstGeom>
          <a:noFill/>
        </p:spPr>
        <p:txBody>
          <a:bodyPr wrap="square" rtlCol="0">
            <a:spAutoFit/>
          </a:bodyPr>
          <a:lstStyle/>
          <a:p>
            <a:pPr algn="just"/>
            <a:r>
              <a:rPr lang="zh-CN" altLang="en-US" dirty="0">
                <a:solidFill>
                  <a:schemeClr val="tx1">
                    <a:lumMod val="50000"/>
                    <a:lumOff val="50000"/>
                  </a:schemeClr>
                </a:solidFill>
                <a:cs typeface="+mn-ea"/>
                <a:sym typeface="+mn-lt"/>
              </a:rPr>
              <a:t>党的十九大以来，截至今年</a:t>
            </a:r>
            <a:r>
              <a:rPr lang="en-US" altLang="zh-CN" dirty="0">
                <a:solidFill>
                  <a:schemeClr val="tx1">
                    <a:lumMod val="50000"/>
                    <a:lumOff val="50000"/>
                  </a:schemeClr>
                </a:solidFill>
                <a:cs typeface="+mn-ea"/>
                <a:sym typeface="+mn-lt"/>
              </a:rPr>
              <a:t>4</a:t>
            </a:r>
            <a:r>
              <a:rPr lang="zh-CN" altLang="en-US" dirty="0">
                <a:solidFill>
                  <a:schemeClr val="tx1">
                    <a:lumMod val="50000"/>
                    <a:lumOff val="50000"/>
                  </a:schemeClr>
                </a:solidFill>
                <a:cs typeface="+mn-ea"/>
                <a:sym typeface="+mn-lt"/>
              </a:rPr>
              <a:t>月底，全国共查处民生领域腐败和作风问题</a:t>
            </a:r>
            <a:r>
              <a:rPr lang="en-US" altLang="zh-CN" dirty="0">
                <a:solidFill>
                  <a:schemeClr val="tx1">
                    <a:lumMod val="50000"/>
                    <a:lumOff val="50000"/>
                  </a:schemeClr>
                </a:solidFill>
                <a:cs typeface="+mn-ea"/>
                <a:sym typeface="+mn-lt"/>
              </a:rPr>
              <a:t>49.6</a:t>
            </a:r>
            <a:r>
              <a:rPr lang="zh-CN" altLang="en-US" dirty="0">
                <a:solidFill>
                  <a:schemeClr val="tx1">
                    <a:lumMod val="50000"/>
                    <a:lumOff val="50000"/>
                  </a:schemeClr>
                </a:solidFill>
                <a:cs typeface="+mn-ea"/>
                <a:sym typeface="+mn-lt"/>
              </a:rPr>
              <a:t>万个，给予党纪政务处分</a:t>
            </a:r>
            <a:r>
              <a:rPr lang="en-US" altLang="zh-CN" dirty="0">
                <a:solidFill>
                  <a:schemeClr val="tx1">
                    <a:lumMod val="50000"/>
                    <a:lumOff val="50000"/>
                  </a:schemeClr>
                </a:solidFill>
                <a:cs typeface="+mn-ea"/>
                <a:sym typeface="+mn-lt"/>
              </a:rPr>
              <a:t>45.6</a:t>
            </a:r>
            <a:r>
              <a:rPr lang="zh-CN" altLang="en-US" dirty="0">
                <a:solidFill>
                  <a:schemeClr val="tx1">
                    <a:lumMod val="50000"/>
                    <a:lumOff val="50000"/>
                  </a:schemeClr>
                </a:solidFill>
                <a:cs typeface="+mn-ea"/>
                <a:sym typeface="+mn-lt"/>
              </a:rPr>
              <a:t>万人。</a:t>
            </a:r>
            <a:endParaRPr lang="en-US" altLang="zh-CN" dirty="0">
              <a:solidFill>
                <a:schemeClr val="tx1">
                  <a:lumMod val="50000"/>
                  <a:lumOff val="50000"/>
                </a:schemeClr>
              </a:solidFill>
              <a:cs typeface="+mn-ea"/>
              <a:sym typeface="+mn-lt"/>
            </a:endParaRPr>
          </a:p>
        </p:txBody>
      </p:sp>
      <p:sp>
        <p:nvSpPr>
          <p:cNvPr id="182" name="文本框 175"/>
          <p:cNvSpPr txBox="1"/>
          <p:nvPr/>
        </p:nvSpPr>
        <p:spPr>
          <a:xfrm>
            <a:off x="367781" y="3930611"/>
            <a:ext cx="8405879" cy="738664"/>
          </a:xfrm>
          <a:prstGeom prst="rect">
            <a:avLst/>
          </a:prstGeom>
          <a:noFill/>
        </p:spPr>
        <p:txBody>
          <a:bodyPr wrap="square" rtlCol="0">
            <a:spAutoFit/>
          </a:bodyPr>
          <a:lstStyle/>
          <a:p>
            <a:pPr algn="just"/>
            <a:r>
              <a:rPr lang="zh-CN" altLang="en-US" dirty="0">
                <a:solidFill>
                  <a:schemeClr val="tx1">
                    <a:lumMod val="50000"/>
                    <a:lumOff val="50000"/>
                  </a:schemeClr>
                </a:solidFill>
                <a:cs typeface="+mn-ea"/>
                <a:sym typeface="+mn-lt"/>
              </a:rPr>
              <a:t>扫黑除恶专项斗争开展以来，截至今年</a:t>
            </a:r>
            <a:r>
              <a:rPr lang="en-US" altLang="zh-CN" dirty="0">
                <a:solidFill>
                  <a:schemeClr val="tx1">
                    <a:lumMod val="50000"/>
                    <a:lumOff val="50000"/>
                  </a:schemeClr>
                </a:solidFill>
                <a:cs typeface="+mn-ea"/>
                <a:sym typeface="+mn-lt"/>
              </a:rPr>
              <a:t>4</a:t>
            </a:r>
            <a:r>
              <a:rPr lang="zh-CN" altLang="en-US" dirty="0">
                <a:solidFill>
                  <a:schemeClr val="tx1">
                    <a:lumMod val="50000"/>
                    <a:lumOff val="50000"/>
                  </a:schemeClr>
                </a:solidFill>
                <a:cs typeface="+mn-ea"/>
                <a:sym typeface="+mn-lt"/>
              </a:rPr>
              <a:t>月底，全国共查处涉黑涉恶腐败和“保护伞”问题</a:t>
            </a:r>
            <a:r>
              <a:rPr lang="en-US" altLang="zh-CN" b="1" dirty="0">
                <a:solidFill>
                  <a:schemeClr val="tx1">
                    <a:lumMod val="50000"/>
                    <a:lumOff val="50000"/>
                  </a:schemeClr>
                </a:solidFill>
                <a:cs typeface="+mn-ea"/>
                <a:sym typeface="+mn-lt"/>
              </a:rPr>
              <a:t>10.1</a:t>
            </a:r>
            <a:r>
              <a:rPr lang="zh-CN" altLang="en-US" dirty="0">
                <a:solidFill>
                  <a:schemeClr val="tx1">
                    <a:lumMod val="50000"/>
                    <a:lumOff val="50000"/>
                  </a:schemeClr>
                </a:solidFill>
                <a:cs typeface="+mn-ea"/>
                <a:sym typeface="+mn-lt"/>
              </a:rPr>
              <a:t>万个，给予党纪政务处分</a:t>
            </a:r>
            <a:r>
              <a:rPr lang="en-US" altLang="zh-CN" b="1" dirty="0">
                <a:solidFill>
                  <a:schemeClr val="tx1">
                    <a:lumMod val="50000"/>
                    <a:lumOff val="50000"/>
                  </a:schemeClr>
                </a:solidFill>
                <a:cs typeface="+mn-ea"/>
                <a:sym typeface="+mn-lt"/>
              </a:rPr>
              <a:t>9.2</a:t>
            </a:r>
            <a:r>
              <a:rPr lang="zh-CN" altLang="en-US" dirty="0">
                <a:solidFill>
                  <a:schemeClr val="tx1">
                    <a:lumMod val="50000"/>
                    <a:lumOff val="50000"/>
                  </a:schemeClr>
                </a:solidFill>
                <a:cs typeface="+mn-ea"/>
                <a:sym typeface="+mn-lt"/>
              </a:rPr>
              <a:t>万人，移送检察机关</a:t>
            </a:r>
            <a:r>
              <a:rPr lang="en-US" altLang="zh-CN" b="1" dirty="0">
                <a:solidFill>
                  <a:schemeClr val="tx1">
                    <a:lumMod val="50000"/>
                    <a:lumOff val="50000"/>
                  </a:schemeClr>
                </a:solidFill>
                <a:cs typeface="+mn-ea"/>
                <a:sym typeface="+mn-lt"/>
              </a:rPr>
              <a:t>1.2</a:t>
            </a:r>
            <a:r>
              <a:rPr lang="zh-CN" altLang="en-US" dirty="0">
                <a:solidFill>
                  <a:schemeClr val="tx1">
                    <a:lumMod val="50000"/>
                    <a:lumOff val="50000"/>
                  </a:schemeClr>
                </a:solidFill>
                <a:cs typeface="+mn-ea"/>
                <a:sym typeface="+mn-lt"/>
              </a:rPr>
              <a:t>万人，特别是严肃查处了云南孙小果等重大黑恶案件背后的腐败和“保护伞”问题。</a:t>
            </a:r>
            <a:endParaRPr lang="en-US" altLang="zh-CN" dirty="0">
              <a:solidFill>
                <a:schemeClr val="tx1">
                  <a:lumMod val="50000"/>
                  <a:lumOff val="50000"/>
                </a:schemeClr>
              </a:solidFill>
              <a:cs typeface="+mn-ea"/>
              <a:sym typeface="+mn-lt"/>
            </a:endParaRPr>
          </a:p>
        </p:txBody>
      </p:sp>
      <p:grpSp>
        <p:nvGrpSpPr>
          <p:cNvPr id="44" name="组合 43"/>
          <p:cNvGrpSpPr/>
          <p:nvPr/>
        </p:nvGrpSpPr>
        <p:grpSpPr>
          <a:xfrm>
            <a:off x="4584995" y="-20216"/>
            <a:ext cx="4777722" cy="747603"/>
            <a:chOff x="2810992" y="3767486"/>
            <a:chExt cx="5838067" cy="747603"/>
          </a:xfrm>
        </p:grpSpPr>
        <p:pic>
          <p:nvPicPr>
            <p:cNvPr id="45" name="图片 44"/>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46" name="图片 45"/>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47"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48" name="任意多边形: 形状 47"/>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49" name="文本框 48"/>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03</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862216" y="2657448"/>
            <a:ext cx="5446882"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15" name="文本框 14"/>
          <p:cNvSpPr txBox="1"/>
          <p:nvPr/>
        </p:nvSpPr>
        <p:spPr>
          <a:xfrm>
            <a:off x="1695309" y="3281049"/>
            <a:ext cx="6136966" cy="523220"/>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近年来周边省区市及本市查处扶贫领域，巩固脱贫攻坚成果同乡村振兴有效衔接方面的案例</a:t>
            </a:r>
            <a:endParaRPr lang="zh-CN" altLang="en-US" b="1" dirty="0">
              <a:gradFill>
                <a:gsLst>
                  <a:gs pos="0">
                    <a:schemeClr val="tx1">
                      <a:lumMod val="65000"/>
                      <a:lumOff val="35000"/>
                    </a:schemeClr>
                  </a:gs>
                  <a:gs pos="100000">
                    <a:schemeClr val="bg1">
                      <a:lumMod val="65000"/>
                    </a:schemeClr>
                  </a:gs>
                </a:gsLst>
                <a:lin ang="16200000" scaled="1"/>
              </a:gradFill>
            </a:endParaRPr>
          </a:p>
        </p:txBody>
      </p:sp>
      <p:grpSp>
        <p:nvGrpSpPr>
          <p:cNvPr id="14" name="组合 13"/>
          <p:cNvGrpSpPr/>
          <p:nvPr/>
        </p:nvGrpSpPr>
        <p:grpSpPr>
          <a:xfrm>
            <a:off x="4584995" y="-20216"/>
            <a:ext cx="4777722" cy="747603"/>
            <a:chOff x="2810992" y="3767486"/>
            <a:chExt cx="5838067" cy="747603"/>
          </a:xfrm>
        </p:grpSpPr>
        <p:pic>
          <p:nvPicPr>
            <p:cNvPr id="17" name="图片 16"/>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8" name="图片 17"/>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2" name="任意多边形: 形状 21"/>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3" name="文本框 22"/>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95" name="矩形 94"/>
          <p:cNvSpPr/>
          <p:nvPr/>
        </p:nvSpPr>
        <p:spPr>
          <a:xfrm rot="9205952">
            <a:off x="4020977" y="2691641"/>
            <a:ext cx="1685155" cy="187422"/>
          </a:xfrm>
          <a:prstGeom prst="rect">
            <a:avLst/>
          </a:prstGeom>
          <a:solidFill>
            <a:srgbClr val="E3413E"/>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sp>
        <p:nvSpPr>
          <p:cNvPr id="96" name="矩形 95"/>
          <p:cNvSpPr/>
          <p:nvPr/>
        </p:nvSpPr>
        <p:spPr>
          <a:xfrm rot="2256138">
            <a:off x="3813276" y="3586590"/>
            <a:ext cx="1904738" cy="175548"/>
          </a:xfrm>
          <a:prstGeom prst="rect">
            <a:avLst/>
          </a:prstGeom>
          <a:solidFill>
            <a:srgbClr val="FA783A"/>
          </a:soli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sp>
        <p:nvSpPr>
          <p:cNvPr id="97" name="矩形 96"/>
          <p:cNvSpPr/>
          <p:nvPr/>
        </p:nvSpPr>
        <p:spPr>
          <a:xfrm rot="2256138">
            <a:off x="3813276" y="1687316"/>
            <a:ext cx="1904738" cy="175548"/>
          </a:xfrm>
          <a:prstGeom prst="rect">
            <a:avLst/>
          </a:prstGeom>
          <a:solidFill>
            <a:srgbClr val="EC6C3E"/>
          </a:soli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grpSp>
        <p:nvGrpSpPr>
          <p:cNvPr id="98" name="组合 97"/>
          <p:cNvGrpSpPr/>
          <p:nvPr/>
        </p:nvGrpSpPr>
        <p:grpSpPr>
          <a:xfrm>
            <a:off x="3779293" y="934617"/>
            <a:ext cx="577007" cy="577236"/>
            <a:chOff x="4609713" y="938201"/>
            <a:chExt cx="769410" cy="769410"/>
          </a:xfrm>
        </p:grpSpPr>
        <p:grpSp>
          <p:nvGrpSpPr>
            <p:cNvPr id="99" name="组合 98"/>
            <p:cNvGrpSpPr/>
            <p:nvPr/>
          </p:nvGrpSpPr>
          <p:grpSpPr>
            <a:xfrm>
              <a:off x="4609713" y="938201"/>
              <a:ext cx="769410" cy="769410"/>
              <a:chOff x="1273629" y="1224643"/>
              <a:chExt cx="2171700" cy="2171700"/>
            </a:xfrm>
          </p:grpSpPr>
          <p:sp>
            <p:nvSpPr>
              <p:cNvPr id="101" name="圆角矩形 10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02" name="圆角矩形 10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00" name="文本框 23"/>
            <p:cNvSpPr txBox="1"/>
            <p:nvPr/>
          </p:nvSpPr>
          <p:spPr>
            <a:xfrm>
              <a:off x="4708490" y="1058526"/>
              <a:ext cx="670633" cy="492290"/>
            </a:xfrm>
            <a:prstGeom prst="rect">
              <a:avLst/>
            </a:prstGeom>
            <a:noFill/>
          </p:spPr>
          <p:txBody>
            <a:bodyPr wrap="square" rtlCol="0">
              <a:spAutoFit/>
            </a:bodyPr>
            <a:lstStyle/>
            <a:p>
              <a:r>
                <a:rPr lang="en-US" altLang="zh-CN" sz="1800" dirty="0">
                  <a:solidFill>
                    <a:srgbClr val="FA783A"/>
                  </a:solidFill>
                  <a:cs typeface="+mn-ea"/>
                  <a:sym typeface="+mn-lt"/>
                </a:rPr>
                <a:t>01</a:t>
              </a:r>
              <a:endParaRPr lang="zh-CN" altLang="en-US" sz="1800" dirty="0">
                <a:solidFill>
                  <a:srgbClr val="FA783A"/>
                </a:solidFill>
                <a:cs typeface="+mn-ea"/>
                <a:sym typeface="+mn-lt"/>
              </a:endParaRPr>
            </a:p>
          </p:txBody>
        </p:sp>
      </p:grpSp>
      <p:grpSp>
        <p:nvGrpSpPr>
          <p:cNvPr id="103" name="组合 102"/>
          <p:cNvGrpSpPr/>
          <p:nvPr/>
        </p:nvGrpSpPr>
        <p:grpSpPr>
          <a:xfrm>
            <a:off x="5286180" y="2005378"/>
            <a:ext cx="577007" cy="577236"/>
            <a:chOff x="6619070" y="2365442"/>
            <a:chExt cx="769410" cy="769410"/>
          </a:xfrm>
        </p:grpSpPr>
        <p:grpSp>
          <p:nvGrpSpPr>
            <p:cNvPr id="104" name="组合 103"/>
            <p:cNvGrpSpPr/>
            <p:nvPr/>
          </p:nvGrpSpPr>
          <p:grpSpPr>
            <a:xfrm>
              <a:off x="6619070" y="2365442"/>
              <a:ext cx="769410" cy="769410"/>
              <a:chOff x="1273629" y="1224643"/>
              <a:chExt cx="2171700" cy="2171700"/>
            </a:xfrm>
          </p:grpSpPr>
          <p:sp>
            <p:nvSpPr>
              <p:cNvPr id="106" name="圆角矩形 10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07" name="圆角矩形 10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05" name="文本框 24"/>
            <p:cNvSpPr txBox="1"/>
            <p:nvPr/>
          </p:nvSpPr>
          <p:spPr>
            <a:xfrm>
              <a:off x="6700218" y="2496463"/>
              <a:ext cx="686188" cy="492290"/>
            </a:xfrm>
            <a:prstGeom prst="rect">
              <a:avLst/>
            </a:prstGeom>
            <a:noFill/>
          </p:spPr>
          <p:txBody>
            <a:bodyPr wrap="square" rtlCol="0">
              <a:spAutoFit/>
            </a:bodyPr>
            <a:lstStyle/>
            <a:p>
              <a:r>
                <a:rPr lang="en-US" altLang="zh-CN" sz="1800" dirty="0">
                  <a:solidFill>
                    <a:srgbClr val="FA783A"/>
                  </a:solidFill>
                  <a:cs typeface="+mn-ea"/>
                  <a:sym typeface="+mn-lt"/>
                </a:rPr>
                <a:t>02</a:t>
              </a:r>
              <a:endParaRPr lang="zh-CN" altLang="en-US" sz="1800" dirty="0">
                <a:solidFill>
                  <a:srgbClr val="FA783A"/>
                </a:solidFill>
                <a:cs typeface="+mn-ea"/>
                <a:sym typeface="+mn-lt"/>
              </a:endParaRPr>
            </a:p>
          </p:txBody>
        </p:sp>
      </p:grpSp>
      <p:grpSp>
        <p:nvGrpSpPr>
          <p:cNvPr id="108" name="组合 107"/>
          <p:cNvGrpSpPr/>
          <p:nvPr/>
        </p:nvGrpSpPr>
        <p:grpSpPr>
          <a:xfrm>
            <a:off x="3779293" y="2954541"/>
            <a:ext cx="577007" cy="577236"/>
            <a:chOff x="4609713" y="3630601"/>
            <a:chExt cx="769410" cy="769410"/>
          </a:xfrm>
        </p:grpSpPr>
        <p:grpSp>
          <p:nvGrpSpPr>
            <p:cNvPr id="109" name="组合 108"/>
            <p:cNvGrpSpPr/>
            <p:nvPr/>
          </p:nvGrpSpPr>
          <p:grpSpPr>
            <a:xfrm>
              <a:off x="4609713" y="3630601"/>
              <a:ext cx="769410" cy="769410"/>
              <a:chOff x="1273629" y="1224643"/>
              <a:chExt cx="2171700" cy="2171700"/>
            </a:xfrm>
          </p:grpSpPr>
          <p:sp>
            <p:nvSpPr>
              <p:cNvPr id="111" name="圆角矩形 11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12" name="圆角矩形 11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10" name="文本框 25"/>
            <p:cNvSpPr txBox="1"/>
            <p:nvPr/>
          </p:nvSpPr>
          <p:spPr>
            <a:xfrm>
              <a:off x="4688057" y="3734476"/>
              <a:ext cx="691066" cy="492290"/>
            </a:xfrm>
            <a:prstGeom prst="rect">
              <a:avLst/>
            </a:prstGeom>
            <a:noFill/>
          </p:spPr>
          <p:txBody>
            <a:bodyPr wrap="square" rtlCol="0">
              <a:spAutoFit/>
            </a:bodyPr>
            <a:lstStyle/>
            <a:p>
              <a:r>
                <a:rPr lang="en-US" altLang="zh-CN" sz="1800" dirty="0">
                  <a:solidFill>
                    <a:srgbClr val="FA783A"/>
                  </a:solidFill>
                  <a:cs typeface="+mn-ea"/>
                  <a:sym typeface="+mn-lt"/>
                </a:rPr>
                <a:t>03</a:t>
              </a:r>
              <a:endParaRPr lang="zh-CN" altLang="en-US" sz="1800" dirty="0">
                <a:solidFill>
                  <a:srgbClr val="FA783A"/>
                </a:solidFill>
                <a:cs typeface="+mn-ea"/>
                <a:sym typeface="+mn-lt"/>
              </a:endParaRPr>
            </a:p>
          </p:txBody>
        </p:sp>
      </p:grpSp>
      <p:grpSp>
        <p:nvGrpSpPr>
          <p:cNvPr id="113" name="组合 112"/>
          <p:cNvGrpSpPr/>
          <p:nvPr/>
        </p:nvGrpSpPr>
        <p:grpSpPr>
          <a:xfrm>
            <a:off x="5284626" y="3897807"/>
            <a:ext cx="577007" cy="577236"/>
            <a:chOff x="6616997" y="4887901"/>
            <a:chExt cx="769410" cy="769410"/>
          </a:xfrm>
        </p:grpSpPr>
        <p:grpSp>
          <p:nvGrpSpPr>
            <p:cNvPr id="114" name="组合 113"/>
            <p:cNvGrpSpPr/>
            <p:nvPr/>
          </p:nvGrpSpPr>
          <p:grpSpPr>
            <a:xfrm>
              <a:off x="6616997" y="4887901"/>
              <a:ext cx="769410" cy="769410"/>
              <a:chOff x="1273629" y="1224643"/>
              <a:chExt cx="2171700" cy="2171700"/>
            </a:xfrm>
          </p:grpSpPr>
          <p:sp>
            <p:nvSpPr>
              <p:cNvPr id="116" name="圆角矩形 11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17" name="圆角矩形 11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15" name="文本框 26"/>
            <p:cNvSpPr txBox="1"/>
            <p:nvPr/>
          </p:nvSpPr>
          <p:spPr>
            <a:xfrm>
              <a:off x="6694266" y="5004465"/>
              <a:ext cx="692141" cy="492290"/>
            </a:xfrm>
            <a:prstGeom prst="rect">
              <a:avLst/>
            </a:prstGeom>
            <a:noFill/>
          </p:spPr>
          <p:txBody>
            <a:bodyPr wrap="square" rtlCol="0">
              <a:spAutoFit/>
            </a:bodyPr>
            <a:lstStyle/>
            <a:p>
              <a:r>
                <a:rPr lang="en-US" altLang="zh-CN" sz="1800" dirty="0">
                  <a:solidFill>
                    <a:srgbClr val="FA783A"/>
                  </a:solidFill>
                  <a:cs typeface="+mn-ea"/>
                  <a:sym typeface="+mn-lt"/>
                </a:rPr>
                <a:t>04</a:t>
              </a:r>
              <a:endParaRPr lang="zh-CN" altLang="en-US" sz="1800" dirty="0">
                <a:solidFill>
                  <a:srgbClr val="FA783A"/>
                </a:solidFill>
                <a:cs typeface="+mn-ea"/>
                <a:sym typeface="+mn-lt"/>
              </a:endParaRPr>
            </a:p>
          </p:txBody>
        </p:sp>
      </p:grpSp>
      <p:grpSp>
        <p:nvGrpSpPr>
          <p:cNvPr id="118" name="组合 117"/>
          <p:cNvGrpSpPr/>
          <p:nvPr/>
        </p:nvGrpSpPr>
        <p:grpSpPr>
          <a:xfrm>
            <a:off x="1711522" y="1675904"/>
            <a:ext cx="2989057" cy="921011"/>
            <a:chOff x="1852445" y="1926278"/>
            <a:chExt cx="3985755" cy="1227635"/>
          </a:xfrm>
        </p:grpSpPr>
        <p:sp>
          <p:nvSpPr>
            <p:cNvPr id="119" name="任意多边形 118"/>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1" name="组合 120"/>
          <p:cNvGrpSpPr/>
          <p:nvPr/>
        </p:nvGrpSpPr>
        <p:grpSpPr>
          <a:xfrm>
            <a:off x="1711522" y="3568516"/>
            <a:ext cx="2989057" cy="921011"/>
            <a:chOff x="1852445" y="4448982"/>
            <a:chExt cx="3985755" cy="1227635"/>
          </a:xfrm>
        </p:grpSpPr>
        <p:sp>
          <p:nvSpPr>
            <p:cNvPr id="122" name="任意多边形 121"/>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4" name="组合 123"/>
          <p:cNvGrpSpPr/>
          <p:nvPr/>
        </p:nvGrpSpPr>
        <p:grpSpPr>
          <a:xfrm>
            <a:off x="5004842" y="2985905"/>
            <a:ext cx="3184434" cy="952079"/>
            <a:chOff x="6243920" y="3672406"/>
            <a:chExt cx="4246280" cy="1269047"/>
          </a:xfrm>
        </p:grpSpPr>
        <p:sp>
          <p:nvSpPr>
            <p:cNvPr id="125" name="任意多边形 124"/>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7" name="组合 126"/>
          <p:cNvGrpSpPr/>
          <p:nvPr/>
        </p:nvGrpSpPr>
        <p:grpSpPr>
          <a:xfrm>
            <a:off x="5004842" y="1060376"/>
            <a:ext cx="3184434" cy="952079"/>
            <a:chOff x="6243920" y="1105827"/>
            <a:chExt cx="4246280" cy="1269047"/>
          </a:xfrm>
        </p:grpSpPr>
        <p:sp>
          <p:nvSpPr>
            <p:cNvPr id="128" name="任意多边形 127"/>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0" name="文本框 44"/>
          <p:cNvSpPr txBox="1"/>
          <p:nvPr/>
        </p:nvSpPr>
        <p:spPr>
          <a:xfrm>
            <a:off x="5947816" y="2074318"/>
            <a:ext cx="2666768" cy="499110"/>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广西壮族自治区河池市</a:t>
            </a:r>
            <a:r>
              <a:rPr lang="en-US" altLang="zh-CN" b="1" dirty="0">
                <a:solidFill>
                  <a:srgbClr val="FA783A"/>
                </a:solidFill>
                <a:cs typeface="+mn-ea"/>
                <a:sym typeface="+mn-lt"/>
              </a:rPr>
              <a:t>2021</a:t>
            </a:r>
            <a:r>
              <a:rPr lang="zh-CN" altLang="en-US" b="1" dirty="0">
                <a:solidFill>
                  <a:srgbClr val="FA783A"/>
                </a:solidFill>
                <a:cs typeface="+mn-ea"/>
                <a:sym typeface="+mn-lt"/>
              </a:rPr>
              <a:t>年</a:t>
            </a:r>
            <a:r>
              <a:rPr lang="en-US" altLang="zh-CN" b="1" dirty="0">
                <a:solidFill>
                  <a:srgbClr val="FA783A"/>
                </a:solidFill>
                <a:cs typeface="+mn-ea"/>
                <a:sym typeface="+mn-lt"/>
              </a:rPr>
              <a:t>6</a:t>
            </a:r>
            <a:r>
              <a:rPr lang="zh-CN" altLang="en-US" b="1" dirty="0">
                <a:solidFill>
                  <a:srgbClr val="FA783A"/>
                </a:solidFill>
                <a:cs typeface="+mn-ea"/>
                <a:sym typeface="+mn-lt"/>
              </a:rPr>
              <a:t>月</a:t>
            </a:r>
            <a:r>
              <a:rPr lang="en-US" altLang="zh-CN" b="1" dirty="0">
                <a:solidFill>
                  <a:srgbClr val="FA783A"/>
                </a:solidFill>
                <a:cs typeface="+mn-ea"/>
                <a:sym typeface="+mn-lt"/>
              </a:rPr>
              <a:t>1</a:t>
            </a:r>
            <a:r>
              <a:rPr lang="zh-CN" altLang="en-US" b="1" dirty="0">
                <a:solidFill>
                  <a:srgbClr val="FA783A"/>
                </a:solidFill>
                <a:cs typeface="+mn-ea"/>
                <a:sym typeface="+mn-lt"/>
              </a:rPr>
              <a:t>日通报了一起典型案例。</a:t>
            </a:r>
            <a:endParaRPr lang="zh-CN" altLang="en-US" b="1" dirty="0">
              <a:solidFill>
                <a:srgbClr val="FA783A"/>
              </a:solidFill>
              <a:cs typeface="+mn-ea"/>
              <a:sym typeface="+mn-lt"/>
            </a:endParaRPr>
          </a:p>
        </p:txBody>
      </p:sp>
      <p:sp>
        <p:nvSpPr>
          <p:cNvPr id="132" name="文本框 44"/>
          <p:cNvSpPr txBox="1"/>
          <p:nvPr/>
        </p:nvSpPr>
        <p:spPr>
          <a:xfrm>
            <a:off x="5936400" y="4102128"/>
            <a:ext cx="2470781" cy="500137"/>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重庆市近年来查处扶贫领域的典型案例。</a:t>
            </a:r>
            <a:endParaRPr lang="zh-CN" altLang="en-US" b="1" dirty="0">
              <a:solidFill>
                <a:srgbClr val="FA783A"/>
              </a:solidFill>
              <a:cs typeface="+mn-ea"/>
              <a:sym typeface="+mn-lt"/>
            </a:endParaRPr>
          </a:p>
        </p:txBody>
      </p:sp>
      <p:sp>
        <p:nvSpPr>
          <p:cNvPr id="134" name="文本框 44"/>
          <p:cNvSpPr txBox="1"/>
          <p:nvPr/>
        </p:nvSpPr>
        <p:spPr>
          <a:xfrm>
            <a:off x="489496" y="3040703"/>
            <a:ext cx="3150511" cy="500137"/>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广西壮族自治区柳州市柳城县</a:t>
            </a:r>
            <a:r>
              <a:rPr lang="en-US" altLang="zh-CN" b="1" dirty="0">
                <a:solidFill>
                  <a:srgbClr val="FA783A"/>
                </a:solidFill>
                <a:cs typeface="+mn-ea"/>
                <a:sym typeface="+mn-lt"/>
              </a:rPr>
              <a:t>2021</a:t>
            </a:r>
            <a:r>
              <a:rPr lang="zh-CN" altLang="en-US" b="1" dirty="0">
                <a:solidFill>
                  <a:srgbClr val="FA783A"/>
                </a:solidFill>
                <a:cs typeface="+mn-ea"/>
                <a:sym typeface="+mn-lt"/>
              </a:rPr>
              <a:t>年</a:t>
            </a:r>
            <a:r>
              <a:rPr lang="en-US" altLang="zh-CN" b="1" dirty="0">
                <a:solidFill>
                  <a:srgbClr val="FA783A"/>
                </a:solidFill>
                <a:cs typeface="+mn-ea"/>
                <a:sym typeface="+mn-lt"/>
              </a:rPr>
              <a:t>6</a:t>
            </a:r>
            <a:r>
              <a:rPr lang="zh-CN" altLang="en-US" b="1" dirty="0">
                <a:solidFill>
                  <a:srgbClr val="FA783A"/>
                </a:solidFill>
                <a:cs typeface="+mn-ea"/>
                <a:sym typeface="+mn-lt"/>
              </a:rPr>
              <a:t>月</a:t>
            </a:r>
            <a:r>
              <a:rPr lang="en-US" altLang="zh-CN" b="1" dirty="0">
                <a:solidFill>
                  <a:srgbClr val="FA783A"/>
                </a:solidFill>
                <a:cs typeface="+mn-ea"/>
                <a:sym typeface="+mn-lt"/>
              </a:rPr>
              <a:t>6</a:t>
            </a:r>
            <a:r>
              <a:rPr lang="zh-CN" altLang="en-US" b="1" dirty="0">
                <a:solidFill>
                  <a:srgbClr val="FA783A"/>
                </a:solidFill>
                <a:cs typeface="+mn-ea"/>
                <a:sym typeface="+mn-lt"/>
              </a:rPr>
              <a:t>日通报三起典型案例。</a:t>
            </a:r>
            <a:endParaRPr lang="zh-CN" altLang="en-US" b="1" dirty="0">
              <a:solidFill>
                <a:srgbClr val="FA783A"/>
              </a:solidFill>
              <a:cs typeface="+mn-ea"/>
              <a:sym typeface="+mn-lt"/>
            </a:endParaRPr>
          </a:p>
        </p:txBody>
      </p:sp>
      <p:sp>
        <p:nvSpPr>
          <p:cNvPr id="136" name="文本框 44"/>
          <p:cNvSpPr txBox="1"/>
          <p:nvPr/>
        </p:nvSpPr>
        <p:spPr>
          <a:xfrm>
            <a:off x="414293" y="891887"/>
            <a:ext cx="3310324" cy="715581"/>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陕西省延安市志丹县</a:t>
            </a:r>
            <a:r>
              <a:rPr lang="en-US" altLang="zh-CN" b="1" dirty="0">
                <a:solidFill>
                  <a:srgbClr val="FA783A"/>
                </a:solidFill>
                <a:cs typeface="+mn-ea"/>
                <a:sym typeface="+mn-lt"/>
              </a:rPr>
              <a:t>2021</a:t>
            </a:r>
            <a:r>
              <a:rPr lang="zh-CN" altLang="en-US" b="1" dirty="0">
                <a:solidFill>
                  <a:srgbClr val="FA783A"/>
                </a:solidFill>
                <a:cs typeface="+mn-ea"/>
                <a:sym typeface="+mn-lt"/>
              </a:rPr>
              <a:t>年</a:t>
            </a:r>
            <a:r>
              <a:rPr lang="en-US" altLang="zh-CN" b="1" dirty="0">
                <a:solidFill>
                  <a:srgbClr val="FA783A"/>
                </a:solidFill>
                <a:cs typeface="+mn-ea"/>
                <a:sym typeface="+mn-lt"/>
              </a:rPr>
              <a:t>12</a:t>
            </a:r>
            <a:r>
              <a:rPr lang="zh-CN" altLang="en-US" b="1" dirty="0">
                <a:solidFill>
                  <a:srgbClr val="FA783A"/>
                </a:solidFill>
                <a:cs typeface="+mn-ea"/>
                <a:sym typeface="+mn-lt"/>
              </a:rPr>
              <a:t>月</a:t>
            </a:r>
            <a:r>
              <a:rPr lang="en-US" altLang="zh-CN" b="1" dirty="0">
                <a:solidFill>
                  <a:srgbClr val="FA783A"/>
                </a:solidFill>
                <a:cs typeface="+mn-ea"/>
                <a:sym typeface="+mn-lt"/>
              </a:rPr>
              <a:t>8</a:t>
            </a:r>
            <a:r>
              <a:rPr lang="zh-CN" altLang="en-US" b="1" dirty="0">
                <a:solidFill>
                  <a:srgbClr val="FA783A"/>
                </a:solidFill>
                <a:cs typeface="+mn-ea"/>
                <a:sym typeface="+mn-lt"/>
              </a:rPr>
              <a:t>日通报了两起巩固拓展脱贫攻坚成果与乡村振兴有效衔接领域违纪问题典型案例。</a:t>
            </a:r>
            <a:endParaRPr lang="zh-CN" altLang="en-US" b="1" dirty="0">
              <a:solidFill>
                <a:srgbClr val="FA783A"/>
              </a:solidFill>
              <a:cs typeface="+mn-ea"/>
              <a:sym typeface="+mn-lt"/>
            </a:endParaRPr>
          </a:p>
        </p:txBody>
      </p:sp>
      <p:grpSp>
        <p:nvGrpSpPr>
          <p:cNvPr id="45" name="组合 44"/>
          <p:cNvGrpSpPr/>
          <p:nvPr/>
        </p:nvGrpSpPr>
        <p:grpSpPr>
          <a:xfrm>
            <a:off x="195040" y="69177"/>
            <a:ext cx="3733236" cy="400110"/>
            <a:chOff x="195040" y="69177"/>
            <a:chExt cx="3733236" cy="400110"/>
          </a:xfrm>
        </p:grpSpPr>
        <p:sp>
          <p:nvSpPr>
            <p:cNvPr id="46" name="文本框 45"/>
            <p:cNvSpPr txBox="1"/>
            <p:nvPr/>
          </p:nvSpPr>
          <p:spPr>
            <a:xfrm>
              <a:off x="825208" y="94476"/>
              <a:ext cx="3103068"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47" name="文本框 46"/>
            <p:cNvSpPr txBox="1"/>
            <p:nvPr/>
          </p:nvSpPr>
          <p:spPr>
            <a:xfrm>
              <a:off x="195040" y="69177"/>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44" name="组合 43"/>
          <p:cNvGrpSpPr/>
          <p:nvPr/>
        </p:nvGrpSpPr>
        <p:grpSpPr>
          <a:xfrm>
            <a:off x="4584995" y="-20216"/>
            <a:ext cx="4777722" cy="747603"/>
            <a:chOff x="2810992" y="3767486"/>
            <a:chExt cx="5838067" cy="747603"/>
          </a:xfrm>
        </p:grpSpPr>
        <p:pic>
          <p:nvPicPr>
            <p:cNvPr id="48" name="图片 47"/>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49" name="图片 48"/>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5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51" name="任意多边形: 形状 5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52" name="文本框 5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37690" y="772344"/>
            <a:ext cx="5743415" cy="3768787"/>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sp>
            <p:nvSpPr>
              <p:cNvPr id="400" name="矩形 399"/>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1" name="矩形 400"/>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2" name="矩形 401"/>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3" name="矩形 402"/>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4" name="矩形 403"/>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grpSp>
        <p:nvGrpSpPr>
          <p:cNvPr id="3" name="组合 2"/>
          <p:cNvGrpSpPr/>
          <p:nvPr/>
        </p:nvGrpSpPr>
        <p:grpSpPr>
          <a:xfrm>
            <a:off x="2306550" y="1353295"/>
            <a:ext cx="2022136" cy="1779506"/>
            <a:chOff x="2361334" y="1400931"/>
            <a:chExt cx="2022136" cy="1779506"/>
          </a:xfrm>
        </p:grpSpPr>
        <p:grpSp>
          <p:nvGrpSpPr>
            <p:cNvPr id="368" name="组合 367"/>
            <p:cNvGrpSpPr/>
            <p:nvPr/>
          </p:nvGrpSpPr>
          <p:grpSpPr>
            <a:xfrm>
              <a:off x="2361334" y="1400931"/>
              <a:ext cx="2022136" cy="1779506"/>
              <a:chOff x="3802431" y="815742"/>
              <a:chExt cx="4795411" cy="4219455"/>
            </a:xfrm>
            <a:solidFill>
              <a:sysClr val="window" lastClr="FFFFFF">
                <a:lumMod val="85000"/>
                <a:alpha val="36000"/>
              </a:sysClr>
            </a:solidFill>
          </p:grpSpPr>
          <p:sp>
            <p:nvSpPr>
              <p:cNvPr id="369" name="任意多边形 36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0" name="任意多边形 36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1" name="任意多边形 37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2" name="任意多边形 37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3" name="任意多边形 37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1" name="任意多边形 390"/>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2" name="任意多边形 391"/>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93" name="组合 392"/>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394" name="任意多边形 393"/>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5" name="任意多边形 394"/>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6" name="任意多边形 395"/>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7" name="任意多边形 396"/>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8" name="椭圆 397"/>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93" name="文本框 9"/>
          <p:cNvSpPr txBox="1"/>
          <p:nvPr/>
        </p:nvSpPr>
        <p:spPr>
          <a:xfrm>
            <a:off x="2585394" y="3168346"/>
            <a:ext cx="1455676" cy="913713"/>
          </a:xfrm>
          <a:prstGeom prst="rect">
            <a:avLst/>
          </a:prstGeom>
          <a:noFill/>
        </p:spPr>
        <p:txBody>
          <a:bodyPr wrap="square" lIns="51435" tIns="25718" rIns="51435" bIns="25718" rtlCol="0">
            <a:spAutoFit/>
          </a:bodyPr>
          <a:lstStyle/>
          <a:p>
            <a:pPr marL="0" lvl="1" algn="ctr"/>
            <a:r>
              <a:rPr lang="zh-CN" altLang="en-US" b="1" dirty="0">
                <a:gradFill>
                  <a:gsLst>
                    <a:gs pos="0">
                      <a:srgbClr val="E03C39">
                        <a:alpha val="55000"/>
                      </a:srgbClr>
                    </a:gs>
                    <a:gs pos="100000">
                      <a:srgbClr val="E03C39"/>
                    </a:gs>
                  </a:gsLst>
                  <a:lin ang="5400000" scaled="1"/>
                </a:gradFill>
                <a:cs typeface="+mn-ea"/>
                <a:sym typeface="+mn-lt"/>
              </a:rPr>
              <a:t>涪陵区</a:t>
            </a:r>
            <a:r>
              <a:rPr lang="en-US" altLang="zh-CN" b="1" dirty="0">
                <a:gradFill>
                  <a:gsLst>
                    <a:gs pos="0">
                      <a:srgbClr val="E03C39">
                        <a:alpha val="55000"/>
                      </a:srgbClr>
                    </a:gs>
                    <a:gs pos="100000">
                      <a:srgbClr val="E03C39"/>
                    </a:gs>
                  </a:gsLst>
                  <a:lin ang="5400000" scaled="1"/>
                </a:gradFill>
                <a:cs typeface="+mn-ea"/>
                <a:sym typeface="+mn-lt"/>
              </a:rPr>
              <a:t>2021</a:t>
            </a:r>
            <a:r>
              <a:rPr lang="zh-CN" altLang="en-US" b="1" dirty="0">
                <a:gradFill>
                  <a:gsLst>
                    <a:gs pos="0">
                      <a:srgbClr val="E03C39">
                        <a:alpha val="55000"/>
                      </a:srgbClr>
                    </a:gs>
                    <a:gs pos="100000">
                      <a:srgbClr val="E03C39"/>
                    </a:gs>
                  </a:gsLst>
                  <a:lin ang="5400000" scaled="1"/>
                </a:gradFill>
                <a:cs typeface="+mn-ea"/>
                <a:sym typeface="+mn-lt"/>
              </a:rPr>
              <a:t>年查处的党员干部违纪违法案件情况的通报</a:t>
            </a:r>
            <a:endParaRPr lang="zh-CN" altLang="en-US" b="1" dirty="0">
              <a:gradFill>
                <a:gsLst>
                  <a:gs pos="0">
                    <a:srgbClr val="E03C39">
                      <a:alpha val="55000"/>
                    </a:srgbClr>
                  </a:gs>
                  <a:gs pos="100000">
                    <a:srgbClr val="E03C39"/>
                  </a:gs>
                </a:gsLst>
                <a:lin ang="5400000" scaled="1"/>
              </a:gradFill>
              <a:cs typeface="+mn-ea"/>
              <a:sym typeface="+mn-lt"/>
            </a:endParaRPr>
          </a:p>
        </p:txBody>
      </p:sp>
      <p:cxnSp>
        <p:nvCxnSpPr>
          <p:cNvPr id="94" name="直接连接符 93"/>
          <p:cNvCxnSpPr/>
          <p:nvPr/>
        </p:nvCxnSpPr>
        <p:spPr>
          <a:xfrm>
            <a:off x="2448150" y="4214725"/>
            <a:ext cx="1782043"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4611813" y="1146009"/>
            <a:ext cx="2421713" cy="3083280"/>
          </a:xfrm>
          <a:prstGeom prst="rect">
            <a:avLst/>
          </a:prstGeom>
        </p:spPr>
        <p:txBody>
          <a:bodyPr wrap="square" lIns="68580" tIns="34290" rIns="68580" bIns="34290">
            <a:spAutoFit/>
          </a:bodyPr>
          <a:lstStyle/>
          <a:p>
            <a:pPr>
              <a:lnSpc>
                <a:spcPct val="150000"/>
              </a:lnSpc>
            </a:pPr>
            <a:r>
              <a:rPr lang="en-US" altLang="zh-CN" sz="1200" dirty="0">
                <a:solidFill>
                  <a:schemeClr val="tx1">
                    <a:lumMod val="65000"/>
                    <a:lumOff val="35000"/>
                  </a:schemeClr>
                </a:solidFill>
                <a:cs typeface="+mn-ea"/>
                <a:sym typeface="+mn-lt"/>
              </a:rPr>
              <a:t>2021</a:t>
            </a:r>
            <a:r>
              <a:rPr lang="zh-CN" altLang="en-US" sz="1200" dirty="0">
                <a:solidFill>
                  <a:schemeClr val="tx1">
                    <a:lumMod val="65000"/>
                    <a:lumOff val="35000"/>
                  </a:schemeClr>
                </a:solidFill>
                <a:cs typeface="+mn-ea"/>
                <a:sym typeface="+mn-lt"/>
              </a:rPr>
              <a:t>年，区纪委监委先后立案查处党员干部违纪违法案件</a:t>
            </a:r>
            <a:r>
              <a:rPr lang="en-US" altLang="zh-CN" sz="1200" b="1" dirty="0">
                <a:solidFill>
                  <a:schemeClr val="tx1">
                    <a:lumMod val="65000"/>
                    <a:lumOff val="35000"/>
                  </a:schemeClr>
                </a:solidFill>
                <a:cs typeface="+mn-ea"/>
                <a:sym typeface="+mn-lt"/>
              </a:rPr>
              <a:t>101</a:t>
            </a:r>
            <a:r>
              <a:rPr lang="zh-CN" altLang="en-US" sz="1200" dirty="0">
                <a:solidFill>
                  <a:schemeClr val="tx1">
                    <a:lumMod val="65000"/>
                    <a:lumOff val="35000"/>
                  </a:schemeClr>
                </a:solidFill>
                <a:cs typeface="+mn-ea"/>
                <a:sym typeface="+mn-lt"/>
              </a:rPr>
              <a:t>件</a:t>
            </a:r>
            <a:r>
              <a:rPr lang="en-US" altLang="zh-CN" sz="1200" b="1" dirty="0">
                <a:solidFill>
                  <a:schemeClr val="tx1">
                    <a:lumMod val="65000"/>
                    <a:lumOff val="35000"/>
                  </a:schemeClr>
                </a:solidFill>
                <a:cs typeface="+mn-ea"/>
                <a:sym typeface="+mn-lt"/>
              </a:rPr>
              <a:t>106</a:t>
            </a:r>
            <a:r>
              <a:rPr lang="zh-CN" altLang="en-US" sz="1200" dirty="0">
                <a:solidFill>
                  <a:schemeClr val="tx1">
                    <a:lumMod val="65000"/>
                    <a:lumOff val="35000"/>
                  </a:schemeClr>
                </a:solidFill>
                <a:cs typeface="+mn-ea"/>
                <a:sym typeface="+mn-lt"/>
              </a:rPr>
              <a:t>人（不完全统计），其中违纪</a:t>
            </a:r>
            <a:r>
              <a:rPr lang="en-US" altLang="zh-CN" sz="1200" b="1" dirty="0">
                <a:solidFill>
                  <a:schemeClr val="tx1">
                    <a:lumMod val="65000"/>
                    <a:lumOff val="35000"/>
                  </a:schemeClr>
                </a:solidFill>
                <a:cs typeface="+mn-ea"/>
                <a:sym typeface="+mn-lt"/>
              </a:rPr>
              <a:t>35</a:t>
            </a:r>
            <a:r>
              <a:rPr lang="zh-CN" altLang="en-US" sz="1200" dirty="0">
                <a:solidFill>
                  <a:schemeClr val="tx1">
                    <a:lumMod val="65000"/>
                    <a:lumOff val="35000"/>
                  </a:schemeClr>
                </a:solidFill>
                <a:cs typeface="+mn-ea"/>
                <a:sym typeface="+mn-lt"/>
              </a:rPr>
              <a:t>人、职务违法犯罪</a:t>
            </a:r>
            <a:r>
              <a:rPr lang="en-US" altLang="zh-CN" sz="1200" b="1" dirty="0">
                <a:solidFill>
                  <a:schemeClr val="tx1">
                    <a:lumMod val="65000"/>
                    <a:lumOff val="35000"/>
                  </a:schemeClr>
                </a:solidFill>
                <a:cs typeface="+mn-ea"/>
                <a:sym typeface="+mn-lt"/>
              </a:rPr>
              <a:t>8</a:t>
            </a:r>
            <a:r>
              <a:rPr lang="zh-CN" altLang="en-US" sz="1200" dirty="0">
                <a:solidFill>
                  <a:schemeClr val="tx1">
                    <a:lumMod val="65000"/>
                    <a:lumOff val="35000"/>
                  </a:schemeClr>
                </a:solidFill>
                <a:cs typeface="+mn-ea"/>
                <a:sym typeface="+mn-lt"/>
              </a:rPr>
              <a:t>人、其他违法犯罪</a:t>
            </a:r>
            <a:r>
              <a:rPr lang="en-US" altLang="zh-CN" sz="1200" b="1" dirty="0">
                <a:solidFill>
                  <a:schemeClr val="tx1">
                    <a:lumMod val="65000"/>
                    <a:lumOff val="35000"/>
                  </a:schemeClr>
                </a:solidFill>
                <a:cs typeface="+mn-ea"/>
                <a:sym typeface="+mn-lt"/>
              </a:rPr>
              <a:t>63</a:t>
            </a:r>
            <a:r>
              <a:rPr lang="zh-CN" altLang="en-US" sz="1200" dirty="0">
                <a:solidFill>
                  <a:schemeClr val="tx1">
                    <a:lumMod val="65000"/>
                    <a:lumOff val="35000"/>
                  </a:schemeClr>
                </a:solidFill>
                <a:cs typeface="+mn-ea"/>
                <a:sym typeface="+mn-lt"/>
              </a:rPr>
              <a:t>人；给予党纪政务处分</a:t>
            </a:r>
            <a:r>
              <a:rPr lang="en-US" altLang="zh-CN" sz="1200" b="1" dirty="0">
                <a:solidFill>
                  <a:schemeClr val="tx1">
                    <a:lumMod val="65000"/>
                    <a:lumOff val="35000"/>
                  </a:schemeClr>
                </a:solidFill>
                <a:cs typeface="+mn-ea"/>
                <a:sym typeface="+mn-lt"/>
              </a:rPr>
              <a:t>73</a:t>
            </a:r>
            <a:r>
              <a:rPr lang="zh-CN" altLang="en-US" sz="1200" dirty="0">
                <a:solidFill>
                  <a:schemeClr val="tx1">
                    <a:lumMod val="65000"/>
                    <a:lumOff val="35000"/>
                  </a:schemeClr>
                </a:solidFill>
                <a:cs typeface="+mn-ea"/>
                <a:sym typeface="+mn-lt"/>
              </a:rPr>
              <a:t>人，其中区管干部</a:t>
            </a:r>
            <a:r>
              <a:rPr lang="en-US" altLang="zh-CN" sz="1200" b="1" dirty="0">
                <a:solidFill>
                  <a:schemeClr val="tx1">
                    <a:lumMod val="65000"/>
                    <a:lumOff val="35000"/>
                  </a:schemeClr>
                </a:solidFill>
                <a:cs typeface="+mn-ea"/>
                <a:sym typeface="+mn-lt"/>
              </a:rPr>
              <a:t>11</a:t>
            </a:r>
            <a:r>
              <a:rPr lang="zh-CN" altLang="en-US" sz="1200" dirty="0">
                <a:solidFill>
                  <a:schemeClr val="tx1">
                    <a:lumMod val="65000"/>
                    <a:lumOff val="35000"/>
                  </a:schemeClr>
                </a:solidFill>
                <a:cs typeface="+mn-ea"/>
                <a:sym typeface="+mn-lt"/>
              </a:rPr>
              <a:t>人，科级干部</a:t>
            </a:r>
            <a:r>
              <a:rPr lang="en-US" altLang="zh-CN" sz="1200" b="1" dirty="0">
                <a:solidFill>
                  <a:schemeClr val="tx1">
                    <a:lumMod val="65000"/>
                    <a:lumOff val="35000"/>
                  </a:schemeClr>
                </a:solidFill>
                <a:cs typeface="+mn-ea"/>
                <a:sym typeface="+mn-lt"/>
              </a:rPr>
              <a:t>14</a:t>
            </a:r>
            <a:r>
              <a:rPr lang="zh-CN" altLang="en-US" sz="1200" dirty="0">
                <a:solidFill>
                  <a:schemeClr val="tx1">
                    <a:lumMod val="65000"/>
                    <a:lumOff val="35000"/>
                  </a:schemeClr>
                </a:solidFill>
                <a:cs typeface="+mn-ea"/>
                <a:sym typeface="+mn-lt"/>
              </a:rPr>
              <a:t>人、一般干部</a:t>
            </a:r>
            <a:r>
              <a:rPr lang="en-US" altLang="zh-CN" sz="1200" b="1" dirty="0">
                <a:solidFill>
                  <a:schemeClr val="tx1">
                    <a:lumMod val="65000"/>
                    <a:lumOff val="35000"/>
                  </a:schemeClr>
                </a:solidFill>
                <a:cs typeface="+mn-ea"/>
                <a:sym typeface="+mn-lt"/>
              </a:rPr>
              <a:t>1</a:t>
            </a:r>
            <a:r>
              <a:rPr lang="zh-CN" altLang="en-US" sz="1200" dirty="0">
                <a:solidFill>
                  <a:schemeClr val="tx1">
                    <a:lumMod val="65000"/>
                    <a:lumOff val="35000"/>
                  </a:schemeClr>
                </a:solidFill>
                <a:cs typeface="+mn-ea"/>
                <a:sym typeface="+mn-lt"/>
              </a:rPr>
              <a:t>人，农村、企业等其他人员</a:t>
            </a:r>
            <a:r>
              <a:rPr lang="en-US" altLang="zh-CN" sz="1200" b="1" dirty="0">
                <a:solidFill>
                  <a:schemeClr val="tx1">
                    <a:lumMod val="65000"/>
                    <a:lumOff val="35000"/>
                  </a:schemeClr>
                </a:solidFill>
                <a:cs typeface="+mn-ea"/>
                <a:sym typeface="+mn-lt"/>
              </a:rPr>
              <a:t>47</a:t>
            </a:r>
            <a:r>
              <a:rPr lang="zh-CN" altLang="en-US" sz="1200" dirty="0">
                <a:solidFill>
                  <a:schemeClr val="tx1">
                    <a:lumMod val="65000"/>
                    <a:lumOff val="35000"/>
                  </a:schemeClr>
                </a:solidFill>
                <a:cs typeface="+mn-ea"/>
                <a:sym typeface="+mn-lt"/>
              </a:rPr>
              <a:t>人；因涉嫌职务犯罪被移送司法机关审查起诉</a:t>
            </a:r>
            <a:r>
              <a:rPr lang="en-US" altLang="zh-CN" sz="1200" b="1" dirty="0">
                <a:solidFill>
                  <a:schemeClr val="tx1">
                    <a:lumMod val="65000"/>
                    <a:lumOff val="35000"/>
                  </a:schemeClr>
                </a:solidFill>
                <a:cs typeface="+mn-ea"/>
                <a:sym typeface="+mn-lt"/>
              </a:rPr>
              <a:t>3</a:t>
            </a:r>
            <a:r>
              <a:rPr lang="zh-CN" altLang="en-US" sz="1200" dirty="0">
                <a:solidFill>
                  <a:schemeClr val="tx1">
                    <a:lumMod val="65000"/>
                    <a:lumOff val="35000"/>
                  </a:schemeClr>
                </a:solidFill>
                <a:cs typeface="+mn-ea"/>
                <a:sym typeface="+mn-lt"/>
              </a:rPr>
              <a:t>人。特别说明一下，</a:t>
            </a:r>
            <a:r>
              <a:rPr lang="en-US" altLang="zh-CN" sz="1200" dirty="0">
                <a:solidFill>
                  <a:schemeClr val="tx1">
                    <a:lumMod val="65000"/>
                    <a:lumOff val="35000"/>
                  </a:schemeClr>
                </a:solidFill>
                <a:cs typeface="+mn-ea"/>
                <a:sym typeface="+mn-lt"/>
              </a:rPr>
              <a:t>2022</a:t>
            </a:r>
            <a:r>
              <a:rPr lang="zh-CN" altLang="en-US" sz="1200" dirty="0">
                <a:solidFill>
                  <a:schemeClr val="tx1">
                    <a:lumMod val="65000"/>
                    <a:lumOff val="35000"/>
                  </a:schemeClr>
                </a:solidFill>
                <a:cs typeface="+mn-ea"/>
                <a:sym typeface="+mn-lt"/>
              </a:rPr>
              <a:t>年已经采取留置措施</a:t>
            </a:r>
            <a:r>
              <a:rPr lang="en-US" altLang="zh-CN" sz="1200" dirty="0">
                <a:solidFill>
                  <a:schemeClr val="tx1">
                    <a:lumMod val="65000"/>
                    <a:lumOff val="35000"/>
                  </a:schemeClr>
                </a:solidFill>
                <a:cs typeface="+mn-ea"/>
                <a:sym typeface="+mn-lt"/>
              </a:rPr>
              <a:t>5</a:t>
            </a:r>
            <a:r>
              <a:rPr lang="zh-CN" altLang="en-US" sz="1200" dirty="0">
                <a:solidFill>
                  <a:schemeClr val="tx1">
                    <a:lumMod val="65000"/>
                    <a:lumOff val="35000"/>
                  </a:schemeClr>
                </a:solidFill>
                <a:cs typeface="+mn-ea"/>
                <a:sym typeface="+mn-lt"/>
              </a:rPr>
              <a:t>人。</a:t>
            </a:r>
            <a:endParaRPr lang="zh-CN" altLang="en-US" sz="1200" dirty="0">
              <a:solidFill>
                <a:schemeClr val="tx1">
                  <a:lumMod val="65000"/>
                  <a:lumOff val="35000"/>
                </a:schemeClr>
              </a:solidFill>
              <a:cs typeface="+mn-ea"/>
              <a:sym typeface="+mn-lt"/>
            </a:endParaRPr>
          </a:p>
        </p:txBody>
      </p:sp>
      <p:grpSp>
        <p:nvGrpSpPr>
          <p:cNvPr id="95" name="组合 94"/>
          <p:cNvGrpSpPr/>
          <p:nvPr/>
        </p:nvGrpSpPr>
        <p:grpSpPr>
          <a:xfrm>
            <a:off x="190923" y="46695"/>
            <a:ext cx="3731198" cy="415888"/>
            <a:chOff x="195040" y="69961"/>
            <a:chExt cx="3731198" cy="415888"/>
          </a:xfrm>
        </p:grpSpPr>
        <p:sp>
          <p:nvSpPr>
            <p:cNvPr id="97" name="文本框 96"/>
            <p:cNvSpPr txBox="1"/>
            <p:nvPr/>
          </p:nvSpPr>
          <p:spPr>
            <a:xfrm>
              <a:off x="823170" y="116517"/>
              <a:ext cx="3103068"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98" name="文本框 97"/>
            <p:cNvSpPr txBox="1"/>
            <p:nvPr/>
          </p:nvSpPr>
          <p:spPr>
            <a:xfrm>
              <a:off x="195040" y="69961"/>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99" name="组合 98"/>
          <p:cNvGrpSpPr/>
          <p:nvPr/>
        </p:nvGrpSpPr>
        <p:grpSpPr>
          <a:xfrm>
            <a:off x="4584995" y="-20216"/>
            <a:ext cx="4777722" cy="747603"/>
            <a:chOff x="2810992" y="3767486"/>
            <a:chExt cx="5838067" cy="747603"/>
          </a:xfrm>
        </p:grpSpPr>
        <p:pic>
          <p:nvPicPr>
            <p:cNvPr id="100" name="图片 99"/>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01" name="图片 100"/>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02"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3" name="任意多边形: 形状 102"/>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04" name="文本框 103"/>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863" y="0"/>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04</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924364" y="2745364"/>
            <a:ext cx="5446882"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423172" y="3342633"/>
            <a:ext cx="4572000"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重庆市（包括涪陵区）基层扶贫干部违纪违法原因分析</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14" name="组合 13"/>
          <p:cNvGrpSpPr/>
          <p:nvPr/>
        </p:nvGrpSpPr>
        <p:grpSpPr>
          <a:xfrm>
            <a:off x="4584995" y="-20216"/>
            <a:ext cx="4777722" cy="747603"/>
            <a:chOff x="2810992" y="3767486"/>
            <a:chExt cx="5838067" cy="747603"/>
          </a:xfrm>
        </p:grpSpPr>
        <p:pic>
          <p:nvPicPr>
            <p:cNvPr id="15" name="图片 14"/>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7" name="图片 1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0" name="任意多边形: 形状 1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2" name="文本框 2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98" name="组合 12"/>
          <p:cNvGrpSpPr/>
          <p:nvPr/>
        </p:nvGrpSpPr>
        <p:grpSpPr bwMode="auto">
          <a:xfrm>
            <a:off x="737702" y="1924472"/>
            <a:ext cx="1950169" cy="1474113"/>
            <a:chOff x="2124319" y="2959375"/>
            <a:chExt cx="2331146" cy="1762708"/>
          </a:xfrm>
        </p:grpSpPr>
        <p:sp>
          <p:nvSpPr>
            <p:cNvPr id="99"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0"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01" name="Rectangle 7"/>
          <p:cNvSpPr>
            <a:spLocks noChangeArrowheads="1"/>
          </p:cNvSpPr>
          <p:nvPr/>
        </p:nvSpPr>
        <p:spPr bwMode="auto">
          <a:xfrm>
            <a:off x="756370" y="2411283"/>
            <a:ext cx="1393163" cy="623258"/>
          </a:xfrm>
          <a:prstGeom prst="rect">
            <a:avLst/>
          </a:prstGeom>
          <a:noFill/>
          <a:ln w="9525">
            <a:noFill/>
            <a:miter lim="800000"/>
          </a:ln>
        </p:spPr>
        <p:txBody>
          <a:bodyPr wrap="square" lIns="68589" tIns="34295" rIns="68589" bIns="34295">
            <a:spAutoFit/>
          </a:bodyPr>
          <a:lstStyle/>
          <a:p>
            <a:pPr defTabSz="913765" fontAlgn="auto">
              <a:spcBef>
                <a:spcPts val="0"/>
              </a:spcBef>
              <a:spcAft>
                <a:spcPts val="0"/>
              </a:spcAft>
              <a:defRPr/>
            </a:pPr>
            <a:r>
              <a:rPr lang="zh-CN" altLang="en-US" sz="3600" b="1" kern="0" dirty="0">
                <a:solidFill>
                  <a:srgbClr val="EC6C3E"/>
                </a:solidFill>
                <a:cs typeface="+mn-ea"/>
                <a:sym typeface="+mn-lt"/>
              </a:rPr>
              <a:t>“腐败”</a:t>
            </a:r>
            <a:endParaRPr lang="zh-CN" altLang="en-US" sz="3600" b="1" kern="0" dirty="0">
              <a:solidFill>
                <a:srgbClr val="EC6C3E"/>
              </a:solidFill>
              <a:cs typeface="+mn-ea"/>
              <a:sym typeface="+mn-lt"/>
            </a:endParaRPr>
          </a:p>
        </p:txBody>
      </p:sp>
      <p:sp>
        <p:nvSpPr>
          <p:cNvPr id="31" name="圆角矩形 30"/>
          <p:cNvSpPr/>
          <p:nvPr/>
        </p:nvSpPr>
        <p:spPr bwMode="auto">
          <a:xfrm rot="10800000">
            <a:off x="4113560" y="991033"/>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2" name="任意多边形 8"/>
          <p:cNvSpPr/>
          <p:nvPr/>
        </p:nvSpPr>
        <p:spPr bwMode="auto">
          <a:xfrm rot="16200000">
            <a:off x="2979028" y="80496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lIns="68589" tIns="34295" rIns="68589" bIns="34295"/>
          <a:lstStyle/>
          <a:p>
            <a:endParaRPr lang="zh-CN" altLang="en-US">
              <a:cs typeface="+mn-ea"/>
              <a:sym typeface="+mn-lt"/>
            </a:endParaRPr>
          </a:p>
        </p:txBody>
      </p:sp>
      <p:sp>
        <p:nvSpPr>
          <p:cNvPr id="33" name="Oval 53"/>
          <p:cNvSpPr>
            <a:spLocks noChangeArrowheads="1"/>
          </p:cNvSpPr>
          <p:nvPr/>
        </p:nvSpPr>
        <p:spPr bwMode="auto">
          <a:xfrm>
            <a:off x="2897972" y="9858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4" name="文本框 28"/>
          <p:cNvSpPr txBox="1"/>
          <p:nvPr/>
        </p:nvSpPr>
        <p:spPr>
          <a:xfrm>
            <a:off x="2909272" y="1194506"/>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C6C3E"/>
                </a:solidFill>
                <a:cs typeface="+mn-ea"/>
                <a:sym typeface="+mn-lt"/>
              </a:rPr>
              <a:t>背景</a:t>
            </a:r>
            <a:endParaRPr lang="zh-CN" altLang="en-US" sz="1200" b="1" dirty="0">
              <a:solidFill>
                <a:srgbClr val="EC6C3E"/>
              </a:solidFill>
              <a:cs typeface="+mn-ea"/>
              <a:sym typeface="+mn-lt"/>
            </a:endParaRPr>
          </a:p>
        </p:txBody>
      </p:sp>
      <p:sp>
        <p:nvSpPr>
          <p:cNvPr id="35" name="圆角矩形 34"/>
          <p:cNvSpPr/>
          <p:nvPr/>
        </p:nvSpPr>
        <p:spPr>
          <a:xfrm>
            <a:off x="4284762" y="1055242"/>
            <a:ext cx="4176464" cy="488466"/>
          </a:xfrm>
          <a:prstGeom prst="roundRect">
            <a:avLst>
              <a:gd name="adj" fmla="val 38676"/>
            </a:avLst>
          </a:prstGeom>
          <a:solidFill>
            <a:srgbClr val="EC6C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矩形 27"/>
          <p:cNvSpPr>
            <a:spLocks noChangeArrowheads="1"/>
          </p:cNvSpPr>
          <p:nvPr/>
        </p:nvSpPr>
        <p:spPr bwMode="auto">
          <a:xfrm>
            <a:off x="4389559" y="1093822"/>
            <a:ext cx="4071668" cy="422690"/>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腐败是全球范围内的一个普遍现象，是各国政治生活中非常常见的一种现象</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sp>
        <p:nvSpPr>
          <p:cNvPr id="37" name="圆角矩形 36"/>
          <p:cNvSpPr/>
          <p:nvPr/>
        </p:nvSpPr>
        <p:spPr bwMode="auto">
          <a:xfrm rot="10800000">
            <a:off x="4113560" y="1903546"/>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任意多边形 8"/>
          <p:cNvSpPr/>
          <p:nvPr/>
        </p:nvSpPr>
        <p:spPr bwMode="auto">
          <a:xfrm rot="16200000">
            <a:off x="2979028" y="1726866"/>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9" name="Oval 53"/>
          <p:cNvSpPr>
            <a:spLocks noChangeArrowheads="1"/>
          </p:cNvSpPr>
          <p:nvPr/>
        </p:nvSpPr>
        <p:spPr bwMode="auto">
          <a:xfrm>
            <a:off x="2897972" y="19077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0" name="文本框 28"/>
          <p:cNvSpPr txBox="1"/>
          <p:nvPr/>
        </p:nvSpPr>
        <p:spPr>
          <a:xfrm>
            <a:off x="2909272" y="2099812"/>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3413E"/>
                </a:solidFill>
                <a:cs typeface="+mn-ea"/>
                <a:sym typeface="+mn-lt"/>
              </a:rPr>
              <a:t>定义</a:t>
            </a:r>
            <a:endParaRPr lang="zh-CN" altLang="en-US" sz="1200" b="1" dirty="0">
              <a:solidFill>
                <a:srgbClr val="E3413E"/>
              </a:solidFill>
              <a:cs typeface="+mn-ea"/>
              <a:sym typeface="+mn-lt"/>
            </a:endParaRPr>
          </a:p>
        </p:txBody>
      </p:sp>
      <p:sp>
        <p:nvSpPr>
          <p:cNvPr id="41" name="圆角矩形 40"/>
          <p:cNvSpPr/>
          <p:nvPr/>
        </p:nvSpPr>
        <p:spPr>
          <a:xfrm>
            <a:off x="4284762" y="1980554"/>
            <a:ext cx="4176464"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矩形 27"/>
          <p:cNvSpPr>
            <a:spLocks noChangeArrowheads="1"/>
          </p:cNvSpPr>
          <p:nvPr/>
        </p:nvSpPr>
        <p:spPr bwMode="auto">
          <a:xfrm>
            <a:off x="4349169" y="2029303"/>
            <a:ext cx="4176464" cy="425255"/>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滥用公共权力以牟取私人利益。农村扶贫领域干部违纪违法从本实质上讲可以理解为是一种基层的“微腐败”</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sp>
        <p:nvSpPr>
          <p:cNvPr id="43" name="圆角矩形 42"/>
          <p:cNvSpPr/>
          <p:nvPr/>
        </p:nvSpPr>
        <p:spPr bwMode="auto">
          <a:xfrm rot="10800000">
            <a:off x="4113560" y="2838880"/>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任意多边形 8"/>
          <p:cNvSpPr/>
          <p:nvPr/>
        </p:nvSpPr>
        <p:spPr bwMode="auto">
          <a:xfrm rot="16200000">
            <a:off x="2979028" y="2652812"/>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FA783A"/>
          </a:solidFill>
          <a:ln w="14288" cap="flat">
            <a:noFill/>
            <a:prstDash val="solid"/>
            <a:miter lim="800000"/>
          </a:ln>
        </p:spPr>
        <p:txBody>
          <a:bodyPr lIns="68589" tIns="34295" rIns="68589" bIns="34295"/>
          <a:lstStyle/>
          <a:p>
            <a:endParaRPr lang="zh-CN" altLang="en-US">
              <a:cs typeface="+mn-ea"/>
              <a:sym typeface="+mn-lt"/>
            </a:endParaRPr>
          </a:p>
        </p:txBody>
      </p:sp>
      <p:sp>
        <p:nvSpPr>
          <p:cNvPr id="45" name="Oval 53"/>
          <p:cNvSpPr>
            <a:spLocks noChangeArrowheads="1"/>
          </p:cNvSpPr>
          <p:nvPr/>
        </p:nvSpPr>
        <p:spPr bwMode="auto">
          <a:xfrm>
            <a:off x="2897972" y="2833728"/>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6" name="文本框 28"/>
          <p:cNvSpPr txBox="1"/>
          <p:nvPr/>
        </p:nvSpPr>
        <p:spPr>
          <a:xfrm>
            <a:off x="2909272" y="3042651"/>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FA783A"/>
                </a:solidFill>
                <a:cs typeface="+mn-ea"/>
                <a:sym typeface="+mn-lt"/>
              </a:rPr>
              <a:t>条件</a:t>
            </a:r>
            <a:endParaRPr lang="zh-CN" altLang="en-US" sz="1200" b="1" dirty="0">
              <a:solidFill>
                <a:srgbClr val="FA783A"/>
              </a:solidFill>
              <a:cs typeface="+mn-ea"/>
              <a:sym typeface="+mn-lt"/>
            </a:endParaRPr>
          </a:p>
        </p:txBody>
      </p:sp>
      <p:sp>
        <p:nvSpPr>
          <p:cNvPr id="47" name="圆角矩形 46"/>
          <p:cNvSpPr/>
          <p:nvPr/>
        </p:nvSpPr>
        <p:spPr>
          <a:xfrm>
            <a:off x="4284762" y="2903090"/>
            <a:ext cx="4176464" cy="488466"/>
          </a:xfrm>
          <a:prstGeom prst="roundRect">
            <a:avLst>
              <a:gd name="adj" fmla="val 38676"/>
            </a:avLst>
          </a:prstGeom>
          <a:solidFill>
            <a:srgbClr val="FA783A"/>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矩形 27"/>
          <p:cNvSpPr>
            <a:spLocks noChangeArrowheads="1"/>
          </p:cNvSpPr>
          <p:nvPr/>
        </p:nvSpPr>
        <p:spPr bwMode="auto">
          <a:xfrm>
            <a:off x="4360625" y="3021908"/>
            <a:ext cx="3229360" cy="254888"/>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100" b="1" kern="0" dirty="0">
                <a:solidFill>
                  <a:sysClr val="window" lastClr="FFFFFF"/>
                </a:solidFill>
                <a:cs typeface="+mn-ea"/>
                <a:sym typeface="+mn-lt"/>
              </a:rPr>
              <a:t>腐败条件</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垄断权</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自由裁量权</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责任制</a:t>
            </a:r>
            <a:endParaRPr kumimoji="0" lang="zh-CN" altLang="en-US" sz="1100" b="1" i="0" u="none" strike="noStrike" kern="0" cap="none" spc="0" normalizeH="0" baseline="0" noProof="0" dirty="0">
              <a:ln>
                <a:noFill/>
              </a:ln>
              <a:solidFill>
                <a:sysClr val="window" lastClr="FFFFFF"/>
              </a:solidFill>
              <a:effectLst/>
              <a:uLnTx/>
              <a:uFillTx/>
              <a:cs typeface="+mn-ea"/>
              <a:sym typeface="+mn-lt"/>
            </a:endParaRPr>
          </a:p>
        </p:txBody>
      </p:sp>
      <p:sp>
        <p:nvSpPr>
          <p:cNvPr id="49" name="圆角矩形 48"/>
          <p:cNvSpPr/>
          <p:nvPr/>
        </p:nvSpPr>
        <p:spPr bwMode="auto">
          <a:xfrm rot="10800000">
            <a:off x="4113560" y="3790005"/>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0" name="任意多边形 8"/>
          <p:cNvSpPr/>
          <p:nvPr/>
        </p:nvSpPr>
        <p:spPr bwMode="auto">
          <a:xfrm rot="16200000">
            <a:off x="2979028" y="361332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1" name="Oval 53"/>
          <p:cNvSpPr>
            <a:spLocks noChangeArrowheads="1"/>
          </p:cNvSpPr>
          <p:nvPr/>
        </p:nvSpPr>
        <p:spPr bwMode="auto">
          <a:xfrm>
            <a:off x="2897972" y="3794240"/>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2" name="文本框 28"/>
          <p:cNvSpPr txBox="1"/>
          <p:nvPr/>
        </p:nvSpPr>
        <p:spPr>
          <a:xfrm>
            <a:off x="2909272" y="4002866"/>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3413E"/>
                </a:solidFill>
                <a:cs typeface="+mn-ea"/>
                <a:sym typeface="+mn-lt"/>
              </a:rPr>
              <a:t>动机</a:t>
            </a:r>
            <a:endParaRPr lang="zh-CN" altLang="en-US" sz="1200" b="1" dirty="0">
              <a:solidFill>
                <a:srgbClr val="E3413E"/>
              </a:solidFill>
              <a:cs typeface="+mn-ea"/>
              <a:sym typeface="+mn-lt"/>
            </a:endParaRPr>
          </a:p>
        </p:txBody>
      </p:sp>
      <p:sp>
        <p:nvSpPr>
          <p:cNvPr id="53" name="圆角矩形 52"/>
          <p:cNvSpPr/>
          <p:nvPr/>
        </p:nvSpPr>
        <p:spPr>
          <a:xfrm>
            <a:off x="4284762" y="3867013"/>
            <a:ext cx="4176464"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矩形 27"/>
          <p:cNvSpPr>
            <a:spLocks noChangeArrowheads="1"/>
          </p:cNvSpPr>
          <p:nvPr/>
        </p:nvSpPr>
        <p:spPr bwMode="auto">
          <a:xfrm>
            <a:off x="4383942" y="3907268"/>
            <a:ext cx="4005276" cy="422690"/>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腐败动机</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贿赂</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道德损失</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被发现和制裁的机会</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乘以（所受处罚）大于薪金</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廉洁的满足感</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grpSp>
        <p:nvGrpSpPr>
          <p:cNvPr id="30" name="组合 29"/>
          <p:cNvGrpSpPr/>
          <p:nvPr/>
        </p:nvGrpSpPr>
        <p:grpSpPr>
          <a:xfrm>
            <a:off x="195512" y="38644"/>
            <a:ext cx="3347990" cy="472655"/>
            <a:chOff x="195512" y="38644"/>
            <a:chExt cx="3347990" cy="472655"/>
          </a:xfrm>
        </p:grpSpPr>
        <p:sp>
          <p:nvSpPr>
            <p:cNvPr id="55" name="文本框 54"/>
            <p:cNvSpPr txBox="1"/>
            <p:nvPr/>
          </p:nvSpPr>
          <p:spPr>
            <a:xfrm>
              <a:off x="859858" y="141967"/>
              <a:ext cx="2683644"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56" name="文本框 55"/>
            <p:cNvSpPr txBox="1"/>
            <p:nvPr/>
          </p:nvSpPr>
          <p:spPr>
            <a:xfrm>
              <a:off x="195512" y="38644"/>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03</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57" name="组合 56"/>
          <p:cNvGrpSpPr/>
          <p:nvPr/>
        </p:nvGrpSpPr>
        <p:grpSpPr>
          <a:xfrm>
            <a:off x="4584995" y="-20216"/>
            <a:ext cx="4777722" cy="747603"/>
            <a:chOff x="2810992" y="3767486"/>
            <a:chExt cx="5838067" cy="747603"/>
          </a:xfrm>
        </p:grpSpPr>
        <p:pic>
          <p:nvPicPr>
            <p:cNvPr id="58" name="图片 57"/>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59" name="图片 58"/>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6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61" name="任意多边形: 形状 6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62" name="文本框 6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0" name="Freeform 27"/>
          <p:cNvSpPr/>
          <p:nvPr/>
        </p:nvSpPr>
        <p:spPr bwMode="auto">
          <a:xfrm flipV="1">
            <a:off x="2642221" y="2072660"/>
            <a:ext cx="1709314" cy="101518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cs typeface="+mn-ea"/>
              <a:sym typeface="+mn-lt"/>
            </a:endParaRPr>
          </a:p>
        </p:txBody>
      </p:sp>
      <p:sp>
        <p:nvSpPr>
          <p:cNvPr id="66" name="Freeform 27"/>
          <p:cNvSpPr/>
          <p:nvPr/>
        </p:nvSpPr>
        <p:spPr bwMode="auto">
          <a:xfrm flipH="1">
            <a:off x="4527062" y="2104328"/>
            <a:ext cx="1659537" cy="985620"/>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cs typeface="+mn-ea"/>
              <a:sym typeface="+mn-lt"/>
            </a:endParaRPr>
          </a:p>
        </p:txBody>
      </p:sp>
      <p:sp>
        <p:nvSpPr>
          <p:cNvPr id="68" name="Freeform 35"/>
          <p:cNvSpPr/>
          <p:nvPr/>
        </p:nvSpPr>
        <p:spPr bwMode="auto">
          <a:xfrm rot="16200000" flipH="1">
            <a:off x="4765293" y="699889"/>
            <a:ext cx="357336" cy="33563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ysClr val="window" lastClr="FFFFFF">
                  <a:shade val="30000"/>
                  <a:satMod val="115000"/>
                  <a:lumMod val="76000"/>
                  <a:lumOff val="24000"/>
                  <a:alpha val="76000"/>
                </a:sysClr>
              </a:gs>
              <a:gs pos="59000">
                <a:sysClr val="window" lastClr="FFFFFF">
                  <a:alpha val="73000"/>
                </a:sysClr>
              </a:gs>
            </a:gsLst>
            <a:lin ang="13500000" scaled="1"/>
          </a:gra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9" name="Freeform 27"/>
          <p:cNvSpPr/>
          <p:nvPr/>
        </p:nvSpPr>
        <p:spPr bwMode="auto">
          <a:xfrm rot="16200000" flipH="1">
            <a:off x="3641289" y="1107549"/>
            <a:ext cx="1650243" cy="97983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1" name="Freeform 27"/>
          <p:cNvSpPr/>
          <p:nvPr/>
        </p:nvSpPr>
        <p:spPr bwMode="auto">
          <a:xfrm rot="5400000" flipH="1">
            <a:off x="3621568" y="3120416"/>
            <a:ext cx="1679357" cy="99712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defTabSz="914400"/>
            <a:endParaRPr lang="zh-CN" altLang="en-US" sz="1800" kern="0">
              <a:solidFill>
                <a:sysClr val="window" lastClr="FFFFFF"/>
              </a:solidFill>
              <a:cs typeface="+mn-ea"/>
              <a:sym typeface="+mn-lt"/>
            </a:endParaRPr>
          </a:p>
        </p:txBody>
      </p:sp>
      <p:sp>
        <p:nvSpPr>
          <p:cNvPr id="72" name="文本框 60"/>
          <p:cNvSpPr txBox="1"/>
          <p:nvPr/>
        </p:nvSpPr>
        <p:spPr>
          <a:xfrm>
            <a:off x="4191063" y="1704331"/>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01</a:t>
            </a:r>
            <a:endParaRPr lang="zh-CN" altLang="en-US" sz="2700" b="1" dirty="0">
              <a:latin typeface="+mn-lt"/>
              <a:ea typeface="+mn-ea"/>
              <a:cs typeface="+mn-ea"/>
              <a:sym typeface="+mn-lt"/>
            </a:endParaRPr>
          </a:p>
        </p:txBody>
      </p:sp>
      <p:sp>
        <p:nvSpPr>
          <p:cNvPr id="73" name="文本框 61"/>
          <p:cNvSpPr txBox="1"/>
          <p:nvPr/>
        </p:nvSpPr>
        <p:spPr>
          <a:xfrm>
            <a:off x="4209814" y="3151107"/>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03</a:t>
            </a:r>
            <a:endParaRPr lang="zh-CN" altLang="en-US" sz="2700" b="1" dirty="0">
              <a:latin typeface="+mn-lt"/>
              <a:ea typeface="+mn-ea"/>
              <a:cs typeface="+mn-ea"/>
              <a:sym typeface="+mn-lt"/>
            </a:endParaRPr>
          </a:p>
        </p:txBody>
      </p:sp>
      <p:sp>
        <p:nvSpPr>
          <p:cNvPr id="74" name="文本框 62"/>
          <p:cNvSpPr txBox="1"/>
          <p:nvPr/>
        </p:nvSpPr>
        <p:spPr>
          <a:xfrm>
            <a:off x="3434847" y="2359940"/>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04</a:t>
            </a:r>
            <a:endParaRPr lang="zh-CN" altLang="en-US" sz="2700" b="1" dirty="0">
              <a:latin typeface="+mn-lt"/>
              <a:ea typeface="+mn-ea"/>
              <a:cs typeface="+mn-ea"/>
              <a:sym typeface="+mn-lt"/>
            </a:endParaRPr>
          </a:p>
        </p:txBody>
      </p:sp>
      <p:sp>
        <p:nvSpPr>
          <p:cNvPr id="75" name="文本框 63"/>
          <p:cNvSpPr txBox="1"/>
          <p:nvPr/>
        </p:nvSpPr>
        <p:spPr>
          <a:xfrm>
            <a:off x="4731812" y="2359940"/>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02</a:t>
            </a:r>
            <a:endParaRPr lang="zh-CN" altLang="en-US" sz="2700" b="1" dirty="0">
              <a:latin typeface="+mn-lt"/>
              <a:ea typeface="+mn-ea"/>
              <a:cs typeface="+mn-ea"/>
              <a:sym typeface="+mn-lt"/>
            </a:endParaRPr>
          </a:p>
        </p:txBody>
      </p:sp>
      <p:sp>
        <p:nvSpPr>
          <p:cNvPr id="76" name="文本框 49"/>
          <p:cNvSpPr txBox="1"/>
          <p:nvPr/>
        </p:nvSpPr>
        <p:spPr>
          <a:xfrm>
            <a:off x="5055308" y="738646"/>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九大表现形式</a:t>
            </a:r>
            <a:endParaRPr lang="zh-CN" altLang="en-US" b="1" dirty="0">
              <a:solidFill>
                <a:srgbClr val="E3413E"/>
              </a:solidFill>
              <a:cs typeface="+mn-ea"/>
              <a:sym typeface="+mn-lt"/>
            </a:endParaRPr>
          </a:p>
        </p:txBody>
      </p:sp>
      <p:sp>
        <p:nvSpPr>
          <p:cNvPr id="77" name="矩形 76"/>
          <p:cNvSpPr/>
          <p:nvPr/>
        </p:nvSpPr>
        <p:spPr>
          <a:xfrm>
            <a:off x="5076190" y="1020445"/>
            <a:ext cx="3025775" cy="622300"/>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吃拿卡要型、化公为私型、挪用公款型、</a:t>
            </a:r>
            <a:endParaRPr lang="zh-CN" altLang="en-US"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弄虚作假型、扰乱选举型、捞取好处型、</a:t>
            </a:r>
            <a:endParaRPr lang="zh-CN" altLang="en-US"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乱收滥罚型、贪图享乐型、好讲排场型</a:t>
            </a:r>
            <a:endParaRPr lang="en-US" altLang="zh-CN" sz="1000" dirty="0">
              <a:solidFill>
                <a:schemeClr val="tx1">
                  <a:lumMod val="65000"/>
                  <a:lumOff val="35000"/>
                </a:schemeClr>
              </a:solidFill>
              <a:cs typeface="+mn-ea"/>
              <a:sym typeface="+mn-lt"/>
            </a:endParaRPr>
          </a:p>
        </p:txBody>
      </p:sp>
      <p:sp>
        <p:nvSpPr>
          <p:cNvPr id="78" name="文本框 49"/>
          <p:cNvSpPr txBox="1"/>
          <p:nvPr/>
        </p:nvSpPr>
        <p:spPr>
          <a:xfrm>
            <a:off x="5217950" y="3205489"/>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四大表现概括</a:t>
            </a:r>
            <a:endParaRPr lang="zh-CN" altLang="en-US" b="1" dirty="0">
              <a:solidFill>
                <a:srgbClr val="E3413E"/>
              </a:solidFill>
              <a:cs typeface="+mn-ea"/>
              <a:sym typeface="+mn-lt"/>
            </a:endParaRPr>
          </a:p>
        </p:txBody>
      </p:sp>
      <p:sp>
        <p:nvSpPr>
          <p:cNvPr id="79" name="矩形 78"/>
          <p:cNvSpPr/>
          <p:nvPr/>
        </p:nvSpPr>
        <p:spPr>
          <a:xfrm>
            <a:off x="5267874" y="3508142"/>
            <a:ext cx="2161211" cy="792022"/>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一是滥用职权，以权谋私；</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二是独断专行，越权行事；</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三是挥霍公款，作风粗暴；</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四是弄虚作假，欺上瞒下。</a:t>
            </a:r>
            <a:endParaRPr lang="en-US" altLang="zh-CN" sz="1000" dirty="0">
              <a:solidFill>
                <a:schemeClr val="tx1">
                  <a:lumMod val="65000"/>
                  <a:lumOff val="35000"/>
                </a:schemeClr>
              </a:solidFill>
              <a:cs typeface="+mn-ea"/>
              <a:sym typeface="+mn-lt"/>
            </a:endParaRPr>
          </a:p>
        </p:txBody>
      </p:sp>
      <p:sp>
        <p:nvSpPr>
          <p:cNvPr id="80" name="文本框 49"/>
          <p:cNvSpPr txBox="1"/>
          <p:nvPr/>
        </p:nvSpPr>
        <p:spPr>
          <a:xfrm>
            <a:off x="1474773" y="3358850"/>
            <a:ext cx="2521110"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扶贫领域基层干部违纪违法</a:t>
            </a:r>
            <a:endParaRPr lang="zh-CN" altLang="en-US" b="1" dirty="0">
              <a:solidFill>
                <a:srgbClr val="E3413E"/>
              </a:solidFill>
              <a:cs typeface="+mn-ea"/>
              <a:sym typeface="+mn-lt"/>
            </a:endParaRPr>
          </a:p>
        </p:txBody>
      </p:sp>
      <p:sp>
        <p:nvSpPr>
          <p:cNvPr id="81" name="矩形 80"/>
          <p:cNvSpPr/>
          <p:nvPr/>
        </p:nvSpPr>
        <p:spPr>
          <a:xfrm>
            <a:off x="872535" y="3716659"/>
            <a:ext cx="3090151" cy="116135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一是基于扶贫干部工作独立性和自由裁量权而导致的政策执行偏差行为；</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二是给予扶贫干部在扶贫工作中的管理权而导致的权力寻租行为；</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三是基于扶贫干部所拥有的信息不对称优势而造成的代理失灵行为</a:t>
            </a:r>
            <a:endParaRPr lang="en-US" altLang="zh-CN" sz="1000" dirty="0">
              <a:solidFill>
                <a:schemeClr val="tx1">
                  <a:lumMod val="65000"/>
                  <a:lumOff val="35000"/>
                </a:schemeClr>
              </a:solidFill>
              <a:cs typeface="+mn-ea"/>
              <a:sym typeface="+mn-lt"/>
            </a:endParaRPr>
          </a:p>
        </p:txBody>
      </p:sp>
      <p:sp>
        <p:nvSpPr>
          <p:cNvPr id="82" name="文本框 49"/>
          <p:cNvSpPr txBox="1"/>
          <p:nvPr/>
        </p:nvSpPr>
        <p:spPr>
          <a:xfrm>
            <a:off x="1325243" y="1305351"/>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涉及领域</a:t>
            </a:r>
            <a:endParaRPr lang="zh-CN" altLang="en-US" b="1" dirty="0">
              <a:solidFill>
                <a:srgbClr val="E3413E"/>
              </a:solidFill>
              <a:cs typeface="+mn-ea"/>
              <a:sym typeface="+mn-lt"/>
            </a:endParaRPr>
          </a:p>
        </p:txBody>
      </p:sp>
      <p:sp>
        <p:nvSpPr>
          <p:cNvPr id="83" name="矩形 82"/>
          <p:cNvSpPr/>
          <p:nvPr/>
        </p:nvSpPr>
        <p:spPr>
          <a:xfrm>
            <a:off x="1539656" y="1626607"/>
            <a:ext cx="2055882" cy="437515"/>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000" dirty="0">
                <a:solidFill>
                  <a:schemeClr val="tx1">
                    <a:lumMod val="65000"/>
                    <a:lumOff val="35000"/>
                  </a:schemeClr>
                </a:solidFill>
                <a:cs typeface="+mn-ea"/>
                <a:sym typeface="+mn-lt"/>
              </a:rPr>
              <a:t> </a:t>
            </a:r>
            <a:r>
              <a:rPr lang="zh-CN" altLang="en-US" sz="1000" dirty="0">
                <a:solidFill>
                  <a:schemeClr val="tx1">
                    <a:lumMod val="65000"/>
                    <a:lumOff val="35000"/>
                  </a:schemeClr>
                </a:solidFill>
                <a:cs typeface="+mn-ea"/>
                <a:sym typeface="+mn-lt"/>
              </a:rPr>
              <a:t>补助资金类、产业扶贫类、基础设施建设类、教育卫生等领域。</a:t>
            </a:r>
            <a:endParaRPr lang="en-US" altLang="zh-CN" sz="1000" dirty="0">
              <a:solidFill>
                <a:schemeClr val="tx1">
                  <a:lumMod val="65000"/>
                  <a:lumOff val="35000"/>
                </a:schemeClr>
              </a:solidFill>
              <a:cs typeface="+mn-ea"/>
              <a:sym typeface="+mn-lt"/>
            </a:endParaRPr>
          </a:p>
        </p:txBody>
      </p:sp>
      <p:sp>
        <p:nvSpPr>
          <p:cNvPr id="20" name="文本框 19"/>
          <p:cNvSpPr txBox="1"/>
          <p:nvPr/>
        </p:nvSpPr>
        <p:spPr>
          <a:xfrm>
            <a:off x="872535" y="112592"/>
            <a:ext cx="3574371" cy="646331"/>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违纪违法行为和腐败行为在表现上的四种分类方法</a:t>
            </a:r>
            <a:endParaRPr lang="zh-CN" altLang="en-US" sz="1800" b="1" dirty="0">
              <a:latin typeface="江城律动宋" panose="02020700000000000000" pitchFamily="18" charset="-122"/>
              <a:ea typeface="江城律动宋" panose="02020700000000000000" pitchFamily="18" charset="-122"/>
            </a:endParaRPr>
          </a:p>
        </p:txBody>
      </p:sp>
      <p:grpSp>
        <p:nvGrpSpPr>
          <p:cNvPr id="21" name="组合 20"/>
          <p:cNvGrpSpPr/>
          <p:nvPr/>
        </p:nvGrpSpPr>
        <p:grpSpPr>
          <a:xfrm>
            <a:off x="4584995" y="-20216"/>
            <a:ext cx="4777722" cy="747603"/>
            <a:chOff x="2810992" y="3767486"/>
            <a:chExt cx="5838067" cy="747603"/>
          </a:xfrm>
        </p:grpSpPr>
        <p:pic>
          <p:nvPicPr>
            <p:cNvPr id="22" name="图片 21"/>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3" name="图片 22"/>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4"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5" name="任意多边形: 形状 24"/>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6" name="文本框 25"/>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05</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2383431" y="2572543"/>
            <a:ext cx="4275845" cy="953135"/>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纪检监察政治机关及派驻纪检监察政治机构介绍</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040062" y="3574415"/>
            <a:ext cx="5009441"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各级纪委监委作为反腐败专门力量政治机关的职能职责介绍</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14" name="组合 13"/>
          <p:cNvGrpSpPr/>
          <p:nvPr/>
        </p:nvGrpSpPr>
        <p:grpSpPr>
          <a:xfrm>
            <a:off x="4584995" y="-20216"/>
            <a:ext cx="4777722" cy="747603"/>
            <a:chOff x="2810992" y="3767486"/>
            <a:chExt cx="5838067" cy="747603"/>
          </a:xfrm>
        </p:grpSpPr>
        <p:pic>
          <p:nvPicPr>
            <p:cNvPr id="15" name="图片 14"/>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7" name="图片 1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0" name="任意多边形: 形状 1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2" name="文本框 2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0" name="Rectangle 2"/>
          <p:cNvSpPr/>
          <p:nvPr/>
        </p:nvSpPr>
        <p:spPr>
          <a:xfrm>
            <a:off x="635" y="1407160"/>
            <a:ext cx="8684895" cy="2566670"/>
          </a:xfrm>
          <a:prstGeom prst="rect">
            <a:avLst/>
          </a:prstGeom>
          <a:gradFill flip="none" rotWithShape="1">
            <a:gsLst>
              <a:gs pos="0">
                <a:srgbClr val="E03C39"/>
              </a:gs>
              <a:gs pos="100000">
                <a:srgbClr val="C00000">
                  <a:alpha val="0"/>
                </a:srgbClr>
              </a:gs>
            </a:gsLst>
            <a:lin ang="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a:solidFill>
                <a:schemeClr val="bg1">
                  <a:lumMod val="95000"/>
                </a:schemeClr>
              </a:solidFill>
              <a:cs typeface="+mn-ea"/>
              <a:sym typeface="+mn-lt"/>
            </a:endParaRPr>
          </a:p>
        </p:txBody>
      </p:sp>
      <p:sp>
        <p:nvSpPr>
          <p:cNvPr id="33" name="矩形 47"/>
          <p:cNvSpPr>
            <a:spLocks noChangeArrowheads="1"/>
          </p:cNvSpPr>
          <p:nvPr/>
        </p:nvSpPr>
        <p:spPr bwMode="auto">
          <a:xfrm>
            <a:off x="252095" y="1708150"/>
            <a:ext cx="4980940" cy="216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spcBef>
                <a:spcPct val="0"/>
              </a:spcBef>
              <a:buNone/>
            </a:pPr>
            <a:r>
              <a:rPr lang="en-US" altLang="zh-CN" sz="1050" dirty="0">
                <a:solidFill>
                  <a:schemeClr val="bg1"/>
                </a:solidFill>
                <a:latin typeface="+mn-lt"/>
                <a:ea typeface="+mn-ea"/>
                <a:cs typeface="+mn-ea"/>
                <a:sym typeface="+mn-lt"/>
              </a:rPr>
              <a:t>     《</a:t>
            </a:r>
            <a:r>
              <a:rPr lang="zh-CN" altLang="en-US" sz="1050" dirty="0">
                <a:solidFill>
                  <a:schemeClr val="bg1"/>
                </a:solidFill>
                <a:latin typeface="+mn-lt"/>
                <a:ea typeface="+mn-ea"/>
                <a:cs typeface="+mn-ea"/>
                <a:sym typeface="+mn-lt"/>
              </a:rPr>
              <a:t>中国共产党章程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中国共产党纪律处分条例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中华人民共和国监察法</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中华人民共和国监察法实施条例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中国共产党纪律检查委员会工作条例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中国共产党监督执纪工作规则</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及</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监督执法工作规定</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等党内法规和国家法律明确规定，纪委监委实行合署办公，一套人马，两块牌子，履行党内监督执纪问责三大职能和国家监察监督调查处置三大职能，</a:t>
            </a:r>
            <a:endParaRPr lang="en-US" altLang="zh-CN" sz="1050" dirty="0">
              <a:solidFill>
                <a:schemeClr val="bg1"/>
              </a:solidFill>
              <a:latin typeface="+mn-lt"/>
              <a:ea typeface="+mn-ea"/>
              <a:cs typeface="+mn-ea"/>
              <a:sym typeface="+mn-lt"/>
            </a:endParaRPr>
          </a:p>
          <a:p>
            <a:pPr>
              <a:lnSpc>
                <a:spcPct val="130000"/>
              </a:lnSpc>
              <a:spcBef>
                <a:spcPct val="0"/>
              </a:spcBef>
              <a:buNone/>
            </a:pPr>
            <a:r>
              <a:rPr lang="en-US" altLang="zh-CN" sz="1050" dirty="0">
                <a:solidFill>
                  <a:schemeClr val="bg1"/>
                </a:solidFill>
                <a:latin typeface="+mn-lt"/>
                <a:ea typeface="+mn-ea"/>
                <a:cs typeface="+mn-ea"/>
                <a:sym typeface="+mn-lt"/>
              </a:rPr>
              <a:t>      2020</a:t>
            </a:r>
            <a:r>
              <a:rPr lang="zh-CN" altLang="en-US" sz="1050" dirty="0">
                <a:solidFill>
                  <a:schemeClr val="bg1"/>
                </a:solidFill>
                <a:latin typeface="+mn-lt"/>
                <a:ea typeface="+mn-ea"/>
                <a:cs typeface="+mn-ea"/>
                <a:sym typeface="+mn-lt"/>
              </a:rPr>
              <a:t>年</a:t>
            </a:r>
            <a:r>
              <a:rPr lang="en-US" altLang="zh-CN" sz="1050" dirty="0">
                <a:solidFill>
                  <a:schemeClr val="bg1"/>
                </a:solidFill>
                <a:latin typeface="+mn-lt"/>
                <a:ea typeface="+mn-ea"/>
                <a:cs typeface="+mn-ea"/>
                <a:sym typeface="+mn-lt"/>
              </a:rPr>
              <a:t>10</a:t>
            </a:r>
            <a:r>
              <a:rPr lang="zh-CN" altLang="en-US" sz="1050" dirty="0">
                <a:solidFill>
                  <a:schemeClr val="bg1"/>
                </a:solidFill>
                <a:latin typeface="+mn-lt"/>
                <a:ea typeface="+mn-ea"/>
                <a:cs typeface="+mn-ea"/>
                <a:sym typeface="+mn-lt"/>
              </a:rPr>
              <a:t>月</a:t>
            </a:r>
            <a:r>
              <a:rPr lang="en-US" altLang="zh-CN" sz="1050" dirty="0">
                <a:solidFill>
                  <a:schemeClr val="bg1"/>
                </a:solidFill>
                <a:latin typeface="+mn-lt"/>
                <a:ea typeface="+mn-ea"/>
                <a:cs typeface="+mn-ea"/>
                <a:sym typeface="+mn-lt"/>
              </a:rPr>
              <a:t>29</a:t>
            </a:r>
            <a:r>
              <a:rPr lang="zh-CN" altLang="en-US" sz="1050" dirty="0">
                <a:solidFill>
                  <a:schemeClr val="bg1"/>
                </a:solidFill>
                <a:latin typeface="+mn-lt"/>
                <a:ea typeface="+mn-ea"/>
                <a:cs typeface="+mn-ea"/>
                <a:sym typeface="+mn-lt"/>
              </a:rPr>
              <a:t>日，涪陵委办发</a:t>
            </a:r>
            <a:r>
              <a:rPr lang="en-US" altLang="zh-CN" sz="1050" dirty="0">
                <a:solidFill>
                  <a:schemeClr val="bg1"/>
                </a:solidFill>
                <a:latin typeface="+mn-lt"/>
                <a:ea typeface="+mn-ea"/>
                <a:cs typeface="+mn-ea"/>
                <a:sym typeface="+mn-lt"/>
              </a:rPr>
              <a:t>【2020】10</a:t>
            </a:r>
            <a:r>
              <a:rPr lang="zh-CN" altLang="en-US" sz="1050" dirty="0">
                <a:solidFill>
                  <a:schemeClr val="bg1"/>
                </a:solidFill>
                <a:latin typeface="+mn-lt"/>
                <a:ea typeface="+mn-ea"/>
                <a:cs typeface="+mn-ea"/>
                <a:sym typeface="+mn-lt"/>
              </a:rPr>
              <a:t>号文件明确区纪委监委除区公安局单独设立派驻纪检监察组以外，实行综合派驻。驻区农业农村委纪检监察组负责综合派驻监督区农业农村委（区委农业农村工委）、区水利局（区三峡水库管理局）、区林业局、区乡村振兴局、区畜牧兽医发展中心、区榨菜产业发展中心（区现代农业产业园服务中心）、渝东南农科院（涪陵榨菜研究所）。</a:t>
            </a:r>
            <a:endParaRPr lang="zh-CN" altLang="en-US" sz="1050" dirty="0">
              <a:solidFill>
                <a:schemeClr val="bg1"/>
              </a:solidFill>
              <a:latin typeface="+mn-lt"/>
              <a:ea typeface="+mn-ea"/>
              <a:cs typeface="+mn-ea"/>
              <a:sym typeface="+mn-lt"/>
            </a:endParaRPr>
          </a:p>
        </p:txBody>
      </p:sp>
      <p:sp>
        <p:nvSpPr>
          <p:cNvPr id="58" name="文本框 49"/>
          <p:cNvSpPr txBox="1"/>
          <p:nvPr/>
        </p:nvSpPr>
        <p:spPr>
          <a:xfrm>
            <a:off x="5845302" y="2520186"/>
            <a:ext cx="2453067" cy="500147"/>
          </a:xfrm>
          <a:prstGeom prst="rect">
            <a:avLst/>
          </a:prstGeom>
          <a:noFill/>
        </p:spPr>
        <p:txBody>
          <a:bodyPr wrap="square" lIns="68589" tIns="34295" rIns="68589" bIns="34295" rtlCol="0">
            <a:spAutoFit/>
          </a:bodyPr>
          <a:lstStyle/>
          <a:p>
            <a:pPr algn="ctr"/>
            <a:r>
              <a:rPr lang="en-US" altLang="zh-CN" b="1" dirty="0">
                <a:solidFill>
                  <a:srgbClr val="E3413E"/>
                </a:solidFill>
                <a:cs typeface="+mn-ea"/>
                <a:sym typeface="+mn-lt"/>
              </a:rPr>
              <a:t>《</a:t>
            </a:r>
            <a:r>
              <a:rPr lang="zh-CN" altLang="en-US" b="1" dirty="0">
                <a:solidFill>
                  <a:srgbClr val="E3413E"/>
                </a:solidFill>
                <a:cs typeface="+mn-ea"/>
                <a:sym typeface="+mn-lt"/>
              </a:rPr>
              <a:t>纪检监察机关派驻机构工作规则</a:t>
            </a:r>
            <a:r>
              <a:rPr lang="en-US" altLang="zh-CN" b="1" dirty="0">
                <a:solidFill>
                  <a:srgbClr val="E3413E"/>
                </a:solidFill>
                <a:cs typeface="+mn-ea"/>
                <a:sym typeface="+mn-lt"/>
              </a:rPr>
              <a:t>》</a:t>
            </a:r>
            <a:r>
              <a:rPr lang="zh-CN" altLang="en-US" b="1" dirty="0">
                <a:solidFill>
                  <a:srgbClr val="E3413E"/>
                </a:solidFill>
                <a:cs typeface="+mn-ea"/>
                <a:sym typeface="+mn-lt"/>
              </a:rPr>
              <a:t>简要解读</a:t>
            </a:r>
            <a:endParaRPr lang="zh-CN" altLang="en-US" b="1" dirty="0">
              <a:solidFill>
                <a:srgbClr val="E3413E"/>
              </a:solidFill>
              <a:cs typeface="+mn-ea"/>
              <a:sym typeface="+mn-lt"/>
            </a:endParaRPr>
          </a:p>
        </p:txBody>
      </p:sp>
      <p:sp>
        <p:nvSpPr>
          <p:cNvPr id="3" name="箭头: 右 2"/>
          <p:cNvSpPr/>
          <p:nvPr/>
        </p:nvSpPr>
        <p:spPr>
          <a:xfrm>
            <a:off x="5035503" y="2502829"/>
            <a:ext cx="652323" cy="461006"/>
          </a:xfrm>
          <a:prstGeom prst="rightArrow">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nvGrpSpPr>
          <p:cNvPr id="6" name="组合 5"/>
          <p:cNvGrpSpPr/>
          <p:nvPr/>
        </p:nvGrpSpPr>
        <p:grpSpPr>
          <a:xfrm>
            <a:off x="4584995" y="-20216"/>
            <a:ext cx="4777722" cy="747603"/>
            <a:chOff x="2810992" y="3767486"/>
            <a:chExt cx="5838067" cy="747603"/>
          </a:xfrm>
        </p:grpSpPr>
        <p:pic>
          <p:nvPicPr>
            <p:cNvPr id="7" name="图片 6"/>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8" name="图片 7"/>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 name="任意多边形: 形状 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1" name="文本框 1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47" name="任意多边形 46"/>
          <p:cNvSpPr/>
          <p:nvPr/>
        </p:nvSpPr>
        <p:spPr>
          <a:xfrm rot="2700000">
            <a:off x="3432072" y="1412107"/>
            <a:ext cx="2321188" cy="232087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12700">
            <a:gradFill>
              <a:gsLst>
                <a:gs pos="0">
                  <a:srgbClr val="E03C39">
                    <a:alpha val="40000"/>
                  </a:srgbClr>
                </a:gs>
                <a:gs pos="100000">
                  <a:srgbClr val="C000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cs typeface="+mn-ea"/>
              <a:sym typeface="+mn-lt"/>
            </a:endParaRPr>
          </a:p>
        </p:txBody>
      </p:sp>
      <p:sp>
        <p:nvSpPr>
          <p:cNvPr id="80" name="文本框 113"/>
          <p:cNvSpPr txBox="1"/>
          <p:nvPr/>
        </p:nvSpPr>
        <p:spPr>
          <a:xfrm>
            <a:off x="3914560" y="2112416"/>
            <a:ext cx="1346232" cy="1054145"/>
          </a:xfrm>
          <a:prstGeom prst="rect">
            <a:avLst/>
          </a:prstGeom>
          <a:noFill/>
        </p:spPr>
        <p:txBody>
          <a:bodyPr wrap="square" lIns="68589" tIns="34295" rIns="68589" bIns="34295" rtlCol="0">
            <a:spAutoFit/>
          </a:bodyPr>
          <a:lstStyle/>
          <a:p>
            <a:pPr algn="ctr"/>
            <a:r>
              <a:rPr lang="en-US" altLang="zh-CN" sz="1600" b="1" u="sng" dirty="0">
                <a:solidFill>
                  <a:schemeClr val="tx1">
                    <a:lumMod val="50000"/>
                    <a:lumOff val="50000"/>
                  </a:schemeClr>
                </a:solidFill>
                <a:cs typeface="+mn-ea"/>
                <a:sym typeface="+mn-lt"/>
              </a:rPr>
              <a:t>《</a:t>
            </a:r>
            <a:r>
              <a:rPr lang="zh-CN" altLang="en-US" sz="1600" b="1" u="sng" dirty="0">
                <a:solidFill>
                  <a:schemeClr val="tx1">
                    <a:lumMod val="50000"/>
                    <a:lumOff val="50000"/>
                  </a:schemeClr>
                </a:solidFill>
                <a:cs typeface="+mn-ea"/>
                <a:sym typeface="+mn-lt"/>
              </a:rPr>
              <a:t>纪检监察机关派驻机构工作规则</a:t>
            </a:r>
            <a:r>
              <a:rPr lang="en-US" altLang="zh-CN" sz="1600" b="1" u="sng" dirty="0">
                <a:solidFill>
                  <a:schemeClr val="tx1">
                    <a:lumMod val="50000"/>
                    <a:lumOff val="50000"/>
                  </a:schemeClr>
                </a:solidFill>
                <a:cs typeface="+mn-ea"/>
                <a:sym typeface="+mn-lt"/>
              </a:rPr>
              <a:t>》</a:t>
            </a:r>
            <a:r>
              <a:rPr lang="zh-CN" altLang="en-US" sz="1600" b="1" u="sng" dirty="0">
                <a:solidFill>
                  <a:schemeClr val="tx1">
                    <a:lumMod val="50000"/>
                    <a:lumOff val="50000"/>
                  </a:schemeClr>
                </a:solidFill>
                <a:cs typeface="+mn-ea"/>
                <a:sym typeface="+mn-lt"/>
              </a:rPr>
              <a:t>亮点解读</a:t>
            </a:r>
            <a:endParaRPr lang="zh-CN" altLang="en-US" sz="1600" b="1" u="sng" dirty="0">
              <a:solidFill>
                <a:schemeClr val="tx1">
                  <a:lumMod val="50000"/>
                  <a:lumOff val="50000"/>
                </a:schemeClr>
              </a:solidFill>
              <a:cs typeface="+mn-ea"/>
              <a:sym typeface="+mn-lt"/>
            </a:endParaRPr>
          </a:p>
        </p:txBody>
      </p:sp>
      <p:grpSp>
        <p:nvGrpSpPr>
          <p:cNvPr id="81" name="组合 80"/>
          <p:cNvGrpSpPr/>
          <p:nvPr/>
        </p:nvGrpSpPr>
        <p:grpSpPr>
          <a:xfrm>
            <a:off x="3180443" y="1250134"/>
            <a:ext cx="192005" cy="192031"/>
            <a:chOff x="2481663" y="2585803"/>
            <a:chExt cx="309714" cy="309714"/>
          </a:xfrm>
        </p:grpSpPr>
        <p:sp>
          <p:nvSpPr>
            <p:cNvPr id="82" name="椭圆 81"/>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任意多边形 82"/>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7" name="组合 86"/>
          <p:cNvGrpSpPr/>
          <p:nvPr/>
        </p:nvGrpSpPr>
        <p:grpSpPr>
          <a:xfrm>
            <a:off x="3178766" y="3702923"/>
            <a:ext cx="192005" cy="192031"/>
            <a:chOff x="2481663" y="2585803"/>
            <a:chExt cx="309714" cy="309714"/>
          </a:xfrm>
        </p:grpSpPr>
        <p:sp>
          <p:nvSpPr>
            <p:cNvPr id="88" name="椭圆 87"/>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3" name="组合 92"/>
          <p:cNvGrpSpPr/>
          <p:nvPr/>
        </p:nvGrpSpPr>
        <p:grpSpPr>
          <a:xfrm>
            <a:off x="2513740" y="2466999"/>
            <a:ext cx="192005" cy="192031"/>
            <a:chOff x="2481663" y="2585803"/>
            <a:chExt cx="309714" cy="309714"/>
          </a:xfrm>
        </p:grpSpPr>
        <p:sp>
          <p:nvSpPr>
            <p:cNvPr id="94" name="椭圆 93"/>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任意多边形 94"/>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9" name="组合 98"/>
          <p:cNvGrpSpPr/>
          <p:nvPr/>
        </p:nvGrpSpPr>
        <p:grpSpPr>
          <a:xfrm>
            <a:off x="5802349" y="1667506"/>
            <a:ext cx="192005" cy="192031"/>
            <a:chOff x="2481663" y="2585803"/>
            <a:chExt cx="309714" cy="309714"/>
          </a:xfrm>
        </p:grpSpPr>
        <p:sp>
          <p:nvSpPr>
            <p:cNvPr id="100" name="椭圆 99"/>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任意多边形 100"/>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5" name="组合 104"/>
          <p:cNvGrpSpPr/>
          <p:nvPr/>
        </p:nvGrpSpPr>
        <p:grpSpPr>
          <a:xfrm>
            <a:off x="5808698" y="3287946"/>
            <a:ext cx="192005" cy="192031"/>
            <a:chOff x="2481663" y="2585803"/>
            <a:chExt cx="309714" cy="309714"/>
          </a:xfrm>
        </p:grpSpPr>
        <p:sp>
          <p:nvSpPr>
            <p:cNvPr id="106" name="椭圆 105"/>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任意多边形 106"/>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4" name="组合 63"/>
          <p:cNvGrpSpPr/>
          <p:nvPr/>
        </p:nvGrpSpPr>
        <p:grpSpPr>
          <a:xfrm>
            <a:off x="3450497" y="958040"/>
            <a:ext cx="845815" cy="850039"/>
            <a:chOff x="5413827" y="2743515"/>
            <a:chExt cx="1364344" cy="1370972"/>
          </a:xfrm>
        </p:grpSpPr>
        <p:sp>
          <p:nvSpPr>
            <p:cNvPr id="65" name="任意多边形 64"/>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p:cNvSpPr/>
            <p:nvPr/>
          </p:nvSpPr>
          <p:spPr>
            <a:xfrm>
              <a:off x="5624512" y="2957514"/>
              <a:ext cx="942974" cy="942974"/>
            </a:xfrm>
            <a:prstGeom prst="ellipse">
              <a:avLst/>
            </a:prstGeom>
            <a:solidFill>
              <a:srgbClr val="EC6C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A86400">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椭圆 66"/>
            <p:cNvSpPr/>
            <p:nvPr/>
          </p:nvSpPr>
          <p:spPr>
            <a:xfrm>
              <a:off x="5761338" y="3013184"/>
              <a:ext cx="674085" cy="488735"/>
            </a:xfrm>
            <a:prstGeom prst="ellipse">
              <a:avLst/>
            </a:prstGeom>
            <a:gradFill>
              <a:gsLst>
                <a:gs pos="0">
                  <a:schemeClr val="bg1">
                    <a:alpha val="80000"/>
                  </a:schemeClr>
                </a:gs>
                <a:gs pos="100000">
                  <a:srgbClr val="FFB85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59"/>
          <p:cNvGrpSpPr/>
          <p:nvPr/>
        </p:nvGrpSpPr>
        <p:grpSpPr>
          <a:xfrm>
            <a:off x="2769341" y="2137996"/>
            <a:ext cx="845815" cy="850039"/>
            <a:chOff x="5413827" y="2743515"/>
            <a:chExt cx="1364344" cy="1370972"/>
          </a:xfrm>
        </p:grpSpPr>
        <p:sp>
          <p:nvSpPr>
            <p:cNvPr id="61" name="任意多边形 60"/>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B31D1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椭圆 62"/>
            <p:cNvSpPr/>
            <p:nvPr/>
          </p:nvSpPr>
          <p:spPr>
            <a:xfrm>
              <a:off x="5761338" y="3013184"/>
              <a:ext cx="674085" cy="488735"/>
            </a:xfrm>
            <a:prstGeom prst="ellipse">
              <a:avLst/>
            </a:prstGeom>
            <a:gradFill>
              <a:gsLst>
                <a:gs pos="0">
                  <a:schemeClr val="bg1">
                    <a:alpha val="80000"/>
                  </a:schemeClr>
                </a:gs>
                <a:gs pos="100000">
                  <a:srgbClr val="E87071">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6" name="组合 55"/>
          <p:cNvGrpSpPr/>
          <p:nvPr/>
        </p:nvGrpSpPr>
        <p:grpSpPr>
          <a:xfrm>
            <a:off x="3450497" y="3317952"/>
            <a:ext cx="845815" cy="850039"/>
            <a:chOff x="5413827" y="2743515"/>
            <a:chExt cx="1364344" cy="1370972"/>
          </a:xfrm>
        </p:grpSpPr>
        <p:sp>
          <p:nvSpPr>
            <p:cNvPr id="57" name="任意多边形 5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椭圆 57"/>
            <p:cNvSpPr/>
            <p:nvPr/>
          </p:nvSpPr>
          <p:spPr>
            <a:xfrm>
              <a:off x="5624512"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0705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椭圆 58"/>
            <p:cNvSpPr/>
            <p:nvPr/>
          </p:nvSpPr>
          <p:spPr>
            <a:xfrm>
              <a:off x="5761338" y="3013184"/>
              <a:ext cx="674085" cy="488735"/>
            </a:xfrm>
            <a:prstGeom prst="ellipse">
              <a:avLst/>
            </a:prstGeom>
            <a:gradFill>
              <a:gsLst>
                <a:gs pos="0">
                  <a:schemeClr val="bg1">
                    <a:alpha val="80000"/>
                  </a:schemeClr>
                </a:gs>
                <a:gs pos="100000">
                  <a:srgbClr val="00AF92">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8" name="组合 67"/>
          <p:cNvGrpSpPr/>
          <p:nvPr/>
        </p:nvGrpSpPr>
        <p:grpSpPr>
          <a:xfrm>
            <a:off x="4812808" y="958040"/>
            <a:ext cx="845815" cy="850039"/>
            <a:chOff x="5413827" y="2743515"/>
            <a:chExt cx="1364344" cy="1370972"/>
          </a:xfrm>
        </p:grpSpPr>
        <p:sp>
          <p:nvSpPr>
            <p:cNvPr id="69" name="任意多边形 6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17581">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5761338" y="3013184"/>
              <a:ext cx="674085" cy="488735"/>
            </a:xfrm>
            <a:prstGeom prst="ellipse">
              <a:avLst/>
            </a:prstGeom>
            <a:gradFill>
              <a:gsLst>
                <a:gs pos="0">
                  <a:schemeClr val="bg1">
                    <a:alpha val="80000"/>
                  </a:schemeClr>
                </a:gs>
                <a:gs pos="100000">
                  <a:srgbClr val="01ACBE">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8" name="组合 47"/>
          <p:cNvGrpSpPr/>
          <p:nvPr/>
        </p:nvGrpSpPr>
        <p:grpSpPr>
          <a:xfrm>
            <a:off x="5493963" y="2137996"/>
            <a:ext cx="845815" cy="850039"/>
            <a:chOff x="5413827" y="2743515"/>
            <a:chExt cx="1364344" cy="1370972"/>
          </a:xfrm>
        </p:grpSpPr>
        <p:sp>
          <p:nvSpPr>
            <p:cNvPr id="49" name="任意多边形 4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椭圆 49"/>
            <p:cNvSpPr/>
            <p:nvPr/>
          </p:nvSpPr>
          <p:spPr>
            <a:xfrm>
              <a:off x="5624509"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5D356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椭圆 50"/>
            <p:cNvSpPr/>
            <p:nvPr/>
          </p:nvSpPr>
          <p:spPr>
            <a:xfrm>
              <a:off x="5761338" y="3013184"/>
              <a:ext cx="674085" cy="488735"/>
            </a:xfrm>
            <a:prstGeom prst="ellipse">
              <a:avLst/>
            </a:prstGeom>
            <a:gradFill>
              <a:gsLst>
                <a:gs pos="0">
                  <a:schemeClr val="bg1">
                    <a:alpha val="80000"/>
                  </a:schemeClr>
                </a:gs>
                <a:gs pos="100000">
                  <a:srgbClr val="894EA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2" name="组合 51"/>
          <p:cNvGrpSpPr/>
          <p:nvPr/>
        </p:nvGrpSpPr>
        <p:grpSpPr>
          <a:xfrm>
            <a:off x="4812808" y="3317952"/>
            <a:ext cx="845815" cy="850039"/>
            <a:chOff x="5413827" y="2743515"/>
            <a:chExt cx="1364344" cy="1370972"/>
          </a:xfrm>
        </p:grpSpPr>
        <p:sp>
          <p:nvSpPr>
            <p:cNvPr id="53" name="任意多边形 5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7D2B4C">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椭圆 54"/>
            <p:cNvSpPr/>
            <p:nvPr/>
          </p:nvSpPr>
          <p:spPr>
            <a:xfrm>
              <a:off x="5761338" y="3013184"/>
              <a:ext cx="674085" cy="488735"/>
            </a:xfrm>
            <a:prstGeom prst="ellipse">
              <a:avLst/>
            </a:prstGeom>
            <a:gradFill>
              <a:gsLst>
                <a:gs pos="0">
                  <a:schemeClr val="bg1">
                    <a:alpha val="80000"/>
                  </a:schemeClr>
                </a:gs>
                <a:gs pos="100000">
                  <a:srgbClr val="C65885">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4" name="文本框 133"/>
          <p:cNvSpPr txBox="1"/>
          <p:nvPr/>
        </p:nvSpPr>
        <p:spPr>
          <a:xfrm>
            <a:off x="734978" y="149861"/>
            <a:ext cx="3926602" cy="646331"/>
          </a:xfrm>
          <a:prstGeom prst="rect">
            <a:avLst/>
          </a:prstGeom>
          <a:noFill/>
        </p:spPr>
        <p:txBody>
          <a:bodyPr wrap="square">
            <a:spAutoFit/>
          </a:bodyPr>
          <a:lstStyle/>
          <a:p>
            <a:r>
              <a:rPr lang="en-US" altLang="zh-CN"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纪检监察机关派驻机构工作规则</a:t>
            </a:r>
            <a:r>
              <a:rPr lang="en-US" altLang="zh-CN"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简要解读</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grpSp>
        <p:nvGrpSpPr>
          <p:cNvPr id="137" name="组合 136"/>
          <p:cNvGrpSpPr/>
          <p:nvPr/>
        </p:nvGrpSpPr>
        <p:grpSpPr>
          <a:xfrm>
            <a:off x="6098153" y="1109595"/>
            <a:ext cx="2852063" cy="931862"/>
            <a:chOff x="5841004" y="1334791"/>
            <a:chExt cx="3802091" cy="1242099"/>
          </a:xfrm>
        </p:grpSpPr>
        <p:sp>
          <p:nvSpPr>
            <p:cNvPr id="139" name="MH_SubTitle_1"/>
            <p:cNvSpPr>
              <a:spLocks noChangeArrowheads="1"/>
            </p:cNvSpPr>
            <p:nvPr/>
          </p:nvSpPr>
          <p:spPr bwMode="auto">
            <a:xfrm flipH="1">
              <a:off x="5841004" y="1334791"/>
              <a:ext cx="3802091" cy="451266"/>
            </a:xfrm>
            <a:prstGeom prst="rect">
              <a:avLst/>
            </a:prstGeom>
            <a:noFill/>
          </p:spPr>
          <p:txBody>
            <a:bodyPr wrap="none" rtlCol="0">
              <a:spAutoFit/>
            </a:bodyPr>
            <a:lstStyle/>
            <a:p>
              <a:r>
                <a:rPr lang="zh-CN" altLang="en-US" sz="1600" b="1" dirty="0">
                  <a:gradFill>
                    <a:gsLst>
                      <a:gs pos="0">
                        <a:srgbClr val="E03C39"/>
                      </a:gs>
                      <a:gs pos="100000">
                        <a:srgbClr val="C00000"/>
                      </a:gs>
                    </a:gsLst>
                    <a:lin ang="5400000" scaled="1"/>
                  </a:gradFill>
                  <a:cs typeface="+mn-ea"/>
                  <a:sym typeface="+mn-lt"/>
                </a:rPr>
                <a:t>明确工作职责、细化履职程序</a:t>
              </a:r>
              <a:endParaRPr lang="en-US" altLang="zh-CN" sz="1600" b="1" dirty="0">
                <a:gradFill>
                  <a:gsLst>
                    <a:gs pos="0">
                      <a:srgbClr val="E03C39"/>
                    </a:gs>
                    <a:gs pos="100000">
                      <a:srgbClr val="C00000"/>
                    </a:gs>
                  </a:gsLst>
                  <a:lin ang="5400000" scaled="1"/>
                </a:gradFill>
                <a:cs typeface="+mn-ea"/>
                <a:sym typeface="+mn-lt"/>
              </a:endParaRPr>
            </a:p>
          </p:txBody>
        </p:sp>
        <p:sp>
          <p:nvSpPr>
            <p:cNvPr id="140" name="Rectangle 5"/>
            <p:cNvSpPr/>
            <p:nvPr/>
          </p:nvSpPr>
          <p:spPr bwMode="auto">
            <a:xfrm>
              <a:off x="5980702" y="1764382"/>
              <a:ext cx="35102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en-US" altLang="zh-CN" sz="900" kern="100" dirty="0">
                  <a:solidFill>
                    <a:schemeClr val="tx1">
                      <a:lumMod val="50000"/>
                      <a:lumOff val="50000"/>
                    </a:schemeClr>
                  </a:solidFill>
                  <a:cs typeface="+mn-ea"/>
                  <a:sym typeface="+mn-lt"/>
                </a:rPr>
                <a:t>       </a:t>
              </a:r>
              <a:r>
                <a:rPr lang="zh-CN" altLang="en-US" sz="900" kern="100" dirty="0">
                  <a:solidFill>
                    <a:schemeClr val="tx1">
                      <a:lumMod val="50000"/>
                      <a:lumOff val="50000"/>
                    </a:schemeClr>
                  </a:solidFill>
                  <a:cs typeface="+mn-ea"/>
                  <a:sym typeface="+mn-lt"/>
                </a:rPr>
                <a:t>规则分别在第四、五章对派驻机构的工作职责、履职程序作出明确和细化，以此促进派驻机构依规依纪依法履职尽责。</a:t>
              </a:r>
              <a:endParaRPr lang="zh-CN" altLang="en-US" sz="900" kern="100" dirty="0">
                <a:solidFill>
                  <a:schemeClr val="tx1">
                    <a:lumMod val="50000"/>
                    <a:lumOff val="50000"/>
                  </a:schemeClr>
                </a:solidFill>
                <a:cs typeface="+mn-ea"/>
                <a:sym typeface="+mn-lt"/>
              </a:endParaRPr>
            </a:p>
          </p:txBody>
        </p:sp>
      </p:grpSp>
      <p:grpSp>
        <p:nvGrpSpPr>
          <p:cNvPr id="141" name="组合 140"/>
          <p:cNvGrpSpPr/>
          <p:nvPr/>
        </p:nvGrpSpPr>
        <p:grpSpPr>
          <a:xfrm>
            <a:off x="6097072" y="3113753"/>
            <a:ext cx="2774525" cy="996577"/>
            <a:chOff x="5841004" y="1334791"/>
            <a:chExt cx="2596311" cy="1328359"/>
          </a:xfrm>
        </p:grpSpPr>
        <p:sp>
          <p:nvSpPr>
            <p:cNvPr id="142" name="MH_SubTitle_1"/>
            <p:cNvSpPr>
              <a:spLocks noChangeArrowheads="1"/>
            </p:cNvSpPr>
            <p:nvPr/>
          </p:nvSpPr>
          <p:spPr bwMode="auto">
            <a:xfrm flipH="1">
              <a:off x="5841004" y="1334791"/>
              <a:ext cx="1887369" cy="451266"/>
            </a:xfrm>
            <a:prstGeom prst="rect">
              <a:avLst/>
            </a:prstGeom>
            <a:noFill/>
          </p:spPr>
          <p:txBody>
            <a:bodyPr wrap="none" rtlCol="0">
              <a:spAutoFit/>
            </a:bodyPr>
            <a:lstStyle/>
            <a:p>
              <a:r>
                <a:rPr lang="zh-CN" altLang="en-US" sz="1600" b="1" dirty="0">
                  <a:gradFill>
                    <a:gsLst>
                      <a:gs pos="0">
                        <a:srgbClr val="E03C39"/>
                      </a:gs>
                      <a:gs pos="100000">
                        <a:srgbClr val="C00000"/>
                      </a:gs>
                    </a:gsLst>
                    <a:lin ang="5400000" scaled="1"/>
                  </a:gradFill>
                  <a:cs typeface="+mn-ea"/>
                  <a:sym typeface="+mn-lt"/>
                </a:rPr>
                <a:t>强化管理监督</a:t>
              </a:r>
              <a:endParaRPr lang="en-US" altLang="zh-CN" sz="1600" b="1" dirty="0">
                <a:gradFill>
                  <a:gsLst>
                    <a:gs pos="0">
                      <a:srgbClr val="E03C39"/>
                    </a:gs>
                    <a:gs pos="100000">
                      <a:srgbClr val="C00000"/>
                    </a:gs>
                  </a:gsLst>
                  <a:lin ang="5400000" scaled="1"/>
                </a:gradFill>
                <a:cs typeface="+mn-ea"/>
                <a:sym typeface="+mn-lt"/>
              </a:endParaRPr>
            </a:p>
          </p:txBody>
        </p:sp>
        <p:sp>
          <p:nvSpPr>
            <p:cNvPr id="143" name="Rectangle 5"/>
            <p:cNvSpPr/>
            <p:nvPr/>
          </p:nvSpPr>
          <p:spPr bwMode="auto">
            <a:xfrm>
              <a:off x="5935532" y="1850642"/>
              <a:ext cx="250178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en-US" altLang="zh-CN" sz="900" kern="100" dirty="0">
                  <a:solidFill>
                    <a:schemeClr val="tx1">
                      <a:lumMod val="50000"/>
                      <a:lumOff val="50000"/>
                    </a:schemeClr>
                  </a:solidFill>
                  <a:cs typeface="+mn-ea"/>
                  <a:sym typeface="+mn-lt"/>
                </a:rPr>
                <a:t>      </a:t>
              </a:r>
              <a:r>
                <a:rPr lang="zh-CN" altLang="en-US" sz="900" kern="100" dirty="0">
                  <a:solidFill>
                    <a:schemeClr val="tx1">
                      <a:lumMod val="50000"/>
                      <a:lumOff val="50000"/>
                    </a:schemeClr>
                  </a:solidFill>
                  <a:cs typeface="+mn-ea"/>
                  <a:sym typeface="+mn-lt"/>
                </a:rPr>
                <a:t>规则针对派驻机构干部队伍建设的重要方面和监督管理的关键环节，创新制度安排、完善体制机制，对派驻机构自身建设提出严的措施和要求。</a:t>
              </a:r>
              <a:endParaRPr lang="zh-CN" altLang="en-US" sz="900" kern="100" dirty="0">
                <a:solidFill>
                  <a:schemeClr val="tx1">
                    <a:lumMod val="50000"/>
                    <a:lumOff val="50000"/>
                  </a:schemeClr>
                </a:solidFill>
                <a:cs typeface="+mn-ea"/>
                <a:sym typeface="+mn-lt"/>
              </a:endParaRPr>
            </a:p>
          </p:txBody>
        </p:sp>
      </p:grpSp>
      <p:grpSp>
        <p:nvGrpSpPr>
          <p:cNvPr id="147" name="组合 146"/>
          <p:cNvGrpSpPr/>
          <p:nvPr/>
        </p:nvGrpSpPr>
        <p:grpSpPr>
          <a:xfrm>
            <a:off x="756368" y="1007596"/>
            <a:ext cx="2387600" cy="1105535"/>
            <a:chOff x="6449919" y="1334791"/>
            <a:chExt cx="3182915" cy="1473592"/>
          </a:xfrm>
        </p:grpSpPr>
        <p:sp>
          <p:nvSpPr>
            <p:cNvPr id="148" name="MH_SubTitle_1"/>
            <p:cNvSpPr>
              <a:spLocks noChangeArrowheads="1"/>
            </p:cNvSpPr>
            <p:nvPr/>
          </p:nvSpPr>
          <p:spPr bwMode="auto">
            <a:xfrm flipH="1">
              <a:off x="6805457" y="1334791"/>
              <a:ext cx="2827377" cy="449441"/>
            </a:xfrm>
            <a:prstGeom prst="rect">
              <a:avLst/>
            </a:prstGeom>
            <a:noFill/>
          </p:spPr>
          <p:txBody>
            <a:bodyPr wrap="square" rtlCol="0">
              <a:spAutoFit/>
            </a:bodyPr>
            <a:lstStyle/>
            <a:p>
              <a:pPr algn="r"/>
              <a:r>
                <a:rPr lang="zh-CN" altLang="en-US" sz="1600" b="1" dirty="0">
                  <a:gradFill>
                    <a:gsLst>
                      <a:gs pos="0">
                        <a:srgbClr val="E03C39"/>
                      </a:gs>
                      <a:gs pos="100000">
                        <a:srgbClr val="C00000"/>
                      </a:gs>
                    </a:gsLst>
                    <a:lin ang="5400000" scaled="1"/>
                  </a:gradFill>
                  <a:cs typeface="+mn-ea"/>
                  <a:sym typeface="+mn-lt"/>
                </a:rPr>
                <a:t>坚守职责定位</a:t>
              </a:r>
              <a:endParaRPr lang="en-US" altLang="zh-CN" sz="1600" b="1" dirty="0">
                <a:gradFill>
                  <a:gsLst>
                    <a:gs pos="0">
                      <a:srgbClr val="E03C39"/>
                    </a:gs>
                    <a:gs pos="100000">
                      <a:srgbClr val="C00000"/>
                    </a:gs>
                  </a:gsLst>
                  <a:lin ang="5400000" scaled="1"/>
                </a:gradFill>
                <a:cs typeface="+mn-ea"/>
                <a:sym typeface="+mn-lt"/>
              </a:endParaRPr>
            </a:p>
          </p:txBody>
        </p:sp>
        <p:sp>
          <p:nvSpPr>
            <p:cNvPr id="149" name="Rectangle 5"/>
            <p:cNvSpPr/>
            <p:nvPr/>
          </p:nvSpPr>
          <p:spPr bwMode="auto">
            <a:xfrm>
              <a:off x="6449919" y="1764765"/>
              <a:ext cx="3040700" cy="104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spcBef>
                  <a:spcPts val="375"/>
                </a:spcBef>
                <a:defRPr/>
              </a:pPr>
              <a:r>
                <a:rPr lang="zh-CN" altLang="en-US" sz="900" kern="100" dirty="0">
                  <a:solidFill>
                    <a:schemeClr val="tx1">
                      <a:lumMod val="50000"/>
                      <a:lumOff val="50000"/>
                    </a:schemeClr>
                  </a:solidFill>
                  <a:cs typeface="+mn-ea"/>
                  <a:sym typeface="+mn-lt"/>
                </a:rPr>
                <a:t>派驻监督，本质上是政治监督。</a:t>
              </a:r>
              <a:endParaRPr lang="zh-CN" altLang="en-US" sz="900" kern="100" dirty="0">
                <a:solidFill>
                  <a:schemeClr val="tx1">
                    <a:lumMod val="50000"/>
                    <a:lumOff val="50000"/>
                  </a:schemeClr>
                </a:solidFill>
                <a:cs typeface="+mn-ea"/>
                <a:sym typeface="+mn-lt"/>
              </a:endParaRPr>
            </a:p>
            <a:p>
              <a:pPr algn="r">
                <a:lnSpc>
                  <a:spcPct val="150000"/>
                </a:lnSpc>
                <a:spcBef>
                  <a:spcPts val="375"/>
                </a:spcBef>
                <a:defRPr/>
              </a:pPr>
              <a:r>
                <a:rPr lang="en-US" altLang="zh-CN" sz="900" kern="100" dirty="0">
                  <a:solidFill>
                    <a:schemeClr val="tx1">
                      <a:lumMod val="50000"/>
                      <a:lumOff val="50000"/>
                    </a:schemeClr>
                  </a:solidFill>
                  <a:cs typeface="+mn-ea"/>
                  <a:sym typeface="+mn-lt"/>
                </a:rPr>
                <a:t>           </a:t>
              </a:r>
              <a:r>
                <a:rPr lang="zh-CN" altLang="en-US" sz="900" kern="100" dirty="0">
                  <a:solidFill>
                    <a:schemeClr val="tx1">
                      <a:lumMod val="50000"/>
                      <a:lumOff val="50000"/>
                    </a:schemeClr>
                  </a:solidFill>
                  <a:cs typeface="+mn-ea"/>
                  <a:sym typeface="+mn-lt"/>
                </a:rPr>
                <a:t>坚持正确政治方向、坚守政治定位、突出政治责任，是规则的突出亮点。</a:t>
              </a:r>
              <a:endParaRPr lang="zh-CN" altLang="en-US" sz="900" kern="100" dirty="0">
                <a:solidFill>
                  <a:schemeClr val="tx1">
                    <a:lumMod val="50000"/>
                    <a:lumOff val="50000"/>
                  </a:schemeClr>
                </a:solidFill>
                <a:cs typeface="+mn-ea"/>
                <a:sym typeface="+mn-lt"/>
              </a:endParaRPr>
            </a:p>
          </p:txBody>
        </p:sp>
      </p:grpSp>
      <p:grpSp>
        <p:nvGrpSpPr>
          <p:cNvPr id="150" name="组合 149"/>
          <p:cNvGrpSpPr/>
          <p:nvPr/>
        </p:nvGrpSpPr>
        <p:grpSpPr>
          <a:xfrm>
            <a:off x="51338" y="2270588"/>
            <a:ext cx="2433768" cy="931862"/>
            <a:chOff x="6449918" y="1334791"/>
            <a:chExt cx="3244463" cy="1242099"/>
          </a:xfrm>
        </p:grpSpPr>
        <p:sp>
          <p:nvSpPr>
            <p:cNvPr id="151" name="MH_SubTitle_1"/>
            <p:cNvSpPr>
              <a:spLocks noChangeArrowheads="1"/>
            </p:cNvSpPr>
            <p:nvPr/>
          </p:nvSpPr>
          <p:spPr bwMode="auto">
            <a:xfrm flipH="1">
              <a:off x="7745716" y="1334791"/>
              <a:ext cx="1887369" cy="451266"/>
            </a:xfrm>
            <a:prstGeom prst="rect">
              <a:avLst/>
            </a:prstGeom>
            <a:noFill/>
          </p:spPr>
          <p:txBody>
            <a:bodyPr wrap="none" rtlCol="0">
              <a:spAutoFit/>
            </a:bodyPr>
            <a:lstStyle/>
            <a:p>
              <a:pPr algn="r"/>
              <a:r>
                <a:rPr lang="zh-CN" altLang="en-US" sz="1600" b="1" dirty="0">
                  <a:gradFill>
                    <a:gsLst>
                      <a:gs pos="0">
                        <a:srgbClr val="E03C39"/>
                      </a:gs>
                      <a:gs pos="100000">
                        <a:srgbClr val="C00000"/>
                      </a:gs>
                    </a:gsLst>
                    <a:lin ang="5400000" scaled="1"/>
                  </a:gradFill>
                  <a:cs typeface="+mn-ea"/>
                  <a:sym typeface="+mn-lt"/>
                </a:rPr>
                <a:t>规范组织设置</a:t>
              </a:r>
              <a:endParaRPr lang="en-US" altLang="zh-CN" sz="1600" b="1" dirty="0">
                <a:gradFill>
                  <a:gsLst>
                    <a:gs pos="0">
                      <a:srgbClr val="E03C39"/>
                    </a:gs>
                    <a:gs pos="100000">
                      <a:srgbClr val="C00000"/>
                    </a:gs>
                  </a:gsLst>
                  <a:lin ang="5400000" scaled="1"/>
                </a:gradFill>
                <a:cs typeface="+mn-ea"/>
                <a:sym typeface="+mn-lt"/>
              </a:endParaRPr>
            </a:p>
          </p:txBody>
        </p:sp>
        <p:sp>
          <p:nvSpPr>
            <p:cNvPr id="152" name="Rectangle 5"/>
            <p:cNvSpPr/>
            <p:nvPr/>
          </p:nvSpPr>
          <p:spPr bwMode="auto">
            <a:xfrm>
              <a:off x="6449918" y="1764382"/>
              <a:ext cx="324446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spcBef>
                  <a:spcPts val="375"/>
                </a:spcBef>
                <a:defRPr/>
              </a:pPr>
              <a:r>
                <a:rPr lang="en-US" altLang="zh-CN" sz="900" kern="100" dirty="0">
                  <a:solidFill>
                    <a:schemeClr val="tx1">
                      <a:lumMod val="50000"/>
                      <a:lumOff val="50000"/>
                    </a:schemeClr>
                  </a:solidFill>
                  <a:cs typeface="+mn-ea"/>
                  <a:sym typeface="+mn-lt"/>
                </a:rPr>
                <a:t>                </a:t>
              </a:r>
              <a:r>
                <a:rPr lang="zh-CN" altLang="en-US" sz="900" kern="100" dirty="0">
                  <a:solidFill>
                    <a:schemeClr val="tx1">
                      <a:lumMod val="50000"/>
                      <a:lumOff val="50000"/>
                    </a:schemeClr>
                  </a:solidFill>
                  <a:cs typeface="+mn-ea"/>
                  <a:sym typeface="+mn-lt"/>
                </a:rPr>
                <a:t>党章和纪委工作条例、监察法对纪委监委派驻纪检监察机构作出了基本规范。</a:t>
              </a:r>
              <a:endParaRPr lang="zh-CN" altLang="en-US" sz="900" kern="100" dirty="0">
                <a:solidFill>
                  <a:schemeClr val="tx1">
                    <a:lumMod val="50000"/>
                    <a:lumOff val="50000"/>
                  </a:schemeClr>
                </a:solidFill>
                <a:cs typeface="+mn-ea"/>
                <a:sym typeface="+mn-lt"/>
              </a:endParaRPr>
            </a:p>
          </p:txBody>
        </p:sp>
      </p:grpSp>
      <p:grpSp>
        <p:nvGrpSpPr>
          <p:cNvPr id="153" name="组合 152"/>
          <p:cNvGrpSpPr/>
          <p:nvPr/>
        </p:nvGrpSpPr>
        <p:grpSpPr>
          <a:xfrm>
            <a:off x="756368" y="3446858"/>
            <a:ext cx="2387788" cy="931862"/>
            <a:chOff x="6449919" y="1334791"/>
            <a:chExt cx="3183166" cy="1242099"/>
          </a:xfrm>
        </p:grpSpPr>
        <p:sp>
          <p:nvSpPr>
            <p:cNvPr id="154" name="MH_SubTitle_1"/>
            <p:cNvSpPr>
              <a:spLocks noChangeArrowheads="1"/>
            </p:cNvSpPr>
            <p:nvPr/>
          </p:nvSpPr>
          <p:spPr bwMode="auto">
            <a:xfrm flipH="1">
              <a:off x="7745716" y="1334791"/>
              <a:ext cx="1887369" cy="451266"/>
            </a:xfrm>
            <a:prstGeom prst="rect">
              <a:avLst/>
            </a:prstGeom>
            <a:noFill/>
          </p:spPr>
          <p:txBody>
            <a:bodyPr wrap="none" rtlCol="0">
              <a:spAutoFit/>
            </a:bodyPr>
            <a:lstStyle/>
            <a:p>
              <a:pPr algn="r"/>
              <a:r>
                <a:rPr lang="zh-CN" altLang="en-US" sz="1600" b="1" dirty="0">
                  <a:gradFill>
                    <a:gsLst>
                      <a:gs pos="0">
                        <a:srgbClr val="E03C39"/>
                      </a:gs>
                      <a:gs pos="100000">
                        <a:srgbClr val="C00000"/>
                      </a:gs>
                    </a:gsLst>
                    <a:lin ang="5400000" scaled="1"/>
                  </a:gradFill>
                  <a:cs typeface="+mn-ea"/>
                  <a:sym typeface="+mn-lt"/>
                </a:rPr>
                <a:t>完善领导体制</a:t>
              </a:r>
              <a:endParaRPr lang="en-US" altLang="zh-CN" sz="1600" b="1" dirty="0">
                <a:gradFill>
                  <a:gsLst>
                    <a:gs pos="0">
                      <a:srgbClr val="E03C39"/>
                    </a:gs>
                    <a:gs pos="100000">
                      <a:srgbClr val="C00000"/>
                    </a:gs>
                  </a:gsLst>
                  <a:lin ang="5400000" scaled="1"/>
                </a:gradFill>
                <a:cs typeface="+mn-ea"/>
                <a:sym typeface="+mn-lt"/>
              </a:endParaRPr>
            </a:p>
          </p:txBody>
        </p:sp>
        <p:sp>
          <p:nvSpPr>
            <p:cNvPr id="155" name="Rectangle 5"/>
            <p:cNvSpPr/>
            <p:nvPr/>
          </p:nvSpPr>
          <p:spPr bwMode="auto">
            <a:xfrm>
              <a:off x="6449919" y="1764382"/>
              <a:ext cx="3041002"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en-US" altLang="zh-CN" sz="900" kern="100" dirty="0">
                  <a:solidFill>
                    <a:schemeClr val="tx1">
                      <a:lumMod val="50000"/>
                      <a:lumOff val="50000"/>
                    </a:schemeClr>
                  </a:solidFill>
                  <a:cs typeface="+mn-ea"/>
                  <a:sym typeface="+mn-lt"/>
                </a:rPr>
                <a:t>      </a:t>
              </a:r>
              <a:r>
                <a:rPr lang="zh-CN" altLang="en-US" sz="900" kern="100" dirty="0">
                  <a:solidFill>
                    <a:schemeClr val="tx1">
                      <a:lumMod val="50000"/>
                      <a:lumOff val="50000"/>
                    </a:schemeClr>
                  </a:solidFill>
                  <a:cs typeface="+mn-ea"/>
                  <a:sym typeface="+mn-lt"/>
                </a:rPr>
                <a:t>健全系统集成、协同高效的体制机制，是实现派驻监督从“有形覆盖”到“有效覆盖”的关键所在。</a:t>
              </a:r>
              <a:endParaRPr lang="zh-CN" altLang="en-US" sz="900" kern="100" dirty="0">
                <a:solidFill>
                  <a:schemeClr val="tx1">
                    <a:lumMod val="50000"/>
                    <a:lumOff val="50000"/>
                  </a:schemeClr>
                </a:solidFill>
                <a:cs typeface="+mn-ea"/>
                <a:sym typeface="+mn-lt"/>
              </a:endParaRPr>
            </a:p>
          </p:txBody>
        </p:sp>
      </p:grpSp>
      <p:grpSp>
        <p:nvGrpSpPr>
          <p:cNvPr id="72" name="组合 71"/>
          <p:cNvGrpSpPr/>
          <p:nvPr/>
        </p:nvGrpSpPr>
        <p:grpSpPr>
          <a:xfrm>
            <a:off x="4584995" y="-20216"/>
            <a:ext cx="4777722" cy="747603"/>
            <a:chOff x="2810992" y="3767486"/>
            <a:chExt cx="5838067" cy="747603"/>
          </a:xfrm>
        </p:grpSpPr>
        <p:pic>
          <p:nvPicPr>
            <p:cNvPr id="73" name="图片 72"/>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74" name="图片 73"/>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75"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6" name="任意多边形: 形状 75"/>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77" name="文本框 76"/>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200" y="347"/>
            <a:ext cx="9145588" cy="5144393"/>
          </a:xfrm>
          <a:prstGeom prst="rect">
            <a:avLst/>
          </a:prstGeom>
        </p:spPr>
      </p:pic>
      <p:sp>
        <p:nvSpPr>
          <p:cNvPr id="33" name="星形: 五角 32"/>
          <p:cNvSpPr/>
          <p:nvPr/>
        </p:nvSpPr>
        <p:spPr>
          <a:xfrm>
            <a:off x="2645871" y="473908"/>
            <a:ext cx="3853846" cy="3853846"/>
          </a:xfrm>
          <a:prstGeom prst="star5">
            <a:avLst/>
          </a:prstGeom>
          <a:noFill/>
          <a:ln w="12700">
            <a:gradFill>
              <a:gsLst>
                <a:gs pos="0">
                  <a:srgbClr val="E03C39">
                    <a:alpha val="0"/>
                  </a:srgbClr>
                </a:gs>
                <a:gs pos="100000">
                  <a:srgbClr val="E03C39"/>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sp>
        <p:nvSpPr>
          <p:cNvPr id="92" name="文本框 91"/>
          <p:cNvSpPr txBox="1"/>
          <p:nvPr/>
        </p:nvSpPr>
        <p:spPr>
          <a:xfrm>
            <a:off x="3635383" y="2262580"/>
            <a:ext cx="1900548" cy="707886"/>
          </a:xfrm>
          <a:prstGeom prst="rect">
            <a:avLst/>
          </a:prstGeom>
          <a:noFill/>
        </p:spPr>
        <p:txBody>
          <a:bodyPr wrap="square">
            <a:spAutoFit/>
          </a:bodyPr>
          <a:lstStyle/>
          <a:p>
            <a:pPr algn="ctr"/>
            <a:r>
              <a:rPr lang="zh-CN" altLang="en-US" sz="40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目录</a:t>
            </a:r>
            <a:endParaRPr lang="zh-CN" altLang="en-US" sz="4000" dirty="0">
              <a:solidFill>
                <a:schemeClr val="bg1"/>
              </a:solidFill>
              <a:latin typeface="江城律动宋" panose="02020700000000000000" pitchFamily="18" charset="-122"/>
              <a:ea typeface="江城律动宋" panose="02020700000000000000" pitchFamily="18" charset="-122"/>
            </a:endParaRPr>
          </a:p>
        </p:txBody>
      </p:sp>
      <p:sp>
        <p:nvSpPr>
          <p:cNvPr id="37" name="文本框 36"/>
          <p:cNvSpPr txBox="1"/>
          <p:nvPr/>
        </p:nvSpPr>
        <p:spPr>
          <a:xfrm>
            <a:off x="6049410" y="2687058"/>
            <a:ext cx="1547720" cy="584775"/>
          </a:xfrm>
          <a:prstGeom prst="rect">
            <a:avLst/>
          </a:prstGeom>
          <a:noFill/>
        </p:spPr>
        <p:txBody>
          <a:bodyPr wrap="square">
            <a:spAutoFit/>
          </a:bodyPr>
          <a:lstStyle/>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1600" b="1" dirty="0">
              <a:latin typeface="江城律动宋" panose="02020700000000000000" pitchFamily="18" charset="-122"/>
              <a:ea typeface="江城律动宋" panose="02020700000000000000" pitchFamily="18" charset="-122"/>
            </a:endParaRPr>
          </a:p>
        </p:txBody>
      </p:sp>
      <p:sp>
        <p:nvSpPr>
          <p:cNvPr id="52" name="文本框 51"/>
          <p:cNvSpPr txBox="1"/>
          <p:nvPr/>
        </p:nvSpPr>
        <p:spPr>
          <a:xfrm>
            <a:off x="1650734" y="2683264"/>
            <a:ext cx="1462834" cy="892552"/>
          </a:xfrm>
          <a:prstGeom prst="rect">
            <a:avLst/>
          </a:prstGeom>
          <a:noFill/>
        </p:spPr>
        <p:txBody>
          <a:bodyPr wrap="square">
            <a:spAutoFit/>
          </a:bodyPr>
          <a:lstStyle/>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1600" b="1" dirty="0">
              <a:latin typeface="江城律动宋" panose="02020700000000000000" pitchFamily="18" charset="-122"/>
              <a:ea typeface="江城律动宋" panose="02020700000000000000" pitchFamily="18" charset="-122"/>
            </a:endParaRPr>
          </a:p>
          <a:p>
            <a:pPr algn="ctr"/>
            <a:endParaRPr lang="zh-CN" altLang="en-US" sz="2000" dirty="0">
              <a:latin typeface="江城律动宋" panose="02020700000000000000" pitchFamily="18" charset="-122"/>
              <a:ea typeface="江城律动宋" panose="02020700000000000000" pitchFamily="18" charset="-122"/>
            </a:endParaRPr>
          </a:p>
        </p:txBody>
      </p:sp>
      <p:sp>
        <p:nvSpPr>
          <p:cNvPr id="55" name="文本框 54"/>
          <p:cNvSpPr txBox="1"/>
          <p:nvPr/>
        </p:nvSpPr>
        <p:spPr>
          <a:xfrm>
            <a:off x="3335607" y="4174821"/>
            <a:ext cx="2476042" cy="584775"/>
          </a:xfrm>
          <a:prstGeom prst="rect">
            <a:avLst/>
          </a:prstGeom>
          <a:noFill/>
        </p:spPr>
        <p:txBody>
          <a:bodyPr wrap="square">
            <a:spAutoFit/>
          </a:bodyPr>
          <a:lstStyle/>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纪检监察政治机关及派驻纪检监察政治机构介绍</a:t>
            </a:r>
            <a:endParaRPr lang="en-US" altLang="zh-CN"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 name="文本框 5"/>
          <p:cNvSpPr txBox="1"/>
          <p:nvPr/>
        </p:nvSpPr>
        <p:spPr>
          <a:xfrm>
            <a:off x="4305151" y="3615973"/>
            <a:ext cx="457176"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5</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7" name="文本框 56"/>
          <p:cNvSpPr txBox="1"/>
          <p:nvPr/>
        </p:nvSpPr>
        <p:spPr>
          <a:xfrm>
            <a:off x="5112621" y="1177091"/>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2</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8" name="文本框 57"/>
          <p:cNvSpPr txBox="1"/>
          <p:nvPr/>
        </p:nvSpPr>
        <p:spPr>
          <a:xfrm>
            <a:off x="3088158" y="2551576"/>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3</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9" name="文本框 58"/>
          <p:cNvSpPr txBox="1"/>
          <p:nvPr/>
        </p:nvSpPr>
        <p:spPr>
          <a:xfrm>
            <a:off x="5606852" y="2551576"/>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4</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pic>
        <p:nvPicPr>
          <p:cNvPr id="26" name="图片 2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19" name="文本框 18"/>
          <p:cNvSpPr txBox="1"/>
          <p:nvPr/>
        </p:nvSpPr>
        <p:spPr>
          <a:xfrm>
            <a:off x="5561624" y="1271324"/>
            <a:ext cx="2395546" cy="583565"/>
          </a:xfrm>
          <a:prstGeom prst="rect">
            <a:avLst/>
          </a:prstGeom>
          <a:noFill/>
        </p:spPr>
        <p:txBody>
          <a:bodyPr wrap="square">
            <a:spAutoFit/>
          </a:bodyPr>
          <a:lstStyle/>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党风廉政建设和</a:t>
            </a:r>
            <a:endPar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反腐败斗争工作形势</a:t>
            </a:r>
            <a:endParaRPr lang="zh-CN" altLang="en-US" sz="1600" b="1" dirty="0">
              <a:latin typeface="江城律动宋" panose="02020700000000000000" pitchFamily="18" charset="-122"/>
              <a:ea typeface="江城律动宋" panose="02020700000000000000" pitchFamily="18" charset="-122"/>
            </a:endParaRPr>
          </a:p>
        </p:txBody>
      </p:sp>
      <p:grpSp>
        <p:nvGrpSpPr>
          <p:cNvPr id="27" name="组合 26"/>
          <p:cNvGrpSpPr/>
          <p:nvPr/>
        </p:nvGrpSpPr>
        <p:grpSpPr>
          <a:xfrm>
            <a:off x="4584995" y="-20216"/>
            <a:ext cx="4777722" cy="747603"/>
            <a:chOff x="2810992" y="3767486"/>
            <a:chExt cx="5838067" cy="747603"/>
          </a:xfrm>
        </p:grpSpPr>
        <p:pic>
          <p:nvPicPr>
            <p:cNvPr id="28" name="图片 27"/>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9" name="图片 28"/>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3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31" name="任意多边形: 形状 3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32" name="文本框 3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
        <p:nvSpPr>
          <p:cNvPr id="24" name="文本框 23"/>
          <p:cNvSpPr txBox="1"/>
          <p:nvPr/>
        </p:nvSpPr>
        <p:spPr>
          <a:xfrm>
            <a:off x="3606542" y="1180010"/>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1</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25" name="文本框 24"/>
          <p:cNvSpPr txBox="1"/>
          <p:nvPr/>
        </p:nvSpPr>
        <p:spPr>
          <a:xfrm>
            <a:off x="1332434" y="1271325"/>
            <a:ext cx="2306302" cy="583565"/>
          </a:xfrm>
          <a:prstGeom prst="rect">
            <a:avLst/>
          </a:prstGeom>
          <a:noFill/>
        </p:spPr>
        <p:txBody>
          <a:bodyPr wrap="square">
            <a:spAutoFit/>
          </a:bodyPr>
          <a:lstStyle/>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中国共产党人</a:t>
            </a:r>
            <a:endPar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a:p>
            <a:pPr algn="ctr"/>
            <a:r>
              <a:rPr lang="zh-CN" altLang="en-US" sz="16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精神谱系简介</a:t>
            </a:r>
            <a:endParaRPr lang="zh-CN" altLang="en-US" sz="1600" b="1" dirty="0">
              <a:latin typeface="江城律动宋" panose="02020700000000000000" pitchFamily="18" charset="-122"/>
              <a:ea typeface="江城律动宋" panose="020207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6727720">
            <a:off x="-1317658" y="-1664588"/>
            <a:ext cx="4959678" cy="4959678"/>
          </a:xfrm>
          <a:prstGeom prst="star5">
            <a:avLst/>
          </a:prstGeom>
          <a:gradFill>
            <a:gsLst>
              <a:gs pos="14000">
                <a:srgbClr val="E03C39">
                  <a:alpha val="0"/>
                </a:srgbClr>
              </a:gs>
              <a:gs pos="54000">
                <a:srgbClr val="E03C39"/>
              </a:gs>
            </a:gsLst>
            <a:lin ang="5400000" scaled="1"/>
          </a:gradFill>
          <a:ln w="12700">
            <a:gradFill>
              <a:gsLst>
                <a:gs pos="18000">
                  <a:srgbClr val="E03C39">
                    <a:alpha val="0"/>
                  </a:srgbClr>
                </a:gs>
                <a:gs pos="62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7702" y="51540"/>
            <a:ext cx="3330046" cy="4544106"/>
          </a:xfrm>
          <a:prstGeom prst="rect">
            <a:avLst/>
          </a:prstGeom>
        </p:spPr>
      </p:pic>
      <p:sp>
        <p:nvSpPr>
          <p:cNvPr id="36" name="星形: 五角 35"/>
          <p:cNvSpPr/>
          <p:nvPr/>
        </p:nvSpPr>
        <p:spPr>
          <a:xfrm rot="15193935">
            <a:off x="6981376" y="2397138"/>
            <a:ext cx="532118" cy="532118"/>
          </a:xfrm>
          <a:prstGeom prst="star5">
            <a:avLst/>
          </a:prstGeom>
          <a:gradFill>
            <a:gsLst>
              <a:gs pos="0">
                <a:srgbClr val="E03C39">
                  <a:alpha val="0"/>
                </a:srgbClr>
              </a:gs>
              <a:gs pos="100000">
                <a:srgbClr val="E03C39"/>
              </a:gs>
            </a:gsLst>
            <a:lin ang="54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pic>
        <p:nvPicPr>
          <p:cNvPr id="87" name="图片 86"/>
          <p:cNvPicPr>
            <a:picLocks noChangeAspect="1"/>
          </p:cNvPicPr>
          <p:nvPr/>
        </p:nvPicPr>
        <p:blipFill rotWithShape="1">
          <a:blip r:embed="rId5" cstate="print">
            <a:extLst>
              <a:ext uri="{28A0092B-C50C-407E-A947-70E740481C1C}">
                <a14:useLocalDpi xmlns:a14="http://schemas.microsoft.com/office/drawing/2010/main" val="0"/>
              </a:ext>
            </a:extLst>
          </a:blip>
          <a:srcRect b="84097"/>
          <a:stretch>
            <a:fillRect/>
          </a:stretch>
        </p:blipFill>
        <p:spPr>
          <a:xfrm>
            <a:off x="1182192" y="1760342"/>
            <a:ext cx="3848481" cy="818217"/>
          </a:xfrm>
          <a:prstGeom prst="rect">
            <a:avLst/>
          </a:prstGeom>
        </p:spPr>
      </p:pic>
      <p:sp>
        <p:nvSpPr>
          <p:cNvPr id="92" name="文本框 91"/>
          <p:cNvSpPr txBox="1"/>
          <p:nvPr/>
        </p:nvSpPr>
        <p:spPr>
          <a:xfrm>
            <a:off x="2574420" y="2030374"/>
            <a:ext cx="5012220" cy="1200329"/>
          </a:xfrm>
          <a:prstGeom prst="rect">
            <a:avLst/>
          </a:prstGeom>
          <a:noFill/>
        </p:spPr>
        <p:txBody>
          <a:bodyPr wrap="square">
            <a:spAutoFit/>
          </a:bodyPr>
          <a:lstStyle/>
          <a:p>
            <a:pPr algn="ctr"/>
            <a:r>
              <a:rPr lang="zh-CN" altLang="en-US" sz="72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感谢聆听！</a:t>
            </a:r>
            <a:endParaRPr lang="zh-CN" altLang="en-US" sz="7200" dirty="0">
              <a:latin typeface="江城律动宋" panose="02020700000000000000" pitchFamily="18" charset="-122"/>
              <a:ea typeface="江城律动宋" panose="02020700000000000000" pitchFamily="18" charset="-122"/>
            </a:endParaRPr>
          </a:p>
        </p:txBody>
      </p:sp>
      <p:grpSp>
        <p:nvGrpSpPr>
          <p:cNvPr id="18" name="组合 17"/>
          <p:cNvGrpSpPr/>
          <p:nvPr/>
        </p:nvGrpSpPr>
        <p:grpSpPr>
          <a:xfrm>
            <a:off x="4584995" y="-20216"/>
            <a:ext cx="4777722" cy="747603"/>
            <a:chOff x="2810992" y="3767486"/>
            <a:chExt cx="5838067" cy="747603"/>
          </a:xfrm>
        </p:grpSpPr>
        <p:pic>
          <p:nvPicPr>
            <p:cNvPr id="19" name="图片 18"/>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0" name="图片 19"/>
            <p:cNvPicPr>
              <a:picLocks noChangeAspect="1"/>
            </p:cNvPicPr>
            <p:nvPr/>
          </p:nvPicPr>
          <p:blipFill rotWithShape="1">
            <a:blip r:embed="rId8" cstate="print">
              <a:extLst>
                <a:ext uri="{BEBA8EAE-BF5A-486C-A8C5-ECC9F3942E4B}">
                  <a14:imgProps xmlns:a14="http://schemas.microsoft.com/office/drawing/2010/main">
                    <a14:imgLayer r:embed="rId7">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2"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3" name="任意多边形: 形状 22"/>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4" name="文本框 23"/>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01</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503625" y="2849632"/>
            <a:ext cx="6035809"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中国共产党人的精神谱系简介</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087108" y="3422783"/>
            <a:ext cx="4868841"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简要回顾百年大党百年苦难辉煌铸就的共产党人精神谱系</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25" name="组合 24"/>
          <p:cNvGrpSpPr/>
          <p:nvPr/>
        </p:nvGrpSpPr>
        <p:grpSpPr>
          <a:xfrm>
            <a:off x="4584995" y="-20216"/>
            <a:ext cx="4777722" cy="747603"/>
            <a:chOff x="2810992" y="3767486"/>
            <a:chExt cx="5838067" cy="747603"/>
          </a:xfrm>
        </p:grpSpPr>
        <p:pic>
          <p:nvPicPr>
            <p:cNvPr id="26" name="图片 25"/>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7" name="图片 2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9" name="任意多边形: 形状 28"/>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30" name="文本框 29"/>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2829" y="601592"/>
            <a:ext cx="1043464" cy="1043606"/>
            <a:chOff x="4726999" y="772344"/>
            <a:chExt cx="1326720" cy="1326900"/>
          </a:xfrm>
        </p:grpSpPr>
        <p:grpSp>
          <p:nvGrpSpPr>
            <p:cNvPr id="5" name="组合 4"/>
            <p:cNvGrpSpPr/>
            <p:nvPr/>
          </p:nvGrpSpPr>
          <p:grpSpPr>
            <a:xfrm>
              <a:off x="4726999" y="772344"/>
              <a:ext cx="1326720" cy="1326900"/>
              <a:chOff x="4926840" y="1732375"/>
              <a:chExt cx="1656097" cy="1656098"/>
            </a:xfrm>
          </p:grpSpPr>
          <p:sp>
            <p:nvSpPr>
              <p:cNvPr id="9" name="任意多边形 8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椭圆 9"/>
              <p:cNvSpPr/>
              <p:nvPr/>
            </p:nvSpPr>
            <p:spPr>
              <a:xfrm>
                <a:off x="5189938" y="1995474"/>
                <a:ext cx="1129900" cy="1129900"/>
              </a:xfrm>
              <a:prstGeom prst="ellipse">
                <a:avLst/>
              </a:prstGeom>
              <a:solidFill>
                <a:srgbClr val="EC6C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37"/>
            <p:cNvSpPr txBox="1"/>
            <p:nvPr/>
          </p:nvSpPr>
          <p:spPr>
            <a:xfrm>
              <a:off x="4951132" y="1237456"/>
              <a:ext cx="828948" cy="430457"/>
            </a:xfrm>
            <a:prstGeom prst="rect">
              <a:avLst/>
            </a:prstGeom>
            <a:noFill/>
          </p:spPr>
          <p:txBody>
            <a:bodyPr wrap="square" rtlCol="0">
              <a:spAutoFit/>
            </a:bodyPr>
            <a:lstStyle/>
            <a:p>
              <a:pPr algn="ctr"/>
              <a:r>
                <a:rPr lang="en-US" altLang="zh-CN" sz="1600" dirty="0">
                  <a:solidFill>
                    <a:srgbClr val="EC6C3E"/>
                  </a:solidFill>
                  <a:cs typeface="+mn-ea"/>
                  <a:sym typeface="+mn-lt"/>
                </a:rPr>
                <a:t>1848</a:t>
              </a:r>
              <a:endParaRPr lang="zh-CN" altLang="en-US" sz="1600" dirty="0">
                <a:solidFill>
                  <a:srgbClr val="EC6C3E"/>
                </a:solidFill>
                <a:cs typeface="+mn-ea"/>
                <a:sym typeface="+mn-lt"/>
              </a:endParaRPr>
            </a:p>
          </p:txBody>
        </p:sp>
      </p:grpSp>
      <p:grpSp>
        <p:nvGrpSpPr>
          <p:cNvPr id="12" name="组合 11"/>
          <p:cNvGrpSpPr/>
          <p:nvPr/>
        </p:nvGrpSpPr>
        <p:grpSpPr>
          <a:xfrm>
            <a:off x="3844282" y="432479"/>
            <a:ext cx="2454085" cy="740922"/>
            <a:chOff x="6161346" y="815703"/>
            <a:chExt cx="2454085" cy="740922"/>
          </a:xfrm>
        </p:grpSpPr>
        <p:grpSp>
          <p:nvGrpSpPr>
            <p:cNvPr id="13" name="组合 12"/>
            <p:cNvGrpSpPr/>
            <p:nvPr/>
          </p:nvGrpSpPr>
          <p:grpSpPr>
            <a:xfrm>
              <a:off x="6161346" y="815703"/>
              <a:ext cx="2454085" cy="740922"/>
              <a:chOff x="5947699" y="835994"/>
              <a:chExt cx="3271545" cy="987591"/>
            </a:xfrm>
          </p:grpSpPr>
          <p:grpSp>
            <p:nvGrpSpPr>
              <p:cNvPr id="15" name="组合 14"/>
              <p:cNvGrpSpPr/>
              <p:nvPr/>
            </p:nvGrpSpPr>
            <p:grpSpPr>
              <a:xfrm flipV="1">
                <a:off x="5947699" y="1317986"/>
                <a:ext cx="2684915" cy="333365"/>
                <a:chOff x="5272248" y="4626108"/>
                <a:chExt cx="2684915" cy="333365"/>
              </a:xfrm>
            </p:grpSpPr>
            <p:sp>
              <p:nvSpPr>
                <p:cNvPr id="18" name="椭圆 17"/>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任意多边形 9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6" name="文本框 100"/>
              <p:cNvSpPr txBox="1"/>
              <p:nvPr/>
            </p:nvSpPr>
            <p:spPr>
              <a:xfrm>
                <a:off x="6719706" y="835994"/>
                <a:ext cx="1780467" cy="430754"/>
              </a:xfrm>
              <a:prstGeom prst="rect">
                <a:avLst/>
              </a:prstGeom>
              <a:noFill/>
            </p:spPr>
            <p:txBody>
              <a:bodyPr wrap="square" rtlCol="0">
                <a:spAutoFit/>
              </a:bodyPr>
              <a:lstStyle/>
              <a:p>
                <a:r>
                  <a:rPr lang="en-US" altLang="zh-CN" sz="1500" b="1" dirty="0">
                    <a:solidFill>
                      <a:srgbClr val="EC6C3E"/>
                    </a:solidFill>
                    <a:cs typeface="+mn-ea"/>
                    <a:sym typeface="+mn-lt"/>
                  </a:rPr>
                  <a:t>《</a:t>
                </a:r>
                <a:r>
                  <a:rPr lang="zh-CN" altLang="en-US" sz="1500" b="1" dirty="0">
                    <a:solidFill>
                      <a:srgbClr val="EC6C3E"/>
                    </a:solidFill>
                    <a:cs typeface="+mn-ea"/>
                    <a:sym typeface="+mn-lt"/>
                  </a:rPr>
                  <a:t>共产党宣言</a:t>
                </a:r>
                <a:r>
                  <a:rPr lang="en-US" altLang="zh-CN" sz="1500" b="1" dirty="0">
                    <a:solidFill>
                      <a:srgbClr val="EC6C3E"/>
                    </a:solidFill>
                    <a:cs typeface="+mn-ea"/>
                    <a:sym typeface="+mn-lt"/>
                  </a:rPr>
                  <a:t>》</a:t>
                </a:r>
                <a:endParaRPr lang="zh-CN" altLang="en-US" sz="1500" b="1" dirty="0">
                  <a:solidFill>
                    <a:srgbClr val="EC6C3E"/>
                  </a:solidFill>
                  <a:cs typeface="+mn-ea"/>
                  <a:sym typeface="+mn-lt"/>
                </a:endParaRPr>
              </a:p>
            </p:txBody>
          </p:sp>
          <p:sp>
            <p:nvSpPr>
              <p:cNvPr id="17" name="文本框 101"/>
              <p:cNvSpPr txBox="1"/>
              <p:nvPr/>
            </p:nvSpPr>
            <p:spPr>
              <a:xfrm>
                <a:off x="6290683" y="1331294"/>
                <a:ext cx="2928561" cy="49229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一个幽灵，共产主义的幽灵，在欧洲游荡</a:t>
                </a:r>
                <a:endParaRPr lang="en-US" altLang="zh-CN" sz="900" dirty="0">
                  <a:solidFill>
                    <a:prstClr val="black">
                      <a:lumMod val="50000"/>
                      <a:lumOff val="50000"/>
                    </a:prstClr>
                  </a:solidFill>
                  <a:cs typeface="+mn-ea"/>
                  <a:sym typeface="+mn-lt"/>
                </a:endParaRPr>
              </a:p>
            </p:txBody>
          </p:sp>
        </p:grpSp>
        <p:sp>
          <p:nvSpPr>
            <p:cNvPr id="14" name="Freeform 57"/>
            <p:cNvSpPr>
              <a:spLocks noEditPoints="1"/>
            </p:cNvSpPr>
            <p:nvPr/>
          </p:nvSpPr>
          <p:spPr bwMode="auto">
            <a:xfrm>
              <a:off x="6521102" y="832365"/>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dirty="0">
                <a:cs typeface="+mn-ea"/>
                <a:sym typeface="+mn-lt"/>
              </a:endParaRPr>
            </a:p>
          </p:txBody>
        </p:sp>
      </p:grpSp>
      <p:grpSp>
        <p:nvGrpSpPr>
          <p:cNvPr id="20" name="组合 19"/>
          <p:cNvGrpSpPr/>
          <p:nvPr/>
        </p:nvGrpSpPr>
        <p:grpSpPr>
          <a:xfrm>
            <a:off x="3708905" y="1287163"/>
            <a:ext cx="943420" cy="943546"/>
            <a:chOff x="5871126" y="1817967"/>
            <a:chExt cx="943420" cy="943546"/>
          </a:xfrm>
        </p:grpSpPr>
        <p:grpSp>
          <p:nvGrpSpPr>
            <p:cNvPr id="21" name="组合 20"/>
            <p:cNvGrpSpPr/>
            <p:nvPr/>
          </p:nvGrpSpPr>
          <p:grpSpPr>
            <a:xfrm>
              <a:off x="5871126" y="1817967"/>
              <a:ext cx="943420" cy="943546"/>
              <a:chOff x="4926840" y="1732375"/>
              <a:chExt cx="1656097" cy="1656098"/>
            </a:xfrm>
          </p:grpSpPr>
          <p:sp>
            <p:nvSpPr>
              <p:cNvPr id="25" name="任意多边形 9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6" name="椭圆 25"/>
              <p:cNvSpPr/>
              <p:nvPr/>
            </p:nvSpPr>
            <p:spPr>
              <a:xfrm>
                <a:off x="5189938" y="1995474"/>
                <a:ext cx="1129900" cy="1129900"/>
              </a:xfrm>
              <a:prstGeom prst="ellipse">
                <a:avLst/>
              </a:prstGeom>
              <a:solidFill>
                <a:srgbClr val="E341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文本框 43"/>
            <p:cNvSpPr txBox="1"/>
            <p:nvPr/>
          </p:nvSpPr>
          <p:spPr>
            <a:xfrm>
              <a:off x="5962387" y="2126327"/>
              <a:ext cx="750218" cy="338554"/>
            </a:xfrm>
            <a:prstGeom prst="rect">
              <a:avLst/>
            </a:prstGeom>
            <a:noFill/>
          </p:spPr>
          <p:txBody>
            <a:bodyPr wrap="square" rtlCol="0">
              <a:spAutoFit/>
            </a:bodyPr>
            <a:lstStyle/>
            <a:p>
              <a:pPr algn="ctr"/>
              <a:r>
                <a:rPr lang="en-US" altLang="zh-CN" sz="1600" dirty="0">
                  <a:solidFill>
                    <a:srgbClr val="E3413E"/>
                  </a:solidFill>
                  <a:cs typeface="+mn-ea"/>
                  <a:sym typeface="+mn-lt"/>
                </a:rPr>
                <a:t>1894</a:t>
              </a:r>
              <a:endParaRPr lang="zh-CN" altLang="en-US" sz="1600" dirty="0">
                <a:solidFill>
                  <a:srgbClr val="E3413E"/>
                </a:solidFill>
                <a:cs typeface="+mn-ea"/>
                <a:sym typeface="+mn-lt"/>
              </a:endParaRPr>
            </a:p>
          </p:txBody>
        </p:sp>
      </p:grpSp>
      <p:grpSp>
        <p:nvGrpSpPr>
          <p:cNvPr id="28" name="组合 27"/>
          <p:cNvGrpSpPr/>
          <p:nvPr/>
        </p:nvGrpSpPr>
        <p:grpSpPr>
          <a:xfrm>
            <a:off x="4652325" y="1329729"/>
            <a:ext cx="2527297" cy="578507"/>
            <a:chOff x="6807227" y="1751181"/>
            <a:chExt cx="2527297" cy="578507"/>
          </a:xfrm>
        </p:grpSpPr>
        <p:grpSp>
          <p:nvGrpSpPr>
            <p:cNvPr id="29" name="组合 28"/>
            <p:cNvGrpSpPr/>
            <p:nvPr/>
          </p:nvGrpSpPr>
          <p:grpSpPr>
            <a:xfrm>
              <a:off x="6807227" y="1751181"/>
              <a:ext cx="2527297" cy="578507"/>
              <a:chOff x="5947699" y="880247"/>
              <a:chExt cx="3369146" cy="771104"/>
            </a:xfrm>
          </p:grpSpPr>
          <p:grpSp>
            <p:nvGrpSpPr>
              <p:cNvPr id="34" name="组合 33"/>
              <p:cNvGrpSpPr/>
              <p:nvPr/>
            </p:nvGrpSpPr>
            <p:grpSpPr>
              <a:xfrm flipV="1">
                <a:off x="5947699" y="1317986"/>
                <a:ext cx="2684915" cy="333365"/>
                <a:chOff x="5272248" y="4626108"/>
                <a:chExt cx="2684915" cy="333365"/>
              </a:xfrm>
            </p:grpSpPr>
            <p:sp>
              <p:nvSpPr>
                <p:cNvPr id="37" name="椭圆 3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任意多边形 11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5" name="文本框 90"/>
              <p:cNvSpPr txBox="1"/>
              <p:nvPr/>
            </p:nvSpPr>
            <p:spPr>
              <a:xfrm>
                <a:off x="6923345" y="880247"/>
                <a:ext cx="2393500" cy="430753"/>
              </a:xfrm>
              <a:prstGeom prst="rect">
                <a:avLst/>
              </a:prstGeom>
              <a:noFill/>
            </p:spPr>
            <p:txBody>
              <a:bodyPr wrap="square" rtlCol="0">
                <a:spAutoFit/>
              </a:bodyPr>
              <a:lstStyle/>
              <a:p>
                <a:r>
                  <a:rPr lang="zh-CN" altLang="en-US" sz="1500" b="1" dirty="0">
                    <a:solidFill>
                      <a:srgbClr val="E3413E"/>
                    </a:solidFill>
                    <a:cs typeface="+mn-ea"/>
                    <a:sym typeface="+mn-lt"/>
                  </a:rPr>
                  <a:t>甲午中日战争失败</a:t>
                </a:r>
                <a:endParaRPr lang="zh-CN" altLang="en-US" sz="1500" b="1" dirty="0">
                  <a:solidFill>
                    <a:srgbClr val="E3413E"/>
                  </a:solidFill>
                  <a:cs typeface="+mn-ea"/>
                  <a:sym typeface="+mn-lt"/>
                </a:endParaRPr>
              </a:p>
            </p:txBody>
          </p:sp>
          <p:sp>
            <p:nvSpPr>
              <p:cNvPr id="36" name="文本框 91"/>
              <p:cNvSpPr txBox="1"/>
              <p:nvPr/>
            </p:nvSpPr>
            <p:spPr>
              <a:xfrm>
                <a:off x="6290684" y="1331294"/>
                <a:ext cx="2621735" cy="30768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打破了近代中国图强革新的梦想</a:t>
                </a:r>
                <a:endParaRPr lang="en-US" altLang="zh-CN" sz="900" dirty="0">
                  <a:solidFill>
                    <a:prstClr val="black">
                      <a:lumMod val="50000"/>
                      <a:lumOff val="50000"/>
                    </a:prstClr>
                  </a:solidFill>
                  <a:cs typeface="+mn-ea"/>
                  <a:sym typeface="+mn-lt"/>
                </a:endParaRPr>
              </a:p>
            </p:txBody>
          </p:sp>
        </p:grpSp>
        <p:grpSp>
          <p:nvGrpSpPr>
            <p:cNvPr id="30" name="Group 46"/>
            <p:cNvGrpSpPr>
              <a:grpSpLocks noChangeAspect="1"/>
            </p:cNvGrpSpPr>
            <p:nvPr/>
          </p:nvGrpSpPr>
          <p:grpSpPr bwMode="auto">
            <a:xfrm>
              <a:off x="7095262" y="1796418"/>
              <a:ext cx="385112" cy="238459"/>
              <a:chOff x="3098" y="1701"/>
              <a:chExt cx="1486" cy="920"/>
            </a:xfrm>
            <a:solidFill>
              <a:schemeClr val="tx1">
                <a:lumMod val="50000"/>
                <a:lumOff val="50000"/>
                <a:alpha val="40000"/>
              </a:schemeClr>
            </a:solidFill>
          </p:grpSpPr>
          <p:sp>
            <p:nvSpPr>
              <p:cNvPr id="31"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39" name="组合 38"/>
          <p:cNvGrpSpPr/>
          <p:nvPr/>
        </p:nvGrpSpPr>
        <p:grpSpPr>
          <a:xfrm>
            <a:off x="3511402" y="2290713"/>
            <a:ext cx="1018798" cy="1018935"/>
            <a:chOff x="5202730" y="2698585"/>
            <a:chExt cx="1086134" cy="1086280"/>
          </a:xfrm>
        </p:grpSpPr>
        <p:grpSp>
          <p:nvGrpSpPr>
            <p:cNvPr id="40" name="组合 39"/>
            <p:cNvGrpSpPr/>
            <p:nvPr/>
          </p:nvGrpSpPr>
          <p:grpSpPr>
            <a:xfrm>
              <a:off x="5202730" y="2698585"/>
              <a:ext cx="1086134" cy="1086280"/>
              <a:chOff x="4926840" y="1732375"/>
              <a:chExt cx="1656097" cy="1656098"/>
            </a:xfrm>
          </p:grpSpPr>
          <p:sp>
            <p:nvSpPr>
              <p:cNvPr id="44" name="任意多边形 11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5" name="椭圆 44"/>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0"/>
            <p:cNvSpPr txBox="1"/>
            <p:nvPr/>
          </p:nvSpPr>
          <p:spPr>
            <a:xfrm>
              <a:off x="5377003" y="3071130"/>
              <a:ext cx="750218" cy="353953"/>
            </a:xfrm>
            <a:prstGeom prst="rect">
              <a:avLst/>
            </a:prstGeom>
            <a:noFill/>
          </p:spPr>
          <p:txBody>
            <a:bodyPr wrap="square" rtlCol="0">
              <a:spAutoFit/>
            </a:bodyPr>
            <a:lstStyle/>
            <a:p>
              <a:pPr algn="ctr"/>
              <a:r>
                <a:rPr lang="en-US" altLang="zh-CN" sz="1600" dirty="0">
                  <a:solidFill>
                    <a:srgbClr val="FA783A"/>
                  </a:solidFill>
                  <a:cs typeface="+mn-ea"/>
                  <a:sym typeface="+mn-lt"/>
                </a:rPr>
                <a:t>1917</a:t>
              </a:r>
              <a:endParaRPr lang="zh-CN" altLang="en-US" sz="1600" dirty="0">
                <a:solidFill>
                  <a:srgbClr val="FA783A"/>
                </a:solidFill>
                <a:cs typeface="+mn-ea"/>
                <a:sym typeface="+mn-lt"/>
              </a:endParaRPr>
            </a:p>
          </p:txBody>
        </p:sp>
      </p:grpSp>
      <p:grpSp>
        <p:nvGrpSpPr>
          <p:cNvPr id="48" name="组合 47"/>
          <p:cNvGrpSpPr/>
          <p:nvPr/>
        </p:nvGrpSpPr>
        <p:grpSpPr>
          <a:xfrm flipH="1">
            <a:off x="1097023" y="2103955"/>
            <a:ext cx="2700809" cy="740598"/>
            <a:chOff x="5534212" y="836426"/>
            <a:chExt cx="3600454" cy="987159"/>
          </a:xfrm>
        </p:grpSpPr>
        <p:grpSp>
          <p:nvGrpSpPr>
            <p:cNvPr id="54" name="组合 53"/>
            <p:cNvGrpSpPr/>
            <p:nvPr/>
          </p:nvGrpSpPr>
          <p:grpSpPr>
            <a:xfrm flipV="1">
              <a:off x="5947699" y="1317986"/>
              <a:ext cx="2684915" cy="333365"/>
              <a:chOff x="5272248" y="4626108"/>
              <a:chExt cx="2684915" cy="333365"/>
            </a:xfrm>
          </p:grpSpPr>
          <p:sp>
            <p:nvSpPr>
              <p:cNvPr id="57" name="椭圆 5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任意多边形 1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5" name="文本框 106"/>
            <p:cNvSpPr txBox="1"/>
            <p:nvPr/>
          </p:nvSpPr>
          <p:spPr>
            <a:xfrm>
              <a:off x="5534212" y="836426"/>
              <a:ext cx="3566365" cy="430754"/>
            </a:xfrm>
            <a:prstGeom prst="rect">
              <a:avLst/>
            </a:prstGeom>
            <a:noFill/>
          </p:spPr>
          <p:txBody>
            <a:bodyPr wrap="square" rtlCol="0">
              <a:spAutoFit/>
            </a:bodyPr>
            <a:lstStyle/>
            <a:p>
              <a:r>
                <a:rPr lang="zh-CN" altLang="en-US" sz="1500" b="1" dirty="0">
                  <a:solidFill>
                    <a:srgbClr val="FA783A"/>
                  </a:solidFill>
                  <a:cs typeface="+mn-ea"/>
                  <a:sym typeface="+mn-lt"/>
                </a:rPr>
                <a:t>俄国十月革命胜利</a:t>
              </a:r>
              <a:endParaRPr lang="zh-CN" altLang="en-US" sz="1500" b="1" dirty="0">
                <a:solidFill>
                  <a:srgbClr val="FA783A"/>
                </a:solidFill>
                <a:cs typeface="+mn-ea"/>
                <a:sym typeface="+mn-lt"/>
              </a:endParaRPr>
            </a:p>
          </p:txBody>
        </p:sp>
        <p:sp>
          <p:nvSpPr>
            <p:cNvPr id="56" name="文本框 107"/>
            <p:cNvSpPr txBox="1"/>
            <p:nvPr/>
          </p:nvSpPr>
          <p:spPr>
            <a:xfrm>
              <a:off x="6290683" y="1331294"/>
              <a:ext cx="2843983" cy="49229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建立起第一个无产阶级政权</a:t>
              </a:r>
              <a:r>
                <a:rPr lang="en-US" altLang="zh-CN" sz="900" dirty="0">
                  <a:solidFill>
                    <a:prstClr val="black">
                      <a:lumMod val="50000"/>
                      <a:lumOff val="50000"/>
                    </a:prstClr>
                  </a:solidFill>
                  <a:cs typeface="+mn-ea"/>
                  <a:sym typeface="+mn-lt"/>
                </a:rPr>
                <a:t>-</a:t>
              </a:r>
              <a:r>
                <a:rPr lang="zh-CN" altLang="en-US" sz="900" dirty="0">
                  <a:solidFill>
                    <a:prstClr val="black">
                      <a:lumMod val="50000"/>
                      <a:lumOff val="50000"/>
                    </a:prstClr>
                  </a:solidFill>
                  <a:cs typeface="+mn-ea"/>
                  <a:sym typeface="+mn-lt"/>
                </a:rPr>
                <a:t>苏维埃政权</a:t>
              </a:r>
              <a:endParaRPr lang="en-US" altLang="zh-CN" sz="900" dirty="0">
                <a:solidFill>
                  <a:prstClr val="black">
                    <a:lumMod val="50000"/>
                    <a:lumOff val="50000"/>
                  </a:prstClr>
                </a:solidFill>
                <a:cs typeface="+mn-ea"/>
                <a:sym typeface="+mn-lt"/>
              </a:endParaRPr>
            </a:p>
          </p:txBody>
        </p:sp>
      </p:grpSp>
      <p:grpSp>
        <p:nvGrpSpPr>
          <p:cNvPr id="59" name="组合 58"/>
          <p:cNvGrpSpPr/>
          <p:nvPr/>
        </p:nvGrpSpPr>
        <p:grpSpPr>
          <a:xfrm>
            <a:off x="4055009" y="3231807"/>
            <a:ext cx="943419" cy="943547"/>
            <a:chOff x="6274574" y="3212808"/>
            <a:chExt cx="1398940" cy="1399129"/>
          </a:xfrm>
        </p:grpSpPr>
        <p:grpSp>
          <p:nvGrpSpPr>
            <p:cNvPr id="60" name="组合 59"/>
            <p:cNvGrpSpPr/>
            <p:nvPr/>
          </p:nvGrpSpPr>
          <p:grpSpPr>
            <a:xfrm>
              <a:off x="6274574" y="3212808"/>
              <a:ext cx="1398940" cy="1399129"/>
              <a:chOff x="4926840" y="1732375"/>
              <a:chExt cx="1656097" cy="1656098"/>
            </a:xfrm>
          </p:grpSpPr>
          <p:sp>
            <p:nvSpPr>
              <p:cNvPr id="64" name="任意多边形 13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5" name="椭圆 64"/>
              <p:cNvSpPr/>
              <p:nvPr/>
            </p:nvSpPr>
            <p:spPr>
              <a:xfrm>
                <a:off x="5189937" y="1995473"/>
                <a:ext cx="1129899" cy="1129899"/>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2" name="文本框 49"/>
            <p:cNvSpPr txBox="1"/>
            <p:nvPr/>
          </p:nvSpPr>
          <p:spPr>
            <a:xfrm>
              <a:off x="6452909" y="3675303"/>
              <a:ext cx="1007902" cy="502021"/>
            </a:xfrm>
            <a:prstGeom prst="rect">
              <a:avLst/>
            </a:prstGeom>
            <a:noFill/>
          </p:spPr>
          <p:txBody>
            <a:bodyPr wrap="square" rtlCol="0">
              <a:spAutoFit/>
            </a:bodyPr>
            <a:lstStyle/>
            <a:p>
              <a:pPr algn="ctr"/>
              <a:r>
                <a:rPr lang="en-US" altLang="zh-CN" sz="1600" dirty="0">
                  <a:solidFill>
                    <a:srgbClr val="FA783A"/>
                  </a:solidFill>
                  <a:cs typeface="+mn-ea"/>
                  <a:sym typeface="+mn-lt"/>
                </a:rPr>
                <a:t>1919</a:t>
              </a:r>
              <a:endParaRPr lang="zh-CN" altLang="en-US" sz="1600" dirty="0">
                <a:solidFill>
                  <a:srgbClr val="FA783A"/>
                </a:solidFill>
                <a:cs typeface="+mn-ea"/>
                <a:sym typeface="+mn-lt"/>
              </a:endParaRPr>
            </a:p>
          </p:txBody>
        </p:sp>
      </p:grpSp>
      <p:grpSp>
        <p:nvGrpSpPr>
          <p:cNvPr id="67" name="组合 66"/>
          <p:cNvGrpSpPr/>
          <p:nvPr/>
        </p:nvGrpSpPr>
        <p:grpSpPr>
          <a:xfrm>
            <a:off x="1593017" y="3233471"/>
            <a:ext cx="2433707" cy="758262"/>
            <a:chOff x="3939287" y="3966715"/>
            <a:chExt cx="2433707" cy="758262"/>
          </a:xfrm>
        </p:grpSpPr>
        <p:sp>
          <p:nvSpPr>
            <p:cNvPr id="68" name="Freeform 53"/>
            <p:cNvSpPr>
              <a:spLocks noEditPoints="1"/>
            </p:cNvSpPr>
            <p:nvPr/>
          </p:nvSpPr>
          <p:spPr bwMode="auto">
            <a:xfrm>
              <a:off x="5656269" y="3966715"/>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a:cs typeface="+mn-ea"/>
                <a:sym typeface="+mn-lt"/>
              </a:endParaRPr>
            </a:p>
          </p:txBody>
        </p:sp>
        <p:grpSp>
          <p:nvGrpSpPr>
            <p:cNvPr id="69" name="组合 68"/>
            <p:cNvGrpSpPr/>
            <p:nvPr/>
          </p:nvGrpSpPr>
          <p:grpSpPr>
            <a:xfrm flipH="1">
              <a:off x="3939287" y="3966715"/>
              <a:ext cx="2433707" cy="758262"/>
              <a:chOff x="5947699" y="812881"/>
              <a:chExt cx="3244379" cy="1010704"/>
            </a:xfrm>
          </p:grpSpPr>
          <p:grpSp>
            <p:nvGrpSpPr>
              <p:cNvPr id="70" name="组合 69"/>
              <p:cNvGrpSpPr/>
              <p:nvPr/>
            </p:nvGrpSpPr>
            <p:grpSpPr>
              <a:xfrm flipV="1">
                <a:off x="5947699" y="1317986"/>
                <a:ext cx="2684915" cy="333365"/>
                <a:chOff x="5272248" y="4626108"/>
                <a:chExt cx="2684915" cy="333365"/>
              </a:xfrm>
            </p:grpSpPr>
            <p:sp>
              <p:nvSpPr>
                <p:cNvPr id="73" name="椭圆 7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任意多边形 14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1" name="文本框 119"/>
              <p:cNvSpPr txBox="1"/>
              <p:nvPr/>
            </p:nvSpPr>
            <p:spPr>
              <a:xfrm>
                <a:off x="6410263" y="812881"/>
                <a:ext cx="1780467" cy="430754"/>
              </a:xfrm>
              <a:prstGeom prst="rect">
                <a:avLst/>
              </a:prstGeom>
              <a:noFill/>
            </p:spPr>
            <p:txBody>
              <a:bodyPr wrap="square" rtlCol="0">
                <a:spAutoFit/>
              </a:bodyPr>
              <a:lstStyle/>
              <a:p>
                <a:r>
                  <a:rPr lang="zh-CN" altLang="en-US" sz="1500" b="1" dirty="0">
                    <a:solidFill>
                      <a:srgbClr val="FA783A"/>
                    </a:solidFill>
                    <a:cs typeface="+mn-ea"/>
                    <a:sym typeface="+mn-lt"/>
                  </a:rPr>
                  <a:t>五四运动</a:t>
                </a:r>
                <a:endParaRPr lang="zh-CN" altLang="en-US" sz="1500" b="1" dirty="0">
                  <a:solidFill>
                    <a:srgbClr val="FA783A"/>
                  </a:solidFill>
                  <a:cs typeface="+mn-ea"/>
                  <a:sym typeface="+mn-lt"/>
                </a:endParaRPr>
              </a:p>
            </p:txBody>
          </p:sp>
          <p:sp>
            <p:nvSpPr>
              <p:cNvPr id="72" name="文本框 120"/>
              <p:cNvSpPr txBox="1"/>
              <p:nvPr/>
            </p:nvSpPr>
            <p:spPr>
              <a:xfrm>
                <a:off x="6290683" y="1331294"/>
                <a:ext cx="2901395" cy="49229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中国人民彻底的反对帝国主义、封建主义的著名爱国运动</a:t>
                </a:r>
                <a:endParaRPr lang="en-US" altLang="zh-CN" sz="900" dirty="0">
                  <a:solidFill>
                    <a:prstClr val="black">
                      <a:lumMod val="50000"/>
                      <a:lumOff val="50000"/>
                    </a:prstClr>
                  </a:solidFill>
                  <a:cs typeface="+mn-ea"/>
                  <a:sym typeface="+mn-lt"/>
                </a:endParaRPr>
              </a:p>
            </p:txBody>
          </p:sp>
        </p:grpSp>
      </p:grpSp>
      <p:grpSp>
        <p:nvGrpSpPr>
          <p:cNvPr id="75" name="组合 74"/>
          <p:cNvGrpSpPr/>
          <p:nvPr/>
        </p:nvGrpSpPr>
        <p:grpSpPr>
          <a:xfrm>
            <a:off x="216432" y="69422"/>
            <a:ext cx="4329674" cy="449771"/>
            <a:chOff x="216432" y="69422"/>
            <a:chExt cx="4329674" cy="449771"/>
          </a:xfrm>
        </p:grpSpPr>
        <p:sp>
          <p:nvSpPr>
            <p:cNvPr id="76" name="文本框 75"/>
            <p:cNvSpPr txBox="1"/>
            <p:nvPr/>
          </p:nvSpPr>
          <p:spPr>
            <a:xfrm>
              <a:off x="734977" y="149861"/>
              <a:ext cx="3811129" cy="369332"/>
            </a:xfrm>
            <a:prstGeom prst="rect">
              <a:avLst/>
            </a:prstGeom>
            <a:noFill/>
          </p:spPr>
          <p:txBody>
            <a:bodyPr wrap="square">
              <a:spAutoFit/>
            </a:bodyPr>
            <a:lstStyle/>
            <a:p>
              <a:r>
                <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中国共产党人的精神谱系简介</a:t>
              </a:r>
              <a:endPar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77" name="文本框 76"/>
            <p:cNvSpPr txBox="1"/>
            <p:nvPr/>
          </p:nvSpPr>
          <p:spPr>
            <a:xfrm>
              <a:off x="216432" y="69422"/>
              <a:ext cx="539938" cy="400110"/>
            </a:xfrm>
            <a:prstGeom prst="rect">
              <a:avLst/>
            </a:prstGeom>
            <a:noFill/>
          </p:spPr>
          <p:txBody>
            <a:bodyPr wrap="square">
              <a:spAutoFit/>
            </a:bodyPr>
            <a:lstStyle/>
            <a:p>
              <a:pPr algn="ctr"/>
              <a:r>
                <a:rPr lang="en-US" altLang="zh-CN" sz="2000"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01</a:t>
              </a:r>
              <a:endParaRPr lang="zh-CN" altLang="en-US" sz="2000"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sp>
        <p:nvSpPr>
          <p:cNvPr id="80" name="Freeform 57"/>
          <p:cNvSpPr>
            <a:spLocks noEditPoints="1"/>
          </p:cNvSpPr>
          <p:nvPr/>
        </p:nvSpPr>
        <p:spPr bwMode="auto">
          <a:xfrm>
            <a:off x="2844602" y="2068488"/>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dirty="0">
              <a:cs typeface="+mn-ea"/>
              <a:sym typeface="+mn-lt"/>
            </a:endParaRPr>
          </a:p>
        </p:txBody>
      </p:sp>
      <p:grpSp>
        <p:nvGrpSpPr>
          <p:cNvPr id="81" name="组合 80"/>
          <p:cNvGrpSpPr/>
          <p:nvPr/>
        </p:nvGrpSpPr>
        <p:grpSpPr>
          <a:xfrm>
            <a:off x="3679740" y="4115999"/>
            <a:ext cx="943419" cy="943547"/>
            <a:chOff x="6274574" y="3212808"/>
            <a:chExt cx="1398940" cy="1399129"/>
          </a:xfrm>
        </p:grpSpPr>
        <p:grpSp>
          <p:nvGrpSpPr>
            <p:cNvPr id="82" name="组合 81"/>
            <p:cNvGrpSpPr/>
            <p:nvPr/>
          </p:nvGrpSpPr>
          <p:grpSpPr>
            <a:xfrm>
              <a:off x="6274574" y="3212808"/>
              <a:ext cx="1398940" cy="1399129"/>
              <a:chOff x="4926840" y="1732375"/>
              <a:chExt cx="1656097" cy="1656098"/>
            </a:xfrm>
          </p:grpSpPr>
          <p:sp>
            <p:nvSpPr>
              <p:cNvPr id="84" name="任意多边形 13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85" name="椭圆 84"/>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3" name="文本框 49"/>
            <p:cNvSpPr txBox="1"/>
            <p:nvPr/>
          </p:nvSpPr>
          <p:spPr>
            <a:xfrm>
              <a:off x="6449686" y="3661607"/>
              <a:ext cx="1028827" cy="502021"/>
            </a:xfrm>
            <a:prstGeom prst="rect">
              <a:avLst/>
            </a:prstGeom>
            <a:noFill/>
          </p:spPr>
          <p:txBody>
            <a:bodyPr wrap="square" rtlCol="0">
              <a:spAutoFit/>
            </a:bodyPr>
            <a:lstStyle/>
            <a:p>
              <a:pPr algn="ctr"/>
              <a:r>
                <a:rPr lang="en-US" altLang="zh-CN" sz="1600" dirty="0">
                  <a:solidFill>
                    <a:srgbClr val="FA783A"/>
                  </a:solidFill>
                  <a:cs typeface="+mn-ea"/>
                  <a:sym typeface="+mn-lt"/>
                </a:rPr>
                <a:t>1921</a:t>
              </a:r>
              <a:endParaRPr lang="zh-CN" altLang="en-US" sz="1600" dirty="0">
                <a:solidFill>
                  <a:srgbClr val="FA783A"/>
                </a:solidFill>
                <a:cs typeface="+mn-ea"/>
                <a:sym typeface="+mn-lt"/>
              </a:endParaRPr>
            </a:p>
          </p:txBody>
        </p:sp>
      </p:grpSp>
      <p:grpSp>
        <p:nvGrpSpPr>
          <p:cNvPr id="95" name="组合 94"/>
          <p:cNvGrpSpPr/>
          <p:nvPr/>
        </p:nvGrpSpPr>
        <p:grpSpPr>
          <a:xfrm>
            <a:off x="4667069" y="4115999"/>
            <a:ext cx="2527297" cy="578507"/>
            <a:chOff x="6807227" y="1751181"/>
            <a:chExt cx="2527297" cy="578507"/>
          </a:xfrm>
        </p:grpSpPr>
        <p:grpSp>
          <p:nvGrpSpPr>
            <p:cNvPr id="96" name="组合 95"/>
            <p:cNvGrpSpPr/>
            <p:nvPr/>
          </p:nvGrpSpPr>
          <p:grpSpPr>
            <a:xfrm>
              <a:off x="6807227" y="1751181"/>
              <a:ext cx="2527297" cy="578507"/>
              <a:chOff x="5947699" y="880247"/>
              <a:chExt cx="3369146" cy="771104"/>
            </a:xfrm>
          </p:grpSpPr>
          <p:grpSp>
            <p:nvGrpSpPr>
              <p:cNvPr id="101" name="组合 100"/>
              <p:cNvGrpSpPr/>
              <p:nvPr/>
            </p:nvGrpSpPr>
            <p:grpSpPr>
              <a:xfrm flipV="1">
                <a:off x="5947699" y="1317986"/>
                <a:ext cx="2684915" cy="333365"/>
                <a:chOff x="5272248" y="4626108"/>
                <a:chExt cx="2684915" cy="333365"/>
              </a:xfrm>
            </p:grpSpPr>
            <p:sp>
              <p:nvSpPr>
                <p:cNvPr id="104" name="椭圆 103"/>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5" name="任意多边形 11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2" name="文本框 90"/>
              <p:cNvSpPr txBox="1"/>
              <p:nvPr/>
            </p:nvSpPr>
            <p:spPr>
              <a:xfrm>
                <a:off x="6923345" y="880247"/>
                <a:ext cx="2393500" cy="430753"/>
              </a:xfrm>
              <a:prstGeom prst="rect">
                <a:avLst/>
              </a:prstGeom>
              <a:noFill/>
            </p:spPr>
            <p:txBody>
              <a:bodyPr wrap="square" rtlCol="0">
                <a:spAutoFit/>
              </a:bodyPr>
              <a:lstStyle/>
              <a:p>
                <a:r>
                  <a:rPr lang="zh-CN" altLang="en-US" sz="1500" b="1" dirty="0">
                    <a:solidFill>
                      <a:srgbClr val="E3413E"/>
                    </a:solidFill>
                    <a:cs typeface="+mn-ea"/>
                    <a:sym typeface="+mn-lt"/>
                  </a:rPr>
                  <a:t>中国共产党诞生</a:t>
                </a:r>
                <a:endParaRPr lang="zh-CN" altLang="en-US" sz="1500" b="1" dirty="0">
                  <a:solidFill>
                    <a:srgbClr val="E3413E"/>
                  </a:solidFill>
                  <a:cs typeface="+mn-ea"/>
                  <a:sym typeface="+mn-lt"/>
                </a:endParaRPr>
              </a:p>
            </p:txBody>
          </p:sp>
          <p:sp>
            <p:nvSpPr>
              <p:cNvPr id="103" name="文本框 91"/>
              <p:cNvSpPr txBox="1"/>
              <p:nvPr/>
            </p:nvSpPr>
            <p:spPr>
              <a:xfrm>
                <a:off x="6290684" y="1331294"/>
                <a:ext cx="2621735" cy="30768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为实现共产主义而奋斗的政党。</a:t>
                </a:r>
                <a:endParaRPr lang="en-US" altLang="zh-CN" sz="900" dirty="0">
                  <a:solidFill>
                    <a:prstClr val="black">
                      <a:lumMod val="50000"/>
                      <a:lumOff val="50000"/>
                    </a:prstClr>
                  </a:solidFill>
                  <a:cs typeface="+mn-ea"/>
                  <a:sym typeface="+mn-lt"/>
                </a:endParaRPr>
              </a:p>
            </p:txBody>
          </p:sp>
        </p:grpSp>
        <p:grpSp>
          <p:nvGrpSpPr>
            <p:cNvPr id="97" name="Group 46"/>
            <p:cNvGrpSpPr>
              <a:grpSpLocks noChangeAspect="1"/>
            </p:cNvGrpSpPr>
            <p:nvPr/>
          </p:nvGrpSpPr>
          <p:grpSpPr bwMode="auto">
            <a:xfrm>
              <a:off x="7095262" y="1796418"/>
              <a:ext cx="385112" cy="238459"/>
              <a:chOff x="3098" y="1701"/>
              <a:chExt cx="1486" cy="920"/>
            </a:xfrm>
            <a:solidFill>
              <a:schemeClr val="tx1">
                <a:lumMod val="50000"/>
                <a:lumOff val="50000"/>
                <a:alpha val="40000"/>
              </a:schemeClr>
            </a:solidFill>
          </p:grpSpPr>
          <p:sp>
            <p:nvSpPr>
              <p:cNvPr id="98"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9"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sp>
        <p:nvSpPr>
          <p:cNvPr id="2" name="椭圆 1"/>
          <p:cNvSpPr/>
          <p:nvPr/>
        </p:nvSpPr>
        <p:spPr>
          <a:xfrm>
            <a:off x="6632054" y="3642634"/>
            <a:ext cx="1613148" cy="623263"/>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1800" b="1" dirty="0">
                <a:solidFill>
                  <a:schemeClr val="bg1"/>
                </a:solidFill>
              </a:rPr>
              <a:t>建党精神</a:t>
            </a:r>
            <a:endParaRPr lang="zh-CN" altLang="en-US" sz="1800" b="1" dirty="0">
              <a:solidFill>
                <a:schemeClr val="bg1"/>
              </a:solidFill>
            </a:endParaRPr>
          </a:p>
        </p:txBody>
      </p:sp>
      <p:grpSp>
        <p:nvGrpSpPr>
          <p:cNvPr id="92" name="组合 91"/>
          <p:cNvGrpSpPr/>
          <p:nvPr/>
        </p:nvGrpSpPr>
        <p:grpSpPr>
          <a:xfrm>
            <a:off x="4584995" y="-20216"/>
            <a:ext cx="4777722" cy="747603"/>
            <a:chOff x="2810992" y="3767486"/>
            <a:chExt cx="5838067" cy="747603"/>
          </a:xfrm>
        </p:grpSpPr>
        <p:pic>
          <p:nvPicPr>
            <p:cNvPr id="93" name="图片 92"/>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94" name="图片 93"/>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06"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7" name="任意多边形: 形状 106"/>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08" name="文本框 107"/>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842829" y="601592"/>
            <a:ext cx="940677" cy="943546"/>
            <a:chOff x="4726999" y="772344"/>
            <a:chExt cx="1326720" cy="1326900"/>
          </a:xfrm>
        </p:grpSpPr>
        <p:grpSp>
          <p:nvGrpSpPr>
            <p:cNvPr id="5" name="组合 4"/>
            <p:cNvGrpSpPr/>
            <p:nvPr/>
          </p:nvGrpSpPr>
          <p:grpSpPr>
            <a:xfrm>
              <a:off x="4726999" y="772344"/>
              <a:ext cx="1326720" cy="1326900"/>
              <a:chOff x="4926840" y="1732375"/>
              <a:chExt cx="1656097" cy="1656098"/>
            </a:xfrm>
          </p:grpSpPr>
          <p:sp>
            <p:nvSpPr>
              <p:cNvPr id="9" name="任意多边形 8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椭圆 9"/>
              <p:cNvSpPr/>
              <p:nvPr/>
            </p:nvSpPr>
            <p:spPr>
              <a:xfrm>
                <a:off x="5189938" y="1995474"/>
                <a:ext cx="1129900" cy="1129900"/>
              </a:xfrm>
              <a:prstGeom prst="ellipse">
                <a:avLst/>
              </a:prstGeom>
              <a:solidFill>
                <a:srgbClr val="EC6C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37"/>
            <p:cNvSpPr txBox="1"/>
            <p:nvPr/>
          </p:nvSpPr>
          <p:spPr>
            <a:xfrm>
              <a:off x="4976679" y="1249809"/>
              <a:ext cx="813210" cy="389541"/>
            </a:xfrm>
            <a:prstGeom prst="rect">
              <a:avLst/>
            </a:prstGeom>
            <a:noFill/>
          </p:spPr>
          <p:txBody>
            <a:bodyPr wrap="square" rtlCol="0">
              <a:spAutoFit/>
            </a:bodyPr>
            <a:lstStyle/>
            <a:p>
              <a:pPr algn="ctr"/>
              <a:r>
                <a:rPr lang="en-US" altLang="zh-CN" sz="1200" dirty="0">
                  <a:solidFill>
                    <a:srgbClr val="EC6C3E"/>
                  </a:solidFill>
                  <a:cs typeface="+mn-ea"/>
                  <a:sym typeface="+mn-lt"/>
                </a:rPr>
                <a:t>1927</a:t>
              </a:r>
              <a:endParaRPr lang="zh-CN" altLang="en-US" sz="1200" dirty="0">
                <a:solidFill>
                  <a:srgbClr val="EC6C3E"/>
                </a:solidFill>
                <a:cs typeface="+mn-ea"/>
                <a:sym typeface="+mn-lt"/>
              </a:endParaRPr>
            </a:p>
          </p:txBody>
        </p:sp>
      </p:grpSp>
      <p:grpSp>
        <p:nvGrpSpPr>
          <p:cNvPr id="12" name="组合 11"/>
          <p:cNvGrpSpPr/>
          <p:nvPr/>
        </p:nvGrpSpPr>
        <p:grpSpPr>
          <a:xfrm>
            <a:off x="3844281" y="449141"/>
            <a:ext cx="2456752" cy="873892"/>
            <a:chOff x="6161345" y="832365"/>
            <a:chExt cx="2456752" cy="873892"/>
          </a:xfrm>
        </p:grpSpPr>
        <p:grpSp>
          <p:nvGrpSpPr>
            <p:cNvPr id="13" name="组合 12"/>
            <p:cNvGrpSpPr/>
            <p:nvPr/>
          </p:nvGrpSpPr>
          <p:grpSpPr>
            <a:xfrm>
              <a:off x="6161345" y="871509"/>
              <a:ext cx="2456752" cy="834748"/>
              <a:chOff x="5947699" y="910378"/>
              <a:chExt cx="3275101" cy="1112652"/>
            </a:xfrm>
          </p:grpSpPr>
          <p:grpSp>
            <p:nvGrpSpPr>
              <p:cNvPr id="15" name="组合 14"/>
              <p:cNvGrpSpPr/>
              <p:nvPr/>
            </p:nvGrpSpPr>
            <p:grpSpPr>
              <a:xfrm flipV="1">
                <a:off x="5947699" y="1317986"/>
                <a:ext cx="2684915" cy="333365"/>
                <a:chOff x="5272248" y="4626108"/>
                <a:chExt cx="2684915" cy="333365"/>
              </a:xfrm>
            </p:grpSpPr>
            <p:sp>
              <p:nvSpPr>
                <p:cNvPr id="18" name="椭圆 17"/>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任意多边形 9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6" name="文本框 100"/>
              <p:cNvSpPr txBox="1"/>
              <p:nvPr/>
            </p:nvSpPr>
            <p:spPr>
              <a:xfrm>
                <a:off x="6757059" y="910378"/>
                <a:ext cx="2289449" cy="430753"/>
              </a:xfrm>
              <a:prstGeom prst="rect">
                <a:avLst/>
              </a:prstGeom>
              <a:noFill/>
            </p:spPr>
            <p:txBody>
              <a:bodyPr wrap="square" rtlCol="0">
                <a:spAutoFit/>
              </a:bodyPr>
              <a:lstStyle/>
              <a:p>
                <a:r>
                  <a:rPr lang="zh-CN" altLang="en-US" sz="1500" b="1" dirty="0">
                    <a:solidFill>
                      <a:srgbClr val="EC6C3E"/>
                    </a:solidFill>
                    <a:cs typeface="+mn-ea"/>
                    <a:sym typeface="+mn-lt"/>
                  </a:rPr>
                  <a:t>井冈山胜利会师</a:t>
                </a:r>
                <a:endParaRPr lang="zh-CN" altLang="en-US" sz="1500" b="1" dirty="0">
                  <a:solidFill>
                    <a:srgbClr val="EC6C3E"/>
                  </a:solidFill>
                  <a:cs typeface="+mn-ea"/>
                  <a:sym typeface="+mn-lt"/>
                </a:endParaRPr>
              </a:p>
            </p:txBody>
          </p:sp>
          <p:sp>
            <p:nvSpPr>
              <p:cNvPr id="17" name="文本框 101"/>
              <p:cNvSpPr txBox="1"/>
              <p:nvPr/>
            </p:nvSpPr>
            <p:spPr>
              <a:xfrm>
                <a:off x="6294239" y="1346132"/>
                <a:ext cx="2928561" cy="67689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创立了第一个农村革命根据地，开辟了中国革命以农村包围城市，武装夺取政权的光辉道路。</a:t>
                </a:r>
                <a:endParaRPr lang="en-US" altLang="zh-CN" sz="900" dirty="0">
                  <a:solidFill>
                    <a:prstClr val="black">
                      <a:lumMod val="50000"/>
                      <a:lumOff val="50000"/>
                    </a:prstClr>
                  </a:solidFill>
                  <a:cs typeface="+mn-ea"/>
                  <a:sym typeface="+mn-lt"/>
                </a:endParaRPr>
              </a:p>
            </p:txBody>
          </p:sp>
        </p:grpSp>
        <p:sp>
          <p:nvSpPr>
            <p:cNvPr id="14" name="Freeform 57"/>
            <p:cNvSpPr>
              <a:spLocks noEditPoints="1"/>
            </p:cNvSpPr>
            <p:nvPr/>
          </p:nvSpPr>
          <p:spPr bwMode="auto">
            <a:xfrm>
              <a:off x="6521102" y="832365"/>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dirty="0">
                <a:cs typeface="+mn-ea"/>
                <a:sym typeface="+mn-lt"/>
              </a:endParaRPr>
            </a:p>
          </p:txBody>
        </p:sp>
      </p:grpSp>
      <p:grpSp>
        <p:nvGrpSpPr>
          <p:cNvPr id="20" name="组合 19"/>
          <p:cNvGrpSpPr/>
          <p:nvPr/>
        </p:nvGrpSpPr>
        <p:grpSpPr>
          <a:xfrm>
            <a:off x="3474956" y="1340196"/>
            <a:ext cx="808877" cy="808985"/>
            <a:chOff x="5871126" y="1817967"/>
            <a:chExt cx="943420" cy="943546"/>
          </a:xfrm>
        </p:grpSpPr>
        <p:grpSp>
          <p:nvGrpSpPr>
            <p:cNvPr id="21" name="组合 20"/>
            <p:cNvGrpSpPr/>
            <p:nvPr/>
          </p:nvGrpSpPr>
          <p:grpSpPr>
            <a:xfrm>
              <a:off x="5871126" y="1817967"/>
              <a:ext cx="943420" cy="943546"/>
              <a:chOff x="4926840" y="1732375"/>
              <a:chExt cx="1656097" cy="1656098"/>
            </a:xfrm>
          </p:grpSpPr>
          <p:sp>
            <p:nvSpPr>
              <p:cNvPr id="25" name="任意多边形 9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6" name="椭圆 25"/>
              <p:cNvSpPr/>
              <p:nvPr/>
            </p:nvSpPr>
            <p:spPr>
              <a:xfrm>
                <a:off x="5189938" y="1995474"/>
                <a:ext cx="1129900" cy="1129900"/>
              </a:xfrm>
              <a:prstGeom prst="ellipse">
                <a:avLst/>
              </a:prstGeom>
              <a:solidFill>
                <a:srgbClr val="E341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文本框 43"/>
            <p:cNvSpPr txBox="1"/>
            <p:nvPr/>
          </p:nvSpPr>
          <p:spPr>
            <a:xfrm>
              <a:off x="5962217" y="2110254"/>
              <a:ext cx="750218" cy="358971"/>
            </a:xfrm>
            <a:prstGeom prst="rect">
              <a:avLst/>
            </a:prstGeom>
            <a:noFill/>
          </p:spPr>
          <p:txBody>
            <a:bodyPr wrap="square" rtlCol="0">
              <a:spAutoFit/>
            </a:bodyPr>
            <a:lstStyle/>
            <a:p>
              <a:pPr algn="ctr"/>
              <a:r>
                <a:rPr lang="en-US" altLang="zh-CN" dirty="0">
                  <a:solidFill>
                    <a:srgbClr val="E3413E"/>
                  </a:solidFill>
                  <a:cs typeface="+mn-ea"/>
                  <a:sym typeface="+mn-lt"/>
                </a:rPr>
                <a:t>1934</a:t>
              </a:r>
              <a:endParaRPr lang="zh-CN" altLang="en-US" dirty="0">
                <a:solidFill>
                  <a:srgbClr val="E3413E"/>
                </a:solidFill>
                <a:cs typeface="+mn-ea"/>
                <a:sym typeface="+mn-lt"/>
              </a:endParaRPr>
            </a:p>
          </p:txBody>
        </p:sp>
      </p:grpSp>
      <p:grpSp>
        <p:nvGrpSpPr>
          <p:cNvPr id="28" name="组合 27"/>
          <p:cNvGrpSpPr/>
          <p:nvPr/>
        </p:nvGrpSpPr>
        <p:grpSpPr>
          <a:xfrm>
            <a:off x="4942122" y="2588517"/>
            <a:ext cx="2698503" cy="846221"/>
            <a:chOff x="6807227" y="1751181"/>
            <a:chExt cx="2698503" cy="846221"/>
          </a:xfrm>
        </p:grpSpPr>
        <p:grpSp>
          <p:nvGrpSpPr>
            <p:cNvPr id="29" name="组合 28"/>
            <p:cNvGrpSpPr/>
            <p:nvPr/>
          </p:nvGrpSpPr>
          <p:grpSpPr>
            <a:xfrm>
              <a:off x="6807227" y="1751181"/>
              <a:ext cx="2698503" cy="846221"/>
              <a:chOff x="5947699" y="880247"/>
              <a:chExt cx="3597381" cy="1127945"/>
            </a:xfrm>
          </p:grpSpPr>
          <p:grpSp>
            <p:nvGrpSpPr>
              <p:cNvPr id="34" name="组合 33"/>
              <p:cNvGrpSpPr/>
              <p:nvPr/>
            </p:nvGrpSpPr>
            <p:grpSpPr>
              <a:xfrm flipV="1">
                <a:off x="5947699" y="1317986"/>
                <a:ext cx="2684915" cy="333365"/>
                <a:chOff x="5272248" y="4626108"/>
                <a:chExt cx="2684915" cy="333365"/>
              </a:xfrm>
            </p:grpSpPr>
            <p:sp>
              <p:nvSpPr>
                <p:cNvPr id="37" name="椭圆 3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任意多边形 11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5" name="文本框 90"/>
              <p:cNvSpPr txBox="1"/>
              <p:nvPr/>
            </p:nvSpPr>
            <p:spPr>
              <a:xfrm>
                <a:off x="6923345" y="880247"/>
                <a:ext cx="2621735" cy="430753"/>
              </a:xfrm>
              <a:prstGeom prst="rect">
                <a:avLst/>
              </a:prstGeom>
              <a:noFill/>
            </p:spPr>
            <p:txBody>
              <a:bodyPr wrap="square" rtlCol="0">
                <a:spAutoFit/>
              </a:bodyPr>
              <a:lstStyle/>
              <a:p>
                <a:r>
                  <a:rPr lang="zh-CN" altLang="en-US" sz="1500" b="1" dirty="0">
                    <a:solidFill>
                      <a:srgbClr val="E3413E"/>
                    </a:solidFill>
                    <a:cs typeface="+mn-ea"/>
                    <a:sym typeface="+mn-lt"/>
                  </a:rPr>
                  <a:t>中华人民共和国成立</a:t>
                </a:r>
                <a:endParaRPr lang="zh-CN" altLang="en-US" sz="1500" b="1" dirty="0">
                  <a:solidFill>
                    <a:srgbClr val="E3413E"/>
                  </a:solidFill>
                  <a:cs typeface="+mn-ea"/>
                  <a:sym typeface="+mn-lt"/>
                </a:endParaRPr>
              </a:p>
            </p:txBody>
          </p:sp>
          <p:sp>
            <p:nvSpPr>
              <p:cNvPr id="36" name="文本框 91"/>
              <p:cNvSpPr txBox="1"/>
              <p:nvPr/>
            </p:nvSpPr>
            <p:spPr>
              <a:xfrm>
                <a:off x="6290684" y="1331294"/>
                <a:ext cx="3254396" cy="67689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在解放军向全国进军途中，经过艰苦卓绝的二十八年浴血奋战，伟大的中华人民共和国在北京宣告成立</a:t>
                </a:r>
                <a:endParaRPr lang="en-US" altLang="zh-CN" sz="900" dirty="0">
                  <a:solidFill>
                    <a:prstClr val="black">
                      <a:lumMod val="50000"/>
                      <a:lumOff val="50000"/>
                    </a:prstClr>
                  </a:solidFill>
                  <a:cs typeface="+mn-ea"/>
                  <a:sym typeface="+mn-lt"/>
                </a:endParaRPr>
              </a:p>
            </p:txBody>
          </p:sp>
        </p:grpSp>
        <p:grpSp>
          <p:nvGrpSpPr>
            <p:cNvPr id="30" name="Group 46"/>
            <p:cNvGrpSpPr>
              <a:grpSpLocks noChangeAspect="1"/>
            </p:cNvGrpSpPr>
            <p:nvPr/>
          </p:nvGrpSpPr>
          <p:grpSpPr bwMode="auto">
            <a:xfrm>
              <a:off x="7095262" y="1796418"/>
              <a:ext cx="385112" cy="238459"/>
              <a:chOff x="3098" y="1701"/>
              <a:chExt cx="1486" cy="920"/>
            </a:xfrm>
            <a:solidFill>
              <a:schemeClr val="tx1">
                <a:lumMod val="50000"/>
                <a:lumOff val="50000"/>
                <a:alpha val="40000"/>
              </a:schemeClr>
            </a:solidFill>
          </p:grpSpPr>
          <p:sp>
            <p:nvSpPr>
              <p:cNvPr id="31"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3"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39" name="组合 38"/>
          <p:cNvGrpSpPr/>
          <p:nvPr/>
        </p:nvGrpSpPr>
        <p:grpSpPr>
          <a:xfrm>
            <a:off x="3487663" y="2173181"/>
            <a:ext cx="1012284" cy="1012420"/>
            <a:chOff x="5202730" y="2698585"/>
            <a:chExt cx="1086134" cy="1086280"/>
          </a:xfrm>
        </p:grpSpPr>
        <p:grpSp>
          <p:nvGrpSpPr>
            <p:cNvPr id="40" name="组合 39"/>
            <p:cNvGrpSpPr/>
            <p:nvPr/>
          </p:nvGrpSpPr>
          <p:grpSpPr>
            <a:xfrm>
              <a:off x="5202730" y="2698585"/>
              <a:ext cx="1086134" cy="1086280"/>
              <a:chOff x="4926840" y="1732375"/>
              <a:chExt cx="1656097" cy="1656098"/>
            </a:xfrm>
          </p:grpSpPr>
          <p:sp>
            <p:nvSpPr>
              <p:cNvPr id="44" name="任意多边形 11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5" name="椭圆 44"/>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0"/>
            <p:cNvSpPr txBox="1"/>
            <p:nvPr/>
          </p:nvSpPr>
          <p:spPr>
            <a:xfrm>
              <a:off x="5370687" y="3020994"/>
              <a:ext cx="750218" cy="561391"/>
            </a:xfrm>
            <a:prstGeom prst="rect">
              <a:avLst/>
            </a:prstGeom>
            <a:noFill/>
          </p:spPr>
          <p:txBody>
            <a:bodyPr wrap="square" rtlCol="0">
              <a:spAutoFit/>
            </a:bodyPr>
            <a:lstStyle/>
            <a:p>
              <a:pPr algn="ctr"/>
              <a:r>
                <a:rPr lang="en-US" altLang="zh-CN" dirty="0">
                  <a:solidFill>
                    <a:srgbClr val="FA783A"/>
                  </a:solidFill>
                  <a:cs typeface="+mn-ea"/>
                  <a:sym typeface="+mn-lt"/>
                </a:rPr>
                <a:t>1936-1949</a:t>
              </a:r>
              <a:endParaRPr lang="zh-CN" altLang="en-US" dirty="0">
                <a:solidFill>
                  <a:srgbClr val="FA783A"/>
                </a:solidFill>
                <a:cs typeface="+mn-ea"/>
                <a:sym typeface="+mn-lt"/>
              </a:endParaRPr>
            </a:p>
          </p:txBody>
        </p:sp>
      </p:grpSp>
      <p:grpSp>
        <p:nvGrpSpPr>
          <p:cNvPr id="59" name="组合 58"/>
          <p:cNvGrpSpPr/>
          <p:nvPr/>
        </p:nvGrpSpPr>
        <p:grpSpPr>
          <a:xfrm>
            <a:off x="4053227" y="3029972"/>
            <a:ext cx="943419" cy="943547"/>
            <a:chOff x="6274574" y="3212808"/>
            <a:chExt cx="1398940" cy="1399129"/>
          </a:xfrm>
        </p:grpSpPr>
        <p:grpSp>
          <p:nvGrpSpPr>
            <p:cNvPr id="60" name="组合 59"/>
            <p:cNvGrpSpPr/>
            <p:nvPr/>
          </p:nvGrpSpPr>
          <p:grpSpPr>
            <a:xfrm>
              <a:off x="6274574" y="3212808"/>
              <a:ext cx="1398940" cy="1399129"/>
              <a:chOff x="4926840" y="1732375"/>
              <a:chExt cx="1656097" cy="1656098"/>
            </a:xfrm>
          </p:grpSpPr>
          <p:sp>
            <p:nvSpPr>
              <p:cNvPr id="64" name="任意多边形 13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5" name="椭圆 64"/>
              <p:cNvSpPr/>
              <p:nvPr/>
            </p:nvSpPr>
            <p:spPr>
              <a:xfrm>
                <a:off x="5189937" y="1995473"/>
                <a:ext cx="1129899" cy="1129899"/>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2" name="文本框 49"/>
            <p:cNvSpPr txBox="1"/>
            <p:nvPr/>
          </p:nvSpPr>
          <p:spPr>
            <a:xfrm>
              <a:off x="6462441" y="3744341"/>
              <a:ext cx="1007902" cy="456384"/>
            </a:xfrm>
            <a:prstGeom prst="rect">
              <a:avLst/>
            </a:prstGeom>
            <a:noFill/>
          </p:spPr>
          <p:txBody>
            <a:bodyPr wrap="square" rtlCol="0">
              <a:spAutoFit/>
            </a:bodyPr>
            <a:lstStyle/>
            <a:p>
              <a:pPr algn="ctr"/>
              <a:r>
                <a:rPr lang="en-US" altLang="zh-CN" dirty="0">
                  <a:solidFill>
                    <a:srgbClr val="FA783A"/>
                  </a:solidFill>
                  <a:cs typeface="+mn-ea"/>
                  <a:sym typeface="+mn-lt"/>
                </a:rPr>
                <a:t>1949</a:t>
              </a:r>
              <a:endParaRPr lang="zh-CN" altLang="en-US" dirty="0">
                <a:solidFill>
                  <a:srgbClr val="FA783A"/>
                </a:solidFill>
                <a:cs typeface="+mn-ea"/>
                <a:sym typeface="+mn-lt"/>
              </a:endParaRPr>
            </a:p>
          </p:txBody>
        </p:sp>
      </p:grpSp>
      <p:grpSp>
        <p:nvGrpSpPr>
          <p:cNvPr id="67" name="组合 66"/>
          <p:cNvGrpSpPr/>
          <p:nvPr/>
        </p:nvGrpSpPr>
        <p:grpSpPr>
          <a:xfrm>
            <a:off x="5619052" y="3688472"/>
            <a:ext cx="2663334" cy="953311"/>
            <a:chOff x="3443294" y="3910164"/>
            <a:chExt cx="2663334" cy="953311"/>
          </a:xfrm>
        </p:grpSpPr>
        <p:sp>
          <p:nvSpPr>
            <p:cNvPr id="68" name="Freeform 53"/>
            <p:cNvSpPr>
              <a:spLocks noEditPoints="1"/>
            </p:cNvSpPr>
            <p:nvPr/>
          </p:nvSpPr>
          <p:spPr bwMode="auto">
            <a:xfrm>
              <a:off x="3490878" y="3910164"/>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a:cs typeface="+mn-ea"/>
                <a:sym typeface="+mn-lt"/>
              </a:endParaRPr>
            </a:p>
          </p:txBody>
        </p:sp>
        <p:grpSp>
          <p:nvGrpSpPr>
            <p:cNvPr id="69" name="组合 68"/>
            <p:cNvGrpSpPr/>
            <p:nvPr/>
          </p:nvGrpSpPr>
          <p:grpSpPr>
            <a:xfrm flipH="1">
              <a:off x="3443294" y="3921026"/>
              <a:ext cx="2663334" cy="942449"/>
              <a:chOff x="6302793" y="751982"/>
              <a:chExt cx="3550496" cy="1256211"/>
            </a:xfrm>
          </p:grpSpPr>
          <p:sp>
            <p:nvSpPr>
              <p:cNvPr id="71" name="文本框 119"/>
              <p:cNvSpPr txBox="1"/>
              <p:nvPr/>
            </p:nvSpPr>
            <p:spPr>
              <a:xfrm>
                <a:off x="6302793" y="751982"/>
                <a:ext cx="3043777" cy="430754"/>
              </a:xfrm>
              <a:prstGeom prst="rect">
                <a:avLst/>
              </a:prstGeom>
              <a:noFill/>
            </p:spPr>
            <p:txBody>
              <a:bodyPr wrap="square" rtlCol="0">
                <a:spAutoFit/>
              </a:bodyPr>
              <a:lstStyle/>
              <a:p>
                <a:r>
                  <a:rPr lang="zh-CN" altLang="en-US" sz="1500" b="1" dirty="0">
                    <a:solidFill>
                      <a:srgbClr val="FA783A"/>
                    </a:solidFill>
                    <a:cs typeface="+mn-ea"/>
                    <a:sym typeface="+mn-lt"/>
                  </a:rPr>
                  <a:t>独立自主研制“两弹一星”</a:t>
                </a:r>
                <a:endParaRPr lang="zh-CN" altLang="en-US" sz="1500" b="1" dirty="0">
                  <a:solidFill>
                    <a:srgbClr val="FA783A"/>
                  </a:solidFill>
                  <a:cs typeface="+mn-ea"/>
                  <a:sym typeface="+mn-lt"/>
                </a:endParaRPr>
              </a:p>
            </p:txBody>
          </p:sp>
          <p:sp>
            <p:nvSpPr>
              <p:cNvPr id="72" name="文本框 120"/>
              <p:cNvSpPr txBox="1"/>
              <p:nvPr/>
            </p:nvSpPr>
            <p:spPr>
              <a:xfrm>
                <a:off x="6769608" y="1331294"/>
                <a:ext cx="3083681" cy="676899"/>
              </a:xfrm>
              <a:prstGeom prst="rect">
                <a:avLst/>
              </a:prstGeom>
              <a:noFill/>
            </p:spPr>
            <p:txBody>
              <a:bodyPr wrap="square" rtlCol="0">
                <a:spAutoFit/>
              </a:bodyPr>
              <a:lstStyle/>
              <a:p>
                <a:pPr algn="just"/>
                <a:r>
                  <a:rPr lang="en-US" altLang="zh-CN" sz="900" dirty="0">
                    <a:solidFill>
                      <a:prstClr val="black">
                        <a:lumMod val="50000"/>
                        <a:lumOff val="50000"/>
                      </a:prstClr>
                    </a:solidFill>
                    <a:cs typeface="+mn-ea"/>
                    <a:sym typeface="+mn-lt"/>
                  </a:rPr>
                  <a:t>1964</a:t>
                </a:r>
                <a:r>
                  <a:rPr lang="zh-CN" altLang="en-US" sz="900" dirty="0">
                    <a:solidFill>
                      <a:prstClr val="black">
                        <a:lumMod val="50000"/>
                        <a:lumOff val="50000"/>
                      </a:prstClr>
                    </a:solidFill>
                    <a:cs typeface="+mn-ea"/>
                    <a:sym typeface="+mn-lt"/>
                  </a:rPr>
                  <a:t>年</a:t>
                </a:r>
                <a:r>
                  <a:rPr lang="en-US" altLang="zh-CN" sz="900" dirty="0">
                    <a:solidFill>
                      <a:prstClr val="black">
                        <a:lumMod val="50000"/>
                        <a:lumOff val="50000"/>
                      </a:prstClr>
                    </a:solidFill>
                    <a:cs typeface="+mn-ea"/>
                    <a:sym typeface="+mn-lt"/>
                  </a:rPr>
                  <a:t>10</a:t>
                </a:r>
                <a:r>
                  <a:rPr lang="zh-CN" altLang="en-US" sz="900" dirty="0">
                    <a:solidFill>
                      <a:prstClr val="black">
                        <a:lumMod val="50000"/>
                        <a:lumOff val="50000"/>
                      </a:prstClr>
                    </a:solidFill>
                    <a:cs typeface="+mn-ea"/>
                    <a:sym typeface="+mn-lt"/>
                  </a:rPr>
                  <a:t>月，第一颗原子弹爆炸成功；</a:t>
                </a:r>
                <a:r>
                  <a:rPr lang="en-US" altLang="zh-CN" sz="900" dirty="0">
                    <a:solidFill>
                      <a:prstClr val="black">
                        <a:lumMod val="50000"/>
                        <a:lumOff val="50000"/>
                      </a:prstClr>
                    </a:solidFill>
                    <a:cs typeface="+mn-ea"/>
                    <a:sym typeface="+mn-lt"/>
                  </a:rPr>
                  <a:t>1967</a:t>
                </a:r>
                <a:r>
                  <a:rPr lang="zh-CN" altLang="en-US" sz="900" dirty="0">
                    <a:solidFill>
                      <a:prstClr val="black">
                        <a:lumMod val="50000"/>
                        <a:lumOff val="50000"/>
                      </a:prstClr>
                    </a:solidFill>
                    <a:cs typeface="+mn-ea"/>
                    <a:sym typeface="+mn-lt"/>
                  </a:rPr>
                  <a:t>年</a:t>
                </a:r>
                <a:r>
                  <a:rPr lang="en-US" altLang="zh-CN" sz="900" dirty="0">
                    <a:solidFill>
                      <a:prstClr val="black">
                        <a:lumMod val="50000"/>
                        <a:lumOff val="50000"/>
                      </a:prstClr>
                    </a:solidFill>
                    <a:cs typeface="+mn-ea"/>
                    <a:sym typeface="+mn-lt"/>
                  </a:rPr>
                  <a:t>6</a:t>
                </a:r>
                <a:r>
                  <a:rPr lang="zh-CN" altLang="en-US" sz="900" dirty="0">
                    <a:solidFill>
                      <a:prstClr val="black">
                        <a:lumMod val="50000"/>
                        <a:lumOff val="50000"/>
                      </a:prstClr>
                    </a:solidFill>
                    <a:cs typeface="+mn-ea"/>
                    <a:sym typeface="+mn-lt"/>
                  </a:rPr>
                  <a:t>月，第一颗氢弹空爆实验成功；</a:t>
                </a:r>
                <a:r>
                  <a:rPr lang="en-US" altLang="zh-CN" sz="900" dirty="0">
                    <a:solidFill>
                      <a:prstClr val="black">
                        <a:lumMod val="50000"/>
                        <a:lumOff val="50000"/>
                      </a:prstClr>
                    </a:solidFill>
                    <a:cs typeface="+mn-ea"/>
                    <a:sym typeface="+mn-lt"/>
                  </a:rPr>
                  <a:t>1970</a:t>
                </a:r>
                <a:r>
                  <a:rPr lang="zh-CN" altLang="en-US" sz="900" dirty="0">
                    <a:solidFill>
                      <a:prstClr val="black">
                        <a:lumMod val="50000"/>
                        <a:lumOff val="50000"/>
                      </a:prstClr>
                    </a:solidFill>
                    <a:cs typeface="+mn-ea"/>
                    <a:sym typeface="+mn-lt"/>
                  </a:rPr>
                  <a:t>年</a:t>
                </a:r>
                <a:r>
                  <a:rPr lang="en-US" altLang="zh-CN" sz="900" dirty="0">
                    <a:solidFill>
                      <a:prstClr val="black">
                        <a:lumMod val="50000"/>
                        <a:lumOff val="50000"/>
                      </a:prstClr>
                    </a:solidFill>
                    <a:cs typeface="+mn-ea"/>
                    <a:sym typeface="+mn-lt"/>
                  </a:rPr>
                  <a:t>4</a:t>
                </a:r>
                <a:r>
                  <a:rPr lang="zh-CN" altLang="en-US" sz="900" dirty="0">
                    <a:solidFill>
                      <a:prstClr val="black">
                        <a:lumMod val="50000"/>
                        <a:lumOff val="50000"/>
                      </a:prstClr>
                    </a:solidFill>
                    <a:cs typeface="+mn-ea"/>
                    <a:sym typeface="+mn-lt"/>
                  </a:rPr>
                  <a:t>月，第一颗人造卫星发射成功</a:t>
                </a:r>
                <a:endParaRPr lang="en-US" altLang="zh-CN" sz="900" dirty="0">
                  <a:solidFill>
                    <a:prstClr val="black">
                      <a:lumMod val="50000"/>
                      <a:lumOff val="50000"/>
                    </a:prstClr>
                  </a:solidFill>
                  <a:cs typeface="+mn-ea"/>
                  <a:sym typeface="+mn-lt"/>
                </a:endParaRPr>
              </a:p>
            </p:txBody>
          </p:sp>
        </p:grpSp>
      </p:grpSp>
      <p:grpSp>
        <p:nvGrpSpPr>
          <p:cNvPr id="75" name="组合 74"/>
          <p:cNvGrpSpPr/>
          <p:nvPr/>
        </p:nvGrpSpPr>
        <p:grpSpPr>
          <a:xfrm>
            <a:off x="216432" y="69422"/>
            <a:ext cx="4329674" cy="449771"/>
            <a:chOff x="216432" y="69422"/>
            <a:chExt cx="4329674" cy="449771"/>
          </a:xfrm>
        </p:grpSpPr>
        <p:sp>
          <p:nvSpPr>
            <p:cNvPr id="76" name="文本框 75"/>
            <p:cNvSpPr txBox="1"/>
            <p:nvPr/>
          </p:nvSpPr>
          <p:spPr>
            <a:xfrm>
              <a:off x="734977" y="149861"/>
              <a:ext cx="3811129" cy="369332"/>
            </a:xfrm>
            <a:prstGeom prst="rect">
              <a:avLst/>
            </a:prstGeom>
            <a:noFill/>
          </p:spPr>
          <p:txBody>
            <a:bodyPr wrap="square">
              <a:spAutoFit/>
            </a:bodyPr>
            <a:lstStyle/>
            <a:p>
              <a:r>
                <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中国共产党人的精神谱系简介</a:t>
              </a:r>
              <a:endPar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77" name="文本框 76"/>
            <p:cNvSpPr txBox="1"/>
            <p:nvPr/>
          </p:nvSpPr>
          <p:spPr>
            <a:xfrm>
              <a:off x="216432" y="69422"/>
              <a:ext cx="539938" cy="400110"/>
            </a:xfrm>
            <a:prstGeom prst="rect">
              <a:avLst/>
            </a:prstGeom>
            <a:noFill/>
          </p:spPr>
          <p:txBody>
            <a:bodyPr wrap="square">
              <a:spAutoFit/>
            </a:bodyPr>
            <a:lstStyle/>
            <a:p>
              <a:pPr algn="ctr"/>
              <a:r>
                <a:rPr lang="en-US" altLang="zh-CN" sz="2000"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01</a:t>
              </a:r>
              <a:endParaRPr lang="zh-CN" altLang="en-US" sz="2000"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82" name="组合 81"/>
          <p:cNvGrpSpPr/>
          <p:nvPr/>
        </p:nvGrpSpPr>
        <p:grpSpPr>
          <a:xfrm>
            <a:off x="4608786" y="3828554"/>
            <a:ext cx="943419" cy="943547"/>
            <a:chOff x="4926840" y="1732375"/>
            <a:chExt cx="1656097" cy="1656098"/>
          </a:xfrm>
        </p:grpSpPr>
        <p:sp>
          <p:nvSpPr>
            <p:cNvPr id="84" name="任意多边形 13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85" name="椭圆 84"/>
            <p:cNvSpPr/>
            <p:nvPr/>
          </p:nvSpPr>
          <p:spPr>
            <a:xfrm>
              <a:off x="5189938" y="1995474"/>
              <a:ext cx="1129900" cy="1129900"/>
            </a:xfrm>
            <a:prstGeom prst="ellipse">
              <a:avLst/>
            </a:prstGeom>
            <a:solidFill>
              <a:srgbClr val="FA783A"/>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7" name="组合 86"/>
          <p:cNvGrpSpPr/>
          <p:nvPr/>
        </p:nvGrpSpPr>
        <p:grpSpPr>
          <a:xfrm>
            <a:off x="3798954" y="4246125"/>
            <a:ext cx="874227" cy="874346"/>
            <a:chOff x="4726999" y="772344"/>
            <a:chExt cx="1326720" cy="1326900"/>
          </a:xfrm>
        </p:grpSpPr>
        <p:grpSp>
          <p:nvGrpSpPr>
            <p:cNvPr id="88" name="组合 87"/>
            <p:cNvGrpSpPr/>
            <p:nvPr/>
          </p:nvGrpSpPr>
          <p:grpSpPr>
            <a:xfrm>
              <a:off x="4726999" y="772344"/>
              <a:ext cx="1326720" cy="1326900"/>
              <a:chOff x="4926840" y="1732375"/>
              <a:chExt cx="1656097" cy="1656098"/>
            </a:xfrm>
          </p:grpSpPr>
          <p:sp>
            <p:nvSpPr>
              <p:cNvPr id="90" name="任意多边形 8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1" name="椭圆 90"/>
              <p:cNvSpPr/>
              <p:nvPr/>
            </p:nvSpPr>
            <p:spPr>
              <a:xfrm>
                <a:off x="5189938" y="1995474"/>
                <a:ext cx="1129900" cy="1129900"/>
              </a:xfrm>
              <a:prstGeom prst="ellipse">
                <a:avLst/>
              </a:prstGeom>
              <a:solidFill>
                <a:srgbClr val="EC6C3E"/>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9" name="文本框 37"/>
            <p:cNvSpPr txBox="1"/>
            <p:nvPr/>
          </p:nvSpPr>
          <p:spPr>
            <a:xfrm>
              <a:off x="4976370" y="1257799"/>
              <a:ext cx="813209" cy="420371"/>
            </a:xfrm>
            <a:prstGeom prst="rect">
              <a:avLst/>
            </a:prstGeom>
            <a:noFill/>
          </p:spPr>
          <p:txBody>
            <a:bodyPr wrap="square" rtlCol="0">
              <a:spAutoFit/>
            </a:bodyPr>
            <a:lstStyle/>
            <a:p>
              <a:pPr algn="ctr"/>
              <a:r>
                <a:rPr lang="en-US" altLang="zh-CN" sz="1200" dirty="0">
                  <a:solidFill>
                    <a:srgbClr val="EC6C3E"/>
                  </a:solidFill>
                  <a:cs typeface="+mn-ea"/>
                  <a:sym typeface="+mn-lt"/>
                </a:rPr>
                <a:t>1979</a:t>
              </a:r>
              <a:endParaRPr lang="zh-CN" altLang="en-US" sz="1200" dirty="0">
                <a:solidFill>
                  <a:srgbClr val="EC6C3E"/>
                </a:solidFill>
                <a:cs typeface="+mn-ea"/>
                <a:sym typeface="+mn-lt"/>
              </a:endParaRPr>
            </a:p>
          </p:txBody>
        </p:sp>
      </p:grpSp>
      <p:grpSp>
        <p:nvGrpSpPr>
          <p:cNvPr id="93" name="组合 92"/>
          <p:cNvGrpSpPr/>
          <p:nvPr/>
        </p:nvGrpSpPr>
        <p:grpSpPr>
          <a:xfrm>
            <a:off x="1533376" y="4099861"/>
            <a:ext cx="2196802" cy="926155"/>
            <a:chOff x="6959745" y="789580"/>
            <a:chExt cx="2196802" cy="926155"/>
          </a:xfrm>
        </p:grpSpPr>
        <p:grpSp>
          <p:nvGrpSpPr>
            <p:cNvPr id="94" name="组合 93"/>
            <p:cNvGrpSpPr/>
            <p:nvPr/>
          </p:nvGrpSpPr>
          <p:grpSpPr>
            <a:xfrm>
              <a:off x="6959745" y="805719"/>
              <a:ext cx="2196802" cy="910016"/>
              <a:chOff x="7012046" y="822686"/>
              <a:chExt cx="2928561" cy="1212979"/>
            </a:xfrm>
          </p:grpSpPr>
          <p:sp>
            <p:nvSpPr>
              <p:cNvPr id="108" name="文本框 100"/>
              <p:cNvSpPr txBox="1"/>
              <p:nvPr/>
            </p:nvSpPr>
            <p:spPr>
              <a:xfrm>
                <a:off x="7994965" y="822686"/>
                <a:ext cx="1780467" cy="430753"/>
              </a:xfrm>
              <a:prstGeom prst="rect">
                <a:avLst/>
              </a:prstGeom>
              <a:noFill/>
            </p:spPr>
            <p:txBody>
              <a:bodyPr wrap="square" rtlCol="0">
                <a:spAutoFit/>
              </a:bodyPr>
              <a:lstStyle/>
              <a:p>
                <a:r>
                  <a:rPr lang="zh-CN" altLang="en-US" sz="1500" b="1" dirty="0">
                    <a:solidFill>
                      <a:srgbClr val="EC6C3E"/>
                    </a:solidFill>
                    <a:cs typeface="+mn-ea"/>
                    <a:sym typeface="+mn-lt"/>
                  </a:rPr>
                  <a:t>改革开放</a:t>
                </a:r>
                <a:endParaRPr lang="zh-CN" altLang="en-US" sz="1500" b="1" dirty="0">
                  <a:solidFill>
                    <a:srgbClr val="EC6C3E"/>
                  </a:solidFill>
                  <a:cs typeface="+mn-ea"/>
                  <a:sym typeface="+mn-lt"/>
                </a:endParaRPr>
              </a:p>
            </p:txBody>
          </p:sp>
          <p:sp>
            <p:nvSpPr>
              <p:cNvPr id="109" name="文本框 101"/>
              <p:cNvSpPr txBox="1"/>
              <p:nvPr/>
            </p:nvSpPr>
            <p:spPr>
              <a:xfrm>
                <a:off x="7012046" y="1358767"/>
                <a:ext cx="2928561" cy="67689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十一届三中全会的召开，实现了建国以来党的历史的伟大转折，揭开了社会主义改革开放的序幕。</a:t>
                </a:r>
                <a:endParaRPr lang="en-US" altLang="zh-CN" sz="900" dirty="0">
                  <a:solidFill>
                    <a:prstClr val="black">
                      <a:lumMod val="50000"/>
                      <a:lumOff val="50000"/>
                    </a:prstClr>
                  </a:solidFill>
                  <a:cs typeface="+mn-ea"/>
                  <a:sym typeface="+mn-lt"/>
                </a:endParaRPr>
              </a:p>
            </p:txBody>
          </p:sp>
        </p:grpSp>
        <p:sp>
          <p:nvSpPr>
            <p:cNvPr id="106" name="Freeform 57"/>
            <p:cNvSpPr>
              <a:spLocks noEditPoints="1"/>
            </p:cNvSpPr>
            <p:nvPr/>
          </p:nvSpPr>
          <p:spPr bwMode="auto">
            <a:xfrm>
              <a:off x="8614916" y="789580"/>
              <a:ext cx="295909" cy="2965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dirty="0">
                <a:cs typeface="+mn-ea"/>
                <a:sym typeface="+mn-lt"/>
              </a:endParaRPr>
            </a:p>
          </p:txBody>
        </p:sp>
      </p:grpSp>
      <p:sp>
        <p:nvSpPr>
          <p:cNvPr id="112" name="任意多边形 146"/>
          <p:cNvSpPr/>
          <p:nvPr/>
        </p:nvSpPr>
        <p:spPr>
          <a:xfrm flipH="1" flipV="1">
            <a:off x="1764322" y="4417543"/>
            <a:ext cx="1966643" cy="204516"/>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3" name="椭圆 112"/>
          <p:cNvSpPr/>
          <p:nvPr/>
        </p:nvSpPr>
        <p:spPr>
          <a:xfrm flipH="1" flipV="1">
            <a:off x="3708698" y="4588768"/>
            <a:ext cx="60776" cy="60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7" name="椭圆 106"/>
          <p:cNvSpPr/>
          <p:nvPr/>
        </p:nvSpPr>
        <p:spPr>
          <a:xfrm>
            <a:off x="6218283" y="545624"/>
            <a:ext cx="1342383" cy="540531"/>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1200" b="1" dirty="0">
                <a:solidFill>
                  <a:schemeClr val="bg1"/>
                </a:solidFill>
              </a:rPr>
              <a:t>井冈山精神</a:t>
            </a:r>
            <a:endParaRPr lang="zh-CN" altLang="en-US" sz="1200" b="1" dirty="0">
              <a:solidFill>
                <a:schemeClr val="bg1"/>
              </a:solidFill>
            </a:endParaRPr>
          </a:p>
        </p:txBody>
      </p:sp>
      <p:sp>
        <p:nvSpPr>
          <p:cNvPr id="111" name="椭圆 110"/>
          <p:cNvSpPr/>
          <p:nvPr/>
        </p:nvSpPr>
        <p:spPr>
          <a:xfrm>
            <a:off x="117030" y="2334021"/>
            <a:ext cx="1323418" cy="54053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1200" b="1" dirty="0">
                <a:solidFill>
                  <a:schemeClr val="bg1"/>
                </a:solidFill>
              </a:rPr>
              <a:t>延安精神</a:t>
            </a:r>
            <a:endParaRPr lang="zh-CN" altLang="en-US" sz="1200" b="1" dirty="0">
              <a:solidFill>
                <a:schemeClr val="bg1"/>
              </a:solidFill>
            </a:endParaRPr>
          </a:p>
        </p:txBody>
      </p:sp>
      <p:sp>
        <p:nvSpPr>
          <p:cNvPr id="110" name="椭圆 109"/>
          <p:cNvSpPr/>
          <p:nvPr/>
        </p:nvSpPr>
        <p:spPr>
          <a:xfrm>
            <a:off x="106610" y="1468717"/>
            <a:ext cx="1323415" cy="540531"/>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1200" b="1" dirty="0">
                <a:solidFill>
                  <a:schemeClr val="bg1"/>
                </a:solidFill>
              </a:rPr>
              <a:t>长征精神</a:t>
            </a:r>
            <a:endParaRPr lang="zh-CN" altLang="en-US" sz="1200" b="1" dirty="0">
              <a:solidFill>
                <a:schemeClr val="bg1"/>
              </a:solidFill>
            </a:endParaRPr>
          </a:p>
        </p:txBody>
      </p:sp>
      <p:sp>
        <p:nvSpPr>
          <p:cNvPr id="114" name="椭圆 113"/>
          <p:cNvSpPr/>
          <p:nvPr/>
        </p:nvSpPr>
        <p:spPr>
          <a:xfrm>
            <a:off x="7838900" y="3916186"/>
            <a:ext cx="1152598" cy="637905"/>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sz="1200" b="1" dirty="0">
                <a:solidFill>
                  <a:schemeClr val="bg1"/>
                </a:solidFill>
              </a:rPr>
              <a:t>两弹一星精神</a:t>
            </a:r>
            <a:endParaRPr lang="zh-CN" altLang="en-US" sz="1200" b="1" dirty="0">
              <a:solidFill>
                <a:schemeClr val="bg1"/>
              </a:solidFill>
            </a:endParaRPr>
          </a:p>
        </p:txBody>
      </p:sp>
      <p:sp>
        <p:nvSpPr>
          <p:cNvPr id="115" name="椭圆 114"/>
          <p:cNvSpPr/>
          <p:nvPr/>
        </p:nvSpPr>
        <p:spPr>
          <a:xfrm>
            <a:off x="175366" y="4049987"/>
            <a:ext cx="1525973" cy="623263"/>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b="1" dirty="0">
                <a:solidFill>
                  <a:schemeClr val="bg1"/>
                </a:solidFill>
              </a:rPr>
              <a:t>特区精神</a:t>
            </a:r>
            <a:endParaRPr lang="zh-CN" altLang="en-US" b="1" dirty="0">
              <a:solidFill>
                <a:schemeClr val="bg1"/>
              </a:solidFill>
            </a:endParaRPr>
          </a:p>
        </p:txBody>
      </p:sp>
      <p:grpSp>
        <p:nvGrpSpPr>
          <p:cNvPr id="116" name="组合 115"/>
          <p:cNvGrpSpPr/>
          <p:nvPr/>
        </p:nvGrpSpPr>
        <p:grpSpPr>
          <a:xfrm>
            <a:off x="4584995" y="-20216"/>
            <a:ext cx="4777722" cy="747603"/>
            <a:chOff x="2810992" y="3767486"/>
            <a:chExt cx="5838067" cy="747603"/>
          </a:xfrm>
        </p:grpSpPr>
        <p:pic>
          <p:nvPicPr>
            <p:cNvPr id="117" name="图片 116"/>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18" name="图片 117"/>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1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20" name="任意多边形: 形状 11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21" name="文本框 12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grpSp>
        <p:nvGrpSpPr>
          <p:cNvPr id="122" name="组合 121"/>
          <p:cNvGrpSpPr/>
          <p:nvPr/>
        </p:nvGrpSpPr>
        <p:grpSpPr>
          <a:xfrm>
            <a:off x="1469169" y="1432765"/>
            <a:ext cx="3047102" cy="642528"/>
            <a:chOff x="4358958" y="3953234"/>
            <a:chExt cx="3047102" cy="642528"/>
          </a:xfrm>
        </p:grpSpPr>
        <p:sp>
          <p:nvSpPr>
            <p:cNvPr id="123" name="Freeform 53"/>
            <p:cNvSpPr>
              <a:spLocks noEditPoints="1"/>
            </p:cNvSpPr>
            <p:nvPr/>
          </p:nvSpPr>
          <p:spPr bwMode="auto">
            <a:xfrm>
              <a:off x="5656269" y="3966715"/>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a:cs typeface="+mn-ea"/>
                <a:sym typeface="+mn-lt"/>
              </a:endParaRPr>
            </a:p>
          </p:txBody>
        </p:sp>
        <p:grpSp>
          <p:nvGrpSpPr>
            <p:cNvPr id="124" name="组合 123"/>
            <p:cNvGrpSpPr/>
            <p:nvPr/>
          </p:nvGrpSpPr>
          <p:grpSpPr>
            <a:xfrm flipH="1">
              <a:off x="4358958" y="3953234"/>
              <a:ext cx="3047102" cy="642528"/>
              <a:chOff x="4570517" y="794912"/>
              <a:chExt cx="4062097" cy="856439"/>
            </a:xfrm>
          </p:grpSpPr>
          <p:grpSp>
            <p:nvGrpSpPr>
              <p:cNvPr id="125" name="组合 124"/>
              <p:cNvGrpSpPr/>
              <p:nvPr/>
            </p:nvGrpSpPr>
            <p:grpSpPr>
              <a:xfrm flipV="1">
                <a:off x="5947699" y="1317986"/>
                <a:ext cx="2684915" cy="333365"/>
                <a:chOff x="5272248" y="4626108"/>
                <a:chExt cx="2684915" cy="333365"/>
              </a:xfrm>
            </p:grpSpPr>
            <p:sp>
              <p:nvSpPr>
                <p:cNvPr id="128" name="椭圆 127"/>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9" name="任意多边形 14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26" name="文本框 119"/>
              <p:cNvSpPr txBox="1"/>
              <p:nvPr/>
            </p:nvSpPr>
            <p:spPr>
              <a:xfrm>
                <a:off x="5080275" y="794912"/>
                <a:ext cx="3043778" cy="430754"/>
              </a:xfrm>
              <a:prstGeom prst="rect">
                <a:avLst/>
              </a:prstGeom>
              <a:noFill/>
            </p:spPr>
            <p:txBody>
              <a:bodyPr wrap="square" rtlCol="0">
                <a:spAutoFit/>
              </a:bodyPr>
              <a:lstStyle/>
              <a:p>
                <a:r>
                  <a:rPr lang="zh-CN" altLang="en-US" sz="1500" b="1" dirty="0">
                    <a:solidFill>
                      <a:srgbClr val="FA783A"/>
                    </a:solidFill>
                    <a:cs typeface="+mn-ea"/>
                    <a:sym typeface="+mn-lt"/>
                  </a:rPr>
                  <a:t>万里长征</a:t>
                </a:r>
                <a:endParaRPr lang="zh-CN" altLang="en-US" sz="1500" b="1" dirty="0">
                  <a:solidFill>
                    <a:srgbClr val="FA783A"/>
                  </a:solidFill>
                  <a:cs typeface="+mn-ea"/>
                  <a:sym typeface="+mn-lt"/>
                </a:endParaRPr>
              </a:p>
            </p:txBody>
          </p:sp>
          <p:sp>
            <p:nvSpPr>
              <p:cNvPr id="127" name="文本框 120"/>
              <p:cNvSpPr txBox="1"/>
              <p:nvPr/>
            </p:nvSpPr>
            <p:spPr>
              <a:xfrm>
                <a:off x="4570517" y="1301479"/>
                <a:ext cx="3562605" cy="307681"/>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人类历史上的伟大奇迹。</a:t>
                </a:r>
                <a:endParaRPr lang="en-US" altLang="zh-CN" sz="900" dirty="0">
                  <a:solidFill>
                    <a:prstClr val="black">
                      <a:lumMod val="50000"/>
                      <a:lumOff val="50000"/>
                    </a:prstClr>
                  </a:solidFill>
                  <a:cs typeface="+mn-ea"/>
                  <a:sym typeface="+mn-lt"/>
                </a:endParaRPr>
              </a:p>
            </p:txBody>
          </p:sp>
        </p:grpSp>
      </p:grpSp>
      <p:sp>
        <p:nvSpPr>
          <p:cNvPr id="130" name="文本框 49"/>
          <p:cNvSpPr txBox="1"/>
          <p:nvPr/>
        </p:nvSpPr>
        <p:spPr>
          <a:xfrm>
            <a:off x="4722616" y="4060839"/>
            <a:ext cx="679710" cy="523220"/>
          </a:xfrm>
          <a:prstGeom prst="rect">
            <a:avLst/>
          </a:prstGeom>
          <a:noFill/>
        </p:spPr>
        <p:txBody>
          <a:bodyPr wrap="square" rtlCol="0">
            <a:spAutoFit/>
          </a:bodyPr>
          <a:lstStyle/>
          <a:p>
            <a:pPr algn="ctr"/>
            <a:r>
              <a:rPr lang="en-US" altLang="zh-CN" dirty="0">
                <a:solidFill>
                  <a:srgbClr val="FA783A"/>
                </a:solidFill>
                <a:cs typeface="+mn-ea"/>
                <a:sym typeface="+mn-lt"/>
              </a:rPr>
              <a:t>1950-1960</a:t>
            </a:r>
            <a:endParaRPr lang="zh-CN" altLang="en-US" dirty="0">
              <a:solidFill>
                <a:srgbClr val="FA783A"/>
              </a:solidFill>
              <a:cs typeface="+mn-ea"/>
              <a:sym typeface="+mn-lt"/>
            </a:endParaRPr>
          </a:p>
        </p:txBody>
      </p:sp>
      <p:sp>
        <p:nvSpPr>
          <p:cNvPr id="131" name="任意多边形 110"/>
          <p:cNvSpPr/>
          <p:nvPr/>
        </p:nvSpPr>
        <p:spPr>
          <a:xfrm flipV="1">
            <a:off x="5631155" y="4053054"/>
            <a:ext cx="1966642" cy="204516"/>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2" name="椭圆 131"/>
          <p:cNvSpPr/>
          <p:nvPr/>
        </p:nvSpPr>
        <p:spPr>
          <a:xfrm flipV="1">
            <a:off x="5592138" y="4239951"/>
            <a:ext cx="60776" cy="60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33" name="组合 132"/>
          <p:cNvGrpSpPr/>
          <p:nvPr/>
        </p:nvGrpSpPr>
        <p:grpSpPr>
          <a:xfrm>
            <a:off x="1463505" y="2207664"/>
            <a:ext cx="2327686" cy="819278"/>
            <a:chOff x="4259313" y="3965435"/>
            <a:chExt cx="2327686" cy="819278"/>
          </a:xfrm>
        </p:grpSpPr>
        <p:sp>
          <p:nvSpPr>
            <p:cNvPr id="134" name="Freeform 53"/>
            <p:cNvSpPr>
              <a:spLocks noEditPoints="1"/>
            </p:cNvSpPr>
            <p:nvPr/>
          </p:nvSpPr>
          <p:spPr bwMode="auto">
            <a:xfrm>
              <a:off x="5656269" y="3966715"/>
              <a:ext cx="304461" cy="30450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9" tIns="34295" rIns="68589" bIns="34295" numCol="1" anchor="t" anchorCtr="0" compatLnSpc="1"/>
            <a:lstStyle/>
            <a:p>
              <a:endParaRPr lang="zh-CN" altLang="en-US">
                <a:cs typeface="+mn-ea"/>
                <a:sym typeface="+mn-lt"/>
              </a:endParaRPr>
            </a:p>
          </p:txBody>
        </p:sp>
        <p:grpSp>
          <p:nvGrpSpPr>
            <p:cNvPr id="135" name="组合 134"/>
            <p:cNvGrpSpPr/>
            <p:nvPr/>
          </p:nvGrpSpPr>
          <p:grpSpPr>
            <a:xfrm flipH="1">
              <a:off x="4259313" y="3965435"/>
              <a:ext cx="2327686" cy="819278"/>
              <a:chOff x="5662411" y="811174"/>
              <a:chExt cx="3103043" cy="1092032"/>
            </a:xfrm>
          </p:grpSpPr>
          <p:grpSp>
            <p:nvGrpSpPr>
              <p:cNvPr id="136" name="组合 135"/>
              <p:cNvGrpSpPr/>
              <p:nvPr/>
            </p:nvGrpSpPr>
            <p:grpSpPr>
              <a:xfrm flipV="1">
                <a:off x="5947699" y="1317986"/>
                <a:ext cx="2684915" cy="333365"/>
                <a:chOff x="5272248" y="4626108"/>
                <a:chExt cx="2684915" cy="333365"/>
              </a:xfrm>
            </p:grpSpPr>
            <p:sp>
              <p:nvSpPr>
                <p:cNvPr id="139" name="椭圆 13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0" name="任意多边形 14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7" name="文本框 119"/>
              <p:cNvSpPr txBox="1"/>
              <p:nvPr/>
            </p:nvSpPr>
            <p:spPr>
              <a:xfrm>
                <a:off x="5662411" y="811174"/>
                <a:ext cx="3043778" cy="430753"/>
              </a:xfrm>
              <a:prstGeom prst="rect">
                <a:avLst/>
              </a:prstGeom>
              <a:noFill/>
            </p:spPr>
            <p:txBody>
              <a:bodyPr wrap="square" rtlCol="0">
                <a:spAutoFit/>
              </a:bodyPr>
              <a:lstStyle/>
              <a:p>
                <a:r>
                  <a:rPr lang="zh-CN" altLang="en-US" sz="1500" b="1" dirty="0">
                    <a:solidFill>
                      <a:srgbClr val="FA783A"/>
                    </a:solidFill>
                    <a:cs typeface="+mn-ea"/>
                    <a:sym typeface="+mn-lt"/>
                  </a:rPr>
                  <a:t>革命圣地</a:t>
                </a:r>
                <a:r>
                  <a:rPr lang="en-US" altLang="zh-CN" sz="1500" b="1" dirty="0">
                    <a:solidFill>
                      <a:srgbClr val="FA783A"/>
                    </a:solidFill>
                    <a:cs typeface="+mn-ea"/>
                    <a:sym typeface="+mn-lt"/>
                  </a:rPr>
                  <a:t>-</a:t>
                </a:r>
                <a:r>
                  <a:rPr lang="zh-CN" altLang="en-US" sz="1500" b="1" dirty="0">
                    <a:solidFill>
                      <a:srgbClr val="FA783A"/>
                    </a:solidFill>
                    <a:cs typeface="+mn-ea"/>
                    <a:sym typeface="+mn-lt"/>
                  </a:rPr>
                  <a:t>延安</a:t>
                </a:r>
                <a:endParaRPr lang="zh-CN" altLang="en-US" sz="1500" b="1" dirty="0">
                  <a:solidFill>
                    <a:srgbClr val="FA783A"/>
                  </a:solidFill>
                  <a:cs typeface="+mn-ea"/>
                  <a:sym typeface="+mn-lt"/>
                </a:endParaRPr>
              </a:p>
            </p:txBody>
          </p:sp>
          <p:sp>
            <p:nvSpPr>
              <p:cNvPr id="138" name="文本框 120"/>
              <p:cNvSpPr txBox="1"/>
              <p:nvPr/>
            </p:nvSpPr>
            <p:spPr>
              <a:xfrm>
                <a:off x="6045708" y="1410916"/>
                <a:ext cx="2719746" cy="492290"/>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中共中央在陕北</a:t>
                </a:r>
                <a:r>
                  <a:rPr lang="en-US" altLang="zh-CN" sz="900" dirty="0">
                    <a:solidFill>
                      <a:prstClr val="black">
                        <a:lumMod val="50000"/>
                        <a:lumOff val="50000"/>
                      </a:prstClr>
                    </a:solidFill>
                    <a:cs typeface="+mn-ea"/>
                    <a:sym typeface="+mn-lt"/>
                  </a:rPr>
                  <a:t>13</a:t>
                </a:r>
                <a:r>
                  <a:rPr lang="zh-CN" altLang="en-US" sz="900" dirty="0">
                    <a:solidFill>
                      <a:prstClr val="black">
                        <a:lumMod val="50000"/>
                        <a:lumOff val="50000"/>
                      </a:prstClr>
                    </a:solidFill>
                    <a:cs typeface="+mn-ea"/>
                    <a:sym typeface="+mn-lt"/>
                  </a:rPr>
                  <a:t>年，和全国各族人民一道，迎来了革命胜利的曙光。</a:t>
                </a:r>
                <a:endParaRPr lang="en-US" altLang="zh-CN" sz="900" dirty="0">
                  <a:solidFill>
                    <a:prstClr val="black">
                      <a:lumMod val="50000"/>
                      <a:lumOff val="50000"/>
                    </a:prst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 name="组合 150"/>
          <p:cNvGrpSpPr/>
          <p:nvPr/>
        </p:nvGrpSpPr>
        <p:grpSpPr>
          <a:xfrm>
            <a:off x="4618030" y="1107636"/>
            <a:ext cx="1113617" cy="2136744"/>
            <a:chOff x="6156302" y="1476392"/>
            <a:chExt cx="1484565" cy="2848113"/>
          </a:xfrm>
        </p:grpSpPr>
        <p:grpSp>
          <p:nvGrpSpPr>
            <p:cNvPr id="152" name="组合 151"/>
            <p:cNvGrpSpPr/>
            <p:nvPr/>
          </p:nvGrpSpPr>
          <p:grpSpPr>
            <a:xfrm>
              <a:off x="6156302" y="1476392"/>
              <a:ext cx="1484565" cy="2848113"/>
              <a:chOff x="6156302" y="1476392"/>
              <a:chExt cx="1484565" cy="2848113"/>
            </a:xfrm>
          </p:grpSpPr>
          <p:sp>
            <p:nvSpPr>
              <p:cNvPr id="156" name="MH_Other_3"/>
              <p:cNvSpPr/>
              <p:nvPr>
                <p:custDataLst>
                  <p:tags r:id="rId1"/>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57" name="椭圆 156"/>
              <p:cNvSpPr/>
              <p:nvPr/>
            </p:nvSpPr>
            <p:spPr>
              <a:xfrm>
                <a:off x="7018705" y="147639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53" name="组合 152"/>
            <p:cNvGrpSpPr/>
            <p:nvPr/>
          </p:nvGrpSpPr>
          <p:grpSpPr>
            <a:xfrm>
              <a:off x="7052670" y="1530445"/>
              <a:ext cx="588093" cy="492291"/>
              <a:chOff x="4367827" y="1557332"/>
              <a:chExt cx="588093" cy="492291"/>
            </a:xfrm>
          </p:grpSpPr>
          <p:sp>
            <p:nvSpPr>
              <p:cNvPr id="154" name="椭圆 15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5" name="文本框 114"/>
              <p:cNvSpPr txBox="1"/>
              <p:nvPr/>
            </p:nvSpPr>
            <p:spPr>
              <a:xfrm>
                <a:off x="4367827" y="1557332"/>
                <a:ext cx="588093" cy="4922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02</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58" name="组合 157"/>
          <p:cNvGrpSpPr/>
          <p:nvPr/>
        </p:nvGrpSpPr>
        <p:grpSpPr>
          <a:xfrm>
            <a:off x="3839032" y="3510580"/>
            <a:ext cx="1282499" cy="1282672"/>
            <a:chOff x="4700937" y="4015204"/>
            <a:chExt cx="455921" cy="455921"/>
          </a:xfrm>
          <a:effectLst/>
        </p:grpSpPr>
        <p:sp>
          <p:nvSpPr>
            <p:cNvPr id="159" name="椭圆 158"/>
            <p:cNvSpPr/>
            <p:nvPr/>
          </p:nvSpPr>
          <p:spPr>
            <a:xfrm flipH="1">
              <a:off x="4700937" y="4015204"/>
              <a:ext cx="455921" cy="455921"/>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0" name="椭圆 159"/>
            <p:cNvSpPr/>
            <p:nvPr/>
          </p:nvSpPr>
          <p:spPr>
            <a:xfrm flipH="1">
              <a:off x="4711557" y="4025824"/>
              <a:ext cx="434681" cy="434681"/>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61" name="组合 160"/>
          <p:cNvGrpSpPr/>
          <p:nvPr/>
        </p:nvGrpSpPr>
        <p:grpSpPr>
          <a:xfrm>
            <a:off x="3257660" y="1125372"/>
            <a:ext cx="1069605" cy="2852578"/>
            <a:chOff x="4342792" y="1500033"/>
            <a:chExt cx="1425893" cy="3802264"/>
          </a:xfrm>
        </p:grpSpPr>
        <p:grpSp>
          <p:nvGrpSpPr>
            <p:cNvPr id="162" name="组合 161"/>
            <p:cNvGrpSpPr/>
            <p:nvPr/>
          </p:nvGrpSpPr>
          <p:grpSpPr>
            <a:xfrm>
              <a:off x="4342792" y="1500033"/>
              <a:ext cx="1425893" cy="3802264"/>
              <a:chOff x="4342792" y="1500033"/>
              <a:chExt cx="1425893" cy="3802264"/>
            </a:xfrm>
          </p:grpSpPr>
          <p:sp>
            <p:nvSpPr>
              <p:cNvPr id="166" name="MH_Other_3"/>
              <p:cNvSpPr/>
              <p:nvPr>
                <p:custDataLst>
                  <p:tags r:id="rId2"/>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rgbClr val="E94744"/>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67" name="椭圆 166"/>
              <p:cNvSpPr/>
              <p:nvPr/>
            </p:nvSpPr>
            <p:spPr>
              <a:xfrm>
                <a:off x="4342792" y="1500033"/>
                <a:ext cx="622162" cy="622163"/>
              </a:xfrm>
              <a:prstGeom prst="ellipse">
                <a:avLst/>
              </a:prstGeom>
              <a:solidFill>
                <a:srgbClr val="EC4844"/>
              </a:solidFill>
              <a:ln w="12700" cap="flat" cmpd="sng" algn="ctr">
                <a:solidFill>
                  <a:srgbClr val="EC48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63" name="组合 162"/>
            <p:cNvGrpSpPr/>
            <p:nvPr/>
          </p:nvGrpSpPr>
          <p:grpSpPr>
            <a:xfrm>
              <a:off x="4367313" y="1571992"/>
              <a:ext cx="588094" cy="492291"/>
              <a:chOff x="4367313" y="1571992"/>
              <a:chExt cx="588094" cy="492291"/>
            </a:xfrm>
          </p:grpSpPr>
          <p:sp>
            <p:nvSpPr>
              <p:cNvPr id="164" name="椭圆 163"/>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65" name="文本框 101"/>
              <p:cNvSpPr txBox="1"/>
              <p:nvPr/>
            </p:nvSpPr>
            <p:spPr>
              <a:xfrm>
                <a:off x="4367313" y="1571992"/>
                <a:ext cx="588094"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01</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68" name="组合 167"/>
          <p:cNvGrpSpPr/>
          <p:nvPr/>
        </p:nvGrpSpPr>
        <p:grpSpPr>
          <a:xfrm>
            <a:off x="3257660" y="2308051"/>
            <a:ext cx="902533" cy="2003343"/>
            <a:chOff x="4342792" y="3076450"/>
            <a:chExt cx="1203168" cy="2670299"/>
          </a:xfrm>
        </p:grpSpPr>
        <p:grpSp>
          <p:nvGrpSpPr>
            <p:cNvPr id="169" name="组合 168"/>
            <p:cNvGrpSpPr/>
            <p:nvPr/>
          </p:nvGrpSpPr>
          <p:grpSpPr>
            <a:xfrm>
              <a:off x="4342792" y="3076450"/>
              <a:ext cx="1203168" cy="2670299"/>
              <a:chOff x="4342792" y="3076450"/>
              <a:chExt cx="1203168" cy="2670299"/>
            </a:xfrm>
          </p:grpSpPr>
          <p:sp>
            <p:nvSpPr>
              <p:cNvPr id="173" name="MH_Other_3"/>
              <p:cNvSpPr/>
              <p:nvPr>
                <p:custDataLst>
                  <p:tags r:id="rId3"/>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rgbClr val="F17445"/>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74" name="椭圆 173"/>
              <p:cNvSpPr/>
              <p:nvPr/>
            </p:nvSpPr>
            <p:spPr>
              <a:xfrm>
                <a:off x="4342792" y="3076450"/>
                <a:ext cx="622162" cy="622163"/>
              </a:xfrm>
              <a:prstGeom prst="ellipse">
                <a:avLst/>
              </a:prstGeom>
              <a:solidFill>
                <a:srgbClr val="EE7744"/>
              </a:solidFill>
              <a:ln w="12700" cap="flat" cmpd="sng" algn="ctr">
                <a:solidFill>
                  <a:srgbClr val="EE7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0" name="组合 169"/>
            <p:cNvGrpSpPr/>
            <p:nvPr/>
          </p:nvGrpSpPr>
          <p:grpSpPr>
            <a:xfrm>
              <a:off x="4374877" y="3138323"/>
              <a:ext cx="588092" cy="492291"/>
              <a:chOff x="4365073" y="1555833"/>
              <a:chExt cx="588092" cy="492291"/>
            </a:xfrm>
          </p:grpSpPr>
          <p:sp>
            <p:nvSpPr>
              <p:cNvPr id="171" name="椭圆 170"/>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72" name="文本框 105"/>
              <p:cNvSpPr txBox="1"/>
              <p:nvPr/>
            </p:nvSpPr>
            <p:spPr>
              <a:xfrm>
                <a:off x="4365073" y="1555833"/>
                <a:ext cx="588092"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03</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75" name="组合 174"/>
          <p:cNvGrpSpPr/>
          <p:nvPr/>
        </p:nvGrpSpPr>
        <p:grpSpPr>
          <a:xfrm>
            <a:off x="4618031" y="1961294"/>
            <a:ext cx="1122576" cy="2150035"/>
            <a:chOff x="6156302" y="2614250"/>
            <a:chExt cx="1496508" cy="2865828"/>
          </a:xfrm>
        </p:grpSpPr>
        <p:grpSp>
          <p:nvGrpSpPr>
            <p:cNvPr id="176" name="组合 175"/>
            <p:cNvGrpSpPr/>
            <p:nvPr/>
          </p:nvGrpSpPr>
          <p:grpSpPr>
            <a:xfrm>
              <a:off x="6156302" y="2614250"/>
              <a:ext cx="1484565" cy="2865828"/>
              <a:chOff x="6156302" y="2614250"/>
              <a:chExt cx="1484565" cy="2865828"/>
            </a:xfrm>
          </p:grpSpPr>
          <p:sp>
            <p:nvSpPr>
              <p:cNvPr id="180" name="MH_Other_3"/>
              <p:cNvSpPr/>
              <p:nvPr>
                <p:custDataLst>
                  <p:tags r:id="rId4"/>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FA783A"/>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81" name="椭圆 180"/>
              <p:cNvSpPr/>
              <p:nvPr/>
            </p:nvSpPr>
            <p:spPr>
              <a:xfrm>
                <a:off x="7018705" y="2614250"/>
                <a:ext cx="622162" cy="622163"/>
              </a:xfrm>
              <a:prstGeom prst="ellipse">
                <a:avLst/>
              </a:prstGeom>
              <a:solidFill>
                <a:srgbClr val="FA783A"/>
              </a:solidFill>
              <a:ln w="12700" cap="flat" cmpd="sng" algn="ctr">
                <a:solidFill>
                  <a:srgbClr val="FA783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77" name="组合 176"/>
            <p:cNvGrpSpPr/>
            <p:nvPr/>
          </p:nvGrpSpPr>
          <p:grpSpPr>
            <a:xfrm>
              <a:off x="7064718" y="2688792"/>
              <a:ext cx="588092" cy="492291"/>
              <a:chOff x="4379875" y="1571850"/>
              <a:chExt cx="588092" cy="492291"/>
            </a:xfrm>
          </p:grpSpPr>
          <p:sp>
            <p:nvSpPr>
              <p:cNvPr id="178" name="椭圆 177"/>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79" name="文本框 108"/>
              <p:cNvSpPr txBox="1"/>
              <p:nvPr/>
            </p:nvSpPr>
            <p:spPr>
              <a:xfrm>
                <a:off x="4379875" y="1571850"/>
                <a:ext cx="588092"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04</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82" name="组合 181"/>
          <p:cNvGrpSpPr/>
          <p:nvPr/>
        </p:nvGrpSpPr>
        <p:grpSpPr>
          <a:xfrm>
            <a:off x="3257660" y="3163985"/>
            <a:ext cx="897924" cy="1080721"/>
            <a:chOff x="4342792" y="4217343"/>
            <a:chExt cx="1197024" cy="1440517"/>
          </a:xfrm>
        </p:grpSpPr>
        <p:grpSp>
          <p:nvGrpSpPr>
            <p:cNvPr id="183" name="组合 182"/>
            <p:cNvGrpSpPr/>
            <p:nvPr/>
          </p:nvGrpSpPr>
          <p:grpSpPr>
            <a:xfrm>
              <a:off x="4342792" y="4217343"/>
              <a:ext cx="1197024" cy="1440517"/>
              <a:chOff x="4342792" y="4217343"/>
              <a:chExt cx="1197024" cy="1440517"/>
            </a:xfrm>
          </p:grpSpPr>
          <p:sp>
            <p:nvSpPr>
              <p:cNvPr id="187" name="MH_Other_3"/>
              <p:cNvSpPr/>
              <p:nvPr>
                <p:custDataLst>
                  <p:tags r:id="rId5"/>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EF9322"/>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88" name="椭圆 187"/>
              <p:cNvSpPr/>
              <p:nvPr/>
            </p:nvSpPr>
            <p:spPr>
              <a:xfrm>
                <a:off x="4342792" y="4217343"/>
                <a:ext cx="622162" cy="622163"/>
              </a:xfrm>
              <a:prstGeom prst="ellipse">
                <a:avLst/>
              </a:prstGeom>
              <a:solidFill>
                <a:srgbClr val="EF9322"/>
              </a:solidFill>
              <a:ln w="12700" cap="flat" cmpd="sng" algn="ctr">
                <a:solidFill>
                  <a:srgbClr val="EF932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84" name="组合 183"/>
            <p:cNvGrpSpPr/>
            <p:nvPr/>
          </p:nvGrpSpPr>
          <p:grpSpPr>
            <a:xfrm>
              <a:off x="4375744" y="4296829"/>
              <a:ext cx="588092" cy="503448"/>
              <a:chOff x="4367412" y="1573446"/>
              <a:chExt cx="588092" cy="503448"/>
            </a:xfrm>
          </p:grpSpPr>
          <p:sp>
            <p:nvSpPr>
              <p:cNvPr id="185" name="椭圆 18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86" name="文本框 111"/>
              <p:cNvSpPr txBox="1"/>
              <p:nvPr/>
            </p:nvSpPr>
            <p:spPr>
              <a:xfrm>
                <a:off x="4367412" y="1584603"/>
                <a:ext cx="588092"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05</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89" name="组合 188"/>
          <p:cNvGrpSpPr/>
          <p:nvPr/>
        </p:nvGrpSpPr>
        <p:grpSpPr>
          <a:xfrm>
            <a:off x="4811080" y="2822921"/>
            <a:ext cx="925439" cy="1421784"/>
            <a:chOff x="6413660" y="3762732"/>
            <a:chExt cx="1233705" cy="1895127"/>
          </a:xfrm>
        </p:grpSpPr>
        <p:grpSp>
          <p:nvGrpSpPr>
            <p:cNvPr id="190" name="组合 189"/>
            <p:cNvGrpSpPr/>
            <p:nvPr/>
          </p:nvGrpSpPr>
          <p:grpSpPr>
            <a:xfrm>
              <a:off x="6413660" y="3762732"/>
              <a:ext cx="1227207" cy="1895127"/>
              <a:chOff x="6413660" y="3762732"/>
              <a:chExt cx="1227207" cy="1895127"/>
            </a:xfrm>
          </p:grpSpPr>
          <p:sp>
            <p:nvSpPr>
              <p:cNvPr id="194" name="MH_Other_3"/>
              <p:cNvSpPr/>
              <p:nvPr>
                <p:custDataLst>
                  <p:tags r:id="rId6"/>
                </p:custDataLst>
              </p:nvPr>
            </p:nvSpPr>
            <p:spPr>
              <a:xfrm rot="5400000" flipV="1">
                <a:off x="6041185" y="4396482"/>
                <a:ext cx="1633852" cy="888902"/>
              </a:xfrm>
              <a:prstGeom prst="bentArrow">
                <a:avLst>
                  <a:gd name="adj1" fmla="val 7438"/>
                  <a:gd name="adj2" fmla="val 3464"/>
                  <a:gd name="adj3" fmla="val 0"/>
                  <a:gd name="adj4" fmla="val 30020"/>
                </a:avLst>
              </a:prstGeom>
              <a:solidFill>
                <a:srgbClr val="E3413E"/>
              </a:solidFill>
              <a:ln w="76200" cap="flat" cmpd="sng" algn="ctr">
                <a:solidFill>
                  <a:srgbClr val="E3413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95" name="椭圆 194"/>
              <p:cNvSpPr/>
              <p:nvPr/>
            </p:nvSpPr>
            <p:spPr>
              <a:xfrm>
                <a:off x="7018705" y="3762732"/>
                <a:ext cx="622162" cy="622163"/>
              </a:xfrm>
              <a:prstGeom prst="ellipse">
                <a:avLst/>
              </a:prstGeom>
              <a:solidFill>
                <a:srgbClr val="E3413E"/>
              </a:solidFill>
              <a:ln w="12700" cap="flat" cmpd="sng" algn="ctr">
                <a:solidFill>
                  <a:srgbClr val="E3413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91" name="组合 190"/>
            <p:cNvGrpSpPr/>
            <p:nvPr/>
          </p:nvGrpSpPr>
          <p:grpSpPr>
            <a:xfrm>
              <a:off x="7059272" y="3842218"/>
              <a:ext cx="588093" cy="500811"/>
              <a:chOff x="4367150" y="1573446"/>
              <a:chExt cx="588093" cy="500811"/>
            </a:xfrm>
          </p:grpSpPr>
          <p:sp>
            <p:nvSpPr>
              <p:cNvPr id="192" name="椭圆 191"/>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93" name="文本框 117"/>
              <p:cNvSpPr txBox="1"/>
              <p:nvPr/>
            </p:nvSpPr>
            <p:spPr>
              <a:xfrm>
                <a:off x="4367150" y="1581966"/>
                <a:ext cx="588093" cy="4922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06</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96" name="组合 195"/>
          <p:cNvGrpSpPr/>
          <p:nvPr/>
        </p:nvGrpSpPr>
        <p:grpSpPr>
          <a:xfrm>
            <a:off x="5740604" y="1062455"/>
            <a:ext cx="2468993" cy="983578"/>
            <a:chOff x="7652807" y="1416170"/>
            <a:chExt cx="3291419" cy="1311032"/>
          </a:xfrm>
        </p:grpSpPr>
        <p:cxnSp>
          <p:nvCxnSpPr>
            <p:cNvPr id="197" name="直接连接符 196"/>
            <p:cNvCxnSpPr/>
            <p:nvPr/>
          </p:nvCxnSpPr>
          <p:spPr>
            <a:xfrm>
              <a:off x="7652807" y="1796348"/>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198" name="组合 197"/>
            <p:cNvGrpSpPr/>
            <p:nvPr/>
          </p:nvGrpSpPr>
          <p:grpSpPr>
            <a:xfrm>
              <a:off x="7727895" y="1416170"/>
              <a:ext cx="3216331" cy="1311032"/>
              <a:chOff x="5832782" y="1447486"/>
              <a:chExt cx="3216331" cy="1311032"/>
            </a:xfrm>
          </p:grpSpPr>
          <p:sp>
            <p:nvSpPr>
              <p:cNvPr id="199" name="MH_SubTitle_1"/>
              <p:cNvSpPr>
                <a:spLocks noChangeArrowheads="1"/>
              </p:cNvSpPr>
              <p:nvPr/>
            </p:nvSpPr>
            <p:spPr bwMode="auto">
              <a:xfrm flipH="1">
                <a:off x="5832782" y="1447486"/>
                <a:ext cx="2160901" cy="430753"/>
              </a:xfrm>
              <a:prstGeom prst="rect">
                <a:avLst/>
              </a:prstGeom>
              <a:noFill/>
            </p:spPr>
            <p:txBody>
              <a:bodyPr wrap="none" rtlCol="0">
                <a:spAutoFit/>
              </a:bodyPr>
              <a:lstStyle/>
              <a:p>
                <a:pPr lvl="0" defTabSz="914400">
                  <a:defRPr/>
                </a:pPr>
                <a:r>
                  <a:rPr lang="en-US" altLang="zh-CN" sz="1500" b="1" kern="0" dirty="0">
                    <a:solidFill>
                      <a:srgbClr val="E3413E"/>
                    </a:solidFill>
                    <a:cs typeface="+mn-ea"/>
                    <a:sym typeface="+mn-lt"/>
                  </a:rPr>
                  <a:t>2020</a:t>
                </a:r>
                <a:r>
                  <a:rPr lang="zh-CN" altLang="en-US" sz="1500" b="1" kern="0" dirty="0">
                    <a:solidFill>
                      <a:srgbClr val="E3413E"/>
                    </a:solidFill>
                    <a:cs typeface="+mn-ea"/>
                    <a:sym typeface="+mn-lt"/>
                  </a:rPr>
                  <a:t>年</a:t>
                </a:r>
                <a:r>
                  <a:rPr lang="en-US" altLang="zh-CN" sz="1500" b="1" kern="0" dirty="0">
                    <a:solidFill>
                      <a:srgbClr val="E3413E"/>
                    </a:solidFill>
                    <a:cs typeface="+mn-ea"/>
                    <a:sym typeface="+mn-lt"/>
                  </a:rPr>
                  <a:t>11</a:t>
                </a:r>
                <a:r>
                  <a:rPr lang="zh-CN" altLang="en-US" sz="1500" b="1" kern="0" dirty="0">
                    <a:solidFill>
                      <a:srgbClr val="E3413E"/>
                    </a:solidFill>
                    <a:cs typeface="+mn-ea"/>
                    <a:sym typeface="+mn-lt"/>
                  </a:rPr>
                  <a:t>月</a:t>
                </a:r>
                <a:r>
                  <a:rPr lang="en-US" altLang="zh-CN" sz="1500" b="1" kern="0" dirty="0">
                    <a:solidFill>
                      <a:srgbClr val="E3413E"/>
                    </a:solidFill>
                    <a:cs typeface="+mn-ea"/>
                    <a:sym typeface="+mn-lt"/>
                  </a:rPr>
                  <a:t>23</a:t>
                </a:r>
                <a:r>
                  <a:rPr lang="zh-CN" altLang="en-US" sz="1500" b="1" kern="0" dirty="0">
                    <a:solidFill>
                      <a:srgbClr val="E3413E"/>
                    </a:solidFill>
                    <a:cs typeface="+mn-ea"/>
                    <a:sym typeface="+mn-lt"/>
                  </a:rPr>
                  <a:t>日</a:t>
                </a:r>
                <a:endParaRPr lang="zh-CN" altLang="en-US" sz="1500" b="1" kern="0" dirty="0">
                  <a:solidFill>
                    <a:srgbClr val="E3413E"/>
                  </a:solidFill>
                  <a:cs typeface="+mn-ea"/>
                  <a:sym typeface="+mn-lt"/>
                </a:endParaRPr>
              </a:p>
            </p:txBody>
          </p:sp>
          <p:sp>
            <p:nvSpPr>
              <p:cNvPr id="20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贵州省宣布所有贫困县摘帽出列，至此，全国</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832</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各国家级贫困县全部脱贫摘帽，截至</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2020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年底，</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1800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余人牺牲在脱贫攻坚一线。</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201" name="组合 200"/>
          <p:cNvGrpSpPr/>
          <p:nvPr/>
        </p:nvGrpSpPr>
        <p:grpSpPr>
          <a:xfrm>
            <a:off x="5701704" y="2142837"/>
            <a:ext cx="2643647" cy="983578"/>
            <a:chOff x="7600950" y="2856235"/>
            <a:chExt cx="3524251" cy="1311032"/>
          </a:xfrm>
        </p:grpSpPr>
        <p:grpSp>
          <p:nvGrpSpPr>
            <p:cNvPr id="202" name="组合 201"/>
            <p:cNvGrpSpPr/>
            <p:nvPr/>
          </p:nvGrpSpPr>
          <p:grpSpPr>
            <a:xfrm>
              <a:off x="7926073" y="2856235"/>
              <a:ext cx="3199128" cy="1311032"/>
              <a:chOff x="5849985" y="1447486"/>
              <a:chExt cx="3199128" cy="1311032"/>
            </a:xfrm>
          </p:grpSpPr>
          <p:sp>
            <p:nvSpPr>
              <p:cNvPr id="204" name="MH_SubTitle_1"/>
              <p:cNvSpPr>
                <a:spLocks noChangeArrowheads="1"/>
              </p:cNvSpPr>
              <p:nvPr/>
            </p:nvSpPr>
            <p:spPr bwMode="auto">
              <a:xfrm flipH="1">
                <a:off x="5849985" y="1447486"/>
                <a:ext cx="1874547" cy="430753"/>
              </a:xfrm>
              <a:prstGeom prst="rect">
                <a:avLst/>
              </a:prstGeom>
              <a:noFill/>
            </p:spPr>
            <p:txBody>
              <a:bodyPr wrap="none" rtlCol="0">
                <a:spAutoFit/>
              </a:bodyPr>
              <a:lstStyle/>
              <a:p>
                <a:pPr lvl="0" defTabSz="914400">
                  <a:defRPr/>
                </a:pPr>
                <a:r>
                  <a:rPr lang="en-US" altLang="zh-CN" sz="1500" b="1" kern="0" dirty="0">
                    <a:solidFill>
                      <a:srgbClr val="FA783A"/>
                    </a:solidFill>
                    <a:cs typeface="+mn-ea"/>
                    <a:sym typeface="+mn-lt"/>
                  </a:rPr>
                  <a:t>2021</a:t>
                </a:r>
                <a:r>
                  <a:rPr lang="zh-CN" altLang="en-US" sz="1500" b="1" kern="0" dirty="0">
                    <a:solidFill>
                      <a:srgbClr val="FA783A"/>
                    </a:solidFill>
                    <a:cs typeface="+mn-ea"/>
                    <a:sym typeface="+mn-lt"/>
                  </a:rPr>
                  <a:t>年</a:t>
                </a:r>
                <a:r>
                  <a:rPr lang="en-US" altLang="zh-CN" sz="1500" b="1" kern="0" dirty="0">
                    <a:solidFill>
                      <a:srgbClr val="FA783A"/>
                    </a:solidFill>
                    <a:cs typeface="+mn-ea"/>
                    <a:sym typeface="+mn-lt"/>
                  </a:rPr>
                  <a:t>4</a:t>
                </a:r>
                <a:r>
                  <a:rPr lang="zh-CN" altLang="en-US" sz="1500" b="1" kern="0" dirty="0">
                    <a:solidFill>
                      <a:srgbClr val="FA783A"/>
                    </a:solidFill>
                    <a:cs typeface="+mn-ea"/>
                    <a:sym typeface="+mn-lt"/>
                  </a:rPr>
                  <a:t>月</a:t>
                </a:r>
                <a:r>
                  <a:rPr lang="en-US" altLang="zh-CN" sz="1500" b="1" kern="0" dirty="0">
                    <a:solidFill>
                      <a:srgbClr val="FA783A"/>
                    </a:solidFill>
                    <a:cs typeface="+mn-ea"/>
                    <a:sym typeface="+mn-lt"/>
                  </a:rPr>
                  <a:t>6</a:t>
                </a:r>
                <a:r>
                  <a:rPr lang="zh-CN" altLang="en-US" sz="1500" b="1" kern="0" dirty="0">
                    <a:solidFill>
                      <a:srgbClr val="FA783A"/>
                    </a:solidFill>
                    <a:cs typeface="+mn-ea"/>
                    <a:sym typeface="+mn-lt"/>
                  </a:rPr>
                  <a:t>日</a:t>
                </a:r>
                <a:endParaRPr lang="zh-CN" altLang="en-US" sz="1500" b="1" kern="0" dirty="0">
                  <a:solidFill>
                    <a:srgbClr val="FA783A"/>
                  </a:solidFill>
                  <a:cs typeface="+mn-ea"/>
                  <a:sym typeface="+mn-lt"/>
                </a:endParaRPr>
              </a:p>
            </p:txBody>
          </p:sp>
          <p:sp>
            <p:nvSpPr>
              <p:cNvPr id="20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国务院新闻办公室发布</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人类减贫的中国实践</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白皮书。</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203" name="任意多边形 202"/>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06" name="组合 205"/>
          <p:cNvGrpSpPr/>
          <p:nvPr/>
        </p:nvGrpSpPr>
        <p:grpSpPr>
          <a:xfrm>
            <a:off x="5682442" y="3205436"/>
            <a:ext cx="2655795" cy="1003466"/>
            <a:chOff x="7575272" y="4272596"/>
            <a:chExt cx="3540445" cy="1337542"/>
          </a:xfrm>
        </p:grpSpPr>
        <p:sp>
          <p:nvSpPr>
            <p:cNvPr id="207" name="任意多边形 206"/>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208" name="组合 207"/>
            <p:cNvGrpSpPr/>
            <p:nvPr/>
          </p:nvGrpSpPr>
          <p:grpSpPr>
            <a:xfrm>
              <a:off x="7926074" y="4299106"/>
              <a:ext cx="3189643" cy="1311032"/>
              <a:chOff x="5859470" y="1447486"/>
              <a:chExt cx="3189643" cy="1311032"/>
            </a:xfrm>
          </p:grpSpPr>
          <p:sp>
            <p:nvSpPr>
              <p:cNvPr id="209" name="MH_SubTitle_1"/>
              <p:cNvSpPr>
                <a:spLocks noChangeArrowheads="1"/>
              </p:cNvSpPr>
              <p:nvPr/>
            </p:nvSpPr>
            <p:spPr bwMode="auto">
              <a:xfrm flipH="1">
                <a:off x="5859470" y="1447486"/>
                <a:ext cx="2017724" cy="430754"/>
              </a:xfrm>
              <a:prstGeom prst="rect">
                <a:avLst/>
              </a:prstGeom>
              <a:noFill/>
            </p:spPr>
            <p:txBody>
              <a:bodyPr wrap="none" rtlCol="0">
                <a:spAutoFit/>
              </a:bodyPr>
              <a:lstStyle/>
              <a:p>
                <a:pPr lvl="0" defTabSz="914400">
                  <a:defRPr/>
                </a:pPr>
                <a:r>
                  <a:rPr lang="en-US" altLang="zh-CN" sz="1500" b="1" kern="0" dirty="0">
                    <a:solidFill>
                      <a:srgbClr val="E3413E"/>
                    </a:solidFill>
                    <a:cs typeface="+mn-ea"/>
                    <a:sym typeface="+mn-lt"/>
                  </a:rPr>
                  <a:t>2022</a:t>
                </a:r>
                <a:r>
                  <a:rPr lang="zh-CN" altLang="en-US" sz="1500" b="1" kern="0" dirty="0">
                    <a:solidFill>
                      <a:srgbClr val="E3413E"/>
                    </a:solidFill>
                    <a:cs typeface="+mn-ea"/>
                    <a:sym typeface="+mn-lt"/>
                  </a:rPr>
                  <a:t>年</a:t>
                </a:r>
                <a:r>
                  <a:rPr lang="en-US" altLang="zh-CN" sz="1500" b="1" kern="0" dirty="0">
                    <a:solidFill>
                      <a:srgbClr val="E3413E"/>
                    </a:solidFill>
                    <a:cs typeface="+mn-ea"/>
                    <a:sym typeface="+mn-lt"/>
                  </a:rPr>
                  <a:t>2</a:t>
                </a:r>
                <a:r>
                  <a:rPr lang="zh-CN" altLang="en-US" sz="1500" b="1" kern="0" dirty="0">
                    <a:solidFill>
                      <a:srgbClr val="E3413E"/>
                    </a:solidFill>
                    <a:cs typeface="+mn-ea"/>
                    <a:sym typeface="+mn-lt"/>
                  </a:rPr>
                  <a:t>月</a:t>
                </a:r>
                <a:r>
                  <a:rPr lang="en-US" altLang="zh-CN" sz="1500" b="1" kern="0" dirty="0">
                    <a:solidFill>
                      <a:srgbClr val="E3413E"/>
                    </a:solidFill>
                    <a:cs typeface="+mn-ea"/>
                    <a:sym typeface="+mn-lt"/>
                  </a:rPr>
                  <a:t>22</a:t>
                </a:r>
                <a:r>
                  <a:rPr lang="zh-CN" altLang="en-US" sz="1500" b="1" kern="0" dirty="0">
                    <a:solidFill>
                      <a:srgbClr val="E3413E"/>
                    </a:solidFill>
                    <a:cs typeface="+mn-ea"/>
                    <a:sym typeface="+mn-lt"/>
                  </a:rPr>
                  <a:t>日</a:t>
                </a:r>
                <a:endParaRPr lang="zh-CN" altLang="en-US" sz="1500" b="1" kern="0" dirty="0">
                  <a:solidFill>
                    <a:srgbClr val="E3413E"/>
                  </a:solidFill>
                  <a:cs typeface="+mn-ea"/>
                  <a:sym typeface="+mn-lt"/>
                </a:endParaRPr>
              </a:p>
            </p:txBody>
          </p:sp>
          <p:sp>
            <p:nvSpPr>
              <p:cNvPr id="21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2022</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年中央一号文件</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中共中央国务院关于做好</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2022</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年全面推进乡村振兴重点工作的意见</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发布，这是</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21</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世纪以来第</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19</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个指导“三农”工作的中央一号文件。</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211" name="组合 210"/>
          <p:cNvGrpSpPr/>
          <p:nvPr/>
        </p:nvGrpSpPr>
        <p:grpSpPr>
          <a:xfrm>
            <a:off x="780942" y="1062457"/>
            <a:ext cx="2476719" cy="983578"/>
            <a:chOff x="1041073" y="1416171"/>
            <a:chExt cx="3301719" cy="1311032"/>
          </a:xfrm>
        </p:grpSpPr>
        <p:cxnSp>
          <p:nvCxnSpPr>
            <p:cNvPr id="212" name="直接连接符 211"/>
            <p:cNvCxnSpPr/>
            <p:nvPr/>
          </p:nvCxnSpPr>
          <p:spPr>
            <a:xfrm flipH="1">
              <a:off x="1556199" y="1803136"/>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213" name="组合 212"/>
            <p:cNvGrpSpPr/>
            <p:nvPr/>
          </p:nvGrpSpPr>
          <p:grpSpPr>
            <a:xfrm flipH="1">
              <a:off x="1041073" y="1416171"/>
              <a:ext cx="3208109" cy="1311032"/>
              <a:chOff x="5841004" y="1447486"/>
              <a:chExt cx="3208109" cy="1311032"/>
            </a:xfrm>
          </p:grpSpPr>
          <p:sp>
            <p:nvSpPr>
              <p:cNvPr id="214" name="MH_SubTitle_1"/>
              <p:cNvSpPr>
                <a:spLocks noChangeArrowheads="1"/>
              </p:cNvSpPr>
              <p:nvPr/>
            </p:nvSpPr>
            <p:spPr bwMode="auto">
              <a:xfrm flipH="1">
                <a:off x="5841004" y="1447486"/>
                <a:ext cx="2160901" cy="430753"/>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altLang="zh-CN" sz="1500" b="1" i="0" u="none" strike="noStrike" kern="0" cap="none" spc="0" normalizeH="0" baseline="0" noProof="0" dirty="0">
                    <a:ln>
                      <a:noFill/>
                    </a:ln>
                    <a:solidFill>
                      <a:srgbClr val="E94744"/>
                    </a:solidFill>
                    <a:effectLst/>
                    <a:uLnTx/>
                    <a:uFillTx/>
                    <a:cs typeface="+mn-ea"/>
                    <a:sym typeface="+mn-lt"/>
                  </a:rPr>
                  <a:t>2015</a:t>
                </a:r>
                <a:r>
                  <a:rPr kumimoji="0" lang="zh-CN" altLang="en-US" sz="1500" b="1" i="0" u="none" strike="noStrike" kern="0" cap="none" spc="0" normalizeH="0" baseline="0" noProof="0" dirty="0">
                    <a:ln>
                      <a:noFill/>
                    </a:ln>
                    <a:solidFill>
                      <a:srgbClr val="E94744"/>
                    </a:solidFill>
                    <a:effectLst/>
                    <a:uLnTx/>
                    <a:uFillTx/>
                    <a:cs typeface="+mn-ea"/>
                    <a:sym typeface="+mn-lt"/>
                  </a:rPr>
                  <a:t>年</a:t>
                </a:r>
                <a:r>
                  <a:rPr kumimoji="0" lang="en-US" altLang="zh-CN" sz="1500" b="1" i="0" u="none" strike="noStrike" kern="0" cap="none" spc="0" normalizeH="0" baseline="0" noProof="0" dirty="0">
                    <a:ln>
                      <a:noFill/>
                    </a:ln>
                    <a:solidFill>
                      <a:srgbClr val="E94744"/>
                    </a:solidFill>
                    <a:effectLst/>
                    <a:uLnTx/>
                    <a:uFillTx/>
                    <a:cs typeface="+mn-ea"/>
                    <a:sym typeface="+mn-lt"/>
                  </a:rPr>
                  <a:t>11</a:t>
                </a:r>
                <a:r>
                  <a:rPr kumimoji="0" lang="zh-CN" altLang="en-US" sz="1500" b="1" i="0" u="none" strike="noStrike" kern="0" cap="none" spc="0" normalizeH="0" baseline="0" noProof="0" dirty="0">
                    <a:ln>
                      <a:noFill/>
                    </a:ln>
                    <a:solidFill>
                      <a:srgbClr val="E94744"/>
                    </a:solidFill>
                    <a:effectLst/>
                    <a:uLnTx/>
                    <a:uFillTx/>
                    <a:cs typeface="+mn-ea"/>
                    <a:sym typeface="+mn-lt"/>
                  </a:rPr>
                  <a:t>月</a:t>
                </a:r>
                <a:r>
                  <a:rPr kumimoji="0" lang="en-US" altLang="zh-CN" sz="1500" b="1" i="0" u="none" strike="noStrike" kern="0" cap="none" spc="0" normalizeH="0" baseline="0" noProof="0" dirty="0">
                    <a:ln>
                      <a:noFill/>
                    </a:ln>
                    <a:solidFill>
                      <a:srgbClr val="E94744"/>
                    </a:solidFill>
                    <a:effectLst/>
                    <a:uLnTx/>
                    <a:uFillTx/>
                    <a:cs typeface="+mn-ea"/>
                    <a:sym typeface="+mn-lt"/>
                  </a:rPr>
                  <a:t>23</a:t>
                </a:r>
                <a:r>
                  <a:rPr kumimoji="0" lang="zh-CN" altLang="en-US" sz="1500" b="1" i="0" u="none" strike="noStrike" kern="0" cap="none" spc="0" normalizeH="0" baseline="0" noProof="0" dirty="0">
                    <a:ln>
                      <a:noFill/>
                    </a:ln>
                    <a:solidFill>
                      <a:srgbClr val="E94744"/>
                    </a:solidFill>
                    <a:effectLst/>
                    <a:uLnTx/>
                    <a:uFillTx/>
                    <a:cs typeface="+mn-ea"/>
                    <a:sym typeface="+mn-lt"/>
                  </a:rPr>
                  <a:t>日</a:t>
                </a:r>
                <a:endParaRPr kumimoji="0" lang="zh-CN" altLang="en-US" sz="1500" b="1" i="0" u="none" strike="noStrike" kern="0" cap="none" spc="0" normalizeH="0" baseline="0" noProof="0" dirty="0">
                  <a:ln>
                    <a:noFill/>
                  </a:ln>
                  <a:solidFill>
                    <a:srgbClr val="E94744"/>
                  </a:solidFill>
                  <a:effectLst/>
                  <a:uLnTx/>
                  <a:uFillTx/>
                  <a:cs typeface="+mn-ea"/>
                  <a:sym typeface="+mn-lt"/>
                </a:endParaRPr>
              </a:p>
            </p:txBody>
          </p:sp>
          <p:sp>
            <p:nvSpPr>
              <p:cNvPr id="21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中共中央政治局审议通过</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关于打赢脱贫攻</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坚</a:t>
                </a:r>
                <a:endPar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战的决定</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并于同月</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29</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日对外发布。</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216" name="组合 215"/>
          <p:cNvGrpSpPr/>
          <p:nvPr/>
        </p:nvGrpSpPr>
        <p:grpSpPr>
          <a:xfrm>
            <a:off x="771432" y="2221285"/>
            <a:ext cx="2476719" cy="983578"/>
            <a:chOff x="1028396" y="2960800"/>
            <a:chExt cx="3301719" cy="1311032"/>
          </a:xfrm>
        </p:grpSpPr>
        <p:cxnSp>
          <p:nvCxnSpPr>
            <p:cNvPr id="217" name="直接连接符 216"/>
            <p:cNvCxnSpPr/>
            <p:nvPr/>
          </p:nvCxnSpPr>
          <p:spPr>
            <a:xfrm flipH="1">
              <a:off x="1543522" y="3347765"/>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218" name="组合 217"/>
            <p:cNvGrpSpPr/>
            <p:nvPr/>
          </p:nvGrpSpPr>
          <p:grpSpPr>
            <a:xfrm flipH="1">
              <a:off x="1028396" y="2960800"/>
              <a:ext cx="3208109" cy="1311032"/>
              <a:chOff x="5841004" y="1447486"/>
              <a:chExt cx="3208109" cy="1311032"/>
            </a:xfrm>
          </p:grpSpPr>
          <p:sp>
            <p:nvSpPr>
              <p:cNvPr id="219" name="MH_SubTitle_1"/>
              <p:cNvSpPr>
                <a:spLocks noChangeArrowheads="1"/>
              </p:cNvSpPr>
              <p:nvPr/>
            </p:nvSpPr>
            <p:spPr bwMode="auto">
              <a:xfrm flipH="1">
                <a:off x="5841004" y="1447486"/>
                <a:ext cx="2017725" cy="430753"/>
              </a:xfrm>
              <a:prstGeom prst="rect">
                <a:avLst/>
              </a:prstGeom>
              <a:noFill/>
            </p:spPr>
            <p:txBody>
              <a:bodyPr wrap="none" rtlCol="0">
                <a:spAutoFit/>
              </a:bodyPr>
              <a:lstStyle/>
              <a:p>
                <a:pPr lvl="0" algn="r" defTabSz="914400">
                  <a:defRPr/>
                </a:pPr>
                <a:r>
                  <a:rPr lang="en-US" altLang="zh-CN" sz="1500" b="1" kern="0" dirty="0">
                    <a:solidFill>
                      <a:srgbClr val="EC6C3E"/>
                    </a:solidFill>
                    <a:cs typeface="+mn-ea"/>
                    <a:sym typeface="+mn-lt"/>
                  </a:rPr>
                  <a:t>2021</a:t>
                </a:r>
                <a:r>
                  <a:rPr lang="zh-CN" altLang="en-US" sz="1500" b="1" kern="0" dirty="0">
                    <a:solidFill>
                      <a:srgbClr val="EC6C3E"/>
                    </a:solidFill>
                    <a:cs typeface="+mn-ea"/>
                    <a:sym typeface="+mn-lt"/>
                  </a:rPr>
                  <a:t>年</a:t>
                </a:r>
                <a:r>
                  <a:rPr lang="en-US" altLang="zh-CN" sz="1500" b="1" kern="0" dirty="0">
                    <a:solidFill>
                      <a:srgbClr val="EC6C3E"/>
                    </a:solidFill>
                    <a:cs typeface="+mn-ea"/>
                    <a:sym typeface="+mn-lt"/>
                  </a:rPr>
                  <a:t>2</a:t>
                </a:r>
                <a:r>
                  <a:rPr lang="zh-CN" altLang="en-US" sz="1500" b="1" kern="0" dirty="0">
                    <a:solidFill>
                      <a:srgbClr val="EC6C3E"/>
                    </a:solidFill>
                    <a:cs typeface="+mn-ea"/>
                    <a:sym typeface="+mn-lt"/>
                  </a:rPr>
                  <a:t>月</a:t>
                </a:r>
                <a:r>
                  <a:rPr lang="en-US" altLang="zh-CN" sz="1500" b="1" kern="0" dirty="0">
                    <a:solidFill>
                      <a:srgbClr val="EC6C3E"/>
                    </a:solidFill>
                    <a:cs typeface="+mn-ea"/>
                    <a:sym typeface="+mn-lt"/>
                  </a:rPr>
                  <a:t>21</a:t>
                </a:r>
                <a:r>
                  <a:rPr lang="zh-CN" altLang="en-US" sz="1500" b="1" kern="0" dirty="0">
                    <a:solidFill>
                      <a:srgbClr val="EC6C3E"/>
                    </a:solidFill>
                    <a:cs typeface="+mn-ea"/>
                    <a:sym typeface="+mn-lt"/>
                  </a:rPr>
                  <a:t>日</a:t>
                </a:r>
                <a:endParaRPr lang="zh-CN" altLang="en-US" sz="1500" b="1" kern="0" dirty="0">
                  <a:solidFill>
                    <a:srgbClr val="EC6C3E"/>
                  </a:solidFill>
                  <a:cs typeface="+mn-ea"/>
                  <a:sym typeface="+mn-lt"/>
                </a:endParaRPr>
              </a:p>
            </p:txBody>
          </p:sp>
          <p:sp>
            <p:nvSpPr>
              <p:cNvPr id="22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中央一号文件正式出炉，主题是“全面推进乡村振兴加快农业农村现代化”。</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221" name="组合 220"/>
          <p:cNvGrpSpPr/>
          <p:nvPr/>
        </p:nvGrpSpPr>
        <p:grpSpPr>
          <a:xfrm>
            <a:off x="741469" y="3363800"/>
            <a:ext cx="2526131" cy="983578"/>
            <a:chOff x="988453" y="4483683"/>
            <a:chExt cx="3367590" cy="1311032"/>
          </a:xfrm>
        </p:grpSpPr>
        <p:grpSp>
          <p:nvGrpSpPr>
            <p:cNvPr id="222" name="组合 221"/>
            <p:cNvGrpSpPr/>
            <p:nvPr/>
          </p:nvGrpSpPr>
          <p:grpSpPr>
            <a:xfrm flipH="1">
              <a:off x="988453" y="4483683"/>
              <a:ext cx="3208110" cy="1311032"/>
              <a:chOff x="5841004" y="1447486"/>
              <a:chExt cx="3208110" cy="1311032"/>
            </a:xfrm>
          </p:grpSpPr>
          <p:sp>
            <p:nvSpPr>
              <p:cNvPr id="224" name="MH_SubTitle_1"/>
              <p:cNvSpPr>
                <a:spLocks noChangeArrowheads="1"/>
              </p:cNvSpPr>
              <p:nvPr/>
            </p:nvSpPr>
            <p:spPr bwMode="auto">
              <a:xfrm flipH="1">
                <a:off x="5841004" y="1447486"/>
                <a:ext cx="2017725" cy="430753"/>
              </a:xfrm>
              <a:prstGeom prst="rect">
                <a:avLst/>
              </a:prstGeom>
              <a:noFill/>
            </p:spPr>
            <p:txBody>
              <a:bodyPr wrap="none" rtlCol="0">
                <a:spAutoFit/>
              </a:bodyPr>
              <a:lstStyle/>
              <a:p>
                <a:pPr lvl="0" algn="r" defTabSz="914400">
                  <a:defRPr/>
                </a:pPr>
                <a:r>
                  <a:rPr lang="en-US" altLang="zh-CN" sz="1500" b="1" kern="0" dirty="0">
                    <a:solidFill>
                      <a:srgbClr val="FA783A"/>
                    </a:solidFill>
                    <a:cs typeface="+mn-ea"/>
                    <a:sym typeface="+mn-lt"/>
                  </a:rPr>
                  <a:t>2020</a:t>
                </a:r>
                <a:r>
                  <a:rPr lang="zh-CN" altLang="en-US" sz="1500" b="1" kern="0" dirty="0">
                    <a:solidFill>
                      <a:srgbClr val="FA783A"/>
                    </a:solidFill>
                    <a:cs typeface="+mn-ea"/>
                    <a:sym typeface="+mn-lt"/>
                  </a:rPr>
                  <a:t>年</a:t>
                </a:r>
                <a:r>
                  <a:rPr lang="en-US" altLang="zh-CN" sz="1500" b="1" kern="0" dirty="0">
                    <a:solidFill>
                      <a:srgbClr val="FA783A"/>
                    </a:solidFill>
                    <a:cs typeface="+mn-ea"/>
                    <a:sym typeface="+mn-lt"/>
                  </a:rPr>
                  <a:t>1</a:t>
                </a:r>
                <a:r>
                  <a:rPr lang="zh-CN" altLang="en-US" sz="1500" b="1" kern="0" dirty="0">
                    <a:solidFill>
                      <a:srgbClr val="FA783A"/>
                    </a:solidFill>
                    <a:cs typeface="+mn-ea"/>
                    <a:sym typeface="+mn-lt"/>
                  </a:rPr>
                  <a:t>月</a:t>
                </a:r>
                <a:r>
                  <a:rPr lang="en-US" altLang="zh-CN" sz="1500" b="1" kern="0" dirty="0">
                    <a:solidFill>
                      <a:srgbClr val="FA783A"/>
                    </a:solidFill>
                    <a:cs typeface="+mn-ea"/>
                    <a:sym typeface="+mn-lt"/>
                  </a:rPr>
                  <a:t>26</a:t>
                </a:r>
                <a:r>
                  <a:rPr lang="zh-CN" altLang="en-US" sz="1500" b="1" kern="0" dirty="0">
                    <a:solidFill>
                      <a:srgbClr val="FA783A"/>
                    </a:solidFill>
                    <a:cs typeface="+mn-ea"/>
                    <a:sym typeface="+mn-lt"/>
                  </a:rPr>
                  <a:t>日</a:t>
                </a:r>
                <a:endParaRPr lang="zh-CN" altLang="en-US" sz="1500" b="1" kern="0" dirty="0">
                  <a:solidFill>
                    <a:srgbClr val="FA783A"/>
                  </a:solidFill>
                  <a:cs typeface="+mn-ea"/>
                  <a:sym typeface="+mn-lt"/>
                </a:endParaRPr>
              </a:p>
            </p:txBody>
          </p:sp>
          <p:sp>
            <p:nvSpPr>
              <p:cNvPr id="225" name="Rectangle 5"/>
              <p:cNvSpPr/>
              <p:nvPr/>
            </p:nvSpPr>
            <p:spPr bwMode="auto">
              <a:xfrm>
                <a:off x="5841005" y="1871156"/>
                <a:ext cx="3208109" cy="8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北京医院第一批援鄂医疗队的</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名队员驰援武汉算起，全国共调集</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346</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支国家医疗队，</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4.26</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万名医务人员，</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900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多名公共卫生人员驰援湖北。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223" name="任意多边形 222"/>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226" name="组合 225"/>
          <p:cNvGrpSpPr/>
          <p:nvPr/>
        </p:nvGrpSpPr>
        <p:grpSpPr>
          <a:xfrm>
            <a:off x="4024438" y="3692437"/>
            <a:ext cx="908342" cy="908464"/>
            <a:chOff x="5364986" y="4921729"/>
            <a:chExt cx="1210912" cy="1210912"/>
          </a:xfrm>
        </p:grpSpPr>
        <p:sp>
          <p:nvSpPr>
            <p:cNvPr id="227" name="椭圆 226"/>
            <p:cNvSpPr/>
            <p:nvPr/>
          </p:nvSpPr>
          <p:spPr>
            <a:xfrm flipH="1">
              <a:off x="5364986" y="4921729"/>
              <a:ext cx="1210912" cy="121091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28" name="椭圆 227"/>
            <p:cNvSpPr/>
            <p:nvPr/>
          </p:nvSpPr>
          <p:spPr>
            <a:xfrm flipH="1">
              <a:off x="5393195" y="4949933"/>
              <a:ext cx="1154499" cy="115449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229" name="KSO_Shape"/>
          <p:cNvSpPr/>
          <p:nvPr/>
        </p:nvSpPr>
        <p:spPr bwMode="auto">
          <a:xfrm>
            <a:off x="4258426" y="3959251"/>
            <a:ext cx="437248" cy="374834"/>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lumMod val="85000"/>
            </a:sysClr>
          </a:solidFill>
          <a:ln>
            <a:noFill/>
          </a:ln>
          <a:effectLst>
            <a:innerShdw blurRad="114300">
              <a:prstClr val="black">
                <a:alpha val="50000"/>
              </a:prstClr>
            </a:innerShdw>
          </a:effectLst>
        </p:spPr>
        <p:txBody>
          <a:bodyPr lIns="68581" tIns="34291" rIns="68581" bIns="3429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cs typeface="+mn-ea"/>
              <a:sym typeface="+mn-lt"/>
            </a:endParaRPr>
          </a:p>
        </p:txBody>
      </p:sp>
      <p:grpSp>
        <p:nvGrpSpPr>
          <p:cNvPr id="81" name="组合 80"/>
          <p:cNvGrpSpPr/>
          <p:nvPr/>
        </p:nvGrpSpPr>
        <p:grpSpPr>
          <a:xfrm>
            <a:off x="216432" y="69422"/>
            <a:ext cx="3939152" cy="449771"/>
            <a:chOff x="216432" y="69422"/>
            <a:chExt cx="3939152" cy="449771"/>
          </a:xfrm>
        </p:grpSpPr>
        <p:sp>
          <p:nvSpPr>
            <p:cNvPr id="82" name="文本框 81"/>
            <p:cNvSpPr txBox="1"/>
            <p:nvPr/>
          </p:nvSpPr>
          <p:spPr>
            <a:xfrm>
              <a:off x="734978" y="149861"/>
              <a:ext cx="3420606" cy="369332"/>
            </a:xfrm>
            <a:prstGeom prst="rect">
              <a:avLst/>
            </a:prstGeom>
            <a:noFill/>
          </p:spPr>
          <p:txBody>
            <a:bodyPr wrap="square">
              <a:spAutoFit/>
            </a:bodyPr>
            <a:lstStyle/>
            <a:p>
              <a:r>
                <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中国共产党人的精神谱系简介</a:t>
              </a:r>
              <a:endParaRPr lang="zh-CN" altLang="en-US" sz="18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83" name="文本框 82"/>
            <p:cNvSpPr txBox="1"/>
            <p:nvPr/>
          </p:nvSpPr>
          <p:spPr>
            <a:xfrm>
              <a:off x="216432" y="69422"/>
              <a:ext cx="539938" cy="400110"/>
            </a:xfrm>
            <a:prstGeom prst="rect">
              <a:avLst/>
            </a:prstGeom>
            <a:noFill/>
          </p:spPr>
          <p:txBody>
            <a:bodyPr wrap="square">
              <a:spAutoFit/>
            </a:bodyPr>
            <a:lstStyle/>
            <a:p>
              <a:pPr algn="ctr"/>
              <a:r>
                <a:rPr lang="en-US" altLang="zh-CN" sz="2000"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01</a:t>
              </a:r>
              <a:endParaRPr lang="zh-CN" altLang="en-US" sz="2000"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sp>
        <p:nvSpPr>
          <p:cNvPr id="84" name="椭圆 83"/>
          <p:cNvSpPr/>
          <p:nvPr/>
        </p:nvSpPr>
        <p:spPr>
          <a:xfrm>
            <a:off x="3517992" y="1600472"/>
            <a:ext cx="1772068" cy="623263"/>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b="1" dirty="0">
                <a:solidFill>
                  <a:schemeClr val="bg1"/>
                </a:solidFill>
              </a:rPr>
              <a:t>脱贫攻坚</a:t>
            </a:r>
            <a:endParaRPr lang="zh-CN" altLang="en-US" b="1" dirty="0">
              <a:solidFill>
                <a:schemeClr val="bg1"/>
              </a:solidFill>
            </a:endParaRPr>
          </a:p>
          <a:p>
            <a:pPr algn="ctr"/>
            <a:r>
              <a:rPr lang="zh-CN" altLang="en-US" b="1" dirty="0">
                <a:solidFill>
                  <a:schemeClr val="bg1"/>
                </a:solidFill>
              </a:rPr>
              <a:t>精神</a:t>
            </a:r>
            <a:endParaRPr lang="zh-CN" altLang="en-US" b="1" dirty="0">
              <a:solidFill>
                <a:schemeClr val="bg1"/>
              </a:solidFill>
            </a:endParaRPr>
          </a:p>
        </p:txBody>
      </p:sp>
      <p:sp>
        <p:nvSpPr>
          <p:cNvPr id="85" name="椭圆 84"/>
          <p:cNvSpPr/>
          <p:nvPr/>
        </p:nvSpPr>
        <p:spPr>
          <a:xfrm>
            <a:off x="87979" y="4298943"/>
            <a:ext cx="1525973" cy="623263"/>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b="1" dirty="0">
                <a:solidFill>
                  <a:schemeClr val="bg1"/>
                </a:solidFill>
              </a:rPr>
              <a:t>抗疫精神</a:t>
            </a:r>
            <a:endParaRPr lang="zh-CN" altLang="en-US" b="1" dirty="0">
              <a:solidFill>
                <a:schemeClr val="bg1"/>
              </a:solidFill>
            </a:endParaRPr>
          </a:p>
        </p:txBody>
      </p:sp>
      <p:grpSp>
        <p:nvGrpSpPr>
          <p:cNvPr id="86" name="组合 85"/>
          <p:cNvGrpSpPr/>
          <p:nvPr/>
        </p:nvGrpSpPr>
        <p:grpSpPr>
          <a:xfrm>
            <a:off x="4584995" y="-20216"/>
            <a:ext cx="4777722" cy="747603"/>
            <a:chOff x="2810992" y="3767486"/>
            <a:chExt cx="5838067" cy="747603"/>
          </a:xfrm>
        </p:grpSpPr>
        <p:pic>
          <p:nvPicPr>
            <p:cNvPr id="87" name="图片 86"/>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88" name="图片 87"/>
            <p:cNvPicPr>
              <a:picLocks noChangeAspect="1"/>
            </p:cNvPicPr>
            <p:nvPr/>
          </p:nvPicPr>
          <p:blipFill rotWithShape="1">
            <a:blip r:embed="rId9" cstate="print">
              <a:extLst>
                <a:ext uri="{BEBA8EAE-BF5A-486C-A8C5-ECC9F3942E4B}">
                  <a14:imgProps xmlns:a14="http://schemas.microsoft.com/office/drawing/2010/main">
                    <a14:imgLayer r:embed="rId8">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8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90" name="任意多边形: 形状 8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91" name="文本框 9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503625" y="2849632"/>
            <a:ext cx="6035809"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党风廉政建设和反腐败斗争工作形势</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314213" y="3458437"/>
            <a:ext cx="4572000"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当前乡村振兴工作面临的反腐败斗争形势分析</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25" name="组合 24"/>
          <p:cNvGrpSpPr/>
          <p:nvPr/>
        </p:nvGrpSpPr>
        <p:grpSpPr>
          <a:xfrm>
            <a:off x="4584995" y="-20216"/>
            <a:ext cx="4777722" cy="747603"/>
            <a:chOff x="2810992" y="3767486"/>
            <a:chExt cx="5838067" cy="747603"/>
          </a:xfrm>
        </p:grpSpPr>
        <p:pic>
          <p:nvPicPr>
            <p:cNvPr id="26" name="图片 25"/>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7" name="图片 2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9" name="任意多边形: 形状 28"/>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30" name="文本框 29"/>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1637691" y="772344"/>
            <a:ext cx="5629580" cy="3768787"/>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sp>
            <p:nvSpPr>
              <p:cNvPr id="400" name="矩形 399"/>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1" name="矩形 400"/>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2" name="矩形 401"/>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3" name="矩形 402"/>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4" name="矩形 403"/>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grpSp>
        <p:nvGrpSpPr>
          <p:cNvPr id="3" name="组合 2"/>
          <p:cNvGrpSpPr/>
          <p:nvPr/>
        </p:nvGrpSpPr>
        <p:grpSpPr>
          <a:xfrm>
            <a:off x="2306550" y="1353295"/>
            <a:ext cx="2022136" cy="1779506"/>
            <a:chOff x="2361334" y="1400931"/>
            <a:chExt cx="2022136" cy="1779506"/>
          </a:xfrm>
        </p:grpSpPr>
        <p:grpSp>
          <p:nvGrpSpPr>
            <p:cNvPr id="368" name="组合 367"/>
            <p:cNvGrpSpPr/>
            <p:nvPr/>
          </p:nvGrpSpPr>
          <p:grpSpPr>
            <a:xfrm>
              <a:off x="2361334" y="1400931"/>
              <a:ext cx="2022136" cy="1779506"/>
              <a:chOff x="3802431" y="815742"/>
              <a:chExt cx="4795411" cy="4219455"/>
            </a:xfrm>
            <a:solidFill>
              <a:sysClr val="window" lastClr="FFFFFF">
                <a:lumMod val="85000"/>
                <a:alpha val="36000"/>
              </a:sysClr>
            </a:solidFill>
          </p:grpSpPr>
          <p:sp>
            <p:nvSpPr>
              <p:cNvPr id="369" name="任意多边形 36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0" name="任意多边形 36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1" name="任意多边形 37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2" name="任意多边形 37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3" name="任意多边形 37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1" name="任意多边形 390"/>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2" name="任意多边形 391"/>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93" name="组合 392"/>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394" name="任意多边形 393"/>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5" name="任意多边形 394"/>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6" name="任意多边形 395"/>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7" name="任意多边形 396"/>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8" name="椭圆 397"/>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93" name="文本框 9"/>
          <p:cNvSpPr txBox="1"/>
          <p:nvPr/>
        </p:nvSpPr>
        <p:spPr>
          <a:xfrm>
            <a:off x="2585394" y="3168346"/>
            <a:ext cx="1455676" cy="482825"/>
          </a:xfrm>
          <a:prstGeom prst="rect">
            <a:avLst/>
          </a:prstGeom>
          <a:noFill/>
        </p:spPr>
        <p:txBody>
          <a:bodyPr wrap="square" lIns="51435" tIns="25718" rIns="51435" bIns="25718" rtlCol="0">
            <a:spAutoFit/>
          </a:bodyPr>
          <a:lstStyle/>
          <a:p>
            <a:pPr marL="0" lvl="1" algn="ctr"/>
            <a:r>
              <a:rPr lang="zh-CN" altLang="en-US" b="1" dirty="0">
                <a:gradFill>
                  <a:gsLst>
                    <a:gs pos="0">
                      <a:srgbClr val="E03C39">
                        <a:alpha val="55000"/>
                      </a:srgbClr>
                    </a:gs>
                    <a:gs pos="100000">
                      <a:srgbClr val="E03C39"/>
                    </a:gs>
                  </a:gsLst>
                  <a:lin ang="5400000" scaled="1"/>
                </a:gradFill>
                <a:cs typeface="+mn-ea"/>
                <a:sym typeface="+mn-lt"/>
              </a:rPr>
              <a:t>持之以恒正风肃纪反腐</a:t>
            </a:r>
            <a:endParaRPr lang="zh-CN" altLang="en-US" b="1" dirty="0">
              <a:gradFill>
                <a:gsLst>
                  <a:gs pos="0">
                    <a:srgbClr val="E03C39">
                      <a:alpha val="55000"/>
                    </a:srgbClr>
                  </a:gs>
                  <a:gs pos="100000">
                    <a:srgbClr val="E03C39"/>
                  </a:gs>
                </a:gsLst>
                <a:lin ang="5400000" scaled="1"/>
              </a:gradFill>
              <a:cs typeface="+mn-ea"/>
              <a:sym typeface="+mn-lt"/>
            </a:endParaRPr>
          </a:p>
        </p:txBody>
      </p:sp>
      <p:cxnSp>
        <p:nvCxnSpPr>
          <p:cNvPr id="94" name="直接连接符 93"/>
          <p:cNvCxnSpPr/>
          <p:nvPr/>
        </p:nvCxnSpPr>
        <p:spPr>
          <a:xfrm>
            <a:off x="2422211" y="3723315"/>
            <a:ext cx="1782043"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4686768" y="1749300"/>
            <a:ext cx="2032507" cy="1975284"/>
          </a:xfrm>
          <a:prstGeom prst="rect">
            <a:avLst/>
          </a:prstGeom>
        </p:spPr>
        <p:txBody>
          <a:bodyPr wrap="square" lIns="68580" tIns="34290" rIns="68580" bIns="34290">
            <a:spAutoFit/>
          </a:bodyPr>
          <a:lstStyle/>
          <a:p>
            <a:pPr>
              <a:lnSpc>
                <a:spcPct val="150000"/>
              </a:lnSpc>
            </a:pPr>
            <a:r>
              <a:rPr lang="zh-CN" altLang="en-US" sz="1200" dirty="0">
                <a:solidFill>
                  <a:schemeClr val="tx1">
                    <a:lumMod val="65000"/>
                    <a:lumOff val="35000"/>
                  </a:schemeClr>
                </a:solidFill>
                <a:cs typeface="+mn-ea"/>
                <a:sym typeface="+mn-lt"/>
              </a:rPr>
              <a:t>在党中央坚强领导下，党的十八大以来，截至今年</a:t>
            </a:r>
            <a:r>
              <a:rPr lang="en-US" altLang="zh-CN" sz="1200" dirty="0">
                <a:solidFill>
                  <a:schemeClr val="tx1">
                    <a:lumMod val="65000"/>
                    <a:lumOff val="35000"/>
                  </a:schemeClr>
                </a:solidFill>
                <a:cs typeface="+mn-ea"/>
                <a:sym typeface="+mn-lt"/>
              </a:rPr>
              <a:t>4</a:t>
            </a:r>
            <a:r>
              <a:rPr lang="zh-CN" altLang="en-US" sz="1200" dirty="0">
                <a:solidFill>
                  <a:schemeClr val="tx1">
                    <a:lumMod val="65000"/>
                    <a:lumOff val="35000"/>
                  </a:schemeClr>
                </a:solidFill>
                <a:cs typeface="+mn-ea"/>
                <a:sym typeface="+mn-lt"/>
              </a:rPr>
              <a:t>月底，全国纪检监察机关共立案审查调查</a:t>
            </a:r>
            <a:r>
              <a:rPr lang="en-US" altLang="zh-CN" sz="1200" b="1" dirty="0">
                <a:solidFill>
                  <a:schemeClr val="tx1">
                    <a:lumMod val="65000"/>
                    <a:lumOff val="35000"/>
                  </a:schemeClr>
                </a:solidFill>
                <a:cs typeface="+mn-ea"/>
                <a:sym typeface="+mn-lt"/>
              </a:rPr>
              <a:t>438.8</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件、</a:t>
            </a:r>
            <a:r>
              <a:rPr lang="en-US" altLang="zh-CN" sz="1200" b="1" dirty="0">
                <a:solidFill>
                  <a:schemeClr val="tx1">
                    <a:lumMod val="65000"/>
                    <a:lumOff val="35000"/>
                  </a:schemeClr>
                </a:solidFill>
                <a:cs typeface="+mn-ea"/>
                <a:sym typeface="+mn-lt"/>
              </a:rPr>
              <a:t>470.9</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人。查处违反中央八项规定精神问题</a:t>
            </a:r>
            <a:r>
              <a:rPr lang="en-US" altLang="zh-CN" sz="1200" b="1" dirty="0">
                <a:solidFill>
                  <a:schemeClr val="tx1">
                    <a:lumMod val="65000"/>
                    <a:lumOff val="35000"/>
                  </a:schemeClr>
                </a:solidFill>
                <a:cs typeface="+mn-ea"/>
                <a:sym typeface="+mn-lt"/>
              </a:rPr>
              <a:t>72.3</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起，给予党纪政务处分</a:t>
            </a:r>
            <a:r>
              <a:rPr lang="en-US" altLang="zh-CN" sz="1200" b="1" dirty="0">
                <a:solidFill>
                  <a:schemeClr val="tx1">
                    <a:lumMod val="65000"/>
                    <a:lumOff val="35000"/>
                  </a:schemeClr>
                </a:solidFill>
                <a:cs typeface="+mn-ea"/>
                <a:sym typeface="+mn-lt"/>
              </a:rPr>
              <a:t>64.4</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人。</a:t>
            </a:r>
            <a:endParaRPr lang="zh-CN" altLang="en-US" sz="1200" dirty="0">
              <a:solidFill>
                <a:schemeClr val="tx1">
                  <a:lumMod val="65000"/>
                  <a:lumOff val="35000"/>
                </a:schemeClr>
              </a:solidFill>
              <a:cs typeface="+mn-ea"/>
              <a:sym typeface="+mn-lt"/>
            </a:endParaRPr>
          </a:p>
        </p:txBody>
      </p:sp>
      <p:sp>
        <p:nvSpPr>
          <p:cNvPr id="103" name="文本框 102"/>
          <p:cNvSpPr txBox="1"/>
          <p:nvPr/>
        </p:nvSpPr>
        <p:spPr>
          <a:xfrm>
            <a:off x="827872" y="149350"/>
            <a:ext cx="3624609"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持之以恒正风肃纪反腐</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grpSp>
        <p:nvGrpSpPr>
          <p:cNvPr id="95" name="组合 94"/>
          <p:cNvGrpSpPr/>
          <p:nvPr/>
        </p:nvGrpSpPr>
        <p:grpSpPr>
          <a:xfrm>
            <a:off x="4584995" y="-20216"/>
            <a:ext cx="4777722" cy="747603"/>
            <a:chOff x="2810992" y="3767486"/>
            <a:chExt cx="5838067" cy="747603"/>
          </a:xfrm>
        </p:grpSpPr>
        <p:pic>
          <p:nvPicPr>
            <p:cNvPr id="97" name="图片 96"/>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98" name="图片 97"/>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9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0" name="任意多边形: 形状 9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01" name="文本框 10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135" name="矩形 134"/>
          <p:cNvSpPr/>
          <p:nvPr/>
        </p:nvSpPr>
        <p:spPr>
          <a:xfrm rot="12552175" flipV="1">
            <a:off x="3933230" y="3943978"/>
            <a:ext cx="994583" cy="117752"/>
          </a:xfrm>
          <a:prstGeom prst="rect">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36" name="矩形 135"/>
          <p:cNvSpPr/>
          <p:nvPr/>
        </p:nvSpPr>
        <p:spPr>
          <a:xfrm rot="20152320">
            <a:off x="3933230" y="3218367"/>
            <a:ext cx="994583" cy="117752"/>
          </a:xfrm>
          <a:prstGeom prst="rect">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37" name="矩形 136"/>
          <p:cNvSpPr/>
          <p:nvPr/>
        </p:nvSpPr>
        <p:spPr>
          <a:xfrm rot="1447680" flipV="1">
            <a:off x="3976328" y="2507851"/>
            <a:ext cx="994583" cy="117752"/>
          </a:xfrm>
          <a:prstGeom prst="rect">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27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nvGrpSpPr>
          <p:cNvPr id="180" name="组合 179"/>
          <p:cNvGrpSpPr/>
          <p:nvPr/>
        </p:nvGrpSpPr>
        <p:grpSpPr>
          <a:xfrm>
            <a:off x="1718592" y="4016047"/>
            <a:ext cx="2745998" cy="404143"/>
            <a:chOff x="2463800" y="2482850"/>
            <a:chExt cx="3660695" cy="538691"/>
          </a:xfrm>
        </p:grpSpPr>
        <p:sp>
          <p:nvSpPr>
            <p:cNvPr id="181" name="任意多边形 18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82" name="椭圆 181"/>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01" name="组合 200"/>
          <p:cNvGrpSpPr/>
          <p:nvPr/>
        </p:nvGrpSpPr>
        <p:grpSpPr>
          <a:xfrm flipH="1">
            <a:off x="4407711" y="3283071"/>
            <a:ext cx="2745998" cy="404143"/>
            <a:chOff x="2463800" y="2482850"/>
            <a:chExt cx="3660695" cy="538691"/>
          </a:xfrm>
        </p:grpSpPr>
        <p:sp>
          <p:nvSpPr>
            <p:cNvPr id="202" name="任意多边形 20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03" name="椭圆 20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54" name="组合 253"/>
          <p:cNvGrpSpPr/>
          <p:nvPr/>
        </p:nvGrpSpPr>
        <p:grpSpPr>
          <a:xfrm>
            <a:off x="7119192" y="2920195"/>
            <a:ext cx="751414" cy="752707"/>
            <a:chOff x="5052187" y="3729874"/>
            <a:chExt cx="1001712" cy="1003300"/>
          </a:xfrm>
        </p:grpSpPr>
        <p:sp>
          <p:nvSpPr>
            <p:cNvPr id="255" name="MH_Other_13"/>
            <p:cNvSpPr/>
            <p:nvPr>
              <p:custDataLst>
                <p:tags r:id="rId2"/>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56" name="MH_Other_14"/>
            <p:cNvSpPr/>
            <p:nvPr>
              <p:custDataLst>
                <p:tags r:id="rId3"/>
              </p:custDataLst>
            </p:nvPr>
          </p:nvSpPr>
          <p:spPr>
            <a:xfrm flipH="1">
              <a:off x="5172075" y="3850244"/>
              <a:ext cx="761814" cy="761814"/>
            </a:xfrm>
            <a:prstGeom prst="ellipse">
              <a:avLst/>
            </a:prstGeom>
            <a:solidFill>
              <a:srgbClr val="FA783A"/>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84" name="矩形 83"/>
          <p:cNvSpPr/>
          <p:nvPr/>
        </p:nvSpPr>
        <p:spPr>
          <a:xfrm rot="20152320">
            <a:off x="3976328" y="1746522"/>
            <a:ext cx="994583" cy="117752"/>
          </a:xfrm>
          <a:prstGeom prst="rect">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nvGrpSpPr>
          <p:cNvPr id="85" name="组合 84"/>
          <p:cNvGrpSpPr/>
          <p:nvPr/>
        </p:nvGrpSpPr>
        <p:grpSpPr>
          <a:xfrm>
            <a:off x="3675919" y="1913210"/>
            <a:ext cx="922993" cy="1030129"/>
            <a:chOff x="3550563" y="1638477"/>
            <a:chExt cx="922993" cy="1030129"/>
          </a:xfrm>
        </p:grpSpPr>
        <p:grpSp>
          <p:nvGrpSpPr>
            <p:cNvPr id="86" name="组合 85"/>
            <p:cNvGrpSpPr/>
            <p:nvPr/>
          </p:nvGrpSpPr>
          <p:grpSpPr>
            <a:xfrm>
              <a:off x="3550563" y="1638477"/>
              <a:ext cx="922993" cy="1030129"/>
              <a:chOff x="6474776" y="1019119"/>
              <a:chExt cx="1230443" cy="1373082"/>
            </a:xfrm>
          </p:grpSpPr>
          <p:sp>
            <p:nvSpPr>
              <p:cNvPr id="88" name="任意多边形 8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9" name="圆角矩形 8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0" name="圆角矩形 8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87" name="文本框 2"/>
            <p:cNvSpPr txBox="1"/>
            <p:nvPr/>
          </p:nvSpPr>
          <p:spPr>
            <a:xfrm>
              <a:off x="3580655" y="1715298"/>
              <a:ext cx="461882" cy="346356"/>
            </a:xfrm>
            <a:prstGeom prst="rect">
              <a:avLst/>
            </a:prstGeom>
            <a:noFill/>
          </p:spPr>
          <p:txBody>
            <a:bodyPr wrap="square" lIns="68589" tIns="34295" rIns="68589" bIns="34295" rtlCol="0">
              <a:spAutoFit/>
            </a:bodyPr>
            <a:lstStyle/>
            <a:p>
              <a:pPr algn="ctr"/>
              <a:r>
                <a:rPr lang="en-US" altLang="zh-CN" sz="1800" dirty="0">
                  <a:solidFill>
                    <a:srgbClr val="EC6C3E"/>
                  </a:solidFill>
                  <a:cs typeface="+mn-ea"/>
                  <a:sym typeface="+mn-lt"/>
                </a:rPr>
                <a:t>01</a:t>
              </a:r>
              <a:endParaRPr lang="zh-CN" altLang="en-US" sz="1800" dirty="0">
                <a:solidFill>
                  <a:srgbClr val="EC6C3E"/>
                </a:solidFill>
                <a:cs typeface="+mn-ea"/>
                <a:sym typeface="+mn-lt"/>
              </a:endParaRPr>
            </a:p>
          </p:txBody>
        </p:sp>
      </p:grpSp>
      <p:grpSp>
        <p:nvGrpSpPr>
          <p:cNvPr id="91" name="组合 90"/>
          <p:cNvGrpSpPr/>
          <p:nvPr/>
        </p:nvGrpSpPr>
        <p:grpSpPr>
          <a:xfrm flipH="1">
            <a:off x="4407711" y="1848632"/>
            <a:ext cx="2745998" cy="404143"/>
            <a:chOff x="2463800" y="2482850"/>
            <a:chExt cx="3660695" cy="538691"/>
          </a:xfrm>
        </p:grpSpPr>
        <p:sp>
          <p:nvSpPr>
            <p:cNvPr id="92" name="任意多边形 9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3" name="椭圆 9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95" name="组合 94"/>
          <p:cNvGrpSpPr/>
          <p:nvPr/>
        </p:nvGrpSpPr>
        <p:grpSpPr>
          <a:xfrm>
            <a:off x="7108510" y="1510722"/>
            <a:ext cx="751414" cy="751517"/>
            <a:chOff x="4964170" y="1531186"/>
            <a:chExt cx="1001712" cy="1001713"/>
          </a:xfrm>
        </p:grpSpPr>
        <p:sp>
          <p:nvSpPr>
            <p:cNvPr id="97" name="MH_Other_7"/>
            <p:cNvSpPr/>
            <p:nvPr>
              <p:custDataLst>
                <p:tags r:id="rId4"/>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8" name="MH_Other_8"/>
            <p:cNvSpPr/>
            <p:nvPr>
              <p:custDataLst>
                <p:tags r:id="rId5"/>
              </p:custDataLst>
            </p:nvPr>
          </p:nvSpPr>
          <p:spPr>
            <a:xfrm flipH="1">
              <a:off x="5076825" y="1643832"/>
              <a:ext cx="776280" cy="776280"/>
            </a:xfrm>
            <a:prstGeom prst="ellipse">
              <a:avLst/>
            </a:prstGeom>
            <a:solidFill>
              <a:srgbClr val="F17445"/>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0" name="组合 99"/>
          <p:cNvGrpSpPr/>
          <p:nvPr/>
        </p:nvGrpSpPr>
        <p:grpSpPr>
          <a:xfrm>
            <a:off x="4724798" y="2657447"/>
            <a:ext cx="922993" cy="1037568"/>
            <a:chOff x="4626672" y="2358660"/>
            <a:chExt cx="922993" cy="1037568"/>
          </a:xfrm>
        </p:grpSpPr>
        <p:grpSp>
          <p:nvGrpSpPr>
            <p:cNvPr id="101" name="组合 100"/>
            <p:cNvGrpSpPr/>
            <p:nvPr/>
          </p:nvGrpSpPr>
          <p:grpSpPr>
            <a:xfrm>
              <a:off x="4626672" y="2358660"/>
              <a:ext cx="922993" cy="1037568"/>
              <a:chOff x="6474776" y="1019119"/>
              <a:chExt cx="1230443" cy="1382997"/>
            </a:xfrm>
          </p:grpSpPr>
          <p:sp>
            <p:nvSpPr>
              <p:cNvPr id="103" name="任意多边形 102"/>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4" name="圆角矩形 103"/>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5" name="任意多边形 104"/>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6" name="圆角矩形 10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2" name="文本框 89"/>
            <p:cNvSpPr txBox="1"/>
            <p:nvPr/>
          </p:nvSpPr>
          <p:spPr>
            <a:xfrm>
              <a:off x="4638114" y="2439421"/>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cs typeface="+mn-ea"/>
                  <a:sym typeface="+mn-lt"/>
                </a:rPr>
                <a:t>02</a:t>
              </a:r>
              <a:endParaRPr lang="zh-CN" altLang="en-US" sz="1800" dirty="0">
                <a:solidFill>
                  <a:srgbClr val="E3413E"/>
                </a:solidFill>
                <a:cs typeface="+mn-ea"/>
                <a:sym typeface="+mn-lt"/>
              </a:endParaRPr>
            </a:p>
          </p:txBody>
        </p:sp>
      </p:grpSp>
      <p:grpSp>
        <p:nvGrpSpPr>
          <p:cNvPr id="107" name="组合 106"/>
          <p:cNvGrpSpPr/>
          <p:nvPr/>
        </p:nvGrpSpPr>
        <p:grpSpPr>
          <a:xfrm>
            <a:off x="1718592" y="2563616"/>
            <a:ext cx="2745998" cy="404143"/>
            <a:chOff x="2463800" y="2482850"/>
            <a:chExt cx="3660695" cy="538691"/>
          </a:xfrm>
        </p:grpSpPr>
        <p:sp>
          <p:nvSpPr>
            <p:cNvPr id="108" name="任意多边形 10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9" name="椭圆 108"/>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112" name="组合 111"/>
          <p:cNvGrpSpPr/>
          <p:nvPr/>
        </p:nvGrpSpPr>
        <p:grpSpPr>
          <a:xfrm>
            <a:off x="1182010" y="2159794"/>
            <a:ext cx="752606" cy="752707"/>
            <a:chOff x="6143681" y="2577957"/>
            <a:chExt cx="1003300" cy="1003300"/>
          </a:xfrm>
        </p:grpSpPr>
        <p:sp>
          <p:nvSpPr>
            <p:cNvPr id="114" name="MH_Other_1"/>
            <p:cNvSpPr/>
            <p:nvPr>
              <p:custDataLst>
                <p:tags r:id="rId6"/>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5" name="MH_Other_2"/>
            <p:cNvSpPr/>
            <p:nvPr>
              <p:custDataLst>
                <p:tags r:id="rId7"/>
              </p:custDataLst>
            </p:nvPr>
          </p:nvSpPr>
          <p:spPr>
            <a:xfrm>
              <a:off x="6257925" y="2692232"/>
              <a:ext cx="776022" cy="776024"/>
            </a:xfrm>
            <a:prstGeom prst="ellipse">
              <a:avLst/>
            </a:prstGeom>
            <a:solidFill>
              <a:srgbClr val="E94744"/>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16" name="矩形 115"/>
          <p:cNvSpPr/>
          <p:nvPr/>
        </p:nvSpPr>
        <p:spPr>
          <a:xfrm>
            <a:off x="1905241" y="2666174"/>
            <a:ext cx="1915830" cy="525208"/>
          </a:xfrm>
          <a:prstGeom prst="rect">
            <a:avLst/>
          </a:prstGeom>
        </p:spPr>
        <p:txBody>
          <a:bodyPr wrap="square" lIns="68580" tIns="34290" rIns="68580" bIns="34290">
            <a:spAutoFit/>
          </a:bodyPr>
          <a:lstStyle/>
          <a:p>
            <a:pPr>
              <a:lnSpc>
                <a:spcPct val="150000"/>
              </a:lnSpc>
              <a:spcBef>
                <a:spcPts val="375"/>
              </a:spcBef>
              <a:defRPr/>
            </a:pPr>
            <a:r>
              <a:rPr lang="zh-CN" altLang="en-US" sz="1050" b="1" kern="100" dirty="0">
                <a:solidFill>
                  <a:schemeClr val="tx1">
                    <a:lumMod val="50000"/>
                    <a:lumOff val="50000"/>
                  </a:schemeClr>
                </a:solidFill>
                <a:cs typeface="+mn-ea"/>
                <a:sym typeface="+mn-lt"/>
              </a:rPr>
              <a:t>运用第二种形态处理</a:t>
            </a:r>
            <a:r>
              <a:rPr lang="en-US" altLang="zh-CN" sz="1050" b="1" kern="100" dirty="0">
                <a:solidFill>
                  <a:schemeClr val="tx1">
                    <a:lumMod val="50000"/>
                    <a:lumOff val="50000"/>
                  </a:schemeClr>
                </a:solidFill>
                <a:cs typeface="+mn-ea"/>
                <a:sym typeface="+mn-lt"/>
              </a:rPr>
              <a:t>334.1</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29.4%</a:t>
            </a:r>
            <a:endParaRPr lang="en-US" altLang="zh-CN" sz="1050" b="1" kern="100" dirty="0">
              <a:solidFill>
                <a:schemeClr val="tx1">
                  <a:lumMod val="50000"/>
                  <a:lumOff val="50000"/>
                </a:schemeClr>
              </a:solidFill>
              <a:cs typeface="+mn-ea"/>
              <a:sym typeface="+mn-lt"/>
            </a:endParaRPr>
          </a:p>
        </p:txBody>
      </p:sp>
      <p:grpSp>
        <p:nvGrpSpPr>
          <p:cNvPr id="117" name="组合 116"/>
          <p:cNvGrpSpPr/>
          <p:nvPr/>
        </p:nvGrpSpPr>
        <p:grpSpPr>
          <a:xfrm>
            <a:off x="3675919" y="3375902"/>
            <a:ext cx="922993" cy="1030129"/>
            <a:chOff x="3577793" y="3090295"/>
            <a:chExt cx="922993" cy="1030129"/>
          </a:xfrm>
        </p:grpSpPr>
        <p:grpSp>
          <p:nvGrpSpPr>
            <p:cNvPr id="118" name="组合 117"/>
            <p:cNvGrpSpPr/>
            <p:nvPr/>
          </p:nvGrpSpPr>
          <p:grpSpPr>
            <a:xfrm>
              <a:off x="3577793" y="3090295"/>
              <a:ext cx="922993" cy="1030129"/>
              <a:chOff x="6474776" y="1019119"/>
              <a:chExt cx="1230443" cy="1373082"/>
            </a:xfrm>
          </p:grpSpPr>
          <p:sp>
            <p:nvSpPr>
              <p:cNvPr id="120" name="任意多边形 119"/>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1" name="圆角矩形 12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2" name="圆角矩形 12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19" name="文本框 88"/>
            <p:cNvSpPr txBox="1"/>
            <p:nvPr/>
          </p:nvSpPr>
          <p:spPr>
            <a:xfrm>
              <a:off x="3580655" y="3168308"/>
              <a:ext cx="461882" cy="346356"/>
            </a:xfrm>
            <a:prstGeom prst="rect">
              <a:avLst/>
            </a:prstGeom>
            <a:noFill/>
          </p:spPr>
          <p:txBody>
            <a:bodyPr wrap="square" lIns="68589" tIns="34295" rIns="68589" bIns="34295" rtlCol="0">
              <a:spAutoFit/>
            </a:bodyPr>
            <a:lstStyle/>
            <a:p>
              <a:pPr algn="ctr"/>
              <a:r>
                <a:rPr lang="en-US" altLang="zh-CN" sz="1800" dirty="0">
                  <a:solidFill>
                    <a:srgbClr val="FA783A"/>
                  </a:solidFill>
                  <a:cs typeface="+mn-ea"/>
                  <a:sym typeface="+mn-lt"/>
                </a:rPr>
                <a:t>03</a:t>
              </a:r>
              <a:endParaRPr lang="zh-CN" altLang="en-US" sz="1800" dirty="0">
                <a:solidFill>
                  <a:srgbClr val="FA783A"/>
                </a:solidFill>
                <a:cs typeface="+mn-ea"/>
                <a:sym typeface="+mn-lt"/>
              </a:endParaRPr>
            </a:p>
          </p:txBody>
        </p:sp>
      </p:grpSp>
      <p:grpSp>
        <p:nvGrpSpPr>
          <p:cNvPr id="125" name="组合 124"/>
          <p:cNvGrpSpPr/>
          <p:nvPr/>
        </p:nvGrpSpPr>
        <p:grpSpPr>
          <a:xfrm>
            <a:off x="4724798" y="4116405"/>
            <a:ext cx="922993" cy="1030129"/>
            <a:chOff x="4626672" y="3817618"/>
            <a:chExt cx="922993" cy="1030129"/>
          </a:xfrm>
        </p:grpSpPr>
        <p:grpSp>
          <p:nvGrpSpPr>
            <p:cNvPr id="126" name="组合 125"/>
            <p:cNvGrpSpPr/>
            <p:nvPr/>
          </p:nvGrpSpPr>
          <p:grpSpPr>
            <a:xfrm>
              <a:off x="4626672" y="3817618"/>
              <a:ext cx="922993" cy="1030129"/>
              <a:chOff x="6474776" y="1019119"/>
              <a:chExt cx="1230443" cy="1373082"/>
            </a:xfrm>
          </p:grpSpPr>
          <p:sp>
            <p:nvSpPr>
              <p:cNvPr id="128" name="任意多边形 12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9" name="圆角矩形 12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0" name="圆角矩形 12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27" name="文本框 87"/>
            <p:cNvSpPr txBox="1"/>
            <p:nvPr/>
          </p:nvSpPr>
          <p:spPr>
            <a:xfrm>
              <a:off x="4638114" y="3887668"/>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cs typeface="+mn-ea"/>
                  <a:sym typeface="+mn-lt"/>
                </a:rPr>
                <a:t>04</a:t>
              </a:r>
              <a:endParaRPr lang="zh-CN" altLang="en-US" sz="1800" dirty="0">
                <a:solidFill>
                  <a:srgbClr val="E3413E"/>
                </a:solidFill>
                <a:cs typeface="+mn-ea"/>
                <a:sym typeface="+mn-lt"/>
              </a:endParaRPr>
            </a:p>
          </p:txBody>
        </p:sp>
      </p:grpSp>
      <p:grpSp>
        <p:nvGrpSpPr>
          <p:cNvPr id="133" name="组合 132"/>
          <p:cNvGrpSpPr/>
          <p:nvPr/>
        </p:nvGrpSpPr>
        <p:grpSpPr>
          <a:xfrm>
            <a:off x="1142528" y="3641195"/>
            <a:ext cx="752606" cy="752707"/>
            <a:chOff x="6650094" y="4483185"/>
            <a:chExt cx="1003300" cy="1003300"/>
          </a:xfrm>
        </p:grpSpPr>
        <p:sp>
          <p:nvSpPr>
            <p:cNvPr id="142" name="MH_Other_1"/>
            <p:cNvSpPr/>
            <p:nvPr>
              <p:custDataLst>
                <p:tags r:id="rId8"/>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52" name="MH_Other_2"/>
            <p:cNvSpPr/>
            <p:nvPr>
              <p:custDataLst>
                <p:tags r:id="rId9"/>
              </p:custDataLst>
            </p:nvPr>
          </p:nvSpPr>
          <p:spPr>
            <a:xfrm>
              <a:off x="6771443" y="4604565"/>
              <a:ext cx="761812" cy="761814"/>
            </a:xfrm>
            <a:prstGeom prst="ellipse">
              <a:avLst/>
            </a:prstGeom>
            <a:solidFill>
              <a:srgbClr val="E3413E"/>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78" name="组合 77"/>
          <p:cNvGrpSpPr/>
          <p:nvPr/>
        </p:nvGrpSpPr>
        <p:grpSpPr>
          <a:xfrm>
            <a:off x="4724798" y="1215147"/>
            <a:ext cx="922993" cy="1030129"/>
            <a:chOff x="4626672" y="916360"/>
            <a:chExt cx="922993" cy="1030129"/>
          </a:xfrm>
        </p:grpSpPr>
        <p:grpSp>
          <p:nvGrpSpPr>
            <p:cNvPr id="79" name="组合 78"/>
            <p:cNvGrpSpPr/>
            <p:nvPr/>
          </p:nvGrpSpPr>
          <p:grpSpPr>
            <a:xfrm>
              <a:off x="4626672" y="916360"/>
              <a:ext cx="922993" cy="1030129"/>
              <a:chOff x="6474776" y="1019119"/>
              <a:chExt cx="1230443" cy="1373082"/>
            </a:xfrm>
          </p:grpSpPr>
          <p:sp>
            <p:nvSpPr>
              <p:cNvPr id="81" name="任意多边形 80"/>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2" name="圆角矩形 81"/>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3" name="圆角矩形 82"/>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80" name="Freeform 48"/>
            <p:cNvSpPr>
              <a:spLocks noEditPoints="1"/>
            </p:cNvSpPr>
            <p:nvPr/>
          </p:nvSpPr>
          <p:spPr bwMode="auto">
            <a:xfrm>
              <a:off x="4755860" y="1005460"/>
              <a:ext cx="280299" cy="30489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Text" lastClr="000000">
                <a:lumMod val="50000"/>
                <a:lumOff val="50000"/>
              </a:sysClr>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sp>
        <p:nvSpPr>
          <p:cNvPr id="74" name="文本框 73"/>
          <p:cNvSpPr txBox="1"/>
          <p:nvPr/>
        </p:nvSpPr>
        <p:spPr>
          <a:xfrm>
            <a:off x="837600" y="150578"/>
            <a:ext cx="4025029"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精准有效用好监督执纪“四种形态”</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76" name="矩形 75"/>
          <p:cNvSpPr/>
          <p:nvPr/>
        </p:nvSpPr>
        <p:spPr>
          <a:xfrm>
            <a:off x="1895134" y="4116405"/>
            <a:ext cx="1915830" cy="525208"/>
          </a:xfrm>
          <a:prstGeom prst="rect">
            <a:avLst/>
          </a:prstGeom>
        </p:spPr>
        <p:txBody>
          <a:bodyPr wrap="square" lIns="68580" tIns="34290" rIns="68580" bIns="34290">
            <a:spAutoFit/>
          </a:bodyPr>
          <a:lstStyle/>
          <a:p>
            <a:pPr>
              <a:lnSpc>
                <a:spcPct val="150000"/>
              </a:lnSpc>
              <a:spcBef>
                <a:spcPts val="375"/>
              </a:spcBef>
              <a:defRPr/>
            </a:pPr>
            <a:r>
              <a:rPr lang="zh-CN" altLang="en-US" sz="1050" b="1" kern="100" dirty="0">
                <a:solidFill>
                  <a:schemeClr val="tx1">
                    <a:lumMod val="50000"/>
                    <a:lumOff val="50000"/>
                  </a:schemeClr>
                </a:solidFill>
                <a:cs typeface="+mn-ea"/>
                <a:sym typeface="+mn-lt"/>
              </a:rPr>
              <a:t>运用第四种形态处理</a:t>
            </a:r>
            <a:r>
              <a:rPr lang="en-US" altLang="zh-CN" sz="1050" b="1" kern="100" dirty="0">
                <a:solidFill>
                  <a:schemeClr val="tx1">
                    <a:lumMod val="50000"/>
                    <a:lumOff val="50000"/>
                  </a:schemeClr>
                </a:solidFill>
                <a:cs typeface="+mn-ea"/>
                <a:sym typeface="+mn-lt"/>
              </a:rPr>
              <a:t>48.7</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4.3%</a:t>
            </a:r>
            <a:endParaRPr lang="en-US" altLang="zh-CN" sz="1050" b="1" kern="100" dirty="0">
              <a:solidFill>
                <a:schemeClr val="tx1">
                  <a:lumMod val="50000"/>
                  <a:lumOff val="50000"/>
                </a:schemeClr>
              </a:solidFill>
              <a:cs typeface="+mn-ea"/>
              <a:sym typeface="+mn-lt"/>
            </a:endParaRPr>
          </a:p>
        </p:txBody>
      </p:sp>
      <p:sp>
        <p:nvSpPr>
          <p:cNvPr id="77" name="矩形 76"/>
          <p:cNvSpPr/>
          <p:nvPr/>
        </p:nvSpPr>
        <p:spPr>
          <a:xfrm>
            <a:off x="5170655" y="1893127"/>
            <a:ext cx="1983054" cy="525208"/>
          </a:xfrm>
          <a:prstGeom prst="rect">
            <a:avLst/>
          </a:prstGeom>
        </p:spPr>
        <p:txBody>
          <a:bodyPr wrap="square" lIns="68580" tIns="34290" rIns="68580" bIns="34290">
            <a:spAutoFit/>
          </a:bodyPr>
          <a:lstStyle/>
          <a:p>
            <a:pPr algn="r">
              <a:lnSpc>
                <a:spcPct val="150000"/>
              </a:lnSpc>
              <a:spcBef>
                <a:spcPts val="375"/>
              </a:spcBef>
              <a:defRPr/>
            </a:pPr>
            <a:r>
              <a:rPr lang="zh-CN" altLang="en-US" sz="1050" b="1" kern="100" dirty="0">
                <a:solidFill>
                  <a:schemeClr val="tx1">
                    <a:lumMod val="50000"/>
                    <a:lumOff val="50000"/>
                  </a:schemeClr>
                </a:solidFill>
                <a:cs typeface="+mn-ea"/>
                <a:sym typeface="+mn-lt"/>
              </a:rPr>
              <a:t>运用第一种形态批评教育帮助</a:t>
            </a:r>
            <a:r>
              <a:rPr lang="en-US" altLang="zh-CN" sz="1050" b="1" kern="100" dirty="0">
                <a:solidFill>
                  <a:schemeClr val="tx1">
                    <a:lumMod val="50000"/>
                    <a:lumOff val="50000"/>
                  </a:schemeClr>
                </a:solidFill>
                <a:cs typeface="+mn-ea"/>
                <a:sym typeface="+mn-lt"/>
              </a:rPr>
              <a:t>695.1</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61.3%</a:t>
            </a:r>
            <a:endParaRPr lang="en-US" altLang="zh-CN" sz="1050" b="1" kern="100" dirty="0">
              <a:solidFill>
                <a:schemeClr val="tx1">
                  <a:lumMod val="50000"/>
                  <a:lumOff val="50000"/>
                </a:schemeClr>
              </a:solidFill>
              <a:cs typeface="+mn-ea"/>
              <a:sym typeface="+mn-lt"/>
            </a:endParaRPr>
          </a:p>
        </p:txBody>
      </p:sp>
      <p:sp>
        <p:nvSpPr>
          <p:cNvPr id="110" name="矩形 109"/>
          <p:cNvSpPr/>
          <p:nvPr/>
        </p:nvSpPr>
        <p:spPr>
          <a:xfrm>
            <a:off x="5358439" y="3375902"/>
            <a:ext cx="1805719" cy="525208"/>
          </a:xfrm>
          <a:prstGeom prst="rect">
            <a:avLst/>
          </a:prstGeom>
        </p:spPr>
        <p:txBody>
          <a:bodyPr wrap="square" lIns="68580" tIns="34290" rIns="68580" bIns="34290">
            <a:spAutoFit/>
          </a:bodyPr>
          <a:lstStyle/>
          <a:p>
            <a:pPr algn="r">
              <a:lnSpc>
                <a:spcPct val="150000"/>
              </a:lnSpc>
              <a:spcBef>
                <a:spcPts val="375"/>
              </a:spcBef>
              <a:defRPr/>
            </a:pPr>
            <a:r>
              <a:rPr lang="zh-CN" altLang="en-US" sz="1050" b="1" kern="100" dirty="0">
                <a:solidFill>
                  <a:schemeClr val="tx1">
                    <a:lumMod val="50000"/>
                    <a:lumOff val="50000"/>
                  </a:schemeClr>
                </a:solidFill>
                <a:cs typeface="+mn-ea"/>
                <a:sym typeface="+mn-lt"/>
              </a:rPr>
              <a:t>运用第三种形态处理</a:t>
            </a:r>
            <a:r>
              <a:rPr lang="en-US" altLang="zh-CN" sz="1050" b="1" kern="100" dirty="0">
                <a:solidFill>
                  <a:schemeClr val="tx1">
                    <a:lumMod val="50000"/>
                    <a:lumOff val="50000"/>
                  </a:schemeClr>
                </a:solidFill>
                <a:cs typeface="+mn-ea"/>
                <a:sym typeface="+mn-lt"/>
              </a:rPr>
              <a:t>56.5</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5%</a:t>
            </a:r>
            <a:endParaRPr lang="en-US" altLang="zh-CN" sz="1050" b="1" kern="100" dirty="0">
              <a:solidFill>
                <a:schemeClr val="tx1">
                  <a:lumMod val="50000"/>
                  <a:lumOff val="50000"/>
                </a:schemeClr>
              </a:solidFill>
              <a:cs typeface="+mn-ea"/>
              <a:sym typeface="+mn-lt"/>
            </a:endParaRPr>
          </a:p>
        </p:txBody>
      </p:sp>
      <p:sp>
        <p:nvSpPr>
          <p:cNvPr id="123" name="矩形 122"/>
          <p:cNvSpPr/>
          <p:nvPr/>
        </p:nvSpPr>
        <p:spPr>
          <a:xfrm>
            <a:off x="492837" y="692370"/>
            <a:ext cx="8463921" cy="357598"/>
          </a:xfrm>
          <a:prstGeom prst="rect">
            <a:avLst/>
          </a:prstGeom>
        </p:spPr>
        <p:txBody>
          <a:bodyPr wrap="square" lIns="68580" tIns="34290" rIns="68580" bIns="34290">
            <a:spAutoFit/>
          </a:bodyPr>
          <a:lstStyle/>
          <a:p>
            <a:pPr>
              <a:lnSpc>
                <a:spcPct val="150000"/>
              </a:lnSpc>
              <a:spcBef>
                <a:spcPts val="375"/>
              </a:spcBef>
              <a:defRPr/>
            </a:pPr>
            <a:r>
              <a:rPr lang="zh-CN" altLang="en-US" kern="100" dirty="0">
                <a:solidFill>
                  <a:schemeClr val="tx1">
                    <a:lumMod val="50000"/>
                    <a:lumOff val="50000"/>
                  </a:schemeClr>
                </a:solidFill>
                <a:cs typeface="+mn-ea"/>
                <a:sym typeface="+mn-lt"/>
              </a:rPr>
              <a:t>党的十八大以来，截至今年</a:t>
            </a:r>
            <a:r>
              <a:rPr lang="en-US" altLang="zh-CN" kern="100" dirty="0">
                <a:solidFill>
                  <a:schemeClr val="tx1">
                    <a:lumMod val="50000"/>
                    <a:lumOff val="50000"/>
                  </a:schemeClr>
                </a:solidFill>
                <a:cs typeface="+mn-ea"/>
                <a:sym typeface="+mn-lt"/>
              </a:rPr>
              <a:t>4</a:t>
            </a:r>
            <a:r>
              <a:rPr lang="zh-CN" altLang="en-US" kern="100" dirty="0">
                <a:solidFill>
                  <a:schemeClr val="tx1">
                    <a:lumMod val="50000"/>
                    <a:lumOff val="50000"/>
                  </a:schemeClr>
                </a:solidFill>
                <a:cs typeface="+mn-ea"/>
                <a:sym typeface="+mn-lt"/>
              </a:rPr>
              <a:t>月底，全国纪检监察机关运用“四种形态”批评教育帮助和处理</a:t>
            </a:r>
            <a:r>
              <a:rPr lang="en-US" altLang="zh-CN" kern="100" dirty="0">
                <a:solidFill>
                  <a:schemeClr val="tx1">
                    <a:lumMod val="50000"/>
                    <a:lumOff val="50000"/>
                  </a:schemeClr>
                </a:solidFill>
                <a:cs typeface="+mn-ea"/>
                <a:sym typeface="+mn-lt"/>
              </a:rPr>
              <a:t>1134.4</a:t>
            </a:r>
            <a:r>
              <a:rPr lang="zh-CN" altLang="en-US" kern="100" dirty="0">
                <a:solidFill>
                  <a:schemeClr val="tx1">
                    <a:lumMod val="50000"/>
                    <a:lumOff val="50000"/>
                  </a:schemeClr>
                </a:solidFill>
                <a:cs typeface="+mn-ea"/>
                <a:sym typeface="+mn-lt"/>
              </a:rPr>
              <a:t>万人次</a:t>
            </a:r>
            <a:endParaRPr lang="zh-CN" altLang="en-US" kern="100" dirty="0">
              <a:solidFill>
                <a:schemeClr val="tx1">
                  <a:lumMod val="50000"/>
                  <a:lumOff val="50000"/>
                </a:schemeClr>
              </a:solidFill>
              <a:cs typeface="+mn-ea"/>
              <a:sym typeface="+mn-lt"/>
            </a:endParaRPr>
          </a:p>
        </p:txBody>
      </p:sp>
      <p:grpSp>
        <p:nvGrpSpPr>
          <p:cNvPr id="67" name="组合 66"/>
          <p:cNvGrpSpPr/>
          <p:nvPr/>
        </p:nvGrpSpPr>
        <p:grpSpPr>
          <a:xfrm>
            <a:off x="4584995" y="-20216"/>
            <a:ext cx="4777722" cy="747603"/>
            <a:chOff x="2810992" y="3767486"/>
            <a:chExt cx="5838067" cy="747603"/>
          </a:xfrm>
        </p:grpSpPr>
        <p:pic>
          <p:nvPicPr>
            <p:cNvPr id="68" name="图片 67"/>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69" name="图片 68"/>
            <p:cNvPicPr>
              <a:picLocks noChangeAspect="1"/>
            </p:cNvPicPr>
            <p:nvPr/>
          </p:nvPicPr>
          <p:blipFill rotWithShape="1">
            <a:blip r:embed="rId12" cstate="print">
              <a:extLst>
                <a:ext uri="{BEBA8EAE-BF5A-486C-A8C5-ECC9F3942E4B}">
                  <a14:imgProps xmlns:a14="http://schemas.microsoft.com/office/drawing/2010/main">
                    <a14:imgLayer r:embed="rId11">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7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1" name="任意多边形: 形状 7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72" name="文本框 7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tags/tag1.xml><?xml version="1.0" encoding="utf-8"?>
<p:tagLst xmlns:p="http://schemas.openxmlformats.org/presentationml/2006/main">
  <p:tag name="MH" val="20151126093208"/>
  <p:tag name="MH_LIBRARY" val="GRAPHIC"/>
  <p:tag name="MH_TYPE" val="Other"/>
  <p:tag name="MH_ORDER" val="3"/>
</p:tagLst>
</file>

<file path=ppt/tags/tag10.xml><?xml version="1.0" encoding="utf-8"?>
<p:tagLst xmlns:p="http://schemas.openxmlformats.org/presentationml/2006/main">
  <p:tag name="MH" val="20151208213513"/>
  <p:tag name="MH_LIBRARY" val="GRAPHIC"/>
  <p:tag name="MH_TYPE" val="Other"/>
  <p:tag name="MH_ORDER" val="8"/>
</p:tagLst>
</file>

<file path=ppt/tags/tag11.xml><?xml version="1.0" encoding="utf-8"?>
<p:tagLst xmlns:p="http://schemas.openxmlformats.org/presentationml/2006/main">
  <p:tag name="MH" val="20151208213513"/>
  <p:tag name="MH_LIBRARY" val="GRAPHIC"/>
  <p:tag name="MH_TYPE" val="Other"/>
  <p:tag name="MH_ORDER" val="1"/>
</p:tagLst>
</file>

<file path=ppt/tags/tag12.xml><?xml version="1.0" encoding="utf-8"?>
<p:tagLst xmlns:p="http://schemas.openxmlformats.org/presentationml/2006/main">
  <p:tag name="MH" val="20151208213513"/>
  <p:tag name="MH_LIBRARY" val="GRAPHIC"/>
  <p:tag name="MH_TYPE" val="Other"/>
  <p:tag name="MH_ORDER" val="2"/>
</p:tagLst>
</file>

<file path=ppt/tags/tag13.xml><?xml version="1.0" encoding="utf-8"?>
<p:tagLst xmlns:p="http://schemas.openxmlformats.org/presentationml/2006/main">
  <p:tag name="MH" val="20151208213513"/>
  <p:tag name="MH_LIBRARY" val="GRAPHIC"/>
  <p:tag name="MH_TYPE" val="Other"/>
  <p:tag name="MH_ORDER" val="1"/>
</p:tagLst>
</file>

<file path=ppt/tags/tag14.xml><?xml version="1.0" encoding="utf-8"?>
<p:tagLst xmlns:p="http://schemas.openxmlformats.org/presentationml/2006/main">
  <p:tag name="MH" val="20151208213513"/>
  <p:tag name="MH_LIBRARY" val="GRAPHIC"/>
  <p:tag name="MH_TYPE" val="Other"/>
  <p:tag name="MH_ORDER" val="2"/>
</p:tagLst>
</file>

<file path=ppt/tags/tag15.xml><?xml version="1.0" encoding="utf-8"?>
<p:tagLst xmlns:p="http://schemas.openxmlformats.org/presentationml/2006/main">
  <p:tag name="KSO_WPP_MARK_KEY" val="f705a507-3f13-49a1-a105-3a709e121970"/>
  <p:tag name="COMMONDATA" val="eyJoZGlkIjoiNTNkMGRhZmZkYjAzNzlmM2M5ZjUwYmUxOWRiMjFlNGYifQ=="/>
</p:tagLst>
</file>

<file path=ppt/tags/tag2.xml><?xml version="1.0" encoding="utf-8"?>
<p:tagLst xmlns:p="http://schemas.openxmlformats.org/presentationml/2006/main">
  <p:tag name="MH" val="20151126093208"/>
  <p:tag name="MH_LIBRARY" val="GRAPHIC"/>
  <p:tag name="MH_TYPE" val="Other"/>
  <p:tag name="MH_ORDER" val="3"/>
</p:tagLst>
</file>

<file path=ppt/tags/tag3.xml><?xml version="1.0" encoding="utf-8"?>
<p:tagLst xmlns:p="http://schemas.openxmlformats.org/presentationml/2006/main">
  <p:tag name="MH" val="20151126093208"/>
  <p:tag name="MH_LIBRARY" val="GRAPHIC"/>
  <p:tag name="MH_TYPE" val="Other"/>
  <p:tag name="MH_ORDER" val="3"/>
</p:tagLst>
</file>

<file path=ppt/tags/tag4.xml><?xml version="1.0" encoding="utf-8"?>
<p:tagLst xmlns:p="http://schemas.openxmlformats.org/presentationml/2006/main">
  <p:tag name="MH" val="20151126093208"/>
  <p:tag name="MH_LIBRARY" val="GRAPHIC"/>
  <p:tag name="MH_TYPE" val="Other"/>
  <p:tag name="MH_ORDER" val="3"/>
</p:tagLst>
</file>

<file path=ppt/tags/tag5.xml><?xml version="1.0" encoding="utf-8"?>
<p:tagLst xmlns:p="http://schemas.openxmlformats.org/presentationml/2006/main">
  <p:tag name="MH" val="20151126093208"/>
  <p:tag name="MH_LIBRARY" val="GRAPHIC"/>
  <p:tag name="MH_TYPE" val="Other"/>
  <p:tag name="MH_ORDER" val="3"/>
</p:tagLst>
</file>

<file path=ppt/tags/tag6.xml><?xml version="1.0" encoding="utf-8"?>
<p:tagLst xmlns:p="http://schemas.openxmlformats.org/presentationml/2006/main">
  <p:tag name="MH" val="20151126093208"/>
  <p:tag name="MH_LIBRARY" val="GRAPHIC"/>
  <p:tag name="MH_TYPE" val="Other"/>
  <p:tag name="MH_ORDER" val="3"/>
</p:tagLst>
</file>

<file path=ppt/tags/tag7.xml><?xml version="1.0" encoding="utf-8"?>
<p:tagLst xmlns:p="http://schemas.openxmlformats.org/presentationml/2006/main">
  <p:tag name="MH" val="20151208213513"/>
  <p:tag name="MH_LIBRARY" val="GRAPHIC"/>
  <p:tag name="MH_TYPE" val="Other"/>
  <p:tag name="MH_ORDER" val="13"/>
</p:tagLst>
</file>

<file path=ppt/tags/tag8.xml><?xml version="1.0" encoding="utf-8"?>
<p:tagLst xmlns:p="http://schemas.openxmlformats.org/presentationml/2006/main">
  <p:tag name="MH" val="20151208213513"/>
  <p:tag name="MH_LIBRARY" val="GRAPHIC"/>
  <p:tag name="MH_TYPE" val="Other"/>
  <p:tag name="MH_ORDER" val="14"/>
</p:tagLst>
</file>

<file path=ppt/tags/tag9.xml><?xml version="1.0" encoding="utf-8"?>
<p:tagLst xmlns:p="http://schemas.openxmlformats.org/presentationml/2006/main">
  <p:tag name="MH" val="20151208213513"/>
  <p:tag name="MH_LIBRARY" val="GRAPHIC"/>
  <p:tag name="MH_TYPE" val="Other"/>
  <p:tag name="MH_ORDER" val="7"/>
</p:tagLst>
</file>

<file path=ppt/theme/theme1.xml><?xml version="1.0" encoding="utf-8"?>
<a:theme xmlns:a="http://schemas.openxmlformats.org/drawingml/2006/main" name="51PPT模板网   www.51pptmoban.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3729</Words>
  <Application>WPS 演示</Application>
  <PresentationFormat>自定义</PresentationFormat>
  <Paragraphs>395</Paragraphs>
  <Slides>20</Slides>
  <Notes>19</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20</vt:i4>
      </vt:variant>
    </vt:vector>
  </HeadingPairs>
  <TitlesOfParts>
    <vt:vector size="35" baseType="lpstr">
      <vt:lpstr>Arial</vt:lpstr>
      <vt:lpstr>宋体</vt:lpstr>
      <vt:lpstr>Wingdings</vt:lpstr>
      <vt:lpstr>江城律动宋</vt:lpstr>
      <vt:lpstr>阿里巴巴普惠体 2.0 115 Black</vt:lpstr>
      <vt:lpstr>阿里巴巴普惠体 2 55 Regular</vt:lpstr>
      <vt:lpstr>Segoe Print</vt:lpstr>
      <vt:lpstr>微软雅黑</vt:lpstr>
      <vt:lpstr>Arial Unicode MS</vt:lpstr>
      <vt:lpstr>Calibri</vt:lpstr>
      <vt:lpstr>迷你简粗倩</vt:lpstr>
      <vt:lpstr>51PPT模板网   www.51pptmoban.com</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www.51pptmoban.com</Company>
  <LinksUpToDate>false</LinksUpToDate>
  <SharedDoc>false</SharedDoc>
  <HyperlinksChanged>false</HyperlinksChanged>
  <AppVersion>14.0000</AppVersion>
  <Manager>www.51pptmoban.com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启航新征程——微立体党建工作汇报通用ppt模板</dc:title>
  <dc:creator>51PPT模板网</dc:creator>
  <cp:keywords>www.51pptmoban.com</cp:keywords>
  <dc:description>www.51pptmoban.com</dc:description>
  <cp:lastModifiedBy>轻舟远行人</cp:lastModifiedBy>
  <cp:revision>222</cp:revision>
  <dcterms:created xsi:type="dcterms:W3CDTF">2016-01-11T01:01:00Z</dcterms:created>
  <dcterms:modified xsi:type="dcterms:W3CDTF">2022-07-12T01:43:03Z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DCA1F03D88824779B96A9869A5A9F634</vt:lpwstr>
  </property>
</Properties>
</file>