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16" r:id="rId15"/>
  </p:sldMasterIdLst>
  <p:notesMasterIdLst>
    <p:notesMasterId r:id="rId89"/>
  </p:notesMasterIdLst>
  <p:sldIdLst>
    <p:sldId id="381" r:id="rId16"/>
    <p:sldId id="379" r:id="rId17"/>
    <p:sldId id="257" r:id="rId18"/>
    <p:sldId id="258" r:id="rId19"/>
    <p:sldId id="259" r:id="rId20"/>
    <p:sldId id="260" r:id="rId21"/>
    <p:sldId id="261" r:id="rId22"/>
    <p:sldId id="452" r:id="rId23"/>
    <p:sldId id="453" r:id="rId24"/>
    <p:sldId id="262" r:id="rId25"/>
    <p:sldId id="263" r:id="rId26"/>
    <p:sldId id="264" r:id="rId27"/>
    <p:sldId id="265" r:id="rId28"/>
    <p:sldId id="266" r:id="rId29"/>
    <p:sldId id="267" r:id="rId30"/>
    <p:sldId id="454" r:id="rId31"/>
    <p:sldId id="268" r:id="rId32"/>
    <p:sldId id="269" r:id="rId33"/>
    <p:sldId id="270" r:id="rId34"/>
    <p:sldId id="271" r:id="rId35"/>
    <p:sldId id="272" r:id="rId36"/>
    <p:sldId id="273" r:id="rId37"/>
    <p:sldId id="274" r:id="rId38"/>
    <p:sldId id="275" r:id="rId39"/>
    <p:sldId id="276" r:id="rId40"/>
    <p:sldId id="277" r:id="rId41"/>
    <p:sldId id="278" r:id="rId42"/>
    <p:sldId id="279" r:id="rId43"/>
    <p:sldId id="280" r:id="rId44"/>
    <p:sldId id="281" r:id="rId45"/>
    <p:sldId id="282" r:id="rId46"/>
    <p:sldId id="283" r:id="rId47"/>
    <p:sldId id="284" r:id="rId48"/>
    <p:sldId id="285" r:id="rId49"/>
    <p:sldId id="286" r:id="rId50"/>
    <p:sldId id="287" r:id="rId51"/>
    <p:sldId id="316" r:id="rId52"/>
    <p:sldId id="318" r:id="rId53"/>
    <p:sldId id="321" r:id="rId54"/>
    <p:sldId id="322" r:id="rId55"/>
    <p:sldId id="323" r:id="rId56"/>
    <p:sldId id="327" r:id="rId57"/>
    <p:sldId id="329" r:id="rId58"/>
    <p:sldId id="331" r:id="rId59"/>
    <p:sldId id="334" r:id="rId60"/>
    <p:sldId id="337" r:id="rId61"/>
    <p:sldId id="338" r:id="rId62"/>
    <p:sldId id="340" r:id="rId63"/>
    <p:sldId id="343" r:id="rId64"/>
    <p:sldId id="345" r:id="rId65"/>
    <p:sldId id="351" r:id="rId66"/>
    <p:sldId id="346" r:id="rId67"/>
    <p:sldId id="349" r:id="rId68"/>
    <p:sldId id="353" r:id="rId69"/>
    <p:sldId id="354" r:id="rId70"/>
    <p:sldId id="356" r:id="rId71"/>
    <p:sldId id="358" r:id="rId72"/>
    <p:sldId id="359" r:id="rId73"/>
    <p:sldId id="360" r:id="rId74"/>
    <p:sldId id="361" r:id="rId75"/>
    <p:sldId id="300" r:id="rId76"/>
    <p:sldId id="364" r:id="rId77"/>
    <p:sldId id="301" r:id="rId78"/>
    <p:sldId id="302" r:id="rId79"/>
    <p:sldId id="303" r:id="rId80"/>
    <p:sldId id="304" r:id="rId81"/>
    <p:sldId id="305" r:id="rId82"/>
    <p:sldId id="306" r:id="rId83"/>
    <p:sldId id="307" r:id="rId84"/>
    <p:sldId id="308" r:id="rId85"/>
    <p:sldId id="312" r:id="rId86"/>
    <p:sldId id="377" r:id="rId87"/>
    <p:sldId id="313" r:id="rId8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2"/>
    <p:restoredTop sz="93908"/>
  </p:normalViewPr>
  <p:slideViewPr>
    <p:cSldViewPr showGuides="1">
      <p:cViewPr varScale="1">
        <p:scale>
          <a:sx n="63" d="100"/>
          <a:sy n="63" d="100"/>
        </p:scale>
        <p:origin x="-1320" y="-72"/>
      </p:cViewPr>
      <p:guideLst>
        <p:guide orient="horz" pos="2171"/>
        <p:guide pos="2913"/>
      </p:guideLst>
    </p:cSldViewPr>
  </p:slideViewPr>
  <p:outlineViewPr>
    <p:cViewPr>
      <p:scale>
        <a:sx n="33" d="100"/>
        <a:sy n="33" d="100"/>
      </p:scale>
      <p:origin x="0" y="0"/>
    </p:cViewPr>
  </p:outlineViewPr>
  <p:notesTextViewPr>
    <p:cViewPr>
      <p:scale>
        <a:sx n="200" d="100"/>
        <a:sy n="200" d="100"/>
      </p:scale>
      <p:origin x="0" y="0"/>
    </p:cViewPr>
  </p:notesTextViewPr>
  <p:sorterViewPr showFormatting="0">
    <p:cViewPr>
      <p:scale>
        <a:sx n="66" d="100"/>
        <a:sy n="66" d="100"/>
      </p:scale>
      <p:origin x="0" y="0"/>
    </p:cViewPr>
  </p:sorterViewPr>
  <p:gridSpacing cx="1828419" cy="1828419"/>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slide" Target="slides/slide53.xml"/><Relationship Id="rId76" Type="http://schemas.openxmlformats.org/officeDocument/2006/relationships/slide" Target="slides/slide61.xml"/><Relationship Id="rId84" Type="http://schemas.openxmlformats.org/officeDocument/2006/relationships/slide" Target="slides/slide69.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slide" Target="slides/slide59.xml"/><Relationship Id="rId79" Type="http://schemas.openxmlformats.org/officeDocument/2006/relationships/slide" Target="slides/slide64.xml"/><Relationship Id="rId87" Type="http://schemas.openxmlformats.org/officeDocument/2006/relationships/slide" Target="slides/slide72.xml"/><Relationship Id="rId5" Type="http://schemas.openxmlformats.org/officeDocument/2006/relationships/slideMaster" Target="slideMasters/slideMaster5.xml"/><Relationship Id="rId61" Type="http://schemas.openxmlformats.org/officeDocument/2006/relationships/slide" Target="slides/slide46.xml"/><Relationship Id="rId82" Type="http://schemas.openxmlformats.org/officeDocument/2006/relationships/slide" Target="slides/slide67.xml"/><Relationship Id="rId90" Type="http://schemas.openxmlformats.org/officeDocument/2006/relationships/presProps" Target="presProps.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77" Type="http://schemas.openxmlformats.org/officeDocument/2006/relationships/slide" Target="slides/slide62.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80" Type="http://schemas.openxmlformats.org/officeDocument/2006/relationships/slide" Target="slides/slide65.xml"/><Relationship Id="rId85" Type="http://schemas.openxmlformats.org/officeDocument/2006/relationships/slide" Target="slides/slide70.xml"/><Relationship Id="rId93"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slide" Target="slides/slide60.xml"/><Relationship Id="rId83" Type="http://schemas.openxmlformats.org/officeDocument/2006/relationships/slide" Target="slides/slide68.xml"/><Relationship Id="rId88" Type="http://schemas.openxmlformats.org/officeDocument/2006/relationships/slide" Target="slides/slide73.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4337"/>
          <p:cNvSpPr>
            <a:spLocks noGrp="1"/>
          </p:cNvSpPr>
          <p:nvPr>
            <p:ph type="hdr" sz="quarter"/>
          </p:nvPr>
        </p:nvSpPr>
        <p:spPr>
          <a:xfrm>
            <a:off x="0" y="0"/>
            <a:ext cx="2970213" cy="457200"/>
          </a:xfrm>
          <a:prstGeom prst="rect">
            <a:avLst/>
          </a:prstGeom>
          <a:noFill/>
          <a:ln w="9525">
            <a:noFill/>
          </a:ln>
        </p:spPr>
        <p:txBody>
          <a:bodyPr/>
          <a:lstStyle/>
          <a:p>
            <a:pPr lvl="0" algn="l" fontAlgn="base"/>
            <a:endParaRPr lang="zh-CN" altLang="en-US" sz="1200" strike="noStrike" noProof="1">
              <a:latin typeface="Arial" panose="020B0604020202020204" pitchFamily="34" charset="0"/>
              <a:ea typeface="宋体" panose="02010600030101010101" pitchFamily="2" charset="-122"/>
            </a:endParaRPr>
          </a:p>
        </p:txBody>
      </p:sp>
      <p:sp>
        <p:nvSpPr>
          <p:cNvPr id="14339" name="日期占位符 14338"/>
          <p:cNvSpPr>
            <a:spLocks noGrp="1"/>
          </p:cNvSpPr>
          <p:nvPr>
            <p:ph type="dt" idx="1"/>
          </p:nvPr>
        </p:nvSpPr>
        <p:spPr>
          <a:xfrm>
            <a:off x="3883025" y="0"/>
            <a:ext cx="2973388" cy="457200"/>
          </a:xfrm>
          <a:prstGeom prst="rect">
            <a:avLst/>
          </a:prstGeom>
          <a:noFill/>
          <a:ln w="9525">
            <a:noFill/>
          </a:ln>
        </p:spPr>
        <p:txBody>
          <a:bodyPr/>
          <a:lstStyle/>
          <a:p>
            <a:pPr lvl="0" algn="r" fontAlgn="base"/>
            <a:endParaRPr lang="zh-CN" altLang="en-US" sz="1800" strike="noStrike" noProof="1">
              <a:latin typeface="Arial" panose="020B0604020202020204" pitchFamily="34" charset="0"/>
              <a:ea typeface="宋体" panose="02010600030101010101" pitchFamily="2" charset="-122"/>
            </a:endParaRPr>
          </a:p>
        </p:txBody>
      </p:sp>
      <p:sp>
        <p:nvSpPr>
          <p:cNvPr id="16388" name="幻灯片图像占位符 14339"/>
          <p:cNvSpPr>
            <a:spLocks noGrp="1" noRot="1" noChangeAspect="1"/>
          </p:cNvSpPr>
          <p:nvPr>
            <p:ph type="sldImg"/>
          </p:nvPr>
        </p:nvSpPr>
        <p:spPr>
          <a:xfrm>
            <a:off x="1143000" y="685800"/>
            <a:ext cx="4572000" cy="3429000"/>
          </a:xfrm>
          <a:prstGeom prst="rect">
            <a:avLst/>
          </a:prstGeom>
          <a:noFill/>
          <a:ln w="9525">
            <a:noFill/>
          </a:ln>
        </p:spPr>
      </p:sp>
      <p:sp>
        <p:nvSpPr>
          <p:cNvPr id="16389" name="矩形 14340"/>
          <p:cNvSpPr>
            <a:spLocks noChangeAspect="1"/>
          </p:cNvSpPr>
          <p:nvPr/>
        </p:nvSpPr>
        <p:spPr>
          <a:xfrm>
            <a:off x="685800" y="4343400"/>
            <a:ext cx="5486400" cy="4114800"/>
          </a:xfrm>
          <a:prstGeom prst="rect">
            <a:avLst/>
          </a:prstGeom>
          <a:noFill/>
          <a:ln w="9525">
            <a:noFill/>
          </a:ln>
        </p:spPr>
        <p:txBody>
          <a:bodyPr anchor="ctr"/>
          <a:lstStyle/>
          <a:p>
            <a:pPr lvl="0" indent="0">
              <a:spcBef>
                <a:spcPct val="30000"/>
              </a:spcBef>
            </a:pPr>
            <a:r>
              <a:rPr lang="zh-CN" altLang="en-US" sz="2800">
                <a:latin typeface="Arial" panose="020B0604020202020204" pitchFamily="34" charset="0"/>
                <a:ea typeface="宋体" panose="02010600030101010101" pitchFamily="2" charset="-122"/>
              </a:rPr>
              <a:t>单击此处编辑母版文本样式</a:t>
            </a:r>
          </a:p>
          <a:p>
            <a:pPr lvl="0" indent="0">
              <a:spcBef>
                <a:spcPct val="30000"/>
              </a:spcBef>
            </a:pPr>
            <a:r>
              <a:rPr lang="zh-CN" altLang="en-US" sz="2800">
                <a:latin typeface="Arial" panose="020B0604020202020204" pitchFamily="34" charset="0"/>
                <a:ea typeface="宋体" panose="02010600030101010101" pitchFamily="2" charset="-122"/>
              </a:rPr>
              <a:t>第二级</a:t>
            </a:r>
          </a:p>
          <a:p>
            <a:pPr lvl="0" indent="0">
              <a:spcBef>
                <a:spcPct val="30000"/>
              </a:spcBef>
            </a:pPr>
            <a:r>
              <a:rPr lang="zh-CN" altLang="en-US" sz="2800">
                <a:latin typeface="Arial" panose="020B0604020202020204" pitchFamily="34" charset="0"/>
                <a:ea typeface="宋体" panose="02010600030101010101" pitchFamily="2" charset="-122"/>
              </a:rPr>
              <a:t>第三级</a:t>
            </a:r>
          </a:p>
          <a:p>
            <a:pPr lvl="0" indent="0">
              <a:spcBef>
                <a:spcPct val="30000"/>
              </a:spcBef>
            </a:pPr>
            <a:r>
              <a:rPr lang="zh-CN" altLang="en-US" sz="2800">
                <a:latin typeface="Arial" panose="020B0604020202020204" pitchFamily="34" charset="0"/>
                <a:ea typeface="宋体" panose="02010600030101010101" pitchFamily="2" charset="-122"/>
              </a:rPr>
              <a:t>第四级</a:t>
            </a:r>
          </a:p>
          <a:p>
            <a:pPr lvl="0" indent="0">
              <a:spcBef>
                <a:spcPct val="30000"/>
              </a:spcBef>
            </a:pPr>
            <a:r>
              <a:rPr lang="zh-CN" altLang="en-US" sz="2800">
                <a:latin typeface="Arial" panose="020B0604020202020204" pitchFamily="34" charset="0"/>
                <a:ea typeface="宋体" panose="02010600030101010101" pitchFamily="2" charset="-122"/>
              </a:rPr>
              <a:t>第五级</a:t>
            </a:r>
          </a:p>
        </p:txBody>
      </p:sp>
      <p:sp>
        <p:nvSpPr>
          <p:cNvPr id="14342" name="页脚占位符 14341"/>
          <p:cNvSpPr>
            <a:spLocks noGrp="1"/>
          </p:cNvSpPr>
          <p:nvPr>
            <p:ph type="ftr" sz="quarter" idx="4"/>
          </p:nvPr>
        </p:nvSpPr>
        <p:spPr>
          <a:xfrm>
            <a:off x="0" y="8685213"/>
            <a:ext cx="2970213" cy="457200"/>
          </a:xfrm>
          <a:prstGeom prst="rect">
            <a:avLst/>
          </a:prstGeom>
          <a:noFill/>
          <a:ln w="9525">
            <a:noFill/>
          </a:ln>
        </p:spPr>
        <p:txBody>
          <a:bodyPr anchor="b"/>
          <a:lstStyle/>
          <a:p>
            <a:pPr lvl="0" algn="l" fontAlgn="base"/>
            <a:endParaRPr lang="zh-CN" altLang="en-US" sz="1200" strike="noStrike" noProof="1">
              <a:latin typeface="Arial" panose="020B0604020202020204" pitchFamily="34" charset="0"/>
              <a:ea typeface="宋体" panose="02010600030101010101" pitchFamily="2" charset="-122"/>
            </a:endParaRPr>
          </a:p>
        </p:txBody>
      </p:sp>
      <p:sp>
        <p:nvSpPr>
          <p:cNvPr id="14343" name="灯片编号占位符 14342"/>
          <p:cNvSpPr>
            <a:spLocks noGrp="1"/>
          </p:cNvSpPr>
          <p:nvPr>
            <p:ph type="sldNum" sz="quarter" idx="5"/>
          </p:nvPr>
        </p:nvSpPr>
        <p:spPr>
          <a:xfrm>
            <a:off x="3883025" y="8685213"/>
            <a:ext cx="2973388" cy="457200"/>
          </a:xfrm>
          <a:prstGeom prst="rect">
            <a:avLst/>
          </a:prstGeom>
          <a:noFill/>
          <a:ln w="9525">
            <a:noFill/>
          </a:ln>
        </p:spPr>
        <p:txBody>
          <a:bodyPr anchor="b"/>
          <a:lstStyle/>
          <a:p>
            <a:pPr lvl="0" algn="r" fontAlgn="base"/>
            <a:fld id="{9A0DB2DC-4C9A-4742-B13C-FB6460FD3503}" type="slidenum">
              <a:rPr lang="zh-CN" altLang="en-US" sz="1800" strike="noStrike" noProof="1" dirty="0">
                <a:latin typeface="Arial" panose="020B0604020202020204" pitchFamily="34" charset="0"/>
                <a:ea typeface="宋体" panose="02010600030101010101" pitchFamily="2" charset="-122"/>
                <a:cs typeface="+mn-cs"/>
              </a:rPr>
              <a:t>‹#›</a:t>
            </a:fld>
            <a:endParaRPr lang="zh-CN" altLang="en-US" sz="1800" strike="noStrike" noProof="1">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0867814"/>
      </p:ext>
    </p:extLst>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SzPct val="100000"/>
      <a:buNone/>
      <a:defRPr sz="2800" b="0" i="0" u="none" kern="1200" baseline="0">
        <a:solidFill>
          <a:schemeClr val="tx1"/>
        </a:solidFill>
        <a:latin typeface="Arial" panose="020B0604020202020204" pitchFamily="34" charset="0"/>
        <a:ea typeface="宋体" panose="02010600030101010101" pitchFamily="2" charset="-122"/>
      </a:defRPr>
    </a:lvl1pPr>
    <a:lvl2pPr marL="0" lvl="1"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2pPr>
    <a:lvl3pPr marL="0" lvl="2"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3pPr>
    <a:lvl4pPr marL="0" lvl="3"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4pPr>
    <a:lvl5pPr marL="0" lvl="4"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0" fontAlgn="base" latinLnBrk="0" hangingPunct="0">
      <a:lnSpc>
        <a:spcPct val="100000"/>
      </a:lnSpc>
      <a:spcBef>
        <a:spcPct val="30000"/>
      </a:spcBef>
      <a:spcAft>
        <a:spcPct val="0"/>
      </a:spcAft>
      <a:buSzPct val="100000"/>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文本框 10035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55299" name="文本框 10035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a:t>
            </a:r>
            <a:endParaRPr lang="en-US" altLang="zh-CN" sz="1200">
              <a:latin typeface="Arial" panose="020B0604020202020204" pitchFamily="34" charset="0"/>
              <a:ea typeface="宋体" panose="02010600030101010101" pitchFamily="2" charset="-122"/>
            </a:endParaRPr>
          </a:p>
        </p:txBody>
      </p:sp>
      <p:sp>
        <p:nvSpPr>
          <p:cNvPr id="55300" name="幻灯片图像占位符 100355"/>
          <p:cNvSpPr>
            <a:spLocks noGrp="1" noRot="1" noChangeAspect="1" noTextEdit="1"/>
          </p:cNvSpPr>
          <p:nvPr>
            <p:ph type="sldImg"/>
          </p:nvPr>
        </p:nvSpPr>
        <p:spPr>
          <a:ln/>
        </p:spPr>
      </p:sp>
      <p:sp>
        <p:nvSpPr>
          <p:cNvPr id="55301" name="文本占位符 100356"/>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b="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730" name="文本框 133121"/>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73731" name="文本框 133122"/>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11</a:t>
            </a:r>
            <a:endParaRPr lang="en-US" altLang="zh-CN" sz="1200">
              <a:latin typeface="Arial" panose="020B0604020202020204" pitchFamily="34" charset="0"/>
              <a:ea typeface="宋体" panose="02010600030101010101" pitchFamily="2" charset="-122"/>
            </a:endParaRPr>
          </a:p>
        </p:txBody>
      </p:sp>
      <p:sp>
        <p:nvSpPr>
          <p:cNvPr id="73732" name="幻灯片图像占位符 133123"/>
          <p:cNvSpPr>
            <a:spLocks noGrp="1" noRot="1" noChangeAspect="1" noTextEdit="1"/>
          </p:cNvSpPr>
          <p:nvPr>
            <p:ph type="sldImg"/>
          </p:nvPr>
        </p:nvSpPr>
        <p:spPr>
          <a:ln/>
        </p:spPr>
      </p:sp>
      <p:sp>
        <p:nvSpPr>
          <p:cNvPr id="73733" name="文本占位符 13312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sz="100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文本框 13516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75779" name="文本框 13517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12</a:t>
            </a:r>
            <a:endParaRPr lang="en-US" altLang="zh-CN" sz="1200">
              <a:latin typeface="Arial" panose="020B0604020202020204" pitchFamily="34" charset="0"/>
              <a:ea typeface="宋体" panose="02010600030101010101" pitchFamily="2" charset="-122"/>
            </a:endParaRPr>
          </a:p>
        </p:txBody>
      </p:sp>
      <p:sp>
        <p:nvSpPr>
          <p:cNvPr id="75780" name="幻灯片图像占位符 135171"/>
          <p:cNvSpPr>
            <a:spLocks noGrp="1" noRot="1" noChangeAspect="1" noTextEdit="1"/>
          </p:cNvSpPr>
          <p:nvPr>
            <p:ph type="sldImg"/>
          </p:nvPr>
        </p:nvSpPr>
        <p:spPr>
          <a:ln/>
        </p:spPr>
      </p:sp>
      <p:sp>
        <p:nvSpPr>
          <p:cNvPr id="75781" name="文本占位符 13517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1100">
                <a:latin typeface="方正黑体_GBK" panose="03000509000000000000" pitchFamily="65" charset="-122"/>
                <a:ea typeface="方正黑体_GBK" panose="03000509000000000000" pitchFamily="65" charset="-122"/>
              </a:rPr>
              <a:t>    </a:t>
            </a:r>
            <a:endParaRPr lang="zh-CN" altLang="en-US" sz="20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幻灯片图像占位符 138241"/>
          <p:cNvSpPr>
            <a:spLocks noGrp="1" noRot="1" noChangeAspect="1" noTextEdit="1"/>
          </p:cNvSpPr>
          <p:nvPr>
            <p:ph type="sldImg"/>
          </p:nvPr>
        </p:nvSpPr>
        <p:spPr>
          <a:ln/>
        </p:spPr>
      </p:sp>
      <p:sp>
        <p:nvSpPr>
          <p:cNvPr id="77827" name="文本占位符 138242"/>
          <p:cNvSpPr>
            <a:spLocks noGrp="1"/>
          </p:cNvSpPr>
          <p:nvPr>
            <p:ph type="body"/>
          </p:nvPr>
        </p:nvSpPr>
        <p:spPr>
          <a:xfrm>
            <a:off x="685800" y="4343400"/>
            <a:ext cx="5486400" cy="4114800"/>
          </a:xfrm>
          <a:prstGeom prst="rect">
            <a:avLst/>
          </a:prstGeom>
          <a:noFill/>
          <a:ln w="9525">
            <a:noFill/>
          </a:ln>
        </p:spPr>
        <p:txBody>
          <a:bodyPr anchor="t"/>
          <a:lstStyle/>
          <a:p>
            <a:pPr lvl="0" indent="0" algn="just" eaLnBrk="1" hangingPunct="1">
              <a:lnSpc>
                <a:spcPct val="80000"/>
              </a:lnSpc>
            </a:pPr>
            <a:r>
              <a:rPr lang="zh-CN" altLang="en-US" sz="1000" b="1"/>
              <a:t>       </a:t>
            </a:r>
            <a:endParaRPr lang="zh-CN" altLang="en-US" sz="10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文本框 14233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79875" name="文本框 14233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14</a:t>
            </a:r>
            <a:endParaRPr lang="en-US" altLang="zh-CN" sz="1200">
              <a:latin typeface="Arial" panose="020B0604020202020204" pitchFamily="34" charset="0"/>
              <a:ea typeface="宋体" panose="02010600030101010101" pitchFamily="2" charset="-122"/>
            </a:endParaRPr>
          </a:p>
        </p:txBody>
      </p:sp>
      <p:sp>
        <p:nvSpPr>
          <p:cNvPr id="79876" name="幻灯片图像占位符 142339"/>
          <p:cNvSpPr>
            <a:spLocks noGrp="1" noRot="1" noChangeAspect="1" noTextEdit="1"/>
          </p:cNvSpPr>
          <p:nvPr>
            <p:ph type="sldImg"/>
          </p:nvPr>
        </p:nvSpPr>
        <p:spPr>
          <a:ln/>
        </p:spPr>
      </p:sp>
      <p:sp>
        <p:nvSpPr>
          <p:cNvPr id="79877" name="文本占位符 142340"/>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b="1">
                <a:sym typeface="Calibri" panose="020F0502020204030204" pitchFamily="34" charset="0"/>
              </a:rPr>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文本框 14540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81923" name="文本框 14541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15</a:t>
            </a:r>
            <a:endParaRPr lang="en-US" altLang="zh-CN" sz="1200">
              <a:latin typeface="Arial" panose="020B0604020202020204" pitchFamily="34" charset="0"/>
              <a:ea typeface="宋体" panose="02010600030101010101" pitchFamily="2" charset="-122"/>
            </a:endParaRPr>
          </a:p>
        </p:txBody>
      </p:sp>
      <p:sp>
        <p:nvSpPr>
          <p:cNvPr id="81924" name="幻灯片图像占位符 145411"/>
          <p:cNvSpPr>
            <a:spLocks noGrp="1" noRot="1" noChangeAspect="1" noTextEdit="1"/>
          </p:cNvSpPr>
          <p:nvPr>
            <p:ph type="sldImg"/>
          </p:nvPr>
        </p:nvSpPr>
        <p:spPr>
          <a:ln/>
        </p:spPr>
      </p:sp>
      <p:sp>
        <p:nvSpPr>
          <p:cNvPr id="81925" name="文本占位符 145412"/>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文本框 14745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84995" name="文本框 14745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16</a:t>
            </a:r>
            <a:endParaRPr lang="en-US" altLang="zh-CN" sz="1200">
              <a:latin typeface="Arial" panose="020B0604020202020204" pitchFamily="34" charset="0"/>
              <a:ea typeface="宋体" panose="02010600030101010101" pitchFamily="2" charset="-122"/>
            </a:endParaRPr>
          </a:p>
        </p:txBody>
      </p:sp>
      <p:sp>
        <p:nvSpPr>
          <p:cNvPr id="84996" name="幻灯片图像占位符 147459"/>
          <p:cNvSpPr>
            <a:spLocks noGrp="1" noRot="1" noChangeAspect="1" noTextEdit="1"/>
          </p:cNvSpPr>
          <p:nvPr>
            <p:ph type="sldImg"/>
          </p:nvPr>
        </p:nvSpPr>
        <p:spPr>
          <a:ln/>
        </p:spPr>
      </p:sp>
      <p:sp>
        <p:nvSpPr>
          <p:cNvPr id="84997" name="文本占位符 147460"/>
          <p:cNvSpPr>
            <a:spLocks noGrp="1"/>
          </p:cNvSpPr>
          <p:nvPr>
            <p:ph type="body"/>
          </p:nvPr>
        </p:nvSpPr>
        <p:spPr>
          <a:xfrm>
            <a:off x="685800" y="4343400"/>
            <a:ext cx="5486400" cy="4114800"/>
          </a:xfrm>
          <a:prstGeom prst="rect">
            <a:avLst/>
          </a:prstGeom>
          <a:noFill/>
          <a:ln w="9525">
            <a:noFill/>
          </a:ln>
        </p:spPr>
        <p:txBody>
          <a:bodyPr anchor="t"/>
          <a:lstStyle/>
          <a:p>
            <a:pPr marL="342900" lvl="0" indent="-342900" eaLnBrk="1" hangingPunct="1"/>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文本框 15257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87043" name="文本框 15257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17</a:t>
            </a:r>
            <a:endParaRPr lang="en-US" altLang="zh-CN" sz="1200">
              <a:latin typeface="Arial" panose="020B0604020202020204" pitchFamily="34" charset="0"/>
              <a:ea typeface="宋体" panose="02010600030101010101" pitchFamily="2" charset="-122"/>
            </a:endParaRPr>
          </a:p>
        </p:txBody>
      </p:sp>
      <p:sp>
        <p:nvSpPr>
          <p:cNvPr id="87044" name="幻灯片图像占位符 152579"/>
          <p:cNvSpPr>
            <a:spLocks noGrp="1" noRot="1" noChangeAspect="1" noTextEdit="1"/>
          </p:cNvSpPr>
          <p:nvPr>
            <p:ph type="sldImg"/>
          </p:nvPr>
        </p:nvSpPr>
        <p:spPr>
          <a:ln/>
        </p:spPr>
      </p:sp>
      <p:sp>
        <p:nvSpPr>
          <p:cNvPr id="87045" name="文本占位符 15258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文本框 15769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89091" name="文本框 15769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19</a:t>
            </a:r>
            <a:endParaRPr lang="en-US" altLang="zh-CN" sz="1200">
              <a:latin typeface="Arial" panose="020B0604020202020204" pitchFamily="34" charset="0"/>
              <a:ea typeface="宋体" panose="02010600030101010101" pitchFamily="2" charset="-122"/>
            </a:endParaRPr>
          </a:p>
        </p:txBody>
      </p:sp>
      <p:sp>
        <p:nvSpPr>
          <p:cNvPr id="89092" name="幻灯片图像占位符 157699"/>
          <p:cNvSpPr>
            <a:spLocks noGrp="1" noRot="1" noChangeAspect="1" noTextEdit="1"/>
          </p:cNvSpPr>
          <p:nvPr>
            <p:ph type="sldImg"/>
          </p:nvPr>
        </p:nvSpPr>
        <p:spPr>
          <a:ln/>
        </p:spPr>
      </p:sp>
      <p:sp>
        <p:nvSpPr>
          <p:cNvPr id="89093" name="文本占位符 15770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2000"/>
              <a:t>      </a:t>
            </a:r>
            <a:endParaRPr lang="zh-CN" altLang="en-US" sz="2000">
              <a:solidFill>
                <a:srgbClr val="000000"/>
              </a:solidFill>
              <a:sym typeface="方正楷体_GBK" panose="03000509000000000000" pitchFamily="65"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文本框 15974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91139" name="文本框 15974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20</a:t>
            </a:r>
            <a:endParaRPr lang="en-US" altLang="zh-CN" sz="1200">
              <a:latin typeface="Arial" panose="020B0604020202020204" pitchFamily="34" charset="0"/>
              <a:ea typeface="宋体" panose="02010600030101010101" pitchFamily="2" charset="-122"/>
            </a:endParaRPr>
          </a:p>
        </p:txBody>
      </p:sp>
      <p:sp>
        <p:nvSpPr>
          <p:cNvPr id="91140" name="幻灯片图像占位符 159747"/>
          <p:cNvSpPr>
            <a:spLocks noGrp="1" noRot="1" noChangeAspect="1" noTextEdit="1"/>
          </p:cNvSpPr>
          <p:nvPr>
            <p:ph type="sldImg"/>
          </p:nvPr>
        </p:nvSpPr>
        <p:spPr>
          <a:ln/>
        </p:spPr>
      </p:sp>
      <p:sp>
        <p:nvSpPr>
          <p:cNvPr id="91141" name="文本占位符 15974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文本框 16281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93187" name="文本框 16281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21</a:t>
            </a:r>
            <a:endParaRPr lang="en-US" altLang="zh-CN" sz="1200">
              <a:latin typeface="Arial" panose="020B0604020202020204" pitchFamily="34" charset="0"/>
              <a:ea typeface="宋体" panose="02010600030101010101" pitchFamily="2" charset="-122"/>
            </a:endParaRPr>
          </a:p>
        </p:txBody>
      </p:sp>
      <p:sp>
        <p:nvSpPr>
          <p:cNvPr id="93188" name="幻灯片图像占位符 162819"/>
          <p:cNvSpPr>
            <a:spLocks noGrp="1" noRot="1" noChangeAspect="1" noTextEdit="1"/>
          </p:cNvSpPr>
          <p:nvPr>
            <p:ph type="sldImg"/>
          </p:nvPr>
        </p:nvSpPr>
        <p:spPr>
          <a:ln/>
        </p:spPr>
      </p:sp>
      <p:sp>
        <p:nvSpPr>
          <p:cNvPr id="93189" name="文本占位符 16282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文本框 10342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57347" name="文本框 10342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a:t>
            </a:r>
            <a:endParaRPr lang="en-US" altLang="zh-CN" sz="1200">
              <a:latin typeface="Arial" panose="020B0604020202020204" pitchFamily="34" charset="0"/>
              <a:ea typeface="宋体" panose="02010600030101010101" pitchFamily="2" charset="-122"/>
            </a:endParaRPr>
          </a:p>
        </p:txBody>
      </p:sp>
      <p:sp>
        <p:nvSpPr>
          <p:cNvPr id="57348" name="幻灯片图像占位符 103427"/>
          <p:cNvSpPr>
            <a:spLocks noGrp="1" noRot="1" noChangeAspect="1" noTextEdit="1"/>
          </p:cNvSpPr>
          <p:nvPr>
            <p:ph type="sldImg"/>
          </p:nvPr>
        </p:nvSpPr>
        <p:spPr>
          <a:ln/>
        </p:spPr>
      </p:sp>
      <p:sp>
        <p:nvSpPr>
          <p:cNvPr id="57349" name="文本占位符 10342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5234" name="文本框 16588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95235" name="文本框 16589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22</a:t>
            </a:r>
            <a:endParaRPr lang="en-US" altLang="zh-CN" sz="1200">
              <a:latin typeface="Arial" panose="020B0604020202020204" pitchFamily="34" charset="0"/>
              <a:ea typeface="宋体" panose="02010600030101010101" pitchFamily="2" charset="-122"/>
            </a:endParaRPr>
          </a:p>
        </p:txBody>
      </p:sp>
      <p:sp>
        <p:nvSpPr>
          <p:cNvPr id="95236" name="幻灯片图像占位符 165891"/>
          <p:cNvSpPr>
            <a:spLocks noGrp="1" noRot="1" noChangeAspect="1" noTextEdit="1"/>
          </p:cNvSpPr>
          <p:nvPr>
            <p:ph type="sldImg"/>
          </p:nvPr>
        </p:nvSpPr>
        <p:spPr>
          <a:ln/>
        </p:spPr>
      </p:sp>
      <p:sp>
        <p:nvSpPr>
          <p:cNvPr id="95237" name="文本占位符 16589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90000"/>
              </a:lnSpc>
            </a:pPr>
            <a:r>
              <a:rPr lang="zh-CN" altLang="en-US" sz="2000"/>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文本框 16793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97283" name="文本框 16793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23</a:t>
            </a:r>
            <a:endParaRPr lang="en-US" altLang="zh-CN" sz="1200">
              <a:latin typeface="Arial" panose="020B0604020202020204" pitchFamily="34" charset="0"/>
              <a:ea typeface="宋体" panose="02010600030101010101" pitchFamily="2" charset="-122"/>
            </a:endParaRPr>
          </a:p>
        </p:txBody>
      </p:sp>
      <p:sp>
        <p:nvSpPr>
          <p:cNvPr id="97284" name="幻灯片图像占位符 167939"/>
          <p:cNvSpPr>
            <a:spLocks noGrp="1" noRot="1" noChangeAspect="1" noTextEdit="1"/>
          </p:cNvSpPr>
          <p:nvPr>
            <p:ph type="sldImg"/>
          </p:nvPr>
        </p:nvSpPr>
        <p:spPr>
          <a:ln/>
        </p:spPr>
      </p:sp>
      <p:sp>
        <p:nvSpPr>
          <p:cNvPr id="97285" name="文本占位符 167940"/>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文本框 16998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99331" name="文本框 16998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24</a:t>
            </a:r>
            <a:endParaRPr lang="en-US" altLang="zh-CN" sz="1200">
              <a:latin typeface="Arial" panose="020B0604020202020204" pitchFamily="34" charset="0"/>
              <a:ea typeface="宋体" panose="02010600030101010101" pitchFamily="2" charset="-122"/>
            </a:endParaRPr>
          </a:p>
        </p:txBody>
      </p:sp>
      <p:sp>
        <p:nvSpPr>
          <p:cNvPr id="99332" name="幻灯片图像占位符 169987"/>
          <p:cNvSpPr>
            <a:spLocks noGrp="1" noRot="1" noChangeAspect="1" noTextEdit="1"/>
          </p:cNvSpPr>
          <p:nvPr>
            <p:ph type="sldImg"/>
          </p:nvPr>
        </p:nvSpPr>
        <p:spPr>
          <a:ln/>
        </p:spPr>
      </p:sp>
      <p:sp>
        <p:nvSpPr>
          <p:cNvPr id="99333" name="文本占位符 16998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b="1"/>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文本框 17203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01379" name="文本框 17203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25</a:t>
            </a:r>
            <a:endParaRPr lang="en-US" altLang="zh-CN" sz="1200">
              <a:latin typeface="Arial" panose="020B0604020202020204" pitchFamily="34" charset="0"/>
              <a:ea typeface="宋体" panose="02010600030101010101" pitchFamily="2" charset="-122"/>
            </a:endParaRPr>
          </a:p>
        </p:txBody>
      </p:sp>
      <p:sp>
        <p:nvSpPr>
          <p:cNvPr id="101380" name="幻灯片图像占位符 172035"/>
          <p:cNvSpPr>
            <a:spLocks noGrp="1" noRot="1" noChangeAspect="1" noTextEdit="1"/>
          </p:cNvSpPr>
          <p:nvPr>
            <p:ph type="sldImg"/>
          </p:nvPr>
        </p:nvSpPr>
        <p:spPr>
          <a:ln/>
        </p:spPr>
      </p:sp>
      <p:sp>
        <p:nvSpPr>
          <p:cNvPr id="101381" name="文本占位符 17203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1600" b="1"/>
              <a:t>       </a:t>
            </a:r>
            <a:endParaRPr lang="zh-CN" altLang="en-US" sz="16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文本框 8499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03427" name="文本框 8499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27</a:t>
            </a:r>
            <a:endParaRPr lang="en-US" altLang="zh-CN" sz="1200">
              <a:latin typeface="Arial" panose="020B0604020202020204" pitchFamily="34" charset="0"/>
              <a:ea typeface="宋体" panose="02010600030101010101" pitchFamily="2" charset="-122"/>
            </a:endParaRPr>
          </a:p>
        </p:txBody>
      </p:sp>
      <p:sp>
        <p:nvSpPr>
          <p:cNvPr id="103428" name="幻灯片图像占位符 84995"/>
          <p:cNvSpPr>
            <a:spLocks noGrp="1" noRot="1" noChangeAspect="1"/>
          </p:cNvSpPr>
          <p:nvPr>
            <p:ph type="sldImg"/>
          </p:nvPr>
        </p:nvSpPr>
        <p:spPr>
          <a:ln/>
        </p:spPr>
      </p:sp>
      <p:sp>
        <p:nvSpPr>
          <p:cNvPr id="103429" name="文本占位符 8499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文本框 8601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06499" name="文本框 8601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28</a:t>
            </a:r>
            <a:endParaRPr lang="en-US" altLang="zh-CN" sz="1200">
              <a:latin typeface="Arial" panose="020B0604020202020204" pitchFamily="34" charset="0"/>
              <a:ea typeface="宋体" panose="02010600030101010101" pitchFamily="2" charset="-122"/>
            </a:endParaRPr>
          </a:p>
        </p:txBody>
      </p:sp>
      <p:sp>
        <p:nvSpPr>
          <p:cNvPr id="106500" name="幻灯片图像占位符 86019"/>
          <p:cNvSpPr>
            <a:spLocks noGrp="1" noRot="1" noChangeAspect="1"/>
          </p:cNvSpPr>
          <p:nvPr>
            <p:ph type="sldImg"/>
          </p:nvPr>
        </p:nvSpPr>
        <p:spPr>
          <a:ln/>
        </p:spPr>
      </p:sp>
      <p:sp>
        <p:nvSpPr>
          <p:cNvPr id="106501" name="文本占位符 8602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sz="2400"/>
              <a:t>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文本框 87041"/>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08547" name="文本框 87042"/>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29</a:t>
            </a:r>
            <a:endParaRPr lang="en-US" altLang="zh-CN" sz="1200">
              <a:latin typeface="Arial" panose="020B0604020202020204" pitchFamily="34" charset="0"/>
              <a:ea typeface="宋体" panose="02010600030101010101" pitchFamily="2" charset="-122"/>
            </a:endParaRPr>
          </a:p>
        </p:txBody>
      </p:sp>
      <p:sp>
        <p:nvSpPr>
          <p:cNvPr id="108548" name="幻灯片图像占位符 87043"/>
          <p:cNvSpPr>
            <a:spLocks noGrp="1" noRot="1" noChangeAspect="1"/>
          </p:cNvSpPr>
          <p:nvPr>
            <p:ph type="sldImg"/>
          </p:nvPr>
        </p:nvSpPr>
        <p:spPr>
          <a:ln/>
        </p:spPr>
      </p:sp>
      <p:sp>
        <p:nvSpPr>
          <p:cNvPr id="108549" name="文本占位符 8704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文本框 88065"/>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10595" name="文本框 88066"/>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30</a:t>
            </a:r>
            <a:endParaRPr lang="en-US" altLang="zh-CN" sz="1200">
              <a:latin typeface="Arial" panose="020B0604020202020204" pitchFamily="34" charset="0"/>
              <a:ea typeface="宋体" panose="02010600030101010101" pitchFamily="2" charset="-122"/>
            </a:endParaRPr>
          </a:p>
        </p:txBody>
      </p:sp>
      <p:sp>
        <p:nvSpPr>
          <p:cNvPr id="110596" name="幻灯片图像占位符 88067"/>
          <p:cNvSpPr>
            <a:spLocks noGrp="1" noRot="1" noChangeAspect="1"/>
          </p:cNvSpPr>
          <p:nvPr>
            <p:ph type="sldImg"/>
          </p:nvPr>
        </p:nvSpPr>
        <p:spPr>
          <a:ln/>
        </p:spPr>
      </p:sp>
      <p:sp>
        <p:nvSpPr>
          <p:cNvPr id="110597" name="文本占位符 8806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文本框 89089"/>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12643" name="文本框 89090"/>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31</a:t>
            </a:r>
            <a:endParaRPr lang="en-US" altLang="zh-CN" sz="1200">
              <a:latin typeface="Arial" panose="020B0604020202020204" pitchFamily="34" charset="0"/>
              <a:ea typeface="宋体" panose="02010600030101010101" pitchFamily="2" charset="-122"/>
            </a:endParaRPr>
          </a:p>
        </p:txBody>
      </p:sp>
      <p:sp>
        <p:nvSpPr>
          <p:cNvPr id="112644" name="幻灯片图像占位符 89091"/>
          <p:cNvSpPr>
            <a:spLocks noGrp="1" noRot="1" noChangeAspect="1"/>
          </p:cNvSpPr>
          <p:nvPr>
            <p:ph type="sldImg"/>
          </p:nvPr>
        </p:nvSpPr>
        <p:spPr>
          <a:ln/>
        </p:spPr>
      </p:sp>
      <p:sp>
        <p:nvSpPr>
          <p:cNvPr id="112645" name="文本占位符 8909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文本框 9011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14691" name="文本框 9011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32</a:t>
            </a:r>
            <a:endParaRPr lang="en-US" altLang="zh-CN" sz="1200">
              <a:latin typeface="Arial" panose="020B0604020202020204" pitchFamily="34" charset="0"/>
              <a:ea typeface="宋体" panose="02010600030101010101" pitchFamily="2" charset="-122"/>
            </a:endParaRPr>
          </a:p>
        </p:txBody>
      </p:sp>
      <p:sp>
        <p:nvSpPr>
          <p:cNvPr id="114692" name="幻灯片图像占位符 90115"/>
          <p:cNvSpPr>
            <a:spLocks noGrp="1" noRot="1" noChangeAspect="1"/>
          </p:cNvSpPr>
          <p:nvPr>
            <p:ph type="sldImg"/>
          </p:nvPr>
        </p:nvSpPr>
        <p:spPr>
          <a:ln/>
        </p:spPr>
      </p:sp>
      <p:sp>
        <p:nvSpPr>
          <p:cNvPr id="114693" name="文本占位符 90116"/>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2000"/>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文本框 10854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59395" name="文本框 10854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3</a:t>
            </a:r>
            <a:endParaRPr lang="en-US" altLang="zh-CN" sz="1200">
              <a:latin typeface="Arial" panose="020B0604020202020204" pitchFamily="34" charset="0"/>
              <a:ea typeface="宋体" panose="02010600030101010101" pitchFamily="2" charset="-122"/>
            </a:endParaRPr>
          </a:p>
        </p:txBody>
      </p:sp>
      <p:sp>
        <p:nvSpPr>
          <p:cNvPr id="59396" name="幻灯片图像占位符 108547"/>
          <p:cNvSpPr>
            <a:spLocks noGrp="1" noRot="1" noChangeAspect="1" noTextEdit="1"/>
          </p:cNvSpPr>
          <p:nvPr>
            <p:ph type="sldImg"/>
          </p:nvPr>
        </p:nvSpPr>
        <p:spPr>
          <a:ln/>
        </p:spPr>
      </p:sp>
      <p:sp>
        <p:nvSpPr>
          <p:cNvPr id="59397" name="文本占位符 108548"/>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文本框 9113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16739" name="文本框 9113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33</a:t>
            </a:r>
            <a:endParaRPr lang="en-US" altLang="zh-CN" sz="1200">
              <a:latin typeface="Arial" panose="020B0604020202020204" pitchFamily="34" charset="0"/>
              <a:ea typeface="宋体" panose="02010600030101010101" pitchFamily="2" charset="-122"/>
            </a:endParaRPr>
          </a:p>
        </p:txBody>
      </p:sp>
      <p:sp>
        <p:nvSpPr>
          <p:cNvPr id="116740" name="幻灯片图像占位符 91139"/>
          <p:cNvSpPr>
            <a:spLocks noGrp="1" noRot="1" noChangeAspect="1"/>
          </p:cNvSpPr>
          <p:nvPr>
            <p:ph type="sldImg"/>
          </p:nvPr>
        </p:nvSpPr>
        <p:spPr>
          <a:ln/>
        </p:spPr>
      </p:sp>
      <p:sp>
        <p:nvSpPr>
          <p:cNvPr id="116741" name="文本占位符 9114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2400"/>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786" name="文本框 92161"/>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18787" name="文本框 92162"/>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34</a:t>
            </a:r>
            <a:endParaRPr lang="en-US" altLang="zh-CN" sz="1200">
              <a:latin typeface="Arial" panose="020B0604020202020204" pitchFamily="34" charset="0"/>
              <a:ea typeface="宋体" panose="02010600030101010101" pitchFamily="2" charset="-122"/>
            </a:endParaRPr>
          </a:p>
        </p:txBody>
      </p:sp>
      <p:sp>
        <p:nvSpPr>
          <p:cNvPr id="118788" name="幻灯片图像占位符 92163"/>
          <p:cNvSpPr>
            <a:spLocks noGrp="1" noRot="1" noChangeAspect="1"/>
          </p:cNvSpPr>
          <p:nvPr>
            <p:ph type="sldImg"/>
          </p:nvPr>
        </p:nvSpPr>
        <p:spPr>
          <a:ln/>
        </p:spPr>
      </p:sp>
      <p:sp>
        <p:nvSpPr>
          <p:cNvPr id="118789" name="文本占位符 9216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lnSpc>
                <a:spcPct val="80000"/>
              </a:lnSpc>
            </a:pPr>
            <a:r>
              <a:rPr lang="zh-CN" altLang="en-US" sz="1400"/>
              <a:t>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20834" name="幻灯片图像占位符 93185"/>
          <p:cNvSpPr>
            <a:spLocks noGrp="1" noRot="1" noChangeAspect="1"/>
          </p:cNvSpPr>
          <p:nvPr>
            <p:ph type="sldImg"/>
          </p:nvPr>
        </p:nvSpPr>
        <p:spPr>
          <a:ln/>
        </p:spPr>
      </p:sp>
      <p:sp>
        <p:nvSpPr>
          <p:cNvPr id="120835" name="文本占位符 93186"/>
          <p:cNvSpPr>
            <a:spLocks noGrp="1" noChangeAspect="1"/>
          </p:cNvSpPr>
          <p:nvPr>
            <p:ph type="body"/>
          </p:nvPr>
        </p:nvSpPr>
        <p:spPr>
          <a:xfrm>
            <a:off x="-622300" y="8210550"/>
            <a:ext cx="7045325" cy="8928100"/>
          </a:xfrm>
          <a:prstGeom prst="rect">
            <a:avLst/>
          </a:prstGeom>
          <a:noFill/>
          <a:ln w="1" cap="flat" cmpd="sng">
            <a:solidFill>
              <a:schemeClr val="tx1"/>
            </a:solidFill>
            <a:prstDash val="solid"/>
            <a:round/>
            <a:headEnd type="none" w="med" len="med"/>
            <a:tailEnd type="none" w="med" len="med"/>
          </a:ln>
        </p:spPr>
        <p:txBody>
          <a:bodyPr anchor="t"/>
          <a:lstStyle/>
          <a:p>
            <a:pPr lvl="0" indent="0" algn="just" eaLnBrk="1" hangingPunct="1"/>
            <a:r>
              <a:rPr lang="zh-CN" altLang="en-US">
                <a:sym typeface="方正楷体_GBK" panose="03000509000000000000" pitchFamily="65" charset="-122"/>
              </a:rPr>
              <a:t>        </a:t>
            </a:r>
          </a:p>
        </p:txBody>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文本框 95233"/>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22883" name="文本框 95234"/>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37</a:t>
            </a:r>
            <a:endParaRPr lang="en-US" altLang="zh-CN" sz="1200">
              <a:latin typeface="Arial" panose="020B0604020202020204" pitchFamily="34" charset="0"/>
              <a:ea typeface="宋体" panose="02010600030101010101" pitchFamily="2" charset="-122"/>
            </a:endParaRPr>
          </a:p>
        </p:txBody>
      </p:sp>
      <p:sp>
        <p:nvSpPr>
          <p:cNvPr id="122884" name="幻灯片图像占位符 95235"/>
          <p:cNvSpPr>
            <a:spLocks noGrp="1" noRot="1" noChangeAspect="1"/>
          </p:cNvSpPr>
          <p:nvPr>
            <p:ph type="sldImg"/>
          </p:nvPr>
        </p:nvSpPr>
        <p:spPr>
          <a:ln/>
        </p:spPr>
      </p:sp>
      <p:sp>
        <p:nvSpPr>
          <p:cNvPr id="122885" name="文本占位符 95236"/>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5954" name="文本框 96257"/>
          <p:cNvSpPr txBox="1"/>
          <p:nvPr/>
        </p:nvSpPr>
        <p:spPr>
          <a:xfrm>
            <a:off x="3883025" y="0"/>
            <a:ext cx="2973388" cy="457200"/>
          </a:xfrm>
          <a:prstGeom prst="rect">
            <a:avLst/>
          </a:prstGeom>
          <a:noFill/>
          <a:ln w="9525">
            <a:noFill/>
          </a:ln>
        </p:spPr>
        <p:txBody>
          <a:bodyPr anchor="t"/>
          <a:lstStyle/>
          <a:p>
            <a:pPr lvl="0" indent="0" algn="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125955" name="文本框 96258"/>
          <p:cNvSpPr txBox="1"/>
          <p:nvPr/>
        </p:nvSpPr>
        <p:spPr>
          <a:xfrm>
            <a:off x="3883025" y="8685213"/>
            <a:ext cx="2973388" cy="457200"/>
          </a:xfrm>
          <a:prstGeom prst="rect">
            <a:avLst/>
          </a:prstGeom>
          <a:noFill/>
          <a:ln w="9525">
            <a:noFill/>
          </a:ln>
        </p:spPr>
        <p:txBody>
          <a:bodyPr anchor="b"/>
          <a:lstStyle/>
          <a:p>
            <a:pPr lvl="0" indent="0" algn="r"/>
            <a:r>
              <a:rPr lang="en-US" altLang="zh-CN" sz="1800">
                <a:latin typeface="Arial" panose="020B0604020202020204" pitchFamily="34" charset="0"/>
                <a:ea typeface="宋体" panose="02010600030101010101" pitchFamily="2" charset="-122"/>
              </a:rPr>
              <a:t>38</a:t>
            </a:r>
            <a:endParaRPr lang="en-US" altLang="zh-CN" sz="1200">
              <a:latin typeface="Arial" panose="020B0604020202020204" pitchFamily="34" charset="0"/>
              <a:ea typeface="宋体" panose="02010600030101010101" pitchFamily="2" charset="-122"/>
            </a:endParaRPr>
          </a:p>
        </p:txBody>
      </p:sp>
      <p:sp>
        <p:nvSpPr>
          <p:cNvPr id="125956" name="幻灯片图像占位符 96259"/>
          <p:cNvSpPr>
            <a:spLocks noGrp="1" noRot="1" noChangeAspect="1"/>
          </p:cNvSpPr>
          <p:nvPr>
            <p:ph type="sldImg"/>
          </p:nvPr>
        </p:nvSpPr>
        <p:spPr>
          <a:ln/>
        </p:spPr>
      </p:sp>
      <p:sp>
        <p:nvSpPr>
          <p:cNvPr id="125957" name="文本占位符 96260"/>
          <p:cNvSpPr>
            <a:spLocks noGrp="1"/>
          </p:cNvSpPr>
          <p:nvPr>
            <p:ph type="body"/>
          </p:nvPr>
        </p:nvSpPr>
        <p:spPr>
          <a:xfrm>
            <a:off x="685800" y="4343400"/>
            <a:ext cx="5486400" cy="4114800"/>
          </a:xfrm>
          <a:prstGeom prst="rect">
            <a:avLst/>
          </a:prstGeom>
          <a:noFill/>
          <a:ln w="9525">
            <a:noFill/>
          </a:ln>
        </p:spPr>
        <p:txBody>
          <a:bodyPr anchor="t"/>
          <a:lstStyle/>
          <a:p>
            <a:pPr lvl="0" indent="0"/>
            <a:endParaRPr lang="zh-CN" altLang="en-US"/>
          </a:p>
          <a:p>
            <a:pPr lvl="0"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文本框 110593"/>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61443" name="文本框 110594"/>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4</a:t>
            </a:r>
            <a:endParaRPr lang="en-US" altLang="zh-CN" sz="1200">
              <a:latin typeface="Arial" panose="020B0604020202020204" pitchFamily="34" charset="0"/>
              <a:ea typeface="宋体" panose="02010600030101010101" pitchFamily="2" charset="-122"/>
            </a:endParaRPr>
          </a:p>
        </p:txBody>
      </p:sp>
      <p:sp>
        <p:nvSpPr>
          <p:cNvPr id="61444" name="幻灯片图像占位符 110595"/>
          <p:cNvSpPr>
            <a:spLocks noGrp="1" noRot="1" noChangeAspect="1" noTextEdit="1"/>
          </p:cNvSpPr>
          <p:nvPr>
            <p:ph type="sldImg"/>
          </p:nvPr>
        </p:nvSpPr>
        <p:spPr>
          <a:ln/>
        </p:spPr>
      </p:sp>
      <p:sp>
        <p:nvSpPr>
          <p:cNvPr id="61445" name="文本占位符 110596"/>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b="1"/>
              <a:t>     </a:t>
            </a:r>
          </a:p>
          <a:p>
            <a:pPr lvl="0" indent="0"/>
            <a:r>
              <a:rPr lang="zh-CN" altLang="en-US" b="1"/>
              <a:t>     </a:t>
            </a:r>
            <a:r>
              <a:rPr lang="en-US" altLang="zh-CN" b="1"/>
              <a:t>2</a:t>
            </a:r>
            <a:r>
              <a:rPr lang="zh-CN" altLang="en-US" b="1"/>
              <a:t>、目标上：要求通过不断的努力和切实有效的工作，使党员干部不想腐、不能腐、不敢腐。</a:t>
            </a:r>
          </a:p>
          <a:p>
            <a:pPr lvl="0" indent="0"/>
            <a:r>
              <a:rPr lang="zh-CN" altLang="en-US" b="1"/>
              <a:t>     </a:t>
            </a:r>
          </a:p>
          <a:p>
            <a:pPr lvl="0" indent="0"/>
            <a:r>
              <a:rPr lang="zh-CN" altLang="en-US" b="1"/>
              <a:t>     </a:t>
            </a:r>
            <a:r>
              <a:rPr lang="en-US" altLang="zh-CN" b="1"/>
              <a:t>3</a:t>
            </a:r>
            <a:r>
              <a:rPr lang="zh-CN" altLang="en-US" b="1"/>
              <a:t>、方法上：要求抓住领导干部这个关键少数，以身作则，以上率下</a:t>
            </a:r>
            <a:r>
              <a:rPr lang="en-US" altLang="zh-CN" b="1"/>
              <a:t>;</a:t>
            </a:r>
            <a:r>
              <a:rPr lang="zh-CN" altLang="en-US" b="1"/>
              <a:t>坚持问题导向，从具体抓起，一件一件抓，抓住一个，用制度巩固一个，决不半途而废。</a:t>
            </a:r>
          </a:p>
          <a:p>
            <a:pPr lvl="0" indent="0"/>
            <a:r>
              <a:rPr lang="zh-CN" altLang="en-US" b="1"/>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90" name="文本框 112641"/>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63491" name="文本框 112642"/>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5</a:t>
            </a:r>
            <a:endParaRPr lang="en-US" altLang="zh-CN" sz="1200">
              <a:latin typeface="Arial" panose="020B0604020202020204" pitchFamily="34" charset="0"/>
              <a:ea typeface="宋体" panose="02010600030101010101" pitchFamily="2" charset="-122"/>
            </a:endParaRPr>
          </a:p>
        </p:txBody>
      </p:sp>
      <p:sp>
        <p:nvSpPr>
          <p:cNvPr id="63492" name="幻灯片图像占位符 112643"/>
          <p:cNvSpPr>
            <a:spLocks noGrp="1" noRot="1" noChangeAspect="1" noTextEdit="1"/>
          </p:cNvSpPr>
          <p:nvPr>
            <p:ph type="sldImg"/>
          </p:nvPr>
        </p:nvSpPr>
        <p:spPr>
          <a:ln/>
        </p:spPr>
      </p:sp>
      <p:sp>
        <p:nvSpPr>
          <p:cNvPr id="63493" name="文本占位符 112644"/>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sz="10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文本框 11878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65539" name="文本框 11878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7</a:t>
            </a:r>
            <a:endParaRPr lang="en-US" altLang="zh-CN" sz="1200">
              <a:latin typeface="Arial" panose="020B0604020202020204" pitchFamily="34" charset="0"/>
              <a:ea typeface="宋体" panose="02010600030101010101" pitchFamily="2" charset="-122"/>
            </a:endParaRPr>
          </a:p>
        </p:txBody>
      </p:sp>
      <p:sp>
        <p:nvSpPr>
          <p:cNvPr id="65540" name="幻灯片图像占位符 118787"/>
          <p:cNvSpPr>
            <a:spLocks noGrp="1" noRot="1" noChangeAspect="1" noTextEdit="1"/>
          </p:cNvSpPr>
          <p:nvPr>
            <p:ph type="sldImg"/>
          </p:nvPr>
        </p:nvSpPr>
        <p:spPr>
          <a:xfrm>
            <a:off x="1141413" y="684213"/>
            <a:ext cx="4575175" cy="3430587"/>
          </a:xfrm>
          <a:ln/>
        </p:spPr>
      </p:sp>
      <p:sp>
        <p:nvSpPr>
          <p:cNvPr id="65541" name="文本占位符 118788"/>
          <p:cNvSpPr>
            <a:spLocks noGrp="1"/>
          </p:cNvSpPr>
          <p:nvPr>
            <p:ph type="body"/>
          </p:nvPr>
        </p:nvSpPr>
        <p:spPr>
          <a:xfrm>
            <a:off x="0" y="0"/>
            <a:ext cx="0" cy="0"/>
          </a:xfrm>
          <a:prstGeom prst="rect">
            <a:avLst/>
          </a:prstGeom>
          <a:noFill/>
          <a:ln w="9525">
            <a:noFill/>
          </a:ln>
        </p:spPr>
        <p:txBody>
          <a:bodyPr anchor="ctr"/>
          <a:lstStyle/>
          <a:p>
            <a:pPr lvl="0" indent="0" eaLnBrk="1" hangingPunct="1"/>
            <a:endParaRPr lang="zh-CN" altLang="en-US" dirty="0">
              <a:latin typeface="Calibri" panose="020F0502020204030204" pitchFamily="34" charset="0"/>
            </a:endParaRPr>
          </a:p>
        </p:txBody>
      </p:sp>
      <p:sp>
        <p:nvSpPr>
          <p:cNvPr id="65542" name="文本框 118789"/>
          <p:cNvSpPr txBox="1"/>
          <p:nvPr/>
        </p:nvSpPr>
        <p:spPr>
          <a:xfrm>
            <a:off x="3884613" y="8685213"/>
            <a:ext cx="2971800" cy="457200"/>
          </a:xfrm>
          <a:prstGeom prst="rect">
            <a:avLst/>
          </a:prstGeom>
          <a:noFill/>
          <a:ln w="9525">
            <a:noFill/>
          </a:ln>
        </p:spPr>
        <p:txBody>
          <a:bodyPr anchor="b"/>
          <a:lstStyle/>
          <a:p>
            <a:pPr lvl="0" indent="0" algn="r">
              <a:buFont typeface="Arial" panose="020B0604020202020204" pitchFamily="34" charset="0"/>
              <a:buNone/>
            </a:pPr>
            <a:r>
              <a:rPr lang="en-US" altLang="zh-CN" sz="1200">
                <a:latin typeface="Arial" panose="020B0604020202020204" pitchFamily="34" charset="0"/>
                <a:ea typeface="宋体" panose="02010600030101010101" pitchFamily="2" charset="-122"/>
              </a:rPr>
              <a:t>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文本框 121857"/>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67587" name="文本框 121858"/>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8</a:t>
            </a:r>
            <a:endParaRPr lang="en-US" altLang="zh-CN" sz="1200">
              <a:latin typeface="Arial" panose="020B0604020202020204" pitchFamily="34" charset="0"/>
              <a:ea typeface="宋体" panose="02010600030101010101" pitchFamily="2" charset="-122"/>
            </a:endParaRPr>
          </a:p>
        </p:txBody>
      </p:sp>
      <p:sp>
        <p:nvSpPr>
          <p:cNvPr id="67588" name="幻灯片图像占位符 121859"/>
          <p:cNvSpPr>
            <a:spLocks noGrp="1" noRot="1" noChangeAspect="1" noTextEdit="1"/>
          </p:cNvSpPr>
          <p:nvPr>
            <p:ph type="sldImg"/>
          </p:nvPr>
        </p:nvSpPr>
        <p:spPr>
          <a:ln/>
        </p:spPr>
      </p:sp>
      <p:sp>
        <p:nvSpPr>
          <p:cNvPr id="67589" name="文本占位符 121860"/>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文本框 124929"/>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69635" name="文本框 124930"/>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9</a:t>
            </a:r>
            <a:endParaRPr lang="en-US" altLang="zh-CN" sz="1200">
              <a:latin typeface="Arial" panose="020B0604020202020204" pitchFamily="34" charset="0"/>
              <a:ea typeface="宋体" panose="02010600030101010101" pitchFamily="2" charset="-122"/>
            </a:endParaRPr>
          </a:p>
        </p:txBody>
      </p:sp>
      <p:sp>
        <p:nvSpPr>
          <p:cNvPr id="69636" name="幻灯片图像占位符 124931"/>
          <p:cNvSpPr>
            <a:spLocks noGrp="1" noRot="1" noChangeAspect="1" noTextEdit="1"/>
          </p:cNvSpPr>
          <p:nvPr>
            <p:ph type="sldImg"/>
          </p:nvPr>
        </p:nvSpPr>
        <p:spPr>
          <a:ln/>
        </p:spPr>
      </p:sp>
      <p:sp>
        <p:nvSpPr>
          <p:cNvPr id="69637" name="文本占位符 124932"/>
          <p:cNvSpPr>
            <a:spLocks noGrp="1"/>
          </p:cNvSpPr>
          <p:nvPr>
            <p:ph type="body"/>
          </p:nvPr>
        </p:nvSpPr>
        <p:spPr>
          <a:xfrm>
            <a:off x="685800" y="4343400"/>
            <a:ext cx="5486400" cy="4114800"/>
          </a:xfrm>
          <a:prstGeom prst="rect">
            <a:avLst/>
          </a:prstGeom>
          <a:noFill/>
          <a:ln w="9525">
            <a:noFill/>
          </a:ln>
        </p:spPr>
        <p:txBody>
          <a:bodyPr anchor="t"/>
          <a:lstStyle/>
          <a:p>
            <a:pPr lvl="0" indent="0" eaLnBrk="1" hangingPunct="1"/>
            <a:r>
              <a:rPr lang="zh-CN" altLang="en-US" b="1"/>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文本框 129025"/>
          <p:cNvSpPr txBox="1"/>
          <p:nvPr/>
        </p:nvSpPr>
        <p:spPr>
          <a:xfrm>
            <a:off x="3883025" y="0"/>
            <a:ext cx="2973388" cy="457200"/>
          </a:xfrm>
          <a:prstGeom prst="rect">
            <a:avLst/>
          </a:prstGeom>
          <a:noFill/>
          <a:ln w="9525">
            <a:noFill/>
          </a:ln>
        </p:spPr>
        <p:txBody>
          <a:bodyPr anchor="t"/>
          <a:lstStyle/>
          <a:p>
            <a:pPr lvl="0" indent="0" algn="r">
              <a:buFont typeface="Arial" panose="020B0604020202020204" pitchFamily="34" charset="0"/>
              <a:buNone/>
            </a:pPr>
            <a:fld id="{BB962C8B-B14F-4D97-AF65-F5344CB8AC3E}" type="datetime1">
              <a:rPr lang="zh-CN" altLang="en-US" sz="1800" dirty="0">
                <a:latin typeface="Arial" panose="020B0604020202020204" pitchFamily="34" charset="0"/>
                <a:ea typeface="宋体" panose="02010600030101010101" pitchFamily="2" charset="-122"/>
              </a:rPr>
              <a:t>2019-06-19</a:t>
            </a:fld>
            <a:endParaRPr lang="zh-CN" altLang="en-US" sz="1800" dirty="0">
              <a:latin typeface="Arial" panose="020B0604020202020204" pitchFamily="34" charset="0"/>
              <a:ea typeface="宋体" panose="02010600030101010101" pitchFamily="2" charset="-122"/>
            </a:endParaRPr>
          </a:p>
        </p:txBody>
      </p:sp>
      <p:sp>
        <p:nvSpPr>
          <p:cNvPr id="71683" name="文本框 129026"/>
          <p:cNvSpPr txBox="1"/>
          <p:nvPr/>
        </p:nvSpPr>
        <p:spPr>
          <a:xfrm>
            <a:off x="3883025" y="8685213"/>
            <a:ext cx="2973388" cy="457200"/>
          </a:xfrm>
          <a:prstGeom prst="rect">
            <a:avLst/>
          </a:prstGeom>
          <a:noFill/>
          <a:ln w="9525">
            <a:noFill/>
          </a:ln>
        </p:spPr>
        <p:txBody>
          <a:bodyPr anchor="b"/>
          <a:lstStyle/>
          <a:p>
            <a:pPr lvl="0" indent="0" algn="r">
              <a:buFont typeface="Arial" panose="020B0604020202020204" pitchFamily="34" charset="0"/>
              <a:buNone/>
            </a:pPr>
            <a:r>
              <a:rPr lang="en-US" altLang="zh-CN" sz="1800">
                <a:latin typeface="Arial" panose="020B0604020202020204" pitchFamily="34" charset="0"/>
                <a:ea typeface="宋体" panose="02010600030101010101" pitchFamily="2" charset="-122"/>
              </a:rPr>
              <a:t>10</a:t>
            </a:r>
            <a:endParaRPr lang="en-US" altLang="zh-CN" sz="1200">
              <a:latin typeface="Arial" panose="020B0604020202020204" pitchFamily="34" charset="0"/>
              <a:ea typeface="宋体" panose="02010600030101010101" pitchFamily="2" charset="-122"/>
            </a:endParaRPr>
          </a:p>
        </p:txBody>
      </p:sp>
      <p:sp>
        <p:nvSpPr>
          <p:cNvPr id="71684" name="幻灯片图像占位符 129027"/>
          <p:cNvSpPr>
            <a:spLocks noGrp="1" noRot="1" noChangeAspect="1" noTextEdit="1"/>
          </p:cNvSpPr>
          <p:nvPr>
            <p:ph type="sldImg"/>
          </p:nvPr>
        </p:nvSpPr>
        <p:spPr>
          <a:ln/>
        </p:spPr>
      </p:sp>
      <p:sp>
        <p:nvSpPr>
          <p:cNvPr id="71685" name="文本占位符 129028"/>
          <p:cNvSpPr>
            <a:spLocks noGrp="1"/>
          </p:cNvSpPr>
          <p:nvPr>
            <p:ph type="body"/>
          </p:nvPr>
        </p:nvSpPr>
        <p:spPr>
          <a:xfrm>
            <a:off x="685800" y="4343400"/>
            <a:ext cx="5486400" cy="4114800"/>
          </a:xfrm>
          <a:prstGeom prst="rect">
            <a:avLst/>
          </a:prstGeom>
          <a:noFill/>
          <a:ln w="9525">
            <a:noFill/>
          </a:ln>
        </p:spPr>
        <p:txBody>
          <a:bodyPr anchor="t"/>
          <a:lstStyle/>
          <a:p>
            <a:pPr lvl="0" indent="0"/>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alt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p>
        </p:txBody>
      </p:sp>
      <p:sp>
        <p:nvSpPr>
          <p:cNvPr id="8" name="页脚占位符 7"/>
          <p:cNvSpPr>
            <a:spLocks noGrp="1"/>
          </p:cNvSpPr>
          <p:nvPr>
            <p:ph type="ftr" sz="quarter" idx="11"/>
          </p:nvPr>
        </p:nvSpPr>
        <p:spPr/>
        <p:txBody>
          <a:bodyPr/>
          <a:lstStyle/>
          <a:p>
            <a:pPr lvl="0" fontAlgn="base"/>
            <a:endParaRPr lang="zh-CN" alt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p>
        </p:txBody>
      </p:sp>
      <p:sp>
        <p:nvSpPr>
          <p:cNvPr id="3" name="页脚占位符 2"/>
          <p:cNvSpPr>
            <a:spLocks noGrp="1"/>
          </p:cNvSpPr>
          <p:nvPr>
            <p:ph type="ftr" sz="quarter" idx="11"/>
          </p:nvPr>
        </p:nvSpPr>
        <p:spPr/>
        <p:txBody>
          <a:bodyPr/>
          <a:lstStyle/>
          <a:p>
            <a:pPr lvl="0" fontAlgn="base"/>
            <a:endParaRPr lang="zh-CN" alt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p>
        </p:txBody>
      </p:sp>
      <p:sp>
        <p:nvSpPr>
          <p:cNvPr id="6" name="页脚占位符 5"/>
          <p:cNvSpPr>
            <a:spLocks noGrp="1"/>
          </p:cNvSpPr>
          <p:nvPr>
            <p:ph type="ftr" sz="quarter" idx="11"/>
          </p:nvPr>
        </p:nvSpPr>
        <p:spPr/>
        <p:txBody>
          <a:bodyPr/>
          <a:lstStyle/>
          <a:p>
            <a:pPr lvl="0" fontAlgn="base"/>
            <a:endParaRPr lang="zh-CN" alt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Ovr>
    <a:masterClrMapping/>
  </p:clrMapOvr>
  <p:transition spd="med">
    <p:cover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sym typeface="Calibri" panose="020F050202020403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lgn="l">
              <a:defRPr sz="1400">
                <a:latin typeface="Arial" panose="020B0604020202020204" pitchFamily="34" charset="0"/>
                <a:ea typeface="宋体" panose="02010600030101010101" pitchFamily="2" charset="-122"/>
              </a:defRPr>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ea typeface="宋体" panose="02010600030101010101" pitchFamily="2" charset="-122"/>
              </a:defRPr>
            </a:lvl1pPr>
          </a:lstStyle>
          <a:p>
            <a:pPr lvl="0" fontAlgn="base"/>
            <a:endParaRPr lang="zh-CN" altLang="en-US"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ea typeface="宋体" panose="02010600030101010101" pitchFamily="2" charset="-122"/>
              </a:defRPr>
            </a:lvl1pPr>
          </a:lstStyle>
          <a:p>
            <a:pPr lvl="0"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t>‹#›</a:t>
            </a:fld>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0242" name="标题 10241"/>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0243" name="文本占位符 10242"/>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44" name="日期占位符 10243"/>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10245" name="页脚占位符 10244"/>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0246" name="灯片编号占位符 10245"/>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1266" name="标题 1126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1267" name="文本占位符 1126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1268" name="日期占位符 11267"/>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11269" name="页脚占位符 11268"/>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1270" name="灯片编号占位符 11269"/>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2290" name="标题 1228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2291" name="文本占位符 1229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2292" name="日期占位符 1229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12293" name="页脚占位符 1229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2294" name="灯片编号占位符 1229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3314" name="标题 1331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3315" name="文本占位符 1331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3316" name="日期占位符 1331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13317" name="页脚占位符 1331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13318" name="灯片编号占位符 1331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4338"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4339"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15362"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15363"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2051" name="文本占位符 205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2052" name="日期占位符 205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2053" name="页脚占位符 205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2054" name="灯片编号占位符 205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3074" name="标题 307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3075" name="文本占位符 307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3076" name="日期占位符 307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3077" name="页脚占位符 307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3078" name="灯片编号占位符 307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4098" name="标题 4097"/>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4099" name="文本占位符 4098"/>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100" name="日期占位符 4099"/>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4101" name="页脚占位符 4100"/>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4102" name="灯片编号占位符 4101"/>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5122" name="标题 5121"/>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5123" name="文本占位符 5122"/>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5124" name="日期占位符 5123"/>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5125" name="页脚占位符 5124"/>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5126" name="灯片编号占位符 5125"/>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6146" name="标题 6145"/>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6147" name="文本占位符 6146"/>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6148" name="日期占位符 6147"/>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6149" name="页脚占位符 6148"/>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6150" name="灯片编号占位符 6149"/>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7170" name="标题 7169"/>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7171" name="文本占位符 7170"/>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7172" name="日期占位符 7171"/>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7173" name="页脚占位符 7172"/>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7174" name="灯片编号占位符 7173"/>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8194" name="标题 8193"/>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8195" name="文本占位符 8194"/>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8196" name="日期占位符 8195"/>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8197" name="页脚占位符 8196"/>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8198" name="灯片编号占位符 8197"/>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BEAC7">
                <a:alpha val="100000"/>
              </a:srgbClr>
            </a:gs>
            <a:gs pos="17998">
              <a:srgbClr val="FEE7F2">
                <a:alpha val="100000"/>
              </a:srgbClr>
            </a:gs>
            <a:gs pos="35999">
              <a:srgbClr val="FAC77D">
                <a:alpha val="100000"/>
              </a:srgbClr>
            </a:gs>
            <a:gs pos="60999">
              <a:srgbClr val="FBA97D">
                <a:alpha val="100000"/>
              </a:srgbClr>
            </a:gs>
            <a:gs pos="82001">
              <a:srgbClr val="FBD49C">
                <a:alpha val="100000"/>
              </a:srgbClr>
            </a:gs>
            <a:gs pos="100000">
              <a:srgbClr val="FEE7F2">
                <a:alpha val="100000"/>
              </a:srgbClr>
            </a:gs>
          </a:gsLst>
          <a:lin ang="5400000" scaled="1"/>
          <a:tileRect/>
        </a:gradFill>
        <a:effectLst/>
      </p:bgPr>
    </p:bg>
    <p:spTree>
      <p:nvGrpSpPr>
        <p:cNvPr id="1" name=""/>
        <p:cNvGrpSpPr/>
        <p:nvPr/>
      </p:nvGrpSpPr>
      <p:grpSpPr>
        <a:xfrm>
          <a:off x="0" y="0"/>
          <a:ext cx="0" cy="0"/>
          <a:chOff x="0" y="0"/>
          <a:chExt cx="0" cy="0"/>
        </a:xfrm>
      </p:grpSpPr>
      <p:sp>
        <p:nvSpPr>
          <p:cNvPr id="9218" name="标题 9217"/>
          <p:cNvSpPr>
            <a:spLocks noGrp="1"/>
          </p:cNvSpPr>
          <p:nvPr>
            <p:ph type="title"/>
          </p:nvPr>
        </p:nvSpPr>
        <p:spPr>
          <a:xfrm>
            <a:off x="457200" y="274638"/>
            <a:ext cx="8229600" cy="1143000"/>
          </a:xfrm>
          <a:prstGeom prst="rect">
            <a:avLst/>
          </a:prstGeom>
          <a:noFill/>
          <a:ln w="9525">
            <a:noFill/>
          </a:ln>
        </p:spPr>
        <p:txBody>
          <a:bodyPr anchor="ctr"/>
          <a:lstStyle/>
          <a:p>
            <a:pPr lvl="0" indent="0"/>
            <a:r>
              <a:rPr lang="zh-CN" altLang="en-US"/>
              <a:t>单击此处编辑母版标题样式</a:t>
            </a:r>
          </a:p>
        </p:txBody>
      </p:sp>
      <p:sp>
        <p:nvSpPr>
          <p:cNvPr id="9219" name="文本占位符 9218"/>
          <p:cNvSpPr>
            <a:spLocks noGrp="1"/>
          </p:cNvSpPr>
          <p:nvPr>
            <p:ph type="body"/>
          </p:nvPr>
        </p:nvSpPr>
        <p:spPr>
          <a:xfrm>
            <a:off x="457200" y="1600200"/>
            <a:ext cx="8229600" cy="4525963"/>
          </a:xfrm>
          <a:prstGeom prst="rect">
            <a:avLst/>
          </a:prstGeom>
          <a:noFill/>
          <a:ln w="9525">
            <a:noFill/>
          </a:ln>
        </p:spPr>
        <p:txBody>
          <a:bodyPr anchor="t"/>
          <a:lstStyle/>
          <a:p>
            <a:pPr lvl="0" indent="-34290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9220" name="日期占位符 9219"/>
          <p:cNvSpPr>
            <a:spLocks noGrp="1"/>
          </p:cNvSpPr>
          <p:nvPr>
            <p:ph type="dt" sz="half" idx="2"/>
          </p:nvPr>
        </p:nvSpPr>
        <p:spPr>
          <a:xfrm>
            <a:off x="457200" y="6356350"/>
            <a:ext cx="2133600" cy="365125"/>
          </a:xfrm>
          <a:prstGeom prst="rect">
            <a:avLst/>
          </a:prstGeom>
          <a:noFill/>
          <a:ln w="9525">
            <a:noFill/>
          </a:ln>
        </p:spPr>
        <p:txBody>
          <a:bodyPr anchor="ctr"/>
          <a:lstStyle>
            <a:lvl1pPr algn="l">
              <a:defRPr sz="1200">
                <a:solidFill>
                  <a:srgbClr val="898989"/>
                </a:solidFill>
                <a:latin typeface="Calibri" panose="020F0502020204030204" pitchFamily="34" charset="0"/>
                <a:ea typeface="MS PGothic" panose="020B0600070205080204" pitchFamily="34" charset="-128"/>
              </a:defRPr>
            </a:lvl1pPr>
          </a:lstStyle>
          <a:p>
            <a:pPr lvl="0" fontAlgn="base"/>
            <a:fld id="{BB962C8B-B14F-4D97-AF65-F5344CB8AC3E}" type="datetime1">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6/19/2019</a:t>
            </a:fld>
            <a:endParaRPr lang="en-US" altLang="zh-CN" strike="noStrike" noProof="1">
              <a:sym typeface="Calibri" panose="020F0502020204030204" pitchFamily="34" charset="0"/>
            </a:endParaRPr>
          </a:p>
        </p:txBody>
      </p:sp>
      <p:sp>
        <p:nvSpPr>
          <p:cNvPr id="9221" name="页脚占位符 9220"/>
          <p:cNvSpPr>
            <a:spLocks noGrp="1"/>
          </p:cNvSpPr>
          <p:nvPr>
            <p:ph type="ftr" sz="quarter" idx="3"/>
          </p:nvPr>
        </p:nvSpPr>
        <p:spPr>
          <a:xfrm>
            <a:off x="3124200" y="6356350"/>
            <a:ext cx="2895600" cy="365125"/>
          </a:xfrm>
          <a:prstGeom prst="rect">
            <a:avLst/>
          </a:prstGeom>
          <a:noFill/>
          <a:ln w="9525">
            <a:noFill/>
          </a:ln>
        </p:spPr>
        <p:txBody>
          <a:bodyPr anchor="ctr"/>
          <a:lstStyle>
            <a:lvl1pPr algn="ctr">
              <a:defRPr sz="1200">
                <a:solidFill>
                  <a:srgbClr val="898989"/>
                </a:solidFill>
                <a:latin typeface="Calibri" panose="020F0502020204030204" pitchFamily="34" charset="0"/>
                <a:ea typeface="宋体" panose="02010600030101010101" pitchFamily="2" charset="-122"/>
              </a:defRPr>
            </a:lvl1pPr>
          </a:lstStyle>
          <a:p>
            <a:pPr lvl="0" fontAlgn="base"/>
            <a:endParaRPr lang="zh-CN" altLang="en-US" strike="noStrike" noProof="1">
              <a:sym typeface="Calibri" panose="020F0502020204030204" pitchFamily="34" charset="0"/>
            </a:endParaRPr>
          </a:p>
        </p:txBody>
      </p:sp>
      <p:sp>
        <p:nvSpPr>
          <p:cNvPr id="9222" name="灯片编号占位符 9221"/>
          <p:cNvSpPr>
            <a:spLocks noGrp="1"/>
          </p:cNvSpPr>
          <p:nvPr>
            <p:ph type="sldNum" sz="quarter" idx="4"/>
          </p:nvPr>
        </p:nvSpPr>
        <p:spPr>
          <a:xfrm>
            <a:off x="6553200" y="6356350"/>
            <a:ext cx="2133600" cy="365125"/>
          </a:xfrm>
          <a:prstGeom prst="rect">
            <a:avLst/>
          </a:prstGeom>
          <a:noFill/>
          <a:ln w="9525">
            <a:noFill/>
          </a:ln>
        </p:spPr>
        <p:txBody>
          <a:bodyPr anchor="ctr"/>
          <a:lstStyle>
            <a:lvl1pPr algn="r">
              <a:defRPr sz="1200">
                <a:solidFill>
                  <a:srgbClr val="898989"/>
                </a:solidFill>
                <a:latin typeface="Calibri" panose="020F0502020204030204" pitchFamily="34" charset="0"/>
                <a:ea typeface="MS PGothic" panose="020B0600070205080204" pitchFamily="34" charset="-128"/>
              </a:defRPr>
            </a:lvl1pPr>
          </a:lstStyle>
          <a:p>
            <a:pPr lvl="0" fontAlgn="base"/>
            <a:fld id="{9A0DB2DC-4C9A-4742-B13C-FB6460FD3503}" type="slidenum">
              <a:rPr lang="en-US" altLang="zh-CN" strike="noStrike" noProof="1" dirty="0">
                <a:latin typeface="Calibri" panose="020F0502020204030204" pitchFamily="34" charset="0"/>
                <a:ea typeface="MS PGothic" panose="020B0600070205080204" pitchFamily="34" charset="-128"/>
                <a:cs typeface="+mn-cs"/>
                <a:sym typeface="Calibri" panose="020F0502020204030204" pitchFamily="34" charset="0"/>
              </a:rPr>
              <a:t>‹#›</a:t>
            </a:fld>
            <a:endParaRPr lang="en-US" altLang="zh-CN" strike="noStrike" noProof="1">
              <a:sym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cover dir="r"/>
  </p:transition>
  <p:hf sldNum="0" hdr="0" ftr="0" dt="0"/>
  <p:txStyles>
    <p:titleStyle>
      <a:lvl1pPr marL="0" lvl="0" indent="0" algn="ctr" defTabSz="914400" rtl="0" eaLnBrk="0" fontAlgn="base" latinLnBrk="0" hangingPunct="0">
        <a:lnSpc>
          <a:spcPct val="100000"/>
        </a:lnSpc>
        <a:spcBef>
          <a:spcPct val="0"/>
        </a:spcBef>
        <a:spcAft>
          <a:spcPct val="0"/>
        </a:spcAft>
        <a:buSzPct val="100000"/>
        <a:buNone/>
        <a:defRPr sz="4400" b="0" i="0" u="none" kern="1200" baseline="0">
          <a:solidFill>
            <a:schemeClr val="tx1"/>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SzPct val="100000"/>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just" defTabSz="914400" rtl="0" eaLnBrk="0" fontAlgn="base" latinLnBrk="0" hangingPunct="0">
        <a:lnSpc>
          <a:spcPct val="100000"/>
        </a:lnSpc>
        <a:spcBef>
          <a:spcPct val="0"/>
        </a:spcBef>
        <a:spcAft>
          <a:spcPct val="0"/>
        </a:spcAft>
        <a:buClr>
          <a:srgbClr val="000000"/>
        </a:buClr>
        <a:buSzPct val="100000"/>
        <a:buNone/>
        <a:defRPr sz="40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vl6pPr marL="2286000" lvl="5"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6pPr>
      <a:lvl7pPr marL="2743200" lvl="6"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7pPr>
      <a:lvl8pPr marL="3200400" lvl="7"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8pPr>
      <a:lvl9pPr marL="3657600" lvl="8"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0.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29.xml"/><Relationship Id="rId5" Type="http://schemas.openxmlformats.org/officeDocument/2006/relationships/image" Target="../media/image57.png"/><Relationship Id="rId4" Type="http://schemas.openxmlformats.org/officeDocument/2006/relationships/image" Target="../media/image62.jpeg"/></Relationships>
</file>

<file path=ppt/slides/_rels/slide5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image" Target="../media/image65.jpeg"/><Relationship Id="rId4" Type="http://schemas.openxmlformats.org/officeDocument/2006/relationships/image" Target="../media/image64.jpeg"/></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67.jpeg"/></Relationships>
</file>

<file path=ppt/slides/_rels/slide5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0.xml"/><Relationship Id="rId1" Type="http://schemas.openxmlformats.org/officeDocument/2006/relationships/slideLayout" Target="../slideLayouts/slideLayout29.xml"/><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2.xml"/><Relationship Id="rId1" Type="http://schemas.openxmlformats.org/officeDocument/2006/relationships/slideLayout" Target="../slideLayouts/slideLayout95.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5.xml"/></Relationships>
</file>

<file path=ppt/slides/_rels/slide6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90.xml"/></Relationships>
</file>

<file path=ppt/slides/_rels/slide6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5.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5.xml"/></Relationships>
</file>

<file path=ppt/slides/_rels/slide65.xml.rels><?xml version="1.0" encoding="UTF-8" standalone="yes"?>
<Relationships xmlns="http://schemas.openxmlformats.org/package/2006/relationships"><Relationship Id="rId3" Type="http://schemas.openxmlformats.org/officeDocument/2006/relationships/hyperlink" Target="http://www.laifu.org/pic/7087.htm/" TargetMode="External"/><Relationship Id="rId2" Type="http://schemas.openxmlformats.org/officeDocument/2006/relationships/notesSlide" Target="../notesSlides/notesSlide27.xml"/><Relationship Id="rId1" Type="http://schemas.openxmlformats.org/officeDocument/2006/relationships/slideLayout" Target="../slideLayouts/slideLayout95.xml"/><Relationship Id="rId4" Type="http://schemas.openxmlformats.org/officeDocument/2006/relationships/image" Target="../media/image74.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5.xml"/></Relationships>
</file>

<file path=ppt/slides/_rels/slide6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9.xml"/><Relationship Id="rId1" Type="http://schemas.openxmlformats.org/officeDocument/2006/relationships/slideLayout" Target="../slideLayouts/slideLayout40.xml"/><Relationship Id="rId5" Type="http://schemas.openxmlformats.org/officeDocument/2006/relationships/image" Target="../media/image57.png"/><Relationship Id="rId4" Type="http://schemas.openxmlformats.org/officeDocument/2006/relationships/image" Target="../media/image76.jpeg"/></Relationships>
</file>

<file path=ppt/slides/_rels/slide6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30.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hyperlink" Target="http://news.xinhuanet.com/2013-07/23/c_116655893_6.htm/" TargetMode="External"/><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image" Target="../media/image79.jpeg"/></Relationships>
</file>

<file path=ppt/slides/_rels/slide7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4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6.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a:ln/>
        </p:spPr>
        <p:txBody>
          <a:bodyPr anchor="b"/>
          <a:lstStyle/>
          <a:p>
            <a:pPr defTabSz="914400">
              <a:buSzPct val="100000"/>
              <a:buNone/>
            </a:pP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6600" kern="1200" baseline="0">
                <a:solidFill>
                  <a:schemeClr val="accent2"/>
                </a:solidFill>
                <a:latin typeface="方正大黑简体" panose="03000509000000000000" charset="-122"/>
                <a:ea typeface="方正大黑简体" panose="03000509000000000000" charset="-122"/>
                <a:cs typeface="+mj-cs"/>
              </a:rPr>
              <a:t>廉洁自律与作风建设</a:t>
            </a:r>
            <a:br>
              <a:rPr lang="zh-CN" altLang="zh-CN" sz="6600" kern="1200" baseline="0">
                <a:solidFill>
                  <a:schemeClr val="accent2"/>
                </a:solidFill>
                <a:latin typeface="方正大黑简体" panose="03000509000000000000" charset="-122"/>
                <a:ea typeface="方正大黑简体" panose="03000509000000000000" charset="-122"/>
                <a:cs typeface="+mj-cs"/>
              </a:rPr>
            </a:br>
            <a:r>
              <a:rPr lang="zh-CN" altLang="zh-CN" sz="4800" kern="1200" baseline="0">
                <a:latin typeface="方正大黑简体" panose="03000509000000000000" charset="-122"/>
                <a:ea typeface="方正大黑简体" panose="03000509000000000000" charset="-122"/>
                <a:cs typeface="+mj-cs"/>
              </a:rPr>
              <a:t/>
            </a:r>
            <a:br>
              <a:rPr lang="zh-CN" altLang="zh-CN" sz="4800" kern="1200" baseline="0">
                <a:latin typeface="方正大黑简体" panose="03000509000000000000" charset="-122"/>
                <a:ea typeface="方正大黑简体" panose="03000509000000000000" charset="-122"/>
                <a:cs typeface="+mj-cs"/>
              </a:rPr>
            </a:br>
            <a:endParaRPr lang="zh-CN" altLang="zh-CN" sz="4800" kern="1200" baseline="0">
              <a:latin typeface="方正大黑简体" panose="03000509000000000000" charset="-122"/>
              <a:ea typeface="方正大黑简体" panose="03000509000000000000" charset="-122"/>
              <a:cs typeface="+mj-cs"/>
            </a:endParaRPr>
          </a:p>
        </p:txBody>
      </p:sp>
      <p:sp>
        <p:nvSpPr>
          <p:cNvPr id="3" name="文本占位符 2"/>
          <p:cNvSpPr>
            <a:spLocks noGrp="1"/>
          </p:cNvSpPr>
          <p:nvPr>
            <p:ph type="body" idx="1"/>
          </p:nvPr>
        </p:nvSpPr>
        <p:spPr>
          <a:xfrm>
            <a:off x="623888" y="4589463"/>
            <a:ext cx="7886700" cy="1500188"/>
          </a:xfrm>
        </p:spPr>
        <p:txBody>
          <a:bodyPr/>
          <a:lstStyle/>
          <a:p>
            <a:pPr fontAlgn="base"/>
            <a:r>
              <a:rPr lang="en-US" altLang="zh-CN" strike="noStrike" noProof="1"/>
              <a:t>                                                 </a:t>
            </a:r>
            <a:r>
              <a:rPr lang="zh-CN" altLang="zh-CN" sz="2800" strike="noStrike" noProof="1"/>
              <a:t>区纪委监委            </a:t>
            </a:r>
            <a:r>
              <a:rPr lang="en-US" altLang="zh-CN" sz="2800" strike="noStrike" noProof="1"/>
              <a:t>2019</a:t>
            </a:r>
            <a:r>
              <a:rPr lang="zh-CN" altLang="en-US" sz="2800" strike="noStrike" noProof="1" smtClean="0"/>
              <a:t>年</a:t>
            </a:r>
            <a:r>
              <a:rPr lang="en-US" altLang="zh-CN" sz="2800" strike="noStrike" noProof="1" smtClean="0"/>
              <a:t>6</a:t>
            </a:r>
            <a:r>
              <a:rPr lang="zh-CN" altLang="en-US" sz="2800" strike="noStrike" noProof="1" smtClean="0"/>
              <a:t>月</a:t>
            </a:r>
            <a:r>
              <a:rPr lang="en-US" altLang="zh-CN" sz="2800" strike="noStrike" noProof="1" smtClean="0"/>
              <a:t>19</a:t>
            </a:r>
            <a:r>
              <a:rPr lang="zh-CN" altLang="en-US" sz="2800" strike="noStrike" noProof="1" smtClean="0"/>
              <a:t>日</a:t>
            </a:r>
            <a:endParaRPr lang="zh-CN" altLang="en-US" sz="2800" strike="noStrike" noProof="1"/>
          </a:p>
        </p:txBody>
      </p:sp>
    </p:spTree>
  </p:cSld>
  <p:clrMapOvr>
    <a:masterClrMapping/>
  </p:clrMapOvr>
  <p:transition spd="med">
    <p:cover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21505"/>
          <p:cNvSpPr>
            <a:spLocks noGrp="1"/>
          </p:cNvSpPr>
          <p:nvPr>
            <p:ph type="title"/>
          </p:nvPr>
        </p:nvSpPr>
        <p:spPr>
          <a:xfrm>
            <a:off x="574675" y="450850"/>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二、中央纪委有关扶贫领域腐败和作风</a:t>
            </a:r>
            <a:br>
              <a:rPr lang="zh-CN" altLang="en-US" sz="3400" b="1">
                <a:solidFill>
                  <a:srgbClr val="000000"/>
                </a:solidFill>
                <a:latin typeface="方正小标宋_GBK" panose="03000509000000000000" pitchFamily="65" charset="-122"/>
                <a:ea typeface="方正小标宋_GBK" panose="03000509000000000000" pitchFamily="65" charset="-122"/>
              </a:rPr>
            </a:br>
            <a:r>
              <a:rPr lang="zh-CN" altLang="en-US" sz="3400" b="1">
                <a:solidFill>
                  <a:srgbClr val="000000"/>
                </a:solidFill>
                <a:latin typeface="方正小标宋_GBK" panose="03000509000000000000" pitchFamily="65" charset="-122"/>
                <a:ea typeface="方正小标宋_GBK" panose="03000509000000000000" pitchFamily="65" charset="-122"/>
              </a:rPr>
              <a:t>问题整治工作部署</a:t>
            </a:r>
            <a:endParaRPr lang="zh-CN" altLang="en-US"/>
          </a:p>
        </p:txBody>
      </p:sp>
      <p:sp>
        <p:nvSpPr>
          <p:cNvPr id="26626" name="文本占位符 21506"/>
          <p:cNvSpPr>
            <a:spLocks noGrp="1"/>
          </p:cNvSpPr>
          <p:nvPr>
            <p:ph idx="1"/>
          </p:nvPr>
        </p:nvSpPr>
        <p:spPr>
          <a:xfrm>
            <a:off x="482600" y="1878013"/>
            <a:ext cx="8150225" cy="2381250"/>
          </a:xfrm>
          <a:ln/>
        </p:spPr>
        <p:txBody>
          <a:bodyPr anchor="t"/>
          <a:lstStyle/>
          <a:p>
            <a:pPr marL="457200" indent="-457200" eaLnBrk="1" hangingPunct="1">
              <a:lnSpc>
                <a:spcPts val="4400"/>
              </a:lnSpc>
              <a:spcBef>
                <a:spcPct val="25000"/>
              </a:spcBef>
              <a:buNone/>
            </a:pPr>
            <a:r>
              <a:rPr lang="zh-CN" altLang="en-US" sz="1300" b="1">
                <a:solidFill>
                  <a:srgbClr val="000099"/>
                </a:solidFill>
                <a:latin typeface="Times New Roman" panose="02020603050405020304" pitchFamily="18" charset="0"/>
              </a:rPr>
              <a:t>       </a:t>
            </a:r>
            <a:r>
              <a:rPr lang="zh-CN" altLang="en-US" sz="1800" b="1">
                <a:solidFill>
                  <a:srgbClr val="000099"/>
                </a:solidFill>
                <a:latin typeface="Times New Roman" panose="02020603050405020304" pitchFamily="18" charset="0"/>
              </a:rPr>
              <a:t> </a:t>
            </a:r>
            <a:r>
              <a:rPr lang="zh-CN" altLang="en-US" sz="2800" b="1">
                <a:solidFill>
                  <a:srgbClr val="000099"/>
                </a:solidFill>
                <a:latin typeface="Times New Roman" panose="02020603050405020304" pitchFamily="18" charset="0"/>
              </a:rPr>
              <a:t>十八届中央纪委六次全会工作报告：</a:t>
            </a:r>
            <a:r>
              <a:rPr lang="zh-CN" altLang="en-US" sz="2800" b="1">
                <a:solidFill>
                  <a:srgbClr val="FF0000"/>
                </a:solidFill>
                <a:latin typeface="Times New Roman" panose="02020603050405020304" pitchFamily="18" charset="0"/>
              </a:rPr>
              <a:t>各级纪检监察机关要落实中央要求，严肃查处扶贫领域虚报冒领、截留私分、挥霍浪费问题，以严明的纪律为打赢脱贫攻坚战提供保障。</a:t>
            </a:r>
            <a:endParaRPr lang="zh-CN" altLang="en-US" sz="2800">
              <a:solidFill>
                <a:srgbClr val="FF0000"/>
              </a:solidFill>
            </a:endParaRPr>
          </a:p>
        </p:txBody>
      </p:sp>
      <p:pic>
        <p:nvPicPr>
          <p:cNvPr id="21508" name="图片 21507" descr="6598723071530869789437"/>
          <p:cNvPicPr>
            <a:picLocks noChangeAspect="1"/>
          </p:cNvPicPr>
          <p:nvPr/>
        </p:nvPicPr>
        <p:blipFill>
          <a:blip r:embed="rId2"/>
          <a:stretch>
            <a:fillRect/>
          </a:stretch>
        </p:blipFill>
        <p:spPr>
          <a:xfrm>
            <a:off x="914400" y="4518025"/>
            <a:ext cx="7016750" cy="2339975"/>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in)">
                                      <p:cBhvr>
                                        <p:cTn id="7" dur="5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2529"/>
          <p:cNvSpPr>
            <a:spLocks noGrp="1"/>
          </p:cNvSpPr>
          <p:nvPr>
            <p:ph idx="1"/>
          </p:nvPr>
        </p:nvSpPr>
        <p:spPr>
          <a:xfrm>
            <a:off x="482600" y="568325"/>
            <a:ext cx="8229600" cy="2703513"/>
          </a:xfrm>
          <a:ln/>
        </p:spPr>
        <p:txBody>
          <a:bodyPr anchor="t"/>
          <a:lstStyle/>
          <a:p>
            <a:pPr marL="457200" indent="-457200" eaLnBrk="1" hangingPunct="1">
              <a:lnSpc>
                <a:spcPts val="4400"/>
              </a:lnSpc>
              <a:spcBef>
                <a:spcPct val="25000"/>
              </a:spcBef>
              <a:buNone/>
            </a:pPr>
            <a:r>
              <a:rPr lang="zh-CN" altLang="en-US" sz="3600" b="1">
                <a:solidFill>
                  <a:srgbClr val="000099"/>
                </a:solidFill>
                <a:latin typeface="Times New Roman" panose="02020603050405020304" pitchFamily="18" charset="0"/>
              </a:rPr>
              <a:t>    </a:t>
            </a:r>
            <a:r>
              <a:rPr lang="zh-CN" altLang="en-US" sz="2800" b="1">
                <a:solidFill>
                  <a:srgbClr val="000099"/>
                </a:solidFill>
                <a:latin typeface="Times New Roman" panose="02020603050405020304" pitchFamily="18" charset="0"/>
              </a:rPr>
              <a:t>十八届中央纪委七次全会工作报告：</a:t>
            </a:r>
            <a:r>
              <a:rPr lang="zh-CN" altLang="en-US" sz="2800" b="1">
                <a:solidFill>
                  <a:srgbClr val="FF0000"/>
                </a:solidFill>
                <a:latin typeface="Times New Roman" panose="02020603050405020304" pitchFamily="18" charset="0"/>
              </a:rPr>
              <a:t>开展扶贫领域专项整治，加大对“小官大贪”、侵吞挪用、克扣强占等侵害群众利益问题查处力度，对那些胆敢向扶贫等民生款物伸手的要坚决查处。</a:t>
            </a:r>
          </a:p>
          <a:p>
            <a:pPr marL="457200" indent="-457200">
              <a:lnSpc>
                <a:spcPts val="4400"/>
              </a:lnSpc>
              <a:buNone/>
            </a:pPr>
            <a:endParaRPr lang="zh-CN" altLang="en-US" sz="3600"/>
          </a:p>
        </p:txBody>
      </p:sp>
      <p:pic>
        <p:nvPicPr>
          <p:cNvPr id="27650" name="图片 22531" descr="572c06a117a11a779e0d4aa46ac4415f_W020180117564911623393"/>
          <p:cNvPicPr>
            <a:picLocks noChangeAspect="1"/>
          </p:cNvPicPr>
          <p:nvPr/>
        </p:nvPicPr>
        <p:blipFill>
          <a:blip r:embed="rId2"/>
          <a:stretch>
            <a:fillRect/>
          </a:stretch>
        </p:blipFill>
        <p:spPr>
          <a:xfrm>
            <a:off x="1416050" y="2770188"/>
            <a:ext cx="6726238" cy="39401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heckerboard(across)">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3553"/>
          <p:cNvSpPr>
            <a:spLocks noGrp="1"/>
          </p:cNvSpPr>
          <p:nvPr>
            <p:ph idx="1"/>
          </p:nvPr>
        </p:nvSpPr>
        <p:spPr>
          <a:xfrm>
            <a:off x="501650" y="546100"/>
            <a:ext cx="8229600" cy="2365375"/>
          </a:xfrm>
          <a:ln/>
        </p:spPr>
        <p:txBody>
          <a:bodyPr anchor="t"/>
          <a:lstStyle/>
          <a:p>
            <a:pPr marL="457200" indent="-457200" eaLnBrk="1" hangingPunct="1">
              <a:lnSpc>
                <a:spcPts val="4400"/>
              </a:lnSpc>
              <a:spcBef>
                <a:spcPct val="25000"/>
              </a:spcBef>
              <a:buNone/>
            </a:pPr>
            <a:r>
              <a:rPr lang="zh-CN" altLang="en-US" sz="4800" b="1">
                <a:solidFill>
                  <a:srgbClr val="000099"/>
                </a:solidFill>
                <a:latin typeface="Times New Roman" panose="02020603050405020304" pitchFamily="18" charset="0"/>
              </a:rPr>
              <a:t>    </a:t>
            </a:r>
            <a:r>
              <a:rPr lang="en-US" altLang="zh-CN" sz="2800" b="1">
                <a:solidFill>
                  <a:srgbClr val="000099"/>
                </a:solidFill>
                <a:latin typeface="Times New Roman" panose="02020603050405020304" pitchFamily="18" charset="0"/>
              </a:rPr>
              <a:t>2017</a:t>
            </a:r>
            <a:r>
              <a:rPr lang="zh-CN" altLang="en-US" sz="2800" b="1">
                <a:solidFill>
                  <a:srgbClr val="000099"/>
                </a:solidFill>
                <a:latin typeface="Times New Roman" panose="02020603050405020304" pitchFamily="18" charset="0"/>
              </a:rPr>
              <a:t>年</a:t>
            </a:r>
            <a:r>
              <a:rPr lang="en-US" altLang="zh-CN" sz="2800" b="1">
                <a:solidFill>
                  <a:srgbClr val="000099"/>
                </a:solidFill>
                <a:latin typeface="Times New Roman" panose="02020603050405020304" pitchFamily="18" charset="0"/>
              </a:rPr>
              <a:t>7</a:t>
            </a:r>
            <a:r>
              <a:rPr lang="zh-CN" altLang="en-US" sz="2800" b="1">
                <a:solidFill>
                  <a:srgbClr val="000099"/>
                </a:solidFill>
                <a:latin typeface="Times New Roman" panose="02020603050405020304" pitchFamily="18" charset="0"/>
              </a:rPr>
              <a:t>月</a:t>
            </a:r>
            <a:r>
              <a:rPr lang="en-US" altLang="zh-CN" sz="2800" b="1">
                <a:solidFill>
                  <a:srgbClr val="000099"/>
                </a:solidFill>
                <a:latin typeface="Times New Roman" panose="02020603050405020304" pitchFamily="18" charset="0"/>
              </a:rPr>
              <a:t>3</a:t>
            </a:r>
            <a:r>
              <a:rPr lang="zh-CN" altLang="en-US" sz="2800" b="1">
                <a:solidFill>
                  <a:srgbClr val="000099"/>
                </a:solidFill>
                <a:latin typeface="Times New Roman" panose="02020603050405020304" pitchFamily="18" charset="0"/>
              </a:rPr>
              <a:t>日，中央纪委召开全系统、</a:t>
            </a:r>
            <a:r>
              <a:rPr lang="en-US" altLang="zh-CN" sz="2800" b="1">
                <a:solidFill>
                  <a:srgbClr val="000099"/>
                </a:solidFill>
                <a:latin typeface="Times New Roman" panose="02020603050405020304" pitchFamily="18" charset="0"/>
              </a:rPr>
              <a:t>12</a:t>
            </a:r>
            <a:r>
              <a:rPr lang="zh-CN" altLang="en-US" sz="2800" b="1">
                <a:solidFill>
                  <a:srgbClr val="000099"/>
                </a:solidFill>
                <a:latin typeface="Times New Roman" panose="02020603050405020304" pitchFamily="18" charset="0"/>
              </a:rPr>
              <a:t>万纪检监察干部参加的扶贫领域监督执纪问责电视电话会议，时任中央纪委书记王岐山强调</a:t>
            </a:r>
            <a:r>
              <a:rPr lang="zh-CN" altLang="en-US" sz="2800" b="1">
                <a:solidFill>
                  <a:srgbClr val="FF0000"/>
                </a:solidFill>
                <a:latin typeface="Times New Roman" panose="02020603050405020304" pitchFamily="18" charset="0"/>
              </a:rPr>
              <a:t>：对胆敢向扶贫资金财物“动奶酪”的严惩不贷。</a:t>
            </a:r>
          </a:p>
          <a:p>
            <a:pPr marL="457200" indent="-457200">
              <a:buNone/>
            </a:pPr>
            <a:endParaRPr lang="zh-CN" altLang="en-US" sz="2800"/>
          </a:p>
        </p:txBody>
      </p:sp>
      <p:pic>
        <p:nvPicPr>
          <p:cNvPr id="28674" name="图片 23554" descr="5293928841530869789437"/>
          <p:cNvPicPr>
            <a:picLocks noChangeAspect="1"/>
          </p:cNvPicPr>
          <p:nvPr/>
        </p:nvPicPr>
        <p:blipFill>
          <a:blip r:embed="rId2"/>
          <a:stretch>
            <a:fillRect/>
          </a:stretch>
        </p:blipFill>
        <p:spPr>
          <a:xfrm>
            <a:off x="1674813" y="2962275"/>
            <a:ext cx="5803900" cy="3665538"/>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plus(in)">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4577"/>
          <p:cNvSpPr>
            <a:spLocks noGrp="1"/>
          </p:cNvSpPr>
          <p:nvPr>
            <p:ph idx="1"/>
          </p:nvPr>
        </p:nvSpPr>
        <p:spPr>
          <a:xfrm>
            <a:off x="627063" y="541338"/>
            <a:ext cx="8229600" cy="2520950"/>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en-US" altLang="zh-CN" sz="2800" b="1">
                <a:solidFill>
                  <a:srgbClr val="000099"/>
                </a:solidFill>
                <a:latin typeface="Times New Roman" panose="02020603050405020304" pitchFamily="18" charset="0"/>
              </a:rPr>
              <a:t>2018</a:t>
            </a:r>
            <a:r>
              <a:rPr lang="zh-CN" altLang="en-US" sz="2800" b="1">
                <a:solidFill>
                  <a:srgbClr val="000099"/>
                </a:solidFill>
                <a:latin typeface="Times New Roman" panose="02020603050405020304" pitchFamily="18" charset="0"/>
              </a:rPr>
              <a:t>年</a:t>
            </a:r>
            <a:r>
              <a:rPr lang="en-US" altLang="zh-CN" sz="2800" b="1">
                <a:solidFill>
                  <a:srgbClr val="000099"/>
                </a:solidFill>
                <a:latin typeface="Times New Roman" panose="02020603050405020304" pitchFamily="18" charset="0"/>
              </a:rPr>
              <a:t>3</a:t>
            </a:r>
            <a:r>
              <a:rPr lang="zh-CN" altLang="en-US" sz="2800" b="1">
                <a:solidFill>
                  <a:srgbClr val="000099"/>
                </a:solidFill>
                <a:latin typeface="Times New Roman" panose="02020603050405020304" pitchFamily="18" charset="0"/>
              </a:rPr>
              <a:t>月，中央纪委书记赵乐际在云南调研期间强调</a:t>
            </a:r>
            <a:r>
              <a:rPr lang="zh-CN" altLang="en-US" sz="2800" b="1">
                <a:solidFill>
                  <a:srgbClr val="FF0000"/>
                </a:solidFill>
                <a:latin typeface="Times New Roman" panose="02020603050405020304" pitchFamily="18" charset="0"/>
              </a:rPr>
              <a:t>，“老虎”露头就要打，“苍蝇”乱飞也要拍，要持续推进扶贫领域腐败和作风问题专项治理。</a:t>
            </a:r>
          </a:p>
          <a:p>
            <a:pPr marL="457200" indent="-457200">
              <a:lnSpc>
                <a:spcPts val="4400"/>
              </a:lnSpc>
              <a:buNone/>
            </a:pPr>
            <a:endParaRPr lang="zh-CN" altLang="en-US" sz="2800"/>
          </a:p>
        </p:txBody>
      </p:sp>
      <p:pic>
        <p:nvPicPr>
          <p:cNvPr id="29698" name="图片 24578" descr="412462281530869789437"/>
          <p:cNvPicPr>
            <a:picLocks noChangeAspect="1"/>
          </p:cNvPicPr>
          <p:nvPr/>
        </p:nvPicPr>
        <p:blipFill>
          <a:blip r:embed="rId2"/>
          <a:stretch>
            <a:fillRect/>
          </a:stretch>
        </p:blipFill>
        <p:spPr>
          <a:xfrm>
            <a:off x="2428875" y="2965450"/>
            <a:ext cx="4794250" cy="3595688"/>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5601"/>
          <p:cNvSpPr>
            <a:spLocks noGrp="1"/>
          </p:cNvSpPr>
          <p:nvPr>
            <p:ph idx="1"/>
          </p:nvPr>
        </p:nvSpPr>
        <p:spPr>
          <a:xfrm>
            <a:off x="457200" y="463550"/>
            <a:ext cx="8229600" cy="2743200"/>
          </a:xfrm>
          <a:ln/>
        </p:spPr>
        <p:txBody>
          <a:bodyPr anchor="t"/>
          <a:lstStyle/>
          <a:p>
            <a:pPr marL="457200" indent="-457200" eaLnBrk="1" hangingPunct="1">
              <a:lnSpc>
                <a:spcPts val="4400"/>
              </a:lnSpc>
              <a:spcBef>
                <a:spcPct val="25000"/>
              </a:spcBef>
              <a:buNone/>
            </a:pPr>
            <a:r>
              <a:rPr lang="zh-CN" altLang="en-US" sz="3600" b="1">
                <a:solidFill>
                  <a:srgbClr val="000000"/>
                </a:solidFill>
                <a:latin typeface="Times New Roman" panose="02020603050405020304" pitchFamily="18" charset="0"/>
              </a:rPr>
              <a:t>            </a:t>
            </a:r>
            <a:r>
              <a:rPr lang="en-US" altLang="zh-CN" sz="2800" b="1">
                <a:solidFill>
                  <a:srgbClr val="000000"/>
                </a:solidFill>
                <a:latin typeface="Times New Roman" panose="02020603050405020304" pitchFamily="18" charset="0"/>
              </a:rPr>
              <a:t>2018</a:t>
            </a:r>
            <a:r>
              <a:rPr lang="zh-CN" altLang="en-US" sz="2800" b="1">
                <a:solidFill>
                  <a:srgbClr val="000000"/>
                </a:solidFill>
                <a:latin typeface="Times New Roman" panose="02020603050405020304" pitchFamily="18" charset="0"/>
              </a:rPr>
              <a:t>年</a:t>
            </a:r>
            <a:r>
              <a:rPr lang="en-US" altLang="zh-CN" sz="2800" b="1">
                <a:solidFill>
                  <a:srgbClr val="000000"/>
                </a:solidFill>
                <a:latin typeface="Times New Roman" panose="02020603050405020304" pitchFamily="18" charset="0"/>
              </a:rPr>
              <a:t>5</a:t>
            </a:r>
            <a:r>
              <a:rPr lang="zh-CN" altLang="en-US" sz="2800" b="1">
                <a:solidFill>
                  <a:srgbClr val="000000"/>
                </a:solidFill>
                <a:latin typeface="Times New Roman" panose="02020603050405020304" pitchFamily="18" charset="0"/>
              </a:rPr>
              <a:t>月，赵乐际书记在四川期间，</a:t>
            </a:r>
            <a:r>
              <a:rPr lang="zh-CN" altLang="en-US" sz="2800" b="1">
                <a:solidFill>
                  <a:srgbClr val="FF0000"/>
                </a:solidFill>
                <a:latin typeface="Times New Roman" panose="02020603050405020304" pitchFamily="18" charset="0"/>
              </a:rPr>
              <a:t>强调要把握好、运用好脱贫攻坚这个重大历史机遇，始终着眼人的发展，精准落实各项扶贫政策，纪委监委要加大扶贫领域腐败和作风问题整治力度。</a:t>
            </a:r>
          </a:p>
          <a:p>
            <a:pPr marL="457200" indent="-457200">
              <a:buNone/>
            </a:pPr>
            <a:endParaRPr lang="zh-CN" altLang="en-US" sz="2800"/>
          </a:p>
        </p:txBody>
      </p:sp>
      <p:pic>
        <p:nvPicPr>
          <p:cNvPr id="30722" name="图片 25602" descr="2975241861530869789437"/>
          <p:cNvPicPr>
            <a:picLocks noChangeAspect="1"/>
          </p:cNvPicPr>
          <p:nvPr/>
        </p:nvPicPr>
        <p:blipFill>
          <a:blip r:embed="rId2"/>
          <a:stretch>
            <a:fillRect/>
          </a:stretch>
        </p:blipFill>
        <p:spPr>
          <a:xfrm>
            <a:off x="1958975" y="2976563"/>
            <a:ext cx="5913438" cy="3751262"/>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ox(in)">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6625"/>
          <p:cNvSpPr>
            <a:spLocks noGrp="1"/>
          </p:cNvSpPr>
          <p:nvPr>
            <p:ph idx="1"/>
          </p:nvPr>
        </p:nvSpPr>
        <p:spPr>
          <a:xfrm>
            <a:off x="509588" y="555625"/>
            <a:ext cx="8229600" cy="3030538"/>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zh-CN" altLang="en-US" sz="3600" b="1">
                <a:solidFill>
                  <a:srgbClr val="000000"/>
                </a:solidFill>
                <a:latin typeface="Times New Roman" panose="02020603050405020304" pitchFamily="18" charset="0"/>
              </a:rPr>
              <a:t>  </a:t>
            </a:r>
            <a:r>
              <a:rPr lang="en-US" altLang="zh-CN" sz="2800" b="1">
                <a:solidFill>
                  <a:srgbClr val="000000"/>
                </a:solidFill>
                <a:latin typeface="Times New Roman" panose="02020603050405020304" pitchFamily="18" charset="0"/>
              </a:rPr>
              <a:t>2018</a:t>
            </a:r>
            <a:r>
              <a:rPr lang="zh-CN" altLang="en-US" sz="2800" b="1">
                <a:solidFill>
                  <a:srgbClr val="000000"/>
                </a:solidFill>
                <a:latin typeface="Times New Roman" panose="02020603050405020304" pitchFamily="18" charset="0"/>
              </a:rPr>
              <a:t>年</a:t>
            </a:r>
            <a:r>
              <a:rPr lang="en-US" altLang="zh-CN" sz="2800" b="1">
                <a:solidFill>
                  <a:srgbClr val="000000"/>
                </a:solidFill>
                <a:latin typeface="Times New Roman" panose="02020603050405020304" pitchFamily="18" charset="0"/>
              </a:rPr>
              <a:t>4</a:t>
            </a:r>
            <a:r>
              <a:rPr lang="zh-CN" altLang="en-US" sz="2800" b="1">
                <a:solidFill>
                  <a:srgbClr val="000000"/>
                </a:solidFill>
                <a:latin typeface="Times New Roman" panose="02020603050405020304" pitchFamily="18" charset="0"/>
              </a:rPr>
              <a:t>月，中央纪委副书记、国家监委主任杨晓渡到甘肃省定西市调研考察，走访慰问贫困群众，</a:t>
            </a:r>
            <a:r>
              <a:rPr lang="zh-CN" altLang="en-US" sz="2800" b="1">
                <a:solidFill>
                  <a:srgbClr val="FF0000"/>
                </a:solidFill>
                <a:latin typeface="Times New Roman" panose="02020603050405020304" pitchFamily="18" charset="0"/>
              </a:rPr>
              <a:t>强调纪检监察机关要深化扶贫领域腐败和作风问题专项治理，坚决查处涉黑腐败和“微腐败”问题。</a:t>
            </a:r>
          </a:p>
          <a:p>
            <a:pPr marL="457200" indent="-457200">
              <a:lnSpc>
                <a:spcPts val="4400"/>
              </a:lnSpc>
              <a:buNone/>
            </a:pPr>
            <a:endParaRPr lang="zh-CN" altLang="en-US" sz="2800"/>
          </a:p>
        </p:txBody>
      </p:sp>
      <p:pic>
        <p:nvPicPr>
          <p:cNvPr id="31746" name="图片 26626" descr="9242323491530869789453"/>
          <p:cNvPicPr>
            <a:picLocks noChangeAspect="1"/>
          </p:cNvPicPr>
          <p:nvPr/>
        </p:nvPicPr>
        <p:blipFill>
          <a:blip r:embed="rId2"/>
          <a:stretch>
            <a:fillRect/>
          </a:stretch>
        </p:blipFill>
        <p:spPr>
          <a:xfrm>
            <a:off x="1804988" y="3446463"/>
            <a:ext cx="6089650" cy="3314700"/>
          </a:xfrm>
          <a:prstGeom prst="rect">
            <a:avLst/>
          </a:prstGeom>
          <a:noFill/>
          <a:ln w="9525">
            <a:noFill/>
          </a:ln>
        </p:spPr>
      </p:pic>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4)">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6625"/>
          <p:cNvSpPr>
            <a:spLocks noGrp="1"/>
          </p:cNvSpPr>
          <p:nvPr>
            <p:ph idx="1"/>
          </p:nvPr>
        </p:nvSpPr>
        <p:spPr>
          <a:xfrm>
            <a:off x="354013" y="1646238"/>
            <a:ext cx="8385175" cy="1939925"/>
          </a:xfrm>
          <a:ln/>
        </p:spPr>
        <p:txBody>
          <a:bodyPr anchor="t"/>
          <a:lstStyle/>
          <a:p>
            <a:pPr marL="457200" indent="-457200" eaLnBrk="1" hangingPunct="1">
              <a:lnSpc>
                <a:spcPts val="4400"/>
              </a:lnSpc>
              <a:spcBef>
                <a:spcPct val="25000"/>
              </a:spcBef>
              <a:buNone/>
            </a:pPr>
            <a:r>
              <a:rPr lang="zh-CN" altLang="en-US" sz="2500" b="1">
                <a:solidFill>
                  <a:srgbClr val="000099"/>
                </a:solidFill>
                <a:latin typeface="Times New Roman" panose="02020603050405020304" pitchFamily="18" charset="0"/>
              </a:rPr>
              <a:t>           </a:t>
            </a:r>
            <a:r>
              <a:rPr lang="zh-CN" altLang="en-US" sz="4400" b="1">
                <a:solidFill>
                  <a:srgbClr val="000000"/>
                </a:solidFill>
                <a:latin typeface="Times New Roman" panose="02020603050405020304" pitchFamily="18" charset="0"/>
              </a:rPr>
              <a:t>  </a:t>
            </a:r>
            <a:r>
              <a:rPr lang="en-US" altLang="zh-CN" sz="3600" b="1">
                <a:solidFill>
                  <a:srgbClr val="000000"/>
                </a:solidFill>
                <a:latin typeface="Times New Roman" panose="02020603050405020304" pitchFamily="18" charset="0"/>
              </a:rPr>
              <a:t>2019</a:t>
            </a:r>
            <a:r>
              <a:rPr lang="zh-CN" altLang="en-US" sz="3600" b="1">
                <a:solidFill>
                  <a:srgbClr val="000000"/>
                </a:solidFill>
                <a:latin typeface="Times New Roman" panose="02020603050405020304" pitchFamily="18" charset="0"/>
              </a:rPr>
              <a:t>年</a:t>
            </a:r>
            <a:r>
              <a:rPr lang="en-US" altLang="zh-CN" sz="3600" b="1">
                <a:solidFill>
                  <a:srgbClr val="000000"/>
                </a:solidFill>
                <a:latin typeface="Times New Roman" panose="02020603050405020304" pitchFamily="18" charset="0"/>
              </a:rPr>
              <a:t>1</a:t>
            </a:r>
            <a:r>
              <a:rPr lang="zh-CN" altLang="en-US" sz="3600" b="1">
                <a:solidFill>
                  <a:srgbClr val="000000"/>
                </a:solidFill>
                <a:latin typeface="Times New Roman" panose="02020603050405020304" pitchFamily="18" charset="0"/>
              </a:rPr>
              <a:t>月</a:t>
            </a:r>
            <a:r>
              <a:rPr lang="en-US" altLang="zh-CN" sz="3600" b="1">
                <a:solidFill>
                  <a:srgbClr val="000000"/>
                </a:solidFill>
                <a:latin typeface="Times New Roman" panose="02020603050405020304" pitchFamily="18" charset="0"/>
              </a:rPr>
              <a:t>11</a:t>
            </a:r>
            <a:r>
              <a:rPr lang="zh-CN" altLang="en-US" sz="3600" b="1">
                <a:solidFill>
                  <a:srgbClr val="000000"/>
                </a:solidFill>
                <a:latin typeface="Times New Roman" panose="02020603050405020304" pitchFamily="18" charset="0"/>
              </a:rPr>
              <a:t>日，政治局常委、中纪委书记赵乐际在十九届中纪委三次全会上强调：</a:t>
            </a:r>
            <a:r>
              <a:rPr lang="zh-CN" altLang="en-US" sz="3600" b="1">
                <a:solidFill>
                  <a:srgbClr val="FF0000"/>
                </a:solidFill>
                <a:latin typeface="Times New Roman" panose="02020603050405020304" pitchFamily="18" charset="0"/>
              </a:rPr>
              <a:t>深入推进扶贫领域腐败和作风问题专项治理，高度关注影响产业项目扶贫、对口扶贫以及扶贫工程推进等问题，以作风攻坚促进脱贫攻坚。</a:t>
            </a:r>
            <a:endParaRPr lang="zh-CN" altLang="en-US" sz="2800" b="1">
              <a:solidFill>
                <a:srgbClr val="FF0000"/>
              </a:solidFill>
              <a:latin typeface="Times New Roman" panose="02020603050405020304" pitchFamily="18" charset="0"/>
            </a:endParaRPr>
          </a:p>
          <a:p>
            <a:pPr marL="457200" indent="-457200">
              <a:lnSpc>
                <a:spcPts val="4400"/>
              </a:lnSpc>
              <a:buNone/>
            </a:pPr>
            <a:endParaRPr lang="zh-CN" altLang="en-US" sz="2800"/>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4)">
                                      <p:cBhvr>
                                        <p:cTn id="7" dur="1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占位符 27649"/>
          <p:cNvSpPr>
            <a:spLocks noGrp="1"/>
          </p:cNvSpPr>
          <p:nvPr>
            <p:ph idx="1"/>
          </p:nvPr>
        </p:nvSpPr>
        <p:spPr>
          <a:ln/>
        </p:spPr>
        <p:txBody>
          <a:bodyPr anchor="t"/>
          <a:lstStyle/>
          <a:p>
            <a:pPr>
              <a:buNone/>
            </a:pPr>
            <a:r>
              <a:rPr lang="en-US" altLang="zh-CN" sz="3600" b="1">
                <a:solidFill>
                  <a:srgbClr val="000000"/>
                </a:solidFill>
                <a:latin typeface="方正楷体_GBK" panose="03000509000000000000" pitchFamily="65" charset="-122"/>
              </a:rPr>
              <a:t>      (</a:t>
            </a:r>
            <a:r>
              <a:rPr lang="zh-CN" altLang="en-US" sz="3600" b="1" dirty="0">
                <a:solidFill>
                  <a:srgbClr val="000000"/>
                </a:solidFill>
                <a:latin typeface="方正楷体_GBK" panose="03000509000000000000" pitchFamily="65" charset="-122"/>
              </a:rPr>
              <a:t>一</a:t>
            </a:r>
            <a:r>
              <a:rPr lang="en-US" altLang="zh-CN" sz="3600" b="1">
                <a:solidFill>
                  <a:srgbClr val="000000"/>
                </a:solidFill>
                <a:latin typeface="方正楷体_GBK" panose="03000509000000000000" pitchFamily="65" charset="-122"/>
              </a:rPr>
              <a:t>)</a:t>
            </a:r>
            <a:r>
              <a:rPr lang="zh-CN" altLang="en-US" sz="3600" b="1" dirty="0">
                <a:solidFill>
                  <a:srgbClr val="000000"/>
                </a:solidFill>
                <a:latin typeface="方正楷体_GBK" panose="03000509000000000000" pitchFamily="65" charset="-122"/>
              </a:rPr>
              <a:t>贪</a:t>
            </a:r>
            <a:r>
              <a:rPr lang="zh-CN" altLang="en-US" sz="3600" b="1">
                <a:solidFill>
                  <a:srgbClr val="000000"/>
                </a:solidFill>
                <a:latin typeface="方正楷体_GBK" panose="03000509000000000000" pitchFamily="65" charset="-122"/>
              </a:rPr>
              <a:t>污</a:t>
            </a:r>
            <a:r>
              <a:rPr lang="zh-CN" altLang="en-US" sz="3600" b="1" dirty="0">
                <a:solidFill>
                  <a:srgbClr val="000000"/>
                </a:solidFill>
                <a:latin typeface="方正楷体_GBK" panose="03000509000000000000" pitchFamily="65" charset="-122"/>
              </a:rPr>
              <a:t>侵占：</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要是利用职务上的便利，将扶贫资金、物资非法据为己有。</a:t>
            </a:r>
          </a:p>
          <a:p>
            <a:pPr>
              <a:buNone/>
            </a:pPr>
            <a:endParaRPr lang="zh-CN" altLang="en-US" b="1">
              <a:solidFill>
                <a:srgbClr val="FF0000"/>
              </a:solidFill>
              <a:latin typeface="方正楷体_GBK" panose="03000509000000000000" pitchFamily="65" charset="-122"/>
            </a:endParaRPr>
          </a:p>
          <a:p>
            <a:pPr>
              <a:buNone/>
            </a:pPr>
            <a:endParaRPr lang="zh-CN" altLang="en-US" sz="3600" b="1">
              <a:solidFill>
                <a:srgbClr val="FF0000"/>
              </a:solidFill>
              <a:latin typeface="方正楷体_GBK" panose="03000509000000000000" pitchFamily="65" charset="-122"/>
            </a:endParaRPr>
          </a:p>
          <a:p>
            <a:pPr>
              <a:buNone/>
            </a:pPr>
            <a:endParaRPr lang="zh-CN" altLang="en-US" sz="3600" b="1">
              <a:solidFill>
                <a:srgbClr val="FF0000"/>
              </a:solidFill>
              <a:latin typeface="方正楷体_GBK" panose="03000509000000000000" pitchFamily="65" charset="-122"/>
            </a:endParaRPr>
          </a:p>
        </p:txBody>
      </p:sp>
      <p:sp>
        <p:nvSpPr>
          <p:cNvPr id="33794" name="矩形 27650"/>
          <p:cNvSpPr/>
          <p:nvPr/>
        </p:nvSpPr>
        <p:spPr>
          <a:xfrm>
            <a:off x="914400" y="-228600"/>
            <a:ext cx="8229600" cy="1143000"/>
          </a:xfrm>
          <a:prstGeom prst="rect">
            <a:avLst/>
          </a:prstGeom>
          <a:noFill/>
          <a:ln w="9525">
            <a:noFill/>
          </a:ln>
        </p:spPr>
        <p:txBody>
          <a:bodyPr anchor="ctr"/>
          <a:lstStyle/>
          <a:p>
            <a:pPr algn="ctr" eaLnBrk="0" hangingPunct="0"/>
            <a:endParaRPr lang="zh-CN" altLang="en-US" sz="4400" dirty="0">
              <a:latin typeface="Calibri" panose="020F0502020204030204" pitchFamily="34" charset="0"/>
              <a:ea typeface="宋体" panose="02010600030101010101" pitchFamily="2" charset="-122"/>
            </a:endParaRPr>
          </a:p>
        </p:txBody>
      </p:sp>
      <p:pic>
        <p:nvPicPr>
          <p:cNvPr id="27652" name="图片 27651" descr="875844291530869789453"/>
          <p:cNvPicPr>
            <a:picLocks noChangeAspect="1"/>
          </p:cNvPicPr>
          <p:nvPr/>
        </p:nvPicPr>
        <p:blipFill>
          <a:blip r:embed="rId2"/>
          <a:stretch>
            <a:fillRect/>
          </a:stretch>
        </p:blipFill>
        <p:spPr>
          <a:xfrm>
            <a:off x="1581150" y="2971800"/>
            <a:ext cx="5364163" cy="3692525"/>
          </a:xfrm>
          <a:prstGeom prst="rect">
            <a:avLst/>
          </a:prstGeom>
          <a:noFill/>
          <a:ln w="9525">
            <a:noFill/>
          </a:ln>
        </p:spPr>
      </p:pic>
      <p:sp>
        <p:nvSpPr>
          <p:cNvPr id="33796" name="矩形 27652"/>
          <p:cNvSpPr/>
          <p:nvPr/>
        </p:nvSpPr>
        <p:spPr>
          <a:xfrm>
            <a:off x="1444625" y="688975"/>
            <a:ext cx="6310313" cy="692150"/>
          </a:xfrm>
          <a:prstGeom prst="rect">
            <a:avLst/>
          </a:prstGeom>
          <a:noFill/>
          <a:ln w="9525">
            <a:noFill/>
          </a:ln>
        </p:spPr>
        <p:txBody>
          <a:bodyPr wrap="none" anchor="t">
            <a:spAutoFit/>
          </a:bodyPr>
          <a:lstStyle/>
          <a:p>
            <a:pPr eaLnBrk="0" hangingPunct="0"/>
            <a:r>
              <a:rPr lang="zh-CN" altLang="en-US" sz="4000" b="1">
                <a:solidFill>
                  <a:srgbClr val="000000"/>
                </a:solidFill>
                <a:latin typeface="方正楷体_GBK" panose="03000509000000000000" pitchFamily="65" charset="-122"/>
                <a:ea typeface="方正楷体_GBK" panose="03000509000000000000" pitchFamily="65" charset="-122"/>
              </a:rPr>
              <a:t>三、当前扶贫领域腐败问题</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16" fill="hold" grpId="0" nodeType="withEffect">
                                  <p:stCondLst>
                                    <p:cond delay="0"/>
                                  </p:stCondLst>
                                  <p:childTnLst>
                                    <p:animRot by="21600000">
                                      <p:cBhvr>
                                        <p:cTn id="6" dur="1000" fill="hold"/>
                                        <p:tgtEl>
                                          <p:spTgt spid="276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占位符 28673"/>
          <p:cNvSpPr>
            <a:spLocks noGrp="1"/>
          </p:cNvSpPr>
          <p:nvPr>
            <p:ph idx="1"/>
          </p:nvPr>
        </p:nvSpPr>
        <p:spPr>
          <a:xfrm>
            <a:off x="928688" y="595313"/>
            <a:ext cx="8229600" cy="4525962"/>
          </a:xfrm>
          <a:ln/>
        </p:spPr>
        <p:txBody>
          <a:bodyPr anchor="t"/>
          <a:lstStyle/>
          <a:p>
            <a:pPr>
              <a:buNone/>
            </a:pPr>
            <a:r>
              <a:rPr lang="zh-CN" altLang="en-US" sz="3600" b="1" dirty="0">
                <a:solidFill>
                  <a:srgbClr val="000000"/>
                </a:solidFill>
                <a:latin typeface="方正楷体_GBK" panose="03000509000000000000" pitchFamily="65" charset="-122"/>
              </a:rPr>
              <a:t>（二）收</a:t>
            </a:r>
            <a:r>
              <a:rPr lang="zh-CN" altLang="en-US" sz="3600" b="1">
                <a:solidFill>
                  <a:srgbClr val="000000"/>
                </a:solidFill>
                <a:latin typeface="方正楷体_GBK" panose="03000509000000000000" pitchFamily="65" charset="-122"/>
              </a:rPr>
              <a:t>受</a:t>
            </a:r>
            <a:r>
              <a:rPr lang="zh-CN" altLang="en-US" sz="3600" b="1" dirty="0">
                <a:solidFill>
                  <a:srgbClr val="000000"/>
                </a:solidFill>
                <a:latin typeface="方正楷体_GBK" panose="03000509000000000000" pitchFamily="65" charset="-122"/>
              </a:rPr>
              <a:t>贿赂</a:t>
            </a:r>
            <a:r>
              <a:rPr lang="zh-CN" altLang="en-US" sz="3600" b="1" dirty="0">
                <a:solidFill>
                  <a:srgbClr val="000099"/>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要是利用职务上的便利，索取或收受他人财物。</a:t>
            </a:r>
          </a:p>
          <a:p>
            <a:pPr>
              <a:buNone/>
            </a:pPr>
            <a:endParaRPr lang="zh-CN" altLang="en-US" sz="3600" b="1">
              <a:solidFill>
                <a:srgbClr val="FF0000"/>
              </a:solidFill>
              <a:latin typeface="方正楷体_GBK" panose="03000509000000000000" pitchFamily="65" charset="-122"/>
            </a:endParaRPr>
          </a:p>
        </p:txBody>
      </p:sp>
      <p:pic>
        <p:nvPicPr>
          <p:cNvPr id="28675" name="图片 28674" descr="1738717401530869789453"/>
          <p:cNvPicPr>
            <a:picLocks noChangeAspect="1"/>
          </p:cNvPicPr>
          <p:nvPr/>
        </p:nvPicPr>
        <p:blipFill>
          <a:blip r:embed="rId2"/>
          <a:stretch>
            <a:fillRect/>
          </a:stretch>
        </p:blipFill>
        <p:spPr>
          <a:xfrm>
            <a:off x="2260600" y="1874838"/>
            <a:ext cx="5072063" cy="4614862"/>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1000" fill="hold"/>
                                        <p:tgtEl>
                                          <p:spTgt spid="28675"/>
                                        </p:tgtEl>
                                        <p:attrNameLst>
                                          <p:attrName>ppt_w</p:attrName>
                                        </p:attrNameLst>
                                      </p:cBhvr>
                                      <p:tavLst>
                                        <p:tav tm="0">
                                          <p:val>
                                            <p:fltVal val="0"/>
                                          </p:val>
                                        </p:tav>
                                        <p:tav tm="100000">
                                          <p:val>
                                            <p:strVal val="#ppt_w"/>
                                          </p:val>
                                        </p:tav>
                                      </p:tavLst>
                                    </p:anim>
                                    <p:anim calcmode="lin" valueType="num">
                                      <p:cBhvr additive="base">
                                        <p:cTn id="8" dur="1000" fill="hold"/>
                                        <p:tgtEl>
                                          <p:spTgt spid="28675"/>
                                        </p:tgtEl>
                                        <p:attrNameLst>
                                          <p:attrName>ppt_h</p:attrName>
                                        </p:attrNameLst>
                                      </p:cBhvr>
                                      <p:tavLst>
                                        <p:tav tm="0">
                                          <p:val>
                                            <p:fltVal val="0"/>
                                          </p:val>
                                        </p:tav>
                                        <p:tav tm="100000">
                                          <p:val>
                                            <p:strVal val="#ppt_h"/>
                                          </p:val>
                                        </p:tav>
                                      </p:tavLst>
                                    </p:anim>
                                    <p:animEffect transition="in" filter="fade">
                                      <p:cBhvr>
                                        <p:cTn id="9" dur="1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占位符 29697"/>
          <p:cNvSpPr>
            <a:spLocks noGrp="1"/>
          </p:cNvSpPr>
          <p:nvPr>
            <p:ph idx="1"/>
          </p:nvPr>
        </p:nvSpPr>
        <p:spPr>
          <a:xfrm>
            <a:off x="547688" y="541338"/>
            <a:ext cx="8229600" cy="2887662"/>
          </a:xfrm>
          <a:ln/>
        </p:spPr>
        <p:txBody>
          <a:bodyPr anchor="t"/>
          <a:lstStyle/>
          <a:p>
            <a:pPr>
              <a:buNone/>
            </a:pPr>
            <a:r>
              <a:rPr lang="zh-CN" altLang="en-US" sz="3600" b="1" dirty="0">
                <a:solidFill>
                  <a:srgbClr val="000000"/>
                </a:solidFill>
                <a:latin typeface="方正楷体_GBK" panose="03000509000000000000" pitchFamily="65" charset="-122"/>
              </a:rPr>
              <a:t> （三）截</a:t>
            </a:r>
            <a:r>
              <a:rPr lang="zh-CN" altLang="en-US" sz="3600" b="1">
                <a:solidFill>
                  <a:srgbClr val="000000"/>
                </a:solidFill>
                <a:latin typeface="方正楷体_GBK" panose="03000509000000000000" pitchFamily="65" charset="-122"/>
              </a:rPr>
              <a:t>留</a:t>
            </a:r>
            <a:r>
              <a:rPr lang="zh-CN" altLang="en-US" sz="3600" b="1" dirty="0">
                <a:solidFill>
                  <a:srgbClr val="000000"/>
                </a:solidFill>
                <a:latin typeface="方正楷体_GBK" panose="03000509000000000000" pitchFamily="65" charset="-122"/>
              </a:rPr>
              <a:t>挪用</a:t>
            </a:r>
            <a:r>
              <a:rPr lang="zh-CN" altLang="en-US" sz="3600" b="1" dirty="0">
                <a:solidFill>
                  <a:srgbClr val="000099"/>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要是利用职务上的便利，截留扶贫资金，或者以虚报、冒领等手段套取扶贫资金、物资，挪用于扶贫以外的其他开支甚至不正当支出。</a:t>
            </a:r>
          </a:p>
        </p:txBody>
      </p:sp>
      <p:pic>
        <p:nvPicPr>
          <p:cNvPr id="29699" name="图片 29698" descr="9260150631530869789453"/>
          <p:cNvPicPr>
            <a:picLocks noChangeAspect="1"/>
          </p:cNvPicPr>
          <p:nvPr/>
        </p:nvPicPr>
        <p:blipFill>
          <a:blip r:embed="rId2"/>
          <a:stretch>
            <a:fillRect/>
          </a:stretch>
        </p:blipFill>
        <p:spPr>
          <a:xfrm>
            <a:off x="1724025" y="2819400"/>
            <a:ext cx="5549900" cy="3881438"/>
          </a:xfrm>
          <a:prstGeom prst="rect">
            <a:avLst/>
          </a:prstGeom>
          <a:noFill/>
          <a:ln w="9525">
            <a:noFill/>
          </a:ln>
        </p:spPr>
      </p:pic>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1000" fill="hold"/>
                                        <p:tgtEl>
                                          <p:spTgt spid="29699"/>
                                        </p:tgtEl>
                                        <p:attrNameLst>
                                          <p:attrName>ppt_w</p:attrName>
                                        </p:attrNameLst>
                                      </p:cBhvr>
                                      <p:tavLst>
                                        <p:tav tm="0">
                                          <p:val>
                                            <p:fltVal val="0"/>
                                          </p:val>
                                        </p:tav>
                                        <p:tav tm="100000">
                                          <p:val>
                                            <p:strVal val="#ppt_w"/>
                                          </p:val>
                                        </p:tav>
                                      </p:tavLst>
                                    </p:anim>
                                    <p:anim calcmode="lin" valueType="num">
                                      <p:cBhvr additive="base">
                                        <p:cTn id="8" dur="1000" fill="hold"/>
                                        <p:tgtEl>
                                          <p:spTgt spid="29699"/>
                                        </p:tgtEl>
                                        <p:attrNameLst>
                                          <p:attrName>ppt_h</p:attrName>
                                        </p:attrNameLst>
                                      </p:cBhvr>
                                      <p:tavLst>
                                        <p:tav tm="0">
                                          <p:val>
                                            <p:fltVal val="0"/>
                                          </p:val>
                                        </p:tav>
                                        <p:tav tm="100000">
                                          <p:val>
                                            <p:strVal val="#ppt_h"/>
                                          </p:val>
                                        </p:tav>
                                      </p:tavLst>
                                    </p:anim>
                                    <p:animEffect transition="in" filter="fade">
                                      <p:cBhvr>
                                        <p:cTn id="9" dur="1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5361" descr="1105799741530869789437"/>
          <p:cNvPicPr>
            <a:picLocks noChangeAspect="1"/>
          </p:cNvPicPr>
          <p:nvPr/>
        </p:nvPicPr>
        <p:blipFill>
          <a:blip r:embed="rId2"/>
          <a:stretch>
            <a:fillRect/>
          </a:stretch>
        </p:blipFill>
        <p:spPr>
          <a:xfrm>
            <a:off x="858838" y="3133725"/>
            <a:ext cx="7197725" cy="3403600"/>
          </a:xfrm>
          <a:prstGeom prst="rect">
            <a:avLst/>
          </a:prstGeom>
          <a:noFill/>
          <a:ln w="9525">
            <a:noFill/>
          </a:ln>
        </p:spPr>
      </p:pic>
      <p:sp>
        <p:nvSpPr>
          <p:cNvPr id="15363" name="标题 15362"/>
          <p:cNvSpPr>
            <a:spLocks noGrp="1"/>
          </p:cNvSpPr>
          <p:nvPr>
            <p:ph type="title"/>
          </p:nvPr>
        </p:nvSpPr>
        <p:spPr>
          <a:xfrm>
            <a:off x="0" y="522288"/>
            <a:ext cx="8229600" cy="2384425"/>
          </a:xfrm>
          <a:ln/>
        </p:spPr>
        <p:txBody>
          <a:bodyPr anchor="ctr"/>
          <a:lstStyle/>
          <a:p>
            <a:r>
              <a:rPr lang="zh-CN" altLang="en-US" sz="4800" b="1">
                <a:solidFill>
                  <a:schemeClr val="accent2"/>
                </a:solidFill>
                <a:latin typeface="方正魏碑_GBK" panose="03000509000000000000" pitchFamily="65" charset="-122"/>
                <a:ea typeface="方正魏碑_GBK" panose="03000509000000000000" pitchFamily="65" charset="-122"/>
              </a:rPr>
              <a:t>强化监督执纪问责</a:t>
            </a:r>
            <a:br>
              <a:rPr lang="zh-CN" altLang="en-US" sz="4800" b="1">
                <a:solidFill>
                  <a:schemeClr val="accent2"/>
                </a:solidFill>
                <a:latin typeface="方正魏碑_GBK" panose="03000509000000000000" pitchFamily="65" charset="-122"/>
                <a:ea typeface="方正魏碑_GBK" panose="03000509000000000000" pitchFamily="65" charset="-122"/>
              </a:rPr>
            </a:br>
            <a:r>
              <a:rPr lang="zh-CN" altLang="en-US" sz="4800" b="1">
                <a:solidFill>
                  <a:schemeClr val="accent2"/>
                </a:solidFill>
                <a:latin typeface="方正魏碑_GBK" panose="03000509000000000000" pitchFamily="65" charset="-122"/>
                <a:ea typeface="方正魏碑_GBK" panose="03000509000000000000" pitchFamily="65" charset="-122"/>
              </a:rPr>
              <a:t>为打赢脱贫攻坚战提供</a:t>
            </a:r>
            <a:br>
              <a:rPr lang="zh-CN" altLang="en-US" sz="4800" b="1">
                <a:solidFill>
                  <a:schemeClr val="accent2"/>
                </a:solidFill>
                <a:latin typeface="方正魏碑_GBK" panose="03000509000000000000" pitchFamily="65" charset="-122"/>
                <a:ea typeface="方正魏碑_GBK" panose="03000509000000000000" pitchFamily="65" charset="-122"/>
              </a:rPr>
            </a:br>
            <a:r>
              <a:rPr lang="zh-CN" altLang="en-US" sz="4800" b="1">
                <a:solidFill>
                  <a:schemeClr val="accent2"/>
                </a:solidFill>
                <a:latin typeface="方正魏碑_GBK" panose="03000509000000000000" pitchFamily="65" charset="-122"/>
                <a:ea typeface="方正魏碑_GBK" panose="03000509000000000000" pitchFamily="65" charset="-122"/>
              </a:rPr>
              <a:t>坚</a:t>
            </a:r>
            <a:r>
              <a:rPr lang="zh-CN" altLang="en-US" sz="4800" b="1" dirty="0">
                <a:solidFill>
                  <a:schemeClr val="accent2"/>
                </a:solidFill>
                <a:latin typeface="方正魏碑_GBK" panose="03000509000000000000" pitchFamily="65" charset="-122"/>
                <a:ea typeface="方正魏碑_GBK" panose="03000509000000000000" pitchFamily="65" charset="-122"/>
              </a:rPr>
              <a:t>强纪律保</a:t>
            </a:r>
            <a:r>
              <a:rPr lang="zh-CN" altLang="en-US" sz="4800" b="1">
                <a:solidFill>
                  <a:schemeClr val="accent2"/>
                </a:solidFill>
                <a:latin typeface="方正魏碑_GBK" panose="03000509000000000000" pitchFamily="65" charset="-122"/>
                <a:ea typeface="方正魏碑_GBK" panose="03000509000000000000" pitchFamily="65" charset="-122"/>
              </a:rPr>
              <a:t>障</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5363"/>
                                        </p:tgtEl>
                                        <p:attrNameLst>
                                          <p:attrName>style.visibility</p:attrName>
                                        </p:attrNameLst>
                                      </p:cBhvr>
                                      <p:to>
                                        <p:strVal val="visible"/>
                                      </p:to>
                                    </p:set>
                                    <p:animScale>
                                      <p:cBhvr>
                                        <p:cTn id="7" dur="1000" decel="50000"/>
                                        <p:tgtEl>
                                          <p:spTgt spid="153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15363"/>
                                        </p:tgtEl>
                                        <p:attrNameLst>
                                          <p:attrName>ppt_x</p:attrName>
                                          <p:attrName>ppt_y</p:attrName>
                                        </p:attrNameLst>
                                      </p:cBhvr>
                                    </p:animMotion>
                                    <p:animEffect transition="in" filter="fade">
                                      <p:cBhvr>
                                        <p:cTn id="9" dur="10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占位符 30721"/>
          <p:cNvSpPr>
            <a:spLocks noGrp="1"/>
          </p:cNvSpPr>
          <p:nvPr>
            <p:ph idx="1"/>
          </p:nvPr>
        </p:nvSpPr>
        <p:spPr>
          <a:xfrm>
            <a:off x="493713" y="461963"/>
            <a:ext cx="8229600" cy="5719762"/>
          </a:xfrm>
          <a:ln/>
        </p:spPr>
        <p:txBody>
          <a:bodyPr anchor="t"/>
          <a:lstStyle/>
          <a:p>
            <a:pPr marL="914400" lvl="1" indent="-457200" eaLnBrk="1" hangingPunct="1">
              <a:spcBef>
                <a:spcPts val="1000"/>
              </a:spcBef>
              <a:buNone/>
            </a:pPr>
            <a:r>
              <a:rPr lang="zh-CN" altLang="en-US" sz="3600" b="1" dirty="0">
                <a:solidFill>
                  <a:srgbClr val="000000"/>
                </a:solidFill>
                <a:latin typeface="方正楷体_GBK" panose="03000509000000000000" pitchFamily="65" charset="-122"/>
              </a:rPr>
              <a:t>（四）优</a:t>
            </a:r>
            <a:r>
              <a:rPr lang="zh-CN" altLang="en-US" sz="3600" b="1">
                <a:solidFill>
                  <a:srgbClr val="000000"/>
                </a:solidFill>
                <a:latin typeface="方正楷体_GBK" panose="03000509000000000000" pitchFamily="65" charset="-122"/>
              </a:rPr>
              <a:t>亲</a:t>
            </a:r>
            <a:r>
              <a:rPr lang="zh-CN" altLang="en-US" sz="3600" b="1" dirty="0">
                <a:solidFill>
                  <a:srgbClr val="000000"/>
                </a:solidFill>
                <a:latin typeface="方正楷体_GBK" panose="03000509000000000000" pitchFamily="65" charset="-122"/>
              </a:rPr>
              <a:t>厚友</a:t>
            </a:r>
            <a:r>
              <a:rPr lang="zh-CN" altLang="en-US" b="1" dirty="0">
                <a:solidFill>
                  <a:srgbClr val="000000"/>
                </a:solidFill>
                <a:latin typeface="方正楷体_GBK" panose="03000509000000000000" pitchFamily="65" charset="-122"/>
              </a:rPr>
              <a:t>：</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要是利用职务上的便利</a:t>
            </a:r>
            <a:r>
              <a:rPr lang="zh-CN" altLang="en-US" b="1" dirty="0">
                <a:solidFill>
                  <a:srgbClr val="FF0000"/>
                </a:solidFill>
                <a:latin typeface="方正楷体_GBK" panose="03000509000000000000" pitchFamily="65" charset="-122"/>
              </a:rPr>
              <a:t>，将扶</a:t>
            </a:r>
            <a:r>
              <a:rPr lang="zh-CN" altLang="en-US" b="1">
                <a:solidFill>
                  <a:srgbClr val="FF0000"/>
                </a:solidFill>
                <a:latin typeface="方正楷体_GBK" panose="03000509000000000000" pitchFamily="65" charset="-122"/>
              </a:rPr>
              <a:t>贫资金、物资和待遇分配给不符合条件的亲友。</a:t>
            </a:r>
          </a:p>
          <a:p>
            <a:pPr>
              <a:buNone/>
            </a:pPr>
            <a:endParaRPr lang="zh-CN" altLang="en-US" sz="2800" b="1">
              <a:solidFill>
                <a:srgbClr val="FF0000"/>
              </a:solidFill>
              <a:latin typeface="方正楷体_GBK" panose="03000509000000000000" pitchFamily="65" charset="-122"/>
            </a:endParaRPr>
          </a:p>
        </p:txBody>
      </p:sp>
      <p:pic>
        <p:nvPicPr>
          <p:cNvPr id="30723" name="图片 30722" descr="1809497401530869789453"/>
          <p:cNvPicPr>
            <a:picLocks noChangeAspect="1"/>
          </p:cNvPicPr>
          <p:nvPr/>
        </p:nvPicPr>
        <p:blipFill>
          <a:blip r:embed="rId2"/>
          <a:stretch>
            <a:fillRect/>
          </a:stretch>
        </p:blipFill>
        <p:spPr>
          <a:xfrm>
            <a:off x="1543050" y="2070100"/>
            <a:ext cx="6554788" cy="4357688"/>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p:cTn id="7" dur="1"/>
                                        <p:tgtEl>
                                          <p:spTgt spid="3072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31745"/>
          <p:cNvSpPr/>
          <p:nvPr/>
        </p:nvSpPr>
        <p:spPr>
          <a:xfrm>
            <a:off x="587375" y="639763"/>
            <a:ext cx="8047038" cy="1676400"/>
          </a:xfrm>
          <a:prstGeom prst="rect">
            <a:avLst/>
          </a:prstGeom>
          <a:noFill/>
          <a:ln w="9525">
            <a:noFill/>
          </a:ln>
        </p:spPr>
        <p:txBody>
          <a:bodyPr anchor="t">
            <a:spAutoFit/>
          </a:bodyPr>
          <a:lstStyle/>
          <a:p>
            <a:pPr lvl="1" indent="0" algn="l" eaLnBrk="1" hangingPunct="1"/>
            <a:r>
              <a:rPr lang="zh-CN" altLang="en-US" sz="3600" b="1" dirty="0">
                <a:solidFill>
                  <a:srgbClr val="000000"/>
                </a:solidFill>
                <a:latin typeface="方正楷体_GBK" panose="03000509000000000000" pitchFamily="65" charset="-122"/>
                <a:ea typeface="方正楷体_GBK" panose="03000509000000000000" pitchFamily="65" charset="-122"/>
              </a:rPr>
              <a:t>（五）吃</a:t>
            </a:r>
            <a:r>
              <a:rPr lang="zh-CN" altLang="en-US" sz="3600" b="1">
                <a:solidFill>
                  <a:srgbClr val="000000"/>
                </a:solidFill>
                <a:latin typeface="方正楷体_GBK" panose="03000509000000000000" pitchFamily="65" charset="-122"/>
                <a:ea typeface="方正楷体_GBK" panose="03000509000000000000" pitchFamily="65" charset="-122"/>
              </a:rPr>
              <a:t>拿</a:t>
            </a:r>
            <a:r>
              <a:rPr lang="zh-CN" altLang="en-US" sz="3600" b="1" dirty="0">
                <a:solidFill>
                  <a:srgbClr val="000000"/>
                </a:solidFill>
                <a:latin typeface="方正楷体_GBK" panose="03000509000000000000" pitchFamily="65" charset="-122"/>
                <a:ea typeface="方正楷体_GBK" panose="03000509000000000000" pitchFamily="65" charset="-122"/>
              </a:rPr>
              <a:t>卡要</a:t>
            </a:r>
            <a:r>
              <a:rPr lang="zh-CN" altLang="en-US" sz="4000" b="1" dirty="0">
                <a:solidFill>
                  <a:srgbClr val="000000"/>
                </a:solidFill>
                <a:latin typeface="方正楷体_GBK" panose="03000509000000000000" pitchFamily="65" charset="-122"/>
                <a:ea typeface="方正楷体_GBK" panose="03000509000000000000" pitchFamily="65" charset="-122"/>
              </a:rPr>
              <a:t>：</a:t>
            </a:r>
            <a:r>
              <a:rPr lang="zh-CN" altLang="en-US" sz="3200" b="1" dirty="0">
                <a:solidFill>
                  <a:srgbClr val="FF0000"/>
                </a:solidFill>
                <a:latin typeface="方正楷体_GBK" panose="03000509000000000000" pitchFamily="65" charset="-122"/>
                <a:ea typeface="方正楷体_GBK" panose="03000509000000000000" pitchFamily="65" charset="-122"/>
              </a:rPr>
              <a:t>主</a:t>
            </a:r>
            <a:r>
              <a:rPr lang="zh-CN" altLang="en-US" sz="3200" b="1">
                <a:solidFill>
                  <a:srgbClr val="FF0000"/>
                </a:solidFill>
                <a:latin typeface="方正楷体_GBK" panose="03000509000000000000" pitchFamily="65" charset="-122"/>
                <a:ea typeface="方正楷体_GBK" panose="03000509000000000000" pitchFamily="65" charset="-122"/>
              </a:rPr>
              <a:t>要是借分配资金、办理事项之机刁难群众，索要好处，搭车收费。</a:t>
            </a:r>
          </a:p>
        </p:txBody>
      </p:sp>
      <p:pic>
        <p:nvPicPr>
          <p:cNvPr id="31747" name="图片 31746" descr="5385964551530869789453"/>
          <p:cNvPicPr>
            <a:picLocks noChangeAspect="1"/>
          </p:cNvPicPr>
          <p:nvPr/>
        </p:nvPicPr>
        <p:blipFill>
          <a:blip r:embed="rId2"/>
          <a:stretch>
            <a:fillRect/>
          </a:stretch>
        </p:blipFill>
        <p:spPr>
          <a:xfrm>
            <a:off x="327025" y="4003675"/>
            <a:ext cx="4416425" cy="2508250"/>
          </a:xfrm>
          <a:prstGeom prst="rect">
            <a:avLst/>
          </a:prstGeom>
          <a:noFill/>
          <a:ln w="9525">
            <a:noFill/>
          </a:ln>
        </p:spPr>
      </p:pic>
      <p:pic>
        <p:nvPicPr>
          <p:cNvPr id="31748" name="图片 31747" descr="529433551530869789453"/>
          <p:cNvPicPr>
            <a:picLocks noChangeAspect="1"/>
          </p:cNvPicPr>
          <p:nvPr/>
        </p:nvPicPr>
        <p:blipFill>
          <a:blip r:embed="rId3"/>
          <a:stretch>
            <a:fillRect/>
          </a:stretch>
        </p:blipFill>
        <p:spPr>
          <a:xfrm>
            <a:off x="4519613" y="1979613"/>
            <a:ext cx="4370387" cy="284162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path" presetSubtype="0" accel="50000" decel="50000" fill="hold" grpId="0" nodeType="afterEffect">
                                  <p:stCondLst>
                                    <p:cond delay="0"/>
                                  </p:stCondLst>
                                  <p:childTnLst>
                                    <p:animMotion origin="layout" path="M 0.0 0.0 L 0.24999619 0.0 L 0.24999619 0.33332828 L 0.0 0.33332828 L 0.0 0.0 Z" pathEditMode="relative" ptsTypes="">
                                      <p:cBhvr>
                                        <p:cTn id="6" dur="1000" fill="hold"/>
                                        <p:tgtEl>
                                          <p:spTgt spid="31747"/>
                                        </p:tgtEl>
                                        <p:attrNameLst>
                                          <p:attrName>ppt_x</p:attrName>
                                          <p:attrName>ppt_y</p:attrName>
                                        </p:attrNameLst>
                                      </p:cBhvr>
                                    </p:animMotion>
                                  </p:childTnLst>
                                </p:cTn>
                              </p:par>
                            </p:childTnLst>
                          </p:cTn>
                        </p:par>
                        <p:par>
                          <p:cTn id="7" fill="hold">
                            <p:stCondLst>
                              <p:cond delay="1000"/>
                            </p:stCondLst>
                            <p:childTnLst>
                              <p:par>
                                <p:cTn id="8" presetID="1" presetClass="path" presetSubtype="0" accel="50000" decel="50000" fill="hold" grpId="0" nodeType="afterEffect">
                                  <p:stCondLst>
                                    <p:cond delay="0"/>
                                  </p:stCondLst>
                                  <p:childTnLst>
                                    <p:animMotion origin="layout" path="M 0.0 0.0 C 0.06899895 0.0 0.12499809 0.07466553 0.12499809 0.16666414 C 0.12499809 0.25866273 0.06899895 0.33332828 0.0 0.33332828 C -0.06899895 0.33332828 -0.12499809 0.25866273 -0.12499809 0.16666414 C -0.12499809 0.07466553 -0.06899895 0.0 0.0 0.0 C 0.0 0.0 0.0 0.0 0.0 0.0 C 0.0 0.0 0.0 0.0 0.0 0.0 C 0.0 0.0 0.0 0.0 0.0 0.0 Z" pathEditMode="relative" ptsTypes="">
                                      <p:cBhvr>
                                        <p:cTn id="9" dur="1000" fill="hold"/>
                                        <p:tgtEl>
                                          <p:spTgt spid="3174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P spid="3174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占位符 32769"/>
          <p:cNvSpPr>
            <a:spLocks noGrp="1"/>
          </p:cNvSpPr>
          <p:nvPr>
            <p:ph idx="1"/>
          </p:nvPr>
        </p:nvSpPr>
        <p:spPr>
          <a:xfrm>
            <a:off x="404813" y="633413"/>
            <a:ext cx="8229600" cy="4525962"/>
          </a:xfrm>
          <a:ln/>
        </p:spPr>
        <p:txBody>
          <a:bodyPr anchor="t"/>
          <a:lstStyle/>
          <a:p>
            <a:pPr lvl="1" eaLnBrk="1" hangingPunct="1">
              <a:spcBef>
                <a:spcPct val="0"/>
              </a:spcBef>
              <a:buNone/>
            </a:pPr>
            <a:r>
              <a:rPr lang="zh-CN" altLang="en-US" sz="3600" b="1" dirty="0">
                <a:solidFill>
                  <a:srgbClr val="000000"/>
                </a:solidFill>
              </a:rPr>
              <a:t>（六）侵</a:t>
            </a:r>
            <a:r>
              <a:rPr lang="zh-CN" altLang="en-US" sz="3600" b="1">
                <a:solidFill>
                  <a:srgbClr val="000000"/>
                </a:solidFill>
              </a:rPr>
              <a:t>占</a:t>
            </a:r>
            <a:r>
              <a:rPr lang="zh-CN" altLang="en-US" sz="3600" b="1" dirty="0">
                <a:solidFill>
                  <a:srgbClr val="000000"/>
                </a:solidFill>
              </a:rPr>
              <a:t>掠夺</a:t>
            </a:r>
            <a:r>
              <a:rPr lang="zh-CN" altLang="en-US" sz="3600" b="1" dirty="0">
                <a:solidFill>
                  <a:srgbClr val="FF0000"/>
                </a:solidFill>
              </a:rPr>
              <a:t>：</a:t>
            </a:r>
            <a:r>
              <a:rPr lang="zh-CN" altLang="en-US" sz="3200" b="1" dirty="0">
                <a:solidFill>
                  <a:srgbClr val="FF0000"/>
                </a:solidFill>
              </a:rPr>
              <a:t>主</a:t>
            </a:r>
            <a:r>
              <a:rPr lang="zh-CN" altLang="en-US" sz="3200" b="1">
                <a:solidFill>
                  <a:srgbClr val="FF0000"/>
                </a:solidFill>
              </a:rPr>
              <a:t>要是通过强迫、隐瞒等手段巧取豪夺，侵占群众利益。</a:t>
            </a:r>
          </a:p>
          <a:p>
            <a:pPr>
              <a:buNone/>
            </a:pPr>
            <a:endParaRPr lang="zh-CN" altLang="en-US"/>
          </a:p>
        </p:txBody>
      </p:sp>
      <p:pic>
        <p:nvPicPr>
          <p:cNvPr id="32771" name="图片 32770" descr="532969461530869789453"/>
          <p:cNvPicPr>
            <a:picLocks noChangeAspect="1"/>
          </p:cNvPicPr>
          <p:nvPr/>
        </p:nvPicPr>
        <p:blipFill>
          <a:blip r:embed="rId2"/>
          <a:stretch>
            <a:fillRect/>
          </a:stretch>
        </p:blipFill>
        <p:spPr>
          <a:xfrm>
            <a:off x="1855788" y="1862138"/>
            <a:ext cx="5311775" cy="4246562"/>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1000" fill="hold"/>
                                        <p:tgtEl>
                                          <p:spTgt spid="32771"/>
                                        </p:tgtEl>
                                        <p:attrNameLst>
                                          <p:attrName>ppt_w</p:attrName>
                                        </p:attrNameLst>
                                      </p:cBhvr>
                                      <p:tavLst>
                                        <p:tav tm="0">
                                          <p:val>
                                            <p:fltVal val="0"/>
                                          </p:val>
                                        </p:tav>
                                        <p:tav tm="100000">
                                          <p:val>
                                            <p:strVal val="#ppt_w"/>
                                          </p:val>
                                        </p:tav>
                                      </p:tavLst>
                                    </p:anim>
                                    <p:anim calcmode="lin" valueType="num">
                                      <p:cBhvr additive="base">
                                        <p:cTn id="8" dur="1000" fill="hold"/>
                                        <p:tgtEl>
                                          <p:spTgt spid="32771"/>
                                        </p:tgtEl>
                                        <p:attrNameLst>
                                          <p:attrName>ppt_h</p:attrName>
                                        </p:attrNameLst>
                                      </p:cBhvr>
                                      <p:tavLst>
                                        <p:tav tm="0">
                                          <p:val>
                                            <p:fltVal val="0"/>
                                          </p:val>
                                        </p:tav>
                                        <p:tav tm="100000">
                                          <p:val>
                                            <p:strVal val="#ppt_h"/>
                                          </p:val>
                                        </p:tav>
                                      </p:tavLst>
                                    </p:anim>
                                    <p:animEffect transition="in" filter="fade">
                                      <p:cBhvr>
                                        <p:cTn id="9" dur="10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占位符 33793"/>
          <p:cNvSpPr>
            <a:spLocks noGrp="1"/>
          </p:cNvSpPr>
          <p:nvPr>
            <p:ph idx="1"/>
          </p:nvPr>
        </p:nvSpPr>
        <p:spPr>
          <a:xfrm>
            <a:off x="392113" y="450850"/>
            <a:ext cx="8229600" cy="1998663"/>
          </a:xfrm>
          <a:ln/>
        </p:spPr>
        <p:txBody>
          <a:bodyPr anchor="t"/>
          <a:lstStyle/>
          <a:p>
            <a:pPr marL="0" indent="25400" algn="just">
              <a:lnSpc>
                <a:spcPts val="4400"/>
              </a:lnSpc>
              <a:buNone/>
            </a:pPr>
            <a:r>
              <a:rPr lang="zh-CN" altLang="en-US" b="1" dirty="0">
                <a:solidFill>
                  <a:srgbClr val="000000"/>
                </a:solidFill>
                <a:latin typeface="方正楷体_GBK" panose="03000509000000000000" pitchFamily="65" charset="-122"/>
              </a:rPr>
              <a:t>（七）雁</a:t>
            </a:r>
            <a:r>
              <a:rPr lang="zh-CN" altLang="en-US" b="1">
                <a:solidFill>
                  <a:srgbClr val="000000"/>
                </a:solidFill>
                <a:latin typeface="方正楷体_GBK" panose="03000509000000000000" pitchFamily="65" charset="-122"/>
              </a:rPr>
              <a:t>过</a:t>
            </a:r>
            <a:r>
              <a:rPr lang="zh-CN" altLang="en-US" b="1" dirty="0">
                <a:solidFill>
                  <a:srgbClr val="000000"/>
                </a:solidFill>
                <a:latin typeface="方正楷体_GBK" panose="03000509000000000000" pitchFamily="65" charset="-122"/>
              </a:rPr>
              <a:t>拔毛</a:t>
            </a:r>
            <a:r>
              <a:rPr lang="zh-CN" altLang="en-US" sz="2800" b="1" dirty="0">
                <a:solidFill>
                  <a:srgbClr val="000000"/>
                </a:solidFill>
                <a:latin typeface="方正楷体_GBK" panose="03000509000000000000" pitchFamily="65" charset="-122"/>
              </a:rPr>
              <a:t>：</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要是利用经手的便利，以好处费、回扣等形式收取索取不当利益。</a:t>
            </a:r>
          </a:p>
          <a:p>
            <a:pPr marL="0" indent="25400">
              <a:lnSpc>
                <a:spcPts val="4400"/>
              </a:lnSpc>
              <a:buNone/>
            </a:pPr>
            <a:r>
              <a:rPr lang="zh-CN" altLang="en-US" sz="2800" b="1">
                <a:solidFill>
                  <a:srgbClr val="FF0000"/>
                </a:solidFill>
                <a:latin typeface="方正楷体_GBK" panose="03000509000000000000" pitchFamily="65" charset="-122"/>
              </a:rPr>
              <a:t>      </a:t>
            </a:r>
          </a:p>
        </p:txBody>
      </p:sp>
      <p:pic>
        <p:nvPicPr>
          <p:cNvPr id="33795" name="图片 33794" descr="8919688661530869789453"/>
          <p:cNvPicPr>
            <a:picLocks noChangeAspect="1"/>
          </p:cNvPicPr>
          <p:nvPr/>
        </p:nvPicPr>
        <p:blipFill>
          <a:blip r:embed="rId2"/>
          <a:stretch>
            <a:fillRect/>
          </a:stretch>
        </p:blipFill>
        <p:spPr>
          <a:xfrm>
            <a:off x="1214438" y="1847850"/>
            <a:ext cx="6337300" cy="46101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1000" fill="hold"/>
                                        <p:tgtEl>
                                          <p:spTgt spid="33795"/>
                                        </p:tgtEl>
                                        <p:attrNameLst>
                                          <p:attrName>ppt_x</p:attrName>
                                        </p:attrNameLst>
                                      </p:cBhvr>
                                      <p:tavLst>
                                        <p:tav tm="0">
                                          <p:val>
                                            <p:strVal val="ppt_x"/>
                                          </p:val>
                                        </p:tav>
                                        <p:tav tm="100000">
                                          <p:val>
                                            <p:strVal val="ppt_x"/>
                                          </p:val>
                                        </p:tav>
                                      </p:tavLst>
                                    </p:anim>
                                    <p:anim calcmode="lin" valueType="num">
                                      <p:cBhvr additive="base">
                                        <p:cTn id="8" dur="1000" fill="hold"/>
                                        <p:tgtEl>
                                          <p:spTgt spid="33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占位符 34817"/>
          <p:cNvSpPr>
            <a:spLocks noGrp="1"/>
          </p:cNvSpPr>
          <p:nvPr>
            <p:ph idx="1"/>
          </p:nvPr>
        </p:nvSpPr>
        <p:spPr>
          <a:xfrm>
            <a:off x="471488" y="595313"/>
            <a:ext cx="8229600" cy="4525962"/>
          </a:xfrm>
          <a:ln/>
        </p:spPr>
        <p:txBody>
          <a:bodyPr anchor="t"/>
          <a:lstStyle/>
          <a:p>
            <a:pPr>
              <a:lnSpc>
                <a:spcPts val="4400"/>
              </a:lnSpc>
              <a:buNone/>
            </a:pPr>
            <a:r>
              <a:rPr lang="zh-CN" altLang="en-US" sz="3600" b="1" dirty="0">
                <a:solidFill>
                  <a:srgbClr val="000000"/>
                </a:solidFill>
                <a:latin typeface="方正楷体_GBK" panose="03000509000000000000" pitchFamily="65" charset="-122"/>
              </a:rPr>
              <a:t>（八）虚</a:t>
            </a:r>
            <a:r>
              <a:rPr lang="zh-CN" altLang="en-US" sz="3600" b="1">
                <a:solidFill>
                  <a:srgbClr val="000000"/>
                </a:solidFill>
                <a:latin typeface="方正楷体_GBK" panose="03000509000000000000" pitchFamily="65" charset="-122"/>
              </a:rPr>
              <a:t>报</a:t>
            </a:r>
            <a:r>
              <a:rPr lang="zh-CN" altLang="en-US" sz="3600" b="1" dirty="0">
                <a:solidFill>
                  <a:srgbClr val="000000"/>
                </a:solidFill>
                <a:latin typeface="方正楷体_GBK" panose="03000509000000000000" pitchFamily="65" charset="-122"/>
              </a:rPr>
              <a:t>冒领：</a:t>
            </a:r>
            <a:r>
              <a:rPr lang="zh-CN" altLang="en-US" b="1" dirty="0">
                <a:solidFill>
                  <a:srgbClr val="FF0000"/>
                </a:solidFill>
                <a:latin typeface="方正楷体_GBK" panose="03000509000000000000" pitchFamily="65" charset="-122"/>
              </a:rPr>
              <a:t>主</a:t>
            </a:r>
            <a:r>
              <a:rPr lang="zh-CN" altLang="en-US" b="1">
                <a:solidFill>
                  <a:srgbClr val="FF0000"/>
                </a:solidFill>
                <a:latin typeface="方正楷体_GBK" panose="03000509000000000000" pitchFamily="65" charset="-122"/>
              </a:rPr>
              <a:t>要是通过提供虚假资料、利用虚假手段套取、占有扶贫资金、物资。</a:t>
            </a:r>
          </a:p>
          <a:p>
            <a:endParaRPr lang="zh-CN" altLang="en-US"/>
          </a:p>
        </p:txBody>
      </p:sp>
      <p:pic>
        <p:nvPicPr>
          <p:cNvPr id="34819" name="图片 34818" descr="2129740771530869789453"/>
          <p:cNvPicPr>
            <a:picLocks noChangeAspect="1"/>
          </p:cNvPicPr>
          <p:nvPr/>
        </p:nvPicPr>
        <p:blipFill>
          <a:blip r:embed="rId2"/>
          <a:stretch>
            <a:fillRect/>
          </a:stretch>
        </p:blipFill>
        <p:spPr>
          <a:xfrm>
            <a:off x="1855788" y="2359025"/>
            <a:ext cx="5799137" cy="4143375"/>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linds(horizontal)">
                                      <p:cBhvr>
                                        <p:cTn id="7" dur="1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35841"/>
          <p:cNvSpPr>
            <a:spLocks noGrp="1"/>
          </p:cNvSpPr>
          <p:nvPr>
            <p:ph type="title"/>
          </p:nvPr>
        </p:nvSpPr>
        <p:spPr>
          <a:xfrm>
            <a:off x="523875" y="941388"/>
            <a:ext cx="8229600" cy="1143000"/>
          </a:xfrm>
          <a:ln/>
        </p:spPr>
        <p:txBody>
          <a:bodyPr anchor="ctr"/>
          <a:lstStyle/>
          <a:p>
            <a:pPr algn="l"/>
            <a:r>
              <a:rPr lang="zh-CN" altLang="en-US" sz="3600" b="1" dirty="0">
                <a:solidFill>
                  <a:srgbClr val="000000"/>
                </a:solidFill>
                <a:latin typeface="方正楷体_GBK" panose="03000509000000000000" pitchFamily="65" charset="-122"/>
                <a:ea typeface="方正楷体_GBK" panose="03000509000000000000" pitchFamily="65" charset="-122"/>
              </a:rPr>
              <a:t>（九）违</a:t>
            </a:r>
            <a:r>
              <a:rPr lang="zh-CN" altLang="en-US" sz="3600" b="1">
                <a:solidFill>
                  <a:srgbClr val="000000"/>
                </a:solidFill>
                <a:latin typeface="方正楷体_GBK" panose="03000509000000000000" pitchFamily="65" charset="-122"/>
                <a:ea typeface="方正楷体_GBK" panose="03000509000000000000" pitchFamily="65" charset="-122"/>
              </a:rPr>
              <a:t>规参与</a:t>
            </a:r>
            <a:r>
              <a:rPr lang="zh-CN" altLang="en-US" sz="3600" b="1" dirty="0">
                <a:solidFill>
                  <a:srgbClr val="000000"/>
                </a:solidFill>
                <a:latin typeface="方正楷体_GBK" panose="03000509000000000000" pitchFamily="65" charset="-122"/>
                <a:ea typeface="方正楷体_GBK" panose="03000509000000000000" pitchFamily="65" charset="-122"/>
              </a:rPr>
              <a:t>工程：</a:t>
            </a:r>
            <a:r>
              <a:rPr lang="zh-CN" altLang="en-US" sz="3200" b="1" dirty="0">
                <a:solidFill>
                  <a:srgbClr val="FF0000"/>
                </a:solidFill>
                <a:latin typeface="方正楷体_GBK" panose="03000509000000000000" pitchFamily="65" charset="-122"/>
                <a:ea typeface="方正楷体_GBK" panose="03000509000000000000" pitchFamily="65" charset="-122"/>
              </a:rPr>
              <a:t>主</a:t>
            </a:r>
            <a:r>
              <a:rPr lang="zh-CN" altLang="en-US" sz="3200" b="1">
                <a:solidFill>
                  <a:srgbClr val="FF0000"/>
                </a:solidFill>
                <a:latin typeface="方正楷体_GBK" panose="03000509000000000000" pitchFamily="65" charset="-122"/>
                <a:ea typeface="方正楷体_GBK" panose="03000509000000000000" pitchFamily="65" charset="-122"/>
              </a:rPr>
              <a:t>要是违规通过以他人名义、挂靠等方式承揽扶贫工程、或参与扶贫项目建设，获取利益。</a:t>
            </a:r>
            <a:r>
              <a:rPr lang="zh-CN" altLang="en-US" sz="3600" b="1">
                <a:solidFill>
                  <a:srgbClr val="FF0000"/>
                </a:solidFill>
                <a:latin typeface="方正楷体_GBK" panose="03000509000000000000" pitchFamily="65" charset="-122"/>
                <a:ea typeface="方正楷体_GBK" panose="03000509000000000000" pitchFamily="65" charset="-122"/>
              </a:rPr>
              <a:t/>
            </a:r>
            <a:br>
              <a:rPr lang="zh-CN" altLang="en-US" sz="3600" b="1">
                <a:solidFill>
                  <a:srgbClr val="FF0000"/>
                </a:solidFill>
                <a:latin typeface="方正楷体_GBK" panose="03000509000000000000" pitchFamily="65" charset="-122"/>
                <a:ea typeface="方正楷体_GBK" panose="03000509000000000000" pitchFamily="65" charset="-122"/>
              </a:rPr>
            </a:br>
            <a:endParaRPr lang="zh-CN" altLang="en-US" sz="3600" b="1">
              <a:solidFill>
                <a:srgbClr val="FF0000"/>
              </a:solidFill>
              <a:latin typeface="方正楷体_GBK" panose="03000509000000000000" pitchFamily="65" charset="-122"/>
              <a:ea typeface="方正楷体_GBK" panose="03000509000000000000" pitchFamily="65" charset="-122"/>
            </a:endParaRPr>
          </a:p>
        </p:txBody>
      </p:sp>
      <p:pic>
        <p:nvPicPr>
          <p:cNvPr id="41986" name="图片 35842" descr="4549031041530869789484"/>
          <p:cNvPicPr>
            <a:picLocks noChangeAspect="1"/>
          </p:cNvPicPr>
          <p:nvPr/>
        </p:nvPicPr>
        <p:blipFill>
          <a:blip r:embed="rId2"/>
          <a:stretch>
            <a:fillRect/>
          </a:stretch>
        </p:blipFill>
        <p:spPr>
          <a:xfrm>
            <a:off x="1481138" y="2138363"/>
            <a:ext cx="6091237" cy="4598987"/>
          </a:xfrm>
          <a:prstGeom prst="rect">
            <a:avLst/>
          </a:prstGeom>
          <a:noFill/>
          <a:ln w="9525">
            <a:noFill/>
          </a:ln>
        </p:spPr>
      </p:pic>
    </p:spTree>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36865"/>
          <p:cNvSpPr>
            <a:spLocks noGrp="1"/>
          </p:cNvSpPr>
          <p:nvPr>
            <p:ph type="title"/>
          </p:nvPr>
        </p:nvSpPr>
        <p:spPr>
          <a:xfrm>
            <a:off x="428625" y="693738"/>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四、当前扶贫领域形式主义官僚问题</a:t>
            </a:r>
            <a:r>
              <a:rPr lang="zh-CN" altLang="en-US"/>
              <a:t/>
            </a:r>
            <a:br>
              <a:rPr lang="zh-CN" altLang="en-US"/>
            </a:br>
            <a:endParaRPr lang="zh-CN" altLang="en-US"/>
          </a:p>
        </p:txBody>
      </p:sp>
      <p:sp>
        <p:nvSpPr>
          <p:cNvPr id="43010" name="文本占位符 36866"/>
          <p:cNvSpPr>
            <a:spLocks noGrp="1"/>
          </p:cNvSpPr>
          <p:nvPr>
            <p:ph idx="1"/>
          </p:nvPr>
        </p:nvSpPr>
        <p:spPr>
          <a:xfrm>
            <a:off x="495300" y="1362075"/>
            <a:ext cx="8229600" cy="4525963"/>
          </a:xfrm>
          <a:ln/>
        </p:spPr>
        <p:txBody>
          <a:bodyPr anchor="t"/>
          <a:lstStyle/>
          <a:p>
            <a:pPr marL="457200" indent="-457200" eaLnBrk="1" hangingPunct="1">
              <a:lnSpc>
                <a:spcPts val="4000"/>
              </a:lnSpc>
              <a:spcBef>
                <a:spcPts val="2400"/>
              </a:spcBef>
              <a:buNone/>
            </a:pPr>
            <a:r>
              <a:rPr lang="zh-CN" altLang="en-US" sz="3600" b="1">
                <a:solidFill>
                  <a:srgbClr val="000000"/>
                </a:solidFill>
                <a:latin typeface="方正楷体_GBK" panose="03000509000000000000" pitchFamily="65" charset="-122"/>
              </a:rPr>
              <a:t>   </a:t>
            </a:r>
            <a:r>
              <a:rPr lang="zh-CN" altLang="en-US" b="1" dirty="0">
                <a:solidFill>
                  <a:srgbClr val="000000"/>
                </a:solidFill>
                <a:latin typeface="方正楷体_GBK" panose="03000509000000000000" pitchFamily="65" charset="-122"/>
              </a:rPr>
              <a:t>（一）做</a:t>
            </a:r>
            <a:r>
              <a:rPr lang="zh-CN" altLang="en-US" b="1">
                <a:solidFill>
                  <a:srgbClr val="000000"/>
                </a:solidFill>
                <a:latin typeface="方正楷体_GBK" panose="03000509000000000000" pitchFamily="65" charset="-122"/>
              </a:rPr>
              <a:t>表面</a:t>
            </a:r>
            <a:r>
              <a:rPr lang="zh-CN" altLang="en-US" b="1" dirty="0">
                <a:solidFill>
                  <a:srgbClr val="000000"/>
                </a:solidFill>
                <a:latin typeface="方正楷体_GBK" panose="03000509000000000000" pitchFamily="65" charset="-122"/>
              </a:rPr>
              <a:t>文章</a:t>
            </a:r>
            <a:r>
              <a:rPr lang="zh-CN" altLang="en-US" b="1" dirty="0">
                <a:solidFill>
                  <a:srgbClr val="FF0000"/>
                </a:solidFill>
                <a:latin typeface="方正楷体_GBK" panose="03000509000000000000" pitchFamily="65" charset="-122"/>
              </a:rPr>
              <a:t>：</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要是指工作看似取得成绩、实际上没有解决贫困群众的切身困难，“不怕群众不满意、就怕领导不注意”。</a:t>
            </a:r>
          </a:p>
        </p:txBody>
      </p:sp>
      <p:pic>
        <p:nvPicPr>
          <p:cNvPr id="36868" name="图片 36867" descr="2983489081530869789453"/>
          <p:cNvPicPr>
            <a:picLocks noChangeAspect="1"/>
          </p:cNvPicPr>
          <p:nvPr/>
        </p:nvPicPr>
        <p:blipFill>
          <a:blip r:embed="rId2"/>
          <a:stretch>
            <a:fillRect/>
          </a:stretch>
        </p:blipFill>
        <p:spPr>
          <a:xfrm>
            <a:off x="1228725" y="3024188"/>
            <a:ext cx="6816725" cy="3559175"/>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circle(in)">
                                      <p:cBhvr>
                                        <p:cTn id="7" dur="10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37889"/>
          <p:cNvSpPr/>
          <p:nvPr/>
        </p:nvSpPr>
        <p:spPr>
          <a:xfrm>
            <a:off x="795338" y="515938"/>
            <a:ext cx="7054850" cy="2287587"/>
          </a:xfrm>
          <a:prstGeom prst="rect">
            <a:avLst/>
          </a:prstGeom>
          <a:noFill/>
          <a:ln w="9525">
            <a:noFill/>
          </a:ln>
        </p:spPr>
        <p:txBody>
          <a:bodyPr anchor="t">
            <a:spAutoFit/>
          </a:bodyPr>
          <a:lstStyle/>
          <a:p>
            <a:r>
              <a:rPr lang="zh-CN" altLang="en-US" sz="3600" b="1">
                <a:solidFill>
                  <a:srgbClr val="FF0000"/>
                </a:solidFill>
                <a:latin typeface="方正楷体_GBK" panose="03000509000000000000" pitchFamily="65" charset="-122"/>
                <a:ea typeface="方正楷体_GBK" panose="03000509000000000000" pitchFamily="65" charset="-122"/>
              </a:rPr>
              <a:t>* “垒大户”“堆盆景”，搞华而不实的“形象工程”。</a:t>
            </a:r>
          </a:p>
          <a:p>
            <a:endParaRPr lang="zh-CN" altLang="en-US" sz="4000" b="1">
              <a:solidFill>
                <a:srgbClr val="FF0000"/>
              </a:solidFill>
              <a:latin typeface="方正楷体_GBK" panose="03000509000000000000" pitchFamily="65" charset="-122"/>
              <a:ea typeface="方正楷体_GBK" panose="03000509000000000000" pitchFamily="65" charset="-122"/>
            </a:endParaRPr>
          </a:p>
          <a:p>
            <a:endParaRPr lang="zh-CN" altLang="en-US">
              <a:latin typeface="Calibri" panose="020F0502020204030204" pitchFamily="34" charset="0"/>
              <a:ea typeface="方正楷体_GBK" panose="03000509000000000000" pitchFamily="65" charset="-122"/>
            </a:endParaRPr>
          </a:p>
        </p:txBody>
      </p:sp>
      <p:pic>
        <p:nvPicPr>
          <p:cNvPr id="37891" name="图片 37890" descr="828198081530869789453"/>
          <p:cNvPicPr>
            <a:picLocks noChangeAspect="1"/>
          </p:cNvPicPr>
          <p:nvPr/>
        </p:nvPicPr>
        <p:blipFill>
          <a:blip r:embed="rId2"/>
          <a:stretch>
            <a:fillRect/>
          </a:stretch>
        </p:blipFill>
        <p:spPr>
          <a:xfrm>
            <a:off x="1136650" y="1887538"/>
            <a:ext cx="6230938" cy="4598987"/>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strips(downLeft)">
                                      <p:cBhvr>
                                        <p:cTn id="7" dur="1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占位符 38913"/>
          <p:cNvSpPr>
            <a:spLocks noGrp="1"/>
          </p:cNvSpPr>
          <p:nvPr>
            <p:ph idx="1"/>
          </p:nvPr>
        </p:nvSpPr>
        <p:spPr>
          <a:xfrm>
            <a:off x="444500" y="803275"/>
            <a:ext cx="8229600" cy="4525963"/>
          </a:xfrm>
          <a:ln/>
        </p:spPr>
        <p:txBody>
          <a:bodyPr anchor="t"/>
          <a:lstStyle/>
          <a:p>
            <a:pPr eaLnBrk="1" hangingPunct="1">
              <a:spcBef>
                <a:spcPct val="0"/>
              </a:spcBef>
              <a:buNone/>
            </a:pPr>
            <a:r>
              <a:rPr lang="zh-CN" altLang="en-US" b="1">
                <a:solidFill>
                  <a:srgbClr val="FF0000"/>
                </a:solidFill>
              </a:rPr>
              <a:t>以会议贯彻会议、以文件落实文件等。</a:t>
            </a:r>
          </a:p>
          <a:p>
            <a:endParaRPr lang="zh-CN" altLang="en-US"/>
          </a:p>
        </p:txBody>
      </p:sp>
      <p:pic>
        <p:nvPicPr>
          <p:cNvPr id="38915" name="图片 38914" descr="3347837171530869789453"/>
          <p:cNvPicPr>
            <a:picLocks noChangeAspect="1"/>
          </p:cNvPicPr>
          <p:nvPr/>
        </p:nvPicPr>
        <p:blipFill>
          <a:blip r:embed="rId2"/>
          <a:stretch>
            <a:fillRect/>
          </a:stretch>
        </p:blipFill>
        <p:spPr>
          <a:xfrm>
            <a:off x="927100" y="1992313"/>
            <a:ext cx="6997700" cy="3938587"/>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diamond(in)">
                                      <p:cBhvr>
                                        <p:cTn id="7" dur="1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占位符 39937"/>
          <p:cNvSpPr>
            <a:spLocks noGrp="1"/>
          </p:cNvSpPr>
          <p:nvPr>
            <p:ph idx="1"/>
          </p:nvPr>
        </p:nvSpPr>
        <p:spPr>
          <a:xfrm>
            <a:off x="41275" y="268288"/>
            <a:ext cx="9551988" cy="5811837"/>
          </a:xfrm>
          <a:ln/>
        </p:spPr>
        <p:txBody>
          <a:bodyPr anchor="t"/>
          <a:lstStyle/>
          <a:p>
            <a:pPr marL="457200" indent="-457200" eaLnBrk="1" hangingPunct="1">
              <a:spcBef>
                <a:spcPts val="2400"/>
              </a:spcBef>
              <a:buNone/>
            </a:pPr>
            <a:r>
              <a:rPr lang="zh-CN" altLang="en-US" sz="3600" b="1">
                <a:solidFill>
                  <a:srgbClr val="FF0000"/>
                </a:solidFill>
                <a:latin typeface="方正楷体_GBK" panose="03000509000000000000" pitchFamily="65" charset="-122"/>
              </a:rPr>
              <a:t>    </a:t>
            </a:r>
            <a:r>
              <a:rPr lang="zh-CN" altLang="en-US" sz="3600" b="1" dirty="0">
                <a:solidFill>
                  <a:srgbClr val="FF0000"/>
                </a:solidFill>
                <a:latin typeface="方正楷体_GBK" panose="03000509000000000000" pitchFamily="65" charset="-122"/>
              </a:rPr>
              <a:t>（</a:t>
            </a:r>
            <a:r>
              <a:rPr lang="zh-CN" altLang="en-US" sz="2800" b="1" dirty="0">
                <a:solidFill>
                  <a:srgbClr val="000000"/>
                </a:solidFill>
                <a:latin typeface="方正楷体_GBK" panose="03000509000000000000" pitchFamily="65" charset="-122"/>
              </a:rPr>
              <a:t>二）弄</a:t>
            </a:r>
            <a:r>
              <a:rPr lang="zh-CN" altLang="en-US" sz="2800" b="1">
                <a:solidFill>
                  <a:srgbClr val="000000"/>
                </a:solidFill>
                <a:latin typeface="方正楷体_GBK" panose="03000509000000000000" pitchFamily="65" charset="-122"/>
              </a:rPr>
              <a:t>虚</a:t>
            </a:r>
            <a:r>
              <a:rPr lang="zh-CN" altLang="en-US" sz="2800" b="1" dirty="0">
                <a:solidFill>
                  <a:srgbClr val="000000"/>
                </a:solidFill>
                <a:latin typeface="方正楷体_GBK" panose="03000509000000000000" pitchFamily="65" charset="-122"/>
              </a:rPr>
              <a:t>作假：</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要是指制造假材料、假情况、假数字、假典型，搞数字脱贫、虚假脱贫。</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*在建档立卡环节造假。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*在脱贫认定环节造假。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*在考核评估环节造假。</a:t>
            </a:r>
          </a:p>
          <a:p>
            <a:pPr marL="914400" lvl="1" indent="-457200" eaLnBrk="1" hangingPunct="1">
              <a:spcBef>
                <a:spcPts val="2400"/>
              </a:spcBef>
              <a:buNone/>
            </a:pPr>
            <a:r>
              <a:rPr lang="zh-CN" altLang="en-US" b="1">
                <a:solidFill>
                  <a:srgbClr val="FF0000"/>
                </a:solidFill>
                <a:latin typeface="方正楷体_GBK" panose="03000509000000000000" pitchFamily="65" charset="-122"/>
              </a:rPr>
              <a:t>*在脱贫实际成效上造假。</a:t>
            </a:r>
          </a:p>
          <a:p>
            <a:pPr marL="457200" indent="-457200"/>
            <a:endParaRPr lang="zh-CN" altLang="en-US" sz="2800"/>
          </a:p>
        </p:txBody>
      </p:sp>
      <p:pic>
        <p:nvPicPr>
          <p:cNvPr id="39939" name="图片 39938" descr="9866049471530869789453"/>
          <p:cNvPicPr>
            <a:picLocks noChangeAspect="1"/>
          </p:cNvPicPr>
          <p:nvPr/>
        </p:nvPicPr>
        <p:blipFill>
          <a:blip r:embed="rId2"/>
          <a:stretch>
            <a:fillRect/>
          </a:stretch>
        </p:blipFill>
        <p:spPr>
          <a:xfrm>
            <a:off x="4533900" y="1600200"/>
            <a:ext cx="4610100" cy="4795838"/>
          </a:xfrm>
          <a:prstGeom prst="rect">
            <a:avLst/>
          </a:prstGeom>
          <a:noFill/>
          <a:ln w="9525">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additive="base">
                                        <p:cTn id="7" dur="1000" fill="hold"/>
                                        <p:tgtEl>
                                          <p:spTgt spid="39939"/>
                                        </p:tgtEl>
                                        <p:attrNameLst>
                                          <p:attrName>ppt_w</p:attrName>
                                        </p:attrNameLst>
                                      </p:cBhvr>
                                      <p:tavLst>
                                        <p:tav tm="0">
                                          <p:val>
                                            <p:strVal val="#ppt_w*0.70"/>
                                          </p:val>
                                        </p:tav>
                                        <p:tav tm="100000">
                                          <p:val>
                                            <p:strVal val="#ppt_w"/>
                                          </p:val>
                                        </p:tav>
                                      </p:tavLst>
                                    </p:anim>
                                    <p:anim calcmode="lin" valueType="num">
                                      <p:cBhvr additive="base">
                                        <p:cTn id="8" dur="1000" fill="hold"/>
                                        <p:tgtEl>
                                          <p:spTgt spid="39939"/>
                                        </p:tgtEl>
                                        <p:attrNameLst>
                                          <p:attrName>ppt_h</p:attrName>
                                        </p:attrNameLst>
                                      </p:cBhvr>
                                      <p:tavLst>
                                        <p:tav tm="0">
                                          <p:val>
                                            <p:strVal val="#ppt_h"/>
                                          </p:val>
                                        </p:tav>
                                        <p:tav tm="100000">
                                          <p:val>
                                            <p:strVal val="#ppt_h"/>
                                          </p:val>
                                        </p:tav>
                                      </p:tavLst>
                                    </p:anim>
                                    <p:animEffect transition="in" filter="fade">
                                      <p:cBhvr>
                                        <p:cTn id="9" dur="10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6385"/>
          <p:cNvSpPr>
            <a:spLocks noGrp="1"/>
          </p:cNvSpPr>
          <p:nvPr>
            <p:ph type="title"/>
          </p:nvPr>
        </p:nvSpPr>
        <p:spPr>
          <a:xfrm>
            <a:off x="457200" y="522288"/>
            <a:ext cx="8229600" cy="1143000"/>
          </a:xfrm>
          <a:ln/>
        </p:spPr>
        <p:txBody>
          <a:bodyPr anchor="ctr"/>
          <a:lstStyle/>
          <a:p>
            <a:r>
              <a:rPr lang="zh-CN" altLang="en-US" sz="3400" b="1">
                <a:solidFill>
                  <a:srgbClr val="000000"/>
                </a:solidFill>
                <a:latin typeface="方正小标宋_GBK" panose="03000509000000000000" pitchFamily="65" charset="-122"/>
                <a:ea typeface="方正小标宋_GBK" panose="03000509000000000000" pitchFamily="65" charset="-122"/>
              </a:rPr>
              <a:t>一、习近平总书记有关扶贫领域腐败和</a:t>
            </a:r>
            <a:br>
              <a:rPr lang="zh-CN" altLang="en-US" sz="3400" b="1">
                <a:solidFill>
                  <a:srgbClr val="000000"/>
                </a:solidFill>
                <a:latin typeface="方正小标宋_GBK" panose="03000509000000000000" pitchFamily="65" charset="-122"/>
                <a:ea typeface="方正小标宋_GBK" panose="03000509000000000000" pitchFamily="65" charset="-122"/>
              </a:rPr>
            </a:br>
            <a:r>
              <a:rPr lang="zh-CN" altLang="en-US" sz="3400" b="1">
                <a:solidFill>
                  <a:srgbClr val="000000"/>
                </a:solidFill>
                <a:latin typeface="方正小标宋_GBK" panose="03000509000000000000" pitchFamily="65" charset="-122"/>
                <a:ea typeface="方正小标宋_GBK" panose="03000509000000000000" pitchFamily="65" charset="-122"/>
              </a:rPr>
              <a:t>作风问题重要指示</a:t>
            </a:r>
          </a:p>
        </p:txBody>
      </p:sp>
      <p:sp>
        <p:nvSpPr>
          <p:cNvPr id="16387" name="内容占位符 16386"/>
          <p:cNvSpPr>
            <a:spLocks noGrp="1"/>
          </p:cNvSpPr>
          <p:nvPr>
            <p:ph idx="1"/>
          </p:nvPr>
        </p:nvSpPr>
        <p:spPr>
          <a:xfrm>
            <a:off x="447675" y="1847850"/>
            <a:ext cx="8229600" cy="1828800"/>
          </a:xfrm>
          <a:ln/>
        </p:spPr>
        <p:txBody>
          <a:bodyPr anchor="t"/>
          <a:lstStyle/>
          <a:p>
            <a:pPr algn="just">
              <a:buNone/>
            </a:pPr>
            <a:r>
              <a:rPr lang="zh-CN" altLang="en-US" sz="3600" b="1">
                <a:solidFill>
                  <a:srgbClr val="000000"/>
                </a:solidFill>
              </a:rPr>
              <a:t>        </a:t>
            </a:r>
            <a:r>
              <a:rPr lang="en-US" altLang="zh-CN" sz="2800" b="1">
                <a:solidFill>
                  <a:srgbClr val="000000"/>
                </a:solidFill>
              </a:rPr>
              <a:t>2012</a:t>
            </a:r>
            <a:r>
              <a:rPr lang="zh-CN" altLang="en-US" sz="2800" b="1">
                <a:solidFill>
                  <a:srgbClr val="000000"/>
                </a:solidFill>
              </a:rPr>
              <a:t>年</a:t>
            </a:r>
            <a:r>
              <a:rPr lang="en-US" altLang="zh-CN" sz="2800" b="1">
                <a:solidFill>
                  <a:srgbClr val="000000"/>
                </a:solidFill>
              </a:rPr>
              <a:t>12</a:t>
            </a:r>
            <a:r>
              <a:rPr lang="zh-CN" altLang="en-US" sz="2800" b="1">
                <a:solidFill>
                  <a:srgbClr val="000000"/>
                </a:solidFill>
              </a:rPr>
              <a:t>月，习近平总书记在河北阜平考察时指出</a:t>
            </a:r>
            <a:r>
              <a:rPr lang="zh-CN" altLang="en-US" sz="2800" b="1">
                <a:solidFill>
                  <a:srgbClr val="FF0000"/>
                </a:solidFill>
              </a:rPr>
              <a:t>：“我非常不满意，甚至愤怒的是扶贫款项被截留和挪作他用。”</a:t>
            </a:r>
          </a:p>
        </p:txBody>
      </p:sp>
      <p:pic>
        <p:nvPicPr>
          <p:cNvPr id="19459" name="图片 16387" descr="2413513621530869789437"/>
          <p:cNvPicPr>
            <a:picLocks noChangeAspect="1"/>
          </p:cNvPicPr>
          <p:nvPr/>
        </p:nvPicPr>
        <p:blipFill>
          <a:blip r:embed="rId2"/>
          <a:stretch>
            <a:fillRect/>
          </a:stretch>
        </p:blipFill>
        <p:spPr>
          <a:xfrm>
            <a:off x="314325" y="3521075"/>
            <a:ext cx="4510088" cy="3182938"/>
          </a:xfrm>
          <a:prstGeom prst="rect">
            <a:avLst/>
          </a:prstGeom>
          <a:noFill/>
          <a:ln w="9525">
            <a:noFill/>
          </a:ln>
        </p:spPr>
      </p:pic>
      <p:pic>
        <p:nvPicPr>
          <p:cNvPr id="19460" name="图片 16388" descr="1607474511530869789437"/>
          <p:cNvPicPr>
            <a:picLocks noChangeAspect="1"/>
          </p:cNvPicPr>
          <p:nvPr/>
        </p:nvPicPr>
        <p:blipFill>
          <a:blip r:embed="rId3"/>
          <a:stretch>
            <a:fillRect/>
          </a:stretch>
        </p:blipFill>
        <p:spPr>
          <a:xfrm>
            <a:off x="5002213" y="3519488"/>
            <a:ext cx="3997325" cy="3146425"/>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386"/>
                                        </p:tgtEl>
                                        <p:attrNameLst>
                                          <p:attrName>style.visibility</p:attrName>
                                        </p:attrNameLst>
                                      </p:cBhvr>
                                      <p:to>
                                        <p:strVal val="visible"/>
                                      </p:to>
                                    </p:set>
                                    <p:animScale>
                                      <p:cBhvr>
                                        <p:cTn id="7" dur="500" decel="50000"/>
                                        <p:tgtEl>
                                          <p:spTgt spid="163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500" decel="50000" fill="hold"/>
                                        <p:tgtEl>
                                          <p:spTgt spid="16386"/>
                                        </p:tgtEl>
                                        <p:attrNameLst>
                                          <p:attrName>ppt_x</p:attrName>
                                          <p:attrName>ppt_y</p:attrName>
                                        </p:attrNameLst>
                                      </p:cBhvr>
                                    </p:animMotion>
                                    <p:animEffect transition="in" filter="fade">
                                      <p:cBhvr>
                                        <p:cTn id="9" dur="500"/>
                                        <p:tgtEl>
                                          <p:spTgt spid="16386"/>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wipe(down)">
                                      <p:cBhvr>
                                        <p:cTn id="12"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p:cNvSpPr>
          <p:nvPr>
            <p:ph type="title"/>
          </p:nvPr>
        </p:nvSpPr>
        <p:spPr>
          <a:xfrm>
            <a:off x="419100" y="5291138"/>
            <a:ext cx="8229600" cy="1143000"/>
          </a:xfrm>
          <a:ln/>
        </p:spPr>
        <p:txBody>
          <a:bodyPr anchor="ctr"/>
          <a:lstStyle/>
          <a:p>
            <a:r>
              <a:rPr lang="zh-CN" altLang="en-US" sz="2800">
                <a:ea typeface="方正楷体_GBK" panose="03000509000000000000" pitchFamily="65" charset="-122"/>
              </a:rPr>
              <a:t>为迎接检查，干部假冒贫困户儿子</a:t>
            </a:r>
          </a:p>
        </p:txBody>
      </p:sp>
      <p:pic>
        <p:nvPicPr>
          <p:cNvPr id="47106" name="图片 40962" descr="7097201981530869789453"/>
          <p:cNvPicPr>
            <a:picLocks noChangeAspect="1"/>
          </p:cNvPicPr>
          <p:nvPr/>
        </p:nvPicPr>
        <p:blipFill>
          <a:blip r:embed="rId2"/>
          <a:stretch>
            <a:fillRect/>
          </a:stretch>
        </p:blipFill>
        <p:spPr>
          <a:xfrm>
            <a:off x="914400" y="0"/>
            <a:ext cx="8216900" cy="55372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fade">
                                      <p:cBhvr>
                                        <p:cTn id="7" dur="1000"/>
                                        <p:tgtEl>
                                          <p:spTgt spid="40962"/>
                                        </p:tgtEl>
                                      </p:cBhvr>
                                    </p:animEffect>
                                    <p:anim calcmode="lin" valueType="num">
                                      <p:cBhvr additive="base">
                                        <p:cTn id="8" dur="1000" fill="hold"/>
                                        <p:tgtEl>
                                          <p:spTgt spid="40962"/>
                                        </p:tgtEl>
                                        <p:attrNameLst>
                                          <p:attrName>ppt_x</p:attrName>
                                        </p:attrNameLst>
                                      </p:cBhvr>
                                      <p:tavLst>
                                        <p:tav tm="0">
                                          <p:val>
                                            <p:strVal val="#ppt_x"/>
                                          </p:val>
                                        </p:tav>
                                        <p:tav tm="100000">
                                          <p:val>
                                            <p:strVal val="#ppt_x"/>
                                          </p:val>
                                        </p:tav>
                                      </p:tavLst>
                                    </p:anim>
                                    <p:anim calcmode="lin" valueType="num">
                                      <p:cBhvr additive="base">
                                        <p:cTn id="9"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占位符 41985"/>
          <p:cNvSpPr>
            <a:spLocks noGrp="1"/>
          </p:cNvSpPr>
          <p:nvPr>
            <p:ph idx="1"/>
          </p:nvPr>
        </p:nvSpPr>
        <p:spPr>
          <a:xfrm>
            <a:off x="514350" y="590550"/>
            <a:ext cx="8229600" cy="4525963"/>
          </a:xfrm>
          <a:ln/>
        </p:spPr>
        <p:txBody>
          <a:bodyPr anchor="t"/>
          <a:lstStyle/>
          <a:p>
            <a:pPr marL="457200" indent="-457200" eaLnBrk="1" hangingPunct="1">
              <a:spcBef>
                <a:spcPts val="1800"/>
              </a:spcBef>
              <a:buNone/>
            </a:pPr>
            <a:r>
              <a:rPr lang="zh-CN" altLang="en-US" sz="3600" b="1">
                <a:solidFill>
                  <a:srgbClr val="000000"/>
                </a:solidFill>
                <a:latin typeface="方正楷体_GBK" panose="03000509000000000000" pitchFamily="65" charset="-122"/>
              </a:rPr>
              <a:t>     </a:t>
            </a:r>
            <a:r>
              <a:rPr lang="zh-CN" altLang="en-US" sz="3600" b="1" dirty="0">
                <a:solidFill>
                  <a:srgbClr val="000000"/>
                </a:solidFill>
                <a:latin typeface="方正楷体_GBK" panose="03000509000000000000" pitchFamily="65" charset="-122"/>
              </a:rPr>
              <a:t>（</a:t>
            </a:r>
            <a:r>
              <a:rPr lang="zh-CN" altLang="en-US" sz="2800" b="1" dirty="0">
                <a:solidFill>
                  <a:srgbClr val="000000"/>
                </a:solidFill>
                <a:latin typeface="方正楷体_GBK" panose="03000509000000000000" pitchFamily="65" charset="-122"/>
              </a:rPr>
              <a:t>三）消</a:t>
            </a:r>
            <a:r>
              <a:rPr lang="zh-CN" altLang="en-US" sz="2800" b="1">
                <a:solidFill>
                  <a:srgbClr val="000000"/>
                </a:solidFill>
                <a:latin typeface="方正楷体_GBK" panose="03000509000000000000" pitchFamily="65" charset="-122"/>
              </a:rPr>
              <a:t>极</a:t>
            </a:r>
            <a:r>
              <a:rPr lang="zh-CN" altLang="en-US" sz="2800" b="1" dirty="0">
                <a:solidFill>
                  <a:srgbClr val="000000"/>
                </a:solidFill>
                <a:latin typeface="方正楷体_GBK" panose="03000509000000000000" pitchFamily="65" charset="-122"/>
              </a:rPr>
              <a:t>应付：</a:t>
            </a:r>
            <a:r>
              <a:rPr lang="zh-CN" altLang="en-US" sz="2800" b="1" dirty="0">
                <a:solidFill>
                  <a:srgbClr val="FF0000"/>
                </a:solidFill>
                <a:latin typeface="方正楷体_GBK" panose="03000509000000000000" pitchFamily="65" charset="-122"/>
              </a:rPr>
              <a:t>主</a:t>
            </a:r>
            <a:r>
              <a:rPr lang="zh-CN" altLang="en-US" sz="2800" b="1">
                <a:solidFill>
                  <a:srgbClr val="FF0000"/>
                </a:solidFill>
                <a:latin typeface="方正楷体_GBK" panose="03000509000000000000" pitchFamily="65" charset="-122"/>
              </a:rPr>
              <a:t>要是指在落实党中央关于脱贫攻坚重大决策部署中敷衍塞责，不履职、不担当。</a:t>
            </a:r>
          </a:p>
          <a:p>
            <a:pPr marL="914400" lvl="1" indent="-457200" eaLnBrk="1" hangingPunct="1">
              <a:spcBef>
                <a:spcPts val="1400"/>
              </a:spcBef>
              <a:buNone/>
            </a:pPr>
            <a:r>
              <a:rPr lang="zh-CN" altLang="en-US" b="1">
                <a:solidFill>
                  <a:srgbClr val="FF0000"/>
                </a:solidFill>
                <a:latin typeface="方正楷体_GBK" panose="03000509000000000000" pitchFamily="65" charset="-122"/>
              </a:rPr>
              <a:t>*乐当“二传手”。</a:t>
            </a:r>
          </a:p>
          <a:p>
            <a:pPr marL="914400" lvl="1" indent="-457200" eaLnBrk="1" hangingPunct="1">
              <a:spcBef>
                <a:spcPts val="1400"/>
              </a:spcBef>
              <a:buNone/>
            </a:pPr>
            <a:r>
              <a:rPr lang="zh-CN" altLang="en-US" b="1">
                <a:solidFill>
                  <a:srgbClr val="FF0000"/>
                </a:solidFill>
                <a:latin typeface="方正楷体_GBK" panose="03000509000000000000" pitchFamily="65" charset="-122"/>
              </a:rPr>
              <a:t>*推诿扯皮。</a:t>
            </a:r>
          </a:p>
          <a:p>
            <a:pPr marL="914400" lvl="1" indent="-457200" eaLnBrk="1" hangingPunct="1">
              <a:spcBef>
                <a:spcPts val="1400"/>
              </a:spcBef>
              <a:buNone/>
            </a:pPr>
            <a:r>
              <a:rPr lang="zh-CN" altLang="en-US" b="1">
                <a:solidFill>
                  <a:srgbClr val="FF0000"/>
                </a:solidFill>
                <a:latin typeface="方正楷体_GBK" panose="03000509000000000000" pitchFamily="65" charset="-122"/>
              </a:rPr>
              <a:t>*“只要不出事，</a:t>
            </a:r>
          </a:p>
          <a:p>
            <a:pPr marL="914400" lvl="1" indent="-457200" eaLnBrk="1" hangingPunct="1">
              <a:spcBef>
                <a:spcPts val="1400"/>
              </a:spcBef>
              <a:buNone/>
            </a:pPr>
            <a:r>
              <a:rPr lang="zh-CN" altLang="en-US" b="1">
                <a:solidFill>
                  <a:srgbClr val="FF0000"/>
                </a:solidFill>
                <a:latin typeface="方正楷体_GBK" panose="03000509000000000000" pitchFamily="65" charset="-122"/>
              </a:rPr>
              <a:t>宁愿不做事”。</a:t>
            </a:r>
          </a:p>
          <a:p>
            <a:pPr marL="914400" lvl="1" indent="-457200" eaLnBrk="1" hangingPunct="1">
              <a:spcBef>
                <a:spcPts val="1400"/>
              </a:spcBef>
              <a:buNone/>
            </a:pPr>
            <a:r>
              <a:rPr lang="zh-CN" altLang="en-US" b="1">
                <a:solidFill>
                  <a:srgbClr val="FF0000"/>
                </a:solidFill>
                <a:latin typeface="方正楷体_GBK" panose="03000509000000000000" pitchFamily="65" charset="-122"/>
              </a:rPr>
              <a:t>*帮扶措施简单化。</a:t>
            </a:r>
          </a:p>
          <a:p>
            <a:pPr marL="914400" lvl="1" indent="-457200" eaLnBrk="1" hangingPunct="1">
              <a:spcBef>
                <a:spcPts val="1400"/>
              </a:spcBef>
              <a:buNone/>
            </a:pPr>
            <a:r>
              <a:rPr lang="zh-CN" altLang="en-US" b="1">
                <a:solidFill>
                  <a:srgbClr val="FF0000"/>
                </a:solidFill>
                <a:latin typeface="方正楷体_GBK" panose="03000509000000000000" pitchFamily="65" charset="-122"/>
              </a:rPr>
              <a:t>*“走读挂名式”帮扶。</a:t>
            </a:r>
          </a:p>
          <a:p>
            <a:pPr marL="457200" indent="-457200">
              <a:buNone/>
            </a:pPr>
            <a:endParaRPr lang="zh-CN" altLang="en-US" sz="2800">
              <a:solidFill>
                <a:srgbClr val="FF0000"/>
              </a:solidFill>
            </a:endParaRPr>
          </a:p>
        </p:txBody>
      </p:sp>
      <p:pic>
        <p:nvPicPr>
          <p:cNvPr id="41987" name="图片 41986" descr="8241938991530869789453"/>
          <p:cNvPicPr>
            <a:picLocks noChangeAspect="1"/>
          </p:cNvPicPr>
          <p:nvPr/>
        </p:nvPicPr>
        <p:blipFill>
          <a:blip r:embed="rId2"/>
          <a:stretch>
            <a:fillRect/>
          </a:stretch>
        </p:blipFill>
        <p:spPr>
          <a:xfrm>
            <a:off x="4376738" y="1939925"/>
            <a:ext cx="4560887" cy="3998913"/>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path" presetSubtype="0" accel="50000" decel="50000" fill="hold" grpId="0" nodeType="afterEffect">
                                  <p:stCondLst>
                                    <p:cond delay="0"/>
                                  </p:stCondLst>
                                  <p:childTnLst>
                                    <p:animMotion origin="layout" path="M 0.0 0.0 C 0.014187284 -0.003999939 0.011999818 -0.045332644 0.036999438 -0.042666018 C 0.074998856 -0.03866608 0.089998625 -0.009333191 0.12499809 -0.03866608 C 0.14699776 -0.05599915 0.17299737 -0.09999848 0.19199708 -0.09866517 C 0.23499642 -0.09733185 0.24399628 -0.05199921 0.24399628 -0.07563774 C 0.24499626 0.04799927 0.18899712 0.09733185 0.12099816 0.102665104 C 0.051999208 0.106665045 -0.004999924 0.043999333 0.0 0.0 C 0.0 0.0 0.0 0.0 0.0 0.0 C 0.0 0.0 0.0 0.0 0.0 0.0 C 0.0 0.0 0.0 0.0 0.0 0.0 Z" pathEditMode="relative" ptsTypes="">
                                      <p:cBhvr>
                                        <p:cTn id="6" dur="2000" fill="hold"/>
                                        <p:tgtEl>
                                          <p:spTgt spid="4198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43009"/>
          <p:cNvSpPr/>
          <p:nvPr/>
        </p:nvSpPr>
        <p:spPr>
          <a:xfrm>
            <a:off x="779463" y="790575"/>
            <a:ext cx="7446962" cy="2654300"/>
          </a:xfrm>
          <a:prstGeom prst="rect">
            <a:avLst/>
          </a:prstGeom>
          <a:noFill/>
          <a:ln w="9525">
            <a:noFill/>
          </a:ln>
        </p:spPr>
        <p:txBody>
          <a:bodyPr anchor="t">
            <a:spAutoFit/>
          </a:bodyPr>
          <a:lstStyle/>
          <a:p>
            <a:pPr marL="457200" indent="-457200">
              <a:spcBef>
                <a:spcPts val="24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dirty="0">
                <a:solidFill>
                  <a:srgbClr val="000000"/>
                </a:solidFill>
                <a:latin typeface="方正楷体_GBK" panose="03000509000000000000" pitchFamily="65" charset="-122"/>
                <a:ea typeface="方正楷体_GBK" panose="03000509000000000000" pitchFamily="65" charset="-122"/>
              </a:rPr>
              <a:t>（</a:t>
            </a:r>
            <a:r>
              <a:rPr lang="zh-CN" altLang="en-US" sz="2800" b="1" dirty="0">
                <a:solidFill>
                  <a:srgbClr val="000000"/>
                </a:solidFill>
                <a:latin typeface="方正楷体_GBK" panose="03000509000000000000" pitchFamily="65" charset="-122"/>
                <a:ea typeface="方正楷体_GBK" panose="03000509000000000000" pitchFamily="65" charset="-122"/>
              </a:rPr>
              <a:t>四）急</a:t>
            </a:r>
            <a:r>
              <a:rPr lang="zh-CN" altLang="en-US" sz="2800" b="1">
                <a:solidFill>
                  <a:srgbClr val="000000"/>
                </a:solidFill>
                <a:latin typeface="方正楷体_GBK" panose="03000509000000000000" pitchFamily="65" charset="-122"/>
                <a:ea typeface="方正楷体_GBK" panose="03000509000000000000" pitchFamily="65" charset="-122"/>
              </a:rPr>
              <a:t>躁</a:t>
            </a:r>
            <a:r>
              <a:rPr lang="zh-CN" altLang="en-US" sz="2800" b="1" dirty="0">
                <a:solidFill>
                  <a:srgbClr val="000000"/>
                </a:solidFill>
                <a:latin typeface="方正楷体_GBK" panose="03000509000000000000" pitchFamily="65" charset="-122"/>
                <a:ea typeface="方正楷体_GBK" panose="03000509000000000000" pitchFamily="65" charset="-122"/>
              </a:rPr>
              <a:t>冒进：</a:t>
            </a:r>
            <a:r>
              <a:rPr lang="zh-CN" altLang="en-US" sz="2800" b="1" dirty="0">
                <a:solidFill>
                  <a:srgbClr val="FF0000"/>
                </a:solidFill>
                <a:latin typeface="方正楷体_GBK" panose="03000509000000000000" pitchFamily="65" charset="-122"/>
                <a:ea typeface="方正楷体_GBK" panose="03000509000000000000" pitchFamily="65" charset="-122"/>
              </a:rPr>
              <a:t>主</a:t>
            </a:r>
            <a:r>
              <a:rPr lang="zh-CN" altLang="en-US" sz="2800" b="1">
                <a:solidFill>
                  <a:srgbClr val="FF0000"/>
                </a:solidFill>
                <a:latin typeface="方正楷体_GBK" panose="03000509000000000000" pitchFamily="65" charset="-122"/>
                <a:ea typeface="方正楷体_GBK" panose="03000509000000000000" pitchFamily="65" charset="-122"/>
              </a:rPr>
              <a:t>要是急功近利，脱离当地客观条件制定不切实际的目标、下达无法完成的任务，好大喜功，劳民伤财，适得其反。</a:t>
            </a:r>
          </a:p>
          <a:p>
            <a:pPr marL="914400" lvl="1" indent="-457200" algn="l" eaLnBrk="1" hangingPunct="1">
              <a:spcBef>
                <a:spcPts val="2400"/>
              </a:spcBef>
            </a:pPr>
            <a:endParaRPr lang="zh-CN" altLang="en-US" sz="2800" b="1">
              <a:solidFill>
                <a:srgbClr val="FF0000"/>
              </a:solidFill>
              <a:latin typeface="方正楷体_GBK" panose="03000509000000000000" pitchFamily="65" charset="-122"/>
              <a:ea typeface="方正楷体_GBK" panose="03000509000000000000" pitchFamily="65" charset="-122"/>
            </a:endParaRPr>
          </a:p>
        </p:txBody>
      </p:sp>
      <p:pic>
        <p:nvPicPr>
          <p:cNvPr id="43011" name="图片 43010" descr="146734551530869789453"/>
          <p:cNvPicPr>
            <a:picLocks noChangeAspect="1"/>
          </p:cNvPicPr>
          <p:nvPr/>
        </p:nvPicPr>
        <p:blipFill>
          <a:blip r:embed="rId2"/>
          <a:stretch>
            <a:fillRect/>
          </a:stretch>
        </p:blipFill>
        <p:spPr>
          <a:xfrm>
            <a:off x="758825" y="2867025"/>
            <a:ext cx="8035925" cy="3875088"/>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animScale>
                                      <p:cBhvr>
                                        <p:cTn id="7" dur="1000" decel="50000"/>
                                        <p:tgtEl>
                                          <p:spTgt spid="430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43011"/>
                                        </p:tgtEl>
                                        <p:attrNameLst>
                                          <p:attrName>ppt_x</p:attrName>
                                          <p:attrName>ppt_y</p:attrName>
                                        </p:attrNameLst>
                                      </p:cBhvr>
                                    </p:animMotion>
                                    <p:animEffect transition="in" filter="fade">
                                      <p:cBhvr>
                                        <p:cTn id="9" dur="1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44033"/>
          <p:cNvSpPr/>
          <p:nvPr/>
        </p:nvSpPr>
        <p:spPr>
          <a:xfrm>
            <a:off x="815975" y="415925"/>
            <a:ext cx="7424738" cy="1495425"/>
          </a:xfrm>
          <a:prstGeom prst="rect">
            <a:avLst/>
          </a:prstGeom>
          <a:noFill/>
          <a:ln w="9525">
            <a:noFill/>
          </a:ln>
        </p:spPr>
        <p:txBody>
          <a:bodyPr anchor="t">
            <a:spAutoFit/>
          </a:bodyPr>
          <a:lstStyle/>
          <a:p>
            <a:pPr marL="457200" indent="-457200">
              <a:spcBef>
                <a:spcPts val="24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dirty="0">
                <a:solidFill>
                  <a:srgbClr val="000000"/>
                </a:solidFill>
                <a:latin typeface="方正楷体_GBK" panose="03000509000000000000" pitchFamily="65" charset="-122"/>
                <a:ea typeface="方正楷体_GBK" panose="03000509000000000000" pitchFamily="65" charset="-122"/>
              </a:rPr>
              <a:t>（</a:t>
            </a:r>
            <a:r>
              <a:rPr lang="zh-CN" altLang="en-US" sz="2800" b="1" dirty="0">
                <a:solidFill>
                  <a:srgbClr val="000000"/>
                </a:solidFill>
                <a:latin typeface="方正楷体_GBK" panose="03000509000000000000" pitchFamily="65" charset="-122"/>
                <a:ea typeface="方正楷体_GBK" panose="03000509000000000000" pitchFamily="65" charset="-122"/>
              </a:rPr>
              <a:t>五）“</a:t>
            </a:r>
            <a:r>
              <a:rPr lang="zh-CN" altLang="en-US" sz="2800" b="1">
                <a:solidFill>
                  <a:srgbClr val="000000"/>
                </a:solidFill>
                <a:latin typeface="方正楷体_GBK" panose="03000509000000000000" pitchFamily="65" charset="-122"/>
                <a:ea typeface="方正楷体_GBK" panose="03000509000000000000" pitchFamily="65" charset="-122"/>
              </a:rPr>
              <a:t>偷工减</a:t>
            </a:r>
            <a:r>
              <a:rPr lang="zh-CN" altLang="en-US" sz="2800" b="1" dirty="0">
                <a:solidFill>
                  <a:srgbClr val="000000"/>
                </a:solidFill>
                <a:latin typeface="方正楷体_GBK" panose="03000509000000000000" pitchFamily="65" charset="-122"/>
                <a:ea typeface="方正楷体_GBK" panose="03000509000000000000" pitchFamily="65" charset="-122"/>
              </a:rPr>
              <a:t>料”：</a:t>
            </a:r>
            <a:r>
              <a:rPr lang="zh-CN" altLang="en-US" sz="2800" b="1" dirty="0">
                <a:solidFill>
                  <a:srgbClr val="FF0000"/>
                </a:solidFill>
                <a:latin typeface="方正楷体_GBK" panose="03000509000000000000" pitchFamily="65" charset="-122"/>
                <a:ea typeface="方正楷体_GBK" panose="03000509000000000000" pitchFamily="65" charset="-122"/>
              </a:rPr>
              <a:t>主</a:t>
            </a:r>
            <a:r>
              <a:rPr lang="zh-CN" altLang="en-US" sz="2800" b="1">
                <a:solidFill>
                  <a:srgbClr val="FF0000"/>
                </a:solidFill>
                <a:latin typeface="方正楷体_GBK" panose="03000509000000000000" pitchFamily="65" charset="-122"/>
                <a:ea typeface="方正楷体_GBK" panose="03000509000000000000" pitchFamily="65" charset="-122"/>
              </a:rPr>
              <a:t>要是在在贫困户识别上不安程序、不安要求进行，审核走过程，造成识别结果不准确。</a:t>
            </a:r>
          </a:p>
        </p:txBody>
      </p:sp>
      <p:pic>
        <p:nvPicPr>
          <p:cNvPr id="44035" name="图片 44034" descr="8903488471530869789453"/>
          <p:cNvPicPr>
            <a:picLocks noChangeAspect="1"/>
          </p:cNvPicPr>
          <p:nvPr/>
        </p:nvPicPr>
        <p:blipFill>
          <a:blip r:embed="rId2"/>
          <a:stretch>
            <a:fillRect/>
          </a:stretch>
        </p:blipFill>
        <p:spPr>
          <a:xfrm>
            <a:off x="992188" y="1997075"/>
            <a:ext cx="7305675" cy="4598988"/>
          </a:xfrm>
          <a:prstGeom prst="rect">
            <a:avLst/>
          </a:prstGeom>
          <a:noFill/>
          <a:ln w="9525">
            <a:noFill/>
          </a:ln>
        </p:spPr>
      </p:pic>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800" decel="100000"/>
                                        <p:tgtEl>
                                          <p:spTgt spid="44035"/>
                                        </p:tgtEl>
                                      </p:cBhvr>
                                    </p:animEffect>
                                    <p:anim calcmode="lin" valueType="num">
                                      <p:cBhvr>
                                        <p:cTn id="8" dur="800" decel="100000" fill="hold"/>
                                        <p:tgtEl>
                                          <p:spTgt spid="44035"/>
                                        </p:tgtEl>
                                        <p:attrNameLst>
                                          <p:attrName>style.rotation</p:attrName>
                                        </p:attrNameLst>
                                      </p:cBhvr>
                                      <p:tavLst>
                                        <p:tav tm="0">
                                          <p:val>
                                            <p:fltVal val="-90"/>
                                          </p:val>
                                        </p:tav>
                                        <p:tav tm="100000">
                                          <p:val>
                                            <p:fltVal val="0"/>
                                          </p:val>
                                        </p:tav>
                                      </p:tavLst>
                                    </p:anim>
                                    <p:anim calcmode="lin" valueType="num">
                                      <p:cBhvr additive="base">
                                        <p:cTn id="9" dur="800" decel="100000" fill="hold"/>
                                        <p:tgtEl>
                                          <p:spTgt spid="44035"/>
                                        </p:tgtEl>
                                        <p:attrNameLst>
                                          <p:attrName>ppt_x</p:attrName>
                                        </p:attrNameLst>
                                      </p:cBhvr>
                                      <p:tavLst>
                                        <p:tav tm="0">
                                          <p:val>
                                            <p:strVal val="#ppt_x+0.4"/>
                                          </p:val>
                                        </p:tav>
                                        <p:tav tm="100000">
                                          <p:val>
                                            <p:strVal val="#ppt_x-0.05"/>
                                          </p:val>
                                        </p:tav>
                                      </p:tavLst>
                                    </p:anim>
                                    <p:anim calcmode="lin" valueType="num">
                                      <p:cBhvr additive="base">
                                        <p:cTn id="10" dur="800" decel="100000" fill="hold"/>
                                        <p:tgtEl>
                                          <p:spTgt spid="44035"/>
                                        </p:tgtEl>
                                        <p:attrNameLst>
                                          <p:attrName>ppt_y</p:attrName>
                                        </p:attrNameLst>
                                      </p:cBhvr>
                                      <p:tavLst>
                                        <p:tav tm="0">
                                          <p:val>
                                            <p:strVal val="#ppt_y-0.4"/>
                                          </p:val>
                                        </p:tav>
                                        <p:tav tm="100000">
                                          <p:val>
                                            <p:strVal val="#ppt_y+0.1"/>
                                          </p:val>
                                        </p:tav>
                                      </p:tavLst>
                                    </p:anim>
                                    <p:anim calcmode="lin" valueType="num">
                                      <p:cBhvr additive="base">
                                        <p:cTn id="11" dur="200" accel="100000" fill="hold">
                                          <p:stCondLst>
                                            <p:cond delay="800"/>
                                          </p:stCondLst>
                                        </p:cTn>
                                        <p:tgtEl>
                                          <p:spTgt spid="44035"/>
                                        </p:tgtEl>
                                        <p:attrNameLst>
                                          <p:attrName>ppt_x</p:attrName>
                                        </p:attrNameLst>
                                      </p:cBhvr>
                                      <p:tavLst>
                                        <p:tav tm="0">
                                          <p:val>
                                            <p:strVal val="#ppt_x-0.05"/>
                                          </p:val>
                                        </p:tav>
                                        <p:tav tm="100000">
                                          <p:val>
                                            <p:strVal val="#ppt_x"/>
                                          </p:val>
                                        </p:tav>
                                      </p:tavLst>
                                    </p:anim>
                                    <p:anim calcmode="lin" valueType="num">
                                      <p:cBhvr additive="base">
                                        <p:cTn id="12" dur="200" accel="100000" fill="hold">
                                          <p:stCondLst>
                                            <p:cond delay="800"/>
                                          </p:stCondLst>
                                        </p:cTn>
                                        <p:tgtEl>
                                          <p:spTgt spid="440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45057"/>
          <p:cNvSpPr>
            <a:spLocks noGrp="1"/>
          </p:cNvSpPr>
          <p:nvPr>
            <p:ph type="title"/>
          </p:nvPr>
        </p:nvSpPr>
        <p:spPr>
          <a:xfrm>
            <a:off x="444500" y="173038"/>
            <a:ext cx="8229600" cy="1143000"/>
          </a:xfrm>
          <a:ln/>
        </p:spPr>
        <p:txBody>
          <a:bodyPr anchor="ctr"/>
          <a:lstStyle/>
          <a:p>
            <a:r>
              <a:rPr lang="zh-CN" altLang="en-US">
                <a:latin typeface="方正小标宋_GBK" panose="03000509000000000000" pitchFamily="65" charset="-122"/>
                <a:ea typeface="方正小标宋_GBK" panose="03000509000000000000" pitchFamily="65" charset="-122"/>
              </a:rPr>
              <a:t>原因分析</a:t>
            </a:r>
          </a:p>
        </p:txBody>
      </p:sp>
      <p:pic>
        <p:nvPicPr>
          <p:cNvPr id="51202" name="图片 45058" descr="3666613501530869789453"/>
          <p:cNvPicPr>
            <a:picLocks noChangeAspect="1"/>
          </p:cNvPicPr>
          <p:nvPr/>
        </p:nvPicPr>
        <p:blipFill>
          <a:blip r:embed="rId2"/>
          <a:stretch>
            <a:fillRect/>
          </a:stretch>
        </p:blipFill>
        <p:spPr>
          <a:xfrm>
            <a:off x="2417763" y="3273425"/>
            <a:ext cx="4725987" cy="3584575"/>
          </a:xfrm>
          <a:prstGeom prst="rect">
            <a:avLst/>
          </a:prstGeom>
          <a:noFill/>
          <a:ln w="9525">
            <a:noFill/>
          </a:ln>
        </p:spPr>
      </p:pic>
      <p:sp>
        <p:nvSpPr>
          <p:cNvPr id="45060" name="矩形 45059"/>
          <p:cNvSpPr/>
          <p:nvPr/>
        </p:nvSpPr>
        <p:spPr>
          <a:xfrm>
            <a:off x="1733550" y="1196975"/>
            <a:ext cx="6299200" cy="701675"/>
          </a:xfrm>
          <a:prstGeom prst="rect">
            <a:avLst/>
          </a:prstGeom>
          <a:noFill/>
          <a:ln w="9525">
            <a:noFill/>
          </a:ln>
        </p:spPr>
        <p:txBody>
          <a:bodyPr wrap="none" anchor="t">
            <a:spAutoFit/>
          </a:bodyPr>
          <a:lstStyle/>
          <a:p>
            <a:r>
              <a:rPr lang="zh-CN" altLang="en-US" sz="4000" b="1">
                <a:solidFill>
                  <a:srgbClr val="000000"/>
                </a:solidFill>
                <a:latin typeface="方正楷体_GBK" panose="03000509000000000000" pitchFamily="65" charset="-122"/>
                <a:ea typeface="方正楷体_GBK" panose="03000509000000000000" pitchFamily="65" charset="-122"/>
              </a:rPr>
              <a:t>思想认识不到</a:t>
            </a:r>
            <a:r>
              <a:rPr lang="zh-CN" altLang="en-US" sz="4000" b="1" dirty="0">
                <a:solidFill>
                  <a:srgbClr val="000000"/>
                </a:solidFill>
                <a:latin typeface="方正楷体_GBK" panose="03000509000000000000" pitchFamily="65" charset="-122"/>
                <a:ea typeface="方正楷体_GBK" panose="03000509000000000000" pitchFamily="65" charset="-122"/>
              </a:rPr>
              <a:t>位，不重视。</a:t>
            </a:r>
            <a:endParaRPr lang="zh-CN" altLang="en-US" sz="4000" b="1">
              <a:solidFill>
                <a:srgbClr val="000000"/>
              </a:solidFill>
              <a:latin typeface="方正楷体_GBK" panose="03000509000000000000" pitchFamily="65" charset="-122"/>
              <a:ea typeface="方正楷体_GBK" panose="03000509000000000000" pitchFamily="65" charset="-122"/>
            </a:endParaRPr>
          </a:p>
        </p:txBody>
      </p:sp>
      <p:sp>
        <p:nvSpPr>
          <p:cNvPr id="45061" name="矩形 45060"/>
          <p:cNvSpPr/>
          <p:nvPr/>
        </p:nvSpPr>
        <p:spPr>
          <a:xfrm>
            <a:off x="1744663" y="1968500"/>
            <a:ext cx="6323012" cy="692150"/>
          </a:xfrm>
          <a:prstGeom prst="rect">
            <a:avLst/>
          </a:prstGeom>
          <a:noFill/>
          <a:ln w="9525">
            <a:noFill/>
          </a:ln>
        </p:spPr>
        <p:txBody>
          <a:bodyPr wrap="none" anchor="t">
            <a:spAutoFit/>
          </a:bodyPr>
          <a:lstStyle/>
          <a:p>
            <a:r>
              <a:rPr lang="zh-CN" altLang="en-US" sz="4000" b="1">
                <a:solidFill>
                  <a:srgbClr val="000000"/>
                </a:solidFill>
                <a:latin typeface="方正楷体_GBK" panose="03000509000000000000" pitchFamily="65" charset="-122"/>
                <a:ea typeface="方正楷体_GBK" panose="03000509000000000000" pitchFamily="65" charset="-122"/>
              </a:rPr>
              <a:t>制度管理不到位，有空子。</a:t>
            </a:r>
          </a:p>
        </p:txBody>
      </p:sp>
      <p:sp>
        <p:nvSpPr>
          <p:cNvPr id="45062" name="矩形 45061"/>
          <p:cNvSpPr/>
          <p:nvPr/>
        </p:nvSpPr>
        <p:spPr>
          <a:xfrm>
            <a:off x="1771650" y="2674938"/>
            <a:ext cx="6323013" cy="650875"/>
          </a:xfrm>
          <a:prstGeom prst="rect">
            <a:avLst/>
          </a:prstGeom>
          <a:noFill/>
          <a:ln w="9525">
            <a:noFill/>
          </a:ln>
        </p:spPr>
        <p:txBody>
          <a:bodyPr wrap="none" anchor="t">
            <a:spAutoFit/>
          </a:bodyPr>
          <a:lstStyle/>
          <a:p>
            <a:pPr eaLnBrk="0" hangingPunct="0">
              <a:lnSpc>
                <a:spcPts val="4400"/>
              </a:lnSpc>
              <a:spcBef>
                <a:spcPct val="20000"/>
              </a:spcBef>
            </a:pPr>
            <a:r>
              <a:rPr lang="zh-CN" altLang="en-US" sz="4000" b="1">
                <a:solidFill>
                  <a:srgbClr val="000000"/>
                </a:solidFill>
                <a:latin typeface="方正楷体_GBK" panose="03000509000000000000" pitchFamily="65" charset="-122"/>
                <a:ea typeface="方正楷体_GBK" panose="03000509000000000000" pitchFamily="65" charset="-122"/>
              </a:rPr>
              <a:t>整治惩处不到位，存侥幸。</a:t>
            </a: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fade">
                                      <p:cBhvr>
                                        <p:cTn id="7" dur="1000"/>
                                        <p:tgtEl>
                                          <p:spTgt spid="45060"/>
                                        </p:tgtEl>
                                      </p:cBhvr>
                                    </p:animEffect>
                                    <p:anim calcmode="lin" valueType="num">
                                      <p:cBhvr additive="base">
                                        <p:cTn id="8" dur="1000" fill="hold"/>
                                        <p:tgtEl>
                                          <p:spTgt spid="45060"/>
                                        </p:tgtEl>
                                        <p:attrNameLst>
                                          <p:attrName>ppt_x</p:attrName>
                                        </p:attrNameLst>
                                      </p:cBhvr>
                                      <p:tavLst>
                                        <p:tav tm="0">
                                          <p:val>
                                            <p:strVal val="#ppt_x"/>
                                          </p:val>
                                        </p:tav>
                                        <p:tav tm="100000">
                                          <p:val>
                                            <p:strVal val="#ppt_x"/>
                                          </p:val>
                                        </p:tav>
                                      </p:tavLst>
                                    </p:anim>
                                    <p:anim calcmode="lin" valueType="num">
                                      <p:cBhvr additive="base">
                                        <p:cTn id="9" dur="1000" fill="hold"/>
                                        <p:tgtEl>
                                          <p:spTgt spid="450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5061"/>
                                        </p:tgtEl>
                                        <p:attrNameLst>
                                          <p:attrName>style.visibility</p:attrName>
                                        </p:attrNameLst>
                                      </p:cBhvr>
                                      <p:to>
                                        <p:strVal val="visible"/>
                                      </p:to>
                                    </p:set>
                                    <p:animEffect transition="in" filter="fade">
                                      <p:cBhvr>
                                        <p:cTn id="13" dur="1000"/>
                                        <p:tgtEl>
                                          <p:spTgt spid="45061"/>
                                        </p:tgtEl>
                                      </p:cBhvr>
                                    </p:animEffect>
                                    <p:anim calcmode="lin" valueType="num">
                                      <p:cBhvr additive="base">
                                        <p:cTn id="14" dur="1000" fill="hold"/>
                                        <p:tgtEl>
                                          <p:spTgt spid="45061"/>
                                        </p:tgtEl>
                                        <p:attrNameLst>
                                          <p:attrName>ppt_x</p:attrName>
                                        </p:attrNameLst>
                                      </p:cBhvr>
                                      <p:tavLst>
                                        <p:tav tm="0">
                                          <p:val>
                                            <p:strVal val="#ppt_x"/>
                                          </p:val>
                                        </p:tav>
                                        <p:tav tm="100000">
                                          <p:val>
                                            <p:strVal val="#ppt_x"/>
                                          </p:val>
                                        </p:tav>
                                      </p:tavLst>
                                    </p:anim>
                                    <p:anim calcmode="lin" valueType="num">
                                      <p:cBhvr additive="base">
                                        <p:cTn id="15" dur="1000" fill="hold"/>
                                        <p:tgtEl>
                                          <p:spTgt spid="4506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5062"/>
                                        </p:tgtEl>
                                        <p:attrNameLst>
                                          <p:attrName>style.visibility</p:attrName>
                                        </p:attrNameLst>
                                      </p:cBhvr>
                                      <p:to>
                                        <p:strVal val="visible"/>
                                      </p:to>
                                    </p:set>
                                    <p:animEffect transition="in" filter="fade">
                                      <p:cBhvr>
                                        <p:cTn id="19" dur="500"/>
                                        <p:tgtEl>
                                          <p:spTgt spid="45062"/>
                                        </p:tgtEl>
                                      </p:cBhvr>
                                    </p:animEffect>
                                    <p:anim calcmode="lin" valueType="num">
                                      <p:cBhvr additive="base">
                                        <p:cTn id="20" dur="500" fill="hold"/>
                                        <p:tgtEl>
                                          <p:spTgt spid="45062"/>
                                        </p:tgtEl>
                                        <p:attrNameLst>
                                          <p:attrName>ppt_x</p:attrName>
                                        </p:attrNameLst>
                                      </p:cBhvr>
                                      <p:tavLst>
                                        <p:tav tm="0">
                                          <p:val>
                                            <p:strVal val="#ppt_x"/>
                                          </p:val>
                                        </p:tav>
                                        <p:tav tm="100000">
                                          <p:val>
                                            <p:strVal val="#ppt_x"/>
                                          </p:val>
                                        </p:tav>
                                      </p:tavLst>
                                    </p:anim>
                                    <p:anim calcmode="lin" valueType="num">
                                      <p:cBhvr additive="base">
                                        <p:cTn id="21" dur="500" fill="hold"/>
                                        <p:tgtEl>
                                          <p:spTgt spid="450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nimBg="1"/>
      <p:bldP spid="45061" grpId="0"/>
      <p:bldP spid="4506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46081"/>
          <p:cNvSpPr>
            <a:spLocks noGrp="1"/>
          </p:cNvSpPr>
          <p:nvPr>
            <p:ph idx="1"/>
          </p:nvPr>
        </p:nvSpPr>
        <p:spPr>
          <a:xfrm>
            <a:off x="250825" y="800100"/>
            <a:ext cx="8591550" cy="4525963"/>
          </a:xfrm>
          <a:ln/>
        </p:spPr>
        <p:txBody>
          <a:bodyPr anchor="t"/>
          <a:lstStyle/>
          <a:p>
            <a:pPr>
              <a:buNone/>
            </a:pPr>
            <a:endParaRPr lang="zh-CN" altLang="en-US" sz="2800">
              <a:solidFill>
                <a:srgbClr val="000000"/>
              </a:solidFill>
              <a:latin typeface="方正楷体_GBK" panose="03000509000000000000" pitchFamily="65" charset="-122"/>
            </a:endParaRP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中央财政专项扶贫资金管理办法</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财政扶贫资金报账制管理办法</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重庆市加强扶贫资金管工作的意见</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重庆市扶贫系统十条纪律规定</a:t>
            </a: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a:t>
            </a:r>
          </a:p>
          <a:p>
            <a:pPr>
              <a:buNone/>
            </a:pPr>
            <a:r>
              <a:rPr lang="en-US" altLang="zh-CN" sz="2800" b="1">
                <a:solidFill>
                  <a:srgbClr val="000000"/>
                </a:solidFill>
                <a:latin typeface="方正楷体_GBK" panose="03000509000000000000" pitchFamily="65" charset="-122"/>
              </a:rPr>
              <a:t>《</a:t>
            </a:r>
            <a:r>
              <a:rPr lang="zh-CN" altLang="en-US" sz="2800" b="1">
                <a:solidFill>
                  <a:srgbClr val="000000"/>
                </a:solidFill>
                <a:latin typeface="方正楷体_GBK" panose="03000509000000000000" pitchFamily="65" charset="-122"/>
              </a:rPr>
              <a:t>重庆市领导干部招标投标工作纪律“三要十不准”</a:t>
            </a:r>
            <a:r>
              <a:rPr lang="en-US" altLang="zh-CN" sz="2800" b="1">
                <a:solidFill>
                  <a:srgbClr val="000000"/>
                </a:solidFill>
                <a:latin typeface="方正楷体_GBK" panose="03000509000000000000" pitchFamily="65" charset="-122"/>
              </a:rPr>
              <a:t> 》</a:t>
            </a:r>
            <a:r>
              <a:rPr lang="zh-CN" altLang="en-US" sz="2800" b="1" dirty="0">
                <a:solidFill>
                  <a:srgbClr val="000000"/>
                </a:solidFill>
                <a:latin typeface="方正楷体_GBK" panose="03000509000000000000" pitchFamily="65" charset="-122"/>
              </a:rPr>
              <a:t>等</a:t>
            </a:r>
            <a:r>
              <a:rPr lang="zh-CN" altLang="en-US" sz="2800" b="1">
                <a:solidFill>
                  <a:srgbClr val="000000"/>
                </a:solidFill>
                <a:latin typeface="方正楷体_GBK" panose="03000509000000000000" pitchFamily="65" charset="-122"/>
              </a:rPr>
              <a:t>纪律规定</a:t>
            </a:r>
          </a:p>
        </p:txBody>
      </p:sp>
      <p:sp>
        <p:nvSpPr>
          <p:cNvPr id="52226" name="矩形 46082"/>
          <p:cNvSpPr/>
          <p:nvPr/>
        </p:nvSpPr>
        <p:spPr>
          <a:xfrm>
            <a:off x="568325" y="417513"/>
            <a:ext cx="7942263" cy="606425"/>
          </a:xfrm>
          <a:prstGeom prst="rect">
            <a:avLst/>
          </a:prstGeom>
          <a:noFill/>
          <a:ln w="9525">
            <a:noFill/>
          </a:ln>
        </p:spPr>
        <p:txBody>
          <a:bodyPr anchor="t">
            <a:spAutoFit/>
          </a:bodyPr>
          <a:lstStyle/>
          <a:p>
            <a:pPr algn="ctr" eaLnBrk="0" hangingPunct="0"/>
            <a:r>
              <a:rPr lang="zh-CN" altLang="en-US" sz="3400" b="1">
                <a:solidFill>
                  <a:srgbClr val="000000"/>
                </a:solidFill>
                <a:latin typeface="方正小标宋_GBK" panose="03000509000000000000" pitchFamily="65" charset="-122"/>
                <a:ea typeface="方正小标宋_GBK" panose="03000509000000000000" pitchFamily="65" charset="-122"/>
              </a:rPr>
              <a:t>五、严格执行相关规定</a:t>
            </a:r>
          </a:p>
        </p:txBody>
      </p:sp>
      <p:pic>
        <p:nvPicPr>
          <p:cNvPr id="52227" name="图片 46083" descr="5395320341530869789468"/>
          <p:cNvPicPr>
            <a:picLocks noChangeAspect="1"/>
          </p:cNvPicPr>
          <p:nvPr/>
        </p:nvPicPr>
        <p:blipFill>
          <a:blip r:embed="rId2"/>
          <a:stretch>
            <a:fillRect/>
          </a:stretch>
        </p:blipFill>
        <p:spPr>
          <a:xfrm>
            <a:off x="4284663" y="3852863"/>
            <a:ext cx="4381500" cy="2847975"/>
          </a:xfrm>
          <a:prstGeom prst="rect">
            <a:avLst/>
          </a:prstGeom>
          <a:noFill/>
          <a:ln w="9525">
            <a:noFill/>
          </a:ln>
        </p:spPr>
      </p:pic>
    </p:spTree>
  </p:cSld>
  <p:clrMapOvr>
    <a:masterClrMapping/>
  </p:clrMapOvr>
  <p:transition spd="med">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animEffect transition="in" filter="fade">
                                      <p:cBhvr>
                                        <p:cTn id="7" dur="800" decel="100000"/>
                                        <p:tgtEl>
                                          <p:spTgt spid="46082">
                                            <p:txEl>
                                              <p:pRg st="1" end="1"/>
                                            </p:txEl>
                                          </p:spTgt>
                                        </p:tgtEl>
                                      </p:cBhvr>
                                    </p:animEffect>
                                    <p:anim calcmode="lin" valueType="num">
                                      <p:cBhvr>
                                        <p:cTn id="8" dur="800" decel="100000" fill="hold"/>
                                        <p:tgtEl>
                                          <p:spTgt spid="46082">
                                            <p:txEl>
                                              <p:pRg st="1" end="1"/>
                                            </p:txEl>
                                          </p:spTgt>
                                        </p:tgtEl>
                                        <p:attrNameLst>
                                          <p:attrName>style.rotation</p:attrName>
                                        </p:attrNameLst>
                                      </p:cBhvr>
                                      <p:tavLst>
                                        <p:tav tm="0">
                                          <p:val>
                                            <p:fltVal val="-90"/>
                                          </p:val>
                                        </p:tav>
                                        <p:tav tm="100000">
                                          <p:val>
                                            <p:fltVal val="0"/>
                                          </p:val>
                                        </p:tav>
                                      </p:tavLst>
                                    </p:anim>
                                    <p:anim calcmode="lin" valueType="num">
                                      <p:cBhvr additive="base">
                                        <p:cTn id="9" dur="800" decel="100000" fill="hold"/>
                                        <p:tgtEl>
                                          <p:spTgt spid="46082">
                                            <p:txEl>
                                              <p:pRg st="1" end="1"/>
                                            </p:txEl>
                                          </p:spTgt>
                                        </p:tgtEl>
                                        <p:attrNameLst>
                                          <p:attrName>ppt_x</p:attrName>
                                        </p:attrNameLst>
                                      </p:cBhvr>
                                      <p:tavLst>
                                        <p:tav tm="0">
                                          <p:val>
                                            <p:strVal val="#ppt_x+0.4"/>
                                          </p:val>
                                        </p:tav>
                                        <p:tav tm="100000">
                                          <p:val>
                                            <p:strVal val="#ppt_x-0.05"/>
                                          </p:val>
                                        </p:tav>
                                      </p:tavLst>
                                    </p:anim>
                                    <p:anim calcmode="lin" valueType="num">
                                      <p:cBhvr additive="base">
                                        <p:cTn id="10" dur="800" decel="100000" fill="hold"/>
                                        <p:tgtEl>
                                          <p:spTgt spid="46082">
                                            <p:txEl>
                                              <p:pRg st="1" end="1"/>
                                            </p:txEl>
                                          </p:spTgt>
                                        </p:tgtEl>
                                        <p:attrNameLst>
                                          <p:attrName>ppt_y</p:attrName>
                                        </p:attrNameLst>
                                      </p:cBhvr>
                                      <p:tavLst>
                                        <p:tav tm="0">
                                          <p:val>
                                            <p:strVal val="#ppt_y-0.4"/>
                                          </p:val>
                                        </p:tav>
                                        <p:tav tm="100000">
                                          <p:val>
                                            <p:strVal val="#ppt_y+0.1"/>
                                          </p:val>
                                        </p:tav>
                                      </p:tavLst>
                                    </p:anim>
                                    <p:anim calcmode="lin" valueType="num">
                                      <p:cBhvr additive="base">
                                        <p:cTn id="11" dur="200" accel="100000" fill="hold">
                                          <p:stCondLst>
                                            <p:cond delay="800"/>
                                          </p:stCondLst>
                                        </p:cTn>
                                        <p:tgtEl>
                                          <p:spTgt spid="46082">
                                            <p:txEl>
                                              <p:pRg st="1" end="1"/>
                                            </p:txEl>
                                          </p:spTgt>
                                        </p:tgtEl>
                                        <p:attrNameLst>
                                          <p:attrName>ppt_x</p:attrName>
                                        </p:attrNameLst>
                                      </p:cBhvr>
                                      <p:tavLst>
                                        <p:tav tm="0">
                                          <p:val>
                                            <p:strVal val="#ppt_x-0.05"/>
                                          </p:val>
                                        </p:tav>
                                        <p:tav tm="100000">
                                          <p:val>
                                            <p:strVal val="#ppt_x"/>
                                          </p:val>
                                        </p:tav>
                                      </p:tavLst>
                                    </p:anim>
                                    <p:anim calcmode="lin" valueType="num">
                                      <p:cBhvr additive="base">
                                        <p:cTn id="12" dur="200" accel="100000" fill="hold">
                                          <p:stCondLst>
                                            <p:cond delay="800"/>
                                          </p:stCondLst>
                                        </p:cTn>
                                        <p:tgtEl>
                                          <p:spTgt spid="46082">
                                            <p:txEl>
                                              <p:pRg st="1" end="1"/>
                                            </p:txEl>
                                          </p:spTgt>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46082">
                                            <p:txEl>
                                              <p:pRg st="2" end="2"/>
                                            </p:txEl>
                                          </p:spTgt>
                                        </p:tgtEl>
                                        <p:attrNameLst>
                                          <p:attrName>style.visibility</p:attrName>
                                        </p:attrNameLst>
                                      </p:cBhvr>
                                      <p:to>
                                        <p:strVal val="visible"/>
                                      </p:to>
                                    </p:set>
                                    <p:animEffect transition="in" filter="fade">
                                      <p:cBhvr>
                                        <p:cTn id="16" dur="800" decel="100000"/>
                                        <p:tgtEl>
                                          <p:spTgt spid="46082">
                                            <p:txEl>
                                              <p:pRg st="2" end="2"/>
                                            </p:txEl>
                                          </p:spTgt>
                                        </p:tgtEl>
                                      </p:cBhvr>
                                    </p:animEffect>
                                    <p:anim calcmode="lin" valueType="num">
                                      <p:cBhvr>
                                        <p:cTn id="17" dur="800" decel="100000" fill="hold"/>
                                        <p:tgtEl>
                                          <p:spTgt spid="46082">
                                            <p:txEl>
                                              <p:pRg st="2" end="2"/>
                                            </p:txEl>
                                          </p:spTgt>
                                        </p:tgtEl>
                                        <p:attrNameLst>
                                          <p:attrName>style.rotation</p:attrName>
                                        </p:attrNameLst>
                                      </p:cBhvr>
                                      <p:tavLst>
                                        <p:tav tm="0">
                                          <p:val>
                                            <p:fltVal val="-90"/>
                                          </p:val>
                                        </p:tav>
                                        <p:tav tm="100000">
                                          <p:val>
                                            <p:fltVal val="0"/>
                                          </p:val>
                                        </p:tav>
                                      </p:tavLst>
                                    </p:anim>
                                    <p:anim calcmode="lin" valueType="num">
                                      <p:cBhvr additive="base">
                                        <p:cTn id="18" dur="800" decel="100000" fill="hold"/>
                                        <p:tgtEl>
                                          <p:spTgt spid="46082">
                                            <p:txEl>
                                              <p:pRg st="2" end="2"/>
                                            </p:txEl>
                                          </p:spTgt>
                                        </p:tgtEl>
                                        <p:attrNameLst>
                                          <p:attrName>ppt_x</p:attrName>
                                        </p:attrNameLst>
                                      </p:cBhvr>
                                      <p:tavLst>
                                        <p:tav tm="0">
                                          <p:val>
                                            <p:strVal val="#ppt_x+0.4"/>
                                          </p:val>
                                        </p:tav>
                                        <p:tav tm="100000">
                                          <p:val>
                                            <p:strVal val="#ppt_x-0.05"/>
                                          </p:val>
                                        </p:tav>
                                      </p:tavLst>
                                    </p:anim>
                                    <p:anim calcmode="lin" valueType="num">
                                      <p:cBhvr additive="base">
                                        <p:cTn id="19" dur="800" decel="100000" fill="hold"/>
                                        <p:tgtEl>
                                          <p:spTgt spid="46082">
                                            <p:txEl>
                                              <p:pRg st="2" end="2"/>
                                            </p:txEl>
                                          </p:spTgt>
                                        </p:tgtEl>
                                        <p:attrNameLst>
                                          <p:attrName>ppt_y</p:attrName>
                                        </p:attrNameLst>
                                      </p:cBhvr>
                                      <p:tavLst>
                                        <p:tav tm="0">
                                          <p:val>
                                            <p:strVal val="#ppt_y-0.4"/>
                                          </p:val>
                                        </p:tav>
                                        <p:tav tm="100000">
                                          <p:val>
                                            <p:strVal val="#ppt_y+0.1"/>
                                          </p:val>
                                        </p:tav>
                                      </p:tavLst>
                                    </p:anim>
                                    <p:anim calcmode="lin" valueType="num">
                                      <p:cBhvr additive="base">
                                        <p:cTn id="20" dur="200" accel="100000" fill="hold">
                                          <p:stCondLst>
                                            <p:cond delay="800"/>
                                          </p:stCondLst>
                                        </p:cTn>
                                        <p:tgtEl>
                                          <p:spTgt spid="46082">
                                            <p:txEl>
                                              <p:pRg st="2" end="2"/>
                                            </p:txEl>
                                          </p:spTgt>
                                        </p:tgtEl>
                                        <p:attrNameLst>
                                          <p:attrName>ppt_x</p:attrName>
                                        </p:attrNameLst>
                                      </p:cBhvr>
                                      <p:tavLst>
                                        <p:tav tm="0">
                                          <p:val>
                                            <p:strVal val="#ppt_x-0.05"/>
                                          </p:val>
                                        </p:tav>
                                        <p:tav tm="100000">
                                          <p:val>
                                            <p:strVal val="#ppt_x"/>
                                          </p:val>
                                        </p:tav>
                                      </p:tavLst>
                                    </p:anim>
                                    <p:anim calcmode="lin" valueType="num">
                                      <p:cBhvr additive="base">
                                        <p:cTn id="21" dur="200" accel="100000" fill="hold">
                                          <p:stCondLst>
                                            <p:cond delay="800"/>
                                          </p:stCondLst>
                                        </p:cTn>
                                        <p:tgtEl>
                                          <p:spTgt spid="46082">
                                            <p:txEl>
                                              <p:pRg st="2" end="2"/>
                                            </p:txEl>
                                          </p:spTgt>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46082">
                                            <p:txEl>
                                              <p:pRg st="3" end="3"/>
                                            </p:txEl>
                                          </p:spTgt>
                                        </p:tgtEl>
                                        <p:attrNameLst>
                                          <p:attrName>style.visibility</p:attrName>
                                        </p:attrNameLst>
                                      </p:cBhvr>
                                      <p:to>
                                        <p:strVal val="visible"/>
                                      </p:to>
                                    </p:set>
                                    <p:animEffect transition="in" filter="fade">
                                      <p:cBhvr>
                                        <p:cTn id="25" dur="800" decel="100000"/>
                                        <p:tgtEl>
                                          <p:spTgt spid="46082">
                                            <p:txEl>
                                              <p:pRg st="3" end="3"/>
                                            </p:txEl>
                                          </p:spTgt>
                                        </p:tgtEl>
                                      </p:cBhvr>
                                    </p:animEffect>
                                    <p:anim calcmode="lin" valueType="num">
                                      <p:cBhvr>
                                        <p:cTn id="26" dur="800" decel="100000" fill="hold"/>
                                        <p:tgtEl>
                                          <p:spTgt spid="46082">
                                            <p:txEl>
                                              <p:pRg st="3" end="3"/>
                                            </p:txEl>
                                          </p:spTgt>
                                        </p:tgtEl>
                                        <p:attrNameLst>
                                          <p:attrName>style.rotation</p:attrName>
                                        </p:attrNameLst>
                                      </p:cBhvr>
                                      <p:tavLst>
                                        <p:tav tm="0">
                                          <p:val>
                                            <p:fltVal val="-90"/>
                                          </p:val>
                                        </p:tav>
                                        <p:tav tm="100000">
                                          <p:val>
                                            <p:fltVal val="0"/>
                                          </p:val>
                                        </p:tav>
                                      </p:tavLst>
                                    </p:anim>
                                    <p:anim calcmode="lin" valueType="num">
                                      <p:cBhvr additive="base">
                                        <p:cTn id="27" dur="800" decel="100000" fill="hold"/>
                                        <p:tgtEl>
                                          <p:spTgt spid="46082">
                                            <p:txEl>
                                              <p:pRg st="3" end="3"/>
                                            </p:txEl>
                                          </p:spTgt>
                                        </p:tgtEl>
                                        <p:attrNameLst>
                                          <p:attrName>ppt_x</p:attrName>
                                        </p:attrNameLst>
                                      </p:cBhvr>
                                      <p:tavLst>
                                        <p:tav tm="0">
                                          <p:val>
                                            <p:strVal val="#ppt_x+0.4"/>
                                          </p:val>
                                        </p:tav>
                                        <p:tav tm="100000">
                                          <p:val>
                                            <p:strVal val="#ppt_x-0.05"/>
                                          </p:val>
                                        </p:tav>
                                      </p:tavLst>
                                    </p:anim>
                                    <p:anim calcmode="lin" valueType="num">
                                      <p:cBhvr additive="base">
                                        <p:cTn id="28" dur="800" decel="100000" fill="hold"/>
                                        <p:tgtEl>
                                          <p:spTgt spid="46082">
                                            <p:txEl>
                                              <p:pRg st="3" end="3"/>
                                            </p:txEl>
                                          </p:spTgt>
                                        </p:tgtEl>
                                        <p:attrNameLst>
                                          <p:attrName>ppt_y</p:attrName>
                                        </p:attrNameLst>
                                      </p:cBhvr>
                                      <p:tavLst>
                                        <p:tav tm="0">
                                          <p:val>
                                            <p:strVal val="#ppt_y-0.4"/>
                                          </p:val>
                                        </p:tav>
                                        <p:tav tm="100000">
                                          <p:val>
                                            <p:strVal val="#ppt_y+0.1"/>
                                          </p:val>
                                        </p:tav>
                                      </p:tavLst>
                                    </p:anim>
                                    <p:anim calcmode="lin" valueType="num">
                                      <p:cBhvr additive="base">
                                        <p:cTn id="29" dur="200" accel="100000" fill="hold">
                                          <p:stCondLst>
                                            <p:cond delay="800"/>
                                          </p:stCondLst>
                                        </p:cTn>
                                        <p:tgtEl>
                                          <p:spTgt spid="46082">
                                            <p:txEl>
                                              <p:pRg st="3" end="3"/>
                                            </p:txEl>
                                          </p:spTgt>
                                        </p:tgtEl>
                                        <p:attrNameLst>
                                          <p:attrName>ppt_x</p:attrName>
                                        </p:attrNameLst>
                                      </p:cBhvr>
                                      <p:tavLst>
                                        <p:tav tm="0">
                                          <p:val>
                                            <p:strVal val="#ppt_x-0.05"/>
                                          </p:val>
                                        </p:tav>
                                        <p:tav tm="100000">
                                          <p:val>
                                            <p:strVal val="#ppt_x"/>
                                          </p:val>
                                        </p:tav>
                                      </p:tavLst>
                                    </p:anim>
                                    <p:anim calcmode="lin" valueType="num">
                                      <p:cBhvr additive="base">
                                        <p:cTn id="30" dur="200" accel="100000" fill="hold">
                                          <p:stCondLst>
                                            <p:cond delay="800"/>
                                          </p:stCondLst>
                                        </p:cTn>
                                        <p:tgtEl>
                                          <p:spTgt spid="46082">
                                            <p:txEl>
                                              <p:pRg st="3" end="3"/>
                                            </p:txEl>
                                          </p:spTgt>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46082">
                                            <p:txEl>
                                              <p:pRg st="4" end="4"/>
                                            </p:txEl>
                                          </p:spTgt>
                                        </p:tgtEl>
                                        <p:attrNameLst>
                                          <p:attrName>style.visibility</p:attrName>
                                        </p:attrNameLst>
                                      </p:cBhvr>
                                      <p:to>
                                        <p:strVal val="visible"/>
                                      </p:to>
                                    </p:set>
                                    <p:animEffect transition="in" filter="fade">
                                      <p:cBhvr>
                                        <p:cTn id="34" dur="800" decel="100000"/>
                                        <p:tgtEl>
                                          <p:spTgt spid="46082">
                                            <p:txEl>
                                              <p:pRg st="4" end="4"/>
                                            </p:txEl>
                                          </p:spTgt>
                                        </p:tgtEl>
                                      </p:cBhvr>
                                    </p:animEffect>
                                    <p:anim calcmode="lin" valueType="num">
                                      <p:cBhvr>
                                        <p:cTn id="35" dur="800" decel="100000" fill="hold"/>
                                        <p:tgtEl>
                                          <p:spTgt spid="46082">
                                            <p:txEl>
                                              <p:pRg st="4" end="4"/>
                                            </p:txEl>
                                          </p:spTgt>
                                        </p:tgtEl>
                                        <p:attrNameLst>
                                          <p:attrName>style.rotation</p:attrName>
                                        </p:attrNameLst>
                                      </p:cBhvr>
                                      <p:tavLst>
                                        <p:tav tm="0">
                                          <p:val>
                                            <p:fltVal val="-90"/>
                                          </p:val>
                                        </p:tav>
                                        <p:tav tm="100000">
                                          <p:val>
                                            <p:fltVal val="0"/>
                                          </p:val>
                                        </p:tav>
                                      </p:tavLst>
                                    </p:anim>
                                    <p:anim calcmode="lin" valueType="num">
                                      <p:cBhvr additive="base">
                                        <p:cTn id="36" dur="800" decel="100000" fill="hold"/>
                                        <p:tgtEl>
                                          <p:spTgt spid="46082">
                                            <p:txEl>
                                              <p:pRg st="4" end="4"/>
                                            </p:txEl>
                                          </p:spTgt>
                                        </p:tgtEl>
                                        <p:attrNameLst>
                                          <p:attrName>ppt_x</p:attrName>
                                        </p:attrNameLst>
                                      </p:cBhvr>
                                      <p:tavLst>
                                        <p:tav tm="0">
                                          <p:val>
                                            <p:strVal val="#ppt_x+0.4"/>
                                          </p:val>
                                        </p:tav>
                                        <p:tav tm="100000">
                                          <p:val>
                                            <p:strVal val="#ppt_x-0.05"/>
                                          </p:val>
                                        </p:tav>
                                      </p:tavLst>
                                    </p:anim>
                                    <p:anim calcmode="lin" valueType="num">
                                      <p:cBhvr additive="base">
                                        <p:cTn id="37" dur="800" decel="100000" fill="hold"/>
                                        <p:tgtEl>
                                          <p:spTgt spid="46082">
                                            <p:txEl>
                                              <p:pRg st="4" end="4"/>
                                            </p:txEl>
                                          </p:spTgt>
                                        </p:tgtEl>
                                        <p:attrNameLst>
                                          <p:attrName>ppt_y</p:attrName>
                                        </p:attrNameLst>
                                      </p:cBhvr>
                                      <p:tavLst>
                                        <p:tav tm="0">
                                          <p:val>
                                            <p:strVal val="#ppt_y-0.4"/>
                                          </p:val>
                                        </p:tav>
                                        <p:tav tm="100000">
                                          <p:val>
                                            <p:strVal val="#ppt_y+0.1"/>
                                          </p:val>
                                        </p:tav>
                                      </p:tavLst>
                                    </p:anim>
                                    <p:anim calcmode="lin" valueType="num">
                                      <p:cBhvr additive="base">
                                        <p:cTn id="38" dur="200" accel="100000" fill="hold">
                                          <p:stCondLst>
                                            <p:cond delay="800"/>
                                          </p:stCondLst>
                                        </p:cTn>
                                        <p:tgtEl>
                                          <p:spTgt spid="46082">
                                            <p:txEl>
                                              <p:pRg st="4" end="4"/>
                                            </p:txEl>
                                          </p:spTgt>
                                        </p:tgtEl>
                                        <p:attrNameLst>
                                          <p:attrName>ppt_x</p:attrName>
                                        </p:attrNameLst>
                                      </p:cBhvr>
                                      <p:tavLst>
                                        <p:tav tm="0">
                                          <p:val>
                                            <p:strVal val="#ppt_x-0.05"/>
                                          </p:val>
                                        </p:tav>
                                        <p:tav tm="100000">
                                          <p:val>
                                            <p:strVal val="#ppt_x"/>
                                          </p:val>
                                        </p:tav>
                                      </p:tavLst>
                                    </p:anim>
                                    <p:anim calcmode="lin" valueType="num">
                                      <p:cBhvr additive="base">
                                        <p:cTn id="39" dur="200" accel="100000" fill="hold">
                                          <p:stCondLst>
                                            <p:cond delay="800"/>
                                          </p:stCondLst>
                                        </p:cTn>
                                        <p:tgtEl>
                                          <p:spTgt spid="46082">
                                            <p:txEl>
                                              <p:pRg st="4" end="4"/>
                                            </p:txEl>
                                          </p:spTgt>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46082">
                                            <p:txEl>
                                              <p:pRg st="5" end="5"/>
                                            </p:txEl>
                                          </p:spTgt>
                                        </p:tgtEl>
                                        <p:attrNameLst>
                                          <p:attrName>style.visibility</p:attrName>
                                        </p:attrNameLst>
                                      </p:cBhvr>
                                      <p:to>
                                        <p:strVal val="visible"/>
                                      </p:to>
                                    </p:set>
                                    <p:animEffect transition="in" filter="fade">
                                      <p:cBhvr>
                                        <p:cTn id="43" dur="800" decel="100000"/>
                                        <p:tgtEl>
                                          <p:spTgt spid="46082">
                                            <p:txEl>
                                              <p:pRg st="5" end="5"/>
                                            </p:txEl>
                                          </p:spTgt>
                                        </p:tgtEl>
                                      </p:cBhvr>
                                    </p:animEffect>
                                    <p:anim calcmode="lin" valueType="num">
                                      <p:cBhvr>
                                        <p:cTn id="44" dur="800" decel="100000" fill="hold"/>
                                        <p:tgtEl>
                                          <p:spTgt spid="46082">
                                            <p:txEl>
                                              <p:pRg st="5" end="5"/>
                                            </p:txEl>
                                          </p:spTgt>
                                        </p:tgtEl>
                                        <p:attrNameLst>
                                          <p:attrName>style.rotation</p:attrName>
                                        </p:attrNameLst>
                                      </p:cBhvr>
                                      <p:tavLst>
                                        <p:tav tm="0">
                                          <p:val>
                                            <p:fltVal val="-90"/>
                                          </p:val>
                                        </p:tav>
                                        <p:tav tm="100000">
                                          <p:val>
                                            <p:fltVal val="0"/>
                                          </p:val>
                                        </p:tav>
                                      </p:tavLst>
                                    </p:anim>
                                    <p:anim calcmode="lin" valueType="num">
                                      <p:cBhvr additive="base">
                                        <p:cTn id="45" dur="800" decel="100000" fill="hold"/>
                                        <p:tgtEl>
                                          <p:spTgt spid="46082">
                                            <p:txEl>
                                              <p:pRg st="5" end="5"/>
                                            </p:txEl>
                                          </p:spTgt>
                                        </p:tgtEl>
                                        <p:attrNameLst>
                                          <p:attrName>ppt_x</p:attrName>
                                        </p:attrNameLst>
                                      </p:cBhvr>
                                      <p:tavLst>
                                        <p:tav tm="0">
                                          <p:val>
                                            <p:strVal val="#ppt_x+0.4"/>
                                          </p:val>
                                        </p:tav>
                                        <p:tav tm="100000">
                                          <p:val>
                                            <p:strVal val="#ppt_x-0.05"/>
                                          </p:val>
                                        </p:tav>
                                      </p:tavLst>
                                    </p:anim>
                                    <p:anim calcmode="lin" valueType="num">
                                      <p:cBhvr additive="base">
                                        <p:cTn id="46" dur="800" decel="100000" fill="hold"/>
                                        <p:tgtEl>
                                          <p:spTgt spid="46082">
                                            <p:txEl>
                                              <p:pRg st="5" end="5"/>
                                            </p:txEl>
                                          </p:spTgt>
                                        </p:tgtEl>
                                        <p:attrNameLst>
                                          <p:attrName>ppt_y</p:attrName>
                                        </p:attrNameLst>
                                      </p:cBhvr>
                                      <p:tavLst>
                                        <p:tav tm="0">
                                          <p:val>
                                            <p:strVal val="#ppt_y-0.4"/>
                                          </p:val>
                                        </p:tav>
                                        <p:tav tm="100000">
                                          <p:val>
                                            <p:strVal val="#ppt_y+0.1"/>
                                          </p:val>
                                        </p:tav>
                                      </p:tavLst>
                                    </p:anim>
                                    <p:anim calcmode="lin" valueType="num">
                                      <p:cBhvr additive="base">
                                        <p:cTn id="47" dur="200" accel="100000" fill="hold">
                                          <p:stCondLst>
                                            <p:cond delay="800"/>
                                          </p:stCondLst>
                                        </p:cTn>
                                        <p:tgtEl>
                                          <p:spTgt spid="46082">
                                            <p:txEl>
                                              <p:pRg st="5" end="5"/>
                                            </p:txEl>
                                          </p:spTgt>
                                        </p:tgtEl>
                                        <p:attrNameLst>
                                          <p:attrName>ppt_x</p:attrName>
                                        </p:attrNameLst>
                                      </p:cBhvr>
                                      <p:tavLst>
                                        <p:tav tm="0">
                                          <p:val>
                                            <p:strVal val="#ppt_x-0.05"/>
                                          </p:val>
                                        </p:tav>
                                        <p:tav tm="100000">
                                          <p:val>
                                            <p:strVal val="#ppt_x"/>
                                          </p:val>
                                        </p:tav>
                                      </p:tavLst>
                                    </p:anim>
                                    <p:anim calcmode="lin" valueType="num">
                                      <p:cBhvr additive="base">
                                        <p:cTn id="48" dur="200" accel="100000" fill="hold">
                                          <p:stCondLst>
                                            <p:cond delay="800"/>
                                          </p:stCondLst>
                                        </p:cTn>
                                        <p:tgtEl>
                                          <p:spTgt spid="46082">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47105"/>
          <p:cNvSpPr>
            <a:spLocks noGrp="1"/>
          </p:cNvSpPr>
          <p:nvPr>
            <p:ph type="title"/>
          </p:nvPr>
        </p:nvSpPr>
        <p:spPr>
          <a:ln/>
        </p:spPr>
        <p:txBody>
          <a:bodyPr anchor="ctr"/>
          <a:lstStyle/>
          <a:p>
            <a:r>
              <a:rPr lang="zh-CN" altLang="en-US" sz="3400" b="1" dirty="0">
                <a:solidFill>
                  <a:srgbClr val="000000"/>
                </a:solidFill>
                <a:latin typeface="方正小标宋_GBK" panose="03000509000000000000" pitchFamily="65" charset="-122"/>
                <a:ea typeface="方正小标宋_GBK" panose="03000509000000000000" pitchFamily="65" charset="-122"/>
              </a:rPr>
              <a:t>六、严</a:t>
            </a:r>
            <a:r>
              <a:rPr lang="zh-CN" altLang="en-US" sz="3400" b="1">
                <a:solidFill>
                  <a:srgbClr val="000000"/>
                </a:solidFill>
                <a:latin typeface="方正小标宋_GBK" panose="03000509000000000000" pitchFamily="65" charset="-122"/>
                <a:ea typeface="方正小标宋_GBK" panose="03000509000000000000" pitchFamily="65" charset="-122"/>
              </a:rPr>
              <a:t>格落实中央八项规定精神</a:t>
            </a:r>
            <a:endParaRPr lang="zh-CN" altLang="en-US"/>
          </a:p>
        </p:txBody>
      </p:sp>
      <p:sp>
        <p:nvSpPr>
          <p:cNvPr id="47107" name="内容占位符 47106"/>
          <p:cNvSpPr>
            <a:spLocks noGrp="1"/>
          </p:cNvSpPr>
          <p:nvPr>
            <p:ph idx="1"/>
          </p:nvPr>
        </p:nvSpPr>
        <p:spPr>
          <a:xfrm>
            <a:off x="333375" y="1484313"/>
            <a:ext cx="6878638" cy="4525962"/>
          </a:xfrm>
          <a:ln/>
        </p:spPr>
        <p:txBody>
          <a:bodyPr anchor="t"/>
          <a:lstStyle/>
          <a:p>
            <a:pPr>
              <a:buNone/>
            </a:pPr>
            <a:r>
              <a:rPr lang="zh-CN" altLang="en-US"/>
              <a:t>严禁违规公款吃喝、接受吃请</a:t>
            </a:r>
          </a:p>
          <a:p>
            <a:pPr>
              <a:buNone/>
            </a:pPr>
            <a:r>
              <a:rPr lang="zh-CN" altLang="en-US"/>
              <a:t>严禁违规发放或领取津补贴等</a:t>
            </a:r>
          </a:p>
          <a:p>
            <a:pPr>
              <a:buNone/>
            </a:pPr>
            <a:r>
              <a:rPr lang="zh-CN" altLang="en-US"/>
              <a:t>严禁收受红包礼金或土特产</a:t>
            </a:r>
          </a:p>
          <a:p>
            <a:pPr>
              <a:buNone/>
            </a:pPr>
            <a:r>
              <a:rPr lang="zh-CN" altLang="en-US"/>
              <a:t>严禁奢侈浪费、摆阔气</a:t>
            </a:r>
          </a:p>
          <a:p>
            <a:pPr>
              <a:buNone/>
            </a:pPr>
            <a:r>
              <a:rPr lang="zh-CN" altLang="en-US"/>
              <a:t>严禁打牌赌博</a:t>
            </a:r>
          </a:p>
          <a:p>
            <a:pPr>
              <a:buNone/>
            </a:pPr>
            <a:endParaRPr lang="zh-CN" altLang="en-US"/>
          </a:p>
        </p:txBody>
      </p:sp>
      <p:pic>
        <p:nvPicPr>
          <p:cNvPr id="47108" name="图片 47107" descr="6043879581530869789468"/>
          <p:cNvPicPr>
            <a:picLocks noChangeAspect="1"/>
          </p:cNvPicPr>
          <p:nvPr/>
        </p:nvPicPr>
        <p:blipFill>
          <a:blip r:embed="rId2"/>
          <a:stretch>
            <a:fillRect/>
          </a:stretch>
        </p:blipFill>
        <p:spPr>
          <a:xfrm>
            <a:off x="3290888" y="3948113"/>
            <a:ext cx="5715000" cy="285750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7107">
                                            <p:txEl>
                                              <p:pRg st="1" end="1"/>
                                            </p:txEl>
                                          </p:spTgt>
                                        </p:tgtEl>
                                        <p:attrNameLst>
                                          <p:attrName>style.visibility</p:attrName>
                                        </p:attrNameLst>
                                      </p:cBhvr>
                                      <p:to>
                                        <p:strVal val="visible"/>
                                      </p:to>
                                    </p:set>
                                    <p:anim calcmode="lin" valueType="num">
                                      <p:cBhvr additive="base">
                                        <p:cTn id="12"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7107">
                                            <p:txEl>
                                              <p:pRg st="2" end="2"/>
                                            </p:txEl>
                                          </p:spTgt>
                                        </p:tgtEl>
                                        <p:attrNameLst>
                                          <p:attrName>style.visibility</p:attrName>
                                        </p:attrNameLst>
                                      </p:cBhvr>
                                      <p:to>
                                        <p:strVal val="visible"/>
                                      </p:to>
                                    </p:set>
                                    <p:anim calcmode="lin" valueType="num">
                                      <p:cBhvr additive="base">
                                        <p:cTn id="17"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7107">
                                            <p:txEl>
                                              <p:pRg st="3" end="3"/>
                                            </p:txEl>
                                          </p:spTgt>
                                        </p:tgtEl>
                                        <p:attrNameLst>
                                          <p:attrName>style.visibility</p:attrName>
                                        </p:attrNameLst>
                                      </p:cBhvr>
                                      <p:to>
                                        <p:strVal val="visible"/>
                                      </p:to>
                                    </p:set>
                                    <p:anim calcmode="lin" valueType="num">
                                      <p:cBhvr additive="base">
                                        <p:cTn id="22" dur="500" fill="hold"/>
                                        <p:tgtEl>
                                          <p:spTgt spid="47107">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7107">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7107">
                                            <p:txEl>
                                              <p:pRg st="4" end="4"/>
                                            </p:txEl>
                                          </p:spTgt>
                                        </p:tgtEl>
                                        <p:attrNameLst>
                                          <p:attrName>style.visibility</p:attrName>
                                        </p:attrNameLst>
                                      </p:cBhvr>
                                      <p:to>
                                        <p:strVal val="visible"/>
                                      </p:to>
                                    </p:set>
                                    <p:anim calcmode="lin" valueType="num">
                                      <p:cBhvr additive="base">
                                        <p:cTn id="27" dur="500" fill="hold"/>
                                        <p:tgtEl>
                                          <p:spTgt spid="47107">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7107">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37" presetClass="entr" presetSubtype="0" fill="hold" grpId="0" nodeType="afterEffect">
                                  <p:stCondLst>
                                    <p:cond delay="0"/>
                                  </p:stCondLst>
                                  <p:childTnLst>
                                    <p:set>
                                      <p:cBhvr>
                                        <p:cTn id="31" dur="1" fill="hold">
                                          <p:stCondLst>
                                            <p:cond delay="0"/>
                                          </p:stCondLst>
                                        </p:cTn>
                                        <p:tgtEl>
                                          <p:spTgt spid="47108"/>
                                        </p:tgtEl>
                                        <p:attrNameLst>
                                          <p:attrName>style.visibility</p:attrName>
                                        </p:attrNameLst>
                                      </p:cBhvr>
                                      <p:to>
                                        <p:strVal val="visible"/>
                                      </p:to>
                                    </p:set>
                                    <p:animEffect transition="in" filter="fade">
                                      <p:cBhvr>
                                        <p:cTn id="32" dur="1000"/>
                                        <p:tgtEl>
                                          <p:spTgt spid="47108"/>
                                        </p:tgtEl>
                                      </p:cBhvr>
                                    </p:animEffect>
                                    <p:anim calcmode="lin" valueType="num">
                                      <p:cBhvr additive="base">
                                        <p:cTn id="33" dur="1000" fill="hold"/>
                                        <p:tgtEl>
                                          <p:spTgt spid="47108"/>
                                        </p:tgtEl>
                                        <p:attrNameLst>
                                          <p:attrName>ppt_x</p:attrName>
                                        </p:attrNameLst>
                                      </p:cBhvr>
                                      <p:tavLst>
                                        <p:tav tm="0">
                                          <p:val>
                                            <p:strVal val="#ppt_x"/>
                                          </p:val>
                                        </p:tav>
                                        <p:tav tm="100000">
                                          <p:val>
                                            <p:strVal val="#ppt_x"/>
                                          </p:val>
                                        </p:tav>
                                      </p:tavLst>
                                    </p:anim>
                                    <p:anim calcmode="lin" valueType="num">
                                      <p:cBhvr additive="base">
                                        <p:cTn id="34" dur="900" decel="100000" fill="hold"/>
                                        <p:tgtEl>
                                          <p:spTgt spid="47108"/>
                                        </p:tgtEl>
                                        <p:attrNameLst>
                                          <p:attrName>ppt_y</p:attrName>
                                        </p:attrNameLst>
                                      </p:cBhvr>
                                      <p:tavLst>
                                        <p:tav tm="0">
                                          <p:val>
                                            <p:strVal val="#ppt_y+1"/>
                                          </p:val>
                                        </p:tav>
                                        <p:tav tm="100000">
                                          <p:val>
                                            <p:strVal val="#ppt_y-.03"/>
                                          </p:val>
                                        </p:tav>
                                      </p:tavLst>
                                    </p:anim>
                                    <p:anim calcmode="lin" valueType="num">
                                      <p:cBhvr additive="base">
                                        <p:cTn id="35" dur="100" accel="100000" fill="hold">
                                          <p:stCondLst>
                                            <p:cond delay="900"/>
                                          </p:stCondLst>
                                        </p:cTn>
                                        <p:tgtEl>
                                          <p:spTgt spid="4710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nimBg="1"/>
      <p:bldP spid="4710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图片 99329" descr="7804896691530343358801"/>
          <p:cNvPicPr>
            <a:picLocks noChangeAspect="1"/>
          </p:cNvPicPr>
          <p:nvPr/>
        </p:nvPicPr>
        <p:blipFill>
          <a:blip r:embed="rId3"/>
          <a:stretch>
            <a:fillRect/>
          </a:stretch>
        </p:blipFill>
        <p:spPr>
          <a:xfrm>
            <a:off x="-12700" y="-25400"/>
            <a:ext cx="9201150" cy="6908800"/>
          </a:xfrm>
          <a:prstGeom prst="rect">
            <a:avLst/>
          </a:prstGeom>
          <a:noFill/>
          <a:ln w="9525">
            <a:noFill/>
          </a:ln>
        </p:spPr>
      </p:pic>
      <p:sp>
        <p:nvSpPr>
          <p:cNvPr id="54274" name="直接连接符 99330"/>
          <p:cNvSpPr/>
          <p:nvPr/>
        </p:nvSpPr>
        <p:spPr>
          <a:xfrm>
            <a:off x="15875" y="2479675"/>
            <a:ext cx="9144000" cy="0"/>
          </a:xfrm>
          <a:prstGeom prst="line">
            <a:avLst/>
          </a:prstGeom>
          <a:ln w="63500" cap="flat" cmpd="sng">
            <a:solidFill>
              <a:srgbClr val="993300"/>
            </a:solidFill>
            <a:prstDash val="solid"/>
            <a:round/>
            <a:headEnd type="none" w="med" len="med"/>
            <a:tailEnd type="none" w="med" len="med"/>
          </a:ln>
        </p:spPr>
      </p:sp>
      <p:sp>
        <p:nvSpPr>
          <p:cNvPr id="54275" name="矩形 99331"/>
          <p:cNvSpPr/>
          <p:nvPr/>
        </p:nvSpPr>
        <p:spPr>
          <a:xfrm>
            <a:off x="3190875" y="3479800"/>
            <a:ext cx="5143500" cy="828675"/>
          </a:xfrm>
          <a:prstGeom prst="rect">
            <a:avLst/>
          </a:prstGeom>
        </p:spPr>
        <p:txBody>
          <a:bodyPr wrap="none" fromWordArt="1">
            <a:prstTxWarp prst="textPlain">
              <a:avLst>
                <a:gd name="adj" fmla="val 50000"/>
              </a:avLst>
            </a:prstTxWarp>
            <a:normAutofit/>
          </a:bodyPr>
          <a:lstStyle/>
          <a:p>
            <a:pPr algn="ctr"/>
            <a:r>
              <a:rPr lang="zh-CN" altLang="en-US" sz="6000">
                <a:ln w="19050" cap="flat" cmpd="sng">
                  <a:solidFill>
                    <a:srgbClr val="FF0000"/>
                  </a:solidFill>
                  <a:prstDash val="solid"/>
                  <a:round/>
                  <a:headEnd type="none" w="med" len="med"/>
                  <a:tailEnd type="none" w="med" len="med"/>
                </a:ln>
                <a:solidFill>
                  <a:srgbClr val="FF0000"/>
                </a:solidFill>
                <a:effectLst>
                  <a:outerShdw dist="35921" dir="2699999" algn="ctr" rotWithShape="0">
                    <a:srgbClr val="990000"/>
                  </a:outerShdw>
                </a:effectLst>
                <a:latin typeface="方正隶书_GBK" panose="03000509000000000000" charset="-122"/>
                <a:ea typeface="方正隶书_GBK" panose="03000509000000000000" charset="-122"/>
              </a:rPr>
              <a:t>   拒腐防变防线</a:t>
            </a:r>
          </a:p>
        </p:txBody>
      </p:sp>
      <p:sp>
        <p:nvSpPr>
          <p:cNvPr id="54276" name="矩形 99332"/>
          <p:cNvSpPr/>
          <p:nvPr/>
        </p:nvSpPr>
        <p:spPr>
          <a:xfrm>
            <a:off x="411163" y="1322388"/>
            <a:ext cx="4114800" cy="1104900"/>
          </a:xfrm>
          <a:prstGeom prst="rect">
            <a:avLst/>
          </a:prstGeom>
        </p:spPr>
        <p:txBody>
          <a:bodyPr wrap="none" fromWordArt="1">
            <a:prstTxWarp prst="textPlain">
              <a:avLst>
                <a:gd name="adj" fmla="val 50000"/>
              </a:avLst>
            </a:prstTxWarp>
            <a:normAutofit/>
          </a:bodyPr>
          <a:lstStyle/>
          <a:p>
            <a:pPr algn="ctr"/>
            <a:r>
              <a:rPr lang="zh-CN" altLang="en-US" sz="4000">
                <a:ln w="9525" cap="flat" cmpd="sng">
                  <a:solidFill>
                    <a:srgbClr val="000000"/>
                  </a:solidFill>
                  <a:prstDash val="solid"/>
                  <a:round/>
                  <a:headEnd type="none" w="med" len="med"/>
                  <a:tailEnd type="none" w="med" len="med"/>
                </a:ln>
                <a:solidFill>
                  <a:srgbClr val="000000"/>
                </a:solidFill>
                <a:latin typeface="方正隶书_GBK" panose="03000509000000000000" charset="-122"/>
                <a:ea typeface="方正隶书_GBK" panose="03000509000000000000" charset="-122"/>
              </a:rPr>
              <a:t>如何筑牢</a:t>
            </a:r>
          </a:p>
        </p:txBody>
      </p:sp>
    </p:spTree>
  </p:cSld>
  <p:clrMapOvr>
    <a:masterClrMapping/>
  </p:clrMapOvr>
  <p:transition spd="slow">
    <p:push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文本框 10240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56322" name="组合 102402"/>
          <p:cNvGrpSpPr/>
          <p:nvPr/>
        </p:nvGrpSpPr>
        <p:grpSpPr>
          <a:xfrm>
            <a:off x="468313" y="692150"/>
            <a:ext cx="3095625" cy="1227138"/>
            <a:chOff x="295" y="436"/>
            <a:chExt cx="1950" cy="773"/>
          </a:xfrm>
        </p:grpSpPr>
        <p:sp>
          <p:nvSpPr>
            <p:cNvPr id="56323" name="圆角矩形 102403"/>
            <p:cNvSpPr/>
            <p:nvPr/>
          </p:nvSpPr>
          <p:spPr>
            <a:xfrm>
              <a:off x="295" y="436"/>
              <a:ext cx="1950" cy="773"/>
            </a:xfrm>
            <a:prstGeom prst="roundRect">
              <a:avLst>
                <a:gd name="adj" fmla="val 10889"/>
              </a:avLst>
            </a:prstGeom>
            <a:gradFill rotWithShape="1">
              <a:gsLst>
                <a:gs pos="0">
                  <a:srgbClr val="DDDDDD"/>
                </a:gs>
                <a:gs pos="50000">
                  <a:srgbClr val="F3F3F3"/>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24" name="组合 102404"/>
            <p:cNvGrpSpPr/>
            <p:nvPr/>
          </p:nvGrpSpPr>
          <p:grpSpPr>
            <a:xfrm>
              <a:off x="368" y="507"/>
              <a:ext cx="649" cy="632"/>
              <a:chOff x="368" y="507"/>
              <a:chExt cx="649" cy="632"/>
            </a:xfrm>
          </p:grpSpPr>
          <p:sp>
            <p:nvSpPr>
              <p:cNvPr id="56325" name="圆角矩形 102405"/>
              <p:cNvSpPr/>
              <p:nvPr/>
            </p:nvSpPr>
            <p:spPr>
              <a:xfrm>
                <a:off x="368" y="507"/>
                <a:ext cx="649" cy="632"/>
              </a:xfrm>
              <a:prstGeom prst="roundRect">
                <a:avLst>
                  <a:gd name="adj" fmla="val 11921"/>
                </a:avLst>
              </a:prstGeom>
              <a:gradFill rotWithShape="1">
                <a:gsLst>
                  <a:gs pos="0">
                    <a:schemeClr val="accent1"/>
                  </a:gs>
                  <a:gs pos="100000">
                    <a:srgbClr val="375A84"/>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26" name="任意多边形 102406"/>
              <p:cNvSpPr/>
              <p:nvPr/>
            </p:nvSpPr>
            <p:spPr>
              <a:xfrm>
                <a:off x="409" y="548"/>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9FBADB"/>
                  </a:gs>
                  <a:gs pos="50000">
                    <a:schemeClr val="accent1">
                      <a:alpha val="0"/>
                    </a:schemeClr>
                  </a:gs>
                  <a:gs pos="100000">
                    <a:srgbClr val="9FBADB"/>
                  </a:gs>
                </a:gsLst>
                <a:lin ang="5400000" scaled="1"/>
                <a:tileRect/>
              </a:gradFill>
              <a:ln w="9525">
                <a:noFill/>
              </a:ln>
            </p:spPr>
            <p:txBody>
              <a:bodyPr/>
              <a:lstStyle/>
              <a:p>
                <a:endParaRPr lang="zh-CN" altLang="en-US"/>
              </a:p>
            </p:txBody>
          </p:sp>
          <p:sp>
            <p:nvSpPr>
              <p:cNvPr id="102408" name="文本框 102407"/>
              <p:cNvSpPr txBox="1"/>
              <p:nvPr/>
            </p:nvSpPr>
            <p:spPr>
              <a:xfrm>
                <a:off x="511" y="679"/>
                <a:ext cx="344" cy="330"/>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一</a:t>
                </a: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56328" name="文本框 102408"/>
            <p:cNvSpPr txBox="1"/>
            <p:nvPr/>
          </p:nvSpPr>
          <p:spPr>
            <a:xfrm>
              <a:off x="1104" y="556"/>
              <a:ext cx="869" cy="435"/>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形势</a:t>
              </a:r>
              <a:endParaRPr lang="zh-CN" altLang="en-US" sz="4000">
                <a:solidFill>
                  <a:srgbClr val="000000"/>
                </a:solidFill>
                <a:latin typeface="Arial" panose="020B0604020202020204" pitchFamily="34" charset="0"/>
                <a:ea typeface="宋体" panose="02010600030101010101" pitchFamily="2" charset="-122"/>
              </a:endParaRPr>
            </a:p>
          </p:txBody>
        </p:sp>
      </p:grpSp>
      <p:grpSp>
        <p:nvGrpSpPr>
          <p:cNvPr id="56329" name="组合 102409"/>
          <p:cNvGrpSpPr/>
          <p:nvPr/>
        </p:nvGrpSpPr>
        <p:grpSpPr>
          <a:xfrm>
            <a:off x="2771775" y="2708275"/>
            <a:ext cx="3095625" cy="1227138"/>
            <a:chOff x="1746" y="1706"/>
            <a:chExt cx="1950" cy="773"/>
          </a:xfrm>
        </p:grpSpPr>
        <p:sp>
          <p:nvSpPr>
            <p:cNvPr id="56330" name="圆角矩形 102410"/>
            <p:cNvSpPr/>
            <p:nvPr/>
          </p:nvSpPr>
          <p:spPr>
            <a:xfrm>
              <a:off x="1746" y="1706"/>
              <a:ext cx="1950" cy="773"/>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31" name="组合 102411"/>
            <p:cNvGrpSpPr/>
            <p:nvPr/>
          </p:nvGrpSpPr>
          <p:grpSpPr>
            <a:xfrm>
              <a:off x="1819" y="1777"/>
              <a:ext cx="649" cy="633"/>
              <a:chOff x="1819" y="1777"/>
              <a:chExt cx="649" cy="633"/>
            </a:xfrm>
          </p:grpSpPr>
          <p:sp>
            <p:nvSpPr>
              <p:cNvPr id="56332" name="圆角矩形 102412"/>
              <p:cNvSpPr/>
              <p:nvPr/>
            </p:nvSpPr>
            <p:spPr>
              <a:xfrm>
                <a:off x="1819" y="1777"/>
                <a:ext cx="649" cy="633"/>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33" name="任意多边形 102413"/>
              <p:cNvSpPr/>
              <p:nvPr/>
            </p:nvSpPr>
            <p:spPr>
              <a:xfrm>
                <a:off x="1860" y="1818"/>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2415" name="文本框 102414"/>
              <p:cNvSpPr txBox="1"/>
              <p:nvPr/>
            </p:nvSpPr>
            <p:spPr>
              <a:xfrm>
                <a:off x="1962" y="1950"/>
                <a:ext cx="344" cy="329"/>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二</a:t>
                </a: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56335" name="文本框 102415"/>
            <p:cNvSpPr txBox="1"/>
            <p:nvPr/>
          </p:nvSpPr>
          <p:spPr>
            <a:xfrm>
              <a:off x="2556" y="1812"/>
              <a:ext cx="868"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56336" name="组合 102416"/>
          <p:cNvGrpSpPr/>
          <p:nvPr/>
        </p:nvGrpSpPr>
        <p:grpSpPr>
          <a:xfrm>
            <a:off x="5148263" y="4508500"/>
            <a:ext cx="3095625" cy="1227138"/>
            <a:chOff x="3243" y="2840"/>
            <a:chExt cx="1950" cy="773"/>
          </a:xfrm>
        </p:grpSpPr>
        <p:sp>
          <p:nvSpPr>
            <p:cNvPr id="56337" name="圆角矩形 102417"/>
            <p:cNvSpPr/>
            <p:nvPr/>
          </p:nvSpPr>
          <p:spPr>
            <a:xfrm>
              <a:off x="3243" y="2840"/>
              <a:ext cx="1950" cy="773"/>
            </a:xfrm>
            <a:prstGeom prst="roundRect">
              <a:avLst>
                <a:gd name="adj" fmla="val 10889"/>
              </a:avLst>
            </a:prstGeom>
            <a:gradFill rotWithShape="1">
              <a:gsLst>
                <a:gs pos="0">
                  <a:srgbClr val="DDDDDD"/>
                </a:gs>
                <a:gs pos="50000">
                  <a:srgbClr val="EEEEEE"/>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56338" name="组合 102418"/>
            <p:cNvGrpSpPr/>
            <p:nvPr/>
          </p:nvGrpSpPr>
          <p:grpSpPr>
            <a:xfrm>
              <a:off x="3316" y="2911"/>
              <a:ext cx="649" cy="633"/>
              <a:chOff x="3316" y="2911"/>
              <a:chExt cx="649" cy="633"/>
            </a:xfrm>
          </p:grpSpPr>
          <p:sp>
            <p:nvSpPr>
              <p:cNvPr id="56339" name="圆角矩形 102419"/>
              <p:cNvSpPr/>
              <p:nvPr/>
            </p:nvSpPr>
            <p:spPr>
              <a:xfrm>
                <a:off x="3316" y="2911"/>
                <a:ext cx="649" cy="633"/>
              </a:xfrm>
              <a:prstGeom prst="roundRect">
                <a:avLst>
                  <a:gd name="adj" fmla="val 11921"/>
                </a:avLst>
              </a:prstGeom>
              <a:gradFill rotWithShape="1">
                <a:gsLst>
                  <a:gs pos="0">
                    <a:srgbClr val="D7908E"/>
                  </a:gs>
                  <a:gs pos="100000">
                    <a:schemeClr val="accent2"/>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6340" name="任意多边形 102420"/>
              <p:cNvSpPr/>
              <p:nvPr/>
            </p:nvSpPr>
            <p:spPr>
              <a:xfrm>
                <a:off x="3357" y="2953"/>
                <a:ext cx="323" cy="316"/>
              </a:xfrm>
              <a:custGeom>
                <a:avLst/>
                <a:gdLst/>
                <a:ahLst/>
                <a:cxnLst/>
                <a:rect l="0" t="0" r="0" b="0"/>
                <a:pathLst>
                  <a:path w="807" h="790">
                    <a:moveTo>
                      <a:pt x="159" y="0"/>
                    </a:moveTo>
                    <a:cubicBezTo>
                      <a:pt x="71" y="0"/>
                      <a:pt x="0" y="70"/>
                      <a:pt x="0" y="155"/>
                    </a:cubicBezTo>
                    <a:lnTo>
                      <a:pt x="0" y="778"/>
                    </a:lnTo>
                    <a:cubicBezTo>
                      <a:pt x="36" y="790"/>
                      <a:pt x="16" y="408"/>
                      <a:pt x="218" y="229"/>
                    </a:cubicBezTo>
                    <a:cubicBezTo>
                      <a:pt x="419" y="51"/>
                      <a:pt x="807" y="38"/>
                      <a:pt x="797" y="0"/>
                    </a:cubicBezTo>
                    <a:lnTo>
                      <a:pt x="159" y="0"/>
                    </a:lnTo>
                    <a:lnTo>
                      <a:pt x="159" y="0"/>
                    </a:lnTo>
                    <a:close/>
                  </a:path>
                </a:pathLst>
              </a:custGeom>
              <a:gradFill rotWithShape="1">
                <a:gsLst>
                  <a:gs pos="0">
                    <a:srgbClr val="E0AAA8"/>
                  </a:gs>
                  <a:gs pos="100000">
                    <a:schemeClr val="accent2">
                      <a:alpha val="0"/>
                    </a:schemeClr>
                  </a:gs>
                </a:gsLst>
                <a:lin ang="2700000" scaled="1"/>
                <a:tileRect/>
              </a:gradFill>
              <a:ln w="9525">
                <a:noFill/>
              </a:ln>
            </p:spPr>
            <p:txBody>
              <a:bodyPr/>
              <a:lstStyle/>
              <a:p>
                <a:endParaRPr lang="zh-CN" altLang="en-US"/>
              </a:p>
            </p:txBody>
          </p:sp>
          <p:sp>
            <p:nvSpPr>
              <p:cNvPr id="102422" name="文本框 102421"/>
              <p:cNvSpPr txBox="1"/>
              <p:nvPr/>
            </p:nvSpPr>
            <p:spPr>
              <a:xfrm>
                <a:off x="3459" y="3086"/>
                <a:ext cx="344" cy="329"/>
              </a:xfrm>
              <a:prstGeom prst="rect">
                <a:avLst/>
              </a:prstGeom>
              <a:noFill/>
              <a:ln w="9525">
                <a:noFill/>
              </a:ln>
              <a:effectLst>
                <a:outerShdw dist="35921" dir="2699999" algn="ctr" rotWithShape="0">
                  <a:schemeClr val="tx1"/>
                </a:outerShdw>
              </a:effectLst>
            </p:spPr>
            <p:txBody>
              <a:bodyPr wrap="none">
                <a:spAutoFit/>
              </a:bodyPr>
              <a:lstStyle/>
              <a:p>
                <a:pPr algn="ctr" eaLnBrk="0" hangingPunct="0">
                  <a:buFont typeface="Arial" panose="020B0604020202020204" pitchFamily="34" charset="0"/>
                  <a:buNone/>
                </a:pPr>
                <a:r>
                  <a:rPr lang="zh-CN" altLang="en-US" sz="2800" noProof="1">
                    <a:solidFill>
                      <a:srgbClr val="FFFFFF"/>
                    </a:solidFill>
                    <a:effectLst>
                      <a:outerShdw blurRad="38100" dist="38100" dir="2700000">
                        <a:srgbClr val="C0C0C0"/>
                      </a:outerShdw>
                    </a:effectLst>
                    <a:latin typeface="方正小标宋_GBK" panose="03000509000000000000" pitchFamily="65" charset="-122"/>
                    <a:ea typeface="方正小标宋_GBK" panose="03000509000000000000" pitchFamily="65" charset="-122"/>
                    <a:cs typeface="+mn-cs"/>
                  </a:rPr>
                  <a:t>三</a:t>
                </a:r>
                <a:endParaRPr lang="zh-CN" altLang="en-US" sz="2800" noProof="1">
                  <a:solidFill>
                    <a:srgbClr val="FFFFFF"/>
                  </a:solidFill>
                  <a:effectLst>
                    <a:outerShdw blurRad="38100" dist="38100" dir="2700000">
                      <a:srgbClr val="C0C0C0"/>
                    </a:outerShdw>
                  </a:effectLst>
                  <a:latin typeface="方正小标宋_GBK" panose="03000509000000000000" pitchFamily="65" charset="-122"/>
                  <a:ea typeface="方正小标宋_GBK" panose="03000509000000000000" pitchFamily="65" charset="-122"/>
                </a:endParaRPr>
              </a:p>
            </p:txBody>
          </p:sp>
        </p:grpSp>
      </p:grpSp>
      <p:sp>
        <p:nvSpPr>
          <p:cNvPr id="56342" name="文本框 102422"/>
          <p:cNvSpPr txBox="1"/>
          <p:nvPr/>
        </p:nvSpPr>
        <p:spPr>
          <a:xfrm>
            <a:off x="6443663" y="4797425"/>
            <a:ext cx="1800225" cy="692150"/>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习惯</a:t>
            </a:r>
          </a:p>
        </p:txBody>
      </p:sp>
    </p:spTree>
  </p:cSld>
  <p:clrMapOvr>
    <a:masterClrMapping/>
  </p:clrMapOvr>
  <p:transition spd="med">
    <p:cover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文本框 10752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58370" name="组合 107522"/>
          <p:cNvGrpSpPr/>
          <p:nvPr/>
        </p:nvGrpSpPr>
        <p:grpSpPr>
          <a:xfrm>
            <a:off x="976313" y="1600200"/>
            <a:ext cx="8167687" cy="3743325"/>
            <a:chOff x="615" y="1008"/>
            <a:chExt cx="5145" cy="2358"/>
          </a:xfrm>
        </p:grpSpPr>
        <p:grpSp>
          <p:nvGrpSpPr>
            <p:cNvPr id="58371" name="组合 107523"/>
            <p:cNvGrpSpPr/>
            <p:nvPr/>
          </p:nvGrpSpPr>
          <p:grpSpPr>
            <a:xfrm>
              <a:off x="615" y="1008"/>
              <a:ext cx="5145" cy="2358"/>
              <a:chOff x="615" y="1008"/>
              <a:chExt cx="5145" cy="2358"/>
            </a:xfrm>
          </p:grpSpPr>
          <p:grpSp>
            <p:nvGrpSpPr>
              <p:cNvPr id="58372" name="组合 107524"/>
              <p:cNvGrpSpPr/>
              <p:nvPr/>
            </p:nvGrpSpPr>
            <p:grpSpPr>
              <a:xfrm>
                <a:off x="615" y="1008"/>
                <a:ext cx="5106" cy="685"/>
                <a:chOff x="615" y="1008"/>
                <a:chExt cx="5106" cy="685"/>
              </a:xfrm>
            </p:grpSpPr>
            <p:sp>
              <p:nvSpPr>
                <p:cNvPr id="58373" name="圆角矩形 107525"/>
                <p:cNvSpPr/>
                <p:nvPr/>
              </p:nvSpPr>
              <p:spPr>
                <a:xfrm>
                  <a:off x="1035" y="1127"/>
                  <a:ext cx="4686" cy="456"/>
                </a:xfrm>
                <a:prstGeom prst="roundRect">
                  <a:avLst>
                    <a:gd name="adj" fmla="val 16667"/>
                  </a:avLst>
                </a:prstGeom>
                <a:noFill/>
                <a:ln w="28575" cap="flat" cmpd="sng">
                  <a:solidFill>
                    <a:schemeClr val="accent2"/>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4" name="菱形 107526"/>
                <p:cNvSpPr/>
                <p:nvPr/>
              </p:nvSpPr>
              <p:spPr>
                <a:xfrm>
                  <a:off x="624" y="1008"/>
                  <a:ext cx="740" cy="685"/>
                </a:xfrm>
                <a:prstGeom prst="diamond">
                  <a:avLst/>
                </a:prstGeom>
                <a:solidFill>
                  <a:schemeClr val="accent2"/>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5" name="文本框 107527"/>
                <p:cNvSpPr txBox="1"/>
                <p:nvPr/>
              </p:nvSpPr>
              <p:spPr>
                <a:xfrm>
                  <a:off x="1281" y="1182"/>
                  <a:ext cx="3701" cy="226"/>
                </a:xfrm>
                <a:prstGeom prst="rect">
                  <a:avLst/>
                </a:prstGeom>
                <a:noFill/>
                <a:ln w="9525">
                  <a:noFill/>
                </a:ln>
              </p:spPr>
              <p:txBody>
                <a:bodyPr anchor="t">
                  <a:spAutoFit/>
                </a:bodyPr>
                <a:lstStyle/>
                <a:p>
                  <a:pPr algn="ctr" eaLnBrk="0" hangingPunct="0">
                    <a:buFont typeface="Arial" panose="020B0604020202020204" pitchFamily="34" charset="0"/>
                    <a:buNone/>
                  </a:pPr>
                  <a:endParaRPr lang="zh-CN" altLang="en-US" sz="1800" b="1" dirty="0">
                    <a:latin typeface="Arial" panose="020B0604020202020204" pitchFamily="34" charset="0"/>
                    <a:ea typeface="宋体" panose="02010600030101010101" pitchFamily="2" charset="-122"/>
                  </a:endParaRPr>
                </a:p>
              </p:txBody>
            </p:sp>
            <p:sp>
              <p:nvSpPr>
                <p:cNvPr id="58376" name="文本框 107528"/>
                <p:cNvSpPr txBox="1"/>
                <p:nvPr/>
              </p:nvSpPr>
              <p:spPr>
                <a:xfrm>
                  <a:off x="615" y="1186"/>
                  <a:ext cx="697" cy="285"/>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（一）</a:t>
                  </a:r>
                </a:p>
              </p:txBody>
            </p:sp>
          </p:grpSp>
          <p:grpSp>
            <p:nvGrpSpPr>
              <p:cNvPr id="58377" name="组合 107529"/>
              <p:cNvGrpSpPr/>
              <p:nvPr/>
            </p:nvGrpSpPr>
            <p:grpSpPr>
              <a:xfrm>
                <a:off x="624" y="1845"/>
                <a:ext cx="5097" cy="684"/>
                <a:chOff x="624" y="1845"/>
                <a:chExt cx="5097" cy="684"/>
              </a:xfrm>
            </p:grpSpPr>
            <p:sp>
              <p:nvSpPr>
                <p:cNvPr id="58378" name="圆角矩形 107530"/>
                <p:cNvSpPr/>
                <p:nvPr/>
              </p:nvSpPr>
              <p:spPr>
                <a:xfrm>
                  <a:off x="1035" y="1964"/>
                  <a:ext cx="4686" cy="456"/>
                </a:xfrm>
                <a:prstGeom prst="roundRect">
                  <a:avLst>
                    <a:gd name="adj" fmla="val 16667"/>
                  </a:avLst>
                </a:prstGeom>
                <a:noFill/>
                <a:ln w="28575" cap="flat" cmpd="sng">
                  <a:solidFill>
                    <a:schemeClr val="accent1"/>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79" name="菱形 107531"/>
                <p:cNvSpPr/>
                <p:nvPr/>
              </p:nvSpPr>
              <p:spPr>
                <a:xfrm>
                  <a:off x="624" y="1845"/>
                  <a:ext cx="740" cy="684"/>
                </a:xfrm>
                <a:prstGeom prst="diamond">
                  <a:avLst/>
                </a:prstGeom>
                <a:solidFill>
                  <a:schemeClr val="accent1"/>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0" name="文本框 107532"/>
                <p:cNvSpPr txBox="1"/>
                <p:nvPr/>
              </p:nvSpPr>
              <p:spPr>
                <a:xfrm>
                  <a:off x="1122" y="2051"/>
                  <a:ext cx="4342"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dirty="0">
                      <a:latin typeface="方正小标宋_GBK" panose="03000509000000000000" pitchFamily="65" charset="-122"/>
                      <a:ea typeface="方正小标宋_GBK" panose="03000509000000000000" pitchFamily="65" charset="-122"/>
                    </a:rPr>
                    <a:t>          反</a:t>
                  </a:r>
                  <a:r>
                    <a:rPr lang="zh-CN" altLang="en-US" sz="2400">
                      <a:latin typeface="方正小标宋_GBK" panose="03000509000000000000" pitchFamily="65" charset="-122"/>
                      <a:ea typeface="方正小标宋_GBK" panose="03000509000000000000" pitchFamily="65" charset="-122"/>
                    </a:rPr>
                    <a:t>腐败工作特点</a:t>
                  </a:r>
                </a:p>
              </p:txBody>
            </p:sp>
            <p:sp>
              <p:nvSpPr>
                <p:cNvPr id="58381" name="文本框 107533"/>
                <p:cNvSpPr txBox="1"/>
                <p:nvPr/>
              </p:nvSpPr>
              <p:spPr>
                <a:xfrm>
                  <a:off x="663" y="2028"/>
                  <a:ext cx="697" cy="286"/>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（二）</a:t>
                  </a:r>
                </a:p>
              </p:txBody>
            </p:sp>
          </p:grpSp>
          <p:grpSp>
            <p:nvGrpSpPr>
              <p:cNvPr id="58382" name="组合 107534"/>
              <p:cNvGrpSpPr/>
              <p:nvPr/>
            </p:nvGrpSpPr>
            <p:grpSpPr>
              <a:xfrm>
                <a:off x="624" y="2681"/>
                <a:ext cx="5136" cy="685"/>
                <a:chOff x="624" y="2681"/>
                <a:chExt cx="5136" cy="685"/>
              </a:xfrm>
            </p:grpSpPr>
            <p:sp>
              <p:nvSpPr>
                <p:cNvPr id="58383" name="圆角矩形 107535"/>
                <p:cNvSpPr/>
                <p:nvPr/>
              </p:nvSpPr>
              <p:spPr>
                <a:xfrm>
                  <a:off x="1035" y="2800"/>
                  <a:ext cx="4685" cy="457"/>
                </a:xfrm>
                <a:prstGeom prst="roundRect">
                  <a:avLst>
                    <a:gd name="adj" fmla="val 16667"/>
                  </a:avLst>
                </a:prstGeom>
                <a:noFill/>
                <a:ln w="28575" cap="flat" cmpd="sng">
                  <a:solidFill>
                    <a:schemeClr val="hlink"/>
                  </a:solidFill>
                  <a:prstDash val="solid"/>
                  <a:round/>
                  <a:headEnd type="none" w="med" len="med"/>
                  <a:tailEnd type="none" w="med" len="med"/>
                </a:ln>
                <a:effectLst>
                  <a:outerShdw dist="99190" dir="2388334"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4" name="菱形 107536"/>
                <p:cNvSpPr/>
                <p:nvPr/>
              </p:nvSpPr>
              <p:spPr>
                <a:xfrm>
                  <a:off x="624" y="2681"/>
                  <a:ext cx="740" cy="685"/>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58385" name="文本框 107537"/>
                <p:cNvSpPr txBox="1"/>
                <p:nvPr/>
              </p:nvSpPr>
              <p:spPr>
                <a:xfrm>
                  <a:off x="1031" y="2867"/>
                  <a:ext cx="4729"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dirty="0">
                      <a:latin typeface="方正小标宋_GBK" panose="03000509000000000000" pitchFamily="65" charset="-122"/>
                      <a:ea typeface="方正小标宋_GBK" panose="03000509000000000000" pitchFamily="65" charset="-122"/>
                    </a:rPr>
                    <a:t>            我</a:t>
                  </a:r>
                  <a:r>
                    <a:rPr lang="zh-CN" altLang="en-US" sz="2400">
                      <a:latin typeface="方正小标宋_GBK" panose="03000509000000000000" pitchFamily="65" charset="-122"/>
                      <a:ea typeface="方正小标宋_GBK" panose="03000509000000000000" pitchFamily="65" charset="-122"/>
                    </a:rPr>
                    <a:t>区反腐败工作形势</a:t>
                  </a:r>
                  <a:endParaRPr lang="zh-CN" altLang="en-US" sz="2400" b="1">
                    <a:latin typeface="方正小标宋_GBK" panose="03000509000000000000" pitchFamily="65" charset="-122"/>
                    <a:ea typeface="方正小标宋_GBK" panose="03000509000000000000" pitchFamily="65" charset="-122"/>
                  </a:endParaRPr>
                </a:p>
              </p:txBody>
            </p:sp>
            <p:sp>
              <p:nvSpPr>
                <p:cNvPr id="58386" name="文本框 107538"/>
                <p:cNvSpPr txBox="1"/>
                <p:nvPr/>
              </p:nvSpPr>
              <p:spPr>
                <a:xfrm>
                  <a:off x="663" y="2872"/>
                  <a:ext cx="697" cy="285"/>
                </a:xfrm>
                <a:prstGeom prst="rect">
                  <a:avLst/>
                </a:prstGeom>
                <a:noFill/>
                <a:ln w="9525">
                  <a:noFill/>
                </a:ln>
              </p:spPr>
              <p:txBody>
                <a:bodyPr wrap="none" anchor="t">
                  <a:spAutoFit/>
                </a:bodyPr>
                <a:lstStyle/>
                <a:p>
                  <a:pPr algn="ctr" eaLnBrk="0" hangingPunct="0">
                    <a:buFont typeface="Arial" panose="020B0604020202020204" pitchFamily="34" charset="0"/>
                    <a:buNone/>
                  </a:pPr>
                  <a:r>
                    <a:rPr lang="zh-CN" altLang="en-US" sz="2400">
                      <a:solidFill>
                        <a:schemeClr val="bg1"/>
                      </a:solidFill>
                      <a:latin typeface="Arial" panose="020B0604020202020204" pitchFamily="34" charset="0"/>
                      <a:ea typeface="宋体" panose="02010600030101010101" pitchFamily="2" charset="-122"/>
                    </a:rPr>
                    <a:t>（三）</a:t>
                  </a:r>
                </a:p>
              </p:txBody>
            </p:sp>
          </p:grpSp>
        </p:grpSp>
        <p:sp>
          <p:nvSpPr>
            <p:cNvPr id="58387" name="文本框 107539"/>
            <p:cNvSpPr txBox="1"/>
            <p:nvPr/>
          </p:nvSpPr>
          <p:spPr>
            <a:xfrm>
              <a:off x="1485" y="1234"/>
              <a:ext cx="4173" cy="288"/>
            </a:xfrm>
            <a:prstGeom prst="rect">
              <a:avLst/>
            </a:prstGeom>
            <a:noFill/>
            <a:ln w="9525">
              <a:noFill/>
            </a:ln>
          </p:spPr>
          <p:txBody>
            <a:bodyPr anchor="t">
              <a:spAutoFit/>
            </a:bodyPr>
            <a:lstStyle/>
            <a:p>
              <a:pPr algn="ctr" eaLnBrk="0" hangingPunct="0">
                <a:buFont typeface="Arial" panose="020B0604020202020204" pitchFamily="34" charset="0"/>
                <a:buNone/>
              </a:pPr>
              <a:r>
                <a:rPr lang="zh-CN" altLang="en-US" sz="2400">
                  <a:latin typeface="方正小标宋_GBK" panose="03000509000000000000" pitchFamily="65" charset="-122"/>
                  <a:ea typeface="方正小标宋_GBK" panose="03000509000000000000" pitchFamily="65" charset="-122"/>
                </a:rPr>
                <a:t>反腐败形势判断</a:t>
              </a:r>
              <a:endParaRPr lang="zh-CN" altLang="en-US" sz="2400" b="1">
                <a:latin typeface="方正小标宋_GBK" panose="03000509000000000000" pitchFamily="65" charset="-122"/>
                <a:ea typeface="方正小标宋_GBK" panose="03000509000000000000" pitchFamily="65" charset="-122"/>
              </a:endParaRPr>
            </a:p>
          </p:txBody>
        </p:sp>
      </p:grpSp>
      <p:sp>
        <p:nvSpPr>
          <p:cNvPr id="107541" name="标题 107540"/>
          <p:cNvSpPr>
            <a:spLocks noGrp="1"/>
          </p:cNvSpPr>
          <p:nvPr>
            <p:ph type="title"/>
          </p:nvPr>
        </p:nvSpPr>
        <p:spPr>
          <a:xfrm>
            <a:off x="168275" y="884238"/>
            <a:ext cx="2574925" cy="1050925"/>
          </a:xfrm>
        </p:spPr>
        <p:txBody>
          <a:bodyPr anchor="b"/>
          <a:lstStyle/>
          <a:p>
            <a:pPr eaLnBrk="1" fontAlgn="base" hangingPunct="1"/>
            <a:r>
              <a:rPr lang="zh-CN" altLang="en-US" sz="2800" strike="noStrike" noProof="1">
                <a:solidFill>
                  <a:srgbClr val="F11D1D"/>
                </a:solidFill>
                <a:effectLst>
                  <a:outerShdw blurRad="38100" dist="38100" dir="2700000">
                    <a:srgbClr val="C0C0C0"/>
                  </a:outerShdw>
                </a:effectLst>
                <a:latin typeface="方正黑体_GBK" panose="03000509000000000000" pitchFamily="65" charset="-122"/>
                <a:ea typeface="方正黑体_GBK" panose="03000509000000000000" pitchFamily="65" charset="-122"/>
              </a:rPr>
              <a:t>十八大以来</a:t>
            </a:r>
          </a:p>
        </p:txBody>
      </p:sp>
      <p:sp>
        <p:nvSpPr>
          <p:cNvPr id="58389" name="矩形 107541" descr="纸莎草纸"/>
          <p:cNvSpPr/>
          <p:nvPr/>
        </p:nvSpPr>
        <p:spPr>
          <a:xfrm>
            <a:off x="1012825" y="227013"/>
            <a:ext cx="3559175" cy="911225"/>
          </a:xfrm>
          <a:prstGeom prst="rect">
            <a:avLst/>
          </a:prstGeom>
          <a:noFill/>
          <a:ln w="11430">
            <a:noFill/>
          </a:ln>
        </p:spPr>
        <p:txBody>
          <a:bodyPr anchor="t">
            <a:spAutoFit/>
          </a:bodyPr>
          <a:lstStyle/>
          <a:p>
            <a:pPr algn="just" eaLnBrk="0" hangingPunct="0">
              <a:buFont typeface="Arial" panose="020B0604020202020204" pitchFamily="34" charset="0"/>
              <a:buNone/>
            </a:pPr>
            <a:r>
              <a:rPr lang="zh-CN" altLang="en-US" sz="5400" b="1">
                <a:solidFill>
                  <a:srgbClr val="000000"/>
                </a:solidFill>
                <a:latin typeface="方正小标宋_GBK" panose="03000509000000000000" pitchFamily="65" charset="-122"/>
                <a:ea typeface="方正小标宋_GBK" panose="03000509000000000000" pitchFamily="65" charset="-122"/>
                <a:sym typeface="方正楷体_GBK" panose="03000509000000000000" pitchFamily="65" charset="-122"/>
              </a:rPr>
              <a:t>一、形势</a:t>
            </a:r>
          </a:p>
        </p:txBody>
      </p:sp>
    </p:spTree>
  </p:cSld>
  <p:clrMapOvr>
    <a:masterClrMapping/>
  </p:clrMapOvr>
  <p:transition spd="med">
    <p:cover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7409"/>
          <p:cNvSpPr>
            <a:spLocks noGrp="1"/>
          </p:cNvSpPr>
          <p:nvPr>
            <p:ph idx="1"/>
          </p:nvPr>
        </p:nvSpPr>
        <p:spPr>
          <a:xfrm>
            <a:off x="496888" y="423863"/>
            <a:ext cx="8229600" cy="2716212"/>
          </a:xfrm>
          <a:ln/>
        </p:spPr>
        <p:txBody>
          <a:bodyPr anchor="t"/>
          <a:lstStyle/>
          <a:p>
            <a:pPr marL="457200" indent="-457200">
              <a:buNone/>
            </a:pPr>
            <a:r>
              <a:rPr lang="zh-CN" altLang="en-US"/>
              <a:t>         </a:t>
            </a:r>
            <a:endParaRPr lang="zh-CN" altLang="en-US" b="1"/>
          </a:p>
          <a:p>
            <a:pPr marL="457200" indent="-457200">
              <a:buNone/>
            </a:pPr>
            <a:r>
              <a:rPr lang="zh-CN" altLang="en-US" b="1"/>
              <a:t>         </a:t>
            </a:r>
            <a:r>
              <a:rPr lang="en-US" altLang="zh-CN" sz="2800" b="1"/>
              <a:t>2014</a:t>
            </a:r>
            <a:r>
              <a:rPr lang="zh-CN" altLang="en-US" sz="2800" b="1"/>
              <a:t>年</a:t>
            </a:r>
            <a:r>
              <a:rPr lang="en-US" altLang="zh-CN" sz="2800" b="1"/>
              <a:t>6</a:t>
            </a:r>
            <a:r>
              <a:rPr lang="zh-CN" altLang="en-US" sz="2800" b="1"/>
              <a:t>月，习近平总书记在听取中央巡视工作汇报时强调</a:t>
            </a:r>
            <a:r>
              <a:rPr lang="zh-CN" altLang="en-US" sz="2800" b="1">
                <a:solidFill>
                  <a:srgbClr val="FF0000"/>
                </a:solidFill>
              </a:rPr>
              <a:t>：“贫困地区贪扶贫救济的钱，恶行令人发指！查处惩戒力度还要加大。”</a:t>
            </a:r>
          </a:p>
          <a:p>
            <a:pPr marL="457200" indent="-457200" algn="just">
              <a:buNone/>
            </a:pPr>
            <a:endParaRPr lang="zh-CN" altLang="en-US" sz="2800" b="1">
              <a:solidFill>
                <a:srgbClr val="000000"/>
              </a:solidFill>
            </a:endParaRPr>
          </a:p>
        </p:txBody>
      </p:sp>
      <p:pic>
        <p:nvPicPr>
          <p:cNvPr id="20482" name="图片 17410" descr="7743468541530869789437"/>
          <p:cNvPicPr>
            <a:picLocks noChangeAspect="1"/>
          </p:cNvPicPr>
          <p:nvPr/>
        </p:nvPicPr>
        <p:blipFill>
          <a:blip r:embed="rId2"/>
          <a:stretch>
            <a:fillRect/>
          </a:stretch>
        </p:blipFill>
        <p:spPr>
          <a:xfrm>
            <a:off x="1835150" y="2428875"/>
            <a:ext cx="5757863" cy="40036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down)">
                                      <p:cBhvr>
                                        <p:cTn id="7"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文本框 109569"/>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9571" name="标题 109570"/>
          <p:cNvSpPr>
            <a:spLocks noGrp="1"/>
          </p:cNvSpPr>
          <p:nvPr>
            <p:ph type="title"/>
          </p:nvPr>
        </p:nvSpPr>
        <p:spPr>
          <a:xfrm>
            <a:off x="-107950" y="188913"/>
            <a:ext cx="9251950" cy="1143000"/>
          </a:xfrm>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（一）反腐败形势的新判断</a:t>
            </a:r>
          </a:p>
        </p:txBody>
      </p:sp>
      <p:grpSp>
        <p:nvGrpSpPr>
          <p:cNvPr id="60419" name="组合 109571"/>
          <p:cNvGrpSpPr/>
          <p:nvPr/>
        </p:nvGrpSpPr>
        <p:grpSpPr>
          <a:xfrm>
            <a:off x="914400" y="1600200"/>
            <a:ext cx="7315200" cy="3657600"/>
            <a:chOff x="576" y="1008"/>
            <a:chExt cx="4608" cy="2304"/>
          </a:xfrm>
        </p:grpSpPr>
        <p:sp>
          <p:nvSpPr>
            <p:cNvPr id="60420" name="圆角矩形 109572"/>
            <p:cNvSpPr/>
            <p:nvPr/>
          </p:nvSpPr>
          <p:spPr>
            <a:xfrm>
              <a:off x="576" y="1008"/>
              <a:ext cx="4608" cy="2304"/>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21" name="组合 109573"/>
            <p:cNvGrpSpPr/>
            <p:nvPr/>
          </p:nvGrpSpPr>
          <p:grpSpPr>
            <a:xfrm>
              <a:off x="749" y="1220"/>
              <a:ext cx="1531" cy="1885"/>
              <a:chOff x="749" y="1220"/>
              <a:chExt cx="1531" cy="1885"/>
            </a:xfrm>
          </p:grpSpPr>
          <p:sp>
            <p:nvSpPr>
              <p:cNvPr id="60422" name="圆角矩形 109574"/>
              <p:cNvSpPr/>
              <p:nvPr/>
            </p:nvSpPr>
            <p:spPr>
              <a:xfrm>
                <a:off x="749" y="1220"/>
                <a:ext cx="1531" cy="1885"/>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23" name="任意多边形 109575"/>
              <p:cNvSpPr/>
              <p:nvPr/>
            </p:nvSpPr>
            <p:spPr>
              <a:xfrm>
                <a:off x="845" y="1342"/>
                <a:ext cx="763" cy="942"/>
              </a:xfrm>
              <a:custGeom>
                <a:avLst/>
                <a:gdLst/>
                <a:ahLst/>
                <a:cxnLst/>
                <a:rect l="0" t="0" r="0" b="0"/>
                <a:pathLst>
                  <a:path w="1907" h="2355">
                    <a:moveTo>
                      <a:pt x="377" y="0"/>
                    </a:moveTo>
                    <a:cubicBezTo>
                      <a:pt x="169" y="0"/>
                      <a:pt x="0" y="208"/>
                      <a:pt x="0" y="464"/>
                    </a:cubicBezTo>
                    <a:lnTo>
                      <a:pt x="0" y="2319"/>
                    </a:lnTo>
                    <a:cubicBezTo>
                      <a:pt x="86" y="2355"/>
                      <a:pt x="38" y="1217"/>
                      <a:pt x="515" y="685"/>
                    </a:cubicBezTo>
                    <a:cubicBezTo>
                      <a:pt x="992" y="153"/>
                      <a:pt x="1907" y="114"/>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77" name="文本框 109576"/>
              <p:cNvSpPr txBox="1"/>
              <p:nvPr/>
            </p:nvSpPr>
            <p:spPr>
              <a:xfrm>
                <a:off x="1357" y="1736"/>
                <a:ext cx="273" cy="326"/>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25" name="文本框 109577"/>
            <p:cNvSpPr txBox="1"/>
            <p:nvPr/>
          </p:nvSpPr>
          <p:spPr>
            <a:xfrm>
              <a:off x="2489" y="1324"/>
              <a:ext cx="2053"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60426" name="组合 109578"/>
          <p:cNvGrpSpPr/>
          <p:nvPr/>
        </p:nvGrpSpPr>
        <p:grpSpPr>
          <a:xfrm>
            <a:off x="914400" y="1600200"/>
            <a:ext cx="7315200" cy="3657600"/>
            <a:chOff x="576" y="1008"/>
            <a:chExt cx="4608" cy="2304"/>
          </a:xfrm>
        </p:grpSpPr>
        <p:sp>
          <p:nvSpPr>
            <p:cNvPr id="60427" name="圆角矩形 109579"/>
            <p:cNvSpPr/>
            <p:nvPr/>
          </p:nvSpPr>
          <p:spPr>
            <a:xfrm>
              <a:off x="576" y="1008"/>
              <a:ext cx="4608" cy="2304"/>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28" name="组合 109580"/>
            <p:cNvGrpSpPr/>
            <p:nvPr/>
          </p:nvGrpSpPr>
          <p:grpSpPr>
            <a:xfrm>
              <a:off x="749" y="1220"/>
              <a:ext cx="1531" cy="1885"/>
              <a:chOff x="749" y="1220"/>
              <a:chExt cx="1531" cy="1885"/>
            </a:xfrm>
          </p:grpSpPr>
          <p:sp>
            <p:nvSpPr>
              <p:cNvPr id="60429" name="圆角矩形 109581"/>
              <p:cNvSpPr/>
              <p:nvPr/>
            </p:nvSpPr>
            <p:spPr>
              <a:xfrm>
                <a:off x="749" y="1220"/>
                <a:ext cx="1531" cy="1885"/>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30" name="任意多边形 109582"/>
              <p:cNvSpPr/>
              <p:nvPr/>
            </p:nvSpPr>
            <p:spPr>
              <a:xfrm>
                <a:off x="845" y="1342"/>
                <a:ext cx="763" cy="942"/>
              </a:xfrm>
              <a:custGeom>
                <a:avLst/>
                <a:gdLst/>
                <a:ahLst/>
                <a:cxnLst/>
                <a:rect l="0" t="0" r="0" b="0"/>
                <a:pathLst>
                  <a:path w="1907" h="2355">
                    <a:moveTo>
                      <a:pt x="377" y="0"/>
                    </a:moveTo>
                    <a:cubicBezTo>
                      <a:pt x="169" y="0"/>
                      <a:pt x="0" y="208"/>
                      <a:pt x="0" y="464"/>
                    </a:cubicBezTo>
                    <a:lnTo>
                      <a:pt x="0" y="2319"/>
                    </a:lnTo>
                    <a:cubicBezTo>
                      <a:pt x="86" y="2355"/>
                      <a:pt x="38" y="1217"/>
                      <a:pt x="515" y="685"/>
                    </a:cubicBezTo>
                    <a:cubicBezTo>
                      <a:pt x="992" y="153"/>
                      <a:pt x="1907" y="114"/>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84" name="文本框 109583"/>
              <p:cNvSpPr txBox="1"/>
              <p:nvPr/>
            </p:nvSpPr>
            <p:spPr>
              <a:xfrm>
                <a:off x="1357" y="1736"/>
                <a:ext cx="273" cy="326"/>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endParaRPr lang="zh-CN" altLang="en-US"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32" name="文本框 109584"/>
            <p:cNvSpPr txBox="1"/>
            <p:nvPr/>
          </p:nvSpPr>
          <p:spPr>
            <a:xfrm>
              <a:off x="2489" y="1324"/>
              <a:ext cx="2053" cy="436"/>
            </a:xfrm>
            <a:prstGeom prst="rect">
              <a:avLst/>
            </a:prstGeom>
            <a:noFill/>
            <a:ln w="9525">
              <a:noFill/>
            </a:ln>
          </p:spPr>
          <p:txBody>
            <a:bodyPr anchor="t">
              <a:spAutoFit/>
            </a:bodyPr>
            <a:lstStyle/>
            <a:p>
              <a:pPr eaLnBrk="0" hangingPunct="0">
                <a:buFont typeface="Arial" panose="020B0604020202020204" pitchFamily="34" charset="0"/>
                <a:buNone/>
              </a:pPr>
              <a:r>
                <a:rPr lang="zh-CN" altLang="en-US" sz="4000" b="1">
                  <a:solidFill>
                    <a:srgbClr val="000000"/>
                  </a:solidFill>
                  <a:latin typeface="Arial" panose="020B0604020202020204" pitchFamily="34" charset="0"/>
                  <a:ea typeface="宋体" panose="02010600030101010101" pitchFamily="2" charset="-122"/>
                </a:rPr>
                <a:t>底线</a:t>
              </a:r>
            </a:p>
          </p:txBody>
        </p:sp>
      </p:grpSp>
      <p:grpSp>
        <p:nvGrpSpPr>
          <p:cNvPr id="60433" name="组合 109585"/>
          <p:cNvGrpSpPr/>
          <p:nvPr/>
        </p:nvGrpSpPr>
        <p:grpSpPr>
          <a:xfrm>
            <a:off x="914400" y="1600200"/>
            <a:ext cx="7315200" cy="4570413"/>
            <a:chOff x="576" y="1008"/>
            <a:chExt cx="4608" cy="2879"/>
          </a:xfrm>
        </p:grpSpPr>
        <p:sp>
          <p:nvSpPr>
            <p:cNvPr id="60434" name="圆角矩形 109586"/>
            <p:cNvSpPr/>
            <p:nvPr/>
          </p:nvSpPr>
          <p:spPr>
            <a:xfrm>
              <a:off x="576" y="1008"/>
              <a:ext cx="4608" cy="2849"/>
            </a:xfrm>
            <a:prstGeom prst="roundRect">
              <a:avLst>
                <a:gd name="adj" fmla="val 10889"/>
              </a:avLst>
            </a:prstGeom>
            <a:gradFill rotWithShape="1">
              <a:gsLst>
                <a:gs pos="0">
                  <a:srgbClr val="DDDDDD"/>
                </a:gs>
                <a:gs pos="50000">
                  <a:srgbClr val="F2F2F2"/>
                </a:gs>
                <a:gs pos="100000">
                  <a:srgbClr val="DDDDDD"/>
                </a:gs>
              </a:gsLst>
              <a:lin ang="5400000" scaled="1"/>
              <a:tileRect/>
            </a:gradFill>
            <a:ln w="38100" cap="flat" cmpd="sng">
              <a:solidFill>
                <a:srgbClr val="FFFFFF"/>
              </a:solidFill>
              <a:prstDash val="solid"/>
              <a:round/>
              <a:headEnd type="none" w="med" len="med"/>
              <a:tailEnd type="none" w="med" len="med"/>
            </a:ln>
            <a:effectLst>
              <a:outerShdw dist="135001" dir="2928846" algn="ctr" rotWithShape="0">
                <a:srgbClr val="000000">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grpSp>
          <p:nvGrpSpPr>
            <p:cNvPr id="60435" name="组合 109587"/>
            <p:cNvGrpSpPr/>
            <p:nvPr/>
          </p:nvGrpSpPr>
          <p:grpSpPr>
            <a:xfrm>
              <a:off x="749" y="1270"/>
              <a:ext cx="1531" cy="2331"/>
              <a:chOff x="749" y="1270"/>
              <a:chExt cx="1531" cy="2331"/>
            </a:xfrm>
          </p:grpSpPr>
          <p:sp>
            <p:nvSpPr>
              <p:cNvPr id="60436" name="圆角矩形 109588"/>
              <p:cNvSpPr/>
              <p:nvPr/>
            </p:nvSpPr>
            <p:spPr>
              <a:xfrm>
                <a:off x="749" y="1270"/>
                <a:ext cx="1531" cy="2331"/>
              </a:xfrm>
              <a:prstGeom prst="roundRect">
                <a:avLst>
                  <a:gd name="adj" fmla="val 11921"/>
                </a:avLst>
              </a:prstGeom>
              <a:gradFill rotWithShape="1">
                <a:gsLst>
                  <a:gs pos="0">
                    <a:srgbClr val="4646FF"/>
                  </a:gs>
                  <a:gs pos="100000">
                    <a:schemeClr val="hlink"/>
                  </a:gs>
                </a:gsLst>
                <a:lin ang="5400000" scaled="1"/>
                <a:tileRect/>
              </a:gradFill>
              <a:ln w="38100" cap="flat" cmpd="sng">
                <a:solidFill>
                  <a:schemeClr val="bg1"/>
                </a:solidFill>
                <a:prstDash val="solid"/>
                <a:round/>
                <a:headEnd type="none" w="med" len="med"/>
                <a:tailEnd type="none" w="med" len="med"/>
              </a:ln>
            </p:spPr>
            <p:txBody>
              <a:bodyPr wrap="none" anchor="ctr"/>
              <a:lstStyle/>
              <a:p>
                <a:pPr>
                  <a:buFont typeface="Arial" panose="020B0604020202020204" pitchFamily="34" charset="0"/>
                  <a:buNone/>
                </a:pPr>
                <a:endParaRPr lang="zh-CN" altLang="en-US" sz="1800" dirty="0">
                  <a:latin typeface="Arial" panose="020B0604020202020204" pitchFamily="34" charset="0"/>
                  <a:ea typeface="方正楷体_GBK" panose="03000509000000000000" pitchFamily="65" charset="-122"/>
                </a:endParaRPr>
              </a:p>
            </p:txBody>
          </p:sp>
          <p:sp>
            <p:nvSpPr>
              <p:cNvPr id="60437" name="任意多边形 109589"/>
              <p:cNvSpPr/>
              <p:nvPr/>
            </p:nvSpPr>
            <p:spPr>
              <a:xfrm>
                <a:off x="845" y="1420"/>
                <a:ext cx="763" cy="1166"/>
              </a:xfrm>
              <a:custGeom>
                <a:avLst/>
                <a:gdLst/>
                <a:ahLst/>
                <a:cxnLst/>
                <a:rect l="0" t="0" r="0" b="0"/>
                <a:pathLst>
                  <a:path w="1907" h="2913">
                    <a:moveTo>
                      <a:pt x="377" y="0"/>
                    </a:moveTo>
                    <a:cubicBezTo>
                      <a:pt x="169" y="0"/>
                      <a:pt x="0" y="258"/>
                      <a:pt x="0" y="574"/>
                    </a:cubicBezTo>
                    <a:lnTo>
                      <a:pt x="0" y="2869"/>
                    </a:lnTo>
                    <a:cubicBezTo>
                      <a:pt x="86" y="2913"/>
                      <a:pt x="38" y="1505"/>
                      <a:pt x="515" y="847"/>
                    </a:cubicBezTo>
                    <a:cubicBezTo>
                      <a:pt x="992" y="189"/>
                      <a:pt x="1907" y="141"/>
                      <a:pt x="1885" y="0"/>
                    </a:cubicBezTo>
                    <a:lnTo>
                      <a:pt x="377" y="0"/>
                    </a:lnTo>
                    <a:lnTo>
                      <a:pt x="377" y="0"/>
                    </a:lnTo>
                    <a:close/>
                  </a:path>
                </a:pathLst>
              </a:custGeom>
              <a:gradFill rotWithShape="1">
                <a:gsLst>
                  <a:gs pos="0">
                    <a:srgbClr val="9393FF"/>
                  </a:gs>
                  <a:gs pos="100000">
                    <a:schemeClr val="hlink">
                      <a:alpha val="0"/>
                    </a:schemeClr>
                  </a:gs>
                </a:gsLst>
                <a:lin ang="2700000" scaled="1"/>
                <a:tileRect/>
              </a:gradFill>
              <a:ln w="9525">
                <a:noFill/>
              </a:ln>
            </p:spPr>
            <p:txBody>
              <a:bodyPr/>
              <a:lstStyle/>
              <a:p>
                <a:endParaRPr lang="zh-CN" altLang="en-US"/>
              </a:p>
            </p:txBody>
          </p:sp>
          <p:sp>
            <p:nvSpPr>
              <p:cNvPr id="109591" name="文本框 109590"/>
              <p:cNvSpPr txBox="1"/>
              <p:nvPr/>
            </p:nvSpPr>
            <p:spPr>
              <a:xfrm>
                <a:off x="1357" y="1908"/>
                <a:ext cx="273" cy="513"/>
              </a:xfrm>
              <a:prstGeom prst="rect">
                <a:avLst/>
              </a:prstGeom>
              <a:noFill/>
              <a:ln w="9525">
                <a:noFill/>
              </a:ln>
              <a:effectLst>
                <a:outerShdw dist="35921" dir="2699999" algn="ctr" rotWithShape="0">
                  <a:schemeClr val="tx1"/>
                </a:outerShdw>
              </a:effectLst>
            </p:spPr>
            <p:txBody>
              <a:bodyPr>
                <a:spAutoFit/>
              </a:bodyPr>
              <a:lstStyle/>
              <a:p>
                <a:pPr algn="ctr" eaLnBrk="0" hangingPunct="0">
                  <a:buFont typeface="Arial" panose="020B0604020202020204" pitchFamily="34" charset="0"/>
                  <a:buNone/>
                </a:pPr>
                <a:r>
                  <a:rPr lang="zh-CN" altLang="en-US" sz="4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cs"/>
                  </a:rPr>
                  <a:t>新</a:t>
                </a:r>
                <a:endParaRPr lang="zh-CN" altLang="en-US" sz="4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grpSp>
        <p:sp>
          <p:nvSpPr>
            <p:cNvPr id="60439" name="文本框 109591"/>
            <p:cNvSpPr txBox="1"/>
            <p:nvPr/>
          </p:nvSpPr>
          <p:spPr>
            <a:xfrm>
              <a:off x="2489" y="1399"/>
              <a:ext cx="2053" cy="2488"/>
            </a:xfrm>
            <a:prstGeom prst="rect">
              <a:avLst/>
            </a:prstGeom>
            <a:noFill/>
            <a:ln w="9525">
              <a:noFill/>
            </a:ln>
          </p:spPr>
          <p:txBody>
            <a:bodyPr anchor="t">
              <a:spAutoFit/>
            </a:bodyPr>
            <a:lstStyle/>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认识上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目标上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方法上</a:t>
              </a:r>
            </a:p>
            <a:p>
              <a:pPr eaLnBrk="0" hangingPunct="0">
                <a:buFont typeface="Arial" panose="020B0604020202020204" pitchFamily="34" charset="0"/>
                <a:buNone/>
              </a:pPr>
              <a:r>
                <a:rPr lang="zh-CN" altLang="en-US" sz="2800" b="1">
                  <a:solidFill>
                    <a:srgbClr val="000000"/>
                  </a:solidFill>
                  <a:latin typeface="Arial" panose="020B0604020202020204" pitchFamily="34" charset="0"/>
                  <a:ea typeface="宋体" panose="02010600030101010101" pitchFamily="2" charset="-122"/>
                </a:rPr>
                <a:t>        </a:t>
              </a:r>
            </a:p>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a:p>
              <a:pPr eaLnBrk="0" hangingPunct="0">
                <a:buFont typeface="Arial" panose="020B0604020202020204" pitchFamily="34" charset="0"/>
                <a:buNone/>
              </a:pPr>
              <a:endParaRPr lang="zh-CN" altLang="en-US" sz="2800" b="1">
                <a:solidFill>
                  <a:srgbClr val="000000"/>
                </a:solidFill>
                <a:latin typeface="Arial" panose="020B0604020202020204" pitchFamily="34" charset="0"/>
                <a:ea typeface="宋体" panose="02010600030101010101" pitchFamily="2" charset="-122"/>
              </a:endParaRPr>
            </a:p>
          </p:txBody>
        </p:sp>
      </p:grpSp>
    </p:spTree>
  </p:cSld>
  <p:clrMapOvr>
    <a:masterClrMapping/>
  </p:clrMapOvr>
  <p:transition spd="med">
    <p:cover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111617"/>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62466" name="组合 111618"/>
          <p:cNvGrpSpPr/>
          <p:nvPr/>
        </p:nvGrpSpPr>
        <p:grpSpPr>
          <a:xfrm>
            <a:off x="0" y="1773238"/>
            <a:ext cx="9872663" cy="3262312"/>
            <a:chOff x="0" y="1117"/>
            <a:chExt cx="6219" cy="2055"/>
          </a:xfrm>
        </p:grpSpPr>
        <p:pic>
          <p:nvPicPr>
            <p:cNvPr id="62467" name="图片 111619" descr="8824114951429086215418.png"/>
            <p:cNvPicPr>
              <a:picLocks noChangeAspect="1"/>
            </p:cNvPicPr>
            <p:nvPr/>
          </p:nvPicPr>
          <p:blipFill>
            <a:blip r:embed="rId3"/>
            <a:stretch>
              <a:fillRect/>
            </a:stretch>
          </p:blipFill>
          <p:spPr>
            <a:xfrm rot="-10800000" flipV="1">
              <a:off x="485" y="3101"/>
              <a:ext cx="5397" cy="65"/>
            </a:xfrm>
            <a:prstGeom prst="rect">
              <a:avLst/>
            </a:prstGeom>
            <a:noFill/>
            <a:ln w="9525">
              <a:noFill/>
            </a:ln>
          </p:spPr>
        </p:pic>
        <p:grpSp>
          <p:nvGrpSpPr>
            <p:cNvPr id="62468" name="组合 111620"/>
            <p:cNvGrpSpPr/>
            <p:nvPr/>
          </p:nvGrpSpPr>
          <p:grpSpPr>
            <a:xfrm>
              <a:off x="430" y="1140"/>
              <a:ext cx="995" cy="814"/>
              <a:chOff x="430" y="1140"/>
              <a:chExt cx="995" cy="814"/>
            </a:xfrm>
          </p:grpSpPr>
          <p:pic>
            <p:nvPicPr>
              <p:cNvPr id="62469" name="图片 111621" descr="9025910751429086215418.png"/>
              <p:cNvPicPr/>
              <p:nvPr/>
            </p:nvPicPr>
            <p:blipFill>
              <a:blip r:embed="rId4"/>
              <a:stretch>
                <a:fillRect/>
              </a:stretch>
            </p:blipFill>
            <p:spPr>
              <a:xfrm>
                <a:off x="430" y="1140"/>
                <a:ext cx="995" cy="814"/>
              </a:xfrm>
              <a:prstGeom prst="rect">
                <a:avLst/>
              </a:prstGeom>
              <a:noFill/>
              <a:ln w="9525">
                <a:noFill/>
              </a:ln>
            </p:spPr>
          </p:pic>
          <p:sp>
            <p:nvSpPr>
              <p:cNvPr id="62470" name="文本框 111622"/>
              <p:cNvSpPr txBox="1"/>
              <p:nvPr/>
            </p:nvSpPr>
            <p:spPr>
              <a:xfrm>
                <a:off x="694" y="1355"/>
                <a:ext cx="467" cy="385"/>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1" name="组合 111623"/>
            <p:cNvGrpSpPr/>
            <p:nvPr/>
          </p:nvGrpSpPr>
          <p:grpSpPr>
            <a:xfrm>
              <a:off x="768" y="1544"/>
              <a:ext cx="991" cy="817"/>
              <a:chOff x="768" y="1544"/>
              <a:chExt cx="991" cy="817"/>
            </a:xfrm>
          </p:grpSpPr>
          <p:pic>
            <p:nvPicPr>
              <p:cNvPr id="62472" name="图片 111624" descr="5125438591429086215418.png"/>
              <p:cNvPicPr/>
              <p:nvPr/>
            </p:nvPicPr>
            <p:blipFill>
              <a:blip r:embed="rId5"/>
              <a:stretch>
                <a:fillRect/>
              </a:stretch>
            </p:blipFill>
            <p:spPr>
              <a:xfrm>
                <a:off x="768" y="1544"/>
                <a:ext cx="991" cy="817"/>
              </a:xfrm>
              <a:prstGeom prst="rect">
                <a:avLst/>
              </a:prstGeom>
              <a:noFill/>
              <a:ln w="9525">
                <a:noFill/>
              </a:ln>
            </p:spPr>
          </p:pic>
          <p:sp>
            <p:nvSpPr>
              <p:cNvPr id="62473" name="文本框 111625"/>
              <p:cNvSpPr txBox="1"/>
              <p:nvPr/>
            </p:nvSpPr>
            <p:spPr>
              <a:xfrm>
                <a:off x="1030" y="1760"/>
                <a:ext cx="468" cy="385"/>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4" name="组合 111626"/>
            <p:cNvGrpSpPr/>
            <p:nvPr/>
          </p:nvGrpSpPr>
          <p:grpSpPr>
            <a:xfrm>
              <a:off x="1098" y="1947"/>
              <a:ext cx="995" cy="817"/>
              <a:chOff x="1098" y="1947"/>
              <a:chExt cx="995" cy="817"/>
            </a:xfrm>
          </p:grpSpPr>
          <p:pic>
            <p:nvPicPr>
              <p:cNvPr id="62475" name="图片 111627" descr="4134436111429086215418.png"/>
              <p:cNvPicPr/>
              <p:nvPr/>
            </p:nvPicPr>
            <p:blipFill>
              <a:blip r:embed="rId6"/>
              <a:stretch>
                <a:fillRect/>
              </a:stretch>
            </p:blipFill>
            <p:spPr>
              <a:xfrm>
                <a:off x="1098" y="1947"/>
                <a:ext cx="995" cy="817"/>
              </a:xfrm>
              <a:prstGeom prst="rect">
                <a:avLst/>
              </a:prstGeom>
              <a:noFill/>
              <a:ln w="9525">
                <a:noFill/>
              </a:ln>
            </p:spPr>
          </p:pic>
          <p:sp>
            <p:nvSpPr>
              <p:cNvPr id="62476" name="文本框 111628"/>
              <p:cNvSpPr txBox="1"/>
              <p:nvPr/>
            </p:nvSpPr>
            <p:spPr>
              <a:xfrm>
                <a:off x="1362" y="2165"/>
                <a:ext cx="467" cy="384"/>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477" name="组合 111629"/>
            <p:cNvGrpSpPr/>
            <p:nvPr/>
          </p:nvGrpSpPr>
          <p:grpSpPr>
            <a:xfrm>
              <a:off x="1440" y="2354"/>
              <a:ext cx="991" cy="818"/>
              <a:chOff x="1440" y="2354"/>
              <a:chExt cx="991" cy="818"/>
            </a:xfrm>
          </p:grpSpPr>
          <p:pic>
            <p:nvPicPr>
              <p:cNvPr id="62478" name="图片 111630" descr="1291613501429086215418.png"/>
              <p:cNvPicPr/>
              <p:nvPr/>
            </p:nvPicPr>
            <p:blipFill>
              <a:blip r:embed="rId7"/>
              <a:stretch>
                <a:fillRect/>
              </a:stretch>
            </p:blipFill>
            <p:spPr>
              <a:xfrm>
                <a:off x="1440" y="2354"/>
                <a:ext cx="991" cy="818"/>
              </a:xfrm>
              <a:prstGeom prst="rect">
                <a:avLst/>
              </a:prstGeom>
              <a:noFill/>
              <a:ln w="9525">
                <a:noFill/>
              </a:ln>
            </p:spPr>
          </p:pic>
          <p:sp>
            <p:nvSpPr>
              <p:cNvPr id="62479" name="文本框 111631"/>
              <p:cNvSpPr txBox="1"/>
              <p:nvPr/>
            </p:nvSpPr>
            <p:spPr>
              <a:xfrm>
                <a:off x="1701" y="2570"/>
                <a:ext cx="467" cy="384"/>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pic>
          <p:nvPicPr>
            <p:cNvPr id="62480" name="图片 111632" descr="8824114951429086215418.png"/>
            <p:cNvPicPr>
              <a:picLocks noChangeAspect="1"/>
            </p:cNvPicPr>
            <p:nvPr/>
          </p:nvPicPr>
          <p:blipFill>
            <a:blip r:embed="rId3"/>
            <a:stretch>
              <a:fillRect/>
            </a:stretch>
          </p:blipFill>
          <p:spPr>
            <a:xfrm rot="-10800000" flipV="1">
              <a:off x="0" y="1483"/>
              <a:ext cx="5397" cy="64"/>
            </a:xfrm>
            <a:prstGeom prst="rect">
              <a:avLst/>
            </a:prstGeom>
            <a:noFill/>
            <a:ln w="9525">
              <a:noFill/>
            </a:ln>
          </p:spPr>
        </p:pic>
        <p:pic>
          <p:nvPicPr>
            <p:cNvPr id="62481" name="图片 111633" descr="8824114951429086215418.png"/>
            <p:cNvPicPr>
              <a:picLocks noChangeAspect="1"/>
            </p:cNvPicPr>
            <p:nvPr/>
          </p:nvPicPr>
          <p:blipFill>
            <a:blip r:embed="rId3"/>
            <a:stretch>
              <a:fillRect/>
            </a:stretch>
          </p:blipFill>
          <p:spPr>
            <a:xfrm rot="-10800000" flipV="1">
              <a:off x="50" y="1888"/>
              <a:ext cx="5396" cy="64"/>
            </a:xfrm>
            <a:prstGeom prst="rect">
              <a:avLst/>
            </a:prstGeom>
            <a:noFill/>
            <a:ln w="9525">
              <a:noFill/>
            </a:ln>
          </p:spPr>
        </p:pic>
        <p:pic>
          <p:nvPicPr>
            <p:cNvPr id="62482" name="图片 111634" descr="2776576441429086215418.png"/>
            <p:cNvPicPr>
              <a:picLocks noChangeAspect="1"/>
            </p:cNvPicPr>
            <p:nvPr/>
          </p:nvPicPr>
          <p:blipFill>
            <a:blip r:embed="rId8"/>
            <a:stretch>
              <a:fillRect/>
            </a:stretch>
          </p:blipFill>
          <p:spPr>
            <a:xfrm rot="-10800000" flipV="1">
              <a:off x="373" y="1513"/>
              <a:ext cx="2019" cy="34"/>
            </a:xfrm>
            <a:prstGeom prst="rect">
              <a:avLst/>
            </a:prstGeom>
            <a:noFill/>
            <a:ln w="9525">
              <a:noFill/>
            </a:ln>
          </p:spPr>
        </p:pic>
        <p:pic>
          <p:nvPicPr>
            <p:cNvPr id="62483" name="图片 111635" descr="8824114951429086215418.png"/>
            <p:cNvPicPr>
              <a:picLocks noChangeAspect="1"/>
            </p:cNvPicPr>
            <p:nvPr/>
          </p:nvPicPr>
          <p:blipFill>
            <a:blip r:embed="rId3"/>
            <a:stretch>
              <a:fillRect/>
            </a:stretch>
          </p:blipFill>
          <p:spPr>
            <a:xfrm rot="-10800000" flipV="1">
              <a:off x="100" y="2293"/>
              <a:ext cx="5397" cy="64"/>
            </a:xfrm>
            <a:prstGeom prst="rect">
              <a:avLst/>
            </a:prstGeom>
            <a:noFill/>
            <a:ln w="9525">
              <a:noFill/>
            </a:ln>
          </p:spPr>
        </p:pic>
        <p:pic>
          <p:nvPicPr>
            <p:cNvPr id="62484" name="图片 111636" descr="8824114951429086215418.png"/>
            <p:cNvPicPr>
              <a:picLocks noChangeAspect="1"/>
            </p:cNvPicPr>
            <p:nvPr/>
          </p:nvPicPr>
          <p:blipFill>
            <a:blip r:embed="rId3"/>
            <a:stretch>
              <a:fillRect/>
            </a:stretch>
          </p:blipFill>
          <p:spPr>
            <a:xfrm rot="-10800000" flipV="1">
              <a:off x="150" y="2697"/>
              <a:ext cx="5396" cy="65"/>
            </a:xfrm>
            <a:prstGeom prst="rect">
              <a:avLst/>
            </a:prstGeom>
            <a:noFill/>
            <a:ln w="9525">
              <a:noFill/>
            </a:ln>
          </p:spPr>
        </p:pic>
        <p:pic>
          <p:nvPicPr>
            <p:cNvPr id="62485" name="图片 111637" descr="8824114951429086215418.png"/>
            <p:cNvPicPr>
              <a:picLocks noChangeAspect="1"/>
            </p:cNvPicPr>
            <p:nvPr/>
          </p:nvPicPr>
          <p:blipFill>
            <a:blip r:embed="rId3"/>
            <a:stretch>
              <a:fillRect/>
            </a:stretch>
          </p:blipFill>
          <p:spPr>
            <a:xfrm rot="-10800000" flipV="1">
              <a:off x="194" y="3102"/>
              <a:ext cx="5396" cy="65"/>
            </a:xfrm>
            <a:prstGeom prst="rect">
              <a:avLst/>
            </a:prstGeom>
            <a:noFill/>
            <a:ln w="9525">
              <a:noFill/>
            </a:ln>
          </p:spPr>
        </p:pic>
        <p:grpSp>
          <p:nvGrpSpPr>
            <p:cNvPr id="62486" name="组合 111638"/>
            <p:cNvGrpSpPr/>
            <p:nvPr/>
          </p:nvGrpSpPr>
          <p:grpSpPr>
            <a:xfrm>
              <a:off x="783" y="1117"/>
              <a:ext cx="481" cy="379"/>
              <a:chOff x="783" y="1117"/>
              <a:chExt cx="481" cy="379"/>
            </a:xfrm>
          </p:grpSpPr>
          <p:sp>
            <p:nvSpPr>
              <p:cNvPr id="62487" name="矩形 111639"/>
              <p:cNvSpPr/>
              <p:nvPr/>
            </p:nvSpPr>
            <p:spPr>
              <a:xfrm>
                <a:off x="833" y="1117"/>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01</a:t>
                </a:r>
              </a:p>
            </p:txBody>
          </p:sp>
          <p:sp>
            <p:nvSpPr>
              <p:cNvPr id="62488" name="矩形 111640"/>
              <p:cNvSpPr/>
              <p:nvPr/>
            </p:nvSpPr>
            <p:spPr>
              <a:xfrm>
                <a:off x="783" y="1348"/>
                <a:ext cx="481" cy="148"/>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89" name="组合 111641"/>
            <p:cNvGrpSpPr/>
            <p:nvPr/>
          </p:nvGrpSpPr>
          <p:grpSpPr>
            <a:xfrm>
              <a:off x="1103" y="1516"/>
              <a:ext cx="481" cy="379"/>
              <a:chOff x="1103" y="1516"/>
              <a:chExt cx="481" cy="379"/>
            </a:xfrm>
          </p:grpSpPr>
          <p:sp>
            <p:nvSpPr>
              <p:cNvPr id="62490" name="矩形 111642"/>
              <p:cNvSpPr/>
              <p:nvPr/>
            </p:nvSpPr>
            <p:spPr>
              <a:xfrm>
                <a:off x="1153" y="1516"/>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02</a:t>
                </a:r>
              </a:p>
            </p:txBody>
          </p:sp>
          <p:sp>
            <p:nvSpPr>
              <p:cNvPr id="62491" name="矩形 111643"/>
              <p:cNvSpPr/>
              <p:nvPr/>
            </p:nvSpPr>
            <p:spPr>
              <a:xfrm>
                <a:off x="1103" y="1748"/>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92" name="组合 111644"/>
            <p:cNvGrpSpPr/>
            <p:nvPr/>
          </p:nvGrpSpPr>
          <p:grpSpPr>
            <a:xfrm>
              <a:off x="1445" y="1918"/>
              <a:ext cx="481" cy="379"/>
              <a:chOff x="1445" y="1918"/>
              <a:chExt cx="481" cy="379"/>
            </a:xfrm>
          </p:grpSpPr>
          <p:sp>
            <p:nvSpPr>
              <p:cNvPr id="62493" name="矩形 111645"/>
              <p:cNvSpPr/>
              <p:nvPr/>
            </p:nvSpPr>
            <p:spPr>
              <a:xfrm>
                <a:off x="1495" y="1918"/>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03</a:t>
                </a:r>
              </a:p>
            </p:txBody>
          </p:sp>
          <p:sp>
            <p:nvSpPr>
              <p:cNvPr id="62494" name="矩形 111646"/>
              <p:cNvSpPr/>
              <p:nvPr/>
            </p:nvSpPr>
            <p:spPr>
              <a:xfrm>
                <a:off x="1445" y="2150"/>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495" name="组合 111647"/>
            <p:cNvGrpSpPr/>
            <p:nvPr/>
          </p:nvGrpSpPr>
          <p:grpSpPr>
            <a:xfrm>
              <a:off x="1793" y="2310"/>
              <a:ext cx="481" cy="379"/>
              <a:chOff x="1793" y="2310"/>
              <a:chExt cx="481" cy="379"/>
            </a:xfrm>
          </p:grpSpPr>
          <p:sp>
            <p:nvSpPr>
              <p:cNvPr id="62496" name="矩形 111648"/>
              <p:cNvSpPr/>
              <p:nvPr/>
            </p:nvSpPr>
            <p:spPr>
              <a:xfrm>
                <a:off x="1843" y="2310"/>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04</a:t>
                </a:r>
              </a:p>
            </p:txBody>
          </p:sp>
          <p:sp>
            <p:nvSpPr>
              <p:cNvPr id="62497" name="矩形 111649"/>
              <p:cNvSpPr/>
              <p:nvPr/>
            </p:nvSpPr>
            <p:spPr>
              <a:xfrm>
                <a:off x="1793" y="2542"/>
                <a:ext cx="481"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pic>
          <p:nvPicPr>
            <p:cNvPr id="62498" name="图片 111650" descr="8824114951429086215418.png"/>
            <p:cNvPicPr>
              <a:picLocks noChangeAspect="1"/>
            </p:cNvPicPr>
            <p:nvPr/>
          </p:nvPicPr>
          <p:blipFill>
            <a:blip r:embed="rId3"/>
            <a:stretch>
              <a:fillRect/>
            </a:stretch>
          </p:blipFill>
          <p:spPr>
            <a:xfrm rot="-10800000" flipV="1">
              <a:off x="435" y="2696"/>
              <a:ext cx="5397" cy="65"/>
            </a:xfrm>
            <a:prstGeom prst="rect">
              <a:avLst/>
            </a:prstGeom>
            <a:noFill/>
            <a:ln w="9525">
              <a:noFill/>
            </a:ln>
          </p:spPr>
        </p:pic>
        <p:grpSp>
          <p:nvGrpSpPr>
            <p:cNvPr id="62499" name="组合 111651"/>
            <p:cNvGrpSpPr/>
            <p:nvPr/>
          </p:nvGrpSpPr>
          <p:grpSpPr>
            <a:xfrm>
              <a:off x="2128" y="2714"/>
              <a:ext cx="482" cy="379"/>
              <a:chOff x="2128" y="2714"/>
              <a:chExt cx="482" cy="379"/>
            </a:xfrm>
          </p:grpSpPr>
          <p:sp>
            <p:nvSpPr>
              <p:cNvPr id="62500" name="矩形 111652"/>
              <p:cNvSpPr/>
              <p:nvPr/>
            </p:nvSpPr>
            <p:spPr>
              <a:xfrm>
                <a:off x="2179" y="2714"/>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05</a:t>
                </a:r>
              </a:p>
            </p:txBody>
          </p:sp>
          <p:sp>
            <p:nvSpPr>
              <p:cNvPr id="62501" name="矩形 111653"/>
              <p:cNvSpPr/>
              <p:nvPr/>
            </p:nvSpPr>
            <p:spPr>
              <a:xfrm>
                <a:off x="2128" y="2946"/>
                <a:ext cx="482" cy="147"/>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grpSp>
          <p:nvGrpSpPr>
            <p:cNvPr id="62502" name="组合 111654"/>
            <p:cNvGrpSpPr/>
            <p:nvPr/>
          </p:nvGrpSpPr>
          <p:grpSpPr>
            <a:xfrm>
              <a:off x="2001" y="2715"/>
              <a:ext cx="752" cy="426"/>
              <a:chOff x="2001" y="2715"/>
              <a:chExt cx="752" cy="426"/>
            </a:xfrm>
          </p:grpSpPr>
          <p:pic>
            <p:nvPicPr>
              <p:cNvPr id="62503" name="图片 111655" descr="8368484411429086215418.png"/>
              <p:cNvPicPr/>
              <p:nvPr/>
            </p:nvPicPr>
            <p:blipFill>
              <a:blip r:embed="rId9"/>
              <a:stretch>
                <a:fillRect/>
              </a:stretch>
            </p:blipFill>
            <p:spPr>
              <a:xfrm>
                <a:off x="2001" y="2715"/>
                <a:ext cx="752" cy="426"/>
              </a:xfrm>
              <a:prstGeom prst="rect">
                <a:avLst/>
              </a:prstGeom>
              <a:noFill/>
              <a:ln w="9525">
                <a:noFill/>
              </a:ln>
            </p:spPr>
          </p:pic>
          <p:sp>
            <p:nvSpPr>
              <p:cNvPr id="62504" name="文本框 111656"/>
              <p:cNvSpPr txBox="1"/>
              <p:nvPr/>
            </p:nvSpPr>
            <p:spPr>
              <a:xfrm>
                <a:off x="2158" y="2805"/>
                <a:ext cx="437" cy="247"/>
              </a:xfrm>
              <a:prstGeom prst="rect">
                <a:avLst/>
              </a:prstGeom>
              <a:noFill/>
              <a:ln w="9525">
                <a:noFill/>
              </a:ln>
            </p:spPr>
            <p:txBody>
              <a:bodyPr anchor="ctr"/>
              <a:lstStyle/>
              <a:p>
                <a:pPr algn="ctr">
                  <a:buFont typeface="Arial" panose="020B0604020202020204" pitchFamily="34" charset="0"/>
                  <a:buNone/>
                </a:pPr>
                <a:endParaRPr lang="zh-CN" altLang="en-US" sz="1800" dirty="0">
                  <a:solidFill>
                    <a:srgbClr val="FFFFFF"/>
                  </a:solidFill>
                  <a:latin typeface="Palatino Linotype" panose="02040502050505030304" pitchFamily="18" charset="0"/>
                  <a:ea typeface="宋体" panose="02010600030101010101" pitchFamily="2" charset="-122"/>
                </a:endParaRPr>
              </a:p>
            </p:txBody>
          </p:sp>
        </p:grpSp>
        <p:grpSp>
          <p:nvGrpSpPr>
            <p:cNvPr id="62505" name="组合 111657"/>
            <p:cNvGrpSpPr/>
            <p:nvPr/>
          </p:nvGrpSpPr>
          <p:grpSpPr>
            <a:xfrm>
              <a:off x="2095" y="2763"/>
              <a:ext cx="481" cy="375"/>
              <a:chOff x="2095" y="2763"/>
              <a:chExt cx="481" cy="375"/>
            </a:xfrm>
          </p:grpSpPr>
          <p:sp>
            <p:nvSpPr>
              <p:cNvPr id="62506" name="矩形 111658"/>
              <p:cNvSpPr/>
              <p:nvPr/>
            </p:nvSpPr>
            <p:spPr>
              <a:xfrm>
                <a:off x="2205" y="2763"/>
                <a:ext cx="370" cy="328"/>
              </a:xfrm>
              <a:prstGeom prst="rect">
                <a:avLst/>
              </a:prstGeom>
              <a:noFill/>
              <a:ln w="9525">
                <a:noFill/>
              </a:ln>
            </p:spPr>
            <p:txBody>
              <a:bodyPr wrap="none" anchor="t">
                <a:spAutoFit/>
              </a:bodyPr>
              <a:lstStyle/>
              <a:p>
                <a:pPr algn="ctr">
                  <a:buFont typeface="Arial" panose="020B0604020202020204" pitchFamily="34" charset="0"/>
                  <a:buNone/>
                </a:pPr>
                <a:r>
                  <a:rPr lang="en-US" altLang="zh-CN" sz="2800">
                    <a:solidFill>
                      <a:schemeClr val="bg1"/>
                    </a:solidFill>
                    <a:latin typeface="Algerian" pitchFamily="82" charset="0"/>
                    <a:ea typeface="宋体" panose="02010600030101010101" pitchFamily="2" charset="-122"/>
                  </a:rPr>
                  <a:t>05</a:t>
                </a:r>
              </a:p>
            </p:txBody>
          </p:sp>
          <p:sp>
            <p:nvSpPr>
              <p:cNvPr id="62507" name="矩形 111659"/>
              <p:cNvSpPr/>
              <p:nvPr/>
            </p:nvSpPr>
            <p:spPr>
              <a:xfrm>
                <a:off x="2095" y="2990"/>
                <a:ext cx="481" cy="148"/>
              </a:xfrm>
              <a:prstGeom prst="rect">
                <a:avLst/>
              </a:prstGeom>
              <a:noFill/>
              <a:ln w="9525">
                <a:noFill/>
              </a:ln>
            </p:spPr>
            <p:txBody>
              <a:bodyPr wrap="none" anchor="t">
                <a:spAutoFit/>
              </a:bodyPr>
              <a:lstStyle/>
              <a:p>
                <a:pPr algn="ctr">
                  <a:buFont typeface="Arial" panose="020B0604020202020204" pitchFamily="34" charset="0"/>
                  <a:buNone/>
                </a:pPr>
                <a:r>
                  <a:rPr lang="en-US" altLang="zh-CN" sz="1000">
                    <a:solidFill>
                      <a:schemeClr val="bg1"/>
                    </a:solidFill>
                    <a:latin typeface="Algerian" pitchFamily="82" charset="0"/>
                    <a:ea typeface="宋体" panose="02010600030101010101" pitchFamily="2" charset="-122"/>
                  </a:rPr>
                  <a:t>OPTIONS</a:t>
                </a:r>
              </a:p>
            </p:txBody>
          </p:sp>
        </p:grpSp>
        <p:sp>
          <p:nvSpPr>
            <p:cNvPr id="62508" name="文本框 111660"/>
            <p:cNvSpPr txBox="1"/>
            <p:nvPr/>
          </p:nvSpPr>
          <p:spPr>
            <a:xfrm>
              <a:off x="1469" y="1222"/>
              <a:ext cx="3423" cy="286"/>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查办案件力度前所未有</a:t>
              </a:r>
            </a:p>
          </p:txBody>
        </p:sp>
        <p:sp>
          <p:nvSpPr>
            <p:cNvPr id="62509" name="文本框 111661"/>
            <p:cNvSpPr txBox="1"/>
            <p:nvPr/>
          </p:nvSpPr>
          <p:spPr>
            <a:xfrm>
              <a:off x="1778" y="1628"/>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查纠四风力度前所未有</a:t>
              </a:r>
            </a:p>
          </p:txBody>
        </p:sp>
        <p:sp>
          <p:nvSpPr>
            <p:cNvPr id="62510" name="文本框 111662"/>
            <p:cNvSpPr txBox="1"/>
            <p:nvPr/>
          </p:nvSpPr>
          <p:spPr>
            <a:xfrm>
              <a:off x="2129" y="2054"/>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问责追责力度前所未有</a:t>
              </a:r>
            </a:p>
          </p:txBody>
        </p:sp>
        <p:sp>
          <p:nvSpPr>
            <p:cNvPr id="62511" name="文本框 111663"/>
            <p:cNvSpPr txBox="1"/>
            <p:nvPr/>
          </p:nvSpPr>
          <p:spPr>
            <a:xfrm>
              <a:off x="2495" y="2423"/>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通报曝光力度前所未有</a:t>
              </a:r>
            </a:p>
          </p:txBody>
        </p:sp>
        <p:sp>
          <p:nvSpPr>
            <p:cNvPr id="62512" name="文本框 111664"/>
            <p:cNvSpPr txBox="1"/>
            <p:nvPr/>
          </p:nvSpPr>
          <p:spPr>
            <a:xfrm>
              <a:off x="2796" y="2822"/>
              <a:ext cx="3423" cy="285"/>
            </a:xfrm>
            <a:prstGeom prst="rect">
              <a:avLst/>
            </a:prstGeom>
            <a:noFill/>
            <a:ln w="9525">
              <a:noFill/>
            </a:ln>
          </p:spPr>
          <p:txBody>
            <a:bodyPr anchor="t">
              <a:spAutoFit/>
            </a:bodyPr>
            <a:lstStyle/>
            <a:p>
              <a:pPr>
                <a:buFont typeface="Arial" panose="020B0604020202020204" pitchFamily="34" charset="0"/>
                <a:buNone/>
              </a:pPr>
              <a:r>
                <a:rPr lang="zh-CN" altLang="en-US" sz="2400">
                  <a:latin typeface="华文琥珀" pitchFamily="2" charset="-122"/>
                  <a:ea typeface="华文琥珀" pitchFamily="2" charset="-122"/>
                </a:rPr>
                <a:t>体制改革力度前所未有</a:t>
              </a:r>
            </a:p>
          </p:txBody>
        </p:sp>
      </p:grpSp>
      <p:sp>
        <p:nvSpPr>
          <p:cNvPr id="111666" name="标题 111665"/>
          <p:cNvSpPr>
            <a:spLocks noGrp="1"/>
          </p:cNvSpPr>
          <p:nvPr>
            <p:ph type="title"/>
          </p:nvPr>
        </p:nvSpPr>
        <p:spPr>
          <a:xfrm>
            <a:off x="0" y="0"/>
            <a:ext cx="9251950" cy="1143000"/>
          </a:xfrm>
        </p:spPr>
        <p:txBody>
          <a:bodyPr anchor="b"/>
          <a:lstStyle/>
          <a:p>
            <a:pPr algn="l"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（二）呈现的五大特点</a:t>
            </a:r>
          </a:p>
        </p:txBody>
      </p:sp>
    </p:spTree>
  </p:cSld>
  <p:clrMapOvr>
    <a:masterClrMapping/>
  </p:clrMapOvr>
  <p:transition spd="med">
    <p:cover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文本框 11776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7763" name="文本框 117762"/>
          <p:cNvSpPr txBox="1"/>
          <p:nvPr/>
        </p:nvSpPr>
        <p:spPr>
          <a:xfrm>
            <a:off x="4222750" y="3289300"/>
            <a:ext cx="2703513" cy="625475"/>
          </a:xfrm>
          <a:prstGeom prst="rect">
            <a:avLst/>
          </a:prstGeom>
          <a:noFill/>
          <a:ln w="9525">
            <a:noFill/>
          </a:ln>
        </p:spPr>
        <p:txBody>
          <a:bodyPr anchor="t">
            <a:spAutoFit/>
          </a:bodyPr>
          <a:lstStyle/>
          <a:p>
            <a:pPr>
              <a:buFont typeface="Arial" panose="020B0604020202020204" pitchFamily="34" charset="0"/>
              <a:buNone/>
            </a:pPr>
            <a:r>
              <a:rPr lang="zh-CN" altLang="en-US" sz="1800" b="1">
                <a:latin typeface="微软雅黑" panose="020B0503020204020204" charset="-122"/>
                <a:ea typeface="微软雅黑" panose="020B0503020204020204" charset="-122"/>
              </a:rPr>
              <a:t>人民网等十多家主流网站开设网络</a:t>
            </a:r>
            <a:r>
              <a:rPr lang="zh-CN" altLang="en-US" sz="1800" b="1">
                <a:solidFill>
                  <a:srgbClr val="FF0000"/>
                </a:solidFill>
                <a:latin typeface="微软雅黑" panose="020B0503020204020204" charset="-122"/>
                <a:ea typeface="微软雅黑" panose="020B0503020204020204" charset="-122"/>
              </a:rPr>
              <a:t>监督专区</a:t>
            </a:r>
          </a:p>
        </p:txBody>
      </p:sp>
      <p:sp>
        <p:nvSpPr>
          <p:cNvPr id="117764" name="文本框 117763"/>
          <p:cNvSpPr txBox="1"/>
          <p:nvPr/>
        </p:nvSpPr>
        <p:spPr>
          <a:xfrm>
            <a:off x="6134100" y="6192838"/>
            <a:ext cx="2911475" cy="358775"/>
          </a:xfrm>
          <a:prstGeom prst="rect">
            <a:avLst/>
          </a:prstGeom>
          <a:noFill/>
          <a:ln w="9525">
            <a:noFill/>
          </a:ln>
        </p:spPr>
        <p:txBody>
          <a:bodyPr anchor="t">
            <a:spAutoFit/>
          </a:bodyPr>
          <a:lstStyle/>
          <a:p>
            <a:pPr>
              <a:buFont typeface="Arial" panose="020B0604020202020204" pitchFamily="34" charset="0"/>
              <a:buNone/>
            </a:pPr>
            <a:r>
              <a:rPr lang="zh-CN" altLang="en-US" sz="1800" b="1">
                <a:latin typeface="微软雅黑" panose="020B0503020204020204" charset="-122"/>
                <a:ea typeface="微软雅黑" panose="020B0503020204020204" charset="-122"/>
              </a:rPr>
              <a:t>中央纪委</a:t>
            </a:r>
            <a:r>
              <a:rPr lang="zh-CN" altLang="en-US" sz="1800" b="1">
                <a:solidFill>
                  <a:srgbClr val="FF0000"/>
                </a:solidFill>
                <a:latin typeface="微软雅黑" panose="020B0503020204020204" charset="-122"/>
                <a:ea typeface="微软雅黑" panose="020B0503020204020204" charset="-122"/>
              </a:rPr>
              <a:t>监察部网站</a:t>
            </a:r>
            <a:r>
              <a:rPr lang="zh-CN" altLang="en-US" sz="1800" b="1">
                <a:latin typeface="微软雅黑" panose="020B0503020204020204" charset="-122"/>
                <a:ea typeface="微软雅黑" panose="020B0503020204020204" charset="-122"/>
              </a:rPr>
              <a:t>开通</a:t>
            </a:r>
            <a:endParaRPr lang="zh-CN" altLang="en-US" sz="1800" b="1">
              <a:latin typeface="Verdana" panose="020B0604030504040204" pitchFamily="34" charset="0"/>
              <a:ea typeface="黑体" panose="02010609060101010101" pitchFamily="2" charset="-122"/>
            </a:endParaRPr>
          </a:p>
        </p:txBody>
      </p:sp>
      <p:pic>
        <p:nvPicPr>
          <p:cNvPr id="117765" name="图片 117764" descr="2693914221530343358727"/>
          <p:cNvPicPr>
            <a:picLocks noChangeAspect="1"/>
          </p:cNvPicPr>
          <p:nvPr/>
        </p:nvPicPr>
        <p:blipFill>
          <a:blip r:embed="rId3">
            <a:clrChange>
              <a:clrFrom>
                <a:srgbClr val="FBFBF9"/>
              </a:clrFrom>
              <a:clrTo>
                <a:srgbClr val="FBFBF9">
                  <a:alpha val="0"/>
                </a:srgbClr>
              </a:clrTo>
            </a:clrChange>
          </a:blip>
          <a:srcRect l="24867" t="-476" r="17871" b="2487"/>
          <a:stretch>
            <a:fillRect/>
          </a:stretch>
        </p:blipFill>
        <p:spPr>
          <a:xfrm>
            <a:off x="301625" y="1681163"/>
            <a:ext cx="3471863" cy="5176837"/>
          </a:xfrm>
          <a:prstGeom prst="rect">
            <a:avLst/>
          </a:prstGeom>
          <a:noFill/>
          <a:ln w="9525">
            <a:noFill/>
          </a:ln>
        </p:spPr>
      </p:pic>
      <p:pic>
        <p:nvPicPr>
          <p:cNvPr id="64517" name="图片 117765" descr="t0180c2eeb21e468716"/>
          <p:cNvPicPr>
            <a:picLocks noChangeAspect="1"/>
          </p:cNvPicPr>
          <p:nvPr/>
        </p:nvPicPr>
        <p:blipFill>
          <a:blip r:embed="rId4"/>
          <a:stretch>
            <a:fillRect/>
          </a:stretch>
        </p:blipFill>
        <p:spPr>
          <a:xfrm>
            <a:off x="4038600" y="1644650"/>
            <a:ext cx="4359275" cy="4114800"/>
          </a:xfrm>
          <a:prstGeom prst="rect">
            <a:avLst/>
          </a:prstGeom>
          <a:noFill/>
          <a:ln w="9525">
            <a:noFill/>
          </a:ln>
        </p:spPr>
      </p:pic>
      <p:sp>
        <p:nvSpPr>
          <p:cNvPr id="64518" name="文本框 117766" descr="纸莎草纸"/>
          <p:cNvSpPr txBox="1"/>
          <p:nvPr/>
        </p:nvSpPr>
        <p:spPr>
          <a:xfrm>
            <a:off x="850900" y="260350"/>
            <a:ext cx="7378700" cy="692150"/>
          </a:xfrm>
          <a:prstGeom prst="rect">
            <a:avLst/>
          </a:prstGeom>
          <a:noFill/>
          <a:ln w="11430">
            <a:noFill/>
          </a:ln>
        </p:spPr>
        <p:txBody>
          <a:bodyPr anchor="t">
            <a:spAutoFit/>
          </a:bodyPr>
          <a:lstStyle/>
          <a:p>
            <a:pPr algn="just" eaLnBrk="0" hangingPunct="0">
              <a:spcBef>
                <a:spcPct val="50000"/>
              </a:spcBef>
              <a:buFont typeface="Arial" panose="020B0604020202020204" pitchFamily="34" charset="0"/>
              <a:buNone/>
            </a:pPr>
            <a:endParaRPr lang="zh-CN" altLang="en-US" sz="4000" dirty="0">
              <a:latin typeface="方正楷体_GBK" panose="03000509000000000000" pitchFamily="65" charset="-122"/>
              <a:ea typeface="方正楷体_GBK" panose="03000509000000000000" pitchFamily="65" charset="-122"/>
            </a:endParaRPr>
          </a:p>
        </p:txBody>
      </p:sp>
      <p:sp>
        <p:nvSpPr>
          <p:cNvPr id="64519" name="文本框 117767" descr="纸莎草纸"/>
          <p:cNvSpPr txBox="1"/>
          <p:nvPr/>
        </p:nvSpPr>
        <p:spPr>
          <a:xfrm>
            <a:off x="914400" y="323850"/>
            <a:ext cx="7315200" cy="701675"/>
          </a:xfrm>
          <a:prstGeom prst="rect">
            <a:avLst/>
          </a:prstGeom>
          <a:noFill/>
          <a:ln w="11430">
            <a:noFill/>
          </a:ln>
        </p:spPr>
        <p:txBody>
          <a:bodyPr anchor="t">
            <a:spAutoFit/>
          </a:bodyPr>
          <a:lstStyle/>
          <a:p>
            <a:pPr algn="just" eaLnBrk="0" hangingPunct="0">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rPr>
              <a:t>  </a:t>
            </a:r>
            <a:r>
              <a:rPr lang="en-US" altLang="zh-CN" sz="3600" b="1">
                <a:latin typeface="方正楷体_GBK" panose="03000509000000000000" pitchFamily="65" charset="-122"/>
                <a:ea typeface="方正楷体_GBK" panose="03000509000000000000" pitchFamily="65" charset="-122"/>
              </a:rPr>
              <a:t>1</a:t>
            </a:r>
            <a:r>
              <a:rPr lang="zh-CN" altLang="en-US" sz="3600" b="1" dirty="0">
                <a:latin typeface="方正楷体_GBK" panose="03000509000000000000" pitchFamily="65" charset="-122"/>
                <a:ea typeface="方正楷体_GBK" panose="03000509000000000000" pitchFamily="65" charset="-122"/>
              </a:rPr>
              <a:t>、查处案件的力度前所未有</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7763"/>
                                        </p:tgtEl>
                                        <p:attrNameLst>
                                          <p:attrName>style.visibility</p:attrName>
                                        </p:attrNameLst>
                                      </p:cBhvr>
                                      <p:to>
                                        <p:strVal val="visible"/>
                                      </p:to>
                                    </p:set>
                                    <p:animEffect transition="in" filter="fade">
                                      <p:cBhvr>
                                        <p:cTn id="7" dur="1000"/>
                                        <p:tgtEl>
                                          <p:spTgt spid="117763"/>
                                        </p:tgtEl>
                                      </p:cBhvr>
                                    </p:animEffect>
                                    <p:anim calcmode="lin" valueType="num">
                                      <p:cBhvr additive="base">
                                        <p:cTn id="8" dur="1000" fill="hold"/>
                                        <p:tgtEl>
                                          <p:spTgt spid="117763"/>
                                        </p:tgtEl>
                                        <p:attrNameLst>
                                          <p:attrName>ppt_x</p:attrName>
                                        </p:attrNameLst>
                                      </p:cBhvr>
                                      <p:tavLst>
                                        <p:tav tm="0">
                                          <p:val>
                                            <p:strVal val="#ppt_x"/>
                                          </p:val>
                                        </p:tav>
                                        <p:tav tm="100000">
                                          <p:val>
                                            <p:strVal val="#ppt_x"/>
                                          </p:val>
                                        </p:tav>
                                      </p:tavLst>
                                    </p:anim>
                                    <p:anim calcmode="lin" valueType="num">
                                      <p:cBhvr additive="base">
                                        <p:cTn id="9" dur="1000" fill="hold"/>
                                        <p:tgtEl>
                                          <p:spTgt spid="11776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7764"/>
                                        </p:tgtEl>
                                        <p:attrNameLst>
                                          <p:attrName>style.visibility</p:attrName>
                                        </p:attrNameLst>
                                      </p:cBhvr>
                                      <p:to>
                                        <p:strVal val="visible"/>
                                      </p:to>
                                    </p:set>
                                    <p:animEffect transition="in" filter="fade">
                                      <p:cBhvr>
                                        <p:cTn id="13" dur="1000"/>
                                        <p:tgtEl>
                                          <p:spTgt spid="117764"/>
                                        </p:tgtEl>
                                      </p:cBhvr>
                                    </p:animEffect>
                                    <p:anim calcmode="lin" valueType="num">
                                      <p:cBhvr additive="base">
                                        <p:cTn id="14" dur="1000" fill="hold"/>
                                        <p:tgtEl>
                                          <p:spTgt spid="117764"/>
                                        </p:tgtEl>
                                        <p:attrNameLst>
                                          <p:attrName>ppt_x</p:attrName>
                                        </p:attrNameLst>
                                      </p:cBhvr>
                                      <p:tavLst>
                                        <p:tav tm="0">
                                          <p:val>
                                            <p:strVal val="#ppt_x"/>
                                          </p:val>
                                        </p:tav>
                                        <p:tav tm="100000">
                                          <p:val>
                                            <p:strVal val="#ppt_x"/>
                                          </p:val>
                                        </p:tav>
                                      </p:tavLst>
                                    </p:anim>
                                    <p:anim calcmode="lin" valueType="num">
                                      <p:cBhvr additive="base">
                                        <p:cTn id="15" dur="1000" fill="hold"/>
                                        <p:tgtEl>
                                          <p:spTgt spid="11776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1" fill="hold" grpId="0" nodeType="afterEffect">
                                  <p:stCondLst>
                                    <p:cond delay="0"/>
                                  </p:stCondLst>
                                  <p:childTnLst>
                                    <p:set>
                                      <p:cBhvr>
                                        <p:cTn id="18" dur="1" fill="hold">
                                          <p:stCondLst>
                                            <p:cond delay="0"/>
                                          </p:stCondLst>
                                        </p:cTn>
                                        <p:tgtEl>
                                          <p:spTgt spid="117765"/>
                                        </p:tgtEl>
                                        <p:attrNameLst>
                                          <p:attrName>style.visibility</p:attrName>
                                        </p:attrNameLst>
                                      </p:cBhvr>
                                      <p:to>
                                        <p:strVal val="visible"/>
                                      </p:to>
                                    </p:set>
                                    <p:animEffect transition="in" filter="slide(fromTop)">
                                      <p:cBhvr>
                                        <p:cTn id="19" dur="500"/>
                                        <p:tgtEl>
                                          <p:spTgt spid="11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animBg="1"/>
      <p:bldP spid="117764" grpId="0" animBg="1"/>
      <p:bldP spid="11776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文本框 12083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grpSp>
        <p:nvGrpSpPr>
          <p:cNvPr id="66562" name="组合 120834"/>
          <p:cNvGrpSpPr/>
          <p:nvPr/>
        </p:nvGrpSpPr>
        <p:grpSpPr>
          <a:xfrm>
            <a:off x="214313" y="977900"/>
            <a:ext cx="8709025" cy="5186363"/>
            <a:chOff x="135" y="616"/>
            <a:chExt cx="5486" cy="3267"/>
          </a:xfrm>
        </p:grpSpPr>
        <p:sp>
          <p:nvSpPr>
            <p:cNvPr id="66563" name="直接连接符 120835"/>
            <p:cNvSpPr/>
            <p:nvPr/>
          </p:nvSpPr>
          <p:spPr>
            <a:xfrm flipH="1">
              <a:off x="180" y="3573"/>
              <a:ext cx="1776" cy="144"/>
            </a:xfrm>
            <a:prstGeom prst="line">
              <a:avLst/>
            </a:prstGeom>
            <a:ln w="9525" cap="flat" cmpd="sng">
              <a:solidFill>
                <a:srgbClr val="B2B2B2"/>
              </a:solidFill>
              <a:prstDash val="solid"/>
              <a:round/>
              <a:headEnd type="none" w="med" len="med"/>
              <a:tailEnd type="none" w="med" len="med"/>
            </a:ln>
          </p:spPr>
        </p:sp>
        <p:sp>
          <p:nvSpPr>
            <p:cNvPr id="66564" name="直接连接符 120836"/>
            <p:cNvSpPr/>
            <p:nvPr/>
          </p:nvSpPr>
          <p:spPr>
            <a:xfrm flipH="1">
              <a:off x="180" y="2037"/>
              <a:ext cx="384" cy="1680"/>
            </a:xfrm>
            <a:prstGeom prst="line">
              <a:avLst/>
            </a:prstGeom>
            <a:ln w="9525" cap="flat" cmpd="sng">
              <a:solidFill>
                <a:srgbClr val="B2B2B2"/>
              </a:solidFill>
              <a:prstDash val="solid"/>
              <a:round/>
              <a:headEnd type="none" w="med" len="med"/>
              <a:tailEnd type="none" w="med" len="med"/>
            </a:ln>
          </p:spPr>
        </p:sp>
        <p:sp>
          <p:nvSpPr>
            <p:cNvPr id="66565" name="任意多边形 120837"/>
            <p:cNvSpPr/>
            <p:nvPr/>
          </p:nvSpPr>
          <p:spPr>
            <a:xfrm>
              <a:off x="1197" y="1773"/>
              <a:ext cx="144" cy="144"/>
            </a:xfrm>
            <a:custGeom>
              <a:avLst/>
              <a:gdLst/>
              <a:ahLst/>
              <a:cxnLst/>
              <a:rect l="0" t="0" r="0" b="0"/>
              <a:pathLst>
                <a:path w="360" h="359">
                  <a:moveTo>
                    <a:pt x="0" y="179"/>
                  </a:moveTo>
                  <a:cubicBezTo>
                    <a:pt x="0" y="80"/>
                    <a:pt x="80" y="0"/>
                    <a:pt x="180" y="0"/>
                  </a:cubicBezTo>
                  <a:cubicBezTo>
                    <a:pt x="279" y="0"/>
                    <a:pt x="360" y="80"/>
                    <a:pt x="360" y="179"/>
                  </a:cubicBezTo>
                  <a:cubicBezTo>
                    <a:pt x="360" y="279"/>
                    <a:pt x="279" y="359"/>
                    <a:pt x="180" y="359"/>
                  </a:cubicBezTo>
                  <a:cubicBezTo>
                    <a:pt x="80" y="359"/>
                    <a:pt x="0" y="279"/>
                    <a:pt x="0" y="179"/>
                  </a:cubicBezTo>
                  <a:moveTo>
                    <a:pt x="90" y="179"/>
                  </a:moveTo>
                  <a:cubicBezTo>
                    <a:pt x="90" y="229"/>
                    <a:pt x="130" y="269"/>
                    <a:pt x="180" y="269"/>
                  </a:cubicBezTo>
                  <a:cubicBezTo>
                    <a:pt x="229" y="269"/>
                    <a:pt x="270" y="229"/>
                    <a:pt x="270" y="179"/>
                  </a:cubicBezTo>
                  <a:cubicBezTo>
                    <a:pt x="270" y="130"/>
                    <a:pt x="229" y="89"/>
                    <a:pt x="180" y="89"/>
                  </a:cubicBezTo>
                  <a:cubicBezTo>
                    <a:pt x="130" y="89"/>
                    <a:pt x="90" y="130"/>
                    <a:pt x="90" y="179"/>
                  </a:cubicBezTo>
                  <a:close/>
                </a:path>
              </a:pathLst>
            </a:custGeom>
            <a:gradFill rotWithShape="1">
              <a:gsLst>
                <a:gs pos="0">
                  <a:srgbClr val="66B1CC"/>
                </a:gs>
                <a:gs pos="100000">
                  <a:srgbClr val="4A8195"/>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6" name="任意多边形 120838"/>
            <p:cNvSpPr/>
            <p:nvPr/>
          </p:nvSpPr>
          <p:spPr>
            <a:xfrm>
              <a:off x="1716" y="2229"/>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37606E"/>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7" name="任意多边形 120839"/>
            <p:cNvSpPr/>
            <p:nvPr/>
          </p:nvSpPr>
          <p:spPr>
            <a:xfrm>
              <a:off x="2012" y="2899"/>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142227"/>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68" name="直接连接符 120840"/>
            <p:cNvSpPr/>
            <p:nvPr/>
          </p:nvSpPr>
          <p:spPr>
            <a:xfrm flipH="1">
              <a:off x="180" y="1904"/>
              <a:ext cx="1049" cy="1813"/>
            </a:xfrm>
            <a:prstGeom prst="line">
              <a:avLst/>
            </a:prstGeom>
            <a:ln w="9525" cap="flat" cmpd="sng">
              <a:solidFill>
                <a:srgbClr val="B2B2B2"/>
              </a:solidFill>
              <a:prstDash val="solid"/>
              <a:round/>
              <a:headEnd type="none" w="med" len="med"/>
              <a:tailEnd type="none" w="med" len="med"/>
            </a:ln>
          </p:spPr>
        </p:sp>
        <p:sp>
          <p:nvSpPr>
            <p:cNvPr id="66569" name="直接连接符 120841"/>
            <p:cNvSpPr/>
            <p:nvPr/>
          </p:nvSpPr>
          <p:spPr>
            <a:xfrm flipH="1">
              <a:off x="180" y="2994"/>
              <a:ext cx="1824" cy="723"/>
            </a:xfrm>
            <a:prstGeom prst="line">
              <a:avLst/>
            </a:prstGeom>
            <a:ln w="9525" cap="flat" cmpd="sng">
              <a:solidFill>
                <a:srgbClr val="B2B2B2"/>
              </a:solidFill>
              <a:prstDash val="solid"/>
              <a:round/>
              <a:headEnd type="none" w="med" len="med"/>
              <a:tailEnd type="none" w="med" len="med"/>
            </a:ln>
          </p:spPr>
        </p:sp>
        <p:sp>
          <p:nvSpPr>
            <p:cNvPr id="66570" name="直接连接符 120842"/>
            <p:cNvSpPr/>
            <p:nvPr/>
          </p:nvSpPr>
          <p:spPr>
            <a:xfrm flipH="1">
              <a:off x="180" y="954"/>
              <a:ext cx="1176" cy="2763"/>
            </a:xfrm>
            <a:prstGeom prst="line">
              <a:avLst/>
            </a:prstGeom>
            <a:ln w="19050" cap="flat" cmpd="sng">
              <a:solidFill>
                <a:srgbClr val="B2B2B2"/>
              </a:solidFill>
              <a:prstDash val="solid"/>
              <a:round/>
              <a:headEnd type="none" w="med" len="med"/>
              <a:tailEnd type="none" w="med" len="med"/>
            </a:ln>
          </p:spPr>
        </p:sp>
        <p:sp>
          <p:nvSpPr>
            <p:cNvPr id="66571" name="直接连接符 120843"/>
            <p:cNvSpPr/>
            <p:nvPr/>
          </p:nvSpPr>
          <p:spPr>
            <a:xfrm flipH="1">
              <a:off x="180" y="1790"/>
              <a:ext cx="1455" cy="1927"/>
            </a:xfrm>
            <a:prstGeom prst="line">
              <a:avLst/>
            </a:prstGeom>
            <a:ln w="19050" cap="flat" cmpd="sng">
              <a:solidFill>
                <a:srgbClr val="B2B2B2"/>
              </a:solidFill>
              <a:prstDash val="solid"/>
              <a:round/>
              <a:headEnd type="none" w="med" len="med"/>
              <a:tailEnd type="none" w="med" len="med"/>
            </a:ln>
          </p:spPr>
        </p:sp>
        <p:sp>
          <p:nvSpPr>
            <p:cNvPr id="66572" name="直接连接符 120844"/>
            <p:cNvSpPr/>
            <p:nvPr/>
          </p:nvSpPr>
          <p:spPr>
            <a:xfrm flipH="1">
              <a:off x="180" y="2588"/>
              <a:ext cx="1793" cy="1129"/>
            </a:xfrm>
            <a:prstGeom prst="line">
              <a:avLst/>
            </a:prstGeom>
            <a:ln w="19050" cap="flat" cmpd="sng">
              <a:solidFill>
                <a:srgbClr val="B2B2B2"/>
              </a:solidFill>
              <a:prstDash val="solid"/>
              <a:round/>
              <a:headEnd type="none" w="med" len="med"/>
              <a:tailEnd type="none" w="med" len="med"/>
            </a:ln>
          </p:spPr>
        </p:sp>
        <p:sp>
          <p:nvSpPr>
            <p:cNvPr id="66573" name="直接连接符 120845"/>
            <p:cNvSpPr/>
            <p:nvPr/>
          </p:nvSpPr>
          <p:spPr>
            <a:xfrm flipH="1">
              <a:off x="180" y="3247"/>
              <a:ext cx="2436" cy="470"/>
            </a:xfrm>
            <a:prstGeom prst="line">
              <a:avLst/>
            </a:prstGeom>
            <a:ln w="19050" cap="flat" cmpd="sng">
              <a:solidFill>
                <a:srgbClr val="B2B2B2"/>
              </a:solidFill>
              <a:prstDash val="solid"/>
              <a:round/>
              <a:headEnd type="none" w="med" len="med"/>
              <a:tailEnd type="none" w="med" len="med"/>
            </a:ln>
          </p:spPr>
        </p:sp>
        <p:grpSp>
          <p:nvGrpSpPr>
            <p:cNvPr id="66574" name="组合 120846"/>
            <p:cNvGrpSpPr/>
            <p:nvPr/>
          </p:nvGrpSpPr>
          <p:grpSpPr>
            <a:xfrm>
              <a:off x="135" y="2373"/>
              <a:ext cx="1629" cy="1510"/>
              <a:chOff x="135" y="2373"/>
              <a:chExt cx="1629" cy="1510"/>
            </a:xfrm>
          </p:grpSpPr>
          <p:sp>
            <p:nvSpPr>
              <p:cNvPr id="66575" name="任意多边形 120847"/>
              <p:cNvSpPr/>
              <p:nvPr/>
            </p:nvSpPr>
            <p:spPr>
              <a:xfrm>
                <a:off x="180" y="2450"/>
                <a:ext cx="1432" cy="1410"/>
              </a:xfrm>
              <a:custGeom>
                <a:avLst/>
                <a:gdLst/>
                <a:ahLst/>
                <a:cxnLst/>
                <a:rect l="0" t="0" r="0" b="0"/>
                <a:pathLst>
                  <a:path w="3579" h="3525">
                    <a:moveTo>
                      <a:pt x="1977" y="0"/>
                    </a:moveTo>
                    <a:lnTo>
                      <a:pt x="3579" y="1578"/>
                    </a:lnTo>
                    <a:moveTo>
                      <a:pt x="3579" y="3525"/>
                    </a:moveTo>
                    <a:lnTo>
                      <a:pt x="0" y="0"/>
                    </a:lnTo>
                    <a:close/>
                  </a:path>
                </a:pathLst>
              </a:custGeom>
              <a:solidFill>
                <a:srgbClr val="080808">
                  <a:alpha val="50000"/>
                </a:srgbClr>
              </a:solidFill>
              <a:ln w="9525">
                <a:noFill/>
              </a:ln>
            </p:spPr>
            <p:txBody>
              <a:bodyPr/>
              <a:lstStyle/>
              <a:p>
                <a:endParaRPr lang="zh-CN" altLang="en-US"/>
              </a:p>
            </p:txBody>
          </p:sp>
          <p:sp>
            <p:nvSpPr>
              <p:cNvPr id="66576" name="直接连接符 120848"/>
              <p:cNvSpPr/>
              <p:nvPr/>
            </p:nvSpPr>
            <p:spPr>
              <a:xfrm flipH="1">
                <a:off x="180" y="2373"/>
                <a:ext cx="1584" cy="1487"/>
              </a:xfrm>
              <a:prstGeom prst="line">
                <a:avLst/>
              </a:prstGeom>
              <a:ln w="9525" cap="flat" cmpd="sng">
                <a:solidFill>
                  <a:srgbClr val="B2B2B2"/>
                </a:solidFill>
                <a:prstDash val="solid"/>
                <a:round/>
                <a:headEnd type="none" w="med" len="med"/>
                <a:tailEnd type="none" w="med" len="med"/>
              </a:ln>
            </p:spPr>
          </p:sp>
          <p:sp>
            <p:nvSpPr>
              <p:cNvPr id="66577" name="任意多边形 120849"/>
              <p:cNvSpPr/>
              <p:nvPr/>
            </p:nvSpPr>
            <p:spPr>
              <a:xfrm>
                <a:off x="180" y="2511"/>
                <a:ext cx="1375" cy="1349"/>
              </a:xfrm>
              <a:custGeom>
                <a:avLst/>
                <a:gdLst/>
                <a:ahLst/>
                <a:cxnLst/>
                <a:rect l="0" t="0" r="0" b="0"/>
                <a:pathLst>
                  <a:path w="3437" h="3372">
                    <a:moveTo>
                      <a:pt x="1898" y="0"/>
                    </a:moveTo>
                    <a:lnTo>
                      <a:pt x="3437" y="1509"/>
                    </a:lnTo>
                    <a:moveTo>
                      <a:pt x="3437" y="3372"/>
                    </a:moveTo>
                    <a:lnTo>
                      <a:pt x="0" y="0"/>
                    </a:lnTo>
                    <a:close/>
                  </a:path>
                </a:pathLst>
              </a:custGeom>
              <a:gradFill rotWithShape="1">
                <a:gsLst>
                  <a:gs pos="0">
                    <a:srgbClr val="948948"/>
                  </a:gs>
                  <a:gs pos="100000">
                    <a:srgbClr val="CBBC63"/>
                  </a:gs>
                </a:gsLst>
                <a:lin ang="18900000" scaled="1"/>
                <a:tileRect/>
              </a:gradFill>
              <a:ln w="9525">
                <a:noFill/>
              </a:ln>
            </p:spPr>
            <p:txBody>
              <a:bodyPr/>
              <a:lstStyle/>
              <a:p>
                <a:endParaRPr lang="zh-CN" altLang="en-US"/>
              </a:p>
            </p:txBody>
          </p:sp>
          <p:sp>
            <p:nvSpPr>
              <p:cNvPr id="66578" name="任意多边形 120850"/>
              <p:cNvSpPr/>
              <p:nvPr/>
            </p:nvSpPr>
            <p:spPr>
              <a:xfrm>
                <a:off x="194" y="2532"/>
                <a:ext cx="1340" cy="1315"/>
              </a:xfrm>
              <a:custGeom>
                <a:avLst/>
                <a:gdLst/>
                <a:ahLst/>
                <a:cxnLst/>
                <a:rect l="0" t="0" r="0" b="0"/>
                <a:pathLst>
                  <a:path w="3349" h="3287">
                    <a:moveTo>
                      <a:pt x="1850" y="0"/>
                    </a:moveTo>
                    <a:lnTo>
                      <a:pt x="3349" y="1471"/>
                    </a:lnTo>
                    <a:moveTo>
                      <a:pt x="3349" y="3287"/>
                    </a:moveTo>
                    <a:lnTo>
                      <a:pt x="0" y="0"/>
                    </a:lnTo>
                    <a:close/>
                  </a:path>
                </a:pathLst>
              </a:custGeom>
              <a:gradFill rotWithShape="1">
                <a:gsLst>
                  <a:gs pos="0">
                    <a:srgbClr val="CBBC63">
                      <a:alpha val="0"/>
                    </a:srgbClr>
                  </a:gs>
                  <a:gs pos="100000">
                    <a:srgbClr val="DED49C"/>
                  </a:gs>
                </a:gsLst>
                <a:lin ang="18900000" scaled="1"/>
                <a:tileRect/>
              </a:gradFill>
              <a:ln w="9525">
                <a:noFill/>
              </a:ln>
            </p:spPr>
            <p:txBody>
              <a:bodyPr/>
              <a:lstStyle/>
              <a:p>
                <a:endParaRPr lang="zh-CN" altLang="en-US"/>
              </a:p>
            </p:txBody>
          </p:sp>
          <p:sp>
            <p:nvSpPr>
              <p:cNvPr id="120852" name="文本框 120851"/>
              <p:cNvSpPr txBox="1"/>
              <p:nvPr/>
            </p:nvSpPr>
            <p:spPr>
              <a:xfrm>
                <a:off x="135" y="2745"/>
                <a:ext cx="1031" cy="1138"/>
              </a:xfrm>
              <a:prstGeom prst="rect">
                <a:avLst/>
              </a:prstGeom>
              <a:noFill/>
              <a:ln w="9525">
                <a:noFill/>
              </a:ln>
            </p:spPr>
            <p:txBody>
              <a:bodyPr>
                <a:spAutoFit/>
              </a:bodyPr>
              <a:lstStyle/>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无例外</a:t>
                </a:r>
                <a:endParaRPr lang="zh-CN" altLang="en-US" sz="2800" u="sng" noProof="1">
                  <a:solidFill>
                    <a:srgbClr val="FF0000"/>
                  </a:solidFill>
                  <a:effectLst>
                    <a:outerShdw blurRad="38100" dist="38100" dir="2700000">
                      <a:srgbClr val="C0C0C0"/>
                    </a:outerShdw>
                  </a:effectLst>
                  <a:latin typeface="华文新魏"/>
                  <a:ea typeface="华文新魏"/>
                </a:endParaRPr>
              </a:p>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无死角</a:t>
                </a:r>
                <a:endParaRPr lang="zh-CN" altLang="en-US" sz="2800" u="sng" noProof="1">
                  <a:solidFill>
                    <a:srgbClr val="FF0000"/>
                  </a:solidFill>
                  <a:effectLst>
                    <a:outerShdw blurRad="38100" dist="38100" dir="2700000">
                      <a:srgbClr val="C0C0C0"/>
                    </a:outerShdw>
                  </a:effectLst>
                  <a:latin typeface="华文新魏"/>
                  <a:ea typeface="华文新魏"/>
                </a:endParaRPr>
              </a:p>
              <a:p>
                <a:pPr algn="ctr">
                  <a:spcBef>
                    <a:spcPct val="50000"/>
                  </a:spcBef>
                  <a:buFont typeface="Arial" panose="020B0604020202020204" pitchFamily="34" charset="0"/>
                  <a:buNone/>
                </a:pPr>
                <a:r>
                  <a:rPr lang="zh-CN" altLang="en-US" sz="2800" u="sng" noProof="1">
                    <a:solidFill>
                      <a:srgbClr val="FF0000"/>
                    </a:solidFill>
                    <a:effectLst>
                      <a:outerShdw blurRad="38100" dist="38100" dir="2700000">
                        <a:srgbClr val="C0C0C0"/>
                      </a:outerShdw>
                    </a:effectLst>
                    <a:latin typeface="华文新魏"/>
                    <a:ea typeface="华文新魏"/>
                    <a:cs typeface="+mn-cs"/>
                  </a:rPr>
                  <a:t>无空当</a:t>
                </a:r>
                <a:endParaRPr lang="zh-CN" altLang="en-US" sz="2800" b="1" u="sng" noProof="1">
                  <a:solidFill>
                    <a:srgbClr val="FF0000"/>
                  </a:solidFill>
                  <a:effectLst>
                    <a:outerShdw blurRad="38100" dist="38100" dir="2700000">
                      <a:srgbClr val="C0C0C0"/>
                    </a:outerShdw>
                  </a:effectLst>
                  <a:latin typeface="华文新魏"/>
                  <a:ea typeface="华文新魏"/>
                </a:endParaRPr>
              </a:p>
            </p:txBody>
          </p:sp>
        </p:grpSp>
        <p:sp>
          <p:nvSpPr>
            <p:cNvPr id="120853" name="文本框 120852"/>
            <p:cNvSpPr txBox="1"/>
            <p:nvPr/>
          </p:nvSpPr>
          <p:spPr>
            <a:xfrm>
              <a:off x="2070" y="1395"/>
              <a:ext cx="2038"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退休</a:t>
              </a:r>
              <a:r>
                <a:rPr lang="en-US" altLang="zh-CN"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a:t>
              </a:r>
              <a:r>
                <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cs typeface="+mn-cs"/>
                </a:rPr>
                <a:t>安全着陆</a:t>
              </a:r>
              <a:endParaRPr lang="zh-CN" altLang="en-US" sz="2800" b="1" noProof="1">
                <a:solidFill>
                  <a:srgbClr val="66B1CC"/>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sp>
          <p:nvSpPr>
            <p:cNvPr id="120854" name="文本框 120853"/>
            <p:cNvSpPr txBox="1"/>
            <p:nvPr/>
          </p:nvSpPr>
          <p:spPr>
            <a:xfrm>
              <a:off x="2430" y="2160"/>
              <a:ext cx="2074"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7D94F7"/>
                  </a:solidFill>
                  <a:effectLst>
                    <a:outerShdw blurRad="38100" dist="38100" dir="2700000">
                      <a:srgbClr val="C0C0C0"/>
                    </a:outerShdw>
                  </a:effectLst>
                  <a:latin typeface="Verdana" panose="020B0604030504040204" pitchFamily="34" charset="0"/>
                  <a:ea typeface="宋体" panose="02010600030101010101" pitchFamily="2" charset="-122"/>
                  <a:cs typeface="+mn-cs"/>
                </a:rPr>
                <a:t>监督者不受监督</a:t>
              </a:r>
              <a:endParaRPr lang="zh-CN" altLang="en-US" sz="2800" b="1" noProof="1">
                <a:solidFill>
                  <a:srgbClr val="7D94F7"/>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sp>
          <p:nvSpPr>
            <p:cNvPr id="120855" name="文本框 120854"/>
            <p:cNvSpPr txBox="1"/>
            <p:nvPr/>
          </p:nvSpPr>
          <p:spPr>
            <a:xfrm>
              <a:off x="3105" y="3015"/>
              <a:ext cx="2083" cy="329"/>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海外</a:t>
              </a:r>
              <a:r>
                <a:rPr lang="en-US" altLang="zh-CN"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a:t>
              </a:r>
              <a:r>
                <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cs typeface="+mn-cs"/>
                </a:rPr>
                <a:t>避罪天堂</a:t>
              </a:r>
              <a:endParaRPr lang="zh-CN" altLang="en-US" sz="2800" b="1" noProof="1">
                <a:solidFill>
                  <a:srgbClr val="C85414"/>
                </a:solidFill>
                <a:effectLst>
                  <a:outerShdw blurRad="38100" dist="38100" dir="2700000">
                    <a:srgbClr val="C0C0C0"/>
                  </a:outerShdw>
                </a:effectLst>
                <a:latin typeface="宋体" panose="02010600030101010101" pitchFamily="2" charset="-122"/>
                <a:ea typeface="宋体" panose="02010600030101010101" pitchFamily="2" charset="-122"/>
              </a:endParaRPr>
            </a:p>
          </p:txBody>
        </p:sp>
        <p:sp>
          <p:nvSpPr>
            <p:cNvPr id="66583" name="任意多边形 120855"/>
            <p:cNvSpPr/>
            <p:nvPr/>
          </p:nvSpPr>
          <p:spPr>
            <a:xfrm>
              <a:off x="2590" y="3001"/>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C85414"/>
                </a:gs>
                <a:gs pos="100000">
                  <a:srgbClr val="662B0A"/>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4" name="文本框 120856"/>
            <p:cNvSpPr txBox="1"/>
            <p:nvPr/>
          </p:nvSpPr>
          <p:spPr>
            <a:xfrm>
              <a:off x="3108" y="2950"/>
              <a:ext cx="2513" cy="190"/>
            </a:xfrm>
            <a:prstGeom prst="rect">
              <a:avLst/>
            </a:prstGeom>
            <a:noFill/>
            <a:ln w="9525">
              <a:noFill/>
            </a:ln>
          </p:spPr>
          <p:txBody>
            <a:bodyPr anchor="t">
              <a:spAutoFit/>
            </a:bodyPr>
            <a:lstStyle/>
            <a:p>
              <a:pPr eaLnBrk="0" hangingPunct="0">
                <a:buFont typeface="Arial" panose="020B0604020202020204" pitchFamily="34" charset="0"/>
                <a:buNone/>
              </a:pPr>
              <a:endParaRPr lang="zh-CN" altLang="en-US" sz="1400" dirty="0">
                <a:latin typeface="Arial" panose="020B0604020202020204" pitchFamily="34" charset="0"/>
                <a:ea typeface="宋体" panose="02010600030101010101" pitchFamily="2" charset="-122"/>
              </a:endParaRPr>
            </a:p>
          </p:txBody>
        </p:sp>
        <p:sp>
          <p:nvSpPr>
            <p:cNvPr id="66585" name="任意多边形 120857"/>
            <p:cNvSpPr/>
            <p:nvPr/>
          </p:nvSpPr>
          <p:spPr>
            <a:xfrm>
              <a:off x="1248" y="616"/>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EDF4CC"/>
                </a:gs>
                <a:gs pos="100000">
                  <a:srgbClr val="A6C701"/>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6" name="任意多边形 120858"/>
            <p:cNvSpPr/>
            <p:nvPr/>
          </p:nvSpPr>
          <p:spPr>
            <a:xfrm>
              <a:off x="1554" y="1476"/>
              <a:ext cx="414" cy="414"/>
            </a:xfrm>
            <a:custGeom>
              <a:avLst/>
              <a:gdLst/>
              <a:ahLst/>
              <a:cxnLst/>
              <a:rect l="0" t="0" r="0" b="0"/>
              <a:pathLst>
                <a:path w="1035" h="1034">
                  <a:moveTo>
                    <a:pt x="0" y="517"/>
                  </a:moveTo>
                  <a:cubicBezTo>
                    <a:pt x="0" y="231"/>
                    <a:pt x="231" y="0"/>
                    <a:pt x="517" y="0"/>
                  </a:cubicBezTo>
                  <a:cubicBezTo>
                    <a:pt x="803" y="0"/>
                    <a:pt x="1035" y="231"/>
                    <a:pt x="1035" y="517"/>
                  </a:cubicBezTo>
                  <a:cubicBezTo>
                    <a:pt x="1035" y="803"/>
                    <a:pt x="803" y="1034"/>
                    <a:pt x="517" y="1034"/>
                  </a:cubicBezTo>
                  <a:cubicBezTo>
                    <a:pt x="231" y="1034"/>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D3E9F0"/>
                </a:gs>
                <a:gs pos="100000">
                  <a:srgbClr val="66B1CC"/>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7" name="任意多边形 120859"/>
            <p:cNvSpPr/>
            <p:nvPr/>
          </p:nvSpPr>
          <p:spPr>
            <a:xfrm>
              <a:off x="1929" y="2302"/>
              <a:ext cx="414" cy="414"/>
            </a:xfrm>
            <a:custGeom>
              <a:avLst/>
              <a:gdLst/>
              <a:ahLst/>
              <a:cxnLst/>
              <a:rect l="0" t="0" r="0" b="0"/>
              <a:pathLst>
                <a:path w="1034" h="1035">
                  <a:moveTo>
                    <a:pt x="0" y="517"/>
                  </a:moveTo>
                  <a:cubicBezTo>
                    <a:pt x="0" y="231"/>
                    <a:pt x="231" y="0"/>
                    <a:pt x="517" y="0"/>
                  </a:cubicBezTo>
                  <a:cubicBezTo>
                    <a:pt x="803" y="0"/>
                    <a:pt x="1034" y="231"/>
                    <a:pt x="1034" y="517"/>
                  </a:cubicBezTo>
                  <a:cubicBezTo>
                    <a:pt x="1034" y="803"/>
                    <a:pt x="803" y="1035"/>
                    <a:pt x="517" y="1035"/>
                  </a:cubicBezTo>
                  <a:cubicBezTo>
                    <a:pt x="231" y="1035"/>
                    <a:pt x="0" y="803"/>
                    <a:pt x="0" y="517"/>
                  </a:cubicBezTo>
                  <a:moveTo>
                    <a:pt x="258" y="517"/>
                  </a:moveTo>
                  <a:cubicBezTo>
                    <a:pt x="258" y="660"/>
                    <a:pt x="374" y="776"/>
                    <a:pt x="517" y="776"/>
                  </a:cubicBezTo>
                  <a:cubicBezTo>
                    <a:pt x="660" y="776"/>
                    <a:pt x="776" y="660"/>
                    <a:pt x="776" y="517"/>
                  </a:cubicBezTo>
                  <a:cubicBezTo>
                    <a:pt x="776" y="374"/>
                    <a:pt x="660" y="258"/>
                    <a:pt x="517" y="258"/>
                  </a:cubicBezTo>
                  <a:cubicBezTo>
                    <a:pt x="374" y="258"/>
                    <a:pt x="258" y="374"/>
                    <a:pt x="258" y="517"/>
                  </a:cubicBezTo>
                  <a:close/>
                </a:path>
              </a:pathLst>
            </a:custGeom>
            <a:gradFill rotWithShape="1">
              <a:gsLst>
                <a:gs pos="0">
                  <a:srgbClr val="7D94F7"/>
                </a:gs>
                <a:gs pos="100000">
                  <a:srgbClr val="6375C4"/>
                </a:gs>
              </a:gsLst>
              <a:lin ang="5400000" scaled="1"/>
              <a:tileRect/>
            </a:gradFill>
            <a:ln w="9525" cap="flat" cmpd="sng">
              <a:solidFill>
                <a:srgbClr val="FEFFFF"/>
              </a:solidFill>
              <a:prstDash val="solid"/>
              <a:round/>
              <a:headEnd type="none" w="med" len="med"/>
              <a:tailEnd type="none" w="med" len="med"/>
            </a:ln>
            <a:effectLst>
              <a:outerShdw dist="35921" dir="2699999" algn="ctr" rotWithShape="0">
                <a:srgbClr val="080808">
                  <a:alpha val="50000"/>
                </a:srgbClr>
              </a:outerShdw>
            </a:effectLst>
          </p:spPr>
          <p:txBody>
            <a:bodyPr/>
            <a:lstStyle/>
            <a:p>
              <a:endParaRPr lang="zh-CN" altLang="en-US"/>
            </a:p>
          </p:txBody>
        </p:sp>
        <p:sp>
          <p:nvSpPr>
            <p:cNvPr id="66588" name="任意多边形 120860"/>
            <p:cNvSpPr/>
            <p:nvPr/>
          </p:nvSpPr>
          <p:spPr>
            <a:xfrm>
              <a:off x="517" y="1892"/>
              <a:ext cx="144" cy="144"/>
            </a:xfrm>
            <a:custGeom>
              <a:avLst/>
              <a:gdLst/>
              <a:ahLst/>
              <a:cxnLst/>
              <a:rect l="0" t="0" r="0" b="0"/>
              <a:pathLst>
                <a:path w="359" h="359">
                  <a:moveTo>
                    <a:pt x="0" y="179"/>
                  </a:moveTo>
                  <a:cubicBezTo>
                    <a:pt x="0" y="80"/>
                    <a:pt x="80" y="0"/>
                    <a:pt x="179" y="0"/>
                  </a:cubicBezTo>
                  <a:cubicBezTo>
                    <a:pt x="279" y="0"/>
                    <a:pt x="359" y="80"/>
                    <a:pt x="359" y="179"/>
                  </a:cubicBezTo>
                  <a:cubicBezTo>
                    <a:pt x="359" y="279"/>
                    <a:pt x="279" y="359"/>
                    <a:pt x="179" y="359"/>
                  </a:cubicBezTo>
                  <a:cubicBezTo>
                    <a:pt x="80" y="359"/>
                    <a:pt x="0" y="279"/>
                    <a:pt x="0" y="179"/>
                  </a:cubicBezTo>
                  <a:moveTo>
                    <a:pt x="89" y="179"/>
                  </a:moveTo>
                  <a:cubicBezTo>
                    <a:pt x="89" y="229"/>
                    <a:pt x="130" y="269"/>
                    <a:pt x="179" y="269"/>
                  </a:cubicBezTo>
                  <a:cubicBezTo>
                    <a:pt x="229" y="269"/>
                    <a:pt x="269" y="229"/>
                    <a:pt x="269" y="179"/>
                  </a:cubicBezTo>
                  <a:cubicBezTo>
                    <a:pt x="269" y="130"/>
                    <a:pt x="229" y="89"/>
                    <a:pt x="179" y="89"/>
                  </a:cubicBezTo>
                  <a:cubicBezTo>
                    <a:pt x="130" y="89"/>
                    <a:pt x="89" y="130"/>
                    <a:pt x="89" y="179"/>
                  </a:cubicBezTo>
                  <a:close/>
                </a:path>
              </a:pathLst>
            </a:custGeom>
            <a:gradFill rotWithShape="1">
              <a:gsLst>
                <a:gs pos="0">
                  <a:srgbClr val="66B1CC"/>
                </a:gs>
                <a:gs pos="100000">
                  <a:srgbClr val="4A8195"/>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sp>
          <p:nvSpPr>
            <p:cNvPr id="66589" name="任意多边形 120861"/>
            <p:cNvSpPr/>
            <p:nvPr/>
          </p:nvSpPr>
          <p:spPr>
            <a:xfrm>
              <a:off x="1971" y="3509"/>
              <a:ext cx="144" cy="143"/>
            </a:xfrm>
            <a:custGeom>
              <a:avLst/>
              <a:gdLst/>
              <a:ahLst/>
              <a:cxnLst/>
              <a:rect l="0" t="0" r="0" b="0"/>
              <a:pathLst>
                <a:path w="360" h="357">
                  <a:moveTo>
                    <a:pt x="0" y="178"/>
                  </a:moveTo>
                  <a:cubicBezTo>
                    <a:pt x="0" y="80"/>
                    <a:pt x="80" y="0"/>
                    <a:pt x="180" y="0"/>
                  </a:cubicBezTo>
                  <a:cubicBezTo>
                    <a:pt x="279" y="0"/>
                    <a:pt x="360" y="80"/>
                    <a:pt x="360" y="178"/>
                  </a:cubicBezTo>
                  <a:cubicBezTo>
                    <a:pt x="360" y="277"/>
                    <a:pt x="279" y="357"/>
                    <a:pt x="180" y="357"/>
                  </a:cubicBezTo>
                  <a:cubicBezTo>
                    <a:pt x="80" y="357"/>
                    <a:pt x="0" y="277"/>
                    <a:pt x="0" y="178"/>
                  </a:cubicBezTo>
                  <a:moveTo>
                    <a:pt x="90" y="178"/>
                  </a:moveTo>
                  <a:cubicBezTo>
                    <a:pt x="90" y="228"/>
                    <a:pt x="130" y="268"/>
                    <a:pt x="180" y="268"/>
                  </a:cubicBezTo>
                  <a:cubicBezTo>
                    <a:pt x="229" y="268"/>
                    <a:pt x="270" y="228"/>
                    <a:pt x="270" y="178"/>
                  </a:cubicBezTo>
                  <a:cubicBezTo>
                    <a:pt x="270" y="129"/>
                    <a:pt x="229" y="89"/>
                    <a:pt x="180" y="89"/>
                  </a:cubicBezTo>
                  <a:cubicBezTo>
                    <a:pt x="130" y="89"/>
                    <a:pt x="90" y="129"/>
                    <a:pt x="90" y="178"/>
                  </a:cubicBezTo>
                  <a:close/>
                </a:path>
              </a:pathLst>
            </a:custGeom>
            <a:gradFill rotWithShape="1">
              <a:gsLst>
                <a:gs pos="0">
                  <a:srgbClr val="66B1CC"/>
                </a:gs>
                <a:gs pos="100000">
                  <a:srgbClr val="142227"/>
                </a:gs>
              </a:gsLst>
              <a:lin ang="5400000" scaled="1"/>
              <a:tileRect/>
            </a:gradFill>
            <a:ln w="9525" cap="flat" cmpd="sng">
              <a:solidFill>
                <a:srgbClr val="66B1CC"/>
              </a:solidFill>
              <a:prstDash val="solid"/>
              <a:round/>
              <a:headEnd type="none" w="med" len="med"/>
              <a:tailEnd type="none" w="med" len="med"/>
            </a:ln>
          </p:spPr>
          <p:txBody>
            <a:bodyPr/>
            <a:lstStyle/>
            <a:p>
              <a:endParaRPr lang="zh-CN" altLang="en-US"/>
            </a:p>
          </p:txBody>
        </p:sp>
      </p:grpSp>
      <p:sp>
        <p:nvSpPr>
          <p:cNvPr id="120863" name="文本框 120862"/>
          <p:cNvSpPr txBox="1"/>
          <p:nvPr/>
        </p:nvSpPr>
        <p:spPr>
          <a:xfrm>
            <a:off x="2786063" y="1000125"/>
            <a:ext cx="2428875" cy="520700"/>
          </a:xfrm>
          <a:prstGeom prst="rect">
            <a:avLst/>
          </a:prstGeom>
          <a:noFill/>
          <a:ln w="9525">
            <a:noFill/>
          </a:ln>
        </p:spPr>
        <p:txBody>
          <a:bodyPr>
            <a:spAutoFit/>
          </a:bodyPr>
          <a:lstStyle/>
          <a:p>
            <a:pPr>
              <a:spcBef>
                <a:spcPct val="50000"/>
              </a:spcBef>
              <a:buFont typeface="Arial" panose="020B0604020202020204" pitchFamily="34" charset="0"/>
              <a:buNone/>
            </a:pPr>
            <a:r>
              <a:rPr lang="zh-CN" altLang="en-US" sz="2800" b="1" noProof="1">
                <a:solidFill>
                  <a:srgbClr val="92D050"/>
                </a:solidFill>
                <a:effectLst>
                  <a:outerShdw blurRad="38100" dist="38100" dir="2700000">
                    <a:srgbClr val="C0C0C0"/>
                  </a:outerShdw>
                </a:effectLst>
                <a:latin typeface="Verdana" panose="020B0604030504040204" pitchFamily="34" charset="0"/>
                <a:ea typeface="宋体" panose="02010600030101010101" pitchFamily="2" charset="-122"/>
                <a:cs typeface="+mn-cs"/>
              </a:rPr>
              <a:t>刑不上常委</a:t>
            </a:r>
            <a:endParaRPr lang="zh-CN" altLang="en-US" sz="2800" b="1" noProof="1">
              <a:solidFill>
                <a:srgbClr val="92D050"/>
              </a:solidFill>
              <a:effectLst>
                <a:outerShdw blurRad="38100" dist="38100" dir="2700000">
                  <a:srgbClr val="C0C0C0"/>
                </a:outerShdw>
              </a:effectLst>
              <a:latin typeface="Verdana" panose="020B0604030504040204" pitchFamily="34" charset="0"/>
              <a:ea typeface="宋体" panose="02010600030101010101" pitchFamily="2" charset="-122"/>
            </a:endParaRPr>
          </a:p>
        </p:txBody>
      </p:sp>
      <p:pic>
        <p:nvPicPr>
          <p:cNvPr id="120864" name="图片 120863" descr="http://wenwen.soso.com/p/20100722/20100722211911-872914855.jpg"/>
          <p:cNvPicPr>
            <a:picLocks noChangeAspect="1"/>
          </p:cNvPicPr>
          <p:nvPr/>
        </p:nvPicPr>
        <p:blipFill>
          <a:blip r:embed="rId3"/>
          <a:stretch>
            <a:fillRect/>
          </a:stretch>
        </p:blipFill>
        <p:spPr>
          <a:xfrm>
            <a:off x="4857750" y="1000125"/>
            <a:ext cx="571500" cy="571500"/>
          </a:xfrm>
          <a:prstGeom prst="rect">
            <a:avLst/>
          </a:prstGeom>
          <a:noFill/>
          <a:ln w="9525">
            <a:noFill/>
          </a:ln>
        </p:spPr>
      </p:pic>
      <p:pic>
        <p:nvPicPr>
          <p:cNvPr id="120865" name="图片 120864" descr="http://wenwen.soso.com/p/20100722/20100722211911-872914855.jpg"/>
          <p:cNvPicPr>
            <a:picLocks noChangeAspect="1"/>
          </p:cNvPicPr>
          <p:nvPr/>
        </p:nvPicPr>
        <p:blipFill>
          <a:blip r:embed="rId3"/>
          <a:stretch>
            <a:fillRect/>
          </a:stretch>
        </p:blipFill>
        <p:spPr>
          <a:xfrm>
            <a:off x="6000750" y="2214563"/>
            <a:ext cx="571500" cy="571500"/>
          </a:xfrm>
          <a:prstGeom prst="rect">
            <a:avLst/>
          </a:prstGeom>
          <a:noFill/>
          <a:ln w="9525">
            <a:noFill/>
          </a:ln>
        </p:spPr>
      </p:pic>
      <p:pic>
        <p:nvPicPr>
          <p:cNvPr id="120866" name="图片 120865" descr="http://wenwen.soso.com/p/20100722/20100722211911-872914855.jpg"/>
          <p:cNvPicPr>
            <a:picLocks noChangeAspect="1"/>
          </p:cNvPicPr>
          <p:nvPr/>
        </p:nvPicPr>
        <p:blipFill>
          <a:blip r:embed="rId3"/>
          <a:stretch>
            <a:fillRect/>
          </a:stretch>
        </p:blipFill>
        <p:spPr>
          <a:xfrm>
            <a:off x="6643688" y="3429000"/>
            <a:ext cx="571500" cy="571500"/>
          </a:xfrm>
          <a:prstGeom prst="rect">
            <a:avLst/>
          </a:prstGeom>
          <a:noFill/>
          <a:ln w="9525">
            <a:noFill/>
          </a:ln>
        </p:spPr>
      </p:pic>
      <p:pic>
        <p:nvPicPr>
          <p:cNvPr id="120867" name="图片 120866" descr="http://wenwen.soso.com/p/20100722/20100722211911-872914855.jpg"/>
          <p:cNvPicPr>
            <a:picLocks noChangeAspect="1"/>
          </p:cNvPicPr>
          <p:nvPr/>
        </p:nvPicPr>
        <p:blipFill>
          <a:blip r:embed="rId3"/>
          <a:stretch>
            <a:fillRect/>
          </a:stretch>
        </p:blipFill>
        <p:spPr>
          <a:xfrm>
            <a:off x="7500938" y="4786313"/>
            <a:ext cx="571500" cy="571500"/>
          </a:xfrm>
          <a:prstGeom prst="rect">
            <a:avLst/>
          </a:prstGeom>
          <a:noFill/>
          <a:ln w="9525">
            <a:noFill/>
          </a:ln>
        </p:spPr>
      </p:pic>
      <p:pic>
        <p:nvPicPr>
          <p:cNvPr id="120868" name="图片 120867" descr="http://img0.imgtn.bdimg.com/it/u=3461993848,895049214&amp;fm=11&amp;gp=0.jpg"/>
          <p:cNvPicPr>
            <a:picLocks noChangeAspect="1"/>
          </p:cNvPicPr>
          <p:nvPr/>
        </p:nvPicPr>
        <p:blipFill>
          <a:blip r:embed="rId4"/>
          <a:stretch>
            <a:fillRect/>
          </a:stretch>
        </p:blipFill>
        <p:spPr>
          <a:xfrm>
            <a:off x="5643563" y="714375"/>
            <a:ext cx="1285875" cy="963613"/>
          </a:xfrm>
          <a:prstGeom prst="rect">
            <a:avLst/>
          </a:prstGeom>
          <a:noFill/>
          <a:ln w="9525">
            <a:noFill/>
          </a:ln>
        </p:spPr>
      </p:pic>
      <p:pic>
        <p:nvPicPr>
          <p:cNvPr id="120869" name="图片 120868" descr="http://img3.imgtn.bdimg.com/it/u=2529164425,3437072388&amp;fm=21&amp;gp=0.jpg"/>
          <p:cNvPicPr>
            <a:picLocks noChangeAspect="1"/>
          </p:cNvPicPr>
          <p:nvPr/>
        </p:nvPicPr>
        <p:blipFill>
          <a:blip r:embed="rId5"/>
          <a:stretch>
            <a:fillRect/>
          </a:stretch>
        </p:blipFill>
        <p:spPr>
          <a:xfrm>
            <a:off x="7429500" y="3357563"/>
            <a:ext cx="1357313" cy="965200"/>
          </a:xfrm>
          <a:prstGeom prst="rect">
            <a:avLst/>
          </a:prstGeom>
          <a:noFill/>
          <a:ln w="9525">
            <a:noFill/>
          </a:ln>
        </p:spPr>
      </p:pic>
      <p:pic>
        <p:nvPicPr>
          <p:cNvPr id="120870" name="图片 120869" descr="http://img1.imgtn.bdimg.com/it/u=4015869445,4109639380&amp;fm=21&amp;gp=0.jpg"/>
          <p:cNvPicPr>
            <a:picLocks noChangeAspect="1"/>
          </p:cNvPicPr>
          <p:nvPr/>
        </p:nvPicPr>
        <p:blipFill>
          <a:blip r:embed="rId6"/>
          <a:stretch>
            <a:fillRect/>
          </a:stretch>
        </p:blipFill>
        <p:spPr>
          <a:xfrm>
            <a:off x="7215188" y="5434013"/>
            <a:ext cx="1500187" cy="1066800"/>
          </a:xfrm>
          <a:prstGeom prst="rect">
            <a:avLst/>
          </a:prstGeom>
          <a:noFill/>
          <a:ln w="9525">
            <a:noFill/>
          </a:ln>
        </p:spPr>
      </p:pic>
      <p:pic>
        <p:nvPicPr>
          <p:cNvPr id="66598" name="图片 120870" descr="257807081530343358717"/>
          <p:cNvPicPr>
            <a:picLocks noChangeAspect="1"/>
          </p:cNvPicPr>
          <p:nvPr/>
        </p:nvPicPr>
        <p:blipFill>
          <a:blip r:embed="rId7"/>
          <a:stretch>
            <a:fillRect/>
          </a:stretch>
        </p:blipFill>
        <p:spPr>
          <a:xfrm>
            <a:off x="6927850" y="1944688"/>
            <a:ext cx="1285875" cy="1285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0864"/>
                                        </p:tgtEl>
                                        <p:attrNameLst>
                                          <p:attrName>style.visibility</p:attrName>
                                        </p:attrNameLst>
                                      </p:cBhvr>
                                      <p:to>
                                        <p:strVal val="visible"/>
                                      </p:to>
                                    </p:set>
                                  </p:childTnLst>
                                </p:cTn>
                              </p:par>
                              <p:par>
                                <p:cTn id="7" presetID="4" presetClass="entr" presetSubtype="16" fill="hold" grpId="0" nodeType="withEffect">
                                  <p:stCondLst>
                                    <p:cond delay="0"/>
                                  </p:stCondLst>
                                  <p:childTnLst>
                                    <p:set>
                                      <p:cBhvr>
                                        <p:cTn id="8" dur="1" fill="hold">
                                          <p:stCondLst>
                                            <p:cond delay="0"/>
                                          </p:stCondLst>
                                        </p:cTn>
                                        <p:tgtEl>
                                          <p:spTgt spid="120868"/>
                                        </p:tgtEl>
                                        <p:attrNameLst>
                                          <p:attrName>style.visibility</p:attrName>
                                        </p:attrNameLst>
                                      </p:cBhvr>
                                      <p:to>
                                        <p:strVal val="visible"/>
                                      </p:to>
                                    </p:set>
                                    <p:animEffect transition="in" filter="box(in)">
                                      <p:cBhvr>
                                        <p:cTn id="9" dur="500"/>
                                        <p:tgtEl>
                                          <p:spTgt spid="12086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086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0866"/>
                                        </p:tgtEl>
                                        <p:attrNameLst>
                                          <p:attrName>style.visibility</p:attrName>
                                        </p:attrNameLst>
                                      </p:cBhvr>
                                      <p:to>
                                        <p:strVal val="visible"/>
                                      </p:to>
                                    </p:set>
                                  </p:childTnLst>
                                </p:cTn>
                              </p:par>
                              <p:par>
                                <p:cTn id="18" presetID="4" presetClass="entr" presetSubtype="16" fill="hold" grpId="0" nodeType="withEffect">
                                  <p:stCondLst>
                                    <p:cond delay="0"/>
                                  </p:stCondLst>
                                  <p:childTnLst>
                                    <p:set>
                                      <p:cBhvr>
                                        <p:cTn id="19" dur="1" fill="hold">
                                          <p:stCondLst>
                                            <p:cond delay="0"/>
                                          </p:stCondLst>
                                        </p:cTn>
                                        <p:tgtEl>
                                          <p:spTgt spid="120869"/>
                                        </p:tgtEl>
                                        <p:attrNameLst>
                                          <p:attrName>style.visibility</p:attrName>
                                        </p:attrNameLst>
                                      </p:cBhvr>
                                      <p:to>
                                        <p:strVal val="visible"/>
                                      </p:to>
                                    </p:set>
                                    <p:animEffect transition="in" filter="box(in)">
                                      <p:cBhvr>
                                        <p:cTn id="20" dur="500"/>
                                        <p:tgtEl>
                                          <p:spTgt spid="12086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0867"/>
                                        </p:tgtEl>
                                        <p:attrNameLst>
                                          <p:attrName>style.visibility</p:attrName>
                                        </p:attrNameLst>
                                      </p:cBhvr>
                                      <p:to>
                                        <p:strVal val="visible"/>
                                      </p:to>
                                    </p:set>
                                  </p:childTnLst>
                                </p:cTn>
                              </p:par>
                              <p:par>
                                <p:cTn id="25" presetID="4" presetClass="entr" presetSubtype="16" fill="hold" grpId="0" nodeType="withEffect">
                                  <p:stCondLst>
                                    <p:cond delay="0"/>
                                  </p:stCondLst>
                                  <p:childTnLst>
                                    <p:set>
                                      <p:cBhvr>
                                        <p:cTn id="26" dur="1" fill="hold">
                                          <p:stCondLst>
                                            <p:cond delay="0"/>
                                          </p:stCondLst>
                                        </p:cTn>
                                        <p:tgtEl>
                                          <p:spTgt spid="120870"/>
                                        </p:tgtEl>
                                        <p:attrNameLst>
                                          <p:attrName>style.visibility</p:attrName>
                                        </p:attrNameLst>
                                      </p:cBhvr>
                                      <p:to>
                                        <p:strVal val="visible"/>
                                      </p:to>
                                    </p:set>
                                    <p:animEffect transition="in" filter="box(in)">
                                      <p:cBhvr>
                                        <p:cTn id="27" dur="500"/>
                                        <p:tgtEl>
                                          <p:spTgt spid="120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64" grpId="0" animBg="1"/>
      <p:bldP spid="120865" grpId="0" animBg="1"/>
      <p:bldP spid="120866" grpId="0" animBg="1"/>
      <p:bldP spid="120867" grpId="0" animBg="1"/>
      <p:bldP spid="120868" grpId="0" animBg="1"/>
      <p:bldP spid="120869" grpId="0" animBg="1"/>
      <p:bldP spid="12087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文本框 12390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23907" name="标题 123906"/>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2</a:t>
            </a:r>
            <a:r>
              <a:rPr lang="zh-CN" altLang="en-US" b="1" strike="noStrike" noProof="1">
                <a:effectLst>
                  <a:outerShdw blurRad="38100" dist="38100" dir="2700000">
                    <a:srgbClr val="C0C0C0"/>
                  </a:outerShdw>
                </a:effectLst>
                <a:ea typeface="方正楷体_GBK" panose="03000509000000000000" pitchFamily="65" charset="-122"/>
              </a:rPr>
              <a:t>、查纠四风力度前所未有</a:t>
            </a:r>
          </a:p>
        </p:txBody>
      </p:sp>
      <p:pic>
        <p:nvPicPr>
          <p:cNvPr id="68611" name="图片 123907" descr="http://pic18.nipic.com/20120111/6948623_084336004312_2.jpg"/>
          <p:cNvPicPr>
            <a:picLocks noChangeAspect="1"/>
          </p:cNvPicPr>
          <p:nvPr/>
        </p:nvPicPr>
        <p:blipFill>
          <a:blip r:embed="rId3"/>
          <a:stretch>
            <a:fillRect/>
          </a:stretch>
        </p:blipFill>
        <p:spPr>
          <a:xfrm>
            <a:off x="681038" y="2205038"/>
            <a:ext cx="3730625" cy="2384425"/>
          </a:xfrm>
          <a:prstGeom prst="rect">
            <a:avLst/>
          </a:prstGeom>
          <a:noFill/>
          <a:ln w="9525">
            <a:noFill/>
          </a:ln>
        </p:spPr>
      </p:pic>
      <p:pic>
        <p:nvPicPr>
          <p:cNvPr id="68612" name="图片 123908" descr="http://img0.imgtn.bdimg.com/it/u=353256848,1336377670&amp;fm=21&amp;gp=0.jpg"/>
          <p:cNvPicPr>
            <a:picLocks noChangeAspect="1"/>
          </p:cNvPicPr>
          <p:nvPr/>
        </p:nvPicPr>
        <p:blipFill>
          <a:blip r:embed="rId4"/>
          <a:stretch>
            <a:fillRect/>
          </a:stretch>
        </p:blipFill>
        <p:spPr>
          <a:xfrm>
            <a:off x="5078413" y="3429000"/>
            <a:ext cx="3517900" cy="1828800"/>
          </a:xfrm>
          <a:prstGeom prst="rect">
            <a:avLst/>
          </a:prstGeom>
          <a:noFill/>
          <a:ln w="9525">
            <a:noFill/>
          </a:ln>
        </p:spPr>
      </p:pic>
      <p:sp>
        <p:nvSpPr>
          <p:cNvPr id="68613" name="文本框 123909"/>
          <p:cNvSpPr txBox="1"/>
          <p:nvPr/>
        </p:nvSpPr>
        <p:spPr>
          <a:xfrm>
            <a:off x="1905000" y="1700213"/>
            <a:ext cx="1411288" cy="577850"/>
          </a:xfrm>
          <a:prstGeom prst="rect">
            <a:avLst/>
          </a:prstGeom>
          <a:noFill/>
          <a:ln w="9525">
            <a:noFill/>
          </a:ln>
        </p:spPr>
        <p:txBody>
          <a:bodyPr wrap="none" anchor="t">
            <a:spAutoFit/>
          </a:bodyPr>
          <a:lstStyle/>
          <a:p>
            <a:pPr>
              <a:buFont typeface="Arial" panose="020B0604020202020204" pitchFamily="34" charset="0"/>
              <a:buNone/>
            </a:pPr>
            <a:r>
              <a:rPr lang="zh-CN" altLang="en-US">
                <a:latin typeface="方正黑体_GBK" panose="03000509000000000000" pitchFamily="65" charset="-122"/>
                <a:ea typeface="方正黑体_GBK" panose="03000509000000000000" pitchFamily="65" charset="-122"/>
              </a:rPr>
              <a:t>贺年卡</a:t>
            </a:r>
          </a:p>
        </p:txBody>
      </p:sp>
      <p:sp>
        <p:nvSpPr>
          <p:cNvPr id="68614" name="文本框 123910"/>
          <p:cNvSpPr txBox="1"/>
          <p:nvPr/>
        </p:nvSpPr>
        <p:spPr>
          <a:xfrm>
            <a:off x="6229350" y="1557338"/>
            <a:ext cx="1004888" cy="577850"/>
          </a:xfrm>
          <a:prstGeom prst="rect">
            <a:avLst/>
          </a:prstGeom>
          <a:noFill/>
          <a:ln w="9525">
            <a:noFill/>
          </a:ln>
        </p:spPr>
        <p:txBody>
          <a:bodyPr wrap="none" anchor="t">
            <a:spAutoFit/>
          </a:bodyPr>
          <a:lstStyle/>
          <a:p>
            <a:pPr>
              <a:buFont typeface="Arial" panose="020B0604020202020204" pitchFamily="34" charset="0"/>
              <a:buNone/>
            </a:pPr>
            <a:r>
              <a:rPr lang="zh-CN" altLang="en-US">
                <a:latin typeface="方正黑体_GBK" panose="03000509000000000000" pitchFamily="65" charset="-122"/>
                <a:ea typeface="方正黑体_GBK" panose="03000509000000000000" pitchFamily="65" charset="-122"/>
              </a:rPr>
              <a:t>月饼</a:t>
            </a:r>
          </a:p>
        </p:txBody>
      </p:sp>
    </p:spTree>
  </p:cSld>
  <p:clrMapOvr>
    <a:masterClrMapping/>
  </p:clrMapOvr>
  <p:transition spd="med">
    <p:cover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文本框 12800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28003" name="标题 128002"/>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3</a:t>
            </a:r>
            <a:r>
              <a:rPr lang="zh-CN" altLang="en-US" b="1" strike="noStrike" noProof="1">
                <a:effectLst>
                  <a:outerShdw blurRad="38100" dist="38100" dir="2700000">
                    <a:srgbClr val="C0C0C0"/>
                  </a:outerShdw>
                </a:effectLst>
                <a:ea typeface="方正楷体_GBK" panose="03000509000000000000" pitchFamily="65" charset="-122"/>
              </a:rPr>
              <a:t>、问责追责力度前所未有</a:t>
            </a:r>
          </a:p>
        </p:txBody>
      </p:sp>
      <p:sp>
        <p:nvSpPr>
          <p:cNvPr id="128004" name="内容占位符 128003"/>
          <p:cNvSpPr>
            <a:spLocks noGrp="1"/>
          </p:cNvSpPr>
          <p:nvPr>
            <p:ph idx="4294967295"/>
          </p:nvPr>
        </p:nvSpPr>
        <p:spPr>
          <a:xfrm>
            <a:off x="571500" y="1928813"/>
            <a:ext cx="8229600" cy="4525962"/>
          </a:xfrm>
          <a:ln/>
        </p:spPr>
        <p:txBody>
          <a:bodyPr anchor="t"/>
          <a:lstStyle/>
          <a:p>
            <a:pPr algn="ctr" eaLnBrk="1" hangingPunct="1">
              <a:buNone/>
            </a:pPr>
            <a:endParaRPr lang="zh-CN" altLang="en-US"/>
          </a:p>
          <a:p>
            <a:pPr eaLnBrk="1" hangingPunct="1"/>
            <a:endParaRPr lang="zh-CN" altLang="en-US"/>
          </a:p>
        </p:txBody>
      </p:sp>
      <p:pic>
        <p:nvPicPr>
          <p:cNvPr id="70660" name="图片 128004"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pic>
        <p:nvPicPr>
          <p:cNvPr id="70661" name="图片 128005"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pic>
        <p:nvPicPr>
          <p:cNvPr id="70662" name="图片 128006" descr="t01391f829b04204000"/>
          <p:cNvPicPr>
            <a:picLocks noChangeAspect="1"/>
          </p:cNvPicPr>
          <p:nvPr/>
        </p:nvPicPr>
        <p:blipFill>
          <a:blip r:embed="rId3"/>
          <a:stretch>
            <a:fillRect/>
          </a:stretch>
        </p:blipFill>
        <p:spPr>
          <a:xfrm>
            <a:off x="914400" y="1600200"/>
            <a:ext cx="7315200" cy="411480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8004"/>
                                        </p:tgtEl>
                                        <p:attrNameLst>
                                          <p:attrName>style.visibility</p:attrName>
                                        </p:attrNameLst>
                                      </p:cBhvr>
                                      <p:to>
                                        <p:strVal val="visible"/>
                                      </p:to>
                                    </p:set>
                                    <p:anim calcmode="discrete" valueType="clr">
                                      <p:cBhvr override="childStyle">
                                        <p:cTn id="7"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8004"/>
                                        </p:tgtEl>
                                        <p:attrNameLst>
                                          <p:attrName>fillcolor</p:attrName>
                                        </p:attrNameLst>
                                      </p:cBhvr>
                                      <p:tavLst>
                                        <p:tav tm="0">
                                          <p:val>
                                            <p:clrVal>
                                              <a:schemeClr val="accent2"/>
                                            </p:clrVal>
                                          </p:val>
                                        </p:tav>
                                        <p:tav tm="50000">
                                          <p:val>
                                            <p:clrVal>
                                              <a:schemeClr val="hlink"/>
                                            </p:clrVal>
                                          </p:val>
                                        </p:tav>
                                      </p:tavLst>
                                    </p:anim>
                                    <p:set>
                                      <p:cBhvr>
                                        <p:cTn id="9" dur="1" fill="hold">
                                          <p:stCondLst>
                                            <p:cond delay="0"/>
                                          </p:stCondLst>
                                        </p:cTn>
                                        <p:tgtEl>
                                          <p:spTgt spid="128004"/>
                                        </p:tgtEl>
                                        <p:attrNameLst>
                                          <p:attrName>fill.type</p:attrName>
                                        </p:attrNameLst>
                                      </p:cBhvr>
                                      <p:to>
                                        <p:strVal val="solid"/>
                                      </p:to>
                                    </p:set>
                                  </p:childTnLst>
                                </p:cTn>
                              </p:par>
                            </p:childTnLst>
                          </p:cTn>
                        </p:par>
                        <p:par>
                          <p:cTn id="10" fill="hold">
                            <p:stCondLst>
                              <p:cond delay="79"/>
                            </p:stCondLst>
                            <p:childTnLst>
                              <p:par>
                                <p:cTn id="11" presetID="27" presetClass="entr" presetSubtype="0" fill="hold" grpId="1" nodeType="afterEffect">
                                  <p:stCondLst>
                                    <p:cond delay="0"/>
                                  </p:stCondLst>
                                  <p:iterate type="lt">
                                    <p:tmPct val="50000"/>
                                  </p:iterate>
                                  <p:childTnLst>
                                    <p:set>
                                      <p:cBhvr>
                                        <p:cTn id="12" dur="1" fill="hold">
                                          <p:stCondLst>
                                            <p:cond delay="0"/>
                                          </p:stCondLst>
                                        </p:cTn>
                                        <p:tgtEl>
                                          <p:spTgt spid="128004"/>
                                        </p:tgtEl>
                                        <p:attrNameLst>
                                          <p:attrName>style.visibility</p:attrName>
                                        </p:attrNameLst>
                                      </p:cBhvr>
                                      <p:to>
                                        <p:strVal val="visible"/>
                                      </p:to>
                                    </p:set>
                                    <p:anim calcmode="discrete" valueType="clr">
                                      <p:cBhvr override="childStyle">
                                        <p:cTn id="13"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8004"/>
                                        </p:tgtEl>
                                        <p:attrNameLst>
                                          <p:attrName>fillcolor</p:attrName>
                                        </p:attrNameLst>
                                      </p:cBhvr>
                                      <p:tavLst>
                                        <p:tav tm="0">
                                          <p:val>
                                            <p:clrVal>
                                              <a:schemeClr val="accent2"/>
                                            </p:clrVal>
                                          </p:val>
                                        </p:tav>
                                        <p:tav tm="50000">
                                          <p:val>
                                            <p:clrVal>
                                              <a:schemeClr val="hlink"/>
                                            </p:clrVal>
                                          </p:val>
                                        </p:tav>
                                      </p:tavLst>
                                    </p:anim>
                                    <p:set>
                                      <p:cBhvr>
                                        <p:cTn id="15" dur="1" fill="hold">
                                          <p:stCondLst>
                                            <p:cond delay="0"/>
                                          </p:stCondLst>
                                        </p:cTn>
                                        <p:tgtEl>
                                          <p:spTgt spid="128004"/>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grpId="2" nodeType="clickEffect">
                                  <p:stCondLst>
                                    <p:cond delay="0"/>
                                  </p:stCondLst>
                                  <p:iterate type="lt">
                                    <p:tmPct val="50000"/>
                                  </p:iterate>
                                  <p:childTnLst>
                                    <p:set>
                                      <p:cBhvr>
                                        <p:cTn id="19" dur="1" fill="hold">
                                          <p:stCondLst>
                                            <p:cond delay="0"/>
                                          </p:stCondLst>
                                        </p:cTn>
                                        <p:tgtEl>
                                          <p:spTgt spid="128004"/>
                                        </p:tgtEl>
                                        <p:attrNameLst>
                                          <p:attrName>style.visibility</p:attrName>
                                        </p:attrNameLst>
                                      </p:cBhvr>
                                      <p:to>
                                        <p:strVal val="visible"/>
                                      </p:to>
                                    </p:set>
                                    <p:anim calcmode="discrete" valueType="clr">
                                      <p:cBhvr override="childStyle">
                                        <p:cTn id="20"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8004"/>
                                        </p:tgtEl>
                                        <p:attrNameLst>
                                          <p:attrName>fillcolor</p:attrName>
                                        </p:attrNameLst>
                                      </p:cBhvr>
                                      <p:tavLst>
                                        <p:tav tm="0">
                                          <p:val>
                                            <p:clrVal>
                                              <a:schemeClr val="accent2"/>
                                            </p:clrVal>
                                          </p:val>
                                        </p:tav>
                                        <p:tav tm="50000">
                                          <p:val>
                                            <p:clrVal>
                                              <a:schemeClr val="hlink"/>
                                            </p:clrVal>
                                          </p:val>
                                        </p:tav>
                                      </p:tavLst>
                                    </p:anim>
                                    <p:set>
                                      <p:cBhvr>
                                        <p:cTn id="22" dur="1" fill="hold">
                                          <p:stCondLst>
                                            <p:cond delay="0"/>
                                          </p:stCondLst>
                                        </p:cTn>
                                        <p:tgtEl>
                                          <p:spTgt spid="128004"/>
                                        </p:tgtEl>
                                        <p:attrNameLst>
                                          <p:attrName>fill.type</p:attrName>
                                        </p:attrNameLst>
                                      </p:cBhvr>
                                      <p:to>
                                        <p:strVal val="solid"/>
                                      </p:to>
                                    </p:se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3" nodeType="clickEffect">
                                  <p:stCondLst>
                                    <p:cond delay="0"/>
                                  </p:stCondLst>
                                  <p:iterate type="lt">
                                    <p:tmPct val="50000"/>
                                  </p:iterate>
                                  <p:childTnLst>
                                    <p:set>
                                      <p:cBhvr>
                                        <p:cTn id="26" dur="1" fill="hold">
                                          <p:stCondLst>
                                            <p:cond delay="0"/>
                                          </p:stCondLst>
                                        </p:cTn>
                                        <p:tgtEl>
                                          <p:spTgt spid="128004"/>
                                        </p:tgtEl>
                                        <p:attrNameLst>
                                          <p:attrName>style.visibility</p:attrName>
                                        </p:attrNameLst>
                                      </p:cBhvr>
                                      <p:to>
                                        <p:strVal val="visible"/>
                                      </p:to>
                                    </p:set>
                                    <p:anim calcmode="discrete" valueType="clr">
                                      <p:cBhvr override="childStyle">
                                        <p:cTn id="27" dur="80"/>
                                        <p:tgtEl>
                                          <p:spTgt spid="128004"/>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8004"/>
                                        </p:tgtEl>
                                        <p:attrNameLst>
                                          <p:attrName>fillcolor</p:attrName>
                                        </p:attrNameLst>
                                      </p:cBhvr>
                                      <p:tavLst>
                                        <p:tav tm="0">
                                          <p:val>
                                            <p:clrVal>
                                              <a:schemeClr val="accent2"/>
                                            </p:clrVal>
                                          </p:val>
                                        </p:tav>
                                        <p:tav tm="50000">
                                          <p:val>
                                            <p:clrVal>
                                              <a:schemeClr val="hlink"/>
                                            </p:clrVal>
                                          </p:val>
                                        </p:tav>
                                      </p:tavLst>
                                    </p:anim>
                                    <p:set>
                                      <p:cBhvr>
                                        <p:cTn id="29" dur="1" fill="hold">
                                          <p:stCondLst>
                                            <p:cond delay="0"/>
                                          </p:stCondLst>
                                        </p:cTn>
                                        <p:tgtEl>
                                          <p:spTgt spid="1280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128004" grpId="1"/>
      <p:bldP spid="128004" grpId="2"/>
      <p:bldP spid="128004" grpId="3"/>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文本框 132097"/>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32099" name="标题 132098"/>
          <p:cNvSpPr>
            <a:spLocks noGrp="1"/>
          </p:cNvSpPr>
          <p:nvPr>
            <p:ph type="title"/>
          </p:nvPr>
        </p:nvSpPr>
        <p:spPr/>
        <p:txBody>
          <a:bodyPr anchor="b"/>
          <a:lstStyle/>
          <a:p>
            <a:pPr eaLnBrk="1" fontAlgn="base" hangingPunct="1"/>
            <a:r>
              <a:rPr lang="en-US" altLang="zh-CN" b="1" strike="noStrike" noProof="1">
                <a:effectLst>
                  <a:outerShdw blurRad="38100" dist="38100" dir="2700000">
                    <a:srgbClr val="C0C0C0"/>
                  </a:outerShdw>
                </a:effectLst>
                <a:ea typeface="方正楷体_GBK" panose="03000509000000000000" pitchFamily="65" charset="-122"/>
              </a:rPr>
              <a:t>4</a:t>
            </a:r>
            <a:r>
              <a:rPr lang="zh-CN" altLang="en-US" b="1" strike="noStrike" noProof="1">
                <a:effectLst>
                  <a:outerShdw blurRad="38100" dist="38100" dir="2700000">
                    <a:srgbClr val="C0C0C0"/>
                  </a:outerShdw>
                </a:effectLst>
                <a:ea typeface="方正楷体_GBK" panose="03000509000000000000" pitchFamily="65" charset="-122"/>
              </a:rPr>
              <a:t>、通报曝光力度前所未有</a:t>
            </a:r>
          </a:p>
        </p:txBody>
      </p:sp>
      <p:pic>
        <p:nvPicPr>
          <p:cNvPr id="72707" name="图片 132099" descr="http://img4.imgtn.bdimg.com/it/u=820960264,271163154&amp;fm=21&amp;gp=0.jpg"/>
          <p:cNvPicPr>
            <a:picLocks noChangeAspect="1"/>
          </p:cNvPicPr>
          <p:nvPr/>
        </p:nvPicPr>
        <p:blipFill>
          <a:blip r:embed="rId3"/>
          <a:stretch>
            <a:fillRect/>
          </a:stretch>
        </p:blipFill>
        <p:spPr>
          <a:xfrm>
            <a:off x="450850" y="1609725"/>
            <a:ext cx="4359275" cy="7924800"/>
          </a:xfrm>
          <a:prstGeom prst="rect">
            <a:avLst/>
          </a:prstGeom>
          <a:noFill/>
          <a:ln w="9525">
            <a:noFill/>
          </a:ln>
        </p:spPr>
      </p:pic>
      <p:sp>
        <p:nvSpPr>
          <p:cNvPr id="72708" name="矩形 132100"/>
          <p:cNvSpPr/>
          <p:nvPr/>
        </p:nvSpPr>
        <p:spPr>
          <a:xfrm>
            <a:off x="5072063" y="2500313"/>
            <a:ext cx="3857625" cy="2235200"/>
          </a:xfrm>
          <a:prstGeom prst="rect">
            <a:avLst/>
          </a:prstGeom>
          <a:noFill/>
          <a:ln w="9525">
            <a:noFill/>
          </a:ln>
        </p:spPr>
        <p:txBody>
          <a:bodyPr anchor="t">
            <a:spAutoFit/>
          </a:bodyPr>
          <a:lstStyle/>
          <a:p>
            <a:pPr>
              <a:buFont typeface="Arial" panose="020B0604020202020204" pitchFamily="34" charset="0"/>
              <a:buNone/>
            </a:pPr>
            <a:r>
              <a:rPr lang="zh-CN" altLang="en-US" sz="2800" b="1">
                <a:latin typeface="方正仿宋_GBK" panose="03000509000000000000" pitchFamily="65" charset="-122"/>
                <a:ea typeface="方正仿宋_GBK" panose="03000509000000000000" pitchFamily="65" charset="-122"/>
              </a:rPr>
              <a:t>最快的广州市委书记万庆良在被控制</a:t>
            </a:r>
            <a:r>
              <a:rPr lang="en-US" altLang="zh-CN" sz="2800" b="1">
                <a:latin typeface="方正仿宋_GBK" panose="03000509000000000000" pitchFamily="65" charset="-122"/>
                <a:ea typeface="方正仿宋_GBK" panose="03000509000000000000" pitchFamily="65" charset="-122"/>
              </a:rPr>
              <a:t>3</a:t>
            </a:r>
            <a:r>
              <a:rPr lang="zh-CN" altLang="en-US" sz="2800" b="1">
                <a:latin typeface="方正仿宋_GBK" panose="03000509000000000000" pitchFamily="65" charset="-122"/>
                <a:ea typeface="方正仿宋_GBK" panose="03000509000000000000" pitchFamily="65" charset="-122"/>
              </a:rPr>
              <a:t>小时后就通报。</a:t>
            </a:r>
          </a:p>
          <a:p>
            <a:pPr>
              <a:buFont typeface="Arial" panose="020B0604020202020204" pitchFamily="34" charset="0"/>
              <a:buNone/>
            </a:pPr>
            <a:r>
              <a:rPr lang="zh-CN" altLang="en-US" sz="2800" b="1">
                <a:latin typeface="方正仿宋_GBK" panose="03000509000000000000" pitchFamily="65" charset="-122"/>
                <a:ea typeface="方正仿宋_GBK" panose="03000509000000000000" pitchFamily="65" charset="-122"/>
              </a:rPr>
              <a:t>全曝光（单位、职务、姓名）</a:t>
            </a:r>
          </a:p>
        </p:txBody>
      </p:sp>
    </p:spTree>
  </p:cSld>
  <p:clrMapOvr>
    <a:masterClrMapping/>
  </p:clrMapOvr>
  <p:transition spd="med">
    <p:cover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文本框 13414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34147" name="标题 134146"/>
          <p:cNvSpPr>
            <a:spLocks noGrp="1"/>
          </p:cNvSpPr>
          <p:nvPr>
            <p:ph type="title"/>
          </p:nvPr>
        </p:nvSpPr>
        <p:spPr>
          <a:xfrm>
            <a:off x="457200" y="274638"/>
            <a:ext cx="8229600" cy="906463"/>
          </a:xfrm>
        </p:spPr>
        <p:txBody>
          <a:bodyPr anchor="b"/>
          <a:lstStyle/>
          <a:p>
            <a:pPr eaLnBrk="1" fontAlgn="base" hangingPunct="1"/>
            <a:r>
              <a:rPr lang="en-US" altLang="zh-CN" strike="noStrike" noProof="1">
                <a:effectLst>
                  <a:outerShdw blurRad="38100" dist="38100" dir="2700000">
                    <a:srgbClr val="C0C0C0"/>
                  </a:outerShdw>
                </a:effectLst>
              </a:rPr>
              <a:t>5</a:t>
            </a:r>
            <a:r>
              <a:rPr lang="zh-CN" altLang="en-US" strike="noStrike" noProof="1">
                <a:effectLst>
                  <a:outerShdw blurRad="38100" dist="38100" dir="2700000">
                    <a:srgbClr val="C0C0C0"/>
                  </a:outerShdw>
                </a:effectLst>
              </a:rPr>
              <a:t>、体制改革力度前所未有</a:t>
            </a:r>
          </a:p>
        </p:txBody>
      </p:sp>
      <p:sp>
        <p:nvSpPr>
          <p:cNvPr id="74755" name="内容占位符 134147"/>
          <p:cNvSpPr>
            <a:spLocks noGrp="1"/>
          </p:cNvSpPr>
          <p:nvPr>
            <p:ph idx="4294967295"/>
          </p:nvPr>
        </p:nvSpPr>
        <p:spPr>
          <a:xfrm>
            <a:off x="395288" y="1265238"/>
            <a:ext cx="8686800" cy="5187950"/>
          </a:xfrm>
          <a:ln/>
        </p:spPr>
        <p:txBody>
          <a:bodyPr anchor="t"/>
          <a:lstStyle/>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a:latin typeface="方正黑体_GBK" panose="03000509000000000000" pitchFamily="65" charset="-122"/>
              <a:ea typeface="方正黑体_GBK" panose="03000509000000000000" pitchFamily="65" charset="-122"/>
            </a:endParaRPr>
          </a:p>
          <a:p>
            <a:pPr eaLnBrk="1" hangingPunct="1"/>
            <a:endParaRPr lang="zh-CN" altLang="en-US" sz="2400">
              <a:latin typeface="方正黑体_GBK" panose="03000509000000000000" pitchFamily="65" charset="-122"/>
              <a:ea typeface="方正黑体_GBK" panose="03000509000000000000" pitchFamily="65" charset="-122"/>
            </a:endParaRPr>
          </a:p>
          <a:p>
            <a:pPr eaLnBrk="1" hangingPunct="1"/>
            <a:endParaRPr lang="zh-CN" altLang="en-US" sz="2400">
              <a:latin typeface="方正黑体_GBK" panose="03000509000000000000" pitchFamily="65" charset="-122"/>
              <a:ea typeface="方正黑体_GBK" panose="03000509000000000000" pitchFamily="65" charset="-122"/>
            </a:endParaRPr>
          </a:p>
          <a:p>
            <a:pPr eaLnBrk="1" hangingPunct="1"/>
            <a:r>
              <a:rPr lang="zh-CN" altLang="en-US" sz="2400">
                <a:latin typeface="方正黑体_GBK" panose="03000509000000000000" pitchFamily="65" charset="-122"/>
                <a:ea typeface="方正黑体_GBK" panose="03000509000000000000" pitchFamily="65" charset="-122"/>
              </a:rPr>
              <a:t>两个为主   两个覆盖  改革内设机构   监察体制改革</a:t>
            </a:r>
          </a:p>
          <a:p>
            <a:pPr marL="742950" lvl="2" indent="-342900" eaLnBrk="1" hangingPunct="1">
              <a:buNone/>
            </a:pPr>
            <a:endParaRPr lang="zh-CN" altLang="en-US">
              <a:latin typeface="方正黑体_GBK" panose="03000509000000000000" pitchFamily="65" charset="-122"/>
              <a:ea typeface="方正黑体_GBK" panose="03000509000000000000" pitchFamily="65" charset="-122"/>
            </a:endParaRPr>
          </a:p>
        </p:txBody>
      </p:sp>
      <p:pic>
        <p:nvPicPr>
          <p:cNvPr id="74756" name="图片 134148" descr="u=1345188914,3573645981&amp;fm=21&amp;gp=0"/>
          <p:cNvPicPr>
            <a:picLocks noChangeAspect="1"/>
          </p:cNvPicPr>
          <p:nvPr/>
        </p:nvPicPr>
        <p:blipFill>
          <a:blip r:embed="rId3"/>
          <a:stretch>
            <a:fillRect/>
          </a:stretch>
        </p:blipFill>
        <p:spPr>
          <a:xfrm>
            <a:off x="914400" y="1600200"/>
            <a:ext cx="7315200" cy="3962400"/>
          </a:xfrm>
          <a:prstGeom prst="rect">
            <a:avLst/>
          </a:prstGeom>
          <a:noFill/>
          <a:ln w="9525">
            <a:noFill/>
          </a:ln>
        </p:spPr>
      </p:pic>
    </p:spTree>
  </p:cSld>
  <p:clrMapOvr>
    <a:masterClrMapping/>
  </p:clrMapOvr>
  <p:transition spd="med">
    <p:cover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37217"/>
          <p:cNvSpPr>
            <a:spLocks noGrp="1"/>
          </p:cNvSpPr>
          <p:nvPr>
            <p:ph type="title"/>
          </p:nvPr>
        </p:nvSpPr>
        <p:spPr>
          <a:ln/>
        </p:spPr>
        <p:txBody>
          <a:bodyPr anchor="ctr"/>
          <a:lstStyle/>
          <a:p>
            <a:endParaRPr lang="zh-CN" altLang="en-US" dirty="0"/>
          </a:p>
        </p:txBody>
      </p:sp>
      <p:sp>
        <p:nvSpPr>
          <p:cNvPr id="76802" name="文本占位符 137218"/>
          <p:cNvSpPr>
            <a:spLocks noGrp="1"/>
          </p:cNvSpPr>
          <p:nvPr>
            <p:ph idx="1"/>
          </p:nvPr>
        </p:nvSpPr>
        <p:spPr>
          <a:ln/>
        </p:spPr>
        <p:txBody>
          <a:bodyPr anchor="t"/>
          <a:lstStyle/>
          <a:p>
            <a:endParaRPr lang="zh-CN" altLang="en-US" dirty="0"/>
          </a:p>
        </p:txBody>
      </p:sp>
      <p:pic>
        <p:nvPicPr>
          <p:cNvPr id="76803" name="图片 137219" descr="null_text"/>
          <p:cNvPicPr>
            <a:picLocks noChangeAspect="1"/>
          </p:cNvPicPr>
          <p:nvPr/>
        </p:nvPicPr>
        <p:blipFill>
          <a:blip r:embed="rId3"/>
          <a:stretch>
            <a:fillRect/>
          </a:stretch>
        </p:blipFill>
        <p:spPr>
          <a:xfrm>
            <a:off x="0" y="0"/>
            <a:ext cx="914400" cy="914400"/>
          </a:xfrm>
          <a:prstGeom prst="rect">
            <a:avLst/>
          </a:prstGeom>
          <a:noFill/>
          <a:ln w="11430">
            <a:noFill/>
          </a:ln>
        </p:spPr>
      </p:pic>
      <p:pic>
        <p:nvPicPr>
          <p:cNvPr id="76804" name="图片 137220" descr="644586911530343358800"/>
          <p:cNvPicPr>
            <a:picLocks noChangeAspect="1"/>
          </p:cNvPicPr>
          <p:nvPr/>
        </p:nvPicPr>
        <p:blipFill>
          <a:blip r:embed="rId4"/>
          <a:stretch>
            <a:fillRect/>
          </a:stretch>
        </p:blipFill>
        <p:spPr>
          <a:xfrm>
            <a:off x="31750" y="0"/>
            <a:ext cx="9112250" cy="6858000"/>
          </a:xfrm>
          <a:prstGeom prst="rect">
            <a:avLst/>
          </a:prstGeom>
          <a:noFill/>
          <a:ln w="9525">
            <a:noFill/>
          </a:ln>
        </p:spPr>
      </p:pic>
    </p:spTree>
  </p:cSld>
  <p:clrMapOvr>
    <a:masterClrMapping/>
  </p:clrMapOvr>
  <p:transition spd="med">
    <p:cover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文本框 14131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1315" name="标题 141314"/>
          <p:cNvSpPr>
            <a:spLocks noGrp="1"/>
          </p:cNvSpPr>
          <p:nvPr>
            <p:ph type="title"/>
          </p:nvPr>
        </p:nvSpPr>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（三）当前我区反腐败形势和任务</a:t>
            </a:r>
          </a:p>
        </p:txBody>
      </p:sp>
      <p:sp>
        <p:nvSpPr>
          <p:cNvPr id="141316" name="内容占位符 141315"/>
          <p:cNvSpPr>
            <a:spLocks noGrp="1"/>
          </p:cNvSpPr>
          <p:nvPr>
            <p:ph idx="4294967295"/>
          </p:nvPr>
        </p:nvSpPr>
        <p:spPr>
          <a:xfrm>
            <a:off x="0" y="1600200"/>
            <a:ext cx="8229600" cy="4525963"/>
          </a:xfrm>
          <a:ln/>
        </p:spPr>
        <p:txBody>
          <a:bodyPr anchor="t"/>
          <a:lstStyle/>
          <a:p>
            <a:pPr eaLnBrk="1" hangingPunct="1">
              <a:buNone/>
            </a:pPr>
            <a:r>
              <a:rPr lang="en-US" altLang="zh-CN" sz="4000" b="1">
                <a:latin typeface="方正楷体_GBK" panose="03000509000000000000" pitchFamily="65" charset="-122"/>
              </a:rPr>
              <a:t>1</a:t>
            </a:r>
            <a:r>
              <a:rPr lang="zh-CN" altLang="en-US" sz="4000" b="1">
                <a:latin typeface="方正楷体_GBK" panose="03000509000000000000" pitchFamily="65" charset="-122"/>
              </a:rPr>
              <a:t>、十八大以来工作开展情况</a:t>
            </a:r>
            <a:endParaRPr lang="zh-CN" altLang="en-US" sz="4800" b="1">
              <a:latin typeface="方正楷体_GBK" panose="03000509000000000000" pitchFamily="65" charset="-122"/>
            </a:endParaRPr>
          </a:p>
        </p:txBody>
      </p:sp>
      <p:sp>
        <p:nvSpPr>
          <p:cNvPr id="141317" name="矩形 141316"/>
          <p:cNvSpPr/>
          <p:nvPr/>
        </p:nvSpPr>
        <p:spPr>
          <a:xfrm>
            <a:off x="614363" y="2417763"/>
            <a:ext cx="8350250" cy="2492375"/>
          </a:xfrm>
          <a:prstGeom prst="rect">
            <a:avLst/>
          </a:prstGeom>
          <a:noFill/>
          <a:ln w="9525">
            <a:noFill/>
          </a:ln>
        </p:spPr>
        <p:txBody>
          <a:bodyPr anchor="t">
            <a:spAutoFit/>
          </a:bodyPr>
          <a:lstStyle/>
          <a:p>
            <a:pPr>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sym typeface="Calibri" panose="020F0502020204030204" pitchFamily="34" charset="0"/>
              </a:rPr>
              <a:t>查处了一批案件</a:t>
            </a:r>
            <a:endParaRPr lang="zh-CN" altLang="en-US" sz="4000" b="1">
              <a:latin typeface="方正楷体_GBK" panose="03000509000000000000" pitchFamily="65" charset="-122"/>
              <a:ea typeface="方正楷体_GBK" panose="03000509000000000000" pitchFamily="65" charset="-122"/>
              <a:sym typeface="Calibri" panose="020F0502020204030204" pitchFamily="34" charset="0"/>
            </a:endParaRP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纠正了一批“四风”突出问题</a:t>
            </a: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解决了一批损害群众利益的问题</a:t>
            </a:r>
          </a:p>
          <a:p>
            <a:pPr>
              <a:buFont typeface="Arial" panose="020B0604020202020204" pitchFamily="34" charset="0"/>
              <a:buNone/>
            </a:pPr>
            <a:r>
              <a:rPr lang="zh-CN" altLang="en-US" sz="4000">
                <a:latin typeface="方正仿宋_GBK" panose="03000509000000000000" pitchFamily="65" charset="-122"/>
                <a:ea typeface="方正楷体_GBK" panose="03000509000000000000" pitchFamily="65" charset="-122"/>
              </a:rPr>
              <a:t>建立了一批制度</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1316"/>
                                        </p:tgtEl>
                                        <p:attrNameLst>
                                          <p:attrName>style.visibility</p:attrName>
                                        </p:attrNameLst>
                                      </p:cBhvr>
                                      <p:to>
                                        <p:strVal val="visible"/>
                                      </p:to>
                                    </p:set>
                                    <p:anim calcmode="lin" valueType="num">
                                      <p:cBhvr additive="base">
                                        <p:cTn id="7" dur="500" fill="hold"/>
                                        <p:tgtEl>
                                          <p:spTgt spid="141316"/>
                                        </p:tgtEl>
                                        <p:attrNameLst>
                                          <p:attrName>ppt_w</p:attrName>
                                        </p:attrNameLst>
                                      </p:cBhvr>
                                      <p:tavLst>
                                        <p:tav tm="0">
                                          <p:val>
                                            <p:fltVal val="0"/>
                                          </p:val>
                                        </p:tav>
                                        <p:tav tm="100000">
                                          <p:val>
                                            <p:strVal val="#ppt_w"/>
                                          </p:val>
                                        </p:tav>
                                      </p:tavLst>
                                    </p:anim>
                                    <p:anim calcmode="lin" valueType="num">
                                      <p:cBhvr additive="base">
                                        <p:cTn id="8" dur="500" fill="hold"/>
                                        <p:tgtEl>
                                          <p:spTgt spid="1413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iterate type="lt">
                                    <p:tmAbs val="0"/>
                                  </p:iterate>
                                  <p:childTnLst>
                                    <p:set>
                                      <p:cBhvr>
                                        <p:cTn id="12" dur="1" fill="hold">
                                          <p:stCondLst>
                                            <p:cond delay="0"/>
                                          </p:stCondLst>
                                        </p:cTn>
                                        <p:tgtEl>
                                          <p:spTgt spid="141317"/>
                                        </p:tgtEl>
                                        <p:attrNameLst>
                                          <p:attrName>style.visibility</p:attrName>
                                        </p:attrNameLst>
                                      </p:cBhvr>
                                      <p:to>
                                        <p:strVal val="visible"/>
                                      </p:to>
                                    </p:set>
                                    <p:anim calcmode="lin" valueType="num">
                                      <p:cBhvr additive="base">
                                        <p:cTn id="13" dur="500" fill="hold"/>
                                        <p:tgtEl>
                                          <p:spTgt spid="141317"/>
                                        </p:tgtEl>
                                        <p:attrNameLst>
                                          <p:attrName>ppt_w</p:attrName>
                                        </p:attrNameLst>
                                      </p:cBhvr>
                                      <p:tavLst>
                                        <p:tav tm="0">
                                          <p:val>
                                            <p:fltVal val="0"/>
                                          </p:val>
                                        </p:tav>
                                        <p:tav tm="100000">
                                          <p:val>
                                            <p:strVal val="#ppt_w"/>
                                          </p:val>
                                        </p:tav>
                                      </p:tavLst>
                                    </p:anim>
                                    <p:anim calcmode="lin" valueType="num">
                                      <p:cBhvr additive="base">
                                        <p:cTn id="14" dur="500" fill="hold"/>
                                        <p:tgtEl>
                                          <p:spTgt spid="14131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17" presetClass="entr" presetSubtype="10" fill="hold" grpId="1" nodeType="afterEffect">
                                  <p:stCondLst>
                                    <p:cond delay="0"/>
                                  </p:stCondLst>
                                  <p:iterate type="lt">
                                    <p:tmAbs val="0"/>
                                  </p:iterate>
                                  <p:childTnLst>
                                    <p:set>
                                      <p:cBhvr>
                                        <p:cTn id="17" dur="1" fill="hold">
                                          <p:stCondLst>
                                            <p:cond delay="0"/>
                                          </p:stCondLst>
                                        </p:cTn>
                                        <p:tgtEl>
                                          <p:spTgt spid="141317"/>
                                        </p:tgtEl>
                                        <p:attrNameLst>
                                          <p:attrName>style.visibility</p:attrName>
                                        </p:attrNameLst>
                                      </p:cBhvr>
                                      <p:to>
                                        <p:strVal val="visible"/>
                                      </p:to>
                                    </p:set>
                                    <p:anim calcmode="lin" valueType="num">
                                      <p:cBhvr additive="base">
                                        <p:cTn id="18" dur="500" fill="hold"/>
                                        <p:tgtEl>
                                          <p:spTgt spid="141317"/>
                                        </p:tgtEl>
                                        <p:attrNameLst>
                                          <p:attrName>ppt_w</p:attrName>
                                        </p:attrNameLst>
                                      </p:cBhvr>
                                      <p:tavLst>
                                        <p:tav tm="0">
                                          <p:val>
                                            <p:fltVal val="0"/>
                                          </p:val>
                                        </p:tav>
                                        <p:tav tm="100000">
                                          <p:val>
                                            <p:strVal val="#ppt_w"/>
                                          </p:val>
                                        </p:tav>
                                      </p:tavLst>
                                    </p:anim>
                                    <p:anim calcmode="lin" valueType="num">
                                      <p:cBhvr additive="base">
                                        <p:cTn id="19" dur="500" fill="hold"/>
                                        <p:tgtEl>
                                          <p:spTgt spid="141317"/>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7" presetClass="entr" presetSubtype="10" fill="hold" grpId="2" nodeType="afterEffect">
                                  <p:stCondLst>
                                    <p:cond delay="0"/>
                                  </p:stCondLst>
                                  <p:iterate type="lt">
                                    <p:tmAbs val="0"/>
                                  </p:iterate>
                                  <p:childTnLst>
                                    <p:set>
                                      <p:cBhvr>
                                        <p:cTn id="22" dur="1" fill="hold">
                                          <p:stCondLst>
                                            <p:cond delay="0"/>
                                          </p:stCondLst>
                                        </p:cTn>
                                        <p:tgtEl>
                                          <p:spTgt spid="141317"/>
                                        </p:tgtEl>
                                        <p:attrNameLst>
                                          <p:attrName>style.visibility</p:attrName>
                                        </p:attrNameLst>
                                      </p:cBhvr>
                                      <p:to>
                                        <p:strVal val="visible"/>
                                      </p:to>
                                    </p:set>
                                    <p:anim calcmode="lin" valueType="num">
                                      <p:cBhvr additive="base">
                                        <p:cTn id="23" dur="500" fill="hold"/>
                                        <p:tgtEl>
                                          <p:spTgt spid="141317"/>
                                        </p:tgtEl>
                                        <p:attrNameLst>
                                          <p:attrName>ppt_w</p:attrName>
                                        </p:attrNameLst>
                                      </p:cBhvr>
                                      <p:tavLst>
                                        <p:tav tm="0">
                                          <p:val>
                                            <p:fltVal val="0"/>
                                          </p:val>
                                        </p:tav>
                                        <p:tav tm="100000">
                                          <p:val>
                                            <p:strVal val="#ppt_w"/>
                                          </p:val>
                                        </p:tav>
                                      </p:tavLst>
                                    </p:anim>
                                    <p:anim calcmode="lin" valueType="num">
                                      <p:cBhvr additive="base">
                                        <p:cTn id="24" dur="500" fill="hold"/>
                                        <p:tgtEl>
                                          <p:spTgt spid="141317"/>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10" fill="hold" grpId="3" nodeType="afterEffect">
                                  <p:stCondLst>
                                    <p:cond delay="0"/>
                                  </p:stCondLst>
                                  <p:iterate type="lt">
                                    <p:tmAbs val="0"/>
                                  </p:iterate>
                                  <p:childTnLst>
                                    <p:set>
                                      <p:cBhvr>
                                        <p:cTn id="27" dur="1" fill="hold">
                                          <p:stCondLst>
                                            <p:cond delay="0"/>
                                          </p:stCondLst>
                                        </p:cTn>
                                        <p:tgtEl>
                                          <p:spTgt spid="141317"/>
                                        </p:tgtEl>
                                        <p:attrNameLst>
                                          <p:attrName>style.visibility</p:attrName>
                                        </p:attrNameLst>
                                      </p:cBhvr>
                                      <p:to>
                                        <p:strVal val="visible"/>
                                      </p:to>
                                    </p:set>
                                    <p:anim calcmode="lin" valueType="num">
                                      <p:cBhvr additive="base">
                                        <p:cTn id="28" dur="500" fill="hold"/>
                                        <p:tgtEl>
                                          <p:spTgt spid="141317"/>
                                        </p:tgtEl>
                                        <p:attrNameLst>
                                          <p:attrName>ppt_w</p:attrName>
                                        </p:attrNameLst>
                                      </p:cBhvr>
                                      <p:tavLst>
                                        <p:tav tm="0">
                                          <p:val>
                                            <p:fltVal val="0"/>
                                          </p:val>
                                        </p:tav>
                                        <p:tav tm="100000">
                                          <p:val>
                                            <p:strVal val="#ppt_w"/>
                                          </p:val>
                                        </p:tav>
                                      </p:tavLst>
                                    </p:anim>
                                    <p:anim calcmode="lin" valueType="num">
                                      <p:cBhvr additive="base">
                                        <p:cTn id="29" dur="500" fill="hold"/>
                                        <p:tgtEl>
                                          <p:spTgt spid="141317"/>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23" presetClass="entr" presetSubtype="16" fill="hold" grpId="4" nodeType="afterEffect">
                                  <p:stCondLst>
                                    <p:cond delay="0"/>
                                  </p:stCondLst>
                                  <p:iterate type="lt">
                                    <p:tmAbs val="0"/>
                                  </p:iterate>
                                  <p:childTnLst>
                                    <p:set>
                                      <p:cBhvr>
                                        <p:cTn id="32" dur="1" fill="hold">
                                          <p:stCondLst>
                                            <p:cond delay="0"/>
                                          </p:stCondLst>
                                        </p:cTn>
                                        <p:tgtEl>
                                          <p:spTgt spid="141317"/>
                                        </p:tgtEl>
                                        <p:attrNameLst>
                                          <p:attrName>style.visibility</p:attrName>
                                        </p:attrNameLst>
                                      </p:cBhvr>
                                      <p:to>
                                        <p:strVal val="visible"/>
                                      </p:to>
                                    </p:set>
                                    <p:anim calcmode="lin" valueType="num">
                                      <p:cBhvr additive="base">
                                        <p:cTn id="33" dur="500" fill="hold"/>
                                        <p:tgtEl>
                                          <p:spTgt spid="141317"/>
                                        </p:tgtEl>
                                        <p:attrNameLst>
                                          <p:attrName>ppt_w</p:attrName>
                                        </p:attrNameLst>
                                      </p:cBhvr>
                                      <p:tavLst>
                                        <p:tav tm="0">
                                          <p:val>
                                            <p:fltVal val="0"/>
                                          </p:val>
                                        </p:tav>
                                        <p:tav tm="100000">
                                          <p:val>
                                            <p:strVal val="#ppt_w"/>
                                          </p:val>
                                        </p:tav>
                                      </p:tavLst>
                                    </p:anim>
                                    <p:anim calcmode="lin" valueType="num">
                                      <p:cBhvr additive="base">
                                        <p:cTn id="34" dur="500" fill="hold"/>
                                        <p:tgtEl>
                                          <p:spTgt spid="1413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p:bldP spid="141317" grpId="0"/>
      <p:bldP spid="141317" grpId="1"/>
      <p:bldP spid="141317" grpId="2"/>
      <p:bldP spid="141317" grpId="3"/>
      <p:bldP spid="141317"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8433"/>
          <p:cNvSpPr/>
          <p:nvPr/>
        </p:nvSpPr>
        <p:spPr>
          <a:xfrm>
            <a:off x="366713" y="438150"/>
            <a:ext cx="8229600" cy="2174875"/>
          </a:xfrm>
          <a:prstGeom prst="rect">
            <a:avLst/>
          </a:prstGeom>
          <a:noFill/>
          <a:ln w="9525">
            <a:noFill/>
          </a:ln>
        </p:spPr>
        <p:txBody>
          <a:bodyPr anchor="ctr"/>
          <a:lstStyle/>
          <a:p>
            <a:pPr eaLnBrk="0" hangingPunct="0"/>
            <a:r>
              <a:rPr lang="zh-CN" altLang="en-US" sz="3600" b="1">
                <a:solidFill>
                  <a:srgbClr val="000000"/>
                </a:solidFill>
                <a:latin typeface="Times New Roman" panose="02020603050405020304" pitchFamily="18" charset="0"/>
                <a:ea typeface="方正楷体_GBK" panose="03000509000000000000" pitchFamily="65" charset="-122"/>
              </a:rPr>
              <a:t>    </a:t>
            </a:r>
            <a:r>
              <a:rPr lang="en-US" altLang="zh-CN" sz="2800" b="1">
                <a:solidFill>
                  <a:srgbClr val="000000"/>
                </a:solidFill>
                <a:latin typeface="Times New Roman" panose="02020603050405020304" pitchFamily="18" charset="0"/>
                <a:ea typeface="方正楷体_GBK" panose="03000509000000000000" pitchFamily="65" charset="-122"/>
              </a:rPr>
              <a:t>2015</a:t>
            </a:r>
            <a:r>
              <a:rPr lang="zh-CN" altLang="en-US" sz="2800" b="1">
                <a:solidFill>
                  <a:srgbClr val="000000"/>
                </a:solidFill>
                <a:latin typeface="Times New Roman" panose="02020603050405020304" pitchFamily="18" charset="0"/>
                <a:ea typeface="方正楷体_GBK" panose="03000509000000000000" pitchFamily="65" charset="-122"/>
              </a:rPr>
              <a:t>年，习近平总书记在中央扶贫开发工作会议上强调：</a:t>
            </a:r>
            <a:r>
              <a:rPr lang="zh-CN" altLang="en-US" sz="2800" b="1">
                <a:solidFill>
                  <a:srgbClr val="FF0000"/>
                </a:solidFill>
                <a:latin typeface="Times New Roman" panose="02020603050405020304" pitchFamily="18" charset="0"/>
                <a:ea typeface="方正楷体_GBK" panose="03000509000000000000" pitchFamily="65" charset="-122"/>
              </a:rPr>
              <a:t>“扶贫资金是贫困群众的‘救命钱’，一分一厘都不能乱花，更容不得动手脚、玩猫腻！”</a:t>
            </a:r>
            <a:r>
              <a:rPr lang="zh-CN" altLang="en-US" sz="2800" b="1">
                <a:solidFill>
                  <a:srgbClr val="000000"/>
                </a:solidFill>
                <a:latin typeface="Times New Roman" panose="02020603050405020304" pitchFamily="18" charset="0"/>
                <a:ea typeface="方正楷体_GBK" panose="03000509000000000000" pitchFamily="65" charset="-122"/>
              </a:rPr>
              <a:t/>
            </a:r>
            <a:br>
              <a:rPr lang="zh-CN" altLang="en-US" sz="2800" b="1">
                <a:solidFill>
                  <a:srgbClr val="000000"/>
                </a:solidFill>
                <a:latin typeface="Times New Roman" panose="02020603050405020304" pitchFamily="18" charset="0"/>
                <a:ea typeface="方正楷体_GBK" panose="03000509000000000000" pitchFamily="65" charset="-122"/>
              </a:rPr>
            </a:br>
            <a:endParaRPr lang="zh-CN" altLang="en-US" sz="2800" b="1">
              <a:solidFill>
                <a:srgbClr val="000000"/>
              </a:solidFill>
              <a:latin typeface="Times New Roman" panose="02020603050405020304" pitchFamily="18" charset="0"/>
              <a:ea typeface="方正楷体_GBK" panose="03000509000000000000" pitchFamily="65" charset="-122"/>
            </a:endParaRPr>
          </a:p>
        </p:txBody>
      </p:sp>
      <p:pic>
        <p:nvPicPr>
          <p:cNvPr id="21506" name="图片 18434" descr="6219631081530869789437"/>
          <p:cNvPicPr>
            <a:picLocks noChangeAspect="1"/>
          </p:cNvPicPr>
          <p:nvPr/>
        </p:nvPicPr>
        <p:blipFill>
          <a:blip r:embed="rId2"/>
          <a:stretch>
            <a:fillRect/>
          </a:stretch>
        </p:blipFill>
        <p:spPr>
          <a:xfrm>
            <a:off x="1346200" y="2130425"/>
            <a:ext cx="6948488" cy="4570413"/>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文本框 14438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4387" name="标题 144386"/>
          <p:cNvSpPr>
            <a:spLocks noGrp="1"/>
          </p:cNvSpPr>
          <p:nvPr>
            <p:ph type="title"/>
          </p:nvPr>
        </p:nvSpPr>
        <p:spPr/>
        <p:txBody>
          <a:bodyPr anchor="b"/>
          <a:lstStyle/>
          <a:p>
            <a:pPr eaLnBrk="1" fontAlgn="base" hangingPunct="1"/>
            <a:r>
              <a:rPr lang="zh-CN" altLang="en-US" sz="4000" b="1" strike="noStrike" noProof="1">
                <a:effectLst>
                  <a:outerShdw blurRad="38100" dist="38100" dir="2700000">
                    <a:srgbClr val="C0C0C0"/>
                  </a:outerShdw>
                </a:effectLst>
                <a:ea typeface="方正楷体_GBK" panose="03000509000000000000" pitchFamily="65" charset="-122"/>
              </a:rPr>
              <a:t>（三）当前我区反腐败形势和任务</a:t>
            </a:r>
          </a:p>
        </p:txBody>
      </p:sp>
      <p:sp>
        <p:nvSpPr>
          <p:cNvPr id="80899" name="内容占位符 144387"/>
          <p:cNvSpPr>
            <a:spLocks noGrp="1"/>
          </p:cNvSpPr>
          <p:nvPr>
            <p:ph idx="4294967295"/>
          </p:nvPr>
        </p:nvSpPr>
        <p:spPr>
          <a:ln/>
        </p:spPr>
        <p:txBody>
          <a:bodyPr anchor="t"/>
          <a:lstStyle/>
          <a:p>
            <a:pPr marL="342900" lvl="1" indent="-342900" eaLnBrk="1" hangingPunct="1">
              <a:buNone/>
            </a:pPr>
            <a:r>
              <a:rPr lang="en-US" altLang="zh-CN" sz="3600">
                <a:latin typeface="方正楷体_GBK" panose="03000509000000000000" pitchFamily="65" charset="-122"/>
              </a:rPr>
              <a:t>2</a:t>
            </a:r>
            <a:r>
              <a:rPr lang="zh-CN" altLang="en-US" sz="3600" b="1">
                <a:latin typeface="方正楷体_GBK" panose="03000509000000000000" pitchFamily="65" charset="-122"/>
              </a:rPr>
              <a:t>、当前存在的主要问题</a:t>
            </a:r>
          </a:p>
        </p:txBody>
      </p:sp>
      <p:sp>
        <p:nvSpPr>
          <p:cNvPr id="80900" name="直接连接符 144388"/>
          <p:cNvSpPr/>
          <p:nvPr/>
        </p:nvSpPr>
        <p:spPr>
          <a:xfrm flipV="1">
            <a:off x="3587750" y="2728913"/>
            <a:ext cx="381000" cy="381000"/>
          </a:xfrm>
          <a:prstGeom prst="line">
            <a:avLst/>
          </a:prstGeom>
          <a:ln w="12700" cap="rnd" cmpd="sng">
            <a:solidFill>
              <a:srgbClr val="003366"/>
            </a:solidFill>
            <a:prstDash val="sysDot"/>
            <a:round/>
            <a:headEnd type="none" w="med" len="med"/>
            <a:tailEnd type="none" w="med" len="med"/>
          </a:ln>
        </p:spPr>
      </p:sp>
      <p:sp>
        <p:nvSpPr>
          <p:cNvPr id="80901" name="直接连接符 144389"/>
          <p:cNvSpPr/>
          <p:nvPr/>
        </p:nvSpPr>
        <p:spPr>
          <a:xfrm>
            <a:off x="3511550" y="5395913"/>
            <a:ext cx="457200" cy="304800"/>
          </a:xfrm>
          <a:prstGeom prst="line">
            <a:avLst/>
          </a:prstGeom>
          <a:ln w="12700" cap="rnd" cmpd="sng">
            <a:solidFill>
              <a:srgbClr val="003366"/>
            </a:solidFill>
            <a:prstDash val="sysDot"/>
            <a:round/>
            <a:headEnd type="none" w="med" len="med"/>
            <a:tailEnd type="none" w="med" len="med"/>
          </a:ln>
        </p:spPr>
      </p:sp>
      <p:sp>
        <p:nvSpPr>
          <p:cNvPr id="80902" name="直接连接符 144390"/>
          <p:cNvSpPr/>
          <p:nvPr/>
        </p:nvSpPr>
        <p:spPr>
          <a:xfrm>
            <a:off x="3968750" y="2728913"/>
            <a:ext cx="609600" cy="0"/>
          </a:xfrm>
          <a:prstGeom prst="line">
            <a:avLst/>
          </a:prstGeom>
          <a:ln w="12700" cap="rnd" cmpd="sng">
            <a:solidFill>
              <a:srgbClr val="003366"/>
            </a:solidFill>
            <a:prstDash val="sysDot"/>
            <a:round/>
            <a:headEnd type="none" w="med" len="med"/>
            <a:tailEnd type="none" w="med" len="med"/>
          </a:ln>
        </p:spPr>
      </p:sp>
      <p:sp>
        <p:nvSpPr>
          <p:cNvPr id="80903" name="直接连接符 144391"/>
          <p:cNvSpPr/>
          <p:nvPr/>
        </p:nvSpPr>
        <p:spPr>
          <a:xfrm>
            <a:off x="3968750" y="5700713"/>
            <a:ext cx="609600" cy="0"/>
          </a:xfrm>
          <a:prstGeom prst="line">
            <a:avLst/>
          </a:prstGeom>
          <a:ln w="12700" cap="rnd" cmpd="sng">
            <a:solidFill>
              <a:srgbClr val="003366"/>
            </a:solidFill>
            <a:prstDash val="sysDot"/>
            <a:round/>
            <a:headEnd type="none" w="med" len="med"/>
            <a:tailEnd type="none" w="med" len="med"/>
          </a:ln>
        </p:spPr>
      </p:sp>
      <p:sp>
        <p:nvSpPr>
          <p:cNvPr id="80904" name="直接连接符 144392"/>
          <p:cNvSpPr/>
          <p:nvPr/>
        </p:nvSpPr>
        <p:spPr>
          <a:xfrm>
            <a:off x="3892550" y="3490913"/>
            <a:ext cx="685800" cy="0"/>
          </a:xfrm>
          <a:prstGeom prst="line">
            <a:avLst/>
          </a:prstGeom>
          <a:ln w="12700" cap="rnd" cmpd="sng">
            <a:solidFill>
              <a:srgbClr val="003366"/>
            </a:solidFill>
            <a:prstDash val="sysDot"/>
            <a:round/>
            <a:headEnd type="none" w="med" len="med"/>
            <a:tailEnd type="none" w="med" len="med"/>
          </a:ln>
        </p:spPr>
      </p:sp>
      <p:sp>
        <p:nvSpPr>
          <p:cNvPr id="80905" name="直接连接符 144393"/>
          <p:cNvSpPr/>
          <p:nvPr/>
        </p:nvSpPr>
        <p:spPr>
          <a:xfrm>
            <a:off x="3968750" y="4252913"/>
            <a:ext cx="609600" cy="0"/>
          </a:xfrm>
          <a:prstGeom prst="line">
            <a:avLst/>
          </a:prstGeom>
          <a:ln w="12700" cap="rnd" cmpd="sng">
            <a:solidFill>
              <a:srgbClr val="003366"/>
            </a:solidFill>
            <a:prstDash val="sysDot"/>
            <a:round/>
            <a:headEnd type="none" w="med" len="med"/>
            <a:tailEnd type="none" w="med" len="med"/>
          </a:ln>
        </p:spPr>
      </p:sp>
      <p:sp>
        <p:nvSpPr>
          <p:cNvPr id="80906" name="直接连接符 144394"/>
          <p:cNvSpPr/>
          <p:nvPr/>
        </p:nvSpPr>
        <p:spPr>
          <a:xfrm>
            <a:off x="3892550" y="4938713"/>
            <a:ext cx="685800" cy="0"/>
          </a:xfrm>
          <a:prstGeom prst="line">
            <a:avLst/>
          </a:prstGeom>
          <a:ln w="12700" cap="rnd" cmpd="sng">
            <a:solidFill>
              <a:srgbClr val="003366"/>
            </a:solidFill>
            <a:prstDash val="sysDot"/>
            <a:round/>
            <a:headEnd type="none" w="med" len="med"/>
            <a:tailEnd type="none" w="med" len="med"/>
          </a:ln>
        </p:spPr>
      </p:sp>
      <p:grpSp>
        <p:nvGrpSpPr>
          <p:cNvPr id="80907" name="组合 144395"/>
          <p:cNvGrpSpPr/>
          <p:nvPr/>
        </p:nvGrpSpPr>
        <p:grpSpPr>
          <a:xfrm>
            <a:off x="1700213" y="3200400"/>
            <a:ext cx="2330450" cy="2027238"/>
            <a:chOff x="1071" y="2016"/>
            <a:chExt cx="1468" cy="1277"/>
          </a:xfrm>
        </p:grpSpPr>
        <p:sp>
          <p:nvSpPr>
            <p:cNvPr id="80908" name="椭圆 144396"/>
            <p:cNvSpPr/>
            <p:nvPr/>
          </p:nvSpPr>
          <p:spPr>
            <a:xfrm>
              <a:off x="1181" y="2494"/>
              <a:ext cx="172" cy="319"/>
            </a:xfrm>
            <a:prstGeom prst="ellipse">
              <a:avLst/>
            </a:prstGeom>
            <a:gradFill rotWithShape="1">
              <a:gsLst>
                <a:gs pos="0">
                  <a:srgbClr val="FFFFFF"/>
                </a:gs>
                <a:gs pos="50000">
                  <a:schemeClr val="folHlink"/>
                </a:gs>
                <a:gs pos="100000">
                  <a:srgbClr val="FFFFFF"/>
                </a:gs>
              </a:gsLst>
              <a:lin ang="5400000" scaled="1"/>
              <a:tileRect/>
            </a:gradFill>
            <a:ln w="38100">
              <a:noFill/>
            </a:ln>
          </p:spPr>
          <p:txBody>
            <a:bodyPr wrap="none"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09" name="椭圆 144397"/>
            <p:cNvSpPr/>
            <p:nvPr/>
          </p:nvSpPr>
          <p:spPr>
            <a:xfrm>
              <a:off x="1071" y="2493"/>
              <a:ext cx="1461" cy="319"/>
            </a:xfrm>
            <a:prstGeom prst="ellipse">
              <a:avLst/>
            </a:prstGeom>
            <a:gradFill rotWithShape="1">
              <a:gsLst>
                <a:gs pos="0">
                  <a:srgbClr val="606060"/>
                </a:gs>
                <a:gs pos="50000">
                  <a:schemeClr val="folHlink"/>
                </a:gs>
                <a:gs pos="100000">
                  <a:srgbClr val="606060"/>
                </a:gs>
              </a:gsLst>
              <a:lin ang="5400000" scaled="1"/>
              <a:tileRect/>
            </a:gra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0" name="椭圆 144398"/>
            <p:cNvSpPr/>
            <p:nvPr/>
          </p:nvSpPr>
          <p:spPr>
            <a:xfrm>
              <a:off x="1078" y="2500"/>
              <a:ext cx="1461" cy="320"/>
            </a:xfrm>
            <a:prstGeom prst="ellipse">
              <a:avLst/>
            </a:prstGeom>
            <a:gradFill rotWithShape="1">
              <a:gsLst>
                <a:gs pos="0">
                  <a:srgbClr val="717171"/>
                </a:gs>
                <a:gs pos="100000">
                  <a:schemeClr val="folHlink">
                    <a:alpha val="0"/>
                  </a:schemeClr>
                </a:gs>
              </a:gsLst>
              <a:lin ang="2700000" scaled="1"/>
              <a:tileRect/>
            </a:gra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1" name="椭圆 144399"/>
            <p:cNvSpPr/>
            <p:nvPr/>
          </p:nvSpPr>
          <p:spPr>
            <a:xfrm>
              <a:off x="1143" y="2493"/>
              <a:ext cx="1317" cy="320"/>
            </a:xfrm>
            <a:prstGeom prst="ellipse">
              <a:avLst/>
            </a:prstGeom>
            <a:solidFill>
              <a:srgbClr val="000000"/>
            </a:solidFill>
            <a:ln w="38100">
              <a:noFill/>
            </a:ln>
          </p:spPr>
          <p:txBody>
            <a:bodyPr anchor="ctr">
              <a:spAutoFit/>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2" name="椭圆 144400"/>
            <p:cNvSpPr/>
            <p:nvPr/>
          </p:nvSpPr>
          <p:spPr>
            <a:xfrm>
              <a:off x="1164" y="2016"/>
              <a:ext cx="1276" cy="1277"/>
            </a:xfrm>
            <a:prstGeom prst="ellipse">
              <a:avLst/>
            </a:prstGeom>
            <a:gradFill rotWithShape="1">
              <a:gsLst>
                <a:gs pos="0">
                  <a:srgbClr val="636869"/>
                </a:gs>
                <a:gs pos="100000">
                  <a:srgbClr val="D6E1E2"/>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3" name="椭圆 144401"/>
            <p:cNvSpPr/>
            <p:nvPr/>
          </p:nvSpPr>
          <p:spPr>
            <a:xfrm>
              <a:off x="1180" y="2023"/>
              <a:ext cx="1246" cy="1246"/>
            </a:xfrm>
            <a:prstGeom prst="ellipse">
              <a:avLst/>
            </a:prstGeom>
            <a:gradFill rotWithShape="1">
              <a:gsLst>
                <a:gs pos="0">
                  <a:srgbClr val="D6E1E2">
                    <a:alpha val="0"/>
                  </a:srgbClr>
                </a:gs>
                <a:gs pos="100000">
                  <a:srgbClr val="F1F5F5"/>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4" name="椭圆 144402"/>
            <p:cNvSpPr/>
            <p:nvPr/>
          </p:nvSpPr>
          <p:spPr>
            <a:xfrm>
              <a:off x="1194" y="2035"/>
              <a:ext cx="1184" cy="1164"/>
            </a:xfrm>
            <a:prstGeom prst="ellipse">
              <a:avLst/>
            </a:prstGeom>
            <a:gradFill rotWithShape="1">
              <a:gsLst>
                <a:gs pos="0">
                  <a:srgbClr val="AAB2B3"/>
                </a:gs>
                <a:gs pos="100000">
                  <a:srgbClr val="D6E1E2">
                    <a:alpha val="48000"/>
                  </a:srgbClr>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5" name="椭圆 144403"/>
            <p:cNvSpPr/>
            <p:nvPr/>
          </p:nvSpPr>
          <p:spPr>
            <a:xfrm>
              <a:off x="1263" y="2068"/>
              <a:ext cx="1053" cy="945"/>
            </a:xfrm>
            <a:prstGeom prst="ellipse">
              <a:avLst/>
            </a:prstGeom>
            <a:gradFill rotWithShape="1">
              <a:gsLst>
                <a:gs pos="0">
                  <a:srgbClr val="FFFFFF"/>
                </a:gs>
                <a:gs pos="100000">
                  <a:srgbClr val="D6E1E2">
                    <a:alpha val="37999"/>
                  </a:srgbClr>
                </a:gs>
              </a:gsLst>
              <a:lin ang="5400000" scaled="1"/>
              <a:tileRect/>
            </a:gradFill>
            <a:ln w="9525">
              <a:noFill/>
            </a:ln>
          </p:spPr>
          <p:txBody>
            <a:bodyPr vert="eaVert"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pic>
          <p:nvPicPr>
            <p:cNvPr id="80916" name="图片 144404" descr="mark"/>
            <p:cNvPicPr>
              <a:picLocks noChangeAspect="1"/>
            </p:cNvPicPr>
            <p:nvPr/>
          </p:nvPicPr>
          <p:blipFill>
            <a:blip r:embed="rId3"/>
            <a:stretch>
              <a:fillRect/>
            </a:stretch>
          </p:blipFill>
          <p:spPr>
            <a:xfrm>
              <a:off x="1272" y="2166"/>
              <a:ext cx="1011" cy="1003"/>
            </a:xfrm>
            <a:prstGeom prst="rect">
              <a:avLst/>
            </a:prstGeom>
            <a:noFill/>
            <a:ln w="9525">
              <a:noFill/>
            </a:ln>
          </p:spPr>
        </p:pic>
      </p:grpSp>
      <p:sp>
        <p:nvSpPr>
          <p:cNvPr id="80917" name="圆角矩形 144405"/>
          <p:cNvSpPr/>
          <p:nvPr/>
        </p:nvSpPr>
        <p:spPr>
          <a:xfrm>
            <a:off x="4572000" y="2500313"/>
            <a:ext cx="3714750"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18" name="矩形 144406"/>
          <p:cNvSpPr/>
          <p:nvPr/>
        </p:nvSpPr>
        <p:spPr>
          <a:xfrm>
            <a:off x="5975350" y="2576513"/>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以权谋私</a:t>
            </a:r>
          </a:p>
        </p:txBody>
      </p:sp>
      <p:sp>
        <p:nvSpPr>
          <p:cNvPr id="80919" name="圆角矩形 144407"/>
          <p:cNvSpPr/>
          <p:nvPr/>
        </p:nvSpPr>
        <p:spPr>
          <a:xfrm>
            <a:off x="4572000" y="3249613"/>
            <a:ext cx="3714750"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0" name="矩形 144408"/>
          <p:cNvSpPr/>
          <p:nvPr/>
        </p:nvSpPr>
        <p:spPr>
          <a:xfrm>
            <a:off x="5975350" y="3325813"/>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顶风违纪</a:t>
            </a:r>
          </a:p>
        </p:txBody>
      </p:sp>
      <p:sp>
        <p:nvSpPr>
          <p:cNvPr id="80921" name="圆角矩形 144409"/>
          <p:cNvSpPr/>
          <p:nvPr/>
        </p:nvSpPr>
        <p:spPr>
          <a:xfrm>
            <a:off x="4568825" y="3992563"/>
            <a:ext cx="3789363"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2" name="矩形 144410"/>
          <p:cNvSpPr/>
          <p:nvPr/>
        </p:nvSpPr>
        <p:spPr>
          <a:xfrm>
            <a:off x="5957888" y="4071938"/>
            <a:ext cx="1112837"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四风问题</a:t>
            </a:r>
          </a:p>
        </p:txBody>
      </p:sp>
      <p:sp>
        <p:nvSpPr>
          <p:cNvPr id="80923" name="椭圆 144411"/>
          <p:cNvSpPr/>
          <p:nvPr/>
        </p:nvSpPr>
        <p:spPr>
          <a:xfrm>
            <a:off x="4483100" y="2617788"/>
            <a:ext cx="228600" cy="228600"/>
          </a:xfrm>
          <a:prstGeom prst="ellipse">
            <a:avLst/>
          </a:prstGeom>
          <a:gradFill rotWithShape="1">
            <a:gsLst>
              <a:gs pos="0">
                <a:srgbClr val="E96E29"/>
              </a:gs>
              <a:gs pos="100000">
                <a:srgbClr val="9B491B"/>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4" name="椭圆 144412"/>
          <p:cNvSpPr/>
          <p:nvPr/>
        </p:nvSpPr>
        <p:spPr>
          <a:xfrm>
            <a:off x="4495800" y="3382963"/>
            <a:ext cx="228600" cy="228600"/>
          </a:xfrm>
          <a:prstGeom prst="ellipse">
            <a:avLst/>
          </a:prstGeom>
          <a:gradFill rotWithShape="1">
            <a:gsLst>
              <a:gs pos="0">
                <a:srgbClr val="DCDC48"/>
              </a:gs>
              <a:gs pos="100000">
                <a:srgbClr val="939330"/>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5" name="椭圆 144413"/>
          <p:cNvSpPr/>
          <p:nvPr/>
        </p:nvSpPr>
        <p:spPr>
          <a:xfrm>
            <a:off x="4495800" y="4138613"/>
            <a:ext cx="228600" cy="228600"/>
          </a:xfrm>
          <a:prstGeom prst="ellipse">
            <a:avLst/>
          </a:prstGeom>
          <a:gradFill rotWithShape="1">
            <a:gsLst>
              <a:gs pos="0">
                <a:schemeClr val="accent2"/>
              </a:gs>
              <a:gs pos="100000">
                <a:srgbClr val="683737"/>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6" name="圆角矩形 144414"/>
          <p:cNvSpPr/>
          <p:nvPr/>
        </p:nvSpPr>
        <p:spPr>
          <a:xfrm>
            <a:off x="4572000" y="4724400"/>
            <a:ext cx="3786188"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7" name="矩形 144415"/>
          <p:cNvSpPr/>
          <p:nvPr/>
        </p:nvSpPr>
        <p:spPr>
          <a:xfrm>
            <a:off x="5975350" y="4800600"/>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心术不正</a:t>
            </a:r>
          </a:p>
        </p:txBody>
      </p:sp>
      <p:sp>
        <p:nvSpPr>
          <p:cNvPr id="80928" name="椭圆 144416"/>
          <p:cNvSpPr/>
          <p:nvPr/>
        </p:nvSpPr>
        <p:spPr>
          <a:xfrm>
            <a:off x="4483100" y="4862513"/>
            <a:ext cx="228600" cy="228600"/>
          </a:xfrm>
          <a:prstGeom prst="ellipse">
            <a:avLst/>
          </a:prstGeom>
          <a:gradFill rotWithShape="1">
            <a:gsLst>
              <a:gs pos="0">
                <a:srgbClr val="E96E29"/>
              </a:gs>
              <a:gs pos="100000">
                <a:srgbClr val="9B491B"/>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29" name="圆角矩形 144417"/>
          <p:cNvSpPr/>
          <p:nvPr/>
        </p:nvSpPr>
        <p:spPr>
          <a:xfrm>
            <a:off x="4572000" y="5513388"/>
            <a:ext cx="3786188" cy="4889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C0C0C0"/>
            </a:solidFill>
            <a:prstDash val="solid"/>
            <a:round/>
            <a:headEnd type="none" w="med" len="med"/>
            <a:tailEnd type="none" w="med" len="med"/>
          </a:ln>
          <a:effectLst>
            <a:outerShdw dist="53882" dir="2699999" algn="ctr" rotWithShape="0">
              <a:srgbClr val="292929">
                <a:alpha val="50000"/>
              </a:srgb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80930" name="矩形 144418"/>
          <p:cNvSpPr/>
          <p:nvPr/>
        </p:nvSpPr>
        <p:spPr>
          <a:xfrm>
            <a:off x="5975350" y="5589588"/>
            <a:ext cx="1112838" cy="3587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1800" b="1">
                <a:solidFill>
                  <a:srgbClr val="FF0000"/>
                </a:solidFill>
                <a:latin typeface="Arial" panose="020B0604020202020204" pitchFamily="34" charset="0"/>
                <a:ea typeface="宋体" panose="02010600030101010101" pitchFamily="2" charset="-122"/>
              </a:rPr>
              <a:t>其他方面</a:t>
            </a:r>
          </a:p>
        </p:txBody>
      </p:sp>
      <p:sp>
        <p:nvSpPr>
          <p:cNvPr id="80931" name="椭圆 144419"/>
          <p:cNvSpPr/>
          <p:nvPr/>
        </p:nvSpPr>
        <p:spPr>
          <a:xfrm>
            <a:off x="4495800" y="5646738"/>
            <a:ext cx="228600" cy="228600"/>
          </a:xfrm>
          <a:prstGeom prst="ellipse">
            <a:avLst/>
          </a:prstGeom>
          <a:gradFill rotWithShape="1">
            <a:gsLst>
              <a:gs pos="0">
                <a:srgbClr val="DCDC48"/>
              </a:gs>
              <a:gs pos="100000">
                <a:srgbClr val="939330"/>
              </a:gs>
            </a:gsLst>
            <a:path path="shape">
              <a:fillToRect l="50000" t="50000" r="50000" b="50000"/>
            </a:path>
            <a:tileRect/>
          </a:gradFill>
          <a:ln w="19050" cap="flat" cmpd="sng">
            <a:solidFill>
              <a:srgbClr val="FFFFFF"/>
            </a:solidFill>
            <a:prstDash val="solid"/>
            <a:round/>
            <a:headEnd type="none" w="med" len="med"/>
            <a:tailEnd type="none" w="med" len="med"/>
          </a:ln>
          <a:effectLst>
            <a:outerShdw dist="63500" dir="2212193" algn="ctr" rotWithShape="0">
              <a:schemeClr val="bg2">
                <a:alpha val="50000"/>
              </a:schemeClr>
            </a:outerShdw>
          </a:effectLst>
        </p:spPr>
        <p:txBody>
          <a:bodyPr wrap="none" anchor="ct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spd="med">
    <p:cover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54625"/>
          <p:cNvSpPr>
            <a:spLocks noGrp="1"/>
          </p:cNvSpPr>
          <p:nvPr>
            <p:ph type="title"/>
          </p:nvPr>
        </p:nvSpPr>
        <p:spPr>
          <a:xfrm>
            <a:off x="627063" y="295275"/>
            <a:ext cx="8229600" cy="1143000"/>
          </a:xfrm>
          <a:ln/>
        </p:spPr>
        <p:txBody>
          <a:bodyPr anchor="ctr"/>
          <a:lstStyle/>
          <a:p>
            <a:r>
              <a:rPr lang="zh-CN" altLang="en-US" sz="3600" dirty="0">
                <a:latin typeface="方正小标宋_GBK" panose="03000509000000000000" pitchFamily="65" charset="-122"/>
                <a:ea typeface="方正小标宋_GBK" panose="03000509000000000000" pitchFamily="65" charset="-122"/>
              </a:rPr>
              <a:t>二、底</a:t>
            </a:r>
            <a:r>
              <a:rPr lang="zh-CN" altLang="en-US" sz="3600">
                <a:latin typeface="方正小标宋_GBK" panose="03000509000000000000" pitchFamily="65" charset="-122"/>
                <a:ea typeface="方正小标宋_GBK" panose="03000509000000000000" pitchFamily="65" charset="-122"/>
              </a:rPr>
              <a:t>线</a:t>
            </a:r>
          </a:p>
        </p:txBody>
      </p:sp>
      <p:sp>
        <p:nvSpPr>
          <p:cNvPr id="82946" name="文本占位符 154626"/>
          <p:cNvSpPr>
            <a:spLocks noGrp="1"/>
          </p:cNvSpPr>
          <p:nvPr>
            <p:ph idx="1"/>
          </p:nvPr>
        </p:nvSpPr>
        <p:spPr>
          <a:ln/>
        </p:spPr>
        <p:txBody>
          <a:bodyPr anchor="t"/>
          <a:lstStyle/>
          <a:p>
            <a:pPr>
              <a:buNone/>
            </a:pPr>
            <a:endParaRPr lang="zh-CN" altLang="en-US" dirty="0"/>
          </a:p>
        </p:txBody>
      </p:sp>
      <p:pic>
        <p:nvPicPr>
          <p:cNvPr id="154628" name="图片 154627" descr="3092966751530869789468"/>
          <p:cNvPicPr>
            <a:picLocks noChangeAspect="1"/>
          </p:cNvPicPr>
          <p:nvPr/>
        </p:nvPicPr>
        <p:blipFill>
          <a:blip r:embed="rId2"/>
          <a:stretch>
            <a:fillRect/>
          </a:stretch>
        </p:blipFill>
        <p:spPr>
          <a:xfrm>
            <a:off x="974725" y="2628900"/>
            <a:ext cx="7532688" cy="3957638"/>
          </a:xfrm>
          <a:prstGeom prst="rect">
            <a:avLst/>
          </a:prstGeom>
          <a:noFill/>
          <a:ln w="9525">
            <a:noFill/>
          </a:ln>
        </p:spPr>
      </p:pic>
      <p:sp>
        <p:nvSpPr>
          <p:cNvPr id="82948" name="矩形 154628"/>
          <p:cNvSpPr/>
          <p:nvPr/>
        </p:nvSpPr>
        <p:spPr>
          <a:xfrm>
            <a:off x="914400" y="1600200"/>
            <a:ext cx="8053388" cy="949325"/>
          </a:xfrm>
          <a:prstGeom prst="rect">
            <a:avLst/>
          </a:prstGeom>
          <a:noFill/>
          <a:ln w="9525">
            <a:noFill/>
          </a:ln>
        </p:spPr>
        <p:txBody>
          <a:bodyPr anchor="t">
            <a:spAutoFit/>
          </a:bodyPr>
          <a:lstStyle/>
          <a:p>
            <a:pPr>
              <a:spcBef>
                <a:spcPct val="20000"/>
              </a:spcBef>
            </a:pPr>
            <a:r>
              <a:rPr lang="zh-CN" altLang="en-US" sz="2800">
                <a:solidFill>
                  <a:srgbClr val="FF0000"/>
                </a:solidFill>
                <a:latin typeface="方正楷体_GBK" panose="03000509000000000000" pitchFamily="65" charset="-122"/>
                <a:ea typeface="方正楷体_GBK" panose="03000509000000000000" pitchFamily="65" charset="-122"/>
              </a:rPr>
              <a:t>底线就是最低线，是一条是与非、罪与非罪、守纪与违纪的界线。</a:t>
            </a: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3000" tmFilter="0, 0; .2, .5; .8, .5; 1, 0"/>
                                        <p:tgtEl>
                                          <p:spTgt spid="154628"/>
                                        </p:tgtEl>
                                      </p:cBhvr>
                                    </p:animEffect>
                                    <p:animScale>
                                      <p:cBhvr>
                                        <p:cTn id="7" dur="1500" autoRev="1" fill="hold"/>
                                        <p:tgtEl>
                                          <p:spTgt spid="1546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14643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46435" name="内容占位符 146434"/>
          <p:cNvSpPr>
            <a:spLocks noGrp="1"/>
          </p:cNvSpPr>
          <p:nvPr>
            <p:ph idx="4294967295"/>
          </p:nvPr>
        </p:nvSpPr>
        <p:spPr>
          <a:xfrm>
            <a:off x="500063" y="571500"/>
            <a:ext cx="8229600" cy="5662613"/>
          </a:xfrm>
          <a:ln/>
        </p:spPr>
        <p:txBody>
          <a:bodyPr anchor="t"/>
          <a:lstStyle/>
          <a:p>
            <a:pPr eaLnBrk="1" hangingPunct="1">
              <a:buNone/>
            </a:pPr>
            <a:r>
              <a:rPr lang="zh-CN" altLang="en-US" sz="4800" dirty="0">
                <a:latin typeface="黑体" panose="02010609060101010101" pitchFamily="2" charset="-122"/>
                <a:ea typeface="黑体" panose="02010609060101010101" pitchFamily="2" charset="-122"/>
              </a:rPr>
              <a:t>三条底</a:t>
            </a:r>
            <a:r>
              <a:rPr lang="zh-CN" altLang="en-US" sz="4800">
                <a:latin typeface="黑体" panose="02010609060101010101" pitchFamily="2" charset="-122"/>
                <a:ea typeface="黑体" panose="02010609060101010101" pitchFamily="2" charset="-122"/>
              </a:rPr>
              <a:t>线</a:t>
            </a:r>
          </a:p>
        </p:txBody>
      </p:sp>
      <p:sp>
        <p:nvSpPr>
          <p:cNvPr id="83971" name="直接连接符 146435"/>
          <p:cNvSpPr/>
          <p:nvPr/>
        </p:nvSpPr>
        <p:spPr>
          <a:xfrm>
            <a:off x="914400" y="1600200"/>
            <a:ext cx="7500938" cy="1588"/>
          </a:xfrm>
          <a:prstGeom prst="line">
            <a:avLst/>
          </a:prstGeom>
          <a:ln w="50800" cap="flat" cmpd="sng">
            <a:solidFill>
              <a:srgbClr val="FF0000"/>
            </a:solidFill>
            <a:prstDash val="solid"/>
            <a:round/>
            <a:headEnd type="none" w="med" len="med"/>
            <a:tailEnd type="none" w="med" len="med"/>
          </a:ln>
          <a:effectLst>
            <a:outerShdw dist="12700" dir="5400000" rotWithShape="0">
              <a:srgbClr val="000000">
                <a:alpha val="50000"/>
              </a:srgbClr>
            </a:outerShdw>
          </a:effectLst>
        </p:spPr>
      </p:sp>
      <p:sp>
        <p:nvSpPr>
          <p:cNvPr id="146437" name="直接连接符 146436"/>
          <p:cNvSpPr/>
          <p:nvPr/>
        </p:nvSpPr>
        <p:spPr>
          <a:xfrm>
            <a:off x="2443163" y="2838450"/>
            <a:ext cx="4800600" cy="0"/>
          </a:xfrm>
          <a:prstGeom prst="line">
            <a:avLst/>
          </a:prstGeom>
          <a:ln w="25400" cap="flat" cmpd="sng">
            <a:solidFill>
              <a:schemeClr val="tx2"/>
            </a:solidFill>
            <a:prstDash val="sysDot"/>
            <a:round/>
            <a:headEnd type="none" w="med" len="med"/>
            <a:tailEnd type="oval" w="med" len="med"/>
          </a:ln>
        </p:spPr>
      </p:sp>
      <p:sp>
        <p:nvSpPr>
          <p:cNvPr id="146438" name="矩形 146437"/>
          <p:cNvSpPr/>
          <p:nvPr/>
        </p:nvSpPr>
        <p:spPr>
          <a:xfrm rot="3419336">
            <a:off x="2159000" y="2262188"/>
            <a:ext cx="479425" cy="520700"/>
          </a:xfrm>
          <a:prstGeom prst="rect">
            <a:avLst/>
          </a:prstGeom>
          <a:gradFill rotWithShape="1">
            <a:gsLst>
              <a:gs pos="0">
                <a:schemeClr val="accent1"/>
              </a:gs>
              <a:gs pos="100000">
                <a:srgbClr val="2C3753"/>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39" name="文本框 146438"/>
          <p:cNvSpPr txBox="1"/>
          <p:nvPr/>
        </p:nvSpPr>
        <p:spPr>
          <a:xfrm>
            <a:off x="4000500" y="2286000"/>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道德底线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46440" name="直接连接符 146439"/>
          <p:cNvSpPr/>
          <p:nvPr/>
        </p:nvSpPr>
        <p:spPr>
          <a:xfrm>
            <a:off x="2443163" y="3676650"/>
            <a:ext cx="4800600" cy="0"/>
          </a:xfrm>
          <a:prstGeom prst="line">
            <a:avLst/>
          </a:prstGeom>
          <a:ln w="25400" cap="flat" cmpd="sng">
            <a:solidFill>
              <a:schemeClr val="tx2"/>
            </a:solidFill>
            <a:prstDash val="sysDot"/>
            <a:round/>
            <a:headEnd type="none" w="med" len="med"/>
            <a:tailEnd type="oval" w="med" len="med"/>
          </a:ln>
        </p:spPr>
      </p:sp>
      <p:sp>
        <p:nvSpPr>
          <p:cNvPr id="146441" name="矩形 146440"/>
          <p:cNvSpPr/>
          <p:nvPr/>
        </p:nvSpPr>
        <p:spPr>
          <a:xfrm rot="3419336">
            <a:off x="2159000" y="3100388"/>
            <a:ext cx="479425" cy="520700"/>
          </a:xfrm>
          <a:prstGeom prst="rect">
            <a:avLst/>
          </a:prstGeom>
          <a:gradFill rotWithShape="1">
            <a:gsLst>
              <a:gs pos="0">
                <a:schemeClr val="accent2"/>
              </a:gs>
              <a:gs pos="100000">
                <a:srgbClr val="482626"/>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42" name="直接连接符 146441"/>
          <p:cNvSpPr/>
          <p:nvPr/>
        </p:nvSpPr>
        <p:spPr>
          <a:xfrm>
            <a:off x="2444750" y="4513263"/>
            <a:ext cx="4799013" cy="1587"/>
          </a:xfrm>
          <a:prstGeom prst="line">
            <a:avLst/>
          </a:prstGeom>
          <a:ln w="25400" cap="flat" cmpd="sng">
            <a:solidFill>
              <a:schemeClr val="tx2"/>
            </a:solidFill>
            <a:prstDash val="sysDot"/>
            <a:round/>
            <a:headEnd type="none" w="med" len="med"/>
            <a:tailEnd type="oval" w="med" len="med"/>
          </a:ln>
        </p:spPr>
      </p:sp>
      <p:sp>
        <p:nvSpPr>
          <p:cNvPr id="146443" name="矩形 146442"/>
          <p:cNvSpPr/>
          <p:nvPr/>
        </p:nvSpPr>
        <p:spPr>
          <a:xfrm rot="3419336">
            <a:off x="2159000" y="3938588"/>
            <a:ext cx="479425" cy="520700"/>
          </a:xfrm>
          <a:prstGeom prst="rect">
            <a:avLst/>
          </a:prstGeom>
          <a:gradFill rotWithShape="1">
            <a:gsLst>
              <a:gs pos="0">
                <a:schemeClr val="hlink"/>
              </a:gs>
              <a:gs pos="100000">
                <a:srgbClr val="184776"/>
              </a:gs>
            </a:gsLst>
            <a:lin ang="5400000" scaled="1"/>
            <a:tileRect/>
          </a:gradFill>
          <a:ln w="9525"/>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buFont typeface="Arial" panose="020B0604020202020204" pitchFamily="34" charset="0"/>
              <a:buNone/>
            </a:pPr>
            <a:endParaRPr lang="zh-CN" altLang="en-US" sz="1800" dirty="0">
              <a:latin typeface="Arial" panose="020B0604020202020204" pitchFamily="34" charset="0"/>
              <a:ea typeface="宋体" panose="02010600030101010101" pitchFamily="2" charset="-122"/>
            </a:endParaRPr>
          </a:p>
        </p:txBody>
      </p:sp>
      <p:sp>
        <p:nvSpPr>
          <p:cNvPr id="146444" name="文本框 146443"/>
          <p:cNvSpPr txBox="1"/>
          <p:nvPr/>
        </p:nvSpPr>
        <p:spPr>
          <a:xfrm>
            <a:off x="4000500" y="3143250"/>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纪律底线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46445" name="文本框 146444"/>
          <p:cNvSpPr txBox="1"/>
          <p:nvPr/>
        </p:nvSpPr>
        <p:spPr>
          <a:xfrm>
            <a:off x="4025900" y="4005263"/>
            <a:ext cx="1828800" cy="577850"/>
          </a:xfrm>
          <a:prstGeom prst="rect">
            <a:avLst/>
          </a:prstGeom>
          <a:noFill/>
          <a:ln w="9525">
            <a:noFill/>
          </a:ln>
        </p:spPr>
        <p:txBody>
          <a:bodyPr wrap="none">
            <a:spAutoFit/>
          </a:bodyPr>
          <a:lstStyle/>
          <a:p>
            <a:pPr eaLnBrk="0" hangingPunct="0">
              <a:buFont typeface="Arial" panose="020B0604020202020204" pitchFamily="34" charset="0"/>
              <a:buNone/>
            </a:pP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法律底线</a:t>
            </a:r>
            <a:endPar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435"/>
                                        </p:tgtEl>
                                        <p:attrNameLst>
                                          <p:attrName>style.visibility</p:attrName>
                                        </p:attrNameLst>
                                      </p:cBhvr>
                                      <p:to>
                                        <p:strVal val="visible"/>
                                      </p:to>
                                    </p:set>
                                    <p:anim calcmode="discrete" valueType="clr">
                                      <p:cBhvr override="childStyle">
                                        <p:cTn id="7" dur="80"/>
                                        <p:tgtEl>
                                          <p:spTgt spid="14643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435"/>
                                        </p:tgtEl>
                                        <p:attrNameLst>
                                          <p:attrName>fillcolor</p:attrName>
                                        </p:attrNameLst>
                                      </p:cBhvr>
                                      <p:tavLst>
                                        <p:tav tm="0">
                                          <p:val>
                                            <p:clrVal>
                                              <a:schemeClr val="accent2"/>
                                            </p:clrVal>
                                          </p:val>
                                        </p:tav>
                                        <p:tav tm="50000">
                                          <p:val>
                                            <p:clrVal>
                                              <a:schemeClr val="hlink"/>
                                            </p:clrVal>
                                          </p:val>
                                        </p:tav>
                                      </p:tavLst>
                                    </p:anim>
                                    <p:set>
                                      <p:cBhvr>
                                        <p:cTn id="9" dur="1" fill="hold">
                                          <p:stCondLst>
                                            <p:cond delay="0"/>
                                          </p:stCondLst>
                                        </p:cTn>
                                        <p:tgtEl>
                                          <p:spTgt spid="14643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46437"/>
                                        </p:tgtEl>
                                        <p:attrNameLst>
                                          <p:attrName>style.visibility</p:attrName>
                                        </p:attrNameLst>
                                      </p:cBhvr>
                                      <p:to>
                                        <p:strVal val="visible"/>
                                      </p:to>
                                    </p:set>
                                    <p:anim calcmode="lin" valueType="num">
                                      <p:cBhvr additive="base">
                                        <p:cTn id="14" dur="500" fill="hold"/>
                                        <p:tgtEl>
                                          <p:spTgt spid="146437"/>
                                        </p:tgtEl>
                                        <p:attrNameLst>
                                          <p:attrName>ppt_w</p:attrName>
                                        </p:attrNameLst>
                                      </p:cBhvr>
                                      <p:tavLst>
                                        <p:tav tm="0">
                                          <p:val>
                                            <p:fltVal val="0"/>
                                          </p:val>
                                        </p:tav>
                                        <p:tav tm="100000">
                                          <p:val>
                                            <p:strVal val="#ppt_w"/>
                                          </p:val>
                                        </p:tav>
                                      </p:tavLst>
                                    </p:anim>
                                    <p:anim calcmode="lin" valueType="num">
                                      <p:cBhvr additive="base">
                                        <p:cTn id="15" dur="500" fill="hold"/>
                                        <p:tgtEl>
                                          <p:spTgt spid="146437"/>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6439"/>
                                        </p:tgtEl>
                                        <p:attrNameLst>
                                          <p:attrName>style.visibility</p:attrName>
                                        </p:attrNameLst>
                                      </p:cBhvr>
                                      <p:to>
                                        <p:strVal val="visible"/>
                                      </p:to>
                                    </p:set>
                                    <p:animEffect transition="in" filter="fade">
                                      <p:cBhvr>
                                        <p:cTn id="19" dur="1000"/>
                                        <p:tgtEl>
                                          <p:spTgt spid="146439"/>
                                        </p:tgtEl>
                                      </p:cBhvr>
                                    </p:animEffect>
                                    <p:anim calcmode="lin" valueType="num">
                                      <p:cBhvr additive="base">
                                        <p:cTn id="20" dur="1000" fill="hold"/>
                                        <p:tgtEl>
                                          <p:spTgt spid="146439"/>
                                        </p:tgtEl>
                                        <p:attrNameLst>
                                          <p:attrName>ppt_x</p:attrName>
                                        </p:attrNameLst>
                                      </p:cBhvr>
                                      <p:tavLst>
                                        <p:tav tm="0">
                                          <p:val>
                                            <p:strVal val="#ppt_x"/>
                                          </p:val>
                                        </p:tav>
                                        <p:tav tm="100000">
                                          <p:val>
                                            <p:strVal val="#ppt_x"/>
                                          </p:val>
                                        </p:tav>
                                      </p:tavLst>
                                    </p:anim>
                                    <p:anim calcmode="lin" valueType="num">
                                      <p:cBhvr additive="base">
                                        <p:cTn id="21" dur="1000" fill="hold"/>
                                        <p:tgtEl>
                                          <p:spTgt spid="146439"/>
                                        </p:tgtEl>
                                        <p:attrNameLst>
                                          <p:attrName>ppt_y</p:attrName>
                                        </p:attrNameLst>
                                      </p:cBhvr>
                                      <p:tavLst>
                                        <p:tav tm="0">
                                          <p:val>
                                            <p:strVal val="#ppt_y-.1"/>
                                          </p:val>
                                        </p:tav>
                                        <p:tav tm="100000">
                                          <p:val>
                                            <p:strVal val="#ppt_y"/>
                                          </p:val>
                                        </p:tav>
                                      </p:tavLst>
                                    </p:anim>
                                  </p:childTnLst>
                                </p:cTn>
                              </p:par>
                              <p:par>
                                <p:cTn id="22" presetID="1" presetClass="entr" presetSubtype="0" fill="hold" grpId="0" nodeType="withEffect">
                                  <p:stCondLst>
                                    <p:cond delay="0"/>
                                  </p:stCondLst>
                                  <p:childTnLst>
                                    <p:set>
                                      <p:cBhvr>
                                        <p:cTn id="23" dur="1" fill="hold">
                                          <p:stCondLst>
                                            <p:cond delay="0"/>
                                          </p:stCondLst>
                                        </p:cTn>
                                        <p:tgtEl>
                                          <p:spTgt spid="146438"/>
                                        </p:tgtEl>
                                        <p:attrNameLst>
                                          <p:attrName>style.visibility</p:attrName>
                                        </p:attrNameLst>
                                      </p:cBhvr>
                                      <p:to>
                                        <p:strVal val="visible"/>
                                      </p:to>
                                    </p:set>
                                  </p:childTnLst>
                                </p:cTn>
                              </p:par>
                            </p:childTnLst>
                          </p:cTn>
                        </p:par>
                        <p:par>
                          <p:cTn id="24" fill="hold">
                            <p:stCondLst>
                              <p:cond delay="1500"/>
                            </p:stCondLst>
                            <p:childTnLst>
                              <p:par>
                                <p:cTn id="25" presetID="17" presetClass="entr" presetSubtype="10" fill="hold" grpId="0" nodeType="afterEffect">
                                  <p:stCondLst>
                                    <p:cond delay="0"/>
                                  </p:stCondLst>
                                  <p:childTnLst>
                                    <p:set>
                                      <p:cBhvr>
                                        <p:cTn id="26" dur="1" fill="hold">
                                          <p:stCondLst>
                                            <p:cond delay="0"/>
                                          </p:stCondLst>
                                        </p:cTn>
                                        <p:tgtEl>
                                          <p:spTgt spid="146440"/>
                                        </p:tgtEl>
                                        <p:attrNameLst>
                                          <p:attrName>style.visibility</p:attrName>
                                        </p:attrNameLst>
                                      </p:cBhvr>
                                      <p:to>
                                        <p:strVal val="visible"/>
                                      </p:to>
                                    </p:set>
                                    <p:anim calcmode="lin" valueType="num">
                                      <p:cBhvr additive="base">
                                        <p:cTn id="27" dur="500" fill="hold"/>
                                        <p:tgtEl>
                                          <p:spTgt spid="146440"/>
                                        </p:tgtEl>
                                        <p:attrNameLst>
                                          <p:attrName>ppt_w</p:attrName>
                                        </p:attrNameLst>
                                      </p:cBhvr>
                                      <p:tavLst>
                                        <p:tav tm="0">
                                          <p:val>
                                            <p:fltVal val="0"/>
                                          </p:val>
                                        </p:tav>
                                        <p:tav tm="100000">
                                          <p:val>
                                            <p:strVal val="#ppt_w"/>
                                          </p:val>
                                        </p:tav>
                                      </p:tavLst>
                                    </p:anim>
                                    <p:anim calcmode="lin" valueType="num">
                                      <p:cBhvr additive="base">
                                        <p:cTn id="28" dur="500" fill="hold"/>
                                        <p:tgtEl>
                                          <p:spTgt spid="14644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146444"/>
                                        </p:tgtEl>
                                        <p:attrNameLst>
                                          <p:attrName>style.visibility</p:attrName>
                                        </p:attrNameLst>
                                      </p:cBhvr>
                                      <p:to>
                                        <p:strVal val="visible"/>
                                      </p:to>
                                    </p:set>
                                    <p:animEffect transition="in" filter="fade">
                                      <p:cBhvr>
                                        <p:cTn id="32" dur="1000"/>
                                        <p:tgtEl>
                                          <p:spTgt spid="146444"/>
                                        </p:tgtEl>
                                      </p:cBhvr>
                                    </p:animEffect>
                                    <p:anim calcmode="lin" valueType="num">
                                      <p:cBhvr additive="base">
                                        <p:cTn id="33" dur="1000" fill="hold"/>
                                        <p:tgtEl>
                                          <p:spTgt spid="146444"/>
                                        </p:tgtEl>
                                        <p:attrNameLst>
                                          <p:attrName>ppt_x</p:attrName>
                                        </p:attrNameLst>
                                      </p:cBhvr>
                                      <p:tavLst>
                                        <p:tav tm="0">
                                          <p:val>
                                            <p:strVal val="#ppt_x"/>
                                          </p:val>
                                        </p:tav>
                                        <p:tav tm="100000">
                                          <p:val>
                                            <p:strVal val="#ppt_x"/>
                                          </p:val>
                                        </p:tav>
                                      </p:tavLst>
                                    </p:anim>
                                    <p:anim calcmode="lin" valueType="num">
                                      <p:cBhvr additive="base">
                                        <p:cTn id="34" dur="1000" fill="hold"/>
                                        <p:tgtEl>
                                          <p:spTgt spid="146444"/>
                                        </p:tgtEl>
                                        <p:attrNameLst>
                                          <p:attrName>ppt_y</p:attrName>
                                        </p:attrNameLst>
                                      </p:cBhvr>
                                      <p:tavLst>
                                        <p:tav tm="0">
                                          <p:val>
                                            <p:strVal val="#ppt_y-.1"/>
                                          </p:val>
                                        </p:tav>
                                        <p:tav tm="100000">
                                          <p:val>
                                            <p:strVal val="#ppt_y"/>
                                          </p:val>
                                        </p:tav>
                                      </p:tavLst>
                                    </p:anim>
                                  </p:childTnLst>
                                </p:cTn>
                              </p:par>
                              <p:par>
                                <p:cTn id="35" presetID="1" presetClass="entr" presetSubtype="0" fill="hold" grpId="0" nodeType="withEffect">
                                  <p:stCondLst>
                                    <p:cond delay="0"/>
                                  </p:stCondLst>
                                  <p:childTnLst>
                                    <p:set>
                                      <p:cBhvr>
                                        <p:cTn id="36" dur="1" fill="hold">
                                          <p:stCondLst>
                                            <p:cond delay="0"/>
                                          </p:stCondLst>
                                        </p:cTn>
                                        <p:tgtEl>
                                          <p:spTgt spid="146441"/>
                                        </p:tgtEl>
                                        <p:attrNameLst>
                                          <p:attrName>style.visibility</p:attrName>
                                        </p:attrNameLst>
                                      </p:cBhvr>
                                      <p:to>
                                        <p:strVal val="visible"/>
                                      </p:to>
                                    </p:se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146442"/>
                                        </p:tgtEl>
                                        <p:attrNameLst>
                                          <p:attrName>style.visibility</p:attrName>
                                        </p:attrNameLst>
                                      </p:cBhvr>
                                      <p:to>
                                        <p:strVal val="visible"/>
                                      </p:to>
                                    </p:set>
                                    <p:anim calcmode="lin" valueType="num">
                                      <p:cBhvr additive="base">
                                        <p:cTn id="40" dur="500" fill="hold"/>
                                        <p:tgtEl>
                                          <p:spTgt spid="146442"/>
                                        </p:tgtEl>
                                        <p:attrNameLst>
                                          <p:attrName>ppt_w</p:attrName>
                                        </p:attrNameLst>
                                      </p:cBhvr>
                                      <p:tavLst>
                                        <p:tav tm="0">
                                          <p:val>
                                            <p:fltVal val="0"/>
                                          </p:val>
                                        </p:tav>
                                        <p:tav tm="100000">
                                          <p:val>
                                            <p:strVal val="#ppt_w"/>
                                          </p:val>
                                        </p:tav>
                                      </p:tavLst>
                                    </p:anim>
                                    <p:anim calcmode="lin" valueType="num">
                                      <p:cBhvr additive="base">
                                        <p:cTn id="41" dur="500" fill="hold"/>
                                        <p:tgtEl>
                                          <p:spTgt spid="14644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146445"/>
                                        </p:tgtEl>
                                        <p:attrNameLst>
                                          <p:attrName>style.visibility</p:attrName>
                                        </p:attrNameLst>
                                      </p:cBhvr>
                                      <p:to>
                                        <p:strVal val="visible"/>
                                      </p:to>
                                    </p:set>
                                    <p:animEffect transition="in" filter="fade">
                                      <p:cBhvr>
                                        <p:cTn id="45" dur="1000"/>
                                        <p:tgtEl>
                                          <p:spTgt spid="146445"/>
                                        </p:tgtEl>
                                      </p:cBhvr>
                                    </p:animEffect>
                                    <p:anim calcmode="lin" valueType="num">
                                      <p:cBhvr additive="base">
                                        <p:cTn id="46" dur="1000" fill="hold"/>
                                        <p:tgtEl>
                                          <p:spTgt spid="146445"/>
                                        </p:tgtEl>
                                        <p:attrNameLst>
                                          <p:attrName>ppt_x</p:attrName>
                                        </p:attrNameLst>
                                      </p:cBhvr>
                                      <p:tavLst>
                                        <p:tav tm="0">
                                          <p:val>
                                            <p:strVal val="#ppt_x"/>
                                          </p:val>
                                        </p:tav>
                                        <p:tav tm="100000">
                                          <p:val>
                                            <p:strVal val="#ppt_x"/>
                                          </p:val>
                                        </p:tav>
                                      </p:tavLst>
                                    </p:anim>
                                    <p:anim calcmode="lin" valueType="num">
                                      <p:cBhvr additive="base">
                                        <p:cTn id="47" dur="1000" fill="hold"/>
                                        <p:tgtEl>
                                          <p:spTgt spid="146445"/>
                                        </p:tgtEl>
                                        <p:attrNameLst>
                                          <p:attrName>ppt_y</p:attrName>
                                        </p:attrNameLst>
                                      </p:cBhvr>
                                      <p:tavLst>
                                        <p:tav tm="0">
                                          <p:val>
                                            <p:strVal val="#ppt_y-.1"/>
                                          </p:val>
                                        </p:tav>
                                        <p:tav tm="100000">
                                          <p:val>
                                            <p:strVal val="#ppt_y"/>
                                          </p:val>
                                        </p:tav>
                                      </p:tavLst>
                                    </p:anim>
                                  </p:childTnLst>
                                </p:cTn>
                              </p:par>
                              <p:par>
                                <p:cTn id="48" presetID="1" presetClass="entr" presetSubtype="0" fill="hold" grpId="0" nodeType="withEffect">
                                  <p:stCondLst>
                                    <p:cond delay="0"/>
                                  </p:stCondLst>
                                  <p:childTnLst>
                                    <p:set>
                                      <p:cBhvr>
                                        <p:cTn id="49" dur="1" fill="hold">
                                          <p:stCondLst>
                                            <p:cond delay="0"/>
                                          </p:stCondLst>
                                        </p:cTn>
                                        <p:tgtEl>
                                          <p:spTgt spid="146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37" grpId="0" animBg="1"/>
      <p:bldP spid="146438" grpId="0" animBg="1"/>
      <p:bldP spid="146439" grpId="0" animBg="1"/>
      <p:bldP spid="146440" grpId="0" animBg="1"/>
      <p:bldP spid="146441" grpId="0" animBg="1"/>
      <p:bldP spid="146442" grpId="0" animBg="1"/>
      <p:bldP spid="146443" grpId="0" animBg="1"/>
      <p:bldP spid="146444" grpId="0" animBg="1"/>
      <p:bldP spid="14644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15155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86018" name="文本框 151554"/>
          <p:cNvSpPr txBox="1"/>
          <p:nvPr/>
        </p:nvSpPr>
        <p:spPr>
          <a:xfrm>
            <a:off x="1258888" y="2276475"/>
            <a:ext cx="7273925" cy="2235200"/>
          </a:xfrm>
          <a:prstGeom prst="rect">
            <a:avLst/>
          </a:prstGeom>
          <a:noFill/>
          <a:ln w="9525">
            <a:noFill/>
          </a:ln>
        </p:spPr>
        <p:txBody>
          <a:bodyPr anchor="t">
            <a:spAutoFit/>
          </a:bodyPr>
          <a:lstStyle/>
          <a:p>
            <a:pPr>
              <a:buFont typeface="Arial" panose="020B0604020202020204" pitchFamily="34" charset="0"/>
              <a:buNone/>
            </a:pPr>
            <a:r>
              <a:rPr lang="zh-CN" altLang="en-US" sz="2800">
                <a:latin typeface="Arial" panose="020B0604020202020204" pitchFamily="34" charset="0"/>
                <a:ea typeface="宋体" panose="02010600030101010101" pitchFamily="2" charset="-122"/>
              </a:rPr>
              <a:t>●道德是一定社会调整人们之间以及个人和社会之间的关系的行为规范的总和。</a:t>
            </a:r>
          </a:p>
          <a:p>
            <a:pPr>
              <a:buFont typeface="Arial" panose="020B0604020202020204" pitchFamily="34" charset="0"/>
              <a:buNone/>
            </a:pPr>
            <a:endParaRPr lang="zh-CN" altLang="en-US" sz="2800">
              <a:latin typeface="Arial" panose="020B0604020202020204" pitchFamily="34" charset="0"/>
              <a:ea typeface="宋体" panose="02010600030101010101" pitchFamily="2" charset="-122"/>
            </a:endParaRPr>
          </a:p>
          <a:p>
            <a:pPr>
              <a:buFont typeface="Arial" panose="020B0604020202020204" pitchFamily="34" charset="0"/>
              <a:buNone/>
            </a:pPr>
            <a:r>
              <a:rPr lang="zh-CN" altLang="en-US" sz="2800">
                <a:latin typeface="Arial" panose="020B0604020202020204" pitchFamily="34" charset="0"/>
                <a:ea typeface="宋体" panose="02010600030101010101" pitchFamily="2" charset="-122"/>
              </a:rPr>
              <a:t>●“德”，做人处事之根本，修德是圣贤之道、缺德是小人之为。</a:t>
            </a:r>
          </a:p>
        </p:txBody>
      </p:sp>
      <p:sp>
        <p:nvSpPr>
          <p:cNvPr id="151556" name="文本框 151555"/>
          <p:cNvSpPr txBox="1"/>
          <p:nvPr/>
        </p:nvSpPr>
        <p:spPr>
          <a:xfrm>
            <a:off x="457200" y="0"/>
            <a:ext cx="8229600" cy="1600200"/>
          </a:xfrm>
          <a:prstGeom prst="rect">
            <a:avLst/>
          </a:prstGeom>
          <a:noFill/>
          <a:ln w="9525">
            <a:noFill/>
          </a:ln>
        </p:spPr>
        <p:txBody>
          <a:bodyPr anchor="b"/>
          <a:lstStyle/>
          <a:p>
            <a:pPr algn="ctr" eaLnBrk="0" hangingPunct="0">
              <a:lnSpc>
                <a:spcPts val="5800"/>
              </a:lnSpc>
              <a:buFont typeface="Arial" panose="020B0604020202020204" pitchFamily="34" charset="0"/>
              <a:buNone/>
            </a:pPr>
            <a:r>
              <a:rPr lang="zh-CN" altLang="en-US" sz="5400" b="1" noProof="1">
                <a:solidFill>
                  <a:schemeClr val="tx2"/>
                </a:solidFill>
                <a:effectLst>
                  <a:outerShdw blurRad="38100" dist="38100" dir="2700000">
                    <a:srgbClr val="C0C0C0"/>
                  </a:outerShdw>
                </a:effectLst>
                <a:latin typeface="Palatino Linotype" panose="02040502050505030304" pitchFamily="18" charset="0"/>
                <a:ea typeface="方正楷体_GBK" panose="03000509000000000000" pitchFamily="65" charset="-122"/>
                <a:cs typeface="+mn-cs"/>
              </a:rPr>
              <a:t>（一）道德底线</a:t>
            </a:r>
            <a:endParaRPr lang="zh-CN" altLang="en-US" sz="5400" b="1" noProof="1">
              <a:solidFill>
                <a:schemeClr val="tx2"/>
              </a:solidFill>
              <a:effectLst>
                <a:outerShdw blurRad="38100" dist="38100" dir="2700000">
                  <a:srgbClr val="C0C0C0"/>
                </a:outerShdw>
              </a:effectLst>
              <a:latin typeface="Palatino Linotype" panose="02040502050505030304" pitchFamily="18" charset="0"/>
            </a:endParaRPr>
          </a:p>
        </p:txBody>
      </p:sp>
    </p:spTree>
  </p:cSld>
  <p:clrMapOvr>
    <a:masterClrMapping/>
  </p:clrMapOvr>
  <p:transition spd="med">
    <p:cover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文本框 15667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88066" name="标题 156674"/>
          <p:cNvSpPr>
            <a:spLocks noGrp="1"/>
          </p:cNvSpPr>
          <p:nvPr>
            <p:ph type="title"/>
          </p:nvPr>
        </p:nvSpPr>
        <p:spPr>
          <a:ln/>
        </p:spPr>
        <p:txBody>
          <a:bodyPr anchor="ctr"/>
          <a:lstStyle/>
          <a:p>
            <a:pPr eaLnBrk="1" hangingPunct="1"/>
            <a:endParaRPr lang="zh-CN" altLang="en-US" dirty="0"/>
          </a:p>
        </p:txBody>
      </p:sp>
      <p:sp>
        <p:nvSpPr>
          <p:cNvPr id="88067" name="文本占位符 156675"/>
          <p:cNvSpPr>
            <a:spLocks noGrp="1"/>
          </p:cNvSpPr>
          <p:nvPr>
            <p:ph type="body"/>
          </p:nvPr>
        </p:nvSpPr>
        <p:spPr>
          <a:xfrm>
            <a:off x="457200" y="1600200"/>
            <a:ext cx="4114800" cy="4525963"/>
          </a:xfrm>
          <a:ln/>
        </p:spPr>
        <p:txBody>
          <a:bodyPr anchor="t"/>
          <a:lstStyle/>
          <a:p>
            <a:pPr eaLnBrk="1" hangingPunct="1"/>
            <a:endParaRPr lang="zh-CN" altLang="en-US" dirty="0"/>
          </a:p>
        </p:txBody>
      </p:sp>
      <p:pic>
        <p:nvPicPr>
          <p:cNvPr id="88068" name="图片 156676" descr="u=1018388242,1336610752&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88069" name="图片 156677" descr="0_fc95e7a440352d79ffd0b9781d3d3ad8"/>
          <p:cNvPicPr>
            <a:picLocks noChangeAspect="1"/>
          </p:cNvPicPr>
          <p:nvPr/>
        </p:nvPicPr>
        <p:blipFill>
          <a:blip r:embed="rId4"/>
          <a:stretch>
            <a:fillRect/>
          </a:stretch>
        </p:blipFill>
        <p:spPr>
          <a:xfrm>
            <a:off x="4572000" y="0"/>
            <a:ext cx="4572000" cy="6858000"/>
          </a:xfrm>
          <a:prstGeom prst="rect">
            <a:avLst/>
          </a:prstGeom>
          <a:noFill/>
          <a:ln w="9525">
            <a:noFill/>
          </a:ln>
        </p:spPr>
      </p:pic>
      <p:pic>
        <p:nvPicPr>
          <p:cNvPr id="88070" name="图片 156678" descr="null_text"/>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88071" name="图片 156679" descr="null_text"/>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88072" name="图片 156680" descr="null_text"/>
          <p:cNvPicPr>
            <a:picLocks noChangeAspect="1"/>
          </p:cNvPicPr>
          <p:nvPr/>
        </p:nvPicPr>
        <p:blipFill>
          <a:blip r:embed="rId5"/>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158721" descr="201211221141469126"/>
          <p:cNvPicPr>
            <a:picLocks noChangeAspect="1"/>
          </p:cNvPicPr>
          <p:nvPr/>
        </p:nvPicPr>
        <p:blipFill>
          <a:blip r:embed="rId3"/>
          <a:stretch>
            <a:fillRect/>
          </a:stretch>
        </p:blipFill>
        <p:spPr>
          <a:xfrm>
            <a:off x="0" y="1600200"/>
            <a:ext cx="4318000" cy="5083175"/>
          </a:xfrm>
          <a:prstGeom prst="rect">
            <a:avLst/>
          </a:prstGeom>
          <a:noFill/>
          <a:ln w="9525">
            <a:noFill/>
          </a:ln>
        </p:spPr>
      </p:pic>
      <p:pic>
        <p:nvPicPr>
          <p:cNvPr id="158723" name="图片 158722" descr="W020130125152065387615"/>
          <p:cNvPicPr>
            <a:picLocks noChangeAspect="1"/>
          </p:cNvPicPr>
          <p:nvPr/>
        </p:nvPicPr>
        <p:blipFill>
          <a:blip r:embed="rId4"/>
          <a:stretch>
            <a:fillRect/>
          </a:stretch>
        </p:blipFill>
        <p:spPr>
          <a:xfrm>
            <a:off x="4429125" y="1600200"/>
            <a:ext cx="4714875" cy="5070475"/>
          </a:xfrm>
          <a:prstGeom prst="rect">
            <a:avLst/>
          </a:prstGeom>
          <a:noFill/>
          <a:ln w="9525">
            <a:noFill/>
          </a:ln>
        </p:spPr>
      </p:pic>
      <p:sp>
        <p:nvSpPr>
          <p:cNvPr id="90115" name="矩形 158723" descr="纸莎草纸"/>
          <p:cNvSpPr/>
          <p:nvPr/>
        </p:nvSpPr>
        <p:spPr>
          <a:xfrm>
            <a:off x="1588" y="0"/>
            <a:ext cx="9142412" cy="1600200"/>
          </a:xfrm>
          <a:prstGeom prst="rect">
            <a:avLst/>
          </a:prstGeom>
          <a:blipFill rotWithShape="1">
            <a:blip r:embed="rId5"/>
          </a:blipFill>
          <a:ln w="11430" cap="flat" cmpd="sng">
            <a:solidFill>
              <a:schemeClr val="accent2"/>
            </a:solidFill>
            <a:prstDash val="solid"/>
            <a:miter/>
            <a:headEnd type="none" w="med" len="med"/>
            <a:tailEnd type="none" w="med" len="med"/>
          </a:ln>
        </p:spPr>
        <p:txBody>
          <a:bodyPr anchor="ctr"/>
          <a:lstStyle/>
          <a:p>
            <a:pPr algn="just" eaLnBrk="0" hangingPunct="0">
              <a:buFont typeface="Arial" panose="020B0604020202020204" pitchFamily="34" charset="0"/>
              <a:buNone/>
            </a:pPr>
            <a:r>
              <a:rPr lang="zh-CN" altLang="en-US" sz="1800">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           </a:t>
            </a:r>
            <a:r>
              <a:rPr lang="zh-CN" altLang="en-US" sz="24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重庆艳照门</a:t>
            </a:r>
            <a:r>
              <a:rPr lang="zh-CN" altLang="en-US" sz="24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事件，经公安机关侦查，</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2008</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年至</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2009</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年期间，肖烨等人采取色情勾引、秘拍不雅视频等手段，敲诈党政干部和国有企业负责人共计</a:t>
            </a:r>
            <a:r>
              <a:rPr lang="en-US" altLang="zh-CN"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11</a:t>
            </a:r>
            <a:r>
              <a:rPr lang="zh-CN" altLang="en-US" sz="24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人。</a:t>
            </a: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8722"/>
                                        </p:tgtEl>
                                        <p:attrNameLst>
                                          <p:attrName>style.visibility</p:attrName>
                                        </p:attrNameLst>
                                      </p:cBhvr>
                                      <p:to>
                                        <p:strVal val="visible"/>
                                      </p:to>
                                    </p:set>
                                    <p:animEffect transition="in" filter="blinds(horizontal)">
                                      <p:cBhvr>
                                        <p:cTn id="7" dur="500"/>
                                        <p:tgtEl>
                                          <p:spTgt spid="15872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58723"/>
                                        </p:tgtEl>
                                        <p:attrNameLst>
                                          <p:attrName>style.visibility</p:attrName>
                                        </p:attrNameLst>
                                      </p:cBhvr>
                                      <p:to>
                                        <p:strVal val="visible"/>
                                      </p:to>
                                    </p:set>
                                    <p:animEffect transition="in" filter="blinds(horizontal)">
                                      <p:cBhvr>
                                        <p:cTn id="11" dur="500"/>
                                        <p:tgtEl>
                                          <p:spTgt spid="158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animBg="1"/>
      <p:bldP spid="1587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16179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pic>
        <p:nvPicPr>
          <p:cNvPr id="92162" name="图片 161794" descr="3248117781439348253953"/>
          <p:cNvPicPr>
            <a:picLocks noChangeAspect="1"/>
          </p:cNvPicPr>
          <p:nvPr/>
        </p:nvPicPr>
        <p:blipFill>
          <a:blip r:embed="rId3"/>
          <a:stretch>
            <a:fillRect/>
          </a:stretch>
        </p:blipFill>
        <p:spPr>
          <a:xfrm>
            <a:off x="0" y="1600200"/>
            <a:ext cx="4572000" cy="5257800"/>
          </a:xfrm>
          <a:prstGeom prst="rect">
            <a:avLst/>
          </a:prstGeom>
          <a:noFill/>
          <a:ln w="9525">
            <a:noFill/>
          </a:ln>
        </p:spPr>
      </p:pic>
      <p:pic>
        <p:nvPicPr>
          <p:cNvPr id="92163" name="图片 161795" descr="2543259461439348253953"/>
          <p:cNvPicPr>
            <a:picLocks noChangeAspect="1"/>
          </p:cNvPicPr>
          <p:nvPr/>
        </p:nvPicPr>
        <p:blipFill>
          <a:blip r:embed="rId4"/>
          <a:stretch>
            <a:fillRect/>
          </a:stretch>
        </p:blipFill>
        <p:spPr>
          <a:xfrm>
            <a:off x="4572000" y="1600200"/>
            <a:ext cx="4572000" cy="5257800"/>
          </a:xfrm>
          <a:prstGeom prst="rect">
            <a:avLst/>
          </a:prstGeom>
          <a:noFill/>
          <a:ln w="9525">
            <a:noFill/>
          </a:ln>
        </p:spPr>
      </p:pic>
      <p:sp>
        <p:nvSpPr>
          <p:cNvPr id="92164" name="文本框 161796" descr="纸莎草纸"/>
          <p:cNvSpPr txBox="1"/>
          <p:nvPr/>
        </p:nvSpPr>
        <p:spPr>
          <a:xfrm>
            <a:off x="914400" y="-439737"/>
            <a:ext cx="5484813" cy="1592262"/>
          </a:xfrm>
          <a:prstGeom prst="rect">
            <a:avLst/>
          </a:prstGeom>
          <a:noFill/>
          <a:ln w="11430">
            <a:noFill/>
          </a:ln>
        </p:spPr>
        <p:txBody>
          <a:bodyPr anchor="t">
            <a:spAutoFit/>
          </a:bodyPr>
          <a:lstStyle/>
          <a:p>
            <a:pPr algn="just" eaLnBrk="0" hangingPunct="0">
              <a:spcBef>
                <a:spcPct val="50000"/>
              </a:spcBef>
              <a:buFont typeface="Arial" panose="020B0604020202020204" pitchFamily="34" charset="0"/>
              <a:buNone/>
            </a:pPr>
            <a:endParaRPr lang="zh-CN" altLang="en-US" sz="4000">
              <a:latin typeface="方正楷体_GBK" panose="03000509000000000000" pitchFamily="65" charset="-122"/>
              <a:ea typeface="方正楷体_GBK" panose="03000509000000000000" pitchFamily="65" charset="-122"/>
            </a:endParaRPr>
          </a:p>
          <a:p>
            <a:pPr algn="just" eaLnBrk="0" hangingPunct="0">
              <a:spcBef>
                <a:spcPct val="50000"/>
              </a:spcBef>
              <a:buFont typeface="Arial" panose="020B0604020202020204" pitchFamily="34" charset="0"/>
              <a:buNone/>
            </a:pPr>
            <a:r>
              <a:rPr lang="zh-CN" altLang="en-US" sz="4000">
                <a:latin typeface="方正楷体_GBK" panose="03000509000000000000" pitchFamily="65" charset="-122"/>
                <a:ea typeface="方正楷体_GBK" panose="03000509000000000000" pitchFamily="65" charset="-122"/>
              </a:rPr>
              <a:t>涪陵艳照门</a:t>
            </a:r>
          </a:p>
        </p:txBody>
      </p:sp>
    </p:spTree>
  </p:cSld>
  <p:clrMapOvr>
    <a:masterClrMapping/>
  </p:clrMapOvr>
  <p:transition spd="med">
    <p:cover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文本框 164865"/>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94210" name="标题 164866"/>
          <p:cNvSpPr>
            <a:spLocks noGrp="1"/>
          </p:cNvSpPr>
          <p:nvPr>
            <p:ph type="title"/>
          </p:nvPr>
        </p:nvSpPr>
        <p:spPr>
          <a:ln/>
        </p:spPr>
        <p:txBody>
          <a:bodyPr anchor="ctr"/>
          <a:lstStyle/>
          <a:p>
            <a:pPr eaLnBrk="1" hangingPunct="1"/>
            <a:endParaRPr lang="zh-CN" altLang="en-US" dirty="0"/>
          </a:p>
        </p:txBody>
      </p:sp>
      <p:sp>
        <p:nvSpPr>
          <p:cNvPr id="94211" name="文本占位符 164867"/>
          <p:cNvSpPr>
            <a:spLocks noGrp="1"/>
          </p:cNvSpPr>
          <p:nvPr>
            <p:ph type="body"/>
          </p:nvPr>
        </p:nvSpPr>
        <p:spPr>
          <a:ln/>
        </p:spPr>
        <p:txBody>
          <a:bodyPr anchor="t"/>
          <a:lstStyle/>
          <a:p>
            <a:pPr eaLnBrk="1" hangingPunct="1"/>
            <a:endParaRPr lang="zh-CN" altLang="en-US" dirty="0"/>
          </a:p>
        </p:txBody>
      </p:sp>
      <p:pic>
        <p:nvPicPr>
          <p:cNvPr id="94212" name="图片 164868" descr="u=3603525486,1194593372&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94213" name="图片 164869" descr="null_text"/>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文本框 166913"/>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66915" name="标题 166914"/>
          <p:cNvSpPr>
            <a:spLocks noGrp="1"/>
          </p:cNvSpPr>
          <p:nvPr>
            <p:ph type="title"/>
          </p:nvPr>
        </p:nvSpPr>
        <p:spPr/>
        <p:txBody>
          <a:bodyPr anchor="b"/>
          <a:lstStyle/>
          <a:p>
            <a:pPr eaLnBrk="1" fontAlgn="base" hangingPunct="1"/>
            <a:r>
              <a:rPr lang="zh-CN" altLang="en-US" sz="5400" b="1" strike="noStrike" noProof="1">
                <a:effectLst>
                  <a:outerShdw blurRad="38100" dist="38100" dir="2700000">
                    <a:srgbClr val="C0C0C0"/>
                  </a:outerShdw>
                </a:effectLst>
                <a:ea typeface="方正楷体_GBK" panose="03000509000000000000" pitchFamily="65" charset="-122"/>
              </a:rPr>
              <a:t>（二）纪律底线</a:t>
            </a:r>
          </a:p>
        </p:txBody>
      </p:sp>
      <p:sp>
        <p:nvSpPr>
          <p:cNvPr id="96259" name="内容占位符 166915"/>
          <p:cNvSpPr>
            <a:spLocks noGrp="1"/>
          </p:cNvSpPr>
          <p:nvPr>
            <p:ph idx="4294967295"/>
          </p:nvPr>
        </p:nvSpPr>
        <p:spPr>
          <a:xfrm>
            <a:off x="428625" y="1857375"/>
            <a:ext cx="8229600" cy="4525963"/>
          </a:xfrm>
          <a:ln/>
        </p:spPr>
        <p:txBody>
          <a:bodyPr anchor="t"/>
          <a:lstStyle/>
          <a:p>
            <a:pPr eaLnBrk="1" hangingPunct="1"/>
            <a:r>
              <a:rPr lang="zh-CN" altLang="en-US" sz="4000"/>
              <a:t>纪律是为维护集体利益并保证工作进行而形成的规章、条文，是要求所有集体成员必须遵守、执行的行为规则。</a:t>
            </a:r>
          </a:p>
          <a:p>
            <a:pPr eaLnBrk="1" hangingPunct="1"/>
            <a:endParaRPr lang="zh-CN" altLang="en-US" sz="4400"/>
          </a:p>
          <a:p>
            <a:pPr eaLnBrk="1" hangingPunct="1"/>
            <a:endParaRPr lang="zh-CN" altLang="en-US" sz="4000"/>
          </a:p>
        </p:txBody>
      </p:sp>
      <p:pic>
        <p:nvPicPr>
          <p:cNvPr id="96260" name="图片 166916" descr="http://www.zhituad.com/photo2/01/42/93/46b1OOOPIC43.jpg"/>
          <p:cNvPicPr>
            <a:picLocks noChangeAspect="1"/>
          </p:cNvPicPr>
          <p:nvPr/>
        </p:nvPicPr>
        <p:blipFill>
          <a:blip r:embed="rId3"/>
          <a:srcRect l="18022" t="6345" r="18076" b="5040"/>
          <a:stretch>
            <a:fillRect/>
          </a:stretch>
        </p:blipFill>
        <p:spPr>
          <a:xfrm>
            <a:off x="6400800" y="4084638"/>
            <a:ext cx="2000250" cy="2773362"/>
          </a:xfrm>
          <a:prstGeom prst="rect">
            <a:avLst/>
          </a:prstGeom>
          <a:noFill/>
          <a:ln w="9525">
            <a:noFill/>
          </a:ln>
        </p:spPr>
      </p:pic>
    </p:spTree>
  </p:cSld>
  <p:clrMapOvr>
    <a:masterClrMapping/>
  </p:clrMapOvr>
  <p:transition spd="med">
    <p:cover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文本框 168961"/>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68963" name="标题 168962"/>
          <p:cNvSpPr>
            <a:spLocks noGrp="1"/>
          </p:cNvSpPr>
          <p:nvPr>
            <p:ph type="title"/>
          </p:nvPr>
        </p:nvSpPr>
        <p:spPr/>
        <p:txBody>
          <a:bodyPr anchor="b"/>
          <a:lstStyle/>
          <a:p>
            <a:pPr eaLnBrk="1" fontAlgn="base" hangingPunct="1"/>
            <a:r>
              <a:rPr lang="zh-CN" altLang="en-US" sz="5400" b="1" strike="noStrike" noProof="1">
                <a:effectLst>
                  <a:outerShdw blurRad="38100" dist="38100" dir="2700000">
                    <a:srgbClr val="C0C0C0"/>
                  </a:outerShdw>
                </a:effectLst>
                <a:ea typeface="方正楷体_GBK" panose="03000509000000000000" pitchFamily="65" charset="-122"/>
              </a:rPr>
              <a:t>（三）法律底线</a:t>
            </a:r>
          </a:p>
        </p:txBody>
      </p:sp>
      <p:sp>
        <p:nvSpPr>
          <p:cNvPr id="98307" name="内容占位符 168963"/>
          <p:cNvSpPr>
            <a:spLocks noGrp="1"/>
          </p:cNvSpPr>
          <p:nvPr>
            <p:ph idx="4294967295"/>
          </p:nvPr>
        </p:nvSpPr>
        <p:spPr>
          <a:xfrm>
            <a:off x="428625" y="1857375"/>
            <a:ext cx="8229600" cy="4525963"/>
          </a:xfrm>
          <a:ln/>
        </p:spPr>
        <p:txBody>
          <a:bodyPr anchor="t"/>
          <a:lstStyle/>
          <a:p>
            <a:pPr eaLnBrk="1" hangingPunct="1"/>
            <a:r>
              <a:rPr lang="zh-CN" altLang="en-US" sz="4000"/>
              <a:t>法律是维护社会秩序的重要途径，与道德相比，法律更客观，范围较窄，并且以强制手段发挥作用。</a:t>
            </a:r>
          </a:p>
        </p:txBody>
      </p:sp>
      <p:pic>
        <p:nvPicPr>
          <p:cNvPr id="98308" name="图片 168964" descr="http://www.chinalawedu.com/upload/html/2013/11/26/liyu544b44bd96cd4d31a03ecc0dbb7b7685.jpg"/>
          <p:cNvPicPr>
            <a:picLocks noChangeAspect="1"/>
          </p:cNvPicPr>
          <p:nvPr/>
        </p:nvPicPr>
        <p:blipFill>
          <a:blip r:embed="rId3"/>
          <a:stretch>
            <a:fillRect/>
          </a:stretch>
        </p:blipFill>
        <p:spPr>
          <a:xfrm>
            <a:off x="3206750" y="4138613"/>
            <a:ext cx="2657475" cy="2066925"/>
          </a:xfrm>
          <a:prstGeom prst="rect">
            <a:avLst/>
          </a:prstGeom>
          <a:noFill/>
          <a:ln w="9525">
            <a:noFill/>
          </a:ln>
        </p:spPr>
      </p:pic>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9457"/>
          <p:cNvSpPr/>
          <p:nvPr/>
        </p:nvSpPr>
        <p:spPr>
          <a:xfrm>
            <a:off x="534988" y="687388"/>
            <a:ext cx="8229600" cy="2625725"/>
          </a:xfrm>
          <a:prstGeom prst="rect">
            <a:avLst/>
          </a:prstGeom>
          <a:noFill/>
          <a:ln w="9525">
            <a:noFill/>
          </a:ln>
        </p:spPr>
        <p:txBody>
          <a:bodyPr anchor="t"/>
          <a:lstStyle/>
          <a:p>
            <a:pPr marL="457200" indent="-457200">
              <a:lnSpc>
                <a:spcPct val="80000"/>
              </a:lnSpc>
              <a:spcBef>
                <a:spcPct val="25000"/>
              </a:spcBef>
            </a:pPr>
            <a:r>
              <a:rPr lang="zh-CN" altLang="en-US" sz="3600" b="1">
                <a:solidFill>
                  <a:srgbClr val="000000"/>
                </a:solidFill>
                <a:latin typeface="方正楷体_GBK" panose="03000509000000000000" pitchFamily="65" charset="-122"/>
                <a:ea typeface="方正楷体_GBK" panose="03000509000000000000" pitchFamily="65" charset="-122"/>
              </a:rPr>
              <a:t>    </a:t>
            </a:r>
            <a:r>
              <a:rPr lang="zh-CN" altLang="en-US" sz="3600" b="1">
                <a:solidFill>
                  <a:srgbClr val="000000"/>
                </a:solidFill>
                <a:latin typeface="Times New Roman" panose="02020603050405020304" pitchFamily="18" charset="0"/>
                <a:ea typeface="方正楷体_GBK" panose="03000509000000000000" pitchFamily="65" charset="-122"/>
              </a:rPr>
              <a:t> </a:t>
            </a:r>
            <a:r>
              <a:rPr lang="en-US" altLang="zh-CN" sz="3600" b="1">
                <a:solidFill>
                  <a:srgbClr val="000000"/>
                </a:solidFill>
                <a:latin typeface="Times New Roman" panose="02020603050405020304" pitchFamily="18" charset="0"/>
                <a:ea typeface="方正楷体_GBK" panose="03000509000000000000" pitchFamily="65" charset="-122"/>
              </a:rPr>
              <a:t>2016</a:t>
            </a:r>
            <a:r>
              <a:rPr lang="zh-CN" altLang="en-US" sz="3600" b="1">
                <a:solidFill>
                  <a:srgbClr val="000000"/>
                </a:solidFill>
                <a:latin typeface="Times New Roman" panose="02020603050405020304" pitchFamily="18" charset="0"/>
                <a:ea typeface="方正楷体_GBK" panose="03000509000000000000" pitchFamily="65" charset="-122"/>
              </a:rPr>
              <a:t>年，习近平总书记在中央深改组有关会议上要求，</a:t>
            </a:r>
            <a:r>
              <a:rPr lang="zh-CN" altLang="en-US" sz="3600" b="1">
                <a:solidFill>
                  <a:srgbClr val="FF0000"/>
                </a:solidFill>
                <a:latin typeface="Times New Roman" panose="02020603050405020304" pitchFamily="18" charset="0"/>
                <a:ea typeface="方正楷体_GBK" panose="03000509000000000000" pitchFamily="65" charset="-122"/>
              </a:rPr>
              <a:t>对扶贫领域的问题一定要严肃查处，典型的中央纪委要直接查。</a:t>
            </a:r>
          </a:p>
          <a:p>
            <a:pPr marL="457200" indent="-457200" eaLnBrk="0" hangingPunct="0">
              <a:spcBef>
                <a:spcPct val="20000"/>
              </a:spcBef>
            </a:pPr>
            <a:endParaRPr lang="zh-CN" altLang="en-US" sz="3600" b="1">
              <a:solidFill>
                <a:srgbClr val="000000"/>
              </a:solidFill>
              <a:latin typeface="Times New Roman" panose="02020603050405020304" pitchFamily="18" charset="0"/>
              <a:ea typeface="方正楷体_GBK" panose="03000509000000000000" pitchFamily="65" charset="-122"/>
            </a:endParaRPr>
          </a:p>
        </p:txBody>
      </p:sp>
      <p:pic>
        <p:nvPicPr>
          <p:cNvPr id="22530" name="图片 19458" descr="9637776851530869789437"/>
          <p:cNvPicPr>
            <a:picLocks noChangeAspect="1"/>
          </p:cNvPicPr>
          <p:nvPr/>
        </p:nvPicPr>
        <p:blipFill>
          <a:blip r:embed="rId2"/>
          <a:stretch>
            <a:fillRect/>
          </a:stretch>
        </p:blipFill>
        <p:spPr>
          <a:xfrm>
            <a:off x="1952625" y="2647950"/>
            <a:ext cx="5422900" cy="3937000"/>
          </a:xfrm>
          <a:prstGeom prst="rect">
            <a:avLst/>
          </a:prstGeom>
          <a:noFill/>
          <a:ln w="9525">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ircle(in)">
                                      <p:cBhvr>
                                        <p:cTn id="7"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文本框 171009"/>
          <p:cNvSpPr txBox="1"/>
          <p:nvPr/>
        </p:nvSpPr>
        <p:spPr>
          <a:xfrm>
            <a:off x="457200" y="6356350"/>
            <a:ext cx="2133600" cy="365125"/>
          </a:xfrm>
          <a:prstGeom prst="rect">
            <a:avLst/>
          </a:prstGeom>
          <a:noFill/>
          <a:ln w="9525">
            <a:noFill/>
          </a:ln>
        </p:spPr>
        <p:txBody>
          <a:bodyPr anchor="ctr"/>
          <a:lstStyle/>
          <a:p>
            <a:pPr eaLnBrk="0" hangingPunct="0">
              <a:buFont typeface="Arial" panose="020B0604020202020204" pitchFamily="34" charset="0"/>
              <a:buNone/>
            </a:pPr>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0354" name="标题 171010"/>
          <p:cNvSpPr>
            <a:spLocks noGrp="1"/>
          </p:cNvSpPr>
          <p:nvPr>
            <p:ph type="title"/>
          </p:nvPr>
        </p:nvSpPr>
        <p:spPr>
          <a:ln/>
        </p:spPr>
        <p:txBody>
          <a:bodyPr anchor="ctr"/>
          <a:lstStyle/>
          <a:p>
            <a:pPr eaLnBrk="1" hangingPunct="1"/>
            <a:endParaRPr lang="zh-CN" altLang="en-US" dirty="0"/>
          </a:p>
        </p:txBody>
      </p:sp>
      <p:sp>
        <p:nvSpPr>
          <p:cNvPr id="100355" name="文本占位符 171011"/>
          <p:cNvSpPr>
            <a:spLocks noGrp="1"/>
          </p:cNvSpPr>
          <p:nvPr>
            <p:ph type="body"/>
          </p:nvPr>
        </p:nvSpPr>
        <p:spPr>
          <a:ln/>
        </p:spPr>
        <p:txBody>
          <a:bodyPr anchor="t"/>
          <a:lstStyle/>
          <a:p>
            <a:pPr eaLnBrk="1" hangingPunct="1"/>
            <a:endParaRPr lang="zh-CN" altLang="en-US" dirty="0"/>
          </a:p>
        </p:txBody>
      </p:sp>
      <p:pic>
        <p:nvPicPr>
          <p:cNvPr id="100356" name="图片 171012" descr="u=1290724467,343551616&amp;fm=21&amp;gp=0"/>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100357" name="图片 171013" descr="null_text"/>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文本框 60417"/>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0419" name="标题 60418"/>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三、习</a:t>
            </a:r>
            <a:r>
              <a:rPr lang="zh-CN" altLang="en-US" sz="5400" strike="noStrike" noProof="1">
                <a:effectLst>
                  <a:outerShdw blurRad="38100" dist="38100" dir="2700000">
                    <a:srgbClr val="C0C0C0"/>
                  </a:outerShdw>
                </a:effectLst>
                <a:ea typeface="方正黑体_GBK" panose="03000509000000000000" pitchFamily="65" charset="-122"/>
              </a:rPr>
              <a:t>惯</a:t>
            </a:r>
          </a:p>
        </p:txBody>
      </p:sp>
      <p:sp>
        <p:nvSpPr>
          <p:cNvPr id="60420" name="内容占位符 60419"/>
          <p:cNvSpPr>
            <a:spLocks noGrp="1"/>
          </p:cNvSpPr>
          <p:nvPr>
            <p:ph idx="4294967295"/>
          </p:nvPr>
        </p:nvSpPr>
        <p:spPr>
          <a:ln/>
        </p:spPr>
        <p:txBody>
          <a:bodyPr anchor="t"/>
          <a:lstStyle/>
          <a:p>
            <a:pPr eaLnBrk="1" hangingPunct="1">
              <a:buNone/>
            </a:pPr>
            <a:r>
              <a:rPr lang="en-US" altLang="zh-CN" sz="4400" b="1">
                <a:solidFill>
                  <a:srgbClr val="FF0000"/>
                </a:solidFill>
              </a:rPr>
              <a:t>1</a:t>
            </a:r>
            <a:r>
              <a:rPr lang="zh-CN" altLang="en-US" sz="4400" b="1" dirty="0">
                <a:solidFill>
                  <a:srgbClr val="FF0000"/>
                </a:solidFill>
              </a:rPr>
              <a:t>、讲规矩</a:t>
            </a:r>
            <a:endParaRPr lang="zh-CN" altLang="en-US" sz="4400" b="1">
              <a:solidFill>
                <a:srgbClr val="FF0000"/>
              </a:solidFill>
            </a:endParaRPr>
          </a:p>
          <a:p>
            <a:pPr lvl="1" eaLnBrk="1" hangingPunct="1"/>
            <a:r>
              <a:rPr lang="zh-CN" altLang="en-US" sz="4400"/>
              <a:t>党的规矩包括四个方面</a:t>
            </a:r>
          </a:p>
          <a:p>
            <a:pPr lvl="2" eaLnBrk="1" hangingPunct="1"/>
            <a:r>
              <a:rPr lang="zh-CN" altLang="en-US" sz="4000"/>
              <a:t>党章（总规矩）</a:t>
            </a:r>
          </a:p>
          <a:p>
            <a:pPr lvl="2" eaLnBrk="1" hangingPunct="1"/>
            <a:r>
              <a:rPr lang="zh-CN" altLang="en-US" sz="4000"/>
              <a:t>党的纪律（刚性约束）</a:t>
            </a:r>
          </a:p>
          <a:p>
            <a:pPr lvl="2" eaLnBrk="1" hangingPunct="1"/>
            <a:r>
              <a:rPr lang="zh-CN" altLang="en-US" sz="4000"/>
              <a:t>国家法律</a:t>
            </a:r>
          </a:p>
          <a:p>
            <a:pPr lvl="2" eaLnBrk="1" hangingPunct="1"/>
            <a:r>
              <a:rPr lang="zh-CN" altLang="en-US" sz="4100"/>
              <a:t>党在长期实距践中形成的优良传统和工作惯例</a:t>
            </a:r>
            <a:endParaRPr lang="zh-CN" altLang="en-US" sz="4100" b="1">
              <a:solidFill>
                <a:srgbClr val="FF0000"/>
              </a:solidFill>
            </a:endParaRP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diamond(in)">
                                      <p:cBhvr>
                                        <p:cTn id="7"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75105"/>
          <p:cNvSpPr>
            <a:spLocks noGrp="1"/>
          </p:cNvSpPr>
          <p:nvPr>
            <p:ph type="title"/>
          </p:nvPr>
        </p:nvSpPr>
        <p:spPr>
          <a:ln/>
        </p:spPr>
        <p:txBody>
          <a:bodyPr anchor="ctr"/>
          <a:lstStyle/>
          <a:p>
            <a:r>
              <a:rPr lang="zh-CN" altLang="zh-CN" dirty="0"/>
              <a:t>毕福剑曝光视频</a:t>
            </a:r>
          </a:p>
        </p:txBody>
      </p:sp>
      <p:pic>
        <p:nvPicPr>
          <p:cNvPr id="175108" name="内容占位符 175107" descr="http://www.haonanren.cm/uploads/allimg/150409/21_150409110944_1.jpg"/>
          <p:cNvPicPr>
            <a:picLocks noGrp="1" noChangeAspect="1"/>
          </p:cNvPicPr>
          <p:nvPr>
            <p:ph idx="1"/>
          </p:nvPr>
        </p:nvPicPr>
        <p:blipFill>
          <a:blip r:embed="rId2"/>
          <a:srcRect b="12280"/>
          <a:stretch>
            <a:fillRect/>
          </a:stretch>
        </p:blipFill>
        <p:spPr>
          <a:xfrm>
            <a:off x="914400" y="2233613"/>
            <a:ext cx="7315200" cy="3748087"/>
          </a:xfrm>
          <a:ln/>
          <a:effectLst>
            <a:outerShdw dist="125724" dir="2699999" algn="tl" rotWithShape="0">
              <a:srgbClr val="333333">
                <a:alpha val="50000"/>
              </a:srgbClr>
            </a:outerShdw>
          </a:effectLst>
        </p:spPr>
      </p:pic>
      <p:sp>
        <p:nvSpPr>
          <p:cNvPr id="104451" name="日期占位符 1"/>
          <p:cNvSpPr>
            <a:spLocks noGrp="1"/>
          </p:cNvSpPr>
          <p:nvPr>
            <p:ph type="dt" sz="half" idx="10"/>
          </p:nvPr>
        </p:nvSpPr>
        <p:spPr>
          <a:ln/>
        </p:spPr>
        <p:txBody>
          <a:bodyPr anchor="ctr"/>
          <a:lstStyle>
            <a:lvl1pPr marL="0" lvl="0"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defRPr>
            </a:lvl1pPr>
            <a:lvl2pPr marL="457200" lvl="1" indent="0" algn="l" defTabSz="914400" rtl="0" eaLnBrk="1" fontAlgn="base" latinLnBrk="0" hangingPunct="1">
              <a:lnSpc>
                <a:spcPct val="100000"/>
              </a:lnSpc>
              <a:spcBef>
                <a:spcPct val="0"/>
              </a:spcBef>
              <a:spcAft>
                <a:spcPct val="0"/>
              </a:spcAft>
              <a:buClr>
                <a:srgbClr val="000000"/>
              </a:buClr>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2pPr>
            <a:lvl3pPr marL="914400" lvl="2"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3pPr>
            <a:lvl4pPr marL="1371600" lvl="3"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4pPr>
            <a:lvl5pPr marL="1828800" lvl="4" indent="0" algn="l" defTabSz="914400" rtl="0" eaLnBrk="1" fontAlgn="base" latinLnBrk="0" hangingPunct="1">
              <a:lnSpc>
                <a:spcPct val="100000"/>
              </a:lnSpc>
              <a:spcBef>
                <a:spcPct val="0"/>
              </a:spcBef>
              <a:spcAft>
                <a:spcPct val="0"/>
              </a:spcAft>
              <a:buSzPct val="100000"/>
              <a:buNone/>
              <a:defRPr sz="3200" b="0" i="0" u="none" kern="1200" baseline="0">
                <a:solidFill>
                  <a:schemeClr val="tx1"/>
                </a:solidFill>
                <a:latin typeface="方正楷体_GBK" panose="03000509000000000000" pitchFamily="65" charset="-122"/>
                <a:ea typeface="方正楷体_GBK" panose="03000509000000000000" pitchFamily="65" charset="-122"/>
                <a:cs typeface="+mn-cs"/>
              </a:defRPr>
            </a:lvl5pPr>
          </a:lstStyle>
          <a:p>
            <a:pPr lvl="0" indent="0" eaLnBrk="0" hangingPunct="0"/>
            <a:fld id="{BB962C8B-B14F-4D97-AF65-F5344CB8AC3E}" type="datetime1">
              <a:rPr lang="en-US" altLang="zh-CN"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zh-CN"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5108"/>
                                        </p:tgtEl>
                                        <p:attrNameLst>
                                          <p:attrName>style.visibility</p:attrName>
                                        </p:attrNameLst>
                                      </p:cBhvr>
                                      <p:to>
                                        <p:strVal val="visible"/>
                                      </p:to>
                                    </p:set>
                                    <p:animEffect transition="in" filter="blinds(horizontal)">
                                      <p:cBhvr>
                                        <p:cTn id="7" dur="500"/>
                                        <p:tgtEl>
                                          <p:spTgt spid="175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文本框 61441"/>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05474" name="标题 61442"/>
          <p:cNvSpPr>
            <a:spLocks noGrp="1"/>
          </p:cNvSpPr>
          <p:nvPr>
            <p:ph type="title"/>
          </p:nvPr>
        </p:nvSpPr>
        <p:spPr>
          <a:ln/>
        </p:spPr>
        <p:txBody>
          <a:bodyPr anchor="ctr"/>
          <a:lstStyle/>
          <a:p>
            <a:pPr eaLnBrk="1" hangingPunct="1"/>
            <a:endParaRPr lang="zh-CN" altLang="en-US" dirty="0"/>
          </a:p>
        </p:txBody>
      </p:sp>
      <p:sp>
        <p:nvSpPr>
          <p:cNvPr id="105475" name="文本占位符 61443"/>
          <p:cNvSpPr>
            <a:spLocks noGrp="1"/>
          </p:cNvSpPr>
          <p:nvPr>
            <p:ph type="body"/>
          </p:nvPr>
        </p:nvSpPr>
        <p:spPr>
          <a:ln/>
        </p:spPr>
        <p:txBody>
          <a:bodyPr anchor="t"/>
          <a:lstStyle/>
          <a:p>
            <a:pPr eaLnBrk="1" hangingPunct="1"/>
            <a:endParaRPr lang="zh-CN" altLang="en-US" dirty="0"/>
          </a:p>
        </p:txBody>
      </p:sp>
      <p:pic>
        <p:nvPicPr>
          <p:cNvPr id="61445" name="图片 61444" descr="p33_b"/>
          <p:cNvPicPr>
            <a:picLocks noChangeAspect="1"/>
          </p:cNvPicPr>
          <p:nvPr/>
        </p:nvPicPr>
        <p:blipFill>
          <a:blip r:embed="rId3"/>
          <a:stretch>
            <a:fillRect/>
          </a:stretch>
        </p:blipFill>
        <p:spPr>
          <a:xfrm>
            <a:off x="0" y="26988"/>
            <a:ext cx="9144000" cy="6831012"/>
          </a:xfrm>
          <a:prstGeom prst="rect">
            <a:avLst/>
          </a:prstGeom>
          <a:noFill/>
          <a:ln w="9525">
            <a:noFill/>
          </a:ln>
        </p:spPr>
      </p:pic>
      <p:pic>
        <p:nvPicPr>
          <p:cNvPr id="105477" name="图片 61445" descr="6911476951530869789468"/>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1445"/>
                                        </p:tgtEl>
                                        <p:attrNameLst>
                                          <p:attrName>style.visibility</p:attrName>
                                        </p:attrNameLst>
                                      </p:cBhvr>
                                      <p:to>
                                        <p:strVal val="visible"/>
                                      </p:to>
                                    </p:set>
                                    <p:animScale>
                                      <p:cBhvr>
                                        <p:cTn id="7" dur="1000" decel="50000"/>
                                        <p:tgtEl>
                                          <p:spTgt spid="614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tgtEl>
                                          <p:spTgt spid="61445"/>
                                        </p:tgtEl>
                                        <p:attrNameLst>
                                          <p:attrName>ppt_x</p:attrName>
                                          <p:attrName>ppt_y</p:attrName>
                                        </p:attrNameLst>
                                      </p:cBhvr>
                                    </p:animMotion>
                                    <p:animEffect transition="in" filter="fade">
                                      <p:cBhvr>
                                        <p:cTn id="9" dur="10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文本框 6246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2467" name="标题 62466"/>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     惯</a:t>
            </a:r>
          </a:p>
        </p:txBody>
      </p:sp>
      <p:sp>
        <p:nvSpPr>
          <p:cNvPr id="62468" name="内容占位符 62467"/>
          <p:cNvSpPr>
            <a:spLocks noGrp="1"/>
          </p:cNvSpPr>
          <p:nvPr>
            <p:ph idx="4294967295"/>
          </p:nvPr>
        </p:nvSpPr>
        <p:spPr>
          <a:xfrm>
            <a:off x="914400" y="1600200"/>
            <a:ext cx="8229600" cy="4525963"/>
          </a:xfrm>
          <a:ln/>
        </p:spPr>
        <p:txBody>
          <a:bodyPr anchor="t"/>
          <a:lstStyle/>
          <a:p>
            <a:pPr eaLnBrk="1" hangingPunct="1">
              <a:buNone/>
            </a:pPr>
            <a:r>
              <a:rPr lang="en-US" altLang="zh-CN" sz="4400" b="1">
                <a:solidFill>
                  <a:srgbClr val="FF0000"/>
                </a:solidFill>
              </a:rPr>
              <a:t>2</a:t>
            </a:r>
            <a:r>
              <a:rPr lang="zh-CN" altLang="en-US" sz="4400" b="1" dirty="0">
                <a:solidFill>
                  <a:srgbClr val="FF0000"/>
                </a:solidFill>
              </a:rPr>
              <a:t>、慎</a:t>
            </a:r>
            <a:r>
              <a:rPr lang="zh-CN" altLang="en-US" sz="4400" b="1">
                <a:solidFill>
                  <a:srgbClr val="FF0000"/>
                </a:solidFill>
              </a:rPr>
              <a:t>用权</a:t>
            </a:r>
          </a:p>
          <a:p>
            <a:pPr eaLnBrk="1" hangingPunct="1"/>
            <a:endParaRPr lang="zh-CN" altLang="en-US"/>
          </a:p>
        </p:txBody>
      </p:sp>
      <p:sp>
        <p:nvSpPr>
          <p:cNvPr id="107524" name="任意多边形 62468"/>
          <p:cNvSpPr/>
          <p:nvPr/>
        </p:nvSpPr>
        <p:spPr>
          <a:xfrm>
            <a:off x="3240088" y="5360988"/>
            <a:ext cx="4533900" cy="568325"/>
          </a:xfrm>
          <a:custGeom>
            <a:avLst/>
            <a:gdLst/>
            <a:ahLst/>
            <a:cxnLst/>
            <a:rect l="0" t="0" r="0" b="0"/>
            <a:pathLst>
              <a:path w="7140" h="895">
                <a:moveTo>
                  <a:pt x="0" y="10"/>
                </a:moveTo>
                <a:lnTo>
                  <a:pt x="0" y="892"/>
                </a:lnTo>
                <a:cubicBezTo>
                  <a:pt x="241" y="895"/>
                  <a:pt x="6485" y="892"/>
                  <a:pt x="6667" y="892"/>
                </a:cubicBezTo>
                <a:cubicBezTo>
                  <a:pt x="6847" y="892"/>
                  <a:pt x="7127" y="802"/>
                  <a:pt x="7135" y="455"/>
                </a:cubicBezTo>
                <a:cubicBezTo>
                  <a:pt x="7140" y="105"/>
                  <a:pt x="6887" y="0"/>
                  <a:pt x="6667" y="0"/>
                </a:cubicBezTo>
                <a:cubicBezTo>
                  <a:pt x="6447" y="0"/>
                  <a:pt x="236" y="10"/>
                  <a:pt x="0" y="10"/>
                </a:cubicBezTo>
                <a:lnTo>
                  <a:pt x="0" y="10"/>
                </a:lnTo>
                <a:lnTo>
                  <a:pt x="0" y="10"/>
                </a:lnTo>
                <a:lnTo>
                  <a:pt x="0" y="10"/>
                </a:lnTo>
                <a:lnTo>
                  <a:pt x="0" y="10"/>
                </a:lnTo>
                <a:lnTo>
                  <a:pt x="0" y="10"/>
                </a:lnTo>
                <a:lnTo>
                  <a:pt x="0" y="10"/>
                </a:lnTo>
                <a:lnTo>
                  <a:pt x="0" y="10"/>
                </a:lnTo>
                <a:lnTo>
                  <a:pt x="0" y="10"/>
                </a:lnTo>
                <a:close/>
              </a:path>
            </a:pathLst>
          </a:custGeom>
          <a:gradFill rotWithShape="1">
            <a:gsLst>
              <a:gs pos="0">
                <a:srgbClr val="949494"/>
              </a:gs>
              <a:gs pos="50000">
                <a:schemeClr val="folHlink"/>
              </a:gs>
              <a:gs pos="100000">
                <a:srgbClr val="94949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5" name="任意多边形 62469"/>
          <p:cNvSpPr/>
          <p:nvPr/>
        </p:nvSpPr>
        <p:spPr>
          <a:xfrm>
            <a:off x="2538413" y="5360988"/>
            <a:ext cx="609600" cy="568325"/>
          </a:xfrm>
          <a:custGeom>
            <a:avLst/>
            <a:gdLst/>
            <a:ahLst/>
            <a:cxnLst/>
            <a:rect l="0" t="0" r="0" b="0"/>
            <a:pathLst>
              <a:path w="959" h="895">
                <a:moveTo>
                  <a:pt x="959" y="2"/>
                </a:moveTo>
                <a:cubicBezTo>
                  <a:pt x="959" y="447"/>
                  <a:pt x="959" y="895"/>
                  <a:pt x="959" y="895"/>
                </a:cubicBezTo>
                <a:lnTo>
                  <a:pt x="424" y="892"/>
                </a:lnTo>
                <a:cubicBezTo>
                  <a:pt x="352" y="892"/>
                  <a:pt x="0" y="790"/>
                  <a:pt x="0" y="451"/>
                </a:cubicBezTo>
                <a:cubicBezTo>
                  <a:pt x="0" y="115"/>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707070"/>
              </a:gs>
              <a:gs pos="50000">
                <a:schemeClr val="folHlink"/>
              </a:gs>
              <a:gs pos="100000">
                <a:srgbClr val="707070"/>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6" name="任意多边形 62470"/>
          <p:cNvSpPr/>
          <p:nvPr/>
        </p:nvSpPr>
        <p:spPr>
          <a:xfrm>
            <a:off x="3240088" y="4402138"/>
            <a:ext cx="4533900" cy="568325"/>
          </a:xfrm>
          <a:custGeom>
            <a:avLst/>
            <a:gdLst/>
            <a:ahLst/>
            <a:cxnLst/>
            <a:rect l="0" t="0" r="0" b="0"/>
            <a:pathLst>
              <a:path w="7140" h="895">
                <a:moveTo>
                  <a:pt x="0" y="12"/>
                </a:moveTo>
                <a:lnTo>
                  <a:pt x="0" y="892"/>
                </a:lnTo>
                <a:cubicBezTo>
                  <a:pt x="241" y="895"/>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rgbClr val="2A7FD4"/>
              </a:gs>
              <a:gs pos="50000">
                <a:schemeClr val="hlink"/>
              </a:gs>
              <a:gs pos="100000">
                <a:srgbClr val="2A7FD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7" name="任意多边形 62471"/>
          <p:cNvSpPr/>
          <p:nvPr/>
        </p:nvSpPr>
        <p:spPr>
          <a:xfrm>
            <a:off x="2538413" y="4402138"/>
            <a:ext cx="609600" cy="568325"/>
          </a:xfrm>
          <a:custGeom>
            <a:avLst/>
            <a:gdLst/>
            <a:ahLst/>
            <a:cxnLst/>
            <a:rect l="0" t="0" r="0" b="0"/>
            <a:pathLst>
              <a:path w="959" h="895">
                <a:moveTo>
                  <a:pt x="959" y="1"/>
                </a:moveTo>
                <a:cubicBezTo>
                  <a:pt x="959" y="447"/>
                  <a:pt x="959" y="895"/>
                  <a:pt x="959" y="895"/>
                </a:cubicBezTo>
                <a:lnTo>
                  <a:pt x="424" y="892"/>
                </a:lnTo>
                <a:cubicBezTo>
                  <a:pt x="352" y="892"/>
                  <a:pt x="0" y="790"/>
                  <a:pt x="0" y="451"/>
                </a:cubicBezTo>
                <a:cubicBezTo>
                  <a:pt x="0" y="114"/>
                  <a:pt x="324" y="0"/>
                  <a:pt x="422" y="1"/>
                </a:cubicBezTo>
                <a:lnTo>
                  <a:pt x="959" y="1"/>
                </a:lnTo>
                <a:lnTo>
                  <a:pt x="959" y="1"/>
                </a:lnTo>
                <a:lnTo>
                  <a:pt x="959" y="1"/>
                </a:lnTo>
                <a:lnTo>
                  <a:pt x="959" y="1"/>
                </a:lnTo>
                <a:lnTo>
                  <a:pt x="959" y="1"/>
                </a:lnTo>
                <a:lnTo>
                  <a:pt x="959" y="1"/>
                </a:lnTo>
                <a:lnTo>
                  <a:pt x="959" y="1"/>
                </a:lnTo>
                <a:lnTo>
                  <a:pt x="959" y="1"/>
                </a:lnTo>
                <a:lnTo>
                  <a:pt x="959" y="1"/>
                </a:lnTo>
                <a:close/>
              </a:path>
            </a:pathLst>
          </a:custGeom>
          <a:gradFill rotWithShape="1">
            <a:gsLst>
              <a:gs pos="0">
                <a:srgbClr val="2061A1"/>
              </a:gs>
              <a:gs pos="50000">
                <a:schemeClr val="hlink"/>
              </a:gs>
              <a:gs pos="100000">
                <a:srgbClr val="2061A1"/>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28" name="文本框 62472"/>
          <p:cNvSpPr txBox="1"/>
          <p:nvPr/>
        </p:nvSpPr>
        <p:spPr>
          <a:xfrm>
            <a:off x="3643313" y="4460875"/>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用权要公开</a:t>
            </a:r>
          </a:p>
        </p:txBody>
      </p:sp>
      <p:sp>
        <p:nvSpPr>
          <p:cNvPr id="107529" name="任意多边形 62473"/>
          <p:cNvSpPr/>
          <p:nvPr/>
        </p:nvSpPr>
        <p:spPr>
          <a:xfrm>
            <a:off x="3240088" y="3436938"/>
            <a:ext cx="4533900" cy="568325"/>
          </a:xfrm>
          <a:custGeom>
            <a:avLst/>
            <a:gdLst/>
            <a:ahLst/>
            <a:cxnLst/>
            <a:rect l="0" t="0" r="0" b="0"/>
            <a:pathLst>
              <a:path w="7140" h="894">
                <a:moveTo>
                  <a:pt x="0" y="12"/>
                </a:moveTo>
                <a:lnTo>
                  <a:pt x="0" y="892"/>
                </a:lnTo>
                <a:cubicBezTo>
                  <a:pt x="241" y="894"/>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chemeClr val="accent1"/>
              </a:gs>
              <a:gs pos="50000">
                <a:srgbClr val="8A9AC8"/>
              </a:gs>
              <a:gs pos="100000">
                <a:schemeClr val="accent1"/>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0" name="任意多边形 62474"/>
          <p:cNvSpPr/>
          <p:nvPr/>
        </p:nvSpPr>
        <p:spPr>
          <a:xfrm>
            <a:off x="2538413" y="3436938"/>
            <a:ext cx="609600" cy="568325"/>
          </a:xfrm>
          <a:custGeom>
            <a:avLst/>
            <a:gdLst/>
            <a:ahLst/>
            <a:cxnLst/>
            <a:rect l="0" t="0" r="0" b="0"/>
            <a:pathLst>
              <a:path w="959" h="894">
                <a:moveTo>
                  <a:pt x="959" y="2"/>
                </a:moveTo>
                <a:cubicBezTo>
                  <a:pt x="959" y="447"/>
                  <a:pt x="959" y="894"/>
                  <a:pt x="959" y="894"/>
                </a:cubicBezTo>
                <a:lnTo>
                  <a:pt x="424" y="892"/>
                </a:lnTo>
                <a:cubicBezTo>
                  <a:pt x="352" y="892"/>
                  <a:pt x="0" y="789"/>
                  <a:pt x="0" y="452"/>
                </a:cubicBezTo>
                <a:cubicBezTo>
                  <a:pt x="0" y="114"/>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52659B"/>
              </a:gs>
              <a:gs pos="50000">
                <a:schemeClr val="accent1"/>
              </a:gs>
              <a:gs pos="100000">
                <a:srgbClr val="52659B"/>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1" name="任意多边形 62475"/>
          <p:cNvSpPr/>
          <p:nvPr/>
        </p:nvSpPr>
        <p:spPr>
          <a:xfrm>
            <a:off x="3240088" y="2506663"/>
            <a:ext cx="4533900" cy="568325"/>
          </a:xfrm>
          <a:custGeom>
            <a:avLst/>
            <a:gdLst/>
            <a:ahLst/>
            <a:cxnLst/>
            <a:rect l="0" t="0" r="0" b="0"/>
            <a:pathLst>
              <a:path w="7140" h="894">
                <a:moveTo>
                  <a:pt x="0" y="12"/>
                </a:moveTo>
                <a:lnTo>
                  <a:pt x="0" y="892"/>
                </a:lnTo>
                <a:cubicBezTo>
                  <a:pt x="241" y="894"/>
                  <a:pt x="6485" y="892"/>
                  <a:pt x="6667" y="892"/>
                </a:cubicBezTo>
                <a:cubicBezTo>
                  <a:pt x="6847" y="892"/>
                  <a:pt x="7127" y="802"/>
                  <a:pt x="7135" y="455"/>
                </a:cubicBezTo>
                <a:cubicBezTo>
                  <a:pt x="7140" y="107"/>
                  <a:pt x="6887" y="0"/>
                  <a:pt x="6667" y="0"/>
                </a:cubicBezTo>
                <a:cubicBezTo>
                  <a:pt x="6447" y="0"/>
                  <a:pt x="236" y="12"/>
                  <a:pt x="0" y="12"/>
                </a:cubicBezTo>
                <a:lnTo>
                  <a:pt x="0" y="12"/>
                </a:lnTo>
                <a:lnTo>
                  <a:pt x="0" y="12"/>
                </a:lnTo>
                <a:lnTo>
                  <a:pt x="0" y="12"/>
                </a:lnTo>
                <a:lnTo>
                  <a:pt x="0" y="12"/>
                </a:lnTo>
                <a:lnTo>
                  <a:pt x="0" y="12"/>
                </a:lnTo>
                <a:lnTo>
                  <a:pt x="0" y="12"/>
                </a:lnTo>
                <a:lnTo>
                  <a:pt x="0" y="12"/>
                </a:lnTo>
                <a:lnTo>
                  <a:pt x="0" y="12"/>
                </a:lnTo>
                <a:close/>
              </a:path>
            </a:pathLst>
          </a:custGeom>
          <a:gradFill rotWithShape="1">
            <a:gsLst>
              <a:gs pos="0">
                <a:srgbClr val="824444"/>
              </a:gs>
              <a:gs pos="50000">
                <a:schemeClr val="accent2"/>
              </a:gs>
              <a:gs pos="100000">
                <a:srgbClr val="82444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2" name="任意多边形 62476"/>
          <p:cNvSpPr/>
          <p:nvPr/>
        </p:nvSpPr>
        <p:spPr>
          <a:xfrm>
            <a:off x="2538413" y="2506663"/>
            <a:ext cx="609600" cy="568325"/>
          </a:xfrm>
          <a:custGeom>
            <a:avLst/>
            <a:gdLst/>
            <a:ahLst/>
            <a:cxnLst/>
            <a:rect l="0" t="0" r="0" b="0"/>
            <a:pathLst>
              <a:path w="959" h="894">
                <a:moveTo>
                  <a:pt x="959" y="2"/>
                </a:moveTo>
                <a:cubicBezTo>
                  <a:pt x="959" y="447"/>
                  <a:pt x="959" y="894"/>
                  <a:pt x="959" y="894"/>
                </a:cubicBezTo>
                <a:lnTo>
                  <a:pt x="424" y="892"/>
                </a:lnTo>
                <a:cubicBezTo>
                  <a:pt x="352" y="892"/>
                  <a:pt x="0" y="789"/>
                  <a:pt x="0" y="452"/>
                </a:cubicBezTo>
                <a:cubicBezTo>
                  <a:pt x="0" y="114"/>
                  <a:pt x="324" y="0"/>
                  <a:pt x="422" y="2"/>
                </a:cubicBezTo>
                <a:lnTo>
                  <a:pt x="959" y="2"/>
                </a:lnTo>
                <a:lnTo>
                  <a:pt x="959" y="2"/>
                </a:lnTo>
                <a:lnTo>
                  <a:pt x="959" y="2"/>
                </a:lnTo>
                <a:lnTo>
                  <a:pt x="959" y="2"/>
                </a:lnTo>
                <a:lnTo>
                  <a:pt x="959" y="2"/>
                </a:lnTo>
                <a:lnTo>
                  <a:pt x="959" y="2"/>
                </a:lnTo>
                <a:lnTo>
                  <a:pt x="959" y="2"/>
                </a:lnTo>
                <a:lnTo>
                  <a:pt x="959" y="2"/>
                </a:lnTo>
                <a:lnTo>
                  <a:pt x="959" y="2"/>
                </a:lnTo>
                <a:close/>
              </a:path>
            </a:pathLst>
          </a:custGeom>
          <a:gradFill rotWithShape="1">
            <a:gsLst>
              <a:gs pos="0">
                <a:srgbClr val="623434"/>
              </a:gs>
              <a:gs pos="50000">
                <a:schemeClr val="accent2"/>
              </a:gs>
              <a:gs pos="100000">
                <a:srgbClr val="623434"/>
              </a:gs>
            </a:gsLst>
            <a:lin ang="5400000" scaled="1"/>
            <a:tileRect/>
          </a:gradFill>
          <a:ln w="28575" cap="flat" cmpd="sng">
            <a:solidFill>
              <a:schemeClr val="bg2"/>
            </a:solidFill>
            <a:prstDash val="solid"/>
            <a:round/>
            <a:headEnd type="none" w="med" len="med"/>
            <a:tailEnd type="none" w="med" len="med"/>
          </a:ln>
          <a:effectLst>
            <a:outerShdw dist="35921" dir="2699999" algn="ctr" rotWithShape="0">
              <a:schemeClr val="bg2">
                <a:alpha val="50000"/>
              </a:schemeClr>
            </a:outerShdw>
          </a:effectLst>
        </p:spPr>
        <p:txBody>
          <a:bodyPr/>
          <a:lstStyle/>
          <a:p>
            <a:endParaRPr lang="zh-CN" altLang="en-US"/>
          </a:p>
        </p:txBody>
      </p:sp>
      <p:sp>
        <p:nvSpPr>
          <p:cNvPr id="107533" name="文本框 62477"/>
          <p:cNvSpPr txBox="1"/>
          <p:nvPr/>
        </p:nvSpPr>
        <p:spPr>
          <a:xfrm>
            <a:off x="3643313" y="2571750"/>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用权不为私</a:t>
            </a:r>
          </a:p>
        </p:txBody>
      </p:sp>
      <p:sp>
        <p:nvSpPr>
          <p:cNvPr id="107534" name="文本框 62478"/>
          <p:cNvSpPr txBox="1"/>
          <p:nvPr/>
        </p:nvSpPr>
        <p:spPr>
          <a:xfrm>
            <a:off x="3643313" y="3495675"/>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用权要依规</a:t>
            </a:r>
          </a:p>
        </p:txBody>
      </p:sp>
      <p:sp>
        <p:nvSpPr>
          <p:cNvPr id="107535" name="文本框 62479"/>
          <p:cNvSpPr txBox="1"/>
          <p:nvPr/>
        </p:nvSpPr>
        <p:spPr>
          <a:xfrm>
            <a:off x="3643313" y="5429250"/>
            <a:ext cx="3581400" cy="520700"/>
          </a:xfrm>
          <a:prstGeom prst="rect">
            <a:avLst/>
          </a:prstGeom>
          <a:noFill/>
          <a:ln w="9525">
            <a:noFill/>
          </a:ln>
          <a:effectLst>
            <a:outerShdw dist="17961" dir="2699999" algn="ctr" rotWithShape="0">
              <a:srgbClr val="333333">
                <a:alpha val="50000"/>
              </a:srgbClr>
            </a:outerShdw>
          </a:effectLst>
        </p:spPr>
        <p:txBody>
          <a:bodyPr anchor="t">
            <a:spAutoFit/>
          </a:bodyPr>
          <a:lstStyle/>
          <a:p>
            <a:pPr>
              <a:spcBef>
                <a:spcPct val="50000"/>
              </a:spcBef>
            </a:pPr>
            <a:r>
              <a:rPr lang="zh-CN" altLang="en-US" sz="2800" b="1">
                <a:latin typeface="Arial" panose="020B0604020202020204" pitchFamily="34" charset="0"/>
                <a:ea typeface="宋体" panose="02010600030101010101" pitchFamily="2" charset="-122"/>
              </a:rPr>
              <a:t>用权要自主</a:t>
            </a:r>
          </a:p>
        </p:txBody>
      </p:sp>
      <p:sp>
        <p:nvSpPr>
          <p:cNvPr id="107536" name="文本框 62480"/>
          <p:cNvSpPr txBox="1"/>
          <p:nvPr/>
        </p:nvSpPr>
        <p:spPr>
          <a:xfrm>
            <a:off x="2671763" y="24590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1</a:t>
            </a:r>
          </a:p>
        </p:txBody>
      </p:sp>
      <p:sp>
        <p:nvSpPr>
          <p:cNvPr id="107537" name="文本框 62481"/>
          <p:cNvSpPr txBox="1"/>
          <p:nvPr/>
        </p:nvSpPr>
        <p:spPr>
          <a:xfrm>
            <a:off x="2671763" y="33988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2</a:t>
            </a:r>
          </a:p>
        </p:txBody>
      </p:sp>
      <p:sp>
        <p:nvSpPr>
          <p:cNvPr id="107538" name="文本框 62482"/>
          <p:cNvSpPr txBox="1"/>
          <p:nvPr/>
        </p:nvSpPr>
        <p:spPr>
          <a:xfrm>
            <a:off x="2671763" y="4351338"/>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3</a:t>
            </a:r>
          </a:p>
        </p:txBody>
      </p:sp>
      <p:sp>
        <p:nvSpPr>
          <p:cNvPr id="107539" name="文本框 62483"/>
          <p:cNvSpPr txBox="1"/>
          <p:nvPr/>
        </p:nvSpPr>
        <p:spPr>
          <a:xfrm>
            <a:off x="2662238" y="5313363"/>
            <a:ext cx="304800" cy="635000"/>
          </a:xfrm>
          <a:prstGeom prst="rect">
            <a:avLst/>
          </a:prstGeom>
          <a:noFill/>
          <a:ln w="9525">
            <a:noFill/>
          </a:ln>
          <a:effectLst>
            <a:outerShdw dist="28398" dir="1593903" algn="ctr" rotWithShape="0">
              <a:srgbClr val="333333">
                <a:alpha val="50000"/>
              </a:srgbClr>
            </a:outerShdw>
          </a:effectLst>
        </p:spPr>
        <p:txBody>
          <a:bodyPr anchor="t">
            <a:spAutoFit/>
          </a:bodyPr>
          <a:lstStyle/>
          <a:p>
            <a:pPr algn="ctr">
              <a:spcBef>
                <a:spcPct val="50000"/>
              </a:spcBef>
            </a:pPr>
            <a:r>
              <a:rPr lang="en-US" altLang="zh-CN" sz="3600" b="1">
                <a:solidFill>
                  <a:schemeClr val="bg1"/>
                </a:solidFill>
                <a:latin typeface="Arial" panose="020B0604020202020204" pitchFamily="34" charset="0"/>
                <a:ea typeface="宋体" panose="02010600030101010101" pitchFamily="2" charset="-122"/>
              </a:rPr>
              <a:t>4</a:t>
            </a:r>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fade">
                                      <p:cBhvr>
                                        <p:cTn id="7" dur="1000"/>
                                        <p:tgtEl>
                                          <p:spTgt spid="62468"/>
                                        </p:tgtEl>
                                      </p:cBhvr>
                                    </p:animEffect>
                                    <p:anim calcmode="lin" valueType="num">
                                      <p:cBhvr additive="base">
                                        <p:cTn id="8" dur="1000" fill="hold"/>
                                        <p:tgtEl>
                                          <p:spTgt spid="62468"/>
                                        </p:tgtEl>
                                        <p:attrNameLst>
                                          <p:attrName>ppt_x</p:attrName>
                                        </p:attrNameLst>
                                      </p:cBhvr>
                                      <p:tavLst>
                                        <p:tav tm="0">
                                          <p:val>
                                            <p:strVal val="#ppt_x"/>
                                          </p:val>
                                        </p:tav>
                                        <p:tav tm="100000">
                                          <p:val>
                                            <p:strVal val="#ppt_x"/>
                                          </p:val>
                                        </p:tav>
                                      </p:tavLst>
                                    </p:anim>
                                    <p:anim calcmode="lin" valueType="num">
                                      <p:cBhvr additive="base">
                                        <p:cTn id="9" dur="1000" fill="hold"/>
                                        <p:tgtEl>
                                          <p:spTgt spid="624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文本框 63489"/>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3491" name="标题 63490"/>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习惯</a:t>
            </a:r>
          </a:p>
        </p:txBody>
      </p:sp>
      <p:sp>
        <p:nvSpPr>
          <p:cNvPr id="109571" name="内容占位符 63491"/>
          <p:cNvSpPr>
            <a:spLocks noGrp="1"/>
          </p:cNvSpPr>
          <p:nvPr>
            <p:ph idx="4294967295"/>
          </p:nvPr>
        </p:nvSpPr>
        <p:spPr>
          <a:xfrm>
            <a:off x="357188" y="1571625"/>
            <a:ext cx="8229600" cy="4525963"/>
          </a:xfrm>
          <a:ln/>
        </p:spPr>
        <p:txBody>
          <a:bodyPr anchor="t"/>
          <a:lstStyle/>
          <a:p>
            <a:pPr eaLnBrk="1" hangingPunct="1">
              <a:buNone/>
            </a:pPr>
            <a:r>
              <a:rPr lang="en-US" altLang="zh-CN" sz="4400" b="1">
                <a:solidFill>
                  <a:srgbClr val="FF0000"/>
                </a:solidFill>
              </a:rPr>
              <a:t>3</a:t>
            </a:r>
            <a:r>
              <a:rPr lang="zh-CN" altLang="en-US" sz="4400" b="1" dirty="0">
                <a:solidFill>
                  <a:srgbClr val="FF0000"/>
                </a:solidFill>
              </a:rPr>
              <a:t>、养</a:t>
            </a:r>
            <a:r>
              <a:rPr lang="zh-CN" altLang="en-US" sz="4400" b="1">
                <a:solidFill>
                  <a:srgbClr val="FF0000"/>
                </a:solidFill>
              </a:rPr>
              <a:t>嗜好</a:t>
            </a:r>
          </a:p>
          <a:p>
            <a:pPr eaLnBrk="1" hangingPunct="1"/>
            <a:endParaRPr lang="zh-CN" altLang="en-US"/>
          </a:p>
        </p:txBody>
      </p:sp>
      <p:sp>
        <p:nvSpPr>
          <p:cNvPr id="109572" name="矩形 63492"/>
          <p:cNvSpPr/>
          <p:nvPr/>
        </p:nvSpPr>
        <p:spPr>
          <a:xfrm>
            <a:off x="785813" y="4183063"/>
            <a:ext cx="8358187" cy="454025"/>
          </a:xfrm>
          <a:prstGeom prst="rect">
            <a:avLst/>
          </a:prstGeom>
          <a:noFill/>
          <a:ln w="9525">
            <a:noFill/>
          </a:ln>
          <a:effectLst>
            <a:outerShdw dist="17961" dir="2699999" algn="ctr" rotWithShape="0">
              <a:schemeClr val="bg2"/>
            </a:outerShdw>
          </a:effectLst>
        </p:spPr>
        <p:txBody>
          <a:bodyPr anchor="ctr">
            <a:spAutoFit/>
          </a:bodyPr>
          <a:lstStyle/>
          <a:p>
            <a:pPr indent="406400" eaLnBrk="0" hangingPunct="0"/>
            <a:endParaRPr lang="zh-CN" altLang="en-US" sz="2400" dirty="0">
              <a:latin typeface="Arial" panose="020B0604020202020204" pitchFamily="34" charset="0"/>
              <a:ea typeface="宋体" panose="02010600030101010101" pitchFamily="2" charset="-122"/>
            </a:endParaRPr>
          </a:p>
        </p:txBody>
      </p:sp>
      <p:pic>
        <p:nvPicPr>
          <p:cNvPr id="63494" name="图片 63493" descr="好色的代价">
            <a:hlinkClick r:id="rId3"/>
          </p:cNvPr>
          <p:cNvPicPr>
            <a:picLocks noChangeAspect="1"/>
          </p:cNvPicPr>
          <p:nvPr/>
        </p:nvPicPr>
        <p:blipFill>
          <a:blip r:embed="rId4"/>
          <a:stretch>
            <a:fillRect/>
          </a:stretch>
        </p:blipFill>
        <p:spPr>
          <a:xfrm>
            <a:off x="571500" y="2409825"/>
            <a:ext cx="8301038" cy="4000500"/>
          </a:xfrm>
          <a:prstGeom prst="rect">
            <a:avLst/>
          </a:prstGeom>
          <a:noFill/>
          <a:ln w="9525">
            <a:noFill/>
          </a:ln>
        </p:spPr>
      </p:pic>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blinds(vertical)">
                                      <p:cBhvr>
                                        <p:cTn id="7"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文本框 64513"/>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4515" name="标题 64514"/>
          <p:cNvSpPr>
            <a:spLocks noGrp="1"/>
          </p:cNvSpPr>
          <p:nvPr>
            <p:ph type="title"/>
          </p:nvPr>
        </p:nvSpPr>
        <p:spPr/>
        <p:txBody>
          <a:bodyPr anchor="b"/>
          <a:lstStyle/>
          <a:p>
            <a:pPr eaLnBrk="1" fontAlgn="base" hangingPunct="1"/>
            <a:r>
              <a:rPr lang="zh-CN" altLang="en-US" sz="5400" strike="noStrike" noProof="1">
                <a:effectLst>
                  <a:outerShdw blurRad="38100" dist="38100" dir="2700000">
                    <a:srgbClr val="C0C0C0"/>
                  </a:outerShdw>
                </a:effectLst>
                <a:ea typeface="方正黑体_GBK" panose="03000509000000000000" pitchFamily="65" charset="-122"/>
              </a:rPr>
              <a:t>习惯</a:t>
            </a:r>
          </a:p>
        </p:txBody>
      </p:sp>
      <p:sp>
        <p:nvSpPr>
          <p:cNvPr id="64516" name="内容占位符 64515"/>
          <p:cNvSpPr>
            <a:spLocks noGrp="1"/>
          </p:cNvSpPr>
          <p:nvPr>
            <p:ph idx="4294967295"/>
          </p:nvPr>
        </p:nvSpPr>
        <p:spPr>
          <a:xfrm>
            <a:off x="357188" y="1571625"/>
            <a:ext cx="8229600" cy="4525963"/>
          </a:xfrm>
          <a:ln/>
        </p:spPr>
        <p:txBody>
          <a:bodyPr anchor="t"/>
          <a:lstStyle/>
          <a:p>
            <a:pPr eaLnBrk="1" hangingPunct="1">
              <a:buNone/>
            </a:pPr>
            <a:r>
              <a:rPr lang="en-US" altLang="zh-CN" sz="4400" b="1">
                <a:solidFill>
                  <a:srgbClr val="FF0000"/>
                </a:solidFill>
              </a:rPr>
              <a:t>4</a:t>
            </a:r>
            <a:r>
              <a:rPr lang="zh-CN" altLang="en-US" sz="4400" b="1" dirty="0">
                <a:solidFill>
                  <a:srgbClr val="FF0000"/>
                </a:solidFill>
              </a:rPr>
              <a:t>、懂</a:t>
            </a:r>
            <a:r>
              <a:rPr lang="zh-CN" altLang="en-US" sz="4400" b="1">
                <a:solidFill>
                  <a:srgbClr val="FF0000"/>
                </a:solidFill>
              </a:rPr>
              <a:t>知足</a:t>
            </a:r>
          </a:p>
          <a:p>
            <a:pPr eaLnBrk="1" hangingPunct="1"/>
            <a:endParaRPr lang="zh-CN" altLang="en-US"/>
          </a:p>
        </p:txBody>
      </p:sp>
      <p:sp>
        <p:nvSpPr>
          <p:cNvPr id="111620" name="矩形 64516"/>
          <p:cNvSpPr/>
          <p:nvPr/>
        </p:nvSpPr>
        <p:spPr>
          <a:xfrm>
            <a:off x="785813" y="2827338"/>
            <a:ext cx="8358187" cy="2520950"/>
          </a:xfrm>
          <a:prstGeom prst="rect">
            <a:avLst/>
          </a:prstGeom>
          <a:noFill/>
          <a:ln w="9525">
            <a:noFill/>
          </a:ln>
          <a:effectLst>
            <a:outerShdw dist="17961" dir="2699999" algn="ctr" rotWithShape="0">
              <a:schemeClr val="bg2"/>
            </a:outerShdw>
          </a:effectLst>
        </p:spPr>
        <p:txBody>
          <a:bodyPr anchor="ctr">
            <a:spAutoFit/>
          </a:bodyPr>
          <a:lstStyle/>
          <a:p>
            <a:pPr indent="406400" eaLnBrk="0" hangingPunct="0"/>
            <a:r>
              <a:rPr lang="zh-CN" altLang="en-US" b="1">
                <a:latin typeface="方正楷体_GBK" panose="03000509000000000000" pitchFamily="65" charset="-122"/>
                <a:ea typeface="方正楷体_GBK" panose="03000509000000000000" pitchFamily="65" charset="-122"/>
              </a:rPr>
              <a:t>■把好欲望关。</a:t>
            </a:r>
          </a:p>
          <a:p>
            <a:pPr indent="406400" eaLnBrk="0" hangingPunct="0"/>
            <a:r>
              <a:rPr lang="zh-CN" altLang="en-US" b="1">
                <a:latin typeface="方正楷体_GBK" panose="03000509000000000000" pitchFamily="65" charset="-122"/>
                <a:ea typeface="方正楷体_GBK" panose="03000509000000000000" pitchFamily="65" charset="-122"/>
              </a:rPr>
              <a:t>   不忘初衷     清楚要什么    知足   不攀比</a:t>
            </a:r>
          </a:p>
          <a:p>
            <a:pPr indent="406400" eaLnBrk="0" hangingPunct="0"/>
            <a:r>
              <a:rPr lang="zh-CN" altLang="en-US" b="1">
                <a:latin typeface="方正楷体_GBK" panose="03000509000000000000" pitchFamily="65" charset="-122"/>
                <a:ea typeface="方正楷体_GBK" panose="03000509000000000000" pitchFamily="65" charset="-122"/>
              </a:rPr>
              <a:t>■把好初始关。</a:t>
            </a:r>
          </a:p>
          <a:p>
            <a:pPr indent="406400" eaLnBrk="0" hangingPunct="0"/>
            <a:r>
              <a:rPr lang="zh-CN" altLang="en-US" b="1">
                <a:latin typeface="方正楷体_GBK" panose="03000509000000000000" pitchFamily="65" charset="-122"/>
                <a:ea typeface="方正楷体_GBK" panose="03000509000000000000" pitchFamily="65" charset="-122"/>
              </a:rPr>
              <a:t>■把好小节关。</a:t>
            </a:r>
          </a:p>
          <a:p>
            <a:pPr indent="406400" eaLnBrk="0" hangingPunct="0"/>
            <a:r>
              <a:rPr lang="zh-CN" altLang="en-US" b="1">
                <a:latin typeface="方正楷体_GBK" panose="03000509000000000000" pitchFamily="65" charset="-122"/>
                <a:ea typeface="方正楷体_GBK" panose="03000509000000000000" pitchFamily="65" charset="-122"/>
              </a:rPr>
              <a:t>■把好侥幸关。</a:t>
            </a:r>
          </a:p>
        </p:txBody>
      </p:sp>
    </p:spTree>
  </p:cSld>
  <p:clrMapOvr>
    <a:masterClrMapping/>
  </p:clrMapOvr>
  <p:transition spd="med">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1000" fill="hold"/>
                                        <p:tgtEl>
                                          <p:spTgt spid="64516"/>
                                        </p:tgtEl>
                                        <p:attrNameLst>
                                          <p:attrName>ppt_x</p:attrName>
                                        </p:attrNameLst>
                                      </p:cBhvr>
                                      <p:tavLst>
                                        <p:tav tm="0">
                                          <p:val>
                                            <p:strVal val="ppt_x"/>
                                          </p:val>
                                        </p:tav>
                                        <p:tav tm="100000">
                                          <p:val>
                                            <p:strVal val="ppt_x"/>
                                          </p:val>
                                        </p:tav>
                                      </p:tavLst>
                                    </p:anim>
                                    <p:anim calcmode="lin" valueType="num">
                                      <p:cBhvr additive="base">
                                        <p:cTn id="8" dur="1000" fill="hold"/>
                                        <p:tgtEl>
                                          <p:spTgt spid="64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文本框 65537"/>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3666" name="标题 65538"/>
          <p:cNvSpPr>
            <a:spLocks noGrp="1"/>
          </p:cNvSpPr>
          <p:nvPr>
            <p:ph type="title"/>
          </p:nvPr>
        </p:nvSpPr>
        <p:spPr>
          <a:ln/>
        </p:spPr>
        <p:txBody>
          <a:bodyPr anchor="ctr"/>
          <a:lstStyle/>
          <a:p>
            <a:pPr eaLnBrk="1" hangingPunct="1"/>
            <a:r>
              <a:rPr lang="zh-CN" altLang="en-US" sz="3600" b="1">
                <a:ea typeface="方正楷体_GBK" panose="03000509000000000000" pitchFamily="65" charset="-122"/>
              </a:rPr>
              <a:t>原山东省委常委、济南市委书记王敏</a:t>
            </a:r>
          </a:p>
        </p:txBody>
      </p:sp>
      <p:sp>
        <p:nvSpPr>
          <p:cNvPr id="113667" name="文本占位符 65539"/>
          <p:cNvSpPr>
            <a:spLocks noGrp="1"/>
          </p:cNvSpPr>
          <p:nvPr>
            <p:ph type="body"/>
          </p:nvPr>
        </p:nvSpPr>
        <p:spPr>
          <a:ln/>
        </p:spPr>
        <p:txBody>
          <a:bodyPr anchor="t"/>
          <a:lstStyle/>
          <a:p>
            <a:pPr eaLnBrk="1" hangingPunct="1"/>
            <a:endParaRPr lang="zh-CN" altLang="en-US" dirty="0"/>
          </a:p>
        </p:txBody>
      </p:sp>
      <p:pic>
        <p:nvPicPr>
          <p:cNvPr id="65541" name="图片 65540" descr="u=1579759310,2402861404&amp;fm=21&amp;gp=0"/>
          <p:cNvPicPr>
            <a:picLocks noChangeAspect="1"/>
          </p:cNvPicPr>
          <p:nvPr/>
        </p:nvPicPr>
        <p:blipFill>
          <a:blip r:embed="rId3"/>
          <a:stretch>
            <a:fillRect/>
          </a:stretch>
        </p:blipFill>
        <p:spPr>
          <a:xfrm>
            <a:off x="4572000" y="1371600"/>
            <a:ext cx="4572000" cy="5486400"/>
          </a:xfrm>
          <a:prstGeom prst="rect">
            <a:avLst/>
          </a:prstGeom>
          <a:noFill/>
          <a:ln w="9525">
            <a:noFill/>
          </a:ln>
        </p:spPr>
      </p:pic>
      <p:pic>
        <p:nvPicPr>
          <p:cNvPr id="65542" name="图片 65541" descr="5913474c-c8e1-419f-b78c-7a8ec957019c"/>
          <p:cNvPicPr>
            <a:picLocks noChangeAspect="1"/>
          </p:cNvPicPr>
          <p:nvPr/>
        </p:nvPicPr>
        <p:blipFill>
          <a:blip r:embed="rId4"/>
          <a:stretch>
            <a:fillRect/>
          </a:stretch>
        </p:blipFill>
        <p:spPr>
          <a:xfrm>
            <a:off x="0" y="1371600"/>
            <a:ext cx="4572000" cy="5486400"/>
          </a:xfrm>
          <a:prstGeom prst="rect">
            <a:avLst/>
          </a:prstGeom>
          <a:noFill/>
          <a:ln w="9525">
            <a:noFill/>
          </a:ln>
        </p:spPr>
      </p:pic>
      <p:pic>
        <p:nvPicPr>
          <p:cNvPr id="113670" name="图片 65542" descr="9389885061530869789468"/>
          <p:cNvPicPr>
            <a:picLocks noChangeAspect="1"/>
          </p:cNvPicPr>
          <p:nvPr/>
        </p:nvPicPr>
        <p:blipFill>
          <a:blip r:embed="rId5"/>
          <a:stretch>
            <a:fillRect/>
          </a:stretch>
        </p:blipFill>
        <p:spPr>
          <a:xfrm>
            <a:off x="0" y="0"/>
            <a:ext cx="914400" cy="914400"/>
          </a:xfrm>
          <a:prstGeom prst="rect">
            <a:avLst/>
          </a:prstGeom>
          <a:noFill/>
          <a:ln w="11430">
            <a:noFill/>
          </a:ln>
        </p:spPr>
      </p:pic>
      <p:pic>
        <p:nvPicPr>
          <p:cNvPr id="113671" name="图片 65543" descr="4912136171530869789468"/>
          <p:cNvPicPr>
            <a:picLocks noChangeAspect="1"/>
          </p:cNvPicPr>
          <p:nvPr/>
        </p:nvPicPr>
        <p:blipFill>
          <a:blip r:embed="rId5"/>
          <a:stretch>
            <a:fillRect/>
          </a:stretch>
        </p:blipFill>
        <p:spPr>
          <a:xfrm>
            <a:off x="0" y="0"/>
            <a:ext cx="914400" cy="914400"/>
          </a:xfrm>
          <a:prstGeom prst="rect">
            <a:avLst/>
          </a:prstGeom>
          <a:noFill/>
          <a:ln w="11430">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65542"/>
                                        </p:tgtEl>
                                        <p:attrNameLst>
                                          <p:attrName>style.visibility</p:attrName>
                                        </p:attrNameLst>
                                      </p:cBhvr>
                                      <p:to>
                                        <p:strVal val="visible"/>
                                      </p:to>
                                    </p:set>
                                    <p:animEffect transition="in" filter="diamond(in)">
                                      <p:cBhvr>
                                        <p:cTn id="7" dur="1000"/>
                                        <p:tgtEl>
                                          <p:spTgt spid="65542"/>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65541"/>
                                        </p:tgtEl>
                                        <p:attrNameLst>
                                          <p:attrName>style.visibility</p:attrName>
                                        </p:attrNameLst>
                                      </p:cBhvr>
                                      <p:to>
                                        <p:strVal val="visible"/>
                                      </p:to>
                                    </p:set>
                                    <p:anim calcmode="lin" valueType="num">
                                      <p:cBhvr additive="base">
                                        <p:cTn id="11" dur="1000" fill="hold"/>
                                        <p:tgtEl>
                                          <p:spTgt spid="65541"/>
                                        </p:tgtEl>
                                        <p:attrNameLst>
                                          <p:attrName>ppt_w</p:attrName>
                                        </p:attrNameLst>
                                      </p:cBhvr>
                                      <p:tavLst>
                                        <p:tav tm="0">
                                          <p:val>
                                            <p:strVal val="#ppt_w*0.70"/>
                                          </p:val>
                                        </p:tav>
                                        <p:tav tm="100000">
                                          <p:val>
                                            <p:strVal val="#ppt_w"/>
                                          </p:val>
                                        </p:tav>
                                      </p:tavLst>
                                    </p:anim>
                                    <p:anim calcmode="lin" valueType="num">
                                      <p:cBhvr additive="base">
                                        <p:cTn id="12" dur="1000" fill="hold"/>
                                        <p:tgtEl>
                                          <p:spTgt spid="65541"/>
                                        </p:tgtEl>
                                        <p:attrNameLst>
                                          <p:attrName>ppt_h</p:attrName>
                                        </p:attrNameLst>
                                      </p:cBhvr>
                                      <p:tavLst>
                                        <p:tav tm="0">
                                          <p:val>
                                            <p:strVal val="#ppt_h"/>
                                          </p:val>
                                        </p:tav>
                                        <p:tav tm="100000">
                                          <p:val>
                                            <p:strVal val="#ppt_h"/>
                                          </p:val>
                                        </p:tav>
                                      </p:tavLst>
                                    </p:anim>
                                    <p:animEffect transition="in" filter="fade">
                                      <p:cBhvr>
                                        <p:cTn id="13" dur="1000"/>
                                        <p:tgtEl>
                                          <p:spTgt spid="65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p:bldP spid="655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文本框 66561"/>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115714" name="标题 66562"/>
          <p:cNvSpPr>
            <a:spLocks noGrp="1"/>
          </p:cNvSpPr>
          <p:nvPr>
            <p:ph type="title"/>
          </p:nvPr>
        </p:nvSpPr>
        <p:spPr>
          <a:ln/>
        </p:spPr>
        <p:txBody>
          <a:bodyPr anchor="ctr"/>
          <a:lstStyle/>
          <a:p>
            <a:pPr eaLnBrk="1" hangingPunct="1"/>
            <a:endParaRPr lang="zh-CN" altLang="en-US" dirty="0"/>
          </a:p>
        </p:txBody>
      </p:sp>
      <p:sp>
        <p:nvSpPr>
          <p:cNvPr id="115715" name="文本占位符 66563"/>
          <p:cNvSpPr>
            <a:spLocks noGrp="1"/>
          </p:cNvSpPr>
          <p:nvPr>
            <p:ph type="body"/>
          </p:nvPr>
        </p:nvSpPr>
        <p:spPr>
          <a:ln/>
        </p:spPr>
        <p:txBody>
          <a:bodyPr anchor="t"/>
          <a:lstStyle/>
          <a:p>
            <a:pPr eaLnBrk="1" hangingPunct="1"/>
            <a:endParaRPr lang="zh-CN" altLang="en-US" dirty="0"/>
          </a:p>
        </p:txBody>
      </p:sp>
      <p:pic>
        <p:nvPicPr>
          <p:cNvPr id="66565" name="图片 66564" descr="1320463023919_15s8ij"/>
          <p:cNvPicPr>
            <a:picLocks noChangeAspect="1"/>
          </p:cNvPicPr>
          <p:nvPr/>
        </p:nvPicPr>
        <p:blipFill>
          <a:blip r:embed="rId3"/>
          <a:stretch>
            <a:fillRect/>
          </a:stretch>
        </p:blipFill>
        <p:spPr>
          <a:xfrm>
            <a:off x="0" y="0"/>
            <a:ext cx="9144000" cy="7059613"/>
          </a:xfrm>
          <a:prstGeom prst="rect">
            <a:avLst/>
          </a:prstGeom>
          <a:noFill/>
          <a:ln w="9525">
            <a:noFill/>
          </a:ln>
        </p:spPr>
      </p:pic>
      <p:pic>
        <p:nvPicPr>
          <p:cNvPr id="115717" name="图片 66565" descr="3427023821530869789468"/>
          <p:cNvPicPr>
            <a:picLocks noChangeAspect="1"/>
          </p:cNvPicPr>
          <p:nvPr/>
        </p:nvPicPr>
        <p:blipFill>
          <a:blip r:embed="rId4"/>
          <a:stretch>
            <a:fillRect/>
          </a:stretch>
        </p:blipFill>
        <p:spPr>
          <a:xfrm>
            <a:off x="0" y="0"/>
            <a:ext cx="914400" cy="914400"/>
          </a:xfrm>
          <a:prstGeom prst="rect">
            <a:avLst/>
          </a:prstGeom>
          <a:noFill/>
          <a:ln w="11430">
            <a:noFill/>
          </a:ln>
        </p:spPr>
      </p:pic>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circle(in)">
                                      <p:cBhvr>
                                        <p:cTn id="7" dur="20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文本框 6758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sp>
        <p:nvSpPr>
          <p:cNvPr id="67587" name="标题 67586"/>
          <p:cNvSpPr>
            <a:spLocks noGrp="1"/>
          </p:cNvSpPr>
          <p:nvPr>
            <p:ph type="title"/>
          </p:nvPr>
        </p:nvSpPr>
        <p:spPr/>
        <p:txBody>
          <a:bodyPr anchor="b"/>
          <a:lstStyle/>
          <a:p>
            <a:pPr eaLnBrk="1" fontAlgn="base" hangingPunct="1"/>
            <a:endParaRPr lang="zh-CN" altLang="en-US" sz="5400" strike="noStrike" noProof="1">
              <a:effectLst>
                <a:outerShdw blurRad="38100" dist="38100" dir="2700000">
                  <a:srgbClr val="C0C0C0"/>
                </a:outerShdw>
              </a:effectLst>
              <a:ea typeface="方正黑体_GBK" panose="03000509000000000000" pitchFamily="65" charset="-122"/>
            </a:endParaRPr>
          </a:p>
        </p:txBody>
      </p:sp>
      <p:sp>
        <p:nvSpPr>
          <p:cNvPr id="117763" name="内容占位符 67587"/>
          <p:cNvSpPr>
            <a:spLocks noGrp="1"/>
          </p:cNvSpPr>
          <p:nvPr>
            <p:ph idx="4294967295"/>
          </p:nvPr>
        </p:nvSpPr>
        <p:spPr>
          <a:xfrm>
            <a:off x="428625" y="1643063"/>
            <a:ext cx="8229600" cy="4525962"/>
          </a:xfrm>
          <a:ln/>
        </p:spPr>
        <p:txBody>
          <a:bodyPr anchor="t"/>
          <a:lstStyle/>
          <a:p>
            <a:pPr eaLnBrk="1" hangingPunct="1">
              <a:buNone/>
            </a:pPr>
            <a:r>
              <a:rPr lang="en-US" altLang="zh-CN" sz="4400" b="1">
                <a:solidFill>
                  <a:srgbClr val="FF0000"/>
                </a:solidFill>
              </a:rPr>
              <a:t>5</a:t>
            </a:r>
            <a:r>
              <a:rPr lang="zh-CN" altLang="en-US" sz="4400" b="1" dirty="0">
                <a:solidFill>
                  <a:srgbClr val="FF0000"/>
                </a:solidFill>
              </a:rPr>
              <a:t>、交</a:t>
            </a:r>
            <a:r>
              <a:rPr lang="zh-CN" altLang="en-US" sz="4400" b="1">
                <a:solidFill>
                  <a:srgbClr val="FF0000"/>
                </a:solidFill>
              </a:rPr>
              <a:t>好友</a:t>
            </a:r>
          </a:p>
          <a:p>
            <a:pPr eaLnBrk="1" hangingPunct="1">
              <a:buNone/>
            </a:pPr>
            <a:r>
              <a:rPr lang="zh-CN" altLang="en-US" sz="4400" b="1"/>
              <a:t>  </a:t>
            </a:r>
            <a:endParaRPr lang="zh-CN" altLang="en-US" sz="4000" b="1">
              <a:latin typeface="幼圆" pitchFamily="49" charset="-122"/>
            </a:endParaRPr>
          </a:p>
          <a:p>
            <a:pPr eaLnBrk="1" hangingPunct="1"/>
            <a:endParaRPr lang="zh-CN" altLang="en-US"/>
          </a:p>
        </p:txBody>
      </p:sp>
      <p:pic>
        <p:nvPicPr>
          <p:cNvPr id="117764" name="图片 67588" descr="http://upload.citnews.com.cn/2014/0106/1388974688793.jpg"/>
          <p:cNvPicPr>
            <a:picLocks noChangeAspect="1"/>
          </p:cNvPicPr>
          <p:nvPr/>
        </p:nvPicPr>
        <p:blipFill>
          <a:blip r:embed="rId3"/>
          <a:stretch>
            <a:fillRect/>
          </a:stretch>
        </p:blipFill>
        <p:spPr>
          <a:xfrm>
            <a:off x="96838" y="3163888"/>
            <a:ext cx="2749550" cy="2882900"/>
          </a:xfrm>
          <a:prstGeom prst="rect">
            <a:avLst/>
          </a:prstGeom>
          <a:noFill/>
          <a:ln w="9525">
            <a:noFill/>
          </a:ln>
        </p:spPr>
      </p:pic>
      <p:sp>
        <p:nvSpPr>
          <p:cNvPr id="67590" name="任意多边形 67589"/>
          <p:cNvSpPr/>
          <p:nvPr/>
        </p:nvSpPr>
        <p:spPr>
          <a:xfrm rot="-6300000">
            <a:off x="3082925" y="4548188"/>
            <a:ext cx="625475" cy="625475"/>
          </a:xfrm>
          <a:custGeom>
            <a:avLst/>
            <a:gdLst/>
            <a:ahLst/>
            <a:cxnLst/>
            <a:rect l="0" t="0" r="0" b="0"/>
            <a:pathLst>
              <a:path w="984" h="984">
                <a:moveTo>
                  <a:pt x="655" y="655"/>
                </a:moveTo>
                <a:cubicBezTo>
                  <a:pt x="655" y="474"/>
                  <a:pt x="557" y="327"/>
                  <a:pt x="436" y="327"/>
                </a:cubicBezTo>
                <a:cubicBezTo>
                  <a:pt x="318" y="327"/>
                  <a:pt x="222" y="468"/>
                  <a:pt x="217" y="646"/>
                </a:cubicBezTo>
                <a:lnTo>
                  <a:pt x="0" y="637"/>
                </a:lnTo>
                <a:cubicBezTo>
                  <a:pt x="5" y="282"/>
                  <a:pt x="199" y="0"/>
                  <a:pt x="436" y="0"/>
                </a:cubicBezTo>
                <a:cubicBezTo>
                  <a:pt x="678" y="0"/>
                  <a:pt x="875" y="293"/>
                  <a:pt x="875" y="655"/>
                </a:cubicBezTo>
                <a:lnTo>
                  <a:pt x="875" y="655"/>
                </a:lnTo>
                <a:lnTo>
                  <a:pt x="984" y="655"/>
                </a:lnTo>
                <a:lnTo>
                  <a:pt x="765" y="984"/>
                </a:lnTo>
                <a:lnTo>
                  <a:pt x="546" y="655"/>
                </a:lnTo>
                <a:lnTo>
                  <a:pt x="655" y="655"/>
                </a:lnTo>
                <a:lnTo>
                  <a:pt x="655" y="655"/>
                </a:lnTo>
                <a:lnTo>
                  <a:pt x="655" y="655"/>
                </a:lnTo>
                <a:lnTo>
                  <a:pt x="655" y="655"/>
                </a:lnTo>
                <a:lnTo>
                  <a:pt x="655" y="655"/>
                </a:lnTo>
                <a:lnTo>
                  <a:pt x="655" y="655"/>
                </a:lnTo>
                <a:lnTo>
                  <a:pt x="655" y="655"/>
                </a:lnTo>
                <a:lnTo>
                  <a:pt x="655" y="655"/>
                </a:lnTo>
                <a:lnTo>
                  <a:pt x="655" y="655"/>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1" name="任意多边形 67590"/>
          <p:cNvSpPr/>
          <p:nvPr/>
        </p:nvSpPr>
        <p:spPr>
          <a:xfrm rot="-6300000">
            <a:off x="3429000" y="3900488"/>
            <a:ext cx="625475" cy="625475"/>
          </a:xfrm>
          <a:custGeom>
            <a:avLst/>
            <a:gdLst/>
            <a:ahLst/>
            <a:cxnLst/>
            <a:rect l="0" t="0" r="0" b="0"/>
            <a:pathLst>
              <a:path w="984" h="984">
                <a:moveTo>
                  <a:pt x="656" y="656"/>
                </a:moveTo>
                <a:cubicBezTo>
                  <a:pt x="656" y="475"/>
                  <a:pt x="557" y="328"/>
                  <a:pt x="437" y="328"/>
                </a:cubicBezTo>
                <a:cubicBezTo>
                  <a:pt x="319" y="328"/>
                  <a:pt x="222" y="469"/>
                  <a:pt x="217" y="647"/>
                </a:cubicBezTo>
                <a:lnTo>
                  <a:pt x="0" y="638"/>
                </a:lnTo>
                <a:cubicBezTo>
                  <a:pt x="5" y="283"/>
                  <a:pt x="199" y="0"/>
                  <a:pt x="437" y="0"/>
                </a:cubicBezTo>
                <a:cubicBezTo>
                  <a:pt x="679" y="0"/>
                  <a:pt x="874" y="294"/>
                  <a:pt x="874" y="656"/>
                </a:cubicBezTo>
                <a:lnTo>
                  <a:pt x="874" y="656"/>
                </a:lnTo>
                <a:lnTo>
                  <a:pt x="984" y="656"/>
                </a:lnTo>
                <a:lnTo>
                  <a:pt x="765"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2" name="任意多边形 67591"/>
          <p:cNvSpPr/>
          <p:nvPr/>
        </p:nvSpPr>
        <p:spPr>
          <a:xfrm rot="-6300000">
            <a:off x="3775075" y="3179763"/>
            <a:ext cx="625475" cy="625475"/>
          </a:xfrm>
          <a:custGeom>
            <a:avLst/>
            <a:gdLst/>
            <a:ahLst/>
            <a:cxnLst/>
            <a:rect l="0" t="0" r="0" b="0"/>
            <a:pathLst>
              <a:path w="985" h="984">
                <a:moveTo>
                  <a:pt x="656" y="656"/>
                </a:moveTo>
                <a:cubicBezTo>
                  <a:pt x="656" y="475"/>
                  <a:pt x="558" y="328"/>
                  <a:pt x="437" y="328"/>
                </a:cubicBezTo>
                <a:cubicBezTo>
                  <a:pt x="319" y="328"/>
                  <a:pt x="222" y="469"/>
                  <a:pt x="218" y="647"/>
                </a:cubicBezTo>
                <a:lnTo>
                  <a:pt x="0" y="638"/>
                </a:lnTo>
                <a:cubicBezTo>
                  <a:pt x="5" y="283"/>
                  <a:pt x="200" y="0"/>
                  <a:pt x="437" y="0"/>
                </a:cubicBezTo>
                <a:cubicBezTo>
                  <a:pt x="679" y="0"/>
                  <a:pt x="875" y="294"/>
                  <a:pt x="875" y="656"/>
                </a:cubicBezTo>
                <a:lnTo>
                  <a:pt x="875" y="656"/>
                </a:lnTo>
                <a:lnTo>
                  <a:pt x="985" y="656"/>
                </a:lnTo>
                <a:lnTo>
                  <a:pt x="766"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sp>
        <p:nvSpPr>
          <p:cNvPr id="67593" name="任意多边形 67592"/>
          <p:cNvSpPr/>
          <p:nvPr/>
        </p:nvSpPr>
        <p:spPr>
          <a:xfrm rot="-6300000">
            <a:off x="2736850" y="5197475"/>
            <a:ext cx="625475" cy="625475"/>
          </a:xfrm>
          <a:custGeom>
            <a:avLst/>
            <a:gdLst/>
            <a:ahLst/>
            <a:cxnLst/>
            <a:rect l="0" t="0" r="0" b="0"/>
            <a:pathLst>
              <a:path w="984" h="984">
                <a:moveTo>
                  <a:pt x="656" y="656"/>
                </a:moveTo>
                <a:cubicBezTo>
                  <a:pt x="656" y="475"/>
                  <a:pt x="557" y="328"/>
                  <a:pt x="437" y="328"/>
                </a:cubicBezTo>
                <a:cubicBezTo>
                  <a:pt x="319" y="328"/>
                  <a:pt x="222" y="469"/>
                  <a:pt x="217" y="647"/>
                </a:cubicBezTo>
                <a:lnTo>
                  <a:pt x="0" y="638"/>
                </a:lnTo>
                <a:cubicBezTo>
                  <a:pt x="5" y="283"/>
                  <a:pt x="199" y="0"/>
                  <a:pt x="437" y="0"/>
                </a:cubicBezTo>
                <a:cubicBezTo>
                  <a:pt x="679" y="0"/>
                  <a:pt x="875" y="294"/>
                  <a:pt x="875" y="656"/>
                </a:cubicBezTo>
                <a:lnTo>
                  <a:pt x="875" y="656"/>
                </a:lnTo>
                <a:lnTo>
                  <a:pt x="984" y="656"/>
                </a:lnTo>
                <a:lnTo>
                  <a:pt x="765" y="984"/>
                </a:lnTo>
                <a:lnTo>
                  <a:pt x="547" y="656"/>
                </a:lnTo>
                <a:lnTo>
                  <a:pt x="656" y="656"/>
                </a:lnTo>
                <a:lnTo>
                  <a:pt x="656" y="656"/>
                </a:lnTo>
                <a:lnTo>
                  <a:pt x="656" y="656"/>
                </a:lnTo>
                <a:lnTo>
                  <a:pt x="656" y="656"/>
                </a:lnTo>
                <a:lnTo>
                  <a:pt x="656" y="656"/>
                </a:lnTo>
                <a:lnTo>
                  <a:pt x="656" y="656"/>
                </a:lnTo>
                <a:lnTo>
                  <a:pt x="656" y="656"/>
                </a:lnTo>
                <a:lnTo>
                  <a:pt x="656" y="656"/>
                </a:lnTo>
                <a:lnTo>
                  <a:pt x="656" y="656"/>
                </a:lnTo>
                <a:close/>
              </a:path>
            </a:pathLst>
          </a:custGeom>
          <a:gradFill rotWithShape="1">
            <a:gsLst>
              <a:gs pos="0">
                <a:srgbClr val="525252">
                  <a:alpha val="20000"/>
                </a:srgbClr>
              </a:gs>
              <a:gs pos="100000">
                <a:schemeClr val="folHlink"/>
              </a:gs>
            </a:gsLst>
            <a:lin ang="0" scaled="1"/>
            <a:tileRect/>
          </a:gradFill>
          <a:ln w="9525">
            <a:noFill/>
          </a:ln>
        </p:spPr>
        <p:txBody>
          <a:bodyPr/>
          <a:lstStyle/>
          <a:p>
            <a:endParaRPr lang="zh-CN" altLang="en-US"/>
          </a:p>
        </p:txBody>
      </p:sp>
      <p:grpSp>
        <p:nvGrpSpPr>
          <p:cNvPr id="67594" name="组合 67593"/>
          <p:cNvGrpSpPr/>
          <p:nvPr/>
        </p:nvGrpSpPr>
        <p:grpSpPr>
          <a:xfrm>
            <a:off x="4357688" y="2714625"/>
            <a:ext cx="4319587" cy="660400"/>
            <a:chOff x="2745" y="1710"/>
            <a:chExt cx="2721" cy="416"/>
          </a:xfrm>
        </p:grpSpPr>
        <p:sp>
          <p:nvSpPr>
            <p:cNvPr id="117770" name="矩形 67594"/>
            <p:cNvSpPr/>
            <p:nvPr/>
          </p:nvSpPr>
          <p:spPr>
            <a:xfrm>
              <a:off x="2745" y="181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1" name="矩形 67595"/>
            <p:cNvSpPr/>
            <p:nvPr/>
          </p:nvSpPr>
          <p:spPr>
            <a:xfrm>
              <a:off x="3320" y="181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2" name="平行四边形 67596"/>
            <p:cNvSpPr/>
            <p:nvPr/>
          </p:nvSpPr>
          <p:spPr>
            <a:xfrm>
              <a:off x="2745" y="171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3" name="平行四边形 67597"/>
            <p:cNvSpPr/>
            <p:nvPr/>
          </p:nvSpPr>
          <p:spPr>
            <a:xfrm>
              <a:off x="2840" y="172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4" name="矩形 67598"/>
            <p:cNvSpPr/>
            <p:nvPr/>
          </p:nvSpPr>
          <p:spPr>
            <a:xfrm>
              <a:off x="2771" y="186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00" name="文本框 67599"/>
          <p:cNvSpPr txBox="1"/>
          <p:nvPr/>
        </p:nvSpPr>
        <p:spPr>
          <a:xfrm>
            <a:off x="4676775" y="30003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5</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01" name="组合 67600"/>
          <p:cNvGrpSpPr/>
          <p:nvPr/>
        </p:nvGrpSpPr>
        <p:grpSpPr>
          <a:xfrm>
            <a:off x="4014788" y="3381375"/>
            <a:ext cx="4319587" cy="660400"/>
            <a:chOff x="2529" y="2130"/>
            <a:chExt cx="2721" cy="416"/>
          </a:xfrm>
        </p:grpSpPr>
        <p:sp>
          <p:nvSpPr>
            <p:cNvPr id="117777" name="矩形 67601"/>
            <p:cNvSpPr/>
            <p:nvPr/>
          </p:nvSpPr>
          <p:spPr>
            <a:xfrm>
              <a:off x="2529" y="223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8" name="矩形 67602"/>
            <p:cNvSpPr/>
            <p:nvPr/>
          </p:nvSpPr>
          <p:spPr>
            <a:xfrm>
              <a:off x="3104" y="223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79" name="平行四边形 67603"/>
            <p:cNvSpPr/>
            <p:nvPr/>
          </p:nvSpPr>
          <p:spPr>
            <a:xfrm>
              <a:off x="2529" y="213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0" name="平行四边形 67604"/>
            <p:cNvSpPr/>
            <p:nvPr/>
          </p:nvSpPr>
          <p:spPr>
            <a:xfrm>
              <a:off x="2624" y="214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1" name="矩形 67605"/>
            <p:cNvSpPr/>
            <p:nvPr/>
          </p:nvSpPr>
          <p:spPr>
            <a:xfrm>
              <a:off x="2555" y="228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07" name="文本框 67606"/>
          <p:cNvSpPr txBox="1"/>
          <p:nvPr/>
        </p:nvSpPr>
        <p:spPr>
          <a:xfrm>
            <a:off x="5167313" y="3668713"/>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家族参与、荫蔽亲友</a:t>
            </a:r>
          </a:p>
        </p:txBody>
      </p:sp>
      <p:sp>
        <p:nvSpPr>
          <p:cNvPr id="67608" name="文本框 67607"/>
          <p:cNvSpPr txBox="1"/>
          <p:nvPr/>
        </p:nvSpPr>
        <p:spPr>
          <a:xfrm>
            <a:off x="4333875" y="366712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4</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09" name="组合 67608"/>
          <p:cNvGrpSpPr/>
          <p:nvPr/>
        </p:nvGrpSpPr>
        <p:grpSpPr>
          <a:xfrm>
            <a:off x="3681413" y="4048125"/>
            <a:ext cx="4319587" cy="660400"/>
            <a:chOff x="2319" y="2550"/>
            <a:chExt cx="2721" cy="416"/>
          </a:xfrm>
        </p:grpSpPr>
        <p:sp>
          <p:nvSpPr>
            <p:cNvPr id="117785" name="矩形 67609"/>
            <p:cNvSpPr/>
            <p:nvPr/>
          </p:nvSpPr>
          <p:spPr>
            <a:xfrm>
              <a:off x="2319" y="265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6" name="矩形 67610"/>
            <p:cNvSpPr/>
            <p:nvPr/>
          </p:nvSpPr>
          <p:spPr>
            <a:xfrm>
              <a:off x="2894" y="265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7" name="平行四边形 67611"/>
            <p:cNvSpPr/>
            <p:nvPr/>
          </p:nvSpPr>
          <p:spPr>
            <a:xfrm>
              <a:off x="2319" y="255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8" name="平行四边形 67612"/>
            <p:cNvSpPr/>
            <p:nvPr/>
          </p:nvSpPr>
          <p:spPr>
            <a:xfrm>
              <a:off x="2414" y="256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89" name="矩形 67613"/>
            <p:cNvSpPr/>
            <p:nvPr/>
          </p:nvSpPr>
          <p:spPr>
            <a:xfrm>
              <a:off x="2345" y="270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15" name="文本框 67614"/>
          <p:cNvSpPr txBox="1"/>
          <p:nvPr/>
        </p:nvSpPr>
        <p:spPr>
          <a:xfrm>
            <a:off x="5457825" y="3017838"/>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利益捆绑、结成同盟</a:t>
            </a:r>
          </a:p>
        </p:txBody>
      </p:sp>
      <p:sp>
        <p:nvSpPr>
          <p:cNvPr id="67616" name="文本框 67615"/>
          <p:cNvSpPr txBox="1"/>
          <p:nvPr/>
        </p:nvSpPr>
        <p:spPr>
          <a:xfrm>
            <a:off x="4000500" y="43338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3</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67617" name="组合 67616"/>
          <p:cNvGrpSpPr/>
          <p:nvPr/>
        </p:nvGrpSpPr>
        <p:grpSpPr>
          <a:xfrm>
            <a:off x="3338513" y="4714875"/>
            <a:ext cx="4319587" cy="660400"/>
            <a:chOff x="2103" y="2970"/>
            <a:chExt cx="2721" cy="416"/>
          </a:xfrm>
        </p:grpSpPr>
        <p:sp>
          <p:nvSpPr>
            <p:cNvPr id="117793" name="矩形 67617"/>
            <p:cNvSpPr/>
            <p:nvPr/>
          </p:nvSpPr>
          <p:spPr>
            <a:xfrm>
              <a:off x="2103" y="307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4" name="矩形 67618"/>
            <p:cNvSpPr/>
            <p:nvPr/>
          </p:nvSpPr>
          <p:spPr>
            <a:xfrm>
              <a:off x="2678" y="307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5" name="平行四边形 67619"/>
            <p:cNvSpPr/>
            <p:nvPr/>
          </p:nvSpPr>
          <p:spPr>
            <a:xfrm>
              <a:off x="2103" y="297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6" name="平行四边形 67620"/>
            <p:cNvSpPr/>
            <p:nvPr/>
          </p:nvSpPr>
          <p:spPr>
            <a:xfrm>
              <a:off x="2198" y="298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797" name="矩形 67621"/>
            <p:cNvSpPr/>
            <p:nvPr/>
          </p:nvSpPr>
          <p:spPr>
            <a:xfrm>
              <a:off x="2129" y="312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67623" name="文本框 67622"/>
          <p:cNvSpPr txBox="1"/>
          <p:nvPr/>
        </p:nvSpPr>
        <p:spPr>
          <a:xfrm>
            <a:off x="3657600" y="500062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2</a:t>
            </a:r>
            <a:r>
              <a:rPr lang="zh-CN" altLang="en-US" sz="1600" b="1">
                <a:solidFill>
                  <a:srgbClr val="FFFF66"/>
                </a:solidFill>
                <a:latin typeface="黑体" panose="02010609060101010101" pitchFamily="2" charset="-122"/>
                <a:ea typeface="黑体" panose="02010609060101010101" pitchFamily="2" charset="-122"/>
              </a:rPr>
              <a:t>步</a:t>
            </a:r>
          </a:p>
        </p:txBody>
      </p:sp>
      <p:grpSp>
        <p:nvGrpSpPr>
          <p:cNvPr id="117799" name="组合 67623"/>
          <p:cNvGrpSpPr/>
          <p:nvPr/>
        </p:nvGrpSpPr>
        <p:grpSpPr>
          <a:xfrm>
            <a:off x="2995613" y="5381625"/>
            <a:ext cx="4319587" cy="660400"/>
            <a:chOff x="1887" y="3390"/>
            <a:chExt cx="2721" cy="416"/>
          </a:xfrm>
        </p:grpSpPr>
        <p:sp>
          <p:nvSpPr>
            <p:cNvPr id="117800" name="矩形 67624"/>
            <p:cNvSpPr/>
            <p:nvPr/>
          </p:nvSpPr>
          <p:spPr>
            <a:xfrm>
              <a:off x="1887" y="3499"/>
              <a:ext cx="575" cy="307"/>
            </a:xfrm>
            <a:prstGeom prst="rect">
              <a:avLst/>
            </a:prstGeom>
            <a:gradFill rotWithShape="1">
              <a:gsLst>
                <a:gs pos="0">
                  <a:srgbClr val="000000"/>
                </a:gs>
                <a:gs pos="100000">
                  <a:srgbClr val="800000"/>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1" name="矩形 67625"/>
            <p:cNvSpPr/>
            <p:nvPr/>
          </p:nvSpPr>
          <p:spPr>
            <a:xfrm>
              <a:off x="2462" y="3499"/>
              <a:ext cx="1954" cy="307"/>
            </a:xfrm>
            <a:prstGeom prst="rect">
              <a:avLst/>
            </a:prstGeom>
            <a:gradFill rotWithShape="1">
              <a:gsLst>
                <a:gs pos="0">
                  <a:srgbClr val="000000">
                    <a:alpha val="59999"/>
                  </a:srgbClr>
                </a:gs>
                <a:gs pos="100000">
                  <a:srgbClr val="434343">
                    <a:alpha val="0"/>
                  </a:srgbClr>
                </a:gs>
              </a:gsLst>
              <a:lin ang="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2" name="平行四边形 67626"/>
            <p:cNvSpPr/>
            <p:nvPr/>
          </p:nvSpPr>
          <p:spPr>
            <a:xfrm>
              <a:off x="1887" y="3390"/>
              <a:ext cx="2721" cy="115"/>
            </a:xfrm>
            <a:prstGeom prst="parallelogram">
              <a:avLst>
                <a:gd name="adj" fmla="val 179964"/>
              </a:avLst>
            </a:prstGeom>
            <a:solidFill>
              <a:srgbClr val="808080"/>
            </a:soli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3" name="平行四边形 67627"/>
            <p:cNvSpPr/>
            <p:nvPr/>
          </p:nvSpPr>
          <p:spPr>
            <a:xfrm>
              <a:off x="1982" y="3408"/>
              <a:ext cx="2544" cy="61"/>
            </a:xfrm>
            <a:prstGeom prst="parallelogram">
              <a:avLst>
                <a:gd name="adj" fmla="val 202143"/>
              </a:avLst>
            </a:prstGeom>
            <a:gradFill rotWithShape="1">
              <a:gsLst>
                <a:gs pos="0">
                  <a:srgbClr val="000000">
                    <a:alpha val="39999"/>
                  </a:srgbClr>
                </a:gs>
                <a:gs pos="100000">
                  <a:srgbClr val="800000">
                    <a:alpha val="0"/>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sp>
          <p:nvSpPr>
            <p:cNvPr id="117804" name="矩形 67628"/>
            <p:cNvSpPr/>
            <p:nvPr/>
          </p:nvSpPr>
          <p:spPr>
            <a:xfrm>
              <a:off x="1913" y="3541"/>
              <a:ext cx="521" cy="249"/>
            </a:xfrm>
            <a:prstGeom prst="rect">
              <a:avLst/>
            </a:prstGeom>
            <a:gradFill rotWithShape="1">
              <a:gsLst>
                <a:gs pos="0">
                  <a:srgbClr val="A9A9A9">
                    <a:alpha val="0"/>
                  </a:srgbClr>
                </a:gs>
                <a:gs pos="100000">
                  <a:srgbClr val="000000">
                    <a:alpha val="39999"/>
                  </a:srgbClr>
                </a:gs>
              </a:gsLst>
              <a:lin ang="5400000" scaled="1"/>
              <a:tileRect/>
            </a:gradFill>
            <a:ln w="9525">
              <a:noFill/>
            </a:ln>
          </p:spPr>
          <p:txBody>
            <a:bodyPr wrap="none" lIns="87313" tIns="44450" rIns="87313" bIns="44450" anchor="ctr"/>
            <a:lstStyle/>
            <a:p>
              <a:endParaRPr lang="zh-CN" altLang="en-US" sz="1800" dirty="0">
                <a:latin typeface="Arial" panose="020B0604020202020204" pitchFamily="34" charset="0"/>
                <a:ea typeface="宋体" panose="02010600030101010101" pitchFamily="2" charset="-122"/>
              </a:endParaRPr>
            </a:p>
          </p:txBody>
        </p:sp>
      </p:grpSp>
      <p:sp>
        <p:nvSpPr>
          <p:cNvPr id="117805" name="文本框 67629"/>
          <p:cNvSpPr txBox="1"/>
          <p:nvPr/>
        </p:nvSpPr>
        <p:spPr>
          <a:xfrm>
            <a:off x="3314700" y="5667375"/>
            <a:ext cx="522288" cy="238125"/>
          </a:xfrm>
          <a:prstGeom prst="rect">
            <a:avLst/>
          </a:prstGeom>
          <a:noFill/>
          <a:ln w="9525">
            <a:noFill/>
          </a:ln>
          <a:effectLst>
            <a:outerShdw dist="17961" dir="2699999" algn="ctr" rotWithShape="0">
              <a:schemeClr val="tx1">
                <a:alpha val="50000"/>
              </a:schemeClr>
            </a:outerShdw>
          </a:effectLst>
        </p:spPr>
        <p:txBody>
          <a:bodyPr wrap="none" lIns="0" tIns="0" rIns="0" bIns="0" anchor="t">
            <a:spAutoFit/>
          </a:bodyPr>
          <a:lstStyle/>
          <a:p>
            <a:pPr marL="85725" indent="-85725" algn="ctr" latinLnBrk="1"/>
            <a:r>
              <a:rPr lang="zh-CN" altLang="en-US" sz="1600" b="1">
                <a:solidFill>
                  <a:srgbClr val="FFFF66"/>
                </a:solidFill>
                <a:latin typeface="黑体" panose="02010609060101010101" pitchFamily="2" charset="-122"/>
                <a:ea typeface="黑体" panose="02010609060101010101" pitchFamily="2" charset="-122"/>
              </a:rPr>
              <a:t>第</a:t>
            </a:r>
            <a:r>
              <a:rPr lang="en-US" altLang="zh-CN" sz="1600" b="1">
                <a:solidFill>
                  <a:srgbClr val="FFFF66"/>
                </a:solidFill>
                <a:latin typeface="黑体" panose="02010609060101010101" pitchFamily="2" charset="-122"/>
                <a:ea typeface="黑体" panose="02010609060101010101" pitchFamily="2" charset="-122"/>
              </a:rPr>
              <a:t>1</a:t>
            </a:r>
            <a:r>
              <a:rPr lang="zh-CN" altLang="en-US" sz="1600" b="1">
                <a:solidFill>
                  <a:srgbClr val="FFFF66"/>
                </a:solidFill>
                <a:latin typeface="黑体" panose="02010609060101010101" pitchFamily="2" charset="-122"/>
                <a:ea typeface="黑体" panose="02010609060101010101" pitchFamily="2" charset="-122"/>
              </a:rPr>
              <a:t>步</a:t>
            </a:r>
          </a:p>
        </p:txBody>
      </p:sp>
      <p:sp>
        <p:nvSpPr>
          <p:cNvPr id="117806" name="文本框 67630"/>
          <p:cNvSpPr txBox="1"/>
          <p:nvPr/>
        </p:nvSpPr>
        <p:spPr>
          <a:xfrm>
            <a:off x="4048125" y="5695950"/>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吃喝请送、感情投资</a:t>
            </a:r>
          </a:p>
        </p:txBody>
      </p:sp>
      <p:sp>
        <p:nvSpPr>
          <p:cNvPr id="67632" name="文本框 67631"/>
          <p:cNvSpPr txBox="1"/>
          <p:nvPr/>
        </p:nvSpPr>
        <p:spPr>
          <a:xfrm>
            <a:off x="4394200" y="5000625"/>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官商勾结、牟取利益</a:t>
            </a:r>
          </a:p>
        </p:txBody>
      </p:sp>
      <p:sp>
        <p:nvSpPr>
          <p:cNvPr id="67633" name="文本框 67632"/>
          <p:cNvSpPr txBox="1"/>
          <p:nvPr/>
        </p:nvSpPr>
        <p:spPr>
          <a:xfrm>
            <a:off x="4729163" y="4325938"/>
            <a:ext cx="1854200" cy="238125"/>
          </a:xfrm>
          <a:prstGeom prst="rect">
            <a:avLst/>
          </a:prstGeom>
          <a:noFill/>
          <a:ln w="9525">
            <a:noFill/>
          </a:ln>
          <a:effectLst>
            <a:outerShdw dist="17961" dir="2699999" algn="ctr" rotWithShape="0">
              <a:schemeClr val="tx1"/>
            </a:outerShdw>
          </a:effectLst>
        </p:spPr>
        <p:txBody>
          <a:bodyPr wrap="none" lIns="0" tIns="0" rIns="0" bIns="0" anchor="t">
            <a:spAutoFit/>
          </a:bodyPr>
          <a:lstStyle/>
          <a:p>
            <a:pPr latinLnBrk="1">
              <a:spcBef>
                <a:spcPct val="50000"/>
              </a:spcBef>
            </a:pPr>
            <a:r>
              <a:rPr lang="zh-CN" altLang="en-US" sz="1600" b="1">
                <a:solidFill>
                  <a:srgbClr val="FFFFFF"/>
                </a:solidFill>
                <a:latin typeface="黑体" panose="02010609060101010101" pitchFamily="2" charset="-122"/>
                <a:ea typeface="黑体" panose="02010609060101010101" pitchFamily="2" charset="-122"/>
              </a:rPr>
              <a:t>花样翻新、隐蔽腐败</a:t>
            </a:r>
          </a:p>
        </p:txBody>
      </p:sp>
      <p:sp>
        <p:nvSpPr>
          <p:cNvPr id="117809" name="文本框 67633"/>
          <p:cNvSpPr txBox="1"/>
          <p:nvPr/>
        </p:nvSpPr>
        <p:spPr>
          <a:xfrm>
            <a:off x="857250" y="2643188"/>
            <a:ext cx="1258888" cy="520700"/>
          </a:xfrm>
          <a:prstGeom prst="rect">
            <a:avLst/>
          </a:prstGeom>
          <a:noFill/>
          <a:ln w="9525">
            <a:noFill/>
          </a:ln>
        </p:spPr>
        <p:txBody>
          <a:bodyPr wrap="none" anchor="t">
            <a:spAutoFit/>
          </a:bodyPr>
          <a:lstStyle/>
          <a:p>
            <a:r>
              <a:rPr lang="zh-CN" altLang="en-US" sz="2800">
                <a:latin typeface="方正黑体_GBK" panose="03000509000000000000" pitchFamily="65" charset="-122"/>
                <a:ea typeface="方正黑体_GBK" panose="03000509000000000000" pitchFamily="65" charset="-122"/>
              </a:rPr>
              <a:t>朋友圈</a:t>
            </a:r>
          </a:p>
        </p:txBody>
      </p:sp>
    </p:spTree>
  </p:cSld>
  <p:clrMapOvr>
    <a:masterClrMapping/>
  </p:clrMapOvr>
  <p:transition spd="med">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7593"/>
                                        </p:tgtEl>
                                        <p:attrNameLst>
                                          <p:attrName>style.visibility</p:attrName>
                                        </p:attrNameLst>
                                      </p:cBhvr>
                                      <p:to>
                                        <p:strVal val="visible"/>
                                      </p:to>
                                    </p:set>
                                    <p:animEffect transition="in" filter="fade">
                                      <p:cBhvr>
                                        <p:cTn id="7" dur="500"/>
                                        <p:tgtEl>
                                          <p:spTgt spid="67593"/>
                                        </p:tgtEl>
                                      </p:cBhvr>
                                    </p:animEffect>
                                    <p:anim calcmode="lin" valueType="num">
                                      <p:cBhvr additive="base">
                                        <p:cTn id="8" dur="500" fill="hold"/>
                                        <p:tgtEl>
                                          <p:spTgt spid="67593"/>
                                        </p:tgtEl>
                                        <p:attrNameLst>
                                          <p:attrName>ppt_x</p:attrName>
                                        </p:attrNameLst>
                                      </p:cBhvr>
                                      <p:tavLst>
                                        <p:tav tm="0">
                                          <p:val>
                                            <p:strVal val="#ppt_x"/>
                                          </p:val>
                                        </p:tav>
                                        <p:tav tm="100000">
                                          <p:val>
                                            <p:strVal val="#ppt_x"/>
                                          </p:val>
                                        </p:tav>
                                      </p:tavLst>
                                    </p:anim>
                                    <p:anim calcmode="lin" valueType="num">
                                      <p:cBhvr additive="base">
                                        <p:cTn id="9" dur="500" fill="hold"/>
                                        <p:tgtEl>
                                          <p:spTgt spid="6759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676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6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623"/>
                                        </p:tgtEl>
                                        <p:attrNameLst>
                                          <p:attrName>style.visibility</p:attrName>
                                        </p:attrNameLst>
                                      </p:cBhvr>
                                      <p:to>
                                        <p:strVal val="visible"/>
                                      </p:to>
                                    </p:set>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67590"/>
                                        </p:tgtEl>
                                        <p:attrNameLst>
                                          <p:attrName>style.visibility</p:attrName>
                                        </p:attrNameLst>
                                      </p:cBhvr>
                                      <p:to>
                                        <p:strVal val="visible"/>
                                      </p:to>
                                    </p:set>
                                    <p:animEffect transition="in" filter="fade">
                                      <p:cBhvr>
                                        <p:cTn id="20" dur="500"/>
                                        <p:tgtEl>
                                          <p:spTgt spid="67590"/>
                                        </p:tgtEl>
                                      </p:cBhvr>
                                    </p:animEffect>
                                    <p:anim calcmode="lin" valueType="num">
                                      <p:cBhvr additive="base">
                                        <p:cTn id="21" dur="500" fill="hold"/>
                                        <p:tgtEl>
                                          <p:spTgt spid="67590"/>
                                        </p:tgtEl>
                                        <p:attrNameLst>
                                          <p:attrName>ppt_x</p:attrName>
                                        </p:attrNameLst>
                                      </p:cBhvr>
                                      <p:tavLst>
                                        <p:tav tm="0">
                                          <p:val>
                                            <p:strVal val="#ppt_x"/>
                                          </p:val>
                                        </p:tav>
                                        <p:tav tm="100000">
                                          <p:val>
                                            <p:strVal val="#ppt_x"/>
                                          </p:val>
                                        </p:tav>
                                      </p:tavLst>
                                    </p:anim>
                                    <p:anim calcmode="lin" valueType="num">
                                      <p:cBhvr additive="base">
                                        <p:cTn id="22" dur="500" fill="hold"/>
                                        <p:tgtEl>
                                          <p:spTgt spid="6759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6760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6763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67616"/>
                                        </p:tgtEl>
                                        <p:attrNameLst>
                                          <p:attrName>style.visibility</p:attrName>
                                        </p:attrNameLst>
                                      </p:cBhvr>
                                      <p:to>
                                        <p:strVal val="visible"/>
                                      </p:to>
                                    </p:se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67591"/>
                                        </p:tgtEl>
                                        <p:attrNameLst>
                                          <p:attrName>style.visibility</p:attrName>
                                        </p:attrNameLst>
                                      </p:cBhvr>
                                      <p:to>
                                        <p:strVal val="visible"/>
                                      </p:to>
                                    </p:set>
                                    <p:animEffect transition="in" filter="fade">
                                      <p:cBhvr>
                                        <p:cTn id="33" dur="500"/>
                                        <p:tgtEl>
                                          <p:spTgt spid="67591"/>
                                        </p:tgtEl>
                                      </p:cBhvr>
                                    </p:animEffect>
                                    <p:anim calcmode="lin" valueType="num">
                                      <p:cBhvr additive="base">
                                        <p:cTn id="34" dur="500" fill="hold"/>
                                        <p:tgtEl>
                                          <p:spTgt spid="67591"/>
                                        </p:tgtEl>
                                        <p:attrNameLst>
                                          <p:attrName>ppt_x</p:attrName>
                                        </p:attrNameLst>
                                      </p:cBhvr>
                                      <p:tavLst>
                                        <p:tav tm="0">
                                          <p:val>
                                            <p:strVal val="#ppt_x"/>
                                          </p:val>
                                        </p:tav>
                                        <p:tav tm="100000">
                                          <p:val>
                                            <p:strVal val="#ppt_x"/>
                                          </p:val>
                                        </p:tav>
                                      </p:tavLst>
                                    </p:anim>
                                    <p:anim calcmode="lin" valueType="num">
                                      <p:cBhvr additive="base">
                                        <p:cTn id="35" dur="500" fill="hold"/>
                                        <p:tgtEl>
                                          <p:spTgt spid="6759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 presetClass="entr" presetSubtype="0" fill="hold" nodeType="afterEffect">
                                  <p:stCondLst>
                                    <p:cond delay="0"/>
                                  </p:stCondLst>
                                  <p:childTnLst>
                                    <p:set>
                                      <p:cBhvr>
                                        <p:cTn id="38" dur="1" fill="hold">
                                          <p:stCondLst>
                                            <p:cond delay="0"/>
                                          </p:stCondLst>
                                        </p:cTn>
                                        <p:tgtEl>
                                          <p:spTgt spid="6760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760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608"/>
                                        </p:tgtEl>
                                        <p:attrNameLst>
                                          <p:attrName>style.visibility</p:attrName>
                                        </p:attrNameLst>
                                      </p:cBhvr>
                                      <p:to>
                                        <p:strVal val="visible"/>
                                      </p:to>
                                    </p:se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67592"/>
                                        </p:tgtEl>
                                        <p:attrNameLst>
                                          <p:attrName>style.visibility</p:attrName>
                                        </p:attrNameLst>
                                      </p:cBhvr>
                                      <p:to>
                                        <p:strVal val="visible"/>
                                      </p:to>
                                    </p:set>
                                    <p:animEffect transition="in" filter="fade">
                                      <p:cBhvr>
                                        <p:cTn id="46" dur="500"/>
                                        <p:tgtEl>
                                          <p:spTgt spid="67592"/>
                                        </p:tgtEl>
                                      </p:cBhvr>
                                    </p:animEffect>
                                    <p:anim calcmode="lin" valueType="num">
                                      <p:cBhvr additive="base">
                                        <p:cTn id="47" dur="500" fill="hold"/>
                                        <p:tgtEl>
                                          <p:spTgt spid="67592"/>
                                        </p:tgtEl>
                                        <p:attrNameLst>
                                          <p:attrName>ppt_x</p:attrName>
                                        </p:attrNameLst>
                                      </p:cBhvr>
                                      <p:tavLst>
                                        <p:tav tm="0">
                                          <p:val>
                                            <p:strVal val="#ppt_x"/>
                                          </p:val>
                                        </p:tav>
                                        <p:tav tm="100000">
                                          <p:val>
                                            <p:strVal val="#ppt_x"/>
                                          </p:val>
                                        </p:tav>
                                      </p:tavLst>
                                    </p:anim>
                                    <p:anim calcmode="lin" valueType="num">
                                      <p:cBhvr additive="base">
                                        <p:cTn id="48" dur="500" fill="hold"/>
                                        <p:tgtEl>
                                          <p:spTgt spid="67592"/>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1" presetClass="entr" presetSubtype="0" fill="hold" nodeType="afterEffect">
                                  <p:stCondLst>
                                    <p:cond delay="0"/>
                                  </p:stCondLst>
                                  <p:childTnLst>
                                    <p:set>
                                      <p:cBhvr>
                                        <p:cTn id="51" dur="1" fill="hold">
                                          <p:stCondLst>
                                            <p:cond delay="0"/>
                                          </p:stCondLst>
                                        </p:cTn>
                                        <p:tgtEl>
                                          <p:spTgt spid="6759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67615"/>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676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0" grpId="0" animBg="1"/>
      <p:bldP spid="67591" grpId="0" animBg="1"/>
      <p:bldP spid="67592" grpId="0" animBg="1"/>
      <p:bldP spid="67593" grpId="0" animBg="1"/>
      <p:bldP spid="67600" grpId="0" animBg="1"/>
      <p:bldP spid="67607" grpId="0" animBg="1"/>
      <p:bldP spid="67608" grpId="0" animBg="1"/>
      <p:bldP spid="67615" grpId="0" animBg="1"/>
      <p:bldP spid="67616" grpId="0" animBg="1"/>
      <p:bldP spid="67623" grpId="0" animBg="1"/>
      <p:bldP spid="67632" grpId="0" animBg="1"/>
      <p:bldP spid="676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r>
              <a:rPr lang="en-US" altLang="zh-CN" sz="2800" b="1">
                <a:solidFill>
                  <a:srgbClr val="000000"/>
                </a:solidFill>
                <a:ea typeface="方正楷体_GBK" panose="03000509000000000000" pitchFamily="65" charset="-122"/>
              </a:rPr>
              <a:t>2018</a:t>
            </a:r>
            <a:r>
              <a:rPr lang="zh-CN" altLang="en-US" sz="2800" b="1">
                <a:solidFill>
                  <a:srgbClr val="000000"/>
                </a:solidFill>
                <a:ea typeface="方正楷体_GBK" panose="03000509000000000000" pitchFamily="65" charset="-122"/>
              </a:rPr>
              <a:t>年</a:t>
            </a:r>
            <a:r>
              <a:rPr lang="en-US" altLang="zh-CN" sz="2800" b="1">
                <a:solidFill>
                  <a:srgbClr val="000000"/>
                </a:solidFill>
                <a:ea typeface="方正楷体_GBK" panose="03000509000000000000" pitchFamily="65" charset="-122"/>
              </a:rPr>
              <a:t>3</a:t>
            </a:r>
            <a:r>
              <a:rPr lang="zh-CN" altLang="en-US" sz="2800" b="1">
                <a:solidFill>
                  <a:srgbClr val="000000"/>
                </a:solidFill>
                <a:ea typeface="方正楷体_GBK" panose="03000509000000000000" pitchFamily="65" charset="-122"/>
              </a:rPr>
              <a:t>月</a:t>
            </a:r>
            <a:r>
              <a:rPr lang="en-US" altLang="zh-CN" sz="2800" b="1">
                <a:solidFill>
                  <a:srgbClr val="000000"/>
                </a:solidFill>
                <a:ea typeface="方正楷体_GBK" panose="03000509000000000000" pitchFamily="65" charset="-122"/>
              </a:rPr>
              <a:t>5</a:t>
            </a:r>
            <a:r>
              <a:rPr lang="zh-CN" altLang="en-US" sz="2800" b="1">
                <a:solidFill>
                  <a:srgbClr val="000000"/>
                </a:solidFill>
                <a:ea typeface="方正楷体_GBK" panose="03000509000000000000" pitchFamily="65" charset="-122"/>
              </a:rPr>
              <a:t>日，习近平总书记在十三届全国人大一次会议内蒙古代表团审议时强调</a:t>
            </a:r>
            <a:r>
              <a:rPr lang="zh-CN" altLang="en-US" sz="2800" b="1">
                <a:solidFill>
                  <a:srgbClr val="FF0000"/>
                </a:solidFill>
                <a:ea typeface="方正楷体_GBK" panose="03000509000000000000" pitchFamily="65" charset="-122"/>
              </a:rPr>
              <a:t>：“要认真开展扶贫领域腐败和作风问题专项治理，加强扶贫资金管理，对挪用、贪污扶贫款项的行为严惩不贷。群众对一些地方脱贫攻坚工作中的形式主义、官僚主义、弄虚作假现象非常反感，要认真加以解决。”</a:t>
            </a:r>
            <a:endParaRPr lang="zh-CN" altLang="en-US" sz="2800" b="1">
              <a:solidFill>
                <a:srgbClr val="FF0000"/>
              </a:solidFill>
              <a:latin typeface="Times New Roman" panose="02020603050405020304" pitchFamily="18" charset="0"/>
              <a:ea typeface="方正楷体_GBK" panose="03000509000000000000" pitchFamily="65" charset="-122"/>
            </a:endParaRPr>
          </a:p>
        </p:txBody>
      </p:sp>
      <p:pic>
        <p:nvPicPr>
          <p:cNvPr id="23554" name="图片 20482" descr="1914432431530869789437"/>
          <p:cNvPicPr>
            <a:picLocks noChangeAspect="1"/>
          </p:cNvPicPr>
          <p:nvPr/>
        </p:nvPicPr>
        <p:blipFill>
          <a:blip r:embed="rId2"/>
          <a:stretch>
            <a:fillRect/>
          </a:stretch>
        </p:blipFill>
        <p:spPr>
          <a:xfrm>
            <a:off x="1500188" y="2936875"/>
            <a:ext cx="6469062" cy="3952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68609"/>
          <p:cNvSpPr/>
          <p:nvPr/>
        </p:nvSpPr>
        <p:spPr>
          <a:xfrm>
            <a:off x="4786313" y="1438275"/>
            <a:ext cx="3357562" cy="4378325"/>
          </a:xfrm>
          <a:prstGeom prst="rect">
            <a:avLst/>
          </a:prstGeom>
          <a:noFill/>
          <a:ln w="9525">
            <a:noFill/>
          </a:ln>
        </p:spPr>
        <p:txBody>
          <a:bodyPr anchor="t">
            <a:spAutoFit/>
          </a:bodyPr>
          <a:lstStyle/>
          <a:p>
            <a:pPr algn="just" eaLnBrk="0" hangingPunct="0"/>
            <a:r>
              <a:rPr lang="zh-CN" altLang="en-US" sz="1800" b="1">
                <a:solidFill>
                  <a:srgbClr val="000000"/>
                </a:solidFill>
                <a:latin typeface="Calibri" panose="020F0502020204030204" pitchFamily="34" charset="0"/>
                <a:ea typeface="宋体" panose="02010600030101010101" pitchFamily="2" charset="-122"/>
                <a:sym typeface="Calibri" panose="020F0502020204030204" pitchFamily="34" charset="0"/>
              </a:rPr>
              <a:t>            </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中共中央总书记习近平告诫各级领导干部，面对纷繁的物质利益，要做到君子之交淡如水，</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官</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商</a:t>
            </a:r>
            <a:r>
              <a:rPr lang="zh-CN" altLang="en-US" sz="2800" b="1">
                <a:solidFill>
                  <a:srgbClr val="000000"/>
                </a:solidFill>
                <a:latin typeface="Arial" panose="020B0604020202020204" pitchFamily="34" charset="0"/>
                <a:ea typeface="方正楷体_GBK" panose="03000509000000000000" pitchFamily="65" charset="-122"/>
                <a:sym typeface="方正楷体_GBK" panose="03000509000000000000" pitchFamily="65" charset="-122"/>
              </a:rPr>
              <a:t>”</a:t>
            </a:r>
            <a:r>
              <a:rPr lang="zh-CN" altLang="en-US" sz="2800" b="1">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rPr>
              <a:t>交往要有道，相敬如宾，而不要勾肩搭背、不分彼此，要划出公私分明的界限。</a:t>
            </a:r>
            <a:endParaRPr lang="zh-CN" altLang="en-US" sz="2800">
              <a:solidFill>
                <a:srgbClr val="000000"/>
              </a:solidFill>
              <a:latin typeface="方正楷体_GBK" panose="03000509000000000000" pitchFamily="65" charset="-122"/>
              <a:ea typeface="方正楷体_GBK" panose="03000509000000000000" pitchFamily="65" charset="-122"/>
              <a:sym typeface="方正楷体_GBK" panose="03000509000000000000" pitchFamily="65" charset="-122"/>
            </a:endParaRPr>
          </a:p>
        </p:txBody>
      </p:sp>
      <p:pic>
        <p:nvPicPr>
          <p:cNvPr id="68611" name="图片 68610" descr="习近平主持召开湖北省领导干部座谈会">
            <a:hlinkClick r:id="rId3"/>
          </p:cNvPr>
          <p:cNvPicPr>
            <a:picLocks noChangeAspect="1"/>
          </p:cNvPicPr>
          <p:nvPr/>
        </p:nvPicPr>
        <p:blipFill>
          <a:blip r:embed="rId4"/>
          <a:stretch>
            <a:fillRect/>
          </a:stretch>
        </p:blipFill>
        <p:spPr>
          <a:xfrm>
            <a:off x="428625" y="1643063"/>
            <a:ext cx="3959225" cy="3409950"/>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blinds(horizontal)">
                                      <p:cBhvr>
                                        <p:cTn id="7" dur="500"/>
                                        <p:tgtEl>
                                          <p:spTgt spid="6861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8610"/>
                                        </p:tgtEl>
                                        <p:attrNameLst>
                                          <p:attrName>style.visibility</p:attrName>
                                        </p:attrNameLst>
                                      </p:cBhvr>
                                      <p:to>
                                        <p:strVal val="visible"/>
                                      </p:to>
                                    </p:set>
                                    <p:animEffect transition="in" filter="blinds(horizontal)">
                                      <p:cBhvr>
                                        <p:cTn id="11"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标题 1"/>
          <p:cNvSpPr>
            <a:spLocks noGrp="1"/>
          </p:cNvSpPr>
          <p:nvPr>
            <p:ph type="title"/>
          </p:nvPr>
        </p:nvSpPr>
        <p:spPr>
          <a:ln/>
        </p:spPr>
        <p:txBody>
          <a:bodyPr anchor="ctr"/>
          <a:lstStyle/>
          <a:p>
            <a:endParaRPr lang="zh-CN" altLang="en-US"/>
          </a:p>
        </p:txBody>
      </p:sp>
      <p:sp>
        <p:nvSpPr>
          <p:cNvPr id="121858" name="文本占位符 2"/>
          <p:cNvSpPr>
            <a:spLocks noGrp="1"/>
          </p:cNvSpPr>
          <p:nvPr>
            <p:ph type="body" orient="vert" idx="1"/>
          </p:nvPr>
        </p:nvSpPr>
        <p:spPr>
          <a:ln/>
        </p:spPr>
        <p:txBody>
          <a:bodyPr anchor="t"/>
          <a:lstStyle/>
          <a:p>
            <a:endParaRPr lang="zh-CN" altLang="en-US"/>
          </a:p>
        </p:txBody>
      </p:sp>
      <p:sp>
        <p:nvSpPr>
          <p:cNvPr id="121859" name="文本框 72705"/>
          <p:cNvSpPr txBox="1"/>
          <p:nvPr/>
        </p:nvSpPr>
        <p:spPr>
          <a:xfrm>
            <a:off x="457200" y="6356350"/>
            <a:ext cx="2133600" cy="365125"/>
          </a:xfrm>
          <a:prstGeom prst="rect">
            <a:avLst/>
          </a:prstGeom>
          <a:noFill/>
          <a:ln w="9525">
            <a:noFill/>
          </a:ln>
        </p:spPr>
        <p:txBody>
          <a:bodyPr anchor="ctr"/>
          <a:lstStyle/>
          <a:p>
            <a:pPr eaLnBrk="0" hangingPunct="0"/>
            <a:fld id="{BB962C8B-B14F-4D97-AF65-F5344CB8AC3E}" type="datetime1">
              <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rPr>
              <a:t>6/19/2019</a:t>
            </a:fld>
            <a:endParaRPr lang="en-US" altLang="en-US" sz="1200" dirty="0">
              <a:solidFill>
                <a:srgbClr val="898989"/>
              </a:solidFill>
              <a:latin typeface="Calibri" panose="020F0502020204030204" pitchFamily="34" charset="0"/>
              <a:ea typeface="MS PGothic" panose="020B0600070205080204" pitchFamily="34" charset="-128"/>
              <a:sym typeface="Calibri" panose="020F0502020204030204" pitchFamily="34" charset="0"/>
            </a:endParaRPr>
          </a:p>
        </p:txBody>
      </p:sp>
      <p:pic>
        <p:nvPicPr>
          <p:cNvPr id="72709" name="图片 72708" descr="620beb06jw1ec3ovw76v8j20oo0oygr9"/>
          <p:cNvPicPr>
            <a:picLocks noChangeAspect="1"/>
          </p:cNvPicPr>
          <p:nvPr/>
        </p:nvPicPr>
        <p:blipFill>
          <a:blip r:embed="rId3"/>
          <a:stretch>
            <a:fillRect/>
          </a:stretch>
        </p:blipFill>
        <p:spPr>
          <a:xfrm>
            <a:off x="0" y="0"/>
            <a:ext cx="9144000" cy="6858000"/>
          </a:xfrm>
          <a:prstGeom prst="rect">
            <a:avLst/>
          </a:prstGeom>
          <a:noFill/>
          <a:ln w="9525">
            <a:noFill/>
          </a:ln>
        </p:spPr>
      </p:pic>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diamond(in)">
                                      <p:cBhvr>
                                        <p:cTn id="7" dur="20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标题 1"/>
          <p:cNvSpPr>
            <a:spLocks noGrp="1"/>
          </p:cNvSpPr>
          <p:nvPr>
            <p:ph type="title"/>
          </p:nvPr>
        </p:nvSpPr>
        <p:spPr>
          <a:ln/>
        </p:spPr>
        <p:txBody>
          <a:bodyPr anchor="ctr"/>
          <a:lstStyle/>
          <a:p>
            <a:r>
              <a:rPr lang="zh-CN" altLang="en-US" b="1">
                <a:solidFill>
                  <a:srgbClr val="FF0000"/>
                </a:solidFill>
                <a:latin typeface="方正小标宋简体" panose="03000509000000000000" charset="-122"/>
                <a:ea typeface="方正小标宋简体" panose="03000509000000000000" charset="-122"/>
              </a:rPr>
              <a:t>几点提醒</a:t>
            </a:r>
          </a:p>
        </p:txBody>
      </p:sp>
      <p:sp>
        <p:nvSpPr>
          <p:cNvPr id="4" name="文本占位符 3"/>
          <p:cNvSpPr>
            <a:spLocks noGrp="1"/>
          </p:cNvSpPr>
          <p:nvPr>
            <p:ph type="body" orient="vert" idx="1"/>
          </p:nvPr>
        </p:nvSpPr>
        <p:spPr/>
        <p:txBody>
          <a:bodyPr/>
          <a:lstStyle/>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公权力姓“公”，要敬畏</a:t>
            </a:r>
          </a:p>
          <a:p>
            <a:pPr marL="0" indent="0" fontAlgn="base">
              <a:buNone/>
            </a:pPr>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       </a:t>
            </a:r>
          </a:p>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对岗位风险高看一分，要清醒</a:t>
            </a:r>
          </a:p>
          <a:p>
            <a:pPr fontAlgn="base"/>
            <a:endPar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endParaRPr>
          </a:p>
          <a:p>
            <a:pPr fontAlgn="base"/>
            <a:r>
              <a:rPr lang="zh-CN" altLang="en-US" sz="4400" b="1" strike="noStrike" noProof="1">
                <a:solidFill>
                  <a:srgbClr val="FF0000"/>
                </a:solidFill>
                <a:latin typeface="方正隶书_GBK" panose="03000509000000000000" charset="-122"/>
                <a:ea typeface="方正隶书_GBK" panose="03000509000000000000" charset="-122"/>
                <a:cs typeface="方正隶书_GBK" panose="03000509000000000000" charset="-122"/>
              </a:rPr>
              <a:t>脱贫攻坚是政治任务，</a:t>
            </a:r>
            <a:r>
              <a:rPr lang="zh-CN" altLang="en-US" sz="4400" b="1" strike="noStrike" noProof="1">
                <a:solidFill>
                  <a:srgbClr val="FF0000"/>
                </a:solidFill>
                <a:latin typeface="方正隶书_GBK" panose="03000509000000000000" charset="-122"/>
                <a:ea typeface="方正隶书_GBK" panose="03000509000000000000" charset="-122"/>
              </a:rPr>
              <a:t>要尽心</a:t>
            </a:r>
          </a:p>
        </p:txBody>
      </p:sp>
    </p:spTree>
  </p:cSld>
  <p:clrMapOvr>
    <a:masterClrMapping/>
  </p:clrMapOvr>
  <p:transition spd="med">
    <p:cover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图片 73729" descr="C:\Users\HP\Desktop\新建文件夹\20101204085756239.png"/>
          <p:cNvPicPr>
            <a:picLocks noChangeAspect="1"/>
          </p:cNvPicPr>
          <p:nvPr/>
        </p:nvPicPr>
        <p:blipFill>
          <a:blip r:embed="rId3"/>
          <a:stretch>
            <a:fillRect/>
          </a:stretch>
        </p:blipFill>
        <p:spPr>
          <a:xfrm>
            <a:off x="28575" y="3392488"/>
            <a:ext cx="3465513" cy="3465512"/>
          </a:xfrm>
          <a:prstGeom prst="rect">
            <a:avLst/>
          </a:prstGeom>
          <a:noFill/>
          <a:ln w="9525">
            <a:noFill/>
          </a:ln>
        </p:spPr>
      </p:pic>
      <p:sp>
        <p:nvSpPr>
          <p:cNvPr id="124930" name="矩形 73730"/>
          <p:cNvSpPr/>
          <p:nvPr/>
        </p:nvSpPr>
        <p:spPr>
          <a:xfrm>
            <a:off x="3719513" y="3800475"/>
            <a:ext cx="4714875" cy="2057400"/>
          </a:xfrm>
          <a:prstGeom prst="rect">
            <a:avLst/>
          </a:prstGeom>
          <a:gradFill rotWithShape="1">
            <a:gsLst>
              <a:gs pos="0">
                <a:srgbClr val="D39897">
                  <a:alpha val="100000"/>
                </a:srgbClr>
              </a:gs>
              <a:gs pos="48999">
                <a:srgbClr val="B85350">
                  <a:alpha val="100000"/>
                </a:srgbClr>
              </a:gs>
              <a:gs pos="49100">
                <a:srgbClr val="A82823">
                  <a:alpha val="100000"/>
                </a:srgbClr>
              </a:gs>
              <a:gs pos="92000">
                <a:srgbClr val="C74443">
                  <a:alpha val="100000"/>
                </a:srgbClr>
              </a:gs>
              <a:gs pos="100000">
                <a:srgbClr val="CF6463">
                  <a:alpha val="100000"/>
                </a:srgbClr>
              </a:gs>
            </a:gsLst>
            <a:lin ang="5400000" scaled="1"/>
            <a:tileRect/>
          </a:gradFill>
          <a:ln w="11430" cap="flat" cmpd="sng">
            <a:solidFill>
              <a:schemeClr val="accent2"/>
            </a:solidFill>
            <a:prstDash val="solid"/>
            <a:miter/>
            <a:headEnd type="none" w="med" len="med"/>
            <a:tailEnd type="none" w="med" len="med"/>
          </a:ln>
        </p:spPr>
        <p:txBody>
          <a:bodyPr anchor="ctr"/>
          <a:lstStyle/>
          <a:p>
            <a:pPr algn="ctr" eaLnBrk="0" hangingPunct="0"/>
            <a:r>
              <a:rPr lang="zh-CN" altLang="en-US" sz="6000">
                <a:solidFill>
                  <a:srgbClr val="FFFFFF"/>
                </a:solidFill>
                <a:latin typeface="方正楷体_GBK" panose="03000509000000000000" pitchFamily="65" charset="-122"/>
                <a:ea typeface="方正楷体_GBK" panose="03000509000000000000" pitchFamily="65" charset="-122"/>
                <a:sym typeface="方正楷体_GBK" panose="03000509000000000000" pitchFamily="65" charset="-122"/>
              </a:rPr>
              <a:t>   谢谢大家！</a:t>
            </a:r>
          </a:p>
        </p:txBody>
      </p:sp>
      <p:sp>
        <p:nvSpPr>
          <p:cNvPr id="124931" name="矩形 73731"/>
          <p:cNvSpPr/>
          <p:nvPr/>
        </p:nvSpPr>
        <p:spPr>
          <a:xfrm>
            <a:off x="571500" y="754063"/>
            <a:ext cx="6677025" cy="1768475"/>
          </a:xfrm>
          <a:prstGeom prst="rect">
            <a:avLst/>
          </a:prstGeom>
          <a:noFill/>
          <a:ln w="9525">
            <a:noFill/>
          </a:ln>
        </p:spPr>
        <p:txBody>
          <a:bodyPr anchor="t">
            <a:spAutoFit/>
          </a:bodyPr>
          <a:lstStyle/>
          <a:p>
            <a:pPr eaLnBrk="0" hangingPunct="0">
              <a:lnSpc>
                <a:spcPts val="4400"/>
              </a:lnSpc>
              <a:spcBef>
                <a:spcPct val="30000"/>
              </a:spcBef>
            </a:pPr>
            <a:r>
              <a:rPr lang="zh-CN" altLang="en-US" sz="1800" b="1">
                <a:latin typeface="Times New Roman" panose="02020603050405020304" pitchFamily="18" charset="0"/>
                <a:ea typeface="方正仿宋_GBK" panose="03000509000000000000" pitchFamily="65" charset="-122"/>
              </a:rPr>
              <a:t> </a:t>
            </a:r>
            <a:r>
              <a:rPr lang="zh-CN" altLang="en-US" sz="3600" b="1">
                <a:solidFill>
                  <a:srgbClr val="FF0000"/>
                </a:solidFill>
                <a:latin typeface="方正楷体_GBK" panose="03000509000000000000" pitchFamily="65" charset="-122"/>
                <a:ea typeface="方正楷体_GBK" panose="03000509000000000000" pitchFamily="65" charset="-122"/>
              </a:rPr>
              <a:t>最后，祝大家工作顺利，身体健康，合家幸福！</a:t>
            </a:r>
          </a:p>
          <a:p>
            <a:pPr algn="just" eaLnBrk="0" hangingPunct="0">
              <a:lnSpc>
                <a:spcPts val="4400"/>
              </a:lnSpc>
            </a:pPr>
            <a:endParaRPr lang="zh-CN" altLang="en-US" sz="4000">
              <a:solidFill>
                <a:srgbClr val="FF0000"/>
              </a:solidFill>
              <a:latin typeface="方正楷体_GBK" panose="03000509000000000000" pitchFamily="65" charset="-122"/>
              <a:ea typeface="方正楷体_GBK" panose="03000509000000000000" pitchFamily="65" charset="-122"/>
            </a:endParaRPr>
          </a:p>
        </p:txBody>
      </p:sp>
    </p:spTree>
  </p:cSld>
  <p:clrMapOvr>
    <a:masterClrMapping/>
  </p:clrMapOvr>
  <p:transition spd="med">
    <p:cover dir="l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br>
              <a:rPr lang="zh-CN" altLang="en-US" sz="3600" b="1">
                <a:solidFill>
                  <a:srgbClr val="000000"/>
                </a:solidFill>
                <a:ea typeface="方正楷体_GBK" panose="03000509000000000000" pitchFamily="65" charset="-122"/>
              </a:rPr>
            </a:br>
            <a:r>
              <a:rPr lang="en-US" altLang="zh-CN" sz="2800">
                <a:latin typeface="方正黑体_GBK" panose="03000509000000000000" pitchFamily="65" charset="-122"/>
                <a:ea typeface="方正黑体_GBK" panose="03000509000000000000" pitchFamily="65" charset="-122"/>
              </a:rPr>
              <a:t>2019</a:t>
            </a:r>
            <a:r>
              <a:rPr lang="zh-CN" altLang="zh-CN" sz="2800">
                <a:latin typeface="方正黑体_GBK" panose="03000509000000000000" pitchFamily="65" charset="-122"/>
                <a:ea typeface="方正黑体_GBK" panose="03000509000000000000" pitchFamily="65" charset="-122"/>
              </a:rPr>
              <a:t>年</a:t>
            </a:r>
            <a:r>
              <a:rPr lang="en-US" altLang="zh-CN" sz="2800">
                <a:latin typeface="方正黑体_GBK" panose="03000509000000000000" pitchFamily="65" charset="-122"/>
                <a:ea typeface="方正黑体_GBK" panose="03000509000000000000" pitchFamily="65" charset="-122"/>
              </a:rPr>
              <a:t>3</a:t>
            </a:r>
            <a:r>
              <a:rPr lang="zh-CN" altLang="en-US" sz="2800">
                <a:latin typeface="方正黑体_GBK" panose="03000509000000000000" pitchFamily="65" charset="-122"/>
                <a:ea typeface="方正黑体_GBK" panose="03000509000000000000" pitchFamily="65" charset="-122"/>
              </a:rPr>
              <a:t>月</a:t>
            </a:r>
            <a:r>
              <a:rPr lang="en-US" altLang="zh-CN" sz="2800">
                <a:latin typeface="方正黑体_GBK" panose="03000509000000000000" pitchFamily="65" charset="-122"/>
                <a:ea typeface="方正黑体_GBK" panose="03000509000000000000" pitchFamily="65" charset="-122"/>
              </a:rPr>
              <a:t>7</a:t>
            </a:r>
            <a:r>
              <a:rPr lang="zh-CN" altLang="en-US" sz="2800">
                <a:latin typeface="方正黑体_GBK" panose="03000509000000000000" pitchFamily="65" charset="-122"/>
                <a:ea typeface="方正黑体_GBK" panose="03000509000000000000" pitchFamily="65" charset="-122"/>
              </a:rPr>
              <a:t>日习近平在甘肃代表团参加审议时强调：</a:t>
            </a:r>
            <a:r>
              <a:rPr lang="zh-CN" altLang="en-US" sz="2800" b="1">
                <a:solidFill>
                  <a:srgbClr val="FF0000"/>
                </a:solidFill>
              </a:rPr>
              <a:t>要把全面从严治党要求贯穿脱贫攻坚全过程，强化作风建设，确保扶贫工作务实、脱贫过程扎实、脱贫结果真实。要及时纠正脱贫攻坚中反映的干部作风问题，深化扶贫领域腐败和作风问题专项治理</a:t>
            </a:r>
            <a:endParaRPr lang="zh-CN" altLang="en-US" sz="2800" b="1">
              <a:solidFill>
                <a:srgbClr val="FF0000"/>
              </a:solidFill>
              <a:latin typeface="Times New Roman" panose="02020603050405020304" pitchFamily="18" charset="0"/>
              <a:ea typeface="方正楷体_GBK" panose="03000509000000000000" pitchFamily="65" charset="-122"/>
            </a:endParaRPr>
          </a:p>
        </p:txBody>
      </p:sp>
      <p:pic>
        <p:nvPicPr>
          <p:cNvPr id="24578" name="图片 20482" descr="G:\甘肃2.jpg甘肃2"/>
          <p:cNvPicPr>
            <a:picLocks noChangeAspect="1"/>
          </p:cNvPicPr>
          <p:nvPr/>
        </p:nvPicPr>
        <p:blipFill>
          <a:blip r:embed="rId2"/>
          <a:stretch>
            <a:fillRect/>
          </a:stretch>
        </p:blipFill>
        <p:spPr>
          <a:xfrm>
            <a:off x="1858963" y="2925763"/>
            <a:ext cx="5772150" cy="395287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20481"/>
          <p:cNvSpPr>
            <a:spLocks noGrp="1"/>
          </p:cNvSpPr>
          <p:nvPr>
            <p:ph type="title"/>
          </p:nvPr>
        </p:nvSpPr>
        <p:spPr>
          <a:xfrm>
            <a:off x="514350" y="815975"/>
            <a:ext cx="8229600" cy="1143000"/>
          </a:xfrm>
          <a:ln/>
        </p:spPr>
        <p:txBody>
          <a:bodyPr anchor="ctr"/>
          <a:lstStyle/>
          <a:p>
            <a:pPr algn="l"/>
            <a:r>
              <a:rPr lang="zh-CN" altLang="en-US" sz="3600" b="1">
                <a:solidFill>
                  <a:srgbClr val="000000"/>
                </a:solidFill>
                <a:ea typeface="方正楷体_GBK" panose="03000509000000000000" pitchFamily="65" charset="-122"/>
              </a:rPr>
              <a:t>        </a:t>
            </a:r>
            <a:br>
              <a:rPr lang="zh-CN" altLang="en-US" sz="3600" b="1">
                <a:solidFill>
                  <a:srgbClr val="000000"/>
                </a:solidFill>
                <a:ea typeface="方正楷体_GBK" panose="03000509000000000000" pitchFamily="65" charset="-122"/>
              </a:rPr>
            </a:b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2019</a:t>
            </a:r>
            <a:r>
              <a:rPr lang="zh-CN" altLang="zh-CN" sz="2800">
                <a:latin typeface="方正黑体_GBK" panose="03000509000000000000" pitchFamily="65" charset="-122"/>
                <a:ea typeface="方正黑体_GBK" panose="03000509000000000000" pitchFamily="65" charset="-122"/>
                <a:sym typeface="方正楷体_GBK" panose="03000509000000000000" pitchFamily="65" charset="-122"/>
              </a:rPr>
              <a:t>年</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4</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月</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16</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日习近平在重庆主持召开解决</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两不愁三保障</a:t>
            </a:r>
            <a:r>
              <a:rPr lang="en-US" altLang="zh-CN" sz="2800">
                <a:latin typeface="方正黑体_GBK" panose="03000509000000000000" pitchFamily="65" charset="-122"/>
                <a:ea typeface="方正黑体_GBK" panose="03000509000000000000" pitchFamily="65" charset="-122"/>
                <a:sym typeface="方正楷体_GBK" panose="03000509000000000000" pitchFamily="65" charset="-122"/>
              </a:rPr>
              <a:t>”</a:t>
            </a:r>
            <a:r>
              <a:rPr lang="zh-CN" altLang="en-US" sz="2800">
                <a:latin typeface="方正黑体_GBK" panose="03000509000000000000" pitchFamily="65" charset="-122"/>
                <a:ea typeface="方正黑体_GBK" panose="03000509000000000000" pitchFamily="65" charset="-122"/>
                <a:sym typeface="方正楷体_GBK" panose="03000509000000000000" pitchFamily="65" charset="-122"/>
              </a:rPr>
              <a:t>突出问题座谈会时强调：</a:t>
            </a:r>
            <a:r>
              <a:rPr lang="zh-CN" altLang="en-US" sz="2800">
                <a:solidFill>
                  <a:srgbClr val="FF0000"/>
                </a:solidFill>
                <a:latin typeface="方正黑体_GBK" panose="03000509000000000000" pitchFamily="65" charset="-122"/>
                <a:ea typeface="方正黑体_GBK" panose="03000509000000000000" pitchFamily="65" charset="-122"/>
                <a:sym typeface="方正楷体_GBK" panose="03000509000000000000" pitchFamily="65" charset="-122"/>
              </a:rPr>
              <a:t>坚决整治形式主义官僚主义，让基层干部从繁文缛节、文山会海、迎来送往中解脱出来。要保持惩治腐败高压态势，巩固反腐败压倒性胜利。</a:t>
            </a:r>
            <a:endParaRPr lang="zh-CN" altLang="en-US" sz="2800" b="1">
              <a:solidFill>
                <a:srgbClr val="FF0000"/>
              </a:solidFill>
              <a:latin typeface="方正黑体_GBK" panose="03000509000000000000" pitchFamily="65" charset="-122"/>
              <a:ea typeface="方正黑体_GBK" panose="03000509000000000000" pitchFamily="65" charset="-122"/>
              <a:sym typeface="方正楷体_GBK" panose="03000509000000000000" pitchFamily="65" charset="-122"/>
            </a:endParaRPr>
          </a:p>
        </p:txBody>
      </p:sp>
      <p:pic>
        <p:nvPicPr>
          <p:cNvPr id="25602" name="图片 20482" descr="G:\习总书记在重庆座谈会.jpg习总书记在重庆座谈会"/>
          <p:cNvPicPr>
            <a:picLocks noChangeAspect="1"/>
          </p:cNvPicPr>
          <p:nvPr/>
        </p:nvPicPr>
        <p:blipFill>
          <a:blip r:embed="rId2"/>
          <a:stretch>
            <a:fillRect/>
          </a:stretch>
        </p:blipFill>
        <p:spPr>
          <a:xfrm>
            <a:off x="747713" y="2682875"/>
            <a:ext cx="7167562" cy="4086225"/>
          </a:xfrm>
          <a:prstGeom prst="rect">
            <a:avLst/>
          </a:prstGeom>
          <a:noFill/>
          <a:ln w="9525">
            <a:noFill/>
          </a:ln>
        </p:spPr>
      </p:pic>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100000">
                                          <p:val>
                                            <p:strVal val="ppt_x"/>
                                          </p:val>
                                        </p:tav>
                                      </p:tavLst>
                                    </p:anim>
                                    <p:anim calcmode="lin" valueType="num">
                                      <p:cBhvr>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nimBg="1"/>
    </p:bldLst>
  </p:timing>
</p:sld>
</file>

<file path=ppt/theme/theme1.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8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9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10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1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1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1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4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5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6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7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方正楷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2166</Words>
  <Application>Microsoft Office PowerPoint</Application>
  <PresentationFormat>全屏显示(4:3)</PresentationFormat>
  <Paragraphs>344</Paragraphs>
  <Slides>73</Slides>
  <Notes>34</Notes>
  <HiddenSlides>0</HiddenSlides>
  <MMClips>0</MMClips>
  <ScaleCrop>false</ScaleCrop>
  <HeadingPairs>
    <vt:vector size="4" baseType="variant">
      <vt:variant>
        <vt:lpstr>主题</vt:lpstr>
      </vt:variant>
      <vt:variant>
        <vt:i4>15</vt:i4>
      </vt:variant>
      <vt:variant>
        <vt:lpstr>幻灯片标题</vt:lpstr>
      </vt:variant>
      <vt:variant>
        <vt:i4>73</vt:i4>
      </vt:variant>
    </vt:vector>
  </HeadingPairs>
  <TitlesOfParts>
    <vt:vector size="88" baseType="lpstr">
      <vt:lpstr>自定义设计方案</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      廉洁自律与作风建设  </vt:lpstr>
      <vt:lpstr>强化监督执纪问责 为打赢脱贫攻坚战提供 坚强纪律保障</vt:lpstr>
      <vt:lpstr>一、习近平总书记有关扶贫领域腐败和 作风问题重要指示</vt:lpstr>
      <vt:lpstr>PowerPoint 演示文稿</vt:lpstr>
      <vt:lpstr>PowerPoint 演示文稿</vt:lpstr>
      <vt:lpstr>PowerPoint 演示文稿</vt:lpstr>
      <vt:lpstr>        2018年3月5日，习近平总书记在十三届全国人大一次会议内蒙古代表团审议时强调：“要认真开展扶贫领域腐败和作风问题专项治理，加强扶贫资金管理，对挪用、贪污扶贫款项的行为严惩不贷。群众对一些地方脱贫攻坚工作中的形式主义、官僚主义、弄虚作假现象非常反感，要认真加以解决。”</vt:lpstr>
      <vt:lpstr>         2019年3月7日习近平在甘肃代表团参加审议时强调：要把全面从严治党要求贯穿脱贫攻坚全过程，强化作风建设，确保扶贫工作务实、脱贫过程扎实、脱贫结果真实。要及时纠正脱贫攻坚中反映的干部作风问题，深化扶贫领域腐败和作风问题专项治理</vt:lpstr>
      <vt:lpstr>         2019年4月16日习近平在重庆主持召开解决“两不愁三保障”突出问题座谈会时强调：坚决整治形式主义官僚主义，让基层干部从繁文缛节、文山会海、迎来送往中解脱出来。要保持惩治腐败高压态势，巩固反腐败压倒性胜利。</vt:lpstr>
      <vt:lpstr>二、中央纪委有关扶贫领域腐败和作风 问题整治工作部署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（九）违规参与工程：主要是违规通过以他人名义、挂靠等方式承揽扶贫工程、或参与扶贫项目建设，获取利益。 </vt:lpstr>
      <vt:lpstr>四、当前扶贫领域形式主义官僚问题 </vt:lpstr>
      <vt:lpstr>PowerPoint 演示文稿</vt:lpstr>
      <vt:lpstr>PowerPoint 演示文稿</vt:lpstr>
      <vt:lpstr>PowerPoint 演示文稿</vt:lpstr>
      <vt:lpstr>为迎接检查，干部假冒贫困户儿子</vt:lpstr>
      <vt:lpstr>PowerPoint 演示文稿</vt:lpstr>
      <vt:lpstr>PowerPoint 演示文稿</vt:lpstr>
      <vt:lpstr>PowerPoint 演示文稿</vt:lpstr>
      <vt:lpstr>原因分析</vt:lpstr>
      <vt:lpstr>PowerPoint 演示文稿</vt:lpstr>
      <vt:lpstr>六、严格落实中央八项规定精神</vt:lpstr>
      <vt:lpstr>PowerPoint 演示文稿</vt:lpstr>
      <vt:lpstr>PowerPoint 演示文稿</vt:lpstr>
      <vt:lpstr>十八大以来</vt:lpstr>
      <vt:lpstr>（一）反腐败形势的新判断</vt:lpstr>
      <vt:lpstr>（二）呈现的五大特点</vt:lpstr>
      <vt:lpstr>PowerPoint 演示文稿</vt:lpstr>
      <vt:lpstr>PowerPoint 演示文稿</vt:lpstr>
      <vt:lpstr>2、查纠四风力度前所未有</vt:lpstr>
      <vt:lpstr>3、问责追责力度前所未有</vt:lpstr>
      <vt:lpstr>4、通报曝光力度前所未有</vt:lpstr>
      <vt:lpstr>5、体制改革力度前所未有</vt:lpstr>
      <vt:lpstr>PowerPoint 演示文稿</vt:lpstr>
      <vt:lpstr>（三）当前我区反腐败形势和任务</vt:lpstr>
      <vt:lpstr>（三）当前我区反腐败形势和任务</vt:lpstr>
      <vt:lpstr>二、底线</vt:lpstr>
      <vt:lpstr>PowerPoint 演示文稿</vt:lpstr>
      <vt:lpstr>PowerPoint 演示文稿</vt:lpstr>
      <vt:lpstr>PowerPoint 演示文稿</vt:lpstr>
      <vt:lpstr>PowerPoint 演示文稿</vt:lpstr>
      <vt:lpstr>PowerPoint 演示文稿</vt:lpstr>
      <vt:lpstr>PowerPoint 演示文稿</vt:lpstr>
      <vt:lpstr>（二）纪律底线</vt:lpstr>
      <vt:lpstr>（三）法律底线</vt:lpstr>
      <vt:lpstr>PowerPoint 演示文稿</vt:lpstr>
      <vt:lpstr>三、习惯</vt:lpstr>
      <vt:lpstr>毕福剑曝光视频</vt:lpstr>
      <vt:lpstr>PowerPoint 演示文稿</vt:lpstr>
      <vt:lpstr>习     惯</vt:lpstr>
      <vt:lpstr>习惯</vt:lpstr>
      <vt:lpstr>习惯</vt:lpstr>
      <vt:lpstr>原山东省委常委、济南市委书记王敏</vt:lpstr>
      <vt:lpstr>PowerPoint 演示文稿</vt:lpstr>
      <vt:lpstr>PowerPoint 演示文稿</vt:lpstr>
      <vt:lpstr>PowerPoint 演示文稿</vt:lpstr>
      <vt:lpstr>PowerPoint 演示文稿</vt:lpstr>
      <vt:lpstr>几点提醒</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xj777</dc:creator>
  <cp:lastModifiedBy>涪陵电大</cp:lastModifiedBy>
  <cp:revision>1324</cp:revision>
  <dcterms:created xsi:type="dcterms:W3CDTF">2013-11-27T11:33:34Z</dcterms:created>
  <dcterms:modified xsi:type="dcterms:W3CDTF">2019-06-19T06:29:44Z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2052-10.8.2.6837</vt:lpwstr>
  </property>
</Properties>
</file>