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16256000" cy="9144000"/>
  <p:notesSz cx="6858000" cy="9144000"/>
  <p:kinsoku lang="zh-CN" invalStChars="!%),.:;?]}¨·ˇˉ་―‖’”…‰∶、。〃々〉》」』】〕〗！＂＇％），．：；？］｀｜｝～￠" invalEndChars="([{·‘“〈《「『【〔〖（．［｛￡￥"/>
  <p:defaultTextStyle>
    <a:defPPr>
      <a:defRPr lang="zh-CN"/>
    </a:defPPr>
    <a:lvl1pPr algn="l" rtl="0" fontAlgn="base">
      <a:spcBef>
        <a:spcPct val="0"/>
      </a:spcBef>
      <a:spcAft>
        <a:spcPct val="0"/>
      </a:spcAft>
      <a:defRPr kern="1200">
        <a:solidFill>
          <a:schemeClr val="tx1"/>
        </a:solidFill>
        <a:latin typeface="Times New Roman" pitchFamily="18" charset="0"/>
        <a:ea typeface="宋体" charset="-122"/>
        <a:cs typeface="Times New Roman" pitchFamily="18" charset="0"/>
      </a:defRPr>
    </a:lvl1pPr>
    <a:lvl2pPr marL="457200" algn="l" rtl="0" fontAlgn="base">
      <a:spcBef>
        <a:spcPct val="0"/>
      </a:spcBef>
      <a:spcAft>
        <a:spcPct val="0"/>
      </a:spcAft>
      <a:defRPr kern="1200">
        <a:solidFill>
          <a:schemeClr val="tx1"/>
        </a:solidFill>
        <a:latin typeface="Times New Roman" pitchFamily="18" charset="0"/>
        <a:ea typeface="宋体" charset="-122"/>
        <a:cs typeface="Times New Roman" pitchFamily="18" charset="0"/>
      </a:defRPr>
    </a:lvl2pPr>
    <a:lvl3pPr marL="914400" algn="l" rtl="0" fontAlgn="base">
      <a:spcBef>
        <a:spcPct val="0"/>
      </a:spcBef>
      <a:spcAft>
        <a:spcPct val="0"/>
      </a:spcAft>
      <a:defRPr kern="1200">
        <a:solidFill>
          <a:schemeClr val="tx1"/>
        </a:solidFill>
        <a:latin typeface="Times New Roman" pitchFamily="18" charset="0"/>
        <a:ea typeface="宋体" charset="-122"/>
        <a:cs typeface="Times New Roman" pitchFamily="18" charset="0"/>
      </a:defRPr>
    </a:lvl3pPr>
    <a:lvl4pPr marL="1371600" algn="l" rtl="0" fontAlgn="base">
      <a:spcBef>
        <a:spcPct val="0"/>
      </a:spcBef>
      <a:spcAft>
        <a:spcPct val="0"/>
      </a:spcAft>
      <a:defRPr kern="1200">
        <a:solidFill>
          <a:schemeClr val="tx1"/>
        </a:solidFill>
        <a:latin typeface="Times New Roman" pitchFamily="18" charset="0"/>
        <a:ea typeface="宋体" charset="-122"/>
        <a:cs typeface="Times New Roman" pitchFamily="18" charset="0"/>
      </a:defRPr>
    </a:lvl4pPr>
    <a:lvl5pPr marL="1828800" algn="l" rtl="0" fontAlgn="base">
      <a:spcBef>
        <a:spcPct val="0"/>
      </a:spcBef>
      <a:spcAft>
        <a:spcPct val="0"/>
      </a:spcAft>
      <a:defRPr kern="1200">
        <a:solidFill>
          <a:schemeClr val="tx1"/>
        </a:solidFill>
        <a:latin typeface="Times New Roman" pitchFamily="18" charset="0"/>
        <a:ea typeface="宋体" charset="-122"/>
        <a:cs typeface="Times New Roman" pitchFamily="18" charset="0"/>
      </a:defRPr>
    </a:lvl5pPr>
    <a:lvl6pPr marL="2286000" algn="l" defTabSz="914400" rtl="0" eaLnBrk="1" latinLnBrk="0" hangingPunct="1">
      <a:defRPr kern="1200">
        <a:solidFill>
          <a:schemeClr val="tx1"/>
        </a:solidFill>
        <a:latin typeface="Times New Roman" pitchFamily="18" charset="0"/>
        <a:ea typeface="宋体" charset="-122"/>
        <a:cs typeface="Times New Roman" pitchFamily="18" charset="0"/>
      </a:defRPr>
    </a:lvl6pPr>
    <a:lvl7pPr marL="2743200" algn="l" defTabSz="914400" rtl="0" eaLnBrk="1" latinLnBrk="0" hangingPunct="1">
      <a:defRPr kern="1200">
        <a:solidFill>
          <a:schemeClr val="tx1"/>
        </a:solidFill>
        <a:latin typeface="Times New Roman" pitchFamily="18" charset="0"/>
        <a:ea typeface="宋体" charset="-122"/>
        <a:cs typeface="Times New Roman" pitchFamily="18" charset="0"/>
      </a:defRPr>
    </a:lvl7pPr>
    <a:lvl8pPr marL="3200400" algn="l" defTabSz="914400" rtl="0" eaLnBrk="1" latinLnBrk="0" hangingPunct="1">
      <a:defRPr kern="1200">
        <a:solidFill>
          <a:schemeClr val="tx1"/>
        </a:solidFill>
        <a:latin typeface="Times New Roman" pitchFamily="18" charset="0"/>
        <a:ea typeface="宋体" charset="-122"/>
        <a:cs typeface="Times New Roman" pitchFamily="18" charset="0"/>
      </a:defRPr>
    </a:lvl8pPr>
    <a:lvl9pPr marL="3657600" algn="l" defTabSz="914400" rtl="0" eaLnBrk="1" latinLnBrk="0" hangingPunct="1">
      <a:defRPr kern="1200">
        <a:solidFill>
          <a:schemeClr val="tx1"/>
        </a:solidFill>
        <a:latin typeface="Times New Roman" pitchFamily="18" charset="0"/>
        <a:ea typeface="宋体" charset="-122"/>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1" autoAdjust="0"/>
  </p:normalViewPr>
  <p:slideViewPr>
    <p:cSldViewPr>
      <p:cViewPr varScale="1">
        <p:scale>
          <a:sx n="68" d="100"/>
          <a:sy n="68" d="100"/>
        </p:scale>
        <p:origin x="-114"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0" y="0"/>
      </p:cViewPr>
      <p:guideLst/>
    </p:cSldViewPr>
  </p:notesViewPr>
  <p:gridSpacing cx="73737788" cy="7373778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文本框"/>
          <p:cNvSpPr>
            <a:spLocks noGrp="1"/>
          </p:cNvSpPr>
          <p:nvPr>
            <p:ph type="sldNum"/>
          </p:nvPr>
        </p:nvSpPr>
        <p:spPr>
          <a:xfrm>
            <a:off x="3884613" y="8686800"/>
            <a:ext cx="2973387" cy="457200"/>
          </a:xfrm>
          <a:prstGeom prst="rect">
            <a:avLst/>
          </a:prstGeom>
          <a:noFill/>
          <a:ln w="9525" cap="flat" cmpd="sng">
            <a:noFill/>
            <a:prstDash val="solid"/>
            <a:miter/>
          </a:ln>
        </p:spPr>
        <p:txBody>
          <a:bodyPr vert="horz" wrap="square" lIns="91440" tIns="45720" rIns="91440" bIns="45720" anchor="b" anchorCtr="0" upright="1">
            <a:prstTxWarp prst="textNoShape">
              <a:avLst/>
            </a:prstTxWarp>
          </a:bodyPr>
          <a:lstStyle>
            <a:lvl1pPr algn="r" fontAlgn="auto">
              <a:spcBef>
                <a:spcPts val="0"/>
              </a:spcBef>
              <a:spcAft>
                <a:spcPts val="0"/>
              </a:spcAft>
              <a:defRPr sz="1400">
                <a:latin typeface="Times New Roman" charset="0"/>
                <a:ea typeface="宋体" charset="0"/>
                <a:cs typeface="Times New Roman" charset="0"/>
              </a:defRPr>
            </a:lvl1pPr>
          </a:lstStyle>
          <a:p>
            <a:pPr>
              <a:defRPr/>
            </a:pPr>
            <a:fld id="{2D5153A5-06B9-4C55-AB3C-45B8238AE90F}" type="slidenum">
              <a:rPr lang="en-US" altLang="zh-CN"/>
              <a:pPr>
                <a:defRPr/>
              </a:pPr>
              <a:t>‹#›</a:t>
            </a:fld>
            <a:endParaRPr lang="zh-CN" altLang="en-US"/>
          </a:p>
        </p:txBody>
      </p:sp>
      <p:sp>
        <p:nvSpPr>
          <p:cNvPr id="14339" name="对象"/>
          <p:cNvSpPr>
            <a:spLocks noGrp="1" noRot="1"/>
          </p:cNvSpPr>
          <p:nvPr>
            <p:ph type="sldImg"/>
          </p:nvPr>
        </p:nvSpPr>
        <p:spPr bwMode="auto">
          <a:xfrm>
            <a:off x="381000" y="685800"/>
            <a:ext cx="6096000" cy="3429000"/>
          </a:xfrm>
          <a:prstGeom prst="rect">
            <a:avLst/>
          </a:prstGeom>
          <a:noFill/>
          <a:ln w="9525">
            <a:solidFill>
              <a:srgbClr val="000000"/>
            </a:solidFill>
            <a:miter lim="800000"/>
            <a:headEnd/>
            <a:tailEnd/>
          </a:ln>
        </p:spPr>
      </p:sp>
      <p:sp>
        <p:nvSpPr>
          <p:cNvPr id="14340" name="文本框"/>
          <p:cNvSpPr>
            <a:spLocks noGrp="1"/>
          </p:cNvSpPr>
          <p:nvPr>
            <p:ph type="body"/>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单击此处编辑母版样式</a:t>
            </a:r>
            <a:endParaRPr lang="en-US" altLang="zh-CN" smtClean="0"/>
          </a:p>
          <a:p>
            <a:pPr lvl="0"/>
            <a:r>
              <a:rPr lang="zh-CN" altLang="en-US" smtClean="0"/>
              <a:t>第二级</a:t>
            </a:r>
            <a:endParaRPr lang="en-US" altLang="zh-CN" smtClean="0"/>
          </a:p>
          <a:p>
            <a:pPr lvl="0"/>
            <a:r>
              <a:rPr lang="zh-CN" altLang="en-US" smtClean="0"/>
              <a:t>第三级</a:t>
            </a:r>
            <a:endParaRPr lang="en-US" altLang="zh-CN" smtClean="0"/>
          </a:p>
          <a:p>
            <a:pPr lvl="0"/>
            <a:r>
              <a:rPr lang="zh-CN" altLang="en-US" smtClean="0"/>
              <a:t>第四级</a:t>
            </a:r>
            <a:endParaRPr lang="en-US" altLang="zh-CN" smtClean="0"/>
          </a:p>
          <a:p>
            <a:pPr lvl="0"/>
            <a:r>
              <a:rPr lang="zh-CN" altLang="en-US" smtClean="0"/>
              <a:t>第五级</a:t>
            </a:r>
            <a:endParaRPr lang="en-US" altLang="zh-CN" smtClean="0"/>
          </a:p>
          <a:p>
            <a:pPr lvl="0"/>
            <a:r>
              <a:rPr lang="zh-CN" altLang="en-US" smtClean="0"/>
              <a:t>第六级</a:t>
            </a:r>
            <a:endParaRPr lang="en-US" altLang="zh-CN" smtClean="0"/>
          </a:p>
          <a:p>
            <a:pPr lvl="0"/>
            <a:r>
              <a:rPr lang="zh-CN" altLang="en-US" smtClean="0"/>
              <a:t>第七级</a:t>
            </a:r>
            <a:endParaRPr lang="en-US" altLang="zh-CN" smtClean="0"/>
          </a:p>
          <a:p>
            <a:pPr lvl="0"/>
            <a:r>
              <a:rPr lang="zh-CN" altLang="en-US" smtClean="0"/>
              <a:t>第八级</a:t>
            </a:r>
          </a:p>
        </p:txBody>
      </p:sp>
      <p:sp>
        <p:nvSpPr>
          <p:cNvPr id="10" name="文本框"/>
          <p:cNvSpPr>
            <a:spLocks noGrp="1"/>
          </p:cNvSpPr>
          <p:nvPr>
            <p:ph type="hdr"/>
          </p:nvPr>
        </p:nvSpPr>
        <p:spPr>
          <a:xfrm>
            <a:off x="0" y="0"/>
            <a:ext cx="2973388" cy="457200"/>
          </a:xfrm>
          <a:prstGeom prst="rect">
            <a:avLst/>
          </a:prstGeom>
          <a:noFill/>
          <a:ln w="9525" cap="flat" cmpd="sng">
            <a:noFill/>
            <a:prstDash val="solid"/>
            <a:miter/>
          </a:ln>
        </p:spPr>
        <p:txBody>
          <a:bodyPr vert="horz" wrap="square" lIns="91440" tIns="45720" rIns="91440" bIns="45720" anchor="t" anchorCtr="0" upright="1">
            <a:prstTxWarp prst="textNoShape">
              <a:avLst/>
            </a:prstTxWarp>
          </a:bodyPr>
          <a:lstStyle>
            <a:lvl1pPr fontAlgn="auto">
              <a:spcBef>
                <a:spcPts val="0"/>
              </a:spcBef>
              <a:spcAft>
                <a:spcPts val="0"/>
              </a:spcAft>
              <a:defRPr sz="1400">
                <a:latin typeface="Times New Roman" charset="0"/>
                <a:ea typeface="宋体" charset="0"/>
                <a:cs typeface="Times New Roman" charset="0"/>
              </a:defRPr>
            </a:lvl1pPr>
          </a:lstStyle>
          <a:p>
            <a:pPr>
              <a:defRPr/>
            </a:pPr>
            <a:endParaRPr lang="zh-CN" altLang="en-US"/>
          </a:p>
        </p:txBody>
      </p:sp>
      <p:sp>
        <p:nvSpPr>
          <p:cNvPr id="11" name="文本框"/>
          <p:cNvSpPr>
            <a:spLocks noGrp="1"/>
          </p:cNvSpPr>
          <p:nvPr>
            <p:ph type="dt"/>
          </p:nvPr>
        </p:nvSpPr>
        <p:spPr>
          <a:xfrm>
            <a:off x="3884613" y="0"/>
            <a:ext cx="2973387" cy="457200"/>
          </a:xfrm>
          <a:prstGeom prst="rect">
            <a:avLst/>
          </a:prstGeom>
          <a:noFill/>
          <a:ln w="9525" cap="flat" cmpd="sng">
            <a:noFill/>
            <a:prstDash val="solid"/>
            <a:miter/>
          </a:ln>
        </p:spPr>
        <p:txBody>
          <a:bodyPr vert="horz" wrap="square" lIns="91440" tIns="45720" rIns="91440" bIns="45720" anchor="t" anchorCtr="0" upright="1">
            <a:prstTxWarp prst="textNoShape">
              <a:avLst/>
            </a:prstTxWarp>
          </a:bodyPr>
          <a:lstStyle>
            <a:lvl1pPr algn="r" fontAlgn="auto">
              <a:spcBef>
                <a:spcPts val="0"/>
              </a:spcBef>
              <a:spcAft>
                <a:spcPts val="0"/>
              </a:spcAft>
              <a:defRPr sz="1400">
                <a:latin typeface="Times New Roman" charset="0"/>
                <a:ea typeface="宋体" charset="0"/>
                <a:cs typeface="Times New Roman" charset="0"/>
              </a:defRPr>
            </a:lvl1pPr>
          </a:lstStyle>
          <a:p>
            <a:pPr>
              <a:defRPr/>
            </a:pPr>
            <a:endParaRPr lang="zh-CN" altLang="en-US"/>
          </a:p>
        </p:txBody>
      </p:sp>
      <p:sp>
        <p:nvSpPr>
          <p:cNvPr id="12" name="文本框"/>
          <p:cNvSpPr>
            <a:spLocks noGrp="1"/>
          </p:cNvSpPr>
          <p:nvPr>
            <p:ph type="ftr"/>
          </p:nvPr>
        </p:nvSpPr>
        <p:spPr>
          <a:xfrm>
            <a:off x="0" y="8686800"/>
            <a:ext cx="2973388" cy="457200"/>
          </a:xfrm>
          <a:prstGeom prst="rect">
            <a:avLst/>
          </a:prstGeom>
          <a:noFill/>
          <a:ln w="9525" cap="flat" cmpd="sng">
            <a:noFill/>
            <a:prstDash val="solid"/>
            <a:miter/>
          </a:ln>
        </p:spPr>
        <p:txBody>
          <a:bodyPr vert="horz" wrap="square" lIns="91440" tIns="45720" rIns="91440" bIns="45720" anchor="b" anchorCtr="0" upright="1">
            <a:prstTxWarp prst="textNoShape">
              <a:avLst/>
            </a:prstTxWarp>
          </a:bodyPr>
          <a:lstStyle>
            <a:lvl1pPr fontAlgn="auto">
              <a:spcBef>
                <a:spcPts val="0"/>
              </a:spcBef>
              <a:spcAft>
                <a:spcPts val="0"/>
              </a:spcAft>
              <a:defRPr sz="1400">
                <a:latin typeface="Times New Roman" charset="0"/>
                <a:ea typeface="宋体" charset="0"/>
                <a:cs typeface="Times New Roman" charset="0"/>
              </a:defRPr>
            </a:lvl1pPr>
          </a:lstStyle>
          <a:p>
            <a:pPr>
              <a:defRPr/>
            </a:pPr>
            <a:endParaRPr lang="zh-CN"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0"/>
      </a:spcBef>
      <a:spcAft>
        <a:spcPct val="0"/>
      </a:spcAft>
      <a:defRPr sz="1200">
        <a:solidFill>
          <a:schemeClr val="tx1"/>
        </a:solidFill>
        <a:latin typeface="Times New Roman" charset="0"/>
        <a:ea typeface="宋体" charset="0"/>
        <a:cs typeface="Times New Roman" charset="0"/>
      </a:defRPr>
    </a:lvl1pPr>
    <a:lvl2pPr marL="742950" indent="-285750" algn="l" rtl="0" eaLnBrk="0" fontAlgn="base" hangingPunct="0">
      <a:spcBef>
        <a:spcPct val="0"/>
      </a:spcBef>
      <a:spcAft>
        <a:spcPct val="0"/>
      </a:spcAft>
      <a:defRPr sz="1200">
        <a:solidFill>
          <a:schemeClr val="tx1"/>
        </a:solidFill>
        <a:latin typeface="Times New Roman" charset="0"/>
        <a:ea typeface="宋体" charset="0"/>
        <a:cs typeface="Times New Roman" charset="0"/>
      </a:defRPr>
    </a:lvl2pPr>
    <a:lvl3pPr marL="1143000" indent="-228600" algn="l" rtl="0" eaLnBrk="0" fontAlgn="base" hangingPunct="0">
      <a:spcBef>
        <a:spcPct val="0"/>
      </a:spcBef>
      <a:spcAft>
        <a:spcPct val="0"/>
      </a:spcAft>
      <a:defRPr sz="1200">
        <a:solidFill>
          <a:schemeClr val="tx1"/>
        </a:solidFill>
        <a:latin typeface="Times New Roman" charset="0"/>
        <a:ea typeface="宋体" charset="0"/>
        <a:cs typeface="Times New Roman" charset="0"/>
      </a:defRPr>
    </a:lvl3pPr>
    <a:lvl4pPr marL="1600200" indent="-228600" algn="l" rtl="0" eaLnBrk="0" fontAlgn="base" hangingPunct="0">
      <a:spcBef>
        <a:spcPct val="0"/>
      </a:spcBef>
      <a:spcAft>
        <a:spcPct val="0"/>
      </a:spcAft>
      <a:defRPr sz="1200">
        <a:solidFill>
          <a:schemeClr val="tx1"/>
        </a:solidFill>
        <a:latin typeface="Times New Roman" charset="0"/>
        <a:ea typeface="宋体" charset="0"/>
        <a:cs typeface="Times New Roman" charset="0"/>
      </a:defRPr>
    </a:lvl4pPr>
    <a:lvl5pPr marL="2057400" indent="-228600" algn="l" rtl="0" eaLnBrk="0" fontAlgn="base" hangingPunct="0">
      <a:spcBef>
        <a:spcPct val="0"/>
      </a:spcBef>
      <a:spcAft>
        <a:spcPct val="0"/>
      </a:spcAft>
      <a:defRPr sz="1200">
        <a:solidFill>
          <a:schemeClr val="tx1"/>
        </a:solidFill>
        <a:latin typeface="Times New Roman" charset="0"/>
        <a:ea typeface="宋体" charset="0"/>
        <a:cs typeface="Times New Roman" charset="0"/>
      </a:defRPr>
    </a:lvl5pPr>
    <a:lvl6pPr marL="0" indent="0" algn="l" defTabSz="914400" fontAlgn="base" hangingPunct="0">
      <a:lnSpc>
        <a:spcPct val="100000"/>
      </a:lnSpc>
      <a:spcBef>
        <a:spcPts val="0"/>
      </a:spcBef>
      <a:spcAft>
        <a:spcPts val="0"/>
      </a:spcAft>
      <a:buNone/>
      <a:defRPr sz="1200" b="0" i="0" u="none" strike="noStrike" kern="0" cap="none" spc="0" baseline="0">
        <a:latin typeface="Times New Roman" charset="0"/>
        <a:ea typeface="宋体" charset="0"/>
        <a:cs typeface="Times New Roman" charset="0"/>
      </a:defRPr>
    </a:lvl6pPr>
    <a:lvl7pPr marL="0" indent="0" algn="l" defTabSz="914400" fontAlgn="base" hangingPunct="0">
      <a:lnSpc>
        <a:spcPct val="100000"/>
      </a:lnSpc>
      <a:spcBef>
        <a:spcPts val="0"/>
      </a:spcBef>
      <a:spcAft>
        <a:spcPts val="0"/>
      </a:spcAft>
      <a:buNone/>
      <a:defRPr sz="1200" b="0" i="0" u="none" strike="noStrike" kern="0" cap="none" spc="0" baseline="0">
        <a:latin typeface="Times New Roman" charset="0"/>
        <a:ea typeface="宋体" charset="0"/>
        <a:cs typeface="Times New Roman" charset="0"/>
      </a:defRPr>
    </a:lvl7pPr>
    <a:lvl8pPr marL="0" indent="0" algn="l" defTabSz="914400" fontAlgn="base" hangingPunct="0">
      <a:lnSpc>
        <a:spcPct val="100000"/>
      </a:lnSpc>
      <a:spcBef>
        <a:spcPts val="0"/>
      </a:spcBef>
      <a:spcAft>
        <a:spcPts val="0"/>
      </a:spcAft>
      <a:buNone/>
      <a:defRPr sz="1200" b="0" i="0" u="none" strike="noStrike" kern="0" cap="none" spc="0" baseline="0">
        <a:latin typeface="Times New Roman" charset="0"/>
        <a:ea typeface="宋体" charset="0"/>
        <a:cs typeface="Times New Roman" charset="0"/>
      </a:defRPr>
    </a:lvl8pPr>
    <a:lvl9pPr marL="0" indent="0" algn="l" defTabSz="914400" fontAlgn="base" hangingPunct="0">
      <a:lnSpc>
        <a:spcPct val="100000"/>
      </a:lnSpc>
      <a:spcBef>
        <a:spcPts val="0"/>
      </a:spcBef>
      <a:spcAft>
        <a:spcPts val="0"/>
      </a:spcAft>
      <a:buNone/>
      <a:defRPr sz="1200" b="0" i="0" u="none" strike="noStrike" kern="0" cap="none" spc="0" baseline="0">
        <a:latin typeface="Times New Roman" charset="0"/>
        <a:ea typeface="宋体" charset="0"/>
        <a:cs typeface="Times New Roman"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CC13BFBC-51E0-4D21-BC65-C4CB86BEDCF1}" type="slidenum">
              <a:rPr lang="en-US" altLang="zh-CN" smtClean="0">
                <a:latin typeface="Times New Roman" pitchFamily="18" charset="0"/>
                <a:ea typeface="宋体" charset="-122"/>
              </a:rPr>
              <a:pPr fontAlgn="base">
                <a:spcBef>
                  <a:spcPct val="0"/>
                </a:spcBef>
                <a:spcAft>
                  <a:spcPct val="0"/>
                </a:spcAft>
              </a:pPr>
              <a:t>1</a:t>
            </a:fld>
            <a:endParaRPr lang="zh-CN" altLang="en-US" smtClean="0">
              <a:latin typeface="Times New Roman" pitchFamily="18" charset="0"/>
              <a:ea typeface="宋体" charset="-122"/>
            </a:endParaRPr>
          </a:p>
        </p:txBody>
      </p:sp>
      <p:sp>
        <p:nvSpPr>
          <p:cNvPr id="16387" name="对象"/>
          <p:cNvSpPr>
            <a:spLocks noGrp="1" noRot="1"/>
          </p:cNvSpPr>
          <p:nvPr>
            <p:ph type="sldImg"/>
          </p:nvPr>
        </p:nvSpPr>
        <p:spPr>
          <a:ln>
            <a:noFill/>
          </a:ln>
        </p:spPr>
      </p:sp>
      <p:sp>
        <p:nvSpPr>
          <p:cNvPr id="16388"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3CDA10F4-A201-4CA5-875F-4DA199073622}" type="slidenum">
              <a:rPr lang="en-US" altLang="zh-CN" smtClean="0">
                <a:latin typeface="Times New Roman" pitchFamily="18" charset="0"/>
                <a:ea typeface="宋体" charset="-122"/>
              </a:rPr>
              <a:pPr fontAlgn="base">
                <a:spcBef>
                  <a:spcPct val="0"/>
                </a:spcBef>
                <a:spcAft>
                  <a:spcPct val="0"/>
                </a:spcAft>
              </a:pPr>
              <a:t>10</a:t>
            </a:fld>
            <a:endParaRPr lang="zh-CN" altLang="en-US" smtClean="0">
              <a:latin typeface="Times New Roman" pitchFamily="18" charset="0"/>
              <a:ea typeface="宋体" charset="-122"/>
            </a:endParaRPr>
          </a:p>
        </p:txBody>
      </p:sp>
      <p:sp>
        <p:nvSpPr>
          <p:cNvPr id="34819" name="对象"/>
          <p:cNvSpPr>
            <a:spLocks noGrp="1" noRot="1"/>
          </p:cNvSpPr>
          <p:nvPr>
            <p:ph type="sldImg"/>
          </p:nvPr>
        </p:nvSpPr>
        <p:spPr>
          <a:ln>
            <a:noFill/>
          </a:ln>
        </p:spPr>
      </p:sp>
      <p:sp>
        <p:nvSpPr>
          <p:cNvPr id="34820"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91A7135B-C622-4446-807D-BCCA89F4A111}" type="slidenum">
              <a:rPr lang="en-US" altLang="zh-CN" smtClean="0">
                <a:latin typeface="Times New Roman" pitchFamily="18" charset="0"/>
                <a:ea typeface="宋体" charset="-122"/>
              </a:rPr>
              <a:pPr fontAlgn="base">
                <a:spcBef>
                  <a:spcPct val="0"/>
                </a:spcBef>
                <a:spcAft>
                  <a:spcPct val="0"/>
                </a:spcAft>
              </a:pPr>
              <a:t>11</a:t>
            </a:fld>
            <a:endParaRPr lang="zh-CN" altLang="en-US" smtClean="0">
              <a:latin typeface="Times New Roman" pitchFamily="18" charset="0"/>
              <a:ea typeface="宋体" charset="-122"/>
            </a:endParaRPr>
          </a:p>
        </p:txBody>
      </p:sp>
      <p:sp>
        <p:nvSpPr>
          <p:cNvPr id="36867" name="对象"/>
          <p:cNvSpPr>
            <a:spLocks noGrp="1" noRot="1"/>
          </p:cNvSpPr>
          <p:nvPr>
            <p:ph type="sldImg"/>
          </p:nvPr>
        </p:nvSpPr>
        <p:spPr>
          <a:ln>
            <a:noFill/>
          </a:ln>
        </p:spPr>
      </p:sp>
      <p:sp>
        <p:nvSpPr>
          <p:cNvPr id="36868"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9DD0129A-76DA-473D-A92E-35F953AF7825}" type="slidenum">
              <a:rPr lang="en-US" altLang="zh-CN" smtClean="0">
                <a:latin typeface="Times New Roman" pitchFamily="18" charset="0"/>
                <a:ea typeface="宋体" charset="-122"/>
              </a:rPr>
              <a:pPr fontAlgn="base">
                <a:spcBef>
                  <a:spcPct val="0"/>
                </a:spcBef>
                <a:spcAft>
                  <a:spcPct val="0"/>
                </a:spcAft>
              </a:pPr>
              <a:t>12</a:t>
            </a:fld>
            <a:endParaRPr lang="zh-CN" altLang="en-US" smtClean="0">
              <a:latin typeface="Times New Roman" pitchFamily="18" charset="0"/>
              <a:ea typeface="宋体" charset="-122"/>
            </a:endParaRPr>
          </a:p>
        </p:txBody>
      </p:sp>
      <p:sp>
        <p:nvSpPr>
          <p:cNvPr id="38915" name="对象"/>
          <p:cNvSpPr>
            <a:spLocks noGrp="1" noRot="1"/>
          </p:cNvSpPr>
          <p:nvPr>
            <p:ph type="sldImg"/>
          </p:nvPr>
        </p:nvSpPr>
        <p:spPr>
          <a:ln>
            <a:noFill/>
          </a:ln>
        </p:spPr>
      </p:sp>
      <p:sp>
        <p:nvSpPr>
          <p:cNvPr id="38916"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02C3C07C-2204-4B68-9099-9DEC4E1B1EBA}" type="slidenum">
              <a:rPr lang="en-US" altLang="zh-CN" smtClean="0">
                <a:latin typeface="Times New Roman" pitchFamily="18" charset="0"/>
                <a:ea typeface="宋体" charset="-122"/>
              </a:rPr>
              <a:pPr fontAlgn="base">
                <a:spcBef>
                  <a:spcPct val="0"/>
                </a:spcBef>
                <a:spcAft>
                  <a:spcPct val="0"/>
                </a:spcAft>
              </a:pPr>
              <a:t>13</a:t>
            </a:fld>
            <a:endParaRPr lang="zh-CN" altLang="en-US" smtClean="0">
              <a:latin typeface="Times New Roman" pitchFamily="18" charset="0"/>
              <a:ea typeface="宋体" charset="-122"/>
            </a:endParaRPr>
          </a:p>
        </p:txBody>
      </p:sp>
      <p:sp>
        <p:nvSpPr>
          <p:cNvPr id="40963" name="对象"/>
          <p:cNvSpPr>
            <a:spLocks noGrp="1" noRot="1"/>
          </p:cNvSpPr>
          <p:nvPr>
            <p:ph type="sldImg"/>
          </p:nvPr>
        </p:nvSpPr>
        <p:spPr>
          <a:ln>
            <a:noFill/>
          </a:ln>
        </p:spPr>
      </p:sp>
      <p:sp>
        <p:nvSpPr>
          <p:cNvPr id="40964"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E06BA643-F2A3-4BD0-A8F8-D3BAD1EA3CE3}" type="slidenum">
              <a:rPr lang="en-US" altLang="zh-CN" smtClean="0">
                <a:latin typeface="Times New Roman" pitchFamily="18" charset="0"/>
                <a:ea typeface="宋体" charset="-122"/>
              </a:rPr>
              <a:pPr fontAlgn="base">
                <a:spcBef>
                  <a:spcPct val="0"/>
                </a:spcBef>
                <a:spcAft>
                  <a:spcPct val="0"/>
                </a:spcAft>
              </a:pPr>
              <a:t>14</a:t>
            </a:fld>
            <a:endParaRPr lang="zh-CN" altLang="en-US" smtClean="0">
              <a:latin typeface="Times New Roman" pitchFamily="18" charset="0"/>
              <a:ea typeface="宋体" charset="-122"/>
            </a:endParaRPr>
          </a:p>
        </p:txBody>
      </p:sp>
      <p:sp>
        <p:nvSpPr>
          <p:cNvPr id="43011" name="对象"/>
          <p:cNvSpPr>
            <a:spLocks noGrp="1" noRot="1"/>
          </p:cNvSpPr>
          <p:nvPr>
            <p:ph type="sldImg"/>
          </p:nvPr>
        </p:nvSpPr>
        <p:spPr>
          <a:ln>
            <a:noFill/>
          </a:ln>
        </p:spPr>
      </p:sp>
      <p:sp>
        <p:nvSpPr>
          <p:cNvPr id="43012"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54BD8329-5DE8-4C14-9014-52E36F344A53}" type="slidenum">
              <a:rPr lang="en-US" altLang="zh-CN" smtClean="0">
                <a:latin typeface="Times New Roman" pitchFamily="18" charset="0"/>
                <a:ea typeface="宋体" charset="-122"/>
              </a:rPr>
              <a:pPr fontAlgn="base">
                <a:spcBef>
                  <a:spcPct val="0"/>
                </a:spcBef>
                <a:spcAft>
                  <a:spcPct val="0"/>
                </a:spcAft>
              </a:pPr>
              <a:t>15</a:t>
            </a:fld>
            <a:endParaRPr lang="zh-CN" altLang="en-US" smtClean="0">
              <a:latin typeface="Times New Roman" pitchFamily="18" charset="0"/>
              <a:ea typeface="宋体" charset="-122"/>
            </a:endParaRPr>
          </a:p>
        </p:txBody>
      </p:sp>
      <p:sp>
        <p:nvSpPr>
          <p:cNvPr id="45059" name="对象"/>
          <p:cNvSpPr>
            <a:spLocks noGrp="1" noRot="1"/>
          </p:cNvSpPr>
          <p:nvPr>
            <p:ph type="sldImg"/>
          </p:nvPr>
        </p:nvSpPr>
        <p:spPr>
          <a:ln>
            <a:noFill/>
          </a:ln>
        </p:spPr>
      </p:sp>
      <p:sp>
        <p:nvSpPr>
          <p:cNvPr id="45060"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6FC077C2-C116-465C-BDC1-B72834E78190}" type="slidenum">
              <a:rPr lang="en-US" altLang="zh-CN" smtClean="0">
                <a:latin typeface="Times New Roman" pitchFamily="18" charset="0"/>
                <a:ea typeface="宋体" charset="-122"/>
              </a:rPr>
              <a:pPr fontAlgn="base">
                <a:spcBef>
                  <a:spcPct val="0"/>
                </a:spcBef>
                <a:spcAft>
                  <a:spcPct val="0"/>
                </a:spcAft>
              </a:pPr>
              <a:t>16</a:t>
            </a:fld>
            <a:endParaRPr lang="zh-CN" altLang="en-US" smtClean="0">
              <a:latin typeface="Times New Roman" pitchFamily="18" charset="0"/>
              <a:ea typeface="宋体" charset="-122"/>
            </a:endParaRPr>
          </a:p>
        </p:txBody>
      </p:sp>
      <p:sp>
        <p:nvSpPr>
          <p:cNvPr id="47107" name="对象"/>
          <p:cNvSpPr>
            <a:spLocks noGrp="1" noRot="1"/>
          </p:cNvSpPr>
          <p:nvPr>
            <p:ph type="sldImg"/>
          </p:nvPr>
        </p:nvSpPr>
        <p:spPr>
          <a:ln>
            <a:noFill/>
          </a:ln>
        </p:spPr>
      </p:sp>
      <p:sp>
        <p:nvSpPr>
          <p:cNvPr id="47108"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EB7E18A2-5237-45A5-AFA5-FC13850BA24A}" type="slidenum">
              <a:rPr lang="en-US" altLang="zh-CN" smtClean="0">
                <a:latin typeface="Times New Roman" pitchFamily="18" charset="0"/>
                <a:ea typeface="宋体" charset="-122"/>
              </a:rPr>
              <a:pPr fontAlgn="base">
                <a:spcBef>
                  <a:spcPct val="0"/>
                </a:spcBef>
                <a:spcAft>
                  <a:spcPct val="0"/>
                </a:spcAft>
              </a:pPr>
              <a:t>17</a:t>
            </a:fld>
            <a:endParaRPr lang="zh-CN" altLang="en-US" smtClean="0">
              <a:latin typeface="Times New Roman" pitchFamily="18" charset="0"/>
              <a:ea typeface="宋体" charset="-122"/>
            </a:endParaRPr>
          </a:p>
        </p:txBody>
      </p:sp>
      <p:sp>
        <p:nvSpPr>
          <p:cNvPr id="49155" name="对象"/>
          <p:cNvSpPr>
            <a:spLocks noGrp="1" noRot="1"/>
          </p:cNvSpPr>
          <p:nvPr>
            <p:ph type="sldImg"/>
          </p:nvPr>
        </p:nvSpPr>
        <p:spPr>
          <a:ln>
            <a:noFill/>
          </a:ln>
        </p:spPr>
      </p:sp>
      <p:sp>
        <p:nvSpPr>
          <p:cNvPr id="49156"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E37D5795-8DCB-40A1-B225-57F87D4E9BD5}" type="slidenum">
              <a:rPr lang="en-US" altLang="zh-CN" smtClean="0">
                <a:latin typeface="Times New Roman" pitchFamily="18" charset="0"/>
                <a:ea typeface="宋体" charset="-122"/>
              </a:rPr>
              <a:pPr fontAlgn="base">
                <a:spcBef>
                  <a:spcPct val="0"/>
                </a:spcBef>
                <a:spcAft>
                  <a:spcPct val="0"/>
                </a:spcAft>
              </a:pPr>
              <a:t>18</a:t>
            </a:fld>
            <a:endParaRPr lang="zh-CN" altLang="en-US" smtClean="0">
              <a:latin typeface="Times New Roman" pitchFamily="18" charset="0"/>
              <a:ea typeface="宋体" charset="-122"/>
            </a:endParaRPr>
          </a:p>
        </p:txBody>
      </p:sp>
      <p:sp>
        <p:nvSpPr>
          <p:cNvPr id="51203" name="对象"/>
          <p:cNvSpPr>
            <a:spLocks noGrp="1" noRot="1"/>
          </p:cNvSpPr>
          <p:nvPr>
            <p:ph type="sldImg"/>
          </p:nvPr>
        </p:nvSpPr>
        <p:spPr>
          <a:ln>
            <a:noFill/>
          </a:ln>
        </p:spPr>
      </p:sp>
      <p:sp>
        <p:nvSpPr>
          <p:cNvPr id="51204"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4C88BE8E-F88C-4DDB-8C1E-08312FFD4983}" type="slidenum">
              <a:rPr lang="en-US" altLang="zh-CN" smtClean="0">
                <a:latin typeface="Times New Roman" pitchFamily="18" charset="0"/>
                <a:ea typeface="宋体" charset="-122"/>
              </a:rPr>
              <a:pPr fontAlgn="base">
                <a:spcBef>
                  <a:spcPct val="0"/>
                </a:spcBef>
                <a:spcAft>
                  <a:spcPct val="0"/>
                </a:spcAft>
              </a:pPr>
              <a:t>19</a:t>
            </a:fld>
            <a:endParaRPr lang="zh-CN" altLang="en-US" smtClean="0">
              <a:latin typeface="Times New Roman" pitchFamily="18" charset="0"/>
              <a:ea typeface="宋体" charset="-122"/>
            </a:endParaRPr>
          </a:p>
        </p:txBody>
      </p:sp>
      <p:sp>
        <p:nvSpPr>
          <p:cNvPr id="53251" name="对象"/>
          <p:cNvSpPr>
            <a:spLocks noGrp="1" noRot="1"/>
          </p:cNvSpPr>
          <p:nvPr>
            <p:ph type="sldImg"/>
          </p:nvPr>
        </p:nvSpPr>
        <p:spPr>
          <a:ln>
            <a:noFill/>
          </a:ln>
        </p:spPr>
      </p:sp>
      <p:sp>
        <p:nvSpPr>
          <p:cNvPr id="53252"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BB04FE43-CC21-4CA5-B88B-55DE3924EA34}" type="slidenum">
              <a:rPr lang="en-US" altLang="zh-CN" smtClean="0">
                <a:latin typeface="Times New Roman" pitchFamily="18" charset="0"/>
                <a:ea typeface="宋体" charset="-122"/>
              </a:rPr>
              <a:pPr fontAlgn="base">
                <a:spcBef>
                  <a:spcPct val="0"/>
                </a:spcBef>
                <a:spcAft>
                  <a:spcPct val="0"/>
                </a:spcAft>
              </a:pPr>
              <a:t>2</a:t>
            </a:fld>
            <a:endParaRPr lang="zh-CN" altLang="en-US" smtClean="0">
              <a:latin typeface="Times New Roman" pitchFamily="18" charset="0"/>
              <a:ea typeface="宋体" charset="-122"/>
            </a:endParaRPr>
          </a:p>
        </p:txBody>
      </p:sp>
      <p:sp>
        <p:nvSpPr>
          <p:cNvPr id="18435" name="对象"/>
          <p:cNvSpPr>
            <a:spLocks noGrp="1" noRot="1"/>
          </p:cNvSpPr>
          <p:nvPr>
            <p:ph type="sldImg"/>
          </p:nvPr>
        </p:nvSpPr>
        <p:spPr>
          <a:ln>
            <a:noFill/>
          </a:ln>
        </p:spPr>
      </p:sp>
      <p:sp>
        <p:nvSpPr>
          <p:cNvPr id="18436"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5E86E037-3EB9-42B5-BDC1-76D1DB9A3156}" type="slidenum">
              <a:rPr lang="en-US" altLang="zh-CN" smtClean="0">
                <a:latin typeface="Times New Roman" pitchFamily="18" charset="0"/>
                <a:ea typeface="宋体" charset="-122"/>
              </a:rPr>
              <a:pPr fontAlgn="base">
                <a:spcBef>
                  <a:spcPct val="0"/>
                </a:spcBef>
                <a:spcAft>
                  <a:spcPct val="0"/>
                </a:spcAft>
              </a:pPr>
              <a:t>20</a:t>
            </a:fld>
            <a:endParaRPr lang="zh-CN" altLang="en-US" smtClean="0">
              <a:latin typeface="Times New Roman" pitchFamily="18" charset="0"/>
              <a:ea typeface="宋体" charset="-122"/>
            </a:endParaRPr>
          </a:p>
        </p:txBody>
      </p:sp>
      <p:sp>
        <p:nvSpPr>
          <p:cNvPr id="55299" name="对象"/>
          <p:cNvSpPr>
            <a:spLocks noGrp="1" noRot="1"/>
          </p:cNvSpPr>
          <p:nvPr>
            <p:ph type="sldImg"/>
          </p:nvPr>
        </p:nvSpPr>
        <p:spPr>
          <a:ln>
            <a:noFill/>
          </a:ln>
        </p:spPr>
      </p:sp>
      <p:sp>
        <p:nvSpPr>
          <p:cNvPr id="55300"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6C058434-BE51-44C9-8B50-AE89D1716312}" type="slidenum">
              <a:rPr lang="en-US" altLang="zh-CN" smtClean="0">
                <a:latin typeface="Times New Roman" pitchFamily="18" charset="0"/>
                <a:ea typeface="宋体" charset="-122"/>
              </a:rPr>
              <a:pPr fontAlgn="base">
                <a:spcBef>
                  <a:spcPct val="0"/>
                </a:spcBef>
                <a:spcAft>
                  <a:spcPct val="0"/>
                </a:spcAft>
              </a:pPr>
              <a:t>21</a:t>
            </a:fld>
            <a:endParaRPr lang="zh-CN" altLang="en-US" smtClean="0">
              <a:latin typeface="Times New Roman" pitchFamily="18" charset="0"/>
              <a:ea typeface="宋体" charset="-122"/>
            </a:endParaRPr>
          </a:p>
        </p:txBody>
      </p:sp>
      <p:sp>
        <p:nvSpPr>
          <p:cNvPr id="57347" name="对象"/>
          <p:cNvSpPr>
            <a:spLocks noGrp="1" noRot="1"/>
          </p:cNvSpPr>
          <p:nvPr>
            <p:ph type="sldImg"/>
          </p:nvPr>
        </p:nvSpPr>
        <p:spPr>
          <a:ln>
            <a:noFill/>
          </a:ln>
        </p:spPr>
      </p:sp>
      <p:sp>
        <p:nvSpPr>
          <p:cNvPr id="57348"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643718A8-8EEE-49E7-B996-C5F79FC48CA4}" type="slidenum">
              <a:rPr lang="en-US" altLang="zh-CN" smtClean="0">
                <a:latin typeface="Times New Roman" pitchFamily="18" charset="0"/>
                <a:ea typeface="宋体" charset="-122"/>
              </a:rPr>
              <a:pPr fontAlgn="base">
                <a:spcBef>
                  <a:spcPct val="0"/>
                </a:spcBef>
                <a:spcAft>
                  <a:spcPct val="0"/>
                </a:spcAft>
              </a:pPr>
              <a:t>22</a:t>
            </a:fld>
            <a:endParaRPr lang="zh-CN" altLang="en-US" smtClean="0">
              <a:latin typeface="Times New Roman" pitchFamily="18" charset="0"/>
              <a:ea typeface="宋体" charset="-122"/>
            </a:endParaRPr>
          </a:p>
        </p:txBody>
      </p:sp>
      <p:sp>
        <p:nvSpPr>
          <p:cNvPr id="59395" name="对象"/>
          <p:cNvSpPr>
            <a:spLocks noGrp="1" noRot="1"/>
          </p:cNvSpPr>
          <p:nvPr>
            <p:ph type="sldImg"/>
          </p:nvPr>
        </p:nvSpPr>
        <p:spPr>
          <a:ln>
            <a:noFill/>
          </a:ln>
        </p:spPr>
      </p:sp>
      <p:sp>
        <p:nvSpPr>
          <p:cNvPr id="59396"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527D8F54-088B-4C6C-BEA6-8D1AF3F467AF}" type="slidenum">
              <a:rPr lang="en-US" altLang="zh-CN" smtClean="0">
                <a:latin typeface="Times New Roman" pitchFamily="18" charset="0"/>
                <a:ea typeface="宋体" charset="-122"/>
              </a:rPr>
              <a:pPr fontAlgn="base">
                <a:spcBef>
                  <a:spcPct val="0"/>
                </a:spcBef>
                <a:spcAft>
                  <a:spcPct val="0"/>
                </a:spcAft>
              </a:pPr>
              <a:t>23</a:t>
            </a:fld>
            <a:endParaRPr lang="zh-CN" altLang="en-US" smtClean="0">
              <a:latin typeface="Times New Roman" pitchFamily="18" charset="0"/>
              <a:ea typeface="宋体" charset="-122"/>
            </a:endParaRPr>
          </a:p>
        </p:txBody>
      </p:sp>
      <p:sp>
        <p:nvSpPr>
          <p:cNvPr id="61443" name="对象"/>
          <p:cNvSpPr>
            <a:spLocks noGrp="1" noRot="1"/>
          </p:cNvSpPr>
          <p:nvPr>
            <p:ph type="sldImg"/>
          </p:nvPr>
        </p:nvSpPr>
        <p:spPr>
          <a:ln>
            <a:noFill/>
          </a:ln>
        </p:spPr>
      </p:sp>
      <p:sp>
        <p:nvSpPr>
          <p:cNvPr id="61444"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43E7A693-6093-4399-B425-D764E2D30C60}" type="slidenum">
              <a:rPr lang="en-US" altLang="zh-CN" smtClean="0">
                <a:latin typeface="Times New Roman" pitchFamily="18" charset="0"/>
                <a:ea typeface="宋体" charset="-122"/>
              </a:rPr>
              <a:pPr fontAlgn="base">
                <a:spcBef>
                  <a:spcPct val="0"/>
                </a:spcBef>
                <a:spcAft>
                  <a:spcPct val="0"/>
                </a:spcAft>
              </a:pPr>
              <a:t>24</a:t>
            </a:fld>
            <a:endParaRPr lang="zh-CN" altLang="en-US" smtClean="0">
              <a:latin typeface="Times New Roman" pitchFamily="18" charset="0"/>
              <a:ea typeface="宋体" charset="-122"/>
            </a:endParaRPr>
          </a:p>
        </p:txBody>
      </p:sp>
      <p:sp>
        <p:nvSpPr>
          <p:cNvPr id="63491" name="对象"/>
          <p:cNvSpPr>
            <a:spLocks noGrp="1" noRot="1"/>
          </p:cNvSpPr>
          <p:nvPr>
            <p:ph type="sldImg"/>
          </p:nvPr>
        </p:nvSpPr>
        <p:spPr>
          <a:ln>
            <a:noFill/>
          </a:ln>
        </p:spPr>
      </p:sp>
      <p:sp>
        <p:nvSpPr>
          <p:cNvPr id="63492"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C17655D7-3C8B-4CD4-9AA1-D6EDA5685251}" type="slidenum">
              <a:rPr lang="en-US" altLang="zh-CN" smtClean="0">
                <a:latin typeface="Times New Roman" pitchFamily="18" charset="0"/>
                <a:ea typeface="宋体" charset="-122"/>
              </a:rPr>
              <a:pPr fontAlgn="base">
                <a:spcBef>
                  <a:spcPct val="0"/>
                </a:spcBef>
                <a:spcAft>
                  <a:spcPct val="0"/>
                </a:spcAft>
              </a:pPr>
              <a:t>25</a:t>
            </a:fld>
            <a:endParaRPr lang="zh-CN" altLang="en-US" smtClean="0">
              <a:latin typeface="Times New Roman" pitchFamily="18" charset="0"/>
              <a:ea typeface="宋体" charset="-122"/>
            </a:endParaRPr>
          </a:p>
        </p:txBody>
      </p:sp>
      <p:sp>
        <p:nvSpPr>
          <p:cNvPr id="65539" name="对象"/>
          <p:cNvSpPr>
            <a:spLocks noGrp="1" noRot="1"/>
          </p:cNvSpPr>
          <p:nvPr>
            <p:ph type="sldImg"/>
          </p:nvPr>
        </p:nvSpPr>
        <p:spPr>
          <a:ln>
            <a:noFill/>
          </a:ln>
        </p:spPr>
      </p:sp>
      <p:sp>
        <p:nvSpPr>
          <p:cNvPr id="65540"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F18C3BEA-798A-4536-BFF0-2A51BF6796CE}" type="slidenum">
              <a:rPr lang="en-US" altLang="zh-CN" smtClean="0">
                <a:latin typeface="Times New Roman" pitchFamily="18" charset="0"/>
                <a:ea typeface="宋体" charset="-122"/>
              </a:rPr>
              <a:pPr fontAlgn="base">
                <a:spcBef>
                  <a:spcPct val="0"/>
                </a:spcBef>
                <a:spcAft>
                  <a:spcPct val="0"/>
                </a:spcAft>
              </a:pPr>
              <a:t>26</a:t>
            </a:fld>
            <a:endParaRPr lang="zh-CN" altLang="en-US" smtClean="0">
              <a:latin typeface="Times New Roman" pitchFamily="18" charset="0"/>
              <a:ea typeface="宋体" charset="-122"/>
            </a:endParaRPr>
          </a:p>
        </p:txBody>
      </p:sp>
      <p:sp>
        <p:nvSpPr>
          <p:cNvPr id="67587" name="对象"/>
          <p:cNvSpPr>
            <a:spLocks noGrp="1" noRot="1"/>
          </p:cNvSpPr>
          <p:nvPr>
            <p:ph type="sldImg"/>
          </p:nvPr>
        </p:nvSpPr>
        <p:spPr>
          <a:ln>
            <a:noFill/>
          </a:ln>
        </p:spPr>
      </p:sp>
      <p:sp>
        <p:nvSpPr>
          <p:cNvPr id="67588"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7EF5CB97-020E-4FD8-A85B-65F831F443F6}" type="slidenum">
              <a:rPr lang="en-US" altLang="zh-CN" smtClean="0">
                <a:latin typeface="Times New Roman" pitchFamily="18" charset="0"/>
                <a:ea typeface="宋体" charset="-122"/>
              </a:rPr>
              <a:pPr fontAlgn="base">
                <a:spcBef>
                  <a:spcPct val="0"/>
                </a:spcBef>
                <a:spcAft>
                  <a:spcPct val="0"/>
                </a:spcAft>
              </a:pPr>
              <a:t>27</a:t>
            </a:fld>
            <a:endParaRPr lang="zh-CN" altLang="en-US" smtClean="0">
              <a:latin typeface="Times New Roman" pitchFamily="18" charset="0"/>
              <a:ea typeface="宋体" charset="-122"/>
            </a:endParaRPr>
          </a:p>
        </p:txBody>
      </p:sp>
      <p:sp>
        <p:nvSpPr>
          <p:cNvPr id="69635" name="对象"/>
          <p:cNvSpPr>
            <a:spLocks noGrp="1" noRot="1"/>
          </p:cNvSpPr>
          <p:nvPr>
            <p:ph type="sldImg"/>
          </p:nvPr>
        </p:nvSpPr>
        <p:spPr>
          <a:ln>
            <a:noFill/>
          </a:ln>
        </p:spPr>
      </p:sp>
      <p:sp>
        <p:nvSpPr>
          <p:cNvPr id="69636"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6E38C923-1063-4FF7-92F0-572A66D09A00}" type="slidenum">
              <a:rPr lang="en-US" altLang="zh-CN" smtClean="0">
                <a:latin typeface="Times New Roman" pitchFamily="18" charset="0"/>
                <a:ea typeface="宋体" charset="-122"/>
              </a:rPr>
              <a:pPr fontAlgn="base">
                <a:spcBef>
                  <a:spcPct val="0"/>
                </a:spcBef>
                <a:spcAft>
                  <a:spcPct val="0"/>
                </a:spcAft>
              </a:pPr>
              <a:t>28</a:t>
            </a:fld>
            <a:endParaRPr lang="zh-CN" altLang="en-US" smtClean="0">
              <a:latin typeface="Times New Roman" pitchFamily="18" charset="0"/>
              <a:ea typeface="宋体" charset="-122"/>
            </a:endParaRPr>
          </a:p>
        </p:txBody>
      </p:sp>
      <p:sp>
        <p:nvSpPr>
          <p:cNvPr id="71683" name="对象"/>
          <p:cNvSpPr>
            <a:spLocks noGrp="1" noRot="1"/>
          </p:cNvSpPr>
          <p:nvPr>
            <p:ph type="sldImg"/>
          </p:nvPr>
        </p:nvSpPr>
        <p:spPr>
          <a:ln>
            <a:noFill/>
          </a:ln>
        </p:spPr>
      </p:sp>
      <p:sp>
        <p:nvSpPr>
          <p:cNvPr id="71684"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43779FF2-ECE5-4F70-8658-624402DF5F2D}" type="slidenum">
              <a:rPr lang="en-US" altLang="zh-CN" smtClean="0">
                <a:latin typeface="Times New Roman" pitchFamily="18" charset="0"/>
                <a:ea typeface="宋体" charset="-122"/>
              </a:rPr>
              <a:pPr fontAlgn="base">
                <a:spcBef>
                  <a:spcPct val="0"/>
                </a:spcBef>
                <a:spcAft>
                  <a:spcPct val="0"/>
                </a:spcAft>
              </a:pPr>
              <a:t>29</a:t>
            </a:fld>
            <a:endParaRPr lang="zh-CN" altLang="en-US" smtClean="0">
              <a:latin typeface="Times New Roman" pitchFamily="18" charset="0"/>
              <a:ea typeface="宋体" charset="-122"/>
            </a:endParaRPr>
          </a:p>
        </p:txBody>
      </p:sp>
      <p:sp>
        <p:nvSpPr>
          <p:cNvPr id="73731" name="对象"/>
          <p:cNvSpPr>
            <a:spLocks noGrp="1" noRot="1"/>
          </p:cNvSpPr>
          <p:nvPr>
            <p:ph type="sldImg"/>
          </p:nvPr>
        </p:nvSpPr>
        <p:spPr>
          <a:ln>
            <a:noFill/>
          </a:ln>
        </p:spPr>
      </p:sp>
      <p:sp>
        <p:nvSpPr>
          <p:cNvPr id="73732"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9914D3C1-ABF2-41CA-A15C-B44F4C379CD2}" type="slidenum">
              <a:rPr lang="en-US" altLang="zh-CN" smtClean="0">
                <a:latin typeface="Times New Roman" pitchFamily="18" charset="0"/>
                <a:ea typeface="宋体" charset="-122"/>
              </a:rPr>
              <a:pPr fontAlgn="base">
                <a:spcBef>
                  <a:spcPct val="0"/>
                </a:spcBef>
                <a:spcAft>
                  <a:spcPct val="0"/>
                </a:spcAft>
              </a:pPr>
              <a:t>3</a:t>
            </a:fld>
            <a:endParaRPr lang="zh-CN" altLang="en-US" smtClean="0">
              <a:latin typeface="Times New Roman" pitchFamily="18" charset="0"/>
              <a:ea typeface="宋体" charset="-122"/>
            </a:endParaRPr>
          </a:p>
        </p:txBody>
      </p:sp>
      <p:sp>
        <p:nvSpPr>
          <p:cNvPr id="20483" name="对象"/>
          <p:cNvSpPr>
            <a:spLocks noGrp="1" noRot="1"/>
          </p:cNvSpPr>
          <p:nvPr>
            <p:ph type="sldImg"/>
          </p:nvPr>
        </p:nvSpPr>
        <p:spPr>
          <a:ln>
            <a:noFill/>
          </a:ln>
        </p:spPr>
      </p:sp>
      <p:sp>
        <p:nvSpPr>
          <p:cNvPr id="20484"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FE71904E-F5A0-46DB-A1D5-E9C6E9A0746A}" type="slidenum">
              <a:rPr lang="en-US" altLang="zh-CN" smtClean="0">
                <a:latin typeface="Times New Roman" pitchFamily="18" charset="0"/>
                <a:ea typeface="宋体" charset="-122"/>
              </a:rPr>
              <a:pPr fontAlgn="base">
                <a:spcBef>
                  <a:spcPct val="0"/>
                </a:spcBef>
                <a:spcAft>
                  <a:spcPct val="0"/>
                </a:spcAft>
              </a:pPr>
              <a:t>30</a:t>
            </a:fld>
            <a:endParaRPr lang="zh-CN" altLang="en-US" smtClean="0">
              <a:latin typeface="Times New Roman" pitchFamily="18" charset="0"/>
              <a:ea typeface="宋体" charset="-122"/>
            </a:endParaRPr>
          </a:p>
        </p:txBody>
      </p:sp>
      <p:sp>
        <p:nvSpPr>
          <p:cNvPr id="75779" name="对象"/>
          <p:cNvSpPr>
            <a:spLocks noGrp="1" noRot="1"/>
          </p:cNvSpPr>
          <p:nvPr>
            <p:ph type="sldImg"/>
          </p:nvPr>
        </p:nvSpPr>
        <p:spPr>
          <a:ln>
            <a:noFill/>
          </a:ln>
        </p:spPr>
      </p:sp>
      <p:sp>
        <p:nvSpPr>
          <p:cNvPr id="75780"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0DBDBAE6-6E98-4988-89A8-081C1AB692EF}" type="slidenum">
              <a:rPr lang="en-US" altLang="zh-CN" smtClean="0">
                <a:latin typeface="Times New Roman" pitchFamily="18" charset="0"/>
                <a:ea typeface="宋体" charset="-122"/>
              </a:rPr>
              <a:pPr fontAlgn="base">
                <a:spcBef>
                  <a:spcPct val="0"/>
                </a:spcBef>
                <a:spcAft>
                  <a:spcPct val="0"/>
                </a:spcAft>
              </a:pPr>
              <a:t>31</a:t>
            </a:fld>
            <a:endParaRPr lang="zh-CN" altLang="en-US" smtClean="0">
              <a:latin typeface="Times New Roman" pitchFamily="18" charset="0"/>
              <a:ea typeface="宋体" charset="-122"/>
            </a:endParaRPr>
          </a:p>
        </p:txBody>
      </p:sp>
      <p:sp>
        <p:nvSpPr>
          <p:cNvPr id="77827" name="对象"/>
          <p:cNvSpPr>
            <a:spLocks noGrp="1" noRot="1"/>
          </p:cNvSpPr>
          <p:nvPr>
            <p:ph type="sldImg"/>
          </p:nvPr>
        </p:nvSpPr>
        <p:spPr>
          <a:ln>
            <a:noFill/>
          </a:ln>
        </p:spPr>
      </p:sp>
      <p:sp>
        <p:nvSpPr>
          <p:cNvPr id="77828"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383031DA-0170-4589-A9AB-9F6974BD6B00}" type="slidenum">
              <a:rPr lang="en-US" altLang="zh-CN" smtClean="0">
                <a:latin typeface="Times New Roman" pitchFamily="18" charset="0"/>
                <a:ea typeface="宋体" charset="-122"/>
              </a:rPr>
              <a:pPr fontAlgn="base">
                <a:spcBef>
                  <a:spcPct val="0"/>
                </a:spcBef>
                <a:spcAft>
                  <a:spcPct val="0"/>
                </a:spcAft>
              </a:pPr>
              <a:t>32</a:t>
            </a:fld>
            <a:endParaRPr lang="zh-CN" altLang="en-US" smtClean="0">
              <a:latin typeface="Times New Roman" pitchFamily="18" charset="0"/>
              <a:ea typeface="宋体" charset="-122"/>
            </a:endParaRPr>
          </a:p>
        </p:txBody>
      </p:sp>
      <p:sp>
        <p:nvSpPr>
          <p:cNvPr id="79875" name="对象"/>
          <p:cNvSpPr>
            <a:spLocks noGrp="1" noRot="1"/>
          </p:cNvSpPr>
          <p:nvPr>
            <p:ph type="sldImg"/>
          </p:nvPr>
        </p:nvSpPr>
        <p:spPr>
          <a:ln>
            <a:noFill/>
          </a:ln>
        </p:spPr>
      </p:sp>
      <p:sp>
        <p:nvSpPr>
          <p:cNvPr id="79876"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166446A6-88C3-4A45-B061-0CD78DC4CF77}" type="slidenum">
              <a:rPr lang="en-US" altLang="zh-CN" smtClean="0">
                <a:latin typeface="Times New Roman" pitchFamily="18" charset="0"/>
                <a:ea typeface="宋体" charset="-122"/>
              </a:rPr>
              <a:pPr fontAlgn="base">
                <a:spcBef>
                  <a:spcPct val="0"/>
                </a:spcBef>
                <a:spcAft>
                  <a:spcPct val="0"/>
                </a:spcAft>
              </a:pPr>
              <a:t>33</a:t>
            </a:fld>
            <a:endParaRPr lang="zh-CN" altLang="en-US" smtClean="0">
              <a:latin typeface="Times New Roman" pitchFamily="18" charset="0"/>
              <a:ea typeface="宋体" charset="-122"/>
            </a:endParaRPr>
          </a:p>
        </p:txBody>
      </p:sp>
      <p:sp>
        <p:nvSpPr>
          <p:cNvPr id="81923" name="对象"/>
          <p:cNvSpPr>
            <a:spLocks noGrp="1" noRot="1"/>
          </p:cNvSpPr>
          <p:nvPr>
            <p:ph type="sldImg"/>
          </p:nvPr>
        </p:nvSpPr>
        <p:spPr>
          <a:ln>
            <a:noFill/>
          </a:ln>
        </p:spPr>
      </p:sp>
      <p:sp>
        <p:nvSpPr>
          <p:cNvPr id="81924"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49AC8A88-09E4-4E67-98F0-CF6961FE789D}" type="slidenum">
              <a:rPr lang="en-US" altLang="zh-CN" smtClean="0">
                <a:latin typeface="Times New Roman" pitchFamily="18" charset="0"/>
                <a:ea typeface="宋体" charset="-122"/>
              </a:rPr>
              <a:pPr fontAlgn="base">
                <a:spcBef>
                  <a:spcPct val="0"/>
                </a:spcBef>
                <a:spcAft>
                  <a:spcPct val="0"/>
                </a:spcAft>
              </a:pPr>
              <a:t>34</a:t>
            </a:fld>
            <a:endParaRPr lang="zh-CN" altLang="en-US" smtClean="0">
              <a:latin typeface="Times New Roman" pitchFamily="18" charset="0"/>
              <a:ea typeface="宋体" charset="-122"/>
            </a:endParaRPr>
          </a:p>
        </p:txBody>
      </p:sp>
      <p:sp>
        <p:nvSpPr>
          <p:cNvPr id="83971" name="对象"/>
          <p:cNvSpPr>
            <a:spLocks noGrp="1" noRot="1"/>
          </p:cNvSpPr>
          <p:nvPr>
            <p:ph type="sldImg"/>
          </p:nvPr>
        </p:nvSpPr>
        <p:spPr>
          <a:ln>
            <a:noFill/>
          </a:ln>
        </p:spPr>
      </p:sp>
      <p:sp>
        <p:nvSpPr>
          <p:cNvPr id="83972"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CF5DF19F-07D6-4569-A417-A16237636A40}" type="slidenum">
              <a:rPr lang="en-US" altLang="zh-CN" smtClean="0">
                <a:latin typeface="Times New Roman" pitchFamily="18" charset="0"/>
                <a:ea typeface="宋体" charset="-122"/>
              </a:rPr>
              <a:pPr fontAlgn="base">
                <a:spcBef>
                  <a:spcPct val="0"/>
                </a:spcBef>
                <a:spcAft>
                  <a:spcPct val="0"/>
                </a:spcAft>
              </a:pPr>
              <a:t>35</a:t>
            </a:fld>
            <a:endParaRPr lang="zh-CN" altLang="en-US" smtClean="0">
              <a:latin typeface="Times New Roman" pitchFamily="18" charset="0"/>
              <a:ea typeface="宋体" charset="-122"/>
            </a:endParaRPr>
          </a:p>
        </p:txBody>
      </p:sp>
      <p:sp>
        <p:nvSpPr>
          <p:cNvPr id="86019" name="对象"/>
          <p:cNvSpPr>
            <a:spLocks noGrp="1" noRot="1"/>
          </p:cNvSpPr>
          <p:nvPr>
            <p:ph type="sldImg"/>
          </p:nvPr>
        </p:nvSpPr>
        <p:spPr>
          <a:ln>
            <a:noFill/>
          </a:ln>
        </p:spPr>
      </p:sp>
      <p:sp>
        <p:nvSpPr>
          <p:cNvPr id="86020"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1B9A1AA7-47BB-44A6-8DAA-D659033CEE6E}" type="slidenum">
              <a:rPr lang="en-US" altLang="zh-CN" smtClean="0">
                <a:latin typeface="Times New Roman" pitchFamily="18" charset="0"/>
                <a:ea typeface="宋体" charset="-122"/>
              </a:rPr>
              <a:pPr fontAlgn="base">
                <a:spcBef>
                  <a:spcPct val="0"/>
                </a:spcBef>
                <a:spcAft>
                  <a:spcPct val="0"/>
                </a:spcAft>
              </a:pPr>
              <a:t>36</a:t>
            </a:fld>
            <a:endParaRPr lang="zh-CN" altLang="en-US" smtClean="0">
              <a:latin typeface="Times New Roman" pitchFamily="18" charset="0"/>
              <a:ea typeface="宋体" charset="-122"/>
            </a:endParaRPr>
          </a:p>
        </p:txBody>
      </p:sp>
      <p:sp>
        <p:nvSpPr>
          <p:cNvPr id="88067" name="对象"/>
          <p:cNvSpPr>
            <a:spLocks noGrp="1" noRot="1"/>
          </p:cNvSpPr>
          <p:nvPr>
            <p:ph type="sldImg"/>
          </p:nvPr>
        </p:nvSpPr>
        <p:spPr>
          <a:ln>
            <a:noFill/>
          </a:ln>
        </p:spPr>
      </p:sp>
      <p:sp>
        <p:nvSpPr>
          <p:cNvPr id="88068"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CDA7F1D8-50D6-4A95-A656-97460859C6D3}" type="slidenum">
              <a:rPr lang="en-US" altLang="zh-CN" smtClean="0">
                <a:latin typeface="Times New Roman" pitchFamily="18" charset="0"/>
                <a:ea typeface="宋体" charset="-122"/>
              </a:rPr>
              <a:pPr fontAlgn="base">
                <a:spcBef>
                  <a:spcPct val="0"/>
                </a:spcBef>
                <a:spcAft>
                  <a:spcPct val="0"/>
                </a:spcAft>
              </a:pPr>
              <a:t>37</a:t>
            </a:fld>
            <a:endParaRPr lang="zh-CN" altLang="en-US" smtClean="0">
              <a:latin typeface="Times New Roman" pitchFamily="18" charset="0"/>
              <a:ea typeface="宋体" charset="-122"/>
            </a:endParaRPr>
          </a:p>
        </p:txBody>
      </p:sp>
      <p:sp>
        <p:nvSpPr>
          <p:cNvPr id="90115" name="对象"/>
          <p:cNvSpPr>
            <a:spLocks noGrp="1" noRot="1"/>
          </p:cNvSpPr>
          <p:nvPr>
            <p:ph type="sldImg"/>
          </p:nvPr>
        </p:nvSpPr>
        <p:spPr>
          <a:ln>
            <a:noFill/>
          </a:ln>
        </p:spPr>
      </p:sp>
      <p:sp>
        <p:nvSpPr>
          <p:cNvPr id="90116"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EA0DE16C-41C5-4E34-B278-D6633FF1B666}" type="slidenum">
              <a:rPr lang="en-US" altLang="zh-CN" smtClean="0">
                <a:latin typeface="Times New Roman" pitchFamily="18" charset="0"/>
                <a:ea typeface="宋体" charset="-122"/>
              </a:rPr>
              <a:pPr fontAlgn="base">
                <a:spcBef>
                  <a:spcPct val="0"/>
                </a:spcBef>
                <a:spcAft>
                  <a:spcPct val="0"/>
                </a:spcAft>
              </a:pPr>
              <a:t>38</a:t>
            </a:fld>
            <a:endParaRPr lang="zh-CN" altLang="en-US" smtClean="0">
              <a:latin typeface="Times New Roman" pitchFamily="18" charset="0"/>
              <a:ea typeface="宋体" charset="-122"/>
            </a:endParaRPr>
          </a:p>
        </p:txBody>
      </p:sp>
      <p:sp>
        <p:nvSpPr>
          <p:cNvPr id="92163" name="对象"/>
          <p:cNvSpPr>
            <a:spLocks noGrp="1" noRot="1"/>
          </p:cNvSpPr>
          <p:nvPr>
            <p:ph type="sldImg"/>
          </p:nvPr>
        </p:nvSpPr>
        <p:spPr>
          <a:ln>
            <a:noFill/>
          </a:ln>
        </p:spPr>
      </p:sp>
      <p:sp>
        <p:nvSpPr>
          <p:cNvPr id="92164"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E2A6E0B5-DAB2-47C3-B022-DD3B94199DF9}" type="slidenum">
              <a:rPr lang="en-US" altLang="zh-CN" smtClean="0">
                <a:latin typeface="Times New Roman" pitchFamily="18" charset="0"/>
                <a:ea typeface="宋体" charset="-122"/>
              </a:rPr>
              <a:pPr fontAlgn="base">
                <a:spcBef>
                  <a:spcPct val="0"/>
                </a:spcBef>
                <a:spcAft>
                  <a:spcPct val="0"/>
                </a:spcAft>
              </a:pPr>
              <a:t>39</a:t>
            </a:fld>
            <a:endParaRPr lang="zh-CN" altLang="en-US" smtClean="0">
              <a:latin typeface="Times New Roman" pitchFamily="18" charset="0"/>
              <a:ea typeface="宋体" charset="-122"/>
            </a:endParaRPr>
          </a:p>
        </p:txBody>
      </p:sp>
      <p:sp>
        <p:nvSpPr>
          <p:cNvPr id="94211" name="对象"/>
          <p:cNvSpPr>
            <a:spLocks noGrp="1" noRot="1"/>
          </p:cNvSpPr>
          <p:nvPr>
            <p:ph type="sldImg"/>
          </p:nvPr>
        </p:nvSpPr>
        <p:spPr>
          <a:ln>
            <a:noFill/>
          </a:ln>
        </p:spPr>
      </p:sp>
      <p:sp>
        <p:nvSpPr>
          <p:cNvPr id="94212"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435BC849-A6F2-43B5-B2F2-AC0C6ADA3356}" type="slidenum">
              <a:rPr lang="en-US" altLang="zh-CN" smtClean="0">
                <a:latin typeface="Times New Roman" pitchFamily="18" charset="0"/>
                <a:ea typeface="宋体" charset="-122"/>
              </a:rPr>
              <a:pPr fontAlgn="base">
                <a:spcBef>
                  <a:spcPct val="0"/>
                </a:spcBef>
                <a:spcAft>
                  <a:spcPct val="0"/>
                </a:spcAft>
              </a:pPr>
              <a:t>4</a:t>
            </a:fld>
            <a:endParaRPr lang="zh-CN" altLang="en-US" smtClean="0">
              <a:latin typeface="Times New Roman" pitchFamily="18" charset="0"/>
              <a:ea typeface="宋体" charset="-122"/>
            </a:endParaRPr>
          </a:p>
        </p:txBody>
      </p:sp>
      <p:sp>
        <p:nvSpPr>
          <p:cNvPr id="22531" name="对象"/>
          <p:cNvSpPr>
            <a:spLocks noGrp="1" noRot="1"/>
          </p:cNvSpPr>
          <p:nvPr>
            <p:ph type="sldImg"/>
          </p:nvPr>
        </p:nvSpPr>
        <p:spPr>
          <a:ln>
            <a:noFill/>
          </a:ln>
        </p:spPr>
      </p:sp>
      <p:sp>
        <p:nvSpPr>
          <p:cNvPr id="22532"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9032CE02-4DAB-4407-A10B-156F632FFFC9}" type="slidenum">
              <a:rPr lang="en-US" altLang="zh-CN" smtClean="0">
                <a:latin typeface="Times New Roman" pitchFamily="18" charset="0"/>
                <a:ea typeface="宋体" charset="-122"/>
              </a:rPr>
              <a:pPr fontAlgn="base">
                <a:spcBef>
                  <a:spcPct val="0"/>
                </a:spcBef>
                <a:spcAft>
                  <a:spcPct val="0"/>
                </a:spcAft>
              </a:pPr>
              <a:t>40</a:t>
            </a:fld>
            <a:endParaRPr lang="zh-CN" altLang="en-US" smtClean="0">
              <a:latin typeface="Times New Roman" pitchFamily="18" charset="0"/>
              <a:ea typeface="宋体" charset="-122"/>
            </a:endParaRPr>
          </a:p>
        </p:txBody>
      </p:sp>
      <p:sp>
        <p:nvSpPr>
          <p:cNvPr id="96259" name="对象"/>
          <p:cNvSpPr>
            <a:spLocks noGrp="1" noRot="1"/>
          </p:cNvSpPr>
          <p:nvPr>
            <p:ph type="sldImg"/>
          </p:nvPr>
        </p:nvSpPr>
        <p:spPr>
          <a:ln>
            <a:noFill/>
          </a:ln>
        </p:spPr>
      </p:sp>
      <p:sp>
        <p:nvSpPr>
          <p:cNvPr id="96260"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EC3C1C3B-AEAA-4800-8BED-2D0AB3A1AA65}" type="slidenum">
              <a:rPr lang="en-US" altLang="zh-CN" smtClean="0">
                <a:latin typeface="Times New Roman" pitchFamily="18" charset="0"/>
                <a:ea typeface="宋体" charset="-122"/>
              </a:rPr>
              <a:pPr fontAlgn="base">
                <a:spcBef>
                  <a:spcPct val="0"/>
                </a:spcBef>
                <a:spcAft>
                  <a:spcPct val="0"/>
                </a:spcAft>
              </a:pPr>
              <a:t>41</a:t>
            </a:fld>
            <a:endParaRPr lang="zh-CN" altLang="en-US" smtClean="0">
              <a:latin typeface="Times New Roman" pitchFamily="18" charset="0"/>
              <a:ea typeface="宋体" charset="-122"/>
            </a:endParaRPr>
          </a:p>
        </p:txBody>
      </p:sp>
      <p:sp>
        <p:nvSpPr>
          <p:cNvPr id="98307" name="对象"/>
          <p:cNvSpPr>
            <a:spLocks noGrp="1" noRot="1"/>
          </p:cNvSpPr>
          <p:nvPr>
            <p:ph type="sldImg"/>
          </p:nvPr>
        </p:nvSpPr>
        <p:spPr>
          <a:ln>
            <a:noFill/>
          </a:ln>
        </p:spPr>
      </p:sp>
      <p:sp>
        <p:nvSpPr>
          <p:cNvPr id="98308"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EA8B6477-56B2-45C3-A421-ED96CCF2C908}" type="slidenum">
              <a:rPr lang="en-US" altLang="zh-CN" smtClean="0">
                <a:latin typeface="Times New Roman" pitchFamily="18" charset="0"/>
                <a:ea typeface="宋体" charset="-122"/>
              </a:rPr>
              <a:pPr fontAlgn="base">
                <a:spcBef>
                  <a:spcPct val="0"/>
                </a:spcBef>
                <a:spcAft>
                  <a:spcPct val="0"/>
                </a:spcAft>
              </a:pPr>
              <a:t>42</a:t>
            </a:fld>
            <a:endParaRPr lang="zh-CN" altLang="en-US" smtClean="0">
              <a:latin typeface="Times New Roman" pitchFamily="18" charset="0"/>
              <a:ea typeface="宋体" charset="-122"/>
            </a:endParaRPr>
          </a:p>
        </p:txBody>
      </p:sp>
      <p:sp>
        <p:nvSpPr>
          <p:cNvPr id="100355" name="对象"/>
          <p:cNvSpPr>
            <a:spLocks noGrp="1" noRot="1"/>
          </p:cNvSpPr>
          <p:nvPr>
            <p:ph type="sldImg"/>
          </p:nvPr>
        </p:nvSpPr>
        <p:spPr>
          <a:ln>
            <a:noFill/>
          </a:ln>
        </p:spPr>
      </p:sp>
      <p:sp>
        <p:nvSpPr>
          <p:cNvPr id="100356"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E7A7BFBF-3D86-4F7F-9AB6-5C90D431C538}" type="slidenum">
              <a:rPr lang="en-US" altLang="zh-CN" smtClean="0">
                <a:latin typeface="Times New Roman" pitchFamily="18" charset="0"/>
                <a:ea typeface="宋体" charset="-122"/>
              </a:rPr>
              <a:pPr fontAlgn="base">
                <a:spcBef>
                  <a:spcPct val="0"/>
                </a:spcBef>
                <a:spcAft>
                  <a:spcPct val="0"/>
                </a:spcAft>
              </a:pPr>
              <a:t>43</a:t>
            </a:fld>
            <a:endParaRPr lang="zh-CN" altLang="en-US" smtClean="0">
              <a:latin typeface="Times New Roman" pitchFamily="18" charset="0"/>
              <a:ea typeface="宋体" charset="-122"/>
            </a:endParaRPr>
          </a:p>
        </p:txBody>
      </p:sp>
      <p:sp>
        <p:nvSpPr>
          <p:cNvPr id="102403" name="对象"/>
          <p:cNvSpPr>
            <a:spLocks noGrp="1" noRot="1"/>
          </p:cNvSpPr>
          <p:nvPr>
            <p:ph type="sldImg"/>
          </p:nvPr>
        </p:nvSpPr>
        <p:spPr>
          <a:ln>
            <a:noFill/>
          </a:ln>
        </p:spPr>
      </p:sp>
      <p:sp>
        <p:nvSpPr>
          <p:cNvPr id="102404"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E19F235C-6220-489C-B98D-2AB02CBF98F6}" type="slidenum">
              <a:rPr lang="en-US" altLang="zh-CN" smtClean="0">
                <a:latin typeface="Times New Roman" pitchFamily="18" charset="0"/>
                <a:ea typeface="宋体" charset="-122"/>
              </a:rPr>
              <a:pPr fontAlgn="base">
                <a:spcBef>
                  <a:spcPct val="0"/>
                </a:spcBef>
                <a:spcAft>
                  <a:spcPct val="0"/>
                </a:spcAft>
              </a:pPr>
              <a:t>44</a:t>
            </a:fld>
            <a:endParaRPr lang="zh-CN" altLang="en-US" smtClean="0">
              <a:latin typeface="Times New Roman" pitchFamily="18" charset="0"/>
              <a:ea typeface="宋体" charset="-122"/>
            </a:endParaRPr>
          </a:p>
        </p:txBody>
      </p:sp>
      <p:sp>
        <p:nvSpPr>
          <p:cNvPr id="104451" name="对象"/>
          <p:cNvSpPr>
            <a:spLocks noGrp="1" noRot="1"/>
          </p:cNvSpPr>
          <p:nvPr>
            <p:ph type="sldImg"/>
          </p:nvPr>
        </p:nvSpPr>
        <p:spPr>
          <a:ln>
            <a:noFill/>
          </a:ln>
        </p:spPr>
      </p:sp>
      <p:sp>
        <p:nvSpPr>
          <p:cNvPr id="104452"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98F578C5-D0C5-4954-9CFC-5133CC9B5C7F}" type="slidenum">
              <a:rPr lang="en-US" altLang="zh-CN" smtClean="0">
                <a:latin typeface="Times New Roman" pitchFamily="18" charset="0"/>
                <a:ea typeface="宋体" charset="-122"/>
              </a:rPr>
              <a:pPr fontAlgn="base">
                <a:spcBef>
                  <a:spcPct val="0"/>
                </a:spcBef>
                <a:spcAft>
                  <a:spcPct val="0"/>
                </a:spcAft>
              </a:pPr>
              <a:t>45</a:t>
            </a:fld>
            <a:endParaRPr lang="zh-CN" altLang="en-US" smtClean="0">
              <a:latin typeface="Times New Roman" pitchFamily="18" charset="0"/>
              <a:ea typeface="宋体" charset="-122"/>
            </a:endParaRPr>
          </a:p>
        </p:txBody>
      </p:sp>
      <p:sp>
        <p:nvSpPr>
          <p:cNvPr id="106499" name="对象"/>
          <p:cNvSpPr>
            <a:spLocks noGrp="1" noRot="1"/>
          </p:cNvSpPr>
          <p:nvPr>
            <p:ph type="sldImg"/>
          </p:nvPr>
        </p:nvSpPr>
        <p:spPr>
          <a:ln>
            <a:noFill/>
          </a:ln>
        </p:spPr>
      </p:sp>
      <p:sp>
        <p:nvSpPr>
          <p:cNvPr id="106500"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A00A3317-556D-488B-88A8-1F14374004E5}" type="slidenum">
              <a:rPr lang="en-US" altLang="zh-CN" smtClean="0">
                <a:latin typeface="Times New Roman" pitchFamily="18" charset="0"/>
                <a:ea typeface="宋体" charset="-122"/>
              </a:rPr>
              <a:pPr fontAlgn="base">
                <a:spcBef>
                  <a:spcPct val="0"/>
                </a:spcBef>
                <a:spcAft>
                  <a:spcPct val="0"/>
                </a:spcAft>
              </a:pPr>
              <a:t>5</a:t>
            </a:fld>
            <a:endParaRPr lang="zh-CN" altLang="en-US" smtClean="0">
              <a:latin typeface="Times New Roman" pitchFamily="18" charset="0"/>
              <a:ea typeface="宋体" charset="-122"/>
            </a:endParaRPr>
          </a:p>
        </p:txBody>
      </p:sp>
      <p:sp>
        <p:nvSpPr>
          <p:cNvPr id="24579" name="对象"/>
          <p:cNvSpPr>
            <a:spLocks noGrp="1" noRot="1"/>
          </p:cNvSpPr>
          <p:nvPr>
            <p:ph type="sldImg"/>
          </p:nvPr>
        </p:nvSpPr>
        <p:spPr>
          <a:ln>
            <a:noFill/>
          </a:ln>
        </p:spPr>
      </p:sp>
      <p:sp>
        <p:nvSpPr>
          <p:cNvPr id="24580"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CBD6B7C9-F36B-4CBC-946D-B4476A1209D6}" type="slidenum">
              <a:rPr lang="en-US" altLang="zh-CN" smtClean="0">
                <a:latin typeface="Times New Roman" pitchFamily="18" charset="0"/>
                <a:ea typeface="宋体" charset="-122"/>
              </a:rPr>
              <a:pPr fontAlgn="base">
                <a:spcBef>
                  <a:spcPct val="0"/>
                </a:spcBef>
                <a:spcAft>
                  <a:spcPct val="0"/>
                </a:spcAft>
              </a:pPr>
              <a:t>6</a:t>
            </a:fld>
            <a:endParaRPr lang="zh-CN" altLang="en-US" smtClean="0">
              <a:latin typeface="Times New Roman" pitchFamily="18" charset="0"/>
              <a:ea typeface="宋体" charset="-122"/>
            </a:endParaRPr>
          </a:p>
        </p:txBody>
      </p:sp>
      <p:sp>
        <p:nvSpPr>
          <p:cNvPr id="26627" name="对象"/>
          <p:cNvSpPr>
            <a:spLocks noGrp="1" noRot="1"/>
          </p:cNvSpPr>
          <p:nvPr>
            <p:ph type="sldImg"/>
          </p:nvPr>
        </p:nvSpPr>
        <p:spPr>
          <a:ln>
            <a:noFill/>
          </a:ln>
        </p:spPr>
      </p:sp>
      <p:sp>
        <p:nvSpPr>
          <p:cNvPr id="26628"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C55DD591-BC37-423C-94FA-B77758007993}" type="slidenum">
              <a:rPr lang="en-US" altLang="zh-CN" smtClean="0">
                <a:latin typeface="Times New Roman" pitchFamily="18" charset="0"/>
                <a:ea typeface="宋体" charset="-122"/>
              </a:rPr>
              <a:pPr fontAlgn="base">
                <a:spcBef>
                  <a:spcPct val="0"/>
                </a:spcBef>
                <a:spcAft>
                  <a:spcPct val="0"/>
                </a:spcAft>
              </a:pPr>
              <a:t>7</a:t>
            </a:fld>
            <a:endParaRPr lang="zh-CN" altLang="en-US" smtClean="0">
              <a:latin typeface="Times New Roman" pitchFamily="18" charset="0"/>
              <a:ea typeface="宋体" charset="-122"/>
            </a:endParaRPr>
          </a:p>
        </p:txBody>
      </p:sp>
      <p:sp>
        <p:nvSpPr>
          <p:cNvPr id="28675" name="对象"/>
          <p:cNvSpPr>
            <a:spLocks noGrp="1" noRot="1"/>
          </p:cNvSpPr>
          <p:nvPr>
            <p:ph type="sldImg"/>
          </p:nvPr>
        </p:nvSpPr>
        <p:spPr>
          <a:ln>
            <a:noFill/>
          </a:ln>
        </p:spPr>
      </p:sp>
      <p:sp>
        <p:nvSpPr>
          <p:cNvPr id="28676"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6B5B2EF0-D5E5-4EA6-93C0-259ED24A6536}" type="slidenum">
              <a:rPr lang="en-US" altLang="zh-CN" smtClean="0">
                <a:latin typeface="Times New Roman" pitchFamily="18" charset="0"/>
                <a:ea typeface="宋体" charset="-122"/>
              </a:rPr>
              <a:pPr fontAlgn="base">
                <a:spcBef>
                  <a:spcPct val="0"/>
                </a:spcBef>
                <a:spcAft>
                  <a:spcPct val="0"/>
                </a:spcAft>
              </a:pPr>
              <a:t>8</a:t>
            </a:fld>
            <a:endParaRPr lang="zh-CN" altLang="en-US" smtClean="0">
              <a:latin typeface="Times New Roman" pitchFamily="18" charset="0"/>
              <a:ea typeface="宋体" charset="-122"/>
            </a:endParaRPr>
          </a:p>
        </p:txBody>
      </p:sp>
      <p:sp>
        <p:nvSpPr>
          <p:cNvPr id="30723" name="对象"/>
          <p:cNvSpPr>
            <a:spLocks noGrp="1" noRot="1"/>
          </p:cNvSpPr>
          <p:nvPr>
            <p:ph type="sldImg"/>
          </p:nvPr>
        </p:nvSpPr>
        <p:spPr>
          <a:ln>
            <a:noFill/>
          </a:ln>
        </p:spPr>
      </p:sp>
      <p:sp>
        <p:nvSpPr>
          <p:cNvPr id="30724"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文本框"/>
          <p:cNvSpPr>
            <a:spLocks noGrp="1"/>
          </p:cNvSpPr>
          <p:nvPr>
            <p:ph type="sldNum" sz="quarter"/>
          </p:nvPr>
        </p:nvSpPr>
        <p:spPr bwMode="auto">
          <a:noFill/>
          <a:ln>
            <a:miter lim="800000"/>
            <a:headEnd/>
            <a:tailEnd/>
          </a:ln>
        </p:spPr>
        <p:txBody>
          <a:bodyPr numCol="1" compatLnSpc="1"/>
          <a:lstStyle/>
          <a:p>
            <a:pPr fontAlgn="base">
              <a:spcBef>
                <a:spcPct val="0"/>
              </a:spcBef>
              <a:spcAft>
                <a:spcPct val="0"/>
              </a:spcAft>
            </a:pPr>
            <a:fld id="{944B04BC-2868-4E32-B285-D6E399F85467}" type="slidenum">
              <a:rPr lang="en-US" altLang="zh-CN" smtClean="0">
                <a:latin typeface="Times New Roman" pitchFamily="18" charset="0"/>
                <a:ea typeface="宋体" charset="-122"/>
              </a:rPr>
              <a:pPr fontAlgn="base">
                <a:spcBef>
                  <a:spcPct val="0"/>
                </a:spcBef>
                <a:spcAft>
                  <a:spcPct val="0"/>
                </a:spcAft>
              </a:pPr>
              <a:t>9</a:t>
            </a:fld>
            <a:endParaRPr lang="zh-CN" altLang="en-US" smtClean="0">
              <a:latin typeface="Times New Roman" pitchFamily="18" charset="0"/>
              <a:ea typeface="宋体" charset="-122"/>
            </a:endParaRPr>
          </a:p>
        </p:txBody>
      </p:sp>
      <p:sp>
        <p:nvSpPr>
          <p:cNvPr id="32771" name="对象"/>
          <p:cNvSpPr>
            <a:spLocks noGrp="1" noRot="1"/>
          </p:cNvSpPr>
          <p:nvPr>
            <p:ph type="sldImg"/>
          </p:nvPr>
        </p:nvSpPr>
        <p:spPr>
          <a:ln>
            <a:noFill/>
          </a:ln>
        </p:spPr>
      </p:sp>
      <p:sp>
        <p:nvSpPr>
          <p:cNvPr id="32772" name="文本框"/>
          <p:cNvSpPr>
            <a:spLocks noGrp="1"/>
          </p:cNvSpPr>
          <p:nvPr>
            <p:ph type="body" idx="1"/>
          </p:nvPr>
        </p:nvSpPr>
        <p:spPr/>
        <p:txBody>
          <a:bodyPr/>
          <a:lstStyle/>
          <a:p>
            <a:pPr eaLnBrk="1"/>
            <a:endParaRPr lang="zh-CN" altLang="en-US" smtClean="0">
              <a:solidFill>
                <a:srgbClr val="000000"/>
              </a:solidFill>
              <a:latin typeface="Times New Roman" pitchFamily="18" charset="0"/>
              <a:ea typeface="宋体" charset="-122"/>
              <a:cs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1219200" y="2840566"/>
            <a:ext cx="13817600" cy="1960033"/>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5"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6"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E6E0203D-F8A5-4EA6-8E0D-A174D511ACC2}"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5"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6"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7099DAF6-3654-48D4-AE21-D5BA73024794}"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5"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6"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B573F707-1BD8-4BC5-8040-8713DFE0D688}"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文本框"/>
          <p:cNvSpPr>
            <a:spLocks noGrp="1"/>
          </p:cNvSpPr>
          <p:nvPr>
            <p:ph type="dt" idx="10"/>
          </p:nvPr>
        </p:nvSpPr>
        <p:spPr/>
        <p:txBody>
          <a:bodyPr/>
          <a:lstStyle>
            <a:lvl1pPr>
              <a:defRPr/>
            </a:lvl1pPr>
          </a:lstStyle>
          <a:p>
            <a:pPr>
              <a:defRPr/>
            </a:pPr>
            <a:endParaRPr lang="zh-CN" altLang="en-US"/>
          </a:p>
        </p:txBody>
      </p:sp>
      <p:sp>
        <p:nvSpPr>
          <p:cNvPr id="3" name="文本框"/>
          <p:cNvSpPr>
            <a:spLocks noGrp="1"/>
          </p:cNvSpPr>
          <p:nvPr>
            <p:ph type="ftr" idx="11"/>
          </p:nvPr>
        </p:nvSpPr>
        <p:spPr/>
        <p:txBody>
          <a:bodyPr/>
          <a:lstStyle>
            <a:lvl1pPr>
              <a:defRPr/>
            </a:lvl1pPr>
          </a:lstStyle>
          <a:p>
            <a:pPr>
              <a:defRPr/>
            </a:pPr>
            <a:endParaRPr lang="zh-CN" altLang="en-US"/>
          </a:p>
        </p:txBody>
      </p:sp>
      <p:sp>
        <p:nvSpPr>
          <p:cNvPr id="4" name="文本框"/>
          <p:cNvSpPr>
            <a:spLocks noGrp="1"/>
          </p:cNvSpPr>
          <p:nvPr>
            <p:ph type="sldNum" idx="12"/>
          </p:nvPr>
        </p:nvSpPr>
        <p:spPr/>
        <p:txBody>
          <a:bodyPr/>
          <a:lstStyle>
            <a:lvl1pPr>
              <a:defRPr/>
            </a:lvl1pPr>
          </a:lstStyle>
          <a:p>
            <a:pPr>
              <a:defRPr/>
            </a:pPr>
            <a:fld id="{08C4DB56-9FA7-444E-B415-D129377711A6}" type="slidenum">
              <a:rPr lang="en-US" altLang="zh-CN"/>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5"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6"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CC2CB820-3982-44E0-A46B-02CC72BD93AD}"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5"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6"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805B6CCA-1BC7-4E3C-BEAE-5ADA75E36775}"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6"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7"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A8144B37-90AC-4E9D-B715-9CF556E79DC5}"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8"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9"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D1F82812-38D5-488D-8A14-5E3B15A7943B}"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4"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5"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C8A62E35-36BB-4F39-8780-614846F2607A}"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3"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4"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1EADD5DA-BCC2-42DA-9AFE-188F3A457160}"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6"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7"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E7BF19EC-37CE-4184-A644-47172905840E}"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lvl1pPr>
              <a:defRPr sz="1800">
                <a:solidFill>
                  <a:schemeClr val="tx1"/>
                </a:solidFill>
                <a:latin typeface="Times New Roman" charset="0"/>
                <a:cs typeface="Times New Roman" charset="0"/>
              </a:defRPr>
            </a:lvl1pPr>
          </a:lstStyle>
          <a:p>
            <a:pPr>
              <a:defRPr/>
            </a:pPr>
            <a:fld id="{72514870-5082-4025-BC8A-5E070B8EB77D}" type="datetimeFigureOut">
              <a:rPr lang="zh-CN" altLang="en-US"/>
              <a:pPr>
                <a:defRPr/>
              </a:pPr>
              <a:t>2019-10-16</a:t>
            </a:fld>
            <a:endParaRPr lang="zh-CN" altLang="en-US"/>
          </a:p>
        </p:txBody>
      </p:sp>
      <p:sp>
        <p:nvSpPr>
          <p:cNvPr id="6" name="文本框"/>
          <p:cNvSpPr>
            <a:spLocks noGrp="1"/>
          </p:cNvSpPr>
          <p:nvPr>
            <p:ph type="ftr" sz="quarter" idx="11"/>
          </p:nvPr>
        </p:nvSpPr>
        <p:spPr/>
        <p:txBody>
          <a:bodyPr/>
          <a:lstStyle>
            <a:lvl1pPr algn="l">
              <a:defRPr sz="1800">
                <a:solidFill>
                  <a:schemeClr val="tx1"/>
                </a:solidFill>
                <a:latin typeface="Times New Roman" charset="0"/>
                <a:cs typeface="Times New Roman" charset="0"/>
              </a:defRPr>
            </a:lvl1pPr>
          </a:lstStyle>
          <a:p>
            <a:pPr>
              <a:defRPr/>
            </a:pPr>
            <a:endParaRPr lang="zh-CN" altLang="en-US"/>
          </a:p>
        </p:txBody>
      </p:sp>
      <p:sp>
        <p:nvSpPr>
          <p:cNvPr id="7" name="文本框"/>
          <p:cNvSpPr>
            <a:spLocks noGrp="1"/>
          </p:cNvSpPr>
          <p:nvPr>
            <p:ph type="sldNum" sz="quarter" idx="12"/>
          </p:nvPr>
        </p:nvSpPr>
        <p:spPr/>
        <p:txBody>
          <a:bodyPr/>
          <a:lstStyle>
            <a:lvl1pPr algn="l">
              <a:defRPr sz="1800">
                <a:solidFill>
                  <a:schemeClr val="tx1"/>
                </a:solidFill>
                <a:latin typeface="Times New Roman" charset="0"/>
                <a:cs typeface="Times New Roman" charset="0"/>
              </a:defRPr>
            </a:lvl1pPr>
          </a:lstStyle>
          <a:p>
            <a:pPr>
              <a:defRPr/>
            </a:pPr>
            <a:fld id="{CE9B3327-24C9-418C-8C34-DF394ED5D8EB}"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文本框"/>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endParaRPr lang="zh-CN" altLang="en-US" smtClean="0"/>
          </a:p>
        </p:txBody>
      </p:sp>
      <p:sp>
        <p:nvSpPr>
          <p:cNvPr id="1027" name="文本框"/>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smtClean="0"/>
          </a:p>
        </p:txBody>
      </p:sp>
      <p:sp>
        <p:nvSpPr>
          <p:cNvPr id="4" name="文本框"/>
          <p:cNvSpPr>
            <a:spLocks noGrp="1"/>
          </p:cNvSpPr>
          <p:nvPr>
            <p:ph type="dt" idx="2"/>
          </p:nvPr>
        </p:nvSpPr>
        <p:spPr>
          <a:xfrm>
            <a:off x="457200" y="6356350"/>
            <a:ext cx="2133600" cy="365125"/>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lvl1pPr fontAlgn="auto">
              <a:spcBef>
                <a:spcPts val="0"/>
              </a:spcBef>
              <a:spcAft>
                <a:spcPts val="0"/>
              </a:spcAft>
              <a:defRPr sz="1200">
                <a:solidFill>
                  <a:srgbClr val="898989"/>
                </a:solidFill>
                <a:latin typeface="Calibri" charset="0"/>
                <a:ea typeface="宋体" charset="0"/>
                <a:cs typeface="Calibri" charset="0"/>
              </a:defRPr>
            </a:lvl1pPr>
          </a:lstStyle>
          <a:p>
            <a:pPr>
              <a:defRPr/>
            </a:pPr>
            <a:fld id="{A456F79F-D161-4784-8A8B-722EC4502A30}" type="datetime1">
              <a:rPr lang="en-US" altLang="zh-CN"/>
              <a:pPr>
                <a:defRPr/>
              </a:pPr>
              <a:t>10/16/2019</a:t>
            </a:fld>
            <a:endParaRPr lang="zh-CN" altLang="en-US"/>
          </a:p>
        </p:txBody>
      </p:sp>
      <p:sp>
        <p:nvSpPr>
          <p:cNvPr id="5" name="文本框"/>
          <p:cNvSpPr>
            <a:spLocks noGrp="1"/>
          </p:cNvSpPr>
          <p:nvPr>
            <p:ph type="ftr" idx="3"/>
          </p:nvPr>
        </p:nvSpPr>
        <p:spPr>
          <a:xfrm>
            <a:off x="3124200" y="6356350"/>
            <a:ext cx="2895600" cy="365125"/>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lvl1pPr algn="ctr" fontAlgn="auto">
              <a:spcBef>
                <a:spcPts val="0"/>
              </a:spcBef>
              <a:spcAft>
                <a:spcPts val="0"/>
              </a:spcAft>
              <a:defRPr sz="1200">
                <a:solidFill>
                  <a:srgbClr val="898989"/>
                </a:solidFill>
                <a:latin typeface="Calibri" charset="0"/>
                <a:ea typeface="宋体" charset="0"/>
                <a:cs typeface="Calibri" charset="0"/>
              </a:defRPr>
            </a:lvl1pPr>
          </a:lstStyle>
          <a:p>
            <a:pPr>
              <a:defRPr/>
            </a:pPr>
            <a:endParaRPr lang="zh-CN" altLang="en-US"/>
          </a:p>
        </p:txBody>
      </p:sp>
      <p:sp>
        <p:nvSpPr>
          <p:cNvPr id="6" name="文本框"/>
          <p:cNvSpPr>
            <a:spLocks noGrp="1"/>
          </p:cNvSpPr>
          <p:nvPr>
            <p:ph type="sldNum" idx="4"/>
          </p:nvPr>
        </p:nvSpPr>
        <p:spPr>
          <a:xfrm>
            <a:off x="6553200" y="6356350"/>
            <a:ext cx="2133600" cy="365125"/>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lvl1pPr algn="r" fontAlgn="auto">
              <a:spcBef>
                <a:spcPts val="0"/>
              </a:spcBef>
              <a:spcAft>
                <a:spcPts val="0"/>
              </a:spcAft>
              <a:defRPr sz="1200">
                <a:solidFill>
                  <a:srgbClr val="898989"/>
                </a:solidFill>
                <a:latin typeface="Calibri" charset="0"/>
                <a:ea typeface="宋体" charset="0"/>
                <a:cs typeface="Calibri" charset="0"/>
              </a:defRPr>
            </a:lvl1pPr>
          </a:lstStyle>
          <a:p>
            <a:pPr>
              <a:defRPr/>
            </a:pPr>
            <a:fld id="{D54CA684-639E-4CB7-94DB-8968A8A02B26}" type="slidenum">
              <a:rPr lang="en-US" altLang="zh-CN"/>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sldNum="0" hdr="0" ftr="0" dt="0"/>
  <p:txStyles>
    <p:titleStyle>
      <a:lvl1pPr algn="ctr" rtl="0" eaLnBrk="0" fontAlgn="base" hangingPunct="0">
        <a:spcBef>
          <a:spcPct val="0"/>
        </a:spcBef>
        <a:spcAft>
          <a:spcPct val="0"/>
        </a:spcAft>
        <a:defRPr sz="4400" kern="1200">
          <a:solidFill>
            <a:schemeClr val="tx1"/>
          </a:solidFill>
          <a:latin typeface="Calibri" charset="0"/>
          <a:ea typeface="宋体" charset="0"/>
          <a:cs typeface="Calibri" charset="0"/>
        </a:defRPr>
      </a:lvl1pPr>
      <a:lvl2pPr algn="ctr" rtl="0" eaLnBrk="0" fontAlgn="base" hangingPunct="0">
        <a:spcBef>
          <a:spcPct val="0"/>
        </a:spcBef>
        <a:spcAft>
          <a:spcPct val="0"/>
        </a:spcAft>
        <a:defRPr sz="4400">
          <a:solidFill>
            <a:schemeClr val="tx1"/>
          </a:solidFill>
          <a:latin typeface="Calibri" pitchFamily="34" charset="0"/>
          <a:ea typeface="宋体" charset="-122"/>
          <a:cs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宋体" charset="-122"/>
          <a:cs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宋体" charset="-122"/>
          <a:cs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宋体" charset="-122"/>
          <a:cs typeface="Calibri" pitchFamily="34" charset="0"/>
        </a:defRPr>
      </a:lvl5pPr>
      <a:lvl6pPr marL="457200" algn="ctr" rtl="0" fontAlgn="base">
        <a:spcBef>
          <a:spcPct val="0"/>
        </a:spcBef>
        <a:spcAft>
          <a:spcPct val="0"/>
        </a:spcAft>
        <a:defRPr sz="4400">
          <a:solidFill>
            <a:schemeClr val="tx1"/>
          </a:solidFill>
          <a:latin typeface="Calibri" pitchFamily="34" charset="0"/>
          <a:ea typeface="宋体" charset="-122"/>
          <a:cs typeface="Calibri" pitchFamily="34" charset="0"/>
        </a:defRPr>
      </a:lvl6pPr>
      <a:lvl7pPr marL="914400" algn="ctr" rtl="0" fontAlgn="base">
        <a:spcBef>
          <a:spcPct val="0"/>
        </a:spcBef>
        <a:spcAft>
          <a:spcPct val="0"/>
        </a:spcAft>
        <a:defRPr sz="4400">
          <a:solidFill>
            <a:schemeClr val="tx1"/>
          </a:solidFill>
          <a:latin typeface="Calibri" pitchFamily="34" charset="0"/>
          <a:ea typeface="宋体" charset="-122"/>
          <a:cs typeface="Calibri" pitchFamily="34" charset="0"/>
        </a:defRPr>
      </a:lvl7pPr>
      <a:lvl8pPr marL="1371600" algn="ctr" rtl="0" fontAlgn="base">
        <a:spcBef>
          <a:spcPct val="0"/>
        </a:spcBef>
        <a:spcAft>
          <a:spcPct val="0"/>
        </a:spcAft>
        <a:defRPr sz="4400">
          <a:solidFill>
            <a:schemeClr val="tx1"/>
          </a:solidFill>
          <a:latin typeface="Calibri" pitchFamily="34" charset="0"/>
          <a:ea typeface="宋体" charset="-122"/>
          <a:cs typeface="Calibri" pitchFamily="34" charset="0"/>
        </a:defRPr>
      </a:lvl8pPr>
      <a:lvl9pPr marL="1828800" algn="ctr" rtl="0" fontAlgn="base">
        <a:spcBef>
          <a:spcPct val="0"/>
        </a:spcBef>
        <a:spcAft>
          <a:spcPct val="0"/>
        </a:spcAft>
        <a:defRPr sz="4400">
          <a:solidFill>
            <a:schemeClr val="tx1"/>
          </a:solidFill>
          <a:latin typeface="Calibri" pitchFamily="34" charset="0"/>
          <a:ea typeface="宋体" charset="-122"/>
          <a:cs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Calibri" charset="0"/>
          <a:ea typeface="宋体" charset="0"/>
          <a:cs typeface="Calibri"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alibri" charset="0"/>
          <a:ea typeface="宋体" charset="0"/>
          <a:cs typeface="Calibri"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alibri" charset="0"/>
          <a:ea typeface="宋体" charset="0"/>
          <a:cs typeface="Calibri"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alibri" charset="0"/>
          <a:ea typeface="宋体" charset="0"/>
          <a:cs typeface="Calibri"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alibri" charset="0"/>
          <a:ea typeface="宋体" charset="0"/>
          <a:cs typeface="Calibri" charset="0"/>
        </a:defRPr>
      </a:lvl5pPr>
      <a:lvl6pPr marL="2514600" indent="-228600" algn="l" defTabSz="914400" eaLnBrk="1" fontAlgn="auto" latinLnBrk="0" hangingPunct="1">
        <a:spcBef>
          <a:spcPct val="20000"/>
        </a:spcBef>
        <a:buFont typeface="Arial" pitchFamily="34" charset="0"/>
        <a:buChar char="•"/>
        <a:defRPr sz="2000" kern="1200">
          <a:solidFill>
            <a:schemeClr val="tx1"/>
          </a:solidFill>
          <a:latin typeface="Calibri" charset="0"/>
          <a:ea typeface="宋体" charset="0"/>
          <a:cs typeface="Calibri" charset="0"/>
        </a:defRPr>
      </a:lvl6pPr>
      <a:lvl7pPr marL="2971800" indent="-228600" algn="l" defTabSz="914400" eaLnBrk="1" fontAlgn="auto" latinLnBrk="0" hangingPunct="1">
        <a:spcBef>
          <a:spcPct val="20000"/>
        </a:spcBef>
        <a:buFont typeface="Arial" pitchFamily="34" charset="0"/>
        <a:buChar char="•"/>
        <a:defRPr sz="2000" kern="1200">
          <a:solidFill>
            <a:schemeClr val="tx1"/>
          </a:solidFill>
          <a:latin typeface="Calibri" charset="0"/>
          <a:ea typeface="宋体" charset="0"/>
          <a:cs typeface="Calibri" charset="0"/>
        </a:defRPr>
      </a:lvl7pPr>
      <a:lvl8pPr marL="3429000" indent="-228600" algn="l" defTabSz="914400" eaLnBrk="1" fontAlgn="auto" latinLnBrk="0" hangingPunct="1">
        <a:spcBef>
          <a:spcPct val="20000"/>
        </a:spcBef>
        <a:buFont typeface="Arial" pitchFamily="34" charset="0"/>
        <a:buChar char="•"/>
        <a:defRPr sz="2000" kern="1200">
          <a:solidFill>
            <a:schemeClr val="tx1"/>
          </a:solidFill>
          <a:latin typeface="Calibri" charset="0"/>
          <a:ea typeface="宋体" charset="0"/>
          <a:cs typeface="Calibri" charset="0"/>
        </a:defRPr>
      </a:lvl8pPr>
      <a:lvl9pPr marL="3429000" indent="-228600" algn="l" defTabSz="914400" eaLnBrk="1" fontAlgn="auto" latinLnBrk="0" hangingPunct="1">
        <a:spcBef>
          <a:spcPct val="20000"/>
        </a:spcBef>
        <a:buFont typeface="Arial" pitchFamily="34" charset="0"/>
        <a:buChar char="•"/>
        <a:defRPr sz="2000" kern="1200">
          <a:solidFill>
            <a:schemeClr val="tx1"/>
          </a:solidFill>
          <a:latin typeface="Calibri" charset="0"/>
          <a:ea typeface="宋体" charset="0"/>
          <a:cs typeface="Calibri" charset="0"/>
        </a:defRPr>
      </a:lvl9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1.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2.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4.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15363" name="矩形"/>
          <p:cNvSpPr>
            <a:spLocks/>
          </p:cNvSpPr>
          <p:nvPr/>
        </p:nvSpPr>
        <p:spPr bwMode="auto">
          <a:xfrm>
            <a:off x="3375025" y="2484438"/>
            <a:ext cx="9217025" cy="1909762"/>
          </a:xfrm>
          <a:prstGeom prst="rect">
            <a:avLst/>
          </a:prstGeom>
          <a:noFill/>
          <a:ln w="9525">
            <a:noFill/>
            <a:miter lim="800000"/>
            <a:headEnd/>
            <a:tailEnd/>
          </a:ln>
        </p:spPr>
        <p:txBody>
          <a:bodyPr lIns="0" tIns="0" rIns="0" bIns="0"/>
          <a:lstStyle/>
          <a:p>
            <a:pPr algn="ctr">
              <a:lnSpc>
                <a:spcPct val="93000"/>
              </a:lnSpc>
            </a:pPr>
            <a:r>
              <a:rPr lang="zh-CN" altLang="en-US" sz="7200">
                <a:solidFill>
                  <a:schemeClr val="hlink"/>
                </a:solidFill>
                <a:latin typeface="黑体" pitchFamily="2" charset="-122"/>
              </a:rPr>
              <a:t>土地利用规划作业</a:t>
            </a:r>
            <a:endParaRPr lang="en-US" altLang="zh-CN" sz="7200">
              <a:solidFill>
                <a:schemeClr val="hlink"/>
              </a:solidFill>
              <a:latin typeface="黑体" pitchFamily="2" charset="-122"/>
            </a:endParaRPr>
          </a:p>
          <a:p>
            <a:pPr algn="ctr">
              <a:lnSpc>
                <a:spcPct val="93000"/>
              </a:lnSpc>
            </a:pPr>
            <a:endParaRPr lang="zh-CN" altLang="en-US" sz="7200">
              <a:solidFill>
                <a:srgbClr val="000000"/>
              </a:solidFill>
              <a:latin typeface="黑体" pitchFamily="2" charset="-122"/>
            </a:endParaRPr>
          </a:p>
        </p:txBody>
      </p:sp>
      <p:sp>
        <p:nvSpPr>
          <p:cNvPr id="15364" name="矩形"/>
          <p:cNvSpPr>
            <a:spLocks/>
          </p:cNvSpPr>
          <p:nvPr/>
        </p:nvSpPr>
        <p:spPr bwMode="auto">
          <a:xfrm>
            <a:off x="6403975" y="4572000"/>
            <a:ext cx="4279900" cy="419100"/>
          </a:xfrm>
          <a:prstGeom prst="rect">
            <a:avLst/>
          </a:prstGeom>
          <a:noFill/>
          <a:ln w="9525">
            <a:noFill/>
            <a:miter lim="800000"/>
            <a:headEnd/>
            <a:tailEnd/>
          </a:ln>
        </p:spPr>
        <p:txBody>
          <a:bodyPr lIns="0" tIns="0" rIns="0" bIns="0"/>
          <a:lstStyle/>
          <a:p>
            <a:pPr algn="ctr">
              <a:lnSpc>
                <a:spcPct val="104000"/>
              </a:lnSpc>
            </a:pPr>
            <a:r>
              <a:rPr lang="zh-CN" altLang="en-US" sz="2800">
                <a:solidFill>
                  <a:schemeClr val="hlink"/>
                </a:solidFill>
                <a:latin typeface="黑体" pitchFamily="2" charset="-122"/>
                <a:ea typeface="方正楷体_GBK" pitchFamily="65" charset="-122"/>
              </a:rPr>
              <a:t>主讲人：田渝来</a:t>
            </a:r>
            <a:endParaRPr lang="en-US" altLang="zh-CN" sz="2800">
              <a:solidFill>
                <a:schemeClr val="hlink"/>
              </a:solidFill>
              <a:latin typeface="黑体" pitchFamily="2" charset="-122"/>
              <a:ea typeface="方正楷体_GBK" pitchFamily="65" charset="-122"/>
            </a:endParaRPr>
          </a:p>
          <a:p>
            <a:pPr algn="ctr">
              <a:lnSpc>
                <a:spcPct val="104000"/>
              </a:lnSpc>
            </a:pPr>
            <a:endParaRPr lang="zh-CN" altLang="en-US" sz="2400">
              <a:solidFill>
                <a:srgbClr val="000000"/>
              </a:solidFill>
              <a:latin typeface="黑体" pitchFamily="2" charset="-122"/>
            </a:endParaRPr>
          </a:p>
        </p:txBody>
      </p:sp>
      <p:sp>
        <p:nvSpPr>
          <p:cNvPr id="15365" name="矩形"/>
          <p:cNvSpPr>
            <a:spLocks/>
          </p:cNvSpPr>
          <p:nvPr/>
        </p:nvSpPr>
        <p:spPr bwMode="auto">
          <a:xfrm>
            <a:off x="5994400" y="5219700"/>
            <a:ext cx="5302250" cy="576263"/>
          </a:xfrm>
          <a:prstGeom prst="rect">
            <a:avLst/>
          </a:prstGeom>
          <a:noFill/>
          <a:ln w="9525">
            <a:noFill/>
            <a:miter lim="800000"/>
            <a:headEnd/>
            <a:tailEnd/>
          </a:ln>
        </p:spPr>
        <p:txBody>
          <a:bodyPr lIns="0" tIns="0" rIns="0" bIns="0"/>
          <a:lstStyle/>
          <a:p>
            <a:pPr algn="ctr">
              <a:lnSpc>
                <a:spcPct val="104000"/>
              </a:lnSpc>
            </a:pPr>
            <a:r>
              <a:rPr lang="en-US" altLang="zh-CN" sz="2400">
                <a:solidFill>
                  <a:srgbClr val="000000"/>
                </a:solidFill>
                <a:latin typeface="黑体" pitchFamily="2" charset="-122"/>
              </a:rPr>
              <a:t>       </a:t>
            </a:r>
          </a:p>
          <a:p>
            <a:pPr algn="ctr">
              <a:lnSpc>
                <a:spcPct val="104000"/>
              </a:lnSpc>
            </a:pPr>
            <a:r>
              <a:rPr lang="zh-CN" altLang="en-US" sz="2800">
                <a:solidFill>
                  <a:schemeClr val="hlink"/>
                </a:solidFill>
                <a:latin typeface="方正楷体_GBK" pitchFamily="65" charset="-122"/>
                <a:ea typeface="方正楷体_GBK" pitchFamily="65" charset="-122"/>
              </a:rPr>
              <a:t>时  间：2019年10月</a:t>
            </a:r>
            <a:r>
              <a:rPr lang="en-US" altLang="zh-CN" sz="2800">
                <a:solidFill>
                  <a:schemeClr val="hlink"/>
                </a:solidFill>
                <a:latin typeface="方正楷体_GBK" pitchFamily="65" charset="-122"/>
                <a:ea typeface="方正楷体_GBK" pitchFamily="65" charset="-122"/>
              </a:rPr>
              <a:t>20</a:t>
            </a:r>
            <a:r>
              <a:rPr lang="zh-CN" altLang="en-US" sz="2800">
                <a:solidFill>
                  <a:schemeClr val="hlink"/>
                </a:solidFill>
                <a:latin typeface="方正楷体_GBK" pitchFamily="65" charset="-122"/>
                <a:ea typeface="方正楷体_GBK" pitchFamily="65" charset="-122"/>
              </a:rPr>
              <a:t>日</a:t>
            </a:r>
            <a:endParaRPr lang="en-US" altLang="zh-CN" sz="2800">
              <a:solidFill>
                <a:schemeClr val="hlink"/>
              </a:solidFill>
              <a:latin typeface="方正楷体_GBK" pitchFamily="65" charset="-122"/>
              <a:ea typeface="方正楷体_GBK" pitchFamily="65" charset="-122"/>
            </a:endParaRPr>
          </a:p>
          <a:p>
            <a:pPr algn="ctr">
              <a:lnSpc>
                <a:spcPct val="104000"/>
              </a:lnSpc>
            </a:pPr>
            <a:endParaRPr lang="zh-CN" altLang="en-US" sz="2400">
              <a:solidFill>
                <a:srgbClr val="000000"/>
              </a:solidFill>
              <a:latin typeface="黑体"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文本框"/>
          <p:cNvSpPr>
            <a:spLocks noGrp="1"/>
          </p:cNvSpPr>
          <p:nvPr>
            <p:ph type="title" idx="4294967295"/>
          </p:nvPr>
        </p:nvSpPr>
        <p:spPr>
          <a:xfrm>
            <a:off x="812800" y="365125"/>
            <a:ext cx="14630400" cy="1525588"/>
          </a:xfrm>
        </p:spPr>
        <p:txBody>
          <a:bodyPr anchor="t"/>
          <a:lstStyle/>
          <a:p>
            <a:pPr eaLnBrk="1" hangingPunct="1"/>
            <a:endParaRPr lang="zh-CN" altLang="en-US" smtClean="0">
              <a:latin typeface="Calibri" pitchFamily="34" charset="0"/>
              <a:ea typeface="宋体" charset="-122"/>
              <a:cs typeface="Times New Roman" pitchFamily="18" charset="0"/>
            </a:endParaRPr>
          </a:p>
        </p:txBody>
      </p:sp>
      <p:sp>
        <p:nvSpPr>
          <p:cNvPr id="33795" name="文本框"/>
          <p:cNvSpPr>
            <a:spLocks noGrp="1"/>
          </p:cNvSpPr>
          <p:nvPr>
            <p:ph type="body" idx="4294967295"/>
          </p:nvPr>
        </p:nvSpPr>
        <p:spPr>
          <a:xfrm>
            <a:off x="812800" y="2135188"/>
            <a:ext cx="14630400" cy="6038850"/>
          </a:xfrm>
        </p:spPr>
        <p:txBody>
          <a:bodyPr/>
          <a:lstStyle/>
          <a:p>
            <a:pPr eaLnBrk="1" hangingPunct="1"/>
            <a:endParaRPr lang="zh-CN" altLang="en-US" smtClean="0">
              <a:latin typeface="Calibri" pitchFamily="34" charset="0"/>
              <a:ea typeface="宋体" charset="-122"/>
              <a:cs typeface="Times New Roman" pitchFamily="18" charset="0"/>
            </a:endParaRPr>
          </a:p>
        </p:txBody>
      </p:sp>
      <p:pic>
        <p:nvPicPr>
          <p:cNvPr id="3379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33797" name="矩形"/>
          <p:cNvSpPr>
            <a:spLocks/>
          </p:cNvSpPr>
          <p:nvPr/>
        </p:nvSpPr>
        <p:spPr bwMode="auto">
          <a:xfrm>
            <a:off x="2147888" y="395288"/>
            <a:ext cx="11380787" cy="708025"/>
          </a:xfrm>
          <a:prstGeom prst="rect">
            <a:avLst/>
          </a:prstGeom>
          <a:noFill/>
          <a:ln w="9525">
            <a:noFill/>
            <a:miter lim="800000"/>
            <a:headEnd/>
            <a:tailEnd/>
          </a:ln>
        </p:spPr>
        <p:txBody>
          <a:bodyPr>
            <a:spAutoFit/>
          </a:bodyPr>
          <a:lstStyle/>
          <a:p>
            <a:pPr>
              <a:lnSpc>
                <a:spcPct val="112000"/>
              </a:lnSpc>
            </a:pPr>
            <a:r>
              <a:rPr lang="zh-CN" altLang="en-US" sz="3600" b="1">
                <a:solidFill>
                  <a:schemeClr val="hlink"/>
                </a:solidFill>
                <a:latin typeface="黑体" pitchFamily="2" charset="-122"/>
              </a:rPr>
              <a:t>三、什么是土地利用规划？土地利用规划有哪些特性？</a:t>
            </a:r>
          </a:p>
        </p:txBody>
      </p:sp>
      <p:sp>
        <p:nvSpPr>
          <p:cNvPr id="33798" name="矩形"/>
          <p:cNvSpPr>
            <a:spLocks/>
          </p:cNvSpPr>
          <p:nvPr/>
        </p:nvSpPr>
        <p:spPr bwMode="auto">
          <a:xfrm>
            <a:off x="3659188" y="1327150"/>
            <a:ext cx="12028487" cy="358775"/>
          </a:xfrm>
          <a:prstGeom prst="rect">
            <a:avLst/>
          </a:prstGeom>
          <a:noFill/>
          <a:ln w="9525">
            <a:noFill/>
            <a:miter lim="800000"/>
            <a:headEnd/>
            <a:tailEnd/>
          </a:ln>
        </p:spPr>
        <p:txBody>
          <a:bodyPr/>
          <a:lstStyle/>
          <a:p>
            <a:endParaRPr lang="zh-CN" altLang="en-US"/>
          </a:p>
        </p:txBody>
      </p:sp>
      <p:pic>
        <p:nvPicPr>
          <p:cNvPr id="33799" name="图片"/>
          <p:cNvPicPr>
            <a:picLocks/>
          </p:cNvPicPr>
          <p:nvPr/>
        </p:nvPicPr>
        <p:blipFill>
          <a:blip r:embed="rId4"/>
          <a:srcRect/>
          <a:stretch>
            <a:fillRect/>
          </a:stretch>
        </p:blipFill>
        <p:spPr bwMode="auto">
          <a:xfrm>
            <a:off x="136525" y="2339975"/>
            <a:ext cx="3311525" cy="4967288"/>
          </a:xfrm>
          <a:prstGeom prst="rect">
            <a:avLst/>
          </a:prstGeom>
          <a:noFill/>
          <a:ln w="9525">
            <a:noFill/>
            <a:miter lim="800000"/>
            <a:headEnd/>
            <a:tailEnd/>
          </a:ln>
        </p:spPr>
      </p:pic>
      <p:sp>
        <p:nvSpPr>
          <p:cNvPr id="33800" name="矩形"/>
          <p:cNvSpPr>
            <a:spLocks/>
          </p:cNvSpPr>
          <p:nvPr/>
        </p:nvSpPr>
        <p:spPr bwMode="auto">
          <a:xfrm>
            <a:off x="3663950" y="1692275"/>
            <a:ext cx="12095163" cy="7608888"/>
          </a:xfrm>
          <a:prstGeom prst="rect">
            <a:avLst/>
          </a:prstGeom>
          <a:noFill/>
          <a:ln w="9525">
            <a:noFill/>
            <a:miter lim="800000"/>
            <a:headEnd/>
            <a:tailEnd/>
          </a:ln>
        </p:spPr>
        <p:txBody>
          <a:bodyPr>
            <a:spAutoFit/>
          </a:bodyPr>
          <a:lstStyle/>
          <a:p>
            <a:r>
              <a:rPr lang="zh-CN" altLang="en-US" sz="2400" b="1">
                <a:solidFill>
                  <a:schemeClr val="hlink"/>
                </a:solidFill>
                <a:latin typeface="方正黑体_GBK" pitchFamily="65" charset="-122"/>
                <a:ea typeface="方正黑体_GBK" pitchFamily="65" charset="-122"/>
              </a:rPr>
              <a:t>（二）土地利用规划的特性</a:t>
            </a:r>
            <a:endParaRPr lang="en-US" altLang="zh-CN" sz="2400" b="1">
              <a:solidFill>
                <a:schemeClr val="hlink"/>
              </a:solidFill>
              <a:latin typeface="方正黑体_GBK" pitchFamily="65" charset="-122"/>
              <a:ea typeface="方正黑体_GBK" pitchFamily="65" charset="-122"/>
            </a:endParaRPr>
          </a:p>
          <a:p>
            <a:endParaRPr lang="en-US" altLang="zh-CN">
              <a:solidFill>
                <a:schemeClr val="hlink"/>
              </a:solidFill>
              <a:latin typeface="方正黑体_GBK" pitchFamily="65" charset="-122"/>
              <a:ea typeface="方正黑体_GBK" pitchFamily="65" charset="-122"/>
            </a:endParaRPr>
          </a:p>
          <a:p>
            <a:r>
              <a:rPr lang="en-US" altLang="zh-CN" sz="2200" b="1">
                <a:solidFill>
                  <a:schemeClr val="hlink"/>
                </a:solidFill>
                <a:latin typeface="方正黑体_GBK" pitchFamily="65" charset="-122"/>
                <a:ea typeface="方正黑体_GBK" pitchFamily="65" charset="-122"/>
              </a:rPr>
              <a:t>1、</a:t>
            </a:r>
            <a:r>
              <a:rPr lang="zh-CN" altLang="en-US" sz="2200" b="1">
                <a:solidFill>
                  <a:schemeClr val="hlink"/>
                </a:solidFill>
                <a:latin typeface="方正黑体_GBK" pitchFamily="65" charset="-122"/>
                <a:ea typeface="方正黑体_GBK" pitchFamily="65" charset="-122"/>
              </a:rPr>
              <a:t>长期性</a:t>
            </a:r>
            <a:r>
              <a:rPr lang="zh-CN" altLang="en-US" sz="2200">
                <a:solidFill>
                  <a:schemeClr val="hlink"/>
                </a:solidFill>
                <a:latin typeface="方正黑体_GBK" pitchFamily="65" charset="-122"/>
                <a:ea typeface="方正黑体_GBK" pitchFamily="65" charset="-122"/>
              </a:rPr>
              <a:t>  土地利用总体规划是国民经济和社会发展规划的组成部分，其规划期限应与国民经济和社会发展规划相适应。土地利用总体规划期限在10年至15年，可展望20～50年。为便于规划实施，其规划目标通过制定阶段性目标来落实，重点是确定5年的近期规划目标。</a:t>
            </a:r>
            <a:endParaRPr lang="en-US" altLang="zh-CN" sz="2200">
              <a:solidFill>
                <a:schemeClr val="hlink"/>
              </a:solidFill>
              <a:latin typeface="方正黑体_GBK" pitchFamily="65" charset="-122"/>
              <a:ea typeface="方正黑体_GBK" pitchFamily="65" charset="-122"/>
            </a:endParaRPr>
          </a:p>
          <a:p>
            <a:pPr>
              <a:buClr>
                <a:schemeClr val="tx1"/>
              </a:buClr>
              <a:buFontTx/>
              <a:buAutoNum type="arabicPeriod"/>
            </a:pPr>
            <a:endParaRPr lang="en-US" altLang="zh-CN" sz="2200">
              <a:solidFill>
                <a:schemeClr val="hlink"/>
              </a:solidFill>
              <a:latin typeface="方正黑体_GBK" pitchFamily="65" charset="-122"/>
              <a:ea typeface="方正黑体_GBK" pitchFamily="65" charset="-122"/>
            </a:endParaRPr>
          </a:p>
          <a:p>
            <a:r>
              <a:rPr lang="en-US" altLang="zh-CN" sz="2200" b="1">
                <a:solidFill>
                  <a:schemeClr val="hlink"/>
                </a:solidFill>
                <a:latin typeface="方正黑体_GBK" pitchFamily="65" charset="-122"/>
                <a:ea typeface="方正黑体_GBK" pitchFamily="65" charset="-122"/>
              </a:rPr>
              <a:t>2、</a:t>
            </a:r>
            <a:r>
              <a:rPr lang="zh-CN" altLang="en-US" sz="2200" b="1">
                <a:solidFill>
                  <a:schemeClr val="hlink"/>
                </a:solidFill>
                <a:latin typeface="方正黑体_GBK" pitchFamily="65" charset="-122"/>
                <a:ea typeface="方正黑体_GBK" pitchFamily="65" charset="-122"/>
              </a:rPr>
              <a:t>综合性</a:t>
            </a:r>
            <a:r>
              <a:rPr lang="zh-CN" altLang="en-US" sz="2200">
                <a:solidFill>
                  <a:schemeClr val="hlink"/>
                </a:solidFill>
                <a:latin typeface="方正黑体_GBK" pitchFamily="65" charset="-122"/>
                <a:ea typeface="方正黑体_GBK" pitchFamily="65" charset="-122"/>
              </a:rPr>
              <a:t> 体现在：一是行政区域内的全部土地资源，不是某一类或某一局部土地。二是土地的开发、利用、整治、整理、复垦和保护全过程，结合时间结构、空间结构和产业结构统筹安排全面安排。三是综合效益，经济、生态、社会效益的高度统一，局部和整体、近期和长远利益的平衡。四是平衡协调国民经济各部门的用地。</a:t>
            </a:r>
            <a:endParaRPr lang="en-US" altLang="zh-CN" sz="2200">
              <a:solidFill>
                <a:schemeClr val="hlink"/>
              </a:solidFill>
              <a:latin typeface="方正黑体_GBK" pitchFamily="65" charset="-122"/>
              <a:ea typeface="方正黑体_GBK" pitchFamily="65" charset="-122"/>
            </a:endParaRPr>
          </a:p>
          <a:p>
            <a:endParaRPr lang="en-US" altLang="zh-CN" sz="2200">
              <a:solidFill>
                <a:schemeClr val="hlink"/>
              </a:solidFill>
              <a:latin typeface="方正黑体_GBK" pitchFamily="65" charset="-122"/>
              <a:ea typeface="方正黑体_GBK" pitchFamily="65" charset="-122"/>
            </a:endParaRPr>
          </a:p>
          <a:p>
            <a:r>
              <a:rPr lang="en-US" altLang="zh-CN" sz="2200" b="1">
                <a:solidFill>
                  <a:schemeClr val="hlink"/>
                </a:solidFill>
                <a:latin typeface="方正黑体_GBK" pitchFamily="65" charset="-122"/>
                <a:ea typeface="方正黑体_GBK" pitchFamily="65" charset="-122"/>
              </a:rPr>
              <a:t>3</a:t>
            </a:r>
            <a:r>
              <a:rPr lang="zh-CN" altLang="en-US" sz="2200" b="1">
                <a:solidFill>
                  <a:schemeClr val="hlink"/>
                </a:solidFill>
                <a:latin typeface="方正黑体_GBK" pitchFamily="65" charset="-122"/>
                <a:ea typeface="方正黑体_GBK" pitchFamily="65" charset="-122"/>
              </a:rPr>
              <a:t>、战略性</a:t>
            </a:r>
            <a:r>
              <a:rPr lang="zh-CN" altLang="en-US" sz="2200">
                <a:solidFill>
                  <a:schemeClr val="hlink"/>
                </a:solidFill>
                <a:latin typeface="方正黑体_GBK" pitchFamily="65" charset="-122"/>
                <a:ea typeface="方正黑体_GBK" pitchFamily="65" charset="-122"/>
              </a:rPr>
              <a:t> 是一种政策指南，一种战略部署，其研究的问题具有战略意义。</a:t>
            </a:r>
            <a:endParaRPr lang="en-US" altLang="zh-CN" sz="2200">
              <a:solidFill>
                <a:schemeClr val="hlink"/>
              </a:solidFill>
              <a:latin typeface="方正黑体_GBK" pitchFamily="65" charset="-122"/>
              <a:ea typeface="方正黑体_GBK" pitchFamily="65" charset="-122"/>
            </a:endParaRPr>
          </a:p>
          <a:p>
            <a:endParaRPr lang="en-US" altLang="zh-CN" sz="2200" b="1">
              <a:solidFill>
                <a:schemeClr val="hlink"/>
              </a:solidFill>
              <a:latin typeface="方正黑体_GBK" pitchFamily="65" charset="-122"/>
              <a:ea typeface="方正黑体_GBK" pitchFamily="65" charset="-122"/>
            </a:endParaRPr>
          </a:p>
          <a:p>
            <a:r>
              <a:rPr lang="en-US" altLang="zh-CN" sz="2200" b="1">
                <a:solidFill>
                  <a:schemeClr val="hlink"/>
                </a:solidFill>
                <a:latin typeface="方正黑体_GBK" pitchFamily="65" charset="-122"/>
                <a:ea typeface="方正黑体_GBK" pitchFamily="65" charset="-122"/>
              </a:rPr>
              <a:t>4</a:t>
            </a:r>
            <a:r>
              <a:rPr lang="zh-CN" altLang="en-US" sz="2200" b="1">
                <a:solidFill>
                  <a:schemeClr val="hlink"/>
                </a:solidFill>
                <a:latin typeface="方正黑体_GBK" pitchFamily="65" charset="-122"/>
                <a:ea typeface="方正黑体_GBK" pitchFamily="65" charset="-122"/>
              </a:rPr>
              <a:t>、控制性</a:t>
            </a:r>
            <a:r>
              <a:rPr lang="zh-CN" altLang="en-US" sz="2200">
                <a:solidFill>
                  <a:schemeClr val="hlink"/>
                </a:solidFill>
                <a:latin typeface="方正黑体_GBK" pitchFamily="65" charset="-122"/>
                <a:ea typeface="方正黑体_GBK" pitchFamily="65" charset="-122"/>
              </a:rPr>
              <a:t>  规划总体目标是自上而下，层层控制。一切土地利用活动都是在宏观控制指标的控制下进行的。综合性和控制性是土地利用总体规划的本质特征。</a:t>
            </a:r>
            <a:endParaRPr lang="en-US" altLang="zh-CN" sz="2200">
              <a:solidFill>
                <a:schemeClr val="hlink"/>
              </a:solidFill>
              <a:latin typeface="方正黑体_GBK" pitchFamily="65" charset="-122"/>
              <a:ea typeface="方正黑体_GBK" pitchFamily="65" charset="-122"/>
            </a:endParaRPr>
          </a:p>
          <a:p>
            <a:endParaRPr lang="en-US" altLang="zh-CN" sz="2200">
              <a:solidFill>
                <a:schemeClr val="hlink"/>
              </a:solidFill>
              <a:latin typeface="方正黑体_GBK" pitchFamily="65" charset="-122"/>
              <a:ea typeface="方正黑体_GBK" pitchFamily="65" charset="-122"/>
            </a:endParaRPr>
          </a:p>
          <a:p>
            <a:r>
              <a:rPr lang="en-US" altLang="zh-CN" sz="2200" b="1">
                <a:solidFill>
                  <a:schemeClr val="hlink"/>
                </a:solidFill>
                <a:latin typeface="方正黑体_GBK" pitchFamily="65" charset="-122"/>
                <a:ea typeface="方正黑体_GBK" pitchFamily="65" charset="-122"/>
              </a:rPr>
              <a:t>5</a:t>
            </a:r>
            <a:r>
              <a:rPr lang="zh-CN" altLang="en-US" sz="2200" b="1">
                <a:solidFill>
                  <a:schemeClr val="hlink"/>
                </a:solidFill>
                <a:latin typeface="方正黑体_GBK" pitchFamily="65" charset="-122"/>
                <a:ea typeface="方正黑体_GBK" pitchFamily="65" charset="-122"/>
              </a:rPr>
              <a:t>、权威性 </a:t>
            </a:r>
            <a:r>
              <a:rPr lang="zh-CN" altLang="en-US" sz="2200">
                <a:solidFill>
                  <a:schemeClr val="hlink"/>
                </a:solidFill>
                <a:latin typeface="方正黑体_GBK" pitchFamily="65" charset="-122"/>
                <a:ea typeface="方正黑体_GBK" pitchFamily="65" charset="-122"/>
              </a:rPr>
              <a:t> 政府发布。由各级政府依据国民经济和社会发展规划、国土整治和资源环境保护的要求，土地供给能力以及各项建设对土地的需求，组织编制土地利用规划。</a:t>
            </a:r>
            <a:endParaRPr lang="en-US" altLang="zh-CN" sz="2200">
              <a:solidFill>
                <a:schemeClr val="hlink"/>
              </a:solidFill>
              <a:latin typeface="方正黑体_GBK" pitchFamily="65" charset="-122"/>
              <a:ea typeface="方正黑体_GBK" pitchFamily="65" charset="-122"/>
            </a:endParaRPr>
          </a:p>
          <a:p>
            <a:pPr algn="ctr">
              <a:lnSpc>
                <a:spcPct val="104000"/>
              </a:lnSpc>
            </a:pPr>
            <a:endParaRPr lang="en-US" altLang="zh-CN" sz="2400">
              <a:solidFill>
                <a:schemeClr val="hlink"/>
              </a:solidFill>
              <a:latin typeface="方正黑体_GBK" pitchFamily="65" charset="-122"/>
              <a:ea typeface="方正黑体_GBK" pitchFamily="65" charset="-122"/>
            </a:endParaRPr>
          </a:p>
          <a:p>
            <a:pPr algn="ctr">
              <a:lnSpc>
                <a:spcPct val="104000"/>
              </a:lnSpc>
            </a:pPr>
            <a:endParaRPr lang="en-US" altLang="zh-CN" sz="2400">
              <a:solidFill>
                <a:schemeClr val="hlink"/>
              </a:solidFill>
              <a:latin typeface="方正黑体_GBK" pitchFamily="65" charset="-122"/>
              <a:ea typeface="方正黑体_GBK" pitchFamily="65" charset="-122"/>
            </a:endParaRPr>
          </a:p>
          <a:p>
            <a:pPr algn="ctr">
              <a:lnSpc>
                <a:spcPct val="104000"/>
              </a:lnSpc>
            </a:pPr>
            <a:endParaRPr lang="en-US" altLang="zh-CN" sz="2400">
              <a:solidFill>
                <a:srgbClr val="000000"/>
              </a:solidFill>
              <a:latin typeface="黑体" pitchFamily="2" charset="-122"/>
            </a:endParaRPr>
          </a:p>
          <a:p>
            <a:pPr algn="ctr">
              <a:lnSpc>
                <a:spcPct val="104000"/>
              </a:lnSpc>
            </a:pPr>
            <a:endParaRPr lang="zh-CN" altLang="en-US" sz="2400">
              <a:solidFill>
                <a:srgbClr val="000000"/>
              </a:solidFill>
              <a:latin typeface="黑体"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842"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35843" name="图片"/>
          <p:cNvPicPr>
            <a:picLocks/>
          </p:cNvPicPr>
          <p:nvPr/>
        </p:nvPicPr>
        <p:blipFill>
          <a:blip r:embed="rId4"/>
          <a:srcRect/>
          <a:stretch>
            <a:fillRect/>
          </a:stretch>
        </p:blipFill>
        <p:spPr bwMode="auto">
          <a:xfrm>
            <a:off x="1216025" y="2195513"/>
            <a:ext cx="7127875" cy="5327650"/>
          </a:xfrm>
          <a:prstGeom prst="rect">
            <a:avLst/>
          </a:prstGeom>
          <a:noFill/>
          <a:ln w="9525">
            <a:noFill/>
            <a:miter lim="800000"/>
            <a:headEnd/>
            <a:tailEnd/>
          </a:ln>
        </p:spPr>
      </p:pic>
      <p:sp>
        <p:nvSpPr>
          <p:cNvPr id="35844" name="矩形"/>
          <p:cNvSpPr>
            <a:spLocks/>
          </p:cNvSpPr>
          <p:nvPr/>
        </p:nvSpPr>
        <p:spPr bwMode="auto">
          <a:xfrm>
            <a:off x="1647825" y="2627313"/>
            <a:ext cx="5903913" cy="4608512"/>
          </a:xfrm>
          <a:prstGeom prst="rect">
            <a:avLst/>
          </a:prstGeom>
          <a:noFill/>
          <a:ln w="9525">
            <a:noFill/>
            <a:miter lim="800000"/>
            <a:headEnd/>
            <a:tailEnd/>
          </a:ln>
        </p:spPr>
        <p:txBody>
          <a:bodyPr lIns="0" tIns="0" rIns="0" bIns="0"/>
          <a:lstStyle/>
          <a:p>
            <a:pPr>
              <a:lnSpc>
                <a:spcPct val="112000"/>
              </a:lnSpc>
            </a:pPr>
            <a:r>
              <a:rPr lang="en-US" altLang="zh-CN" sz="2800" b="1">
                <a:solidFill>
                  <a:schemeClr val="hlink"/>
                </a:solidFill>
                <a:latin typeface="方正黑体_GBK" pitchFamily="65" charset="-122"/>
                <a:ea typeface="方正黑体_GBK" pitchFamily="65" charset="-122"/>
              </a:rPr>
              <a:t>1、土地利用现状分析 </a:t>
            </a:r>
          </a:p>
          <a:p>
            <a:pPr>
              <a:lnSpc>
                <a:spcPct val="112000"/>
              </a:lnSpc>
            </a:pPr>
            <a:r>
              <a:rPr lang="en-US" altLang="zh-CN" sz="2800" b="1">
                <a:solidFill>
                  <a:schemeClr val="hlink"/>
                </a:solidFill>
                <a:latin typeface="方正黑体_GBK" pitchFamily="65" charset="-122"/>
                <a:ea typeface="方正黑体_GBK" pitchFamily="65" charset="-122"/>
              </a:rPr>
              <a:t>2、土地评价  </a:t>
            </a:r>
          </a:p>
          <a:p>
            <a:pPr>
              <a:lnSpc>
                <a:spcPct val="112000"/>
              </a:lnSpc>
            </a:pPr>
            <a:r>
              <a:rPr lang="en-US" altLang="zh-CN" sz="2800" b="1">
                <a:solidFill>
                  <a:schemeClr val="hlink"/>
                </a:solidFill>
                <a:latin typeface="方正黑体_GBK" pitchFamily="65" charset="-122"/>
                <a:ea typeface="方正黑体_GBK" pitchFamily="65" charset="-122"/>
              </a:rPr>
              <a:t>3、土地供给量预测  </a:t>
            </a:r>
          </a:p>
          <a:p>
            <a:pPr>
              <a:lnSpc>
                <a:spcPct val="112000"/>
              </a:lnSpc>
            </a:pPr>
            <a:r>
              <a:rPr lang="en-US" altLang="zh-CN" sz="2800" b="1">
                <a:solidFill>
                  <a:schemeClr val="hlink"/>
                </a:solidFill>
                <a:latin typeface="方正黑体_GBK" pitchFamily="65" charset="-122"/>
                <a:ea typeface="方正黑体_GBK" pitchFamily="65" charset="-122"/>
              </a:rPr>
              <a:t>4、土地需求量预测 </a:t>
            </a:r>
          </a:p>
          <a:p>
            <a:pPr>
              <a:lnSpc>
                <a:spcPct val="112000"/>
              </a:lnSpc>
            </a:pPr>
            <a:r>
              <a:rPr lang="en-US" altLang="zh-CN" sz="2800" b="1">
                <a:solidFill>
                  <a:schemeClr val="hlink"/>
                </a:solidFill>
                <a:latin typeface="方正黑体_GBK" pitchFamily="65" charset="-122"/>
                <a:ea typeface="方正黑体_GBK" pitchFamily="65" charset="-122"/>
              </a:rPr>
              <a:t>5、确定规划期目标任务 </a:t>
            </a:r>
          </a:p>
          <a:p>
            <a:pPr>
              <a:lnSpc>
                <a:spcPct val="112000"/>
              </a:lnSpc>
            </a:pPr>
            <a:r>
              <a:rPr lang="en-US" altLang="zh-CN" sz="2800" b="1">
                <a:solidFill>
                  <a:schemeClr val="hlink"/>
                </a:solidFill>
                <a:latin typeface="方正黑体_GBK" pitchFamily="65" charset="-122"/>
                <a:ea typeface="方正黑体_GBK" pitchFamily="65" charset="-122"/>
              </a:rPr>
              <a:t>6、土地利用结构与布局调整 </a:t>
            </a:r>
          </a:p>
          <a:p>
            <a:pPr>
              <a:lnSpc>
                <a:spcPct val="112000"/>
              </a:lnSpc>
            </a:pPr>
            <a:r>
              <a:rPr lang="en-US" altLang="zh-CN" sz="2800" b="1">
                <a:solidFill>
                  <a:schemeClr val="hlink"/>
                </a:solidFill>
                <a:latin typeface="方正黑体_GBK" pitchFamily="65" charset="-122"/>
                <a:ea typeface="方正黑体_GBK" pitchFamily="65" charset="-122"/>
              </a:rPr>
              <a:t>7、土地利用分区</a:t>
            </a:r>
          </a:p>
          <a:p>
            <a:pPr>
              <a:lnSpc>
                <a:spcPct val="112000"/>
              </a:lnSpc>
            </a:pPr>
            <a:r>
              <a:rPr lang="en-US" altLang="zh-CN" sz="2800" b="1">
                <a:solidFill>
                  <a:schemeClr val="hlink"/>
                </a:solidFill>
                <a:latin typeface="方正黑体_GBK" pitchFamily="65" charset="-122"/>
                <a:ea typeface="方正黑体_GBK" pitchFamily="65" charset="-122"/>
              </a:rPr>
              <a:t>8、制定实施规划的措施。</a:t>
            </a:r>
            <a:r>
              <a:rPr lang="en-US" altLang="zh-CN" sz="2800">
                <a:solidFill>
                  <a:srgbClr val="323232"/>
                </a:solidFill>
                <a:latin typeface="黑体" pitchFamily="2" charset="-122"/>
              </a:rPr>
              <a:t> </a:t>
            </a:r>
          </a:p>
          <a:p>
            <a:pPr>
              <a:lnSpc>
                <a:spcPct val="112000"/>
              </a:lnSpc>
            </a:pPr>
            <a:endParaRPr lang="zh-CN" altLang="en-US" sz="2800">
              <a:solidFill>
                <a:srgbClr val="323232"/>
              </a:solidFill>
              <a:latin typeface="黑体" pitchFamily="2" charset="-122"/>
            </a:endParaRPr>
          </a:p>
        </p:txBody>
      </p:sp>
      <p:sp>
        <p:nvSpPr>
          <p:cNvPr id="35845" name="矩形"/>
          <p:cNvSpPr>
            <a:spLocks/>
          </p:cNvSpPr>
          <p:nvPr/>
        </p:nvSpPr>
        <p:spPr bwMode="auto">
          <a:xfrm>
            <a:off x="2997200" y="3263900"/>
            <a:ext cx="3695700" cy="419100"/>
          </a:xfrm>
          <a:prstGeom prst="rect">
            <a:avLst/>
          </a:prstGeom>
          <a:noFill/>
          <a:ln w="9525">
            <a:noFill/>
            <a:miter lim="800000"/>
            <a:headEnd/>
            <a:tailEnd/>
          </a:ln>
        </p:spPr>
        <p:txBody>
          <a:bodyPr/>
          <a:lstStyle/>
          <a:p>
            <a:endParaRPr lang="zh-CN" altLang="en-US"/>
          </a:p>
        </p:txBody>
      </p:sp>
      <p:sp>
        <p:nvSpPr>
          <p:cNvPr id="35846" name="矩形"/>
          <p:cNvSpPr>
            <a:spLocks/>
          </p:cNvSpPr>
          <p:nvPr/>
        </p:nvSpPr>
        <p:spPr bwMode="auto">
          <a:xfrm>
            <a:off x="2311400" y="393700"/>
            <a:ext cx="10999788"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四、土地利用规划包括哪些内容</a:t>
            </a:r>
            <a:endParaRPr lang="en-US" altLang="zh-CN" sz="3600" b="1">
              <a:solidFill>
                <a:schemeClr val="hlink"/>
              </a:solidFill>
              <a:latin typeface="黑体" pitchFamily="2" charset="-122"/>
            </a:endParaRPr>
          </a:p>
          <a:p>
            <a:pPr>
              <a:lnSpc>
                <a:spcPct val="112000"/>
              </a:lnSpc>
            </a:pPr>
            <a:endParaRPr lang="zh-CN" altLang="en-US" sz="3600">
              <a:solidFill>
                <a:schemeClr val="hlink"/>
              </a:solidFill>
              <a:latin typeface="黑体" pitchFamily="2" charset="-122"/>
            </a:endParaRPr>
          </a:p>
        </p:txBody>
      </p:sp>
      <p:sp>
        <p:nvSpPr>
          <p:cNvPr id="35847" name="矩形"/>
          <p:cNvSpPr>
            <a:spLocks/>
          </p:cNvSpPr>
          <p:nvPr/>
        </p:nvSpPr>
        <p:spPr bwMode="auto">
          <a:xfrm>
            <a:off x="2997200" y="5092700"/>
            <a:ext cx="3695700" cy="419100"/>
          </a:xfrm>
          <a:prstGeom prst="rect">
            <a:avLst/>
          </a:prstGeom>
          <a:noFill/>
          <a:ln w="9525">
            <a:noFill/>
            <a:miter lim="800000"/>
            <a:headEnd/>
            <a:tailEnd/>
          </a:ln>
        </p:spPr>
        <p:txBody>
          <a:bodyPr/>
          <a:lstStyle/>
          <a:p>
            <a:endParaRPr lang="zh-CN" altLang="en-US"/>
          </a:p>
        </p:txBody>
      </p:sp>
      <p:sp>
        <p:nvSpPr>
          <p:cNvPr id="35848" name="矩形"/>
          <p:cNvSpPr>
            <a:spLocks/>
          </p:cNvSpPr>
          <p:nvPr/>
        </p:nvSpPr>
        <p:spPr bwMode="auto">
          <a:xfrm>
            <a:off x="2997200" y="4533900"/>
            <a:ext cx="3098800" cy="533400"/>
          </a:xfrm>
          <a:prstGeom prst="rect">
            <a:avLst/>
          </a:prstGeom>
          <a:noFill/>
          <a:ln w="9525">
            <a:noFill/>
            <a:miter lim="800000"/>
            <a:headEnd/>
            <a:tailEnd/>
          </a:ln>
        </p:spPr>
        <p:txBody>
          <a:bodyPr/>
          <a:lstStyle/>
          <a:p>
            <a:endParaRPr lang="zh-CN" altLang="en-US"/>
          </a:p>
        </p:txBody>
      </p:sp>
      <p:sp>
        <p:nvSpPr>
          <p:cNvPr id="35849" name="矩形"/>
          <p:cNvSpPr>
            <a:spLocks/>
          </p:cNvSpPr>
          <p:nvPr/>
        </p:nvSpPr>
        <p:spPr bwMode="auto">
          <a:xfrm>
            <a:off x="2997200" y="6667500"/>
            <a:ext cx="3695700" cy="419100"/>
          </a:xfrm>
          <a:prstGeom prst="rect">
            <a:avLst/>
          </a:prstGeom>
          <a:noFill/>
          <a:ln w="9525">
            <a:noFill/>
            <a:miter lim="800000"/>
            <a:headEnd/>
            <a:tailEnd/>
          </a:ln>
        </p:spPr>
        <p:txBody>
          <a:bodyPr/>
          <a:lstStyle/>
          <a:p>
            <a:endParaRPr lang="zh-CN" altLang="en-US"/>
          </a:p>
        </p:txBody>
      </p:sp>
      <p:sp>
        <p:nvSpPr>
          <p:cNvPr id="35850" name="矩形"/>
          <p:cNvSpPr>
            <a:spLocks/>
          </p:cNvSpPr>
          <p:nvPr/>
        </p:nvSpPr>
        <p:spPr bwMode="auto">
          <a:xfrm>
            <a:off x="2997200" y="6108700"/>
            <a:ext cx="3098800" cy="533400"/>
          </a:xfrm>
          <a:prstGeom prst="rect">
            <a:avLst/>
          </a:prstGeom>
          <a:noFill/>
          <a:ln w="9525">
            <a:noFill/>
            <a:miter lim="800000"/>
            <a:headEnd/>
            <a:tailEnd/>
          </a:ln>
        </p:spPr>
        <p:txBody>
          <a:bodyPr/>
          <a:lstStyle/>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7890"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37891" name="矩形"/>
          <p:cNvSpPr>
            <a:spLocks/>
          </p:cNvSpPr>
          <p:nvPr/>
        </p:nvSpPr>
        <p:spPr bwMode="auto">
          <a:xfrm>
            <a:off x="1790700" y="419100"/>
            <a:ext cx="14112875"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五、影响土地特性的气象因素有哪些？它们是如何影响土地特性的？</a:t>
            </a:r>
            <a:endParaRPr lang="en-US" altLang="zh-CN" sz="3600" b="1">
              <a:solidFill>
                <a:schemeClr val="hlink"/>
              </a:solidFill>
              <a:latin typeface="黑体" pitchFamily="2" charset="-122"/>
            </a:endParaRPr>
          </a:p>
          <a:p>
            <a:pPr>
              <a:lnSpc>
                <a:spcPct val="112000"/>
              </a:lnSpc>
            </a:pPr>
            <a:endParaRPr lang="zh-CN" altLang="en-US" sz="3600">
              <a:solidFill>
                <a:schemeClr val="hlink"/>
              </a:solidFill>
              <a:latin typeface="黑体" pitchFamily="2" charset="-122"/>
            </a:endParaRPr>
          </a:p>
        </p:txBody>
      </p:sp>
      <p:sp>
        <p:nvSpPr>
          <p:cNvPr id="37892" name="矩形"/>
          <p:cNvSpPr>
            <a:spLocks/>
          </p:cNvSpPr>
          <p:nvPr/>
        </p:nvSpPr>
        <p:spPr bwMode="auto">
          <a:xfrm>
            <a:off x="639763" y="1692275"/>
            <a:ext cx="6624637" cy="1008063"/>
          </a:xfrm>
          <a:prstGeom prst="rect">
            <a:avLst/>
          </a:prstGeom>
          <a:noFill/>
          <a:ln w="9525">
            <a:noFill/>
            <a:miter lim="800000"/>
            <a:headEnd/>
            <a:tailEnd/>
          </a:ln>
        </p:spPr>
        <p:txBody>
          <a:bodyPr/>
          <a:lstStyle/>
          <a:p>
            <a:endParaRPr lang="zh-CN" altLang="en-US"/>
          </a:p>
        </p:txBody>
      </p:sp>
      <p:sp>
        <p:nvSpPr>
          <p:cNvPr id="37893" name="矩形"/>
          <p:cNvSpPr>
            <a:spLocks/>
          </p:cNvSpPr>
          <p:nvPr/>
        </p:nvSpPr>
        <p:spPr bwMode="auto">
          <a:xfrm>
            <a:off x="209550" y="3205163"/>
            <a:ext cx="5400675" cy="720725"/>
          </a:xfrm>
          <a:prstGeom prst="rect">
            <a:avLst/>
          </a:prstGeom>
          <a:noFill/>
          <a:ln w="9525">
            <a:noFill/>
            <a:miter lim="800000"/>
            <a:headEnd/>
            <a:tailEnd/>
          </a:ln>
        </p:spPr>
        <p:txBody>
          <a:bodyPr lIns="0" tIns="0" rIns="0" bIns="0"/>
          <a:lstStyle/>
          <a:p>
            <a:pPr algn="ctr">
              <a:lnSpc>
                <a:spcPct val="112000"/>
              </a:lnSpc>
            </a:pPr>
            <a:r>
              <a:rPr lang="zh-CN" altLang="en-US" sz="2800" b="1">
                <a:solidFill>
                  <a:schemeClr val="hlink"/>
                </a:solidFill>
                <a:latin typeface="黑体" pitchFamily="2" charset="-122"/>
                <a:ea typeface="方正黑体_GBK" pitchFamily="65" charset="-122"/>
              </a:rPr>
              <a:t>影响土地特性的气象因素有：</a:t>
            </a:r>
            <a:endParaRPr lang="en-US" altLang="zh-CN" sz="2800" b="1">
              <a:solidFill>
                <a:schemeClr val="hlink"/>
              </a:solidFill>
              <a:latin typeface="黑体" pitchFamily="2" charset="-122"/>
              <a:ea typeface="方正黑体_GBK" pitchFamily="65" charset="-122"/>
            </a:endParaRPr>
          </a:p>
          <a:p>
            <a:pPr algn="ctr">
              <a:lnSpc>
                <a:spcPct val="112000"/>
              </a:lnSpc>
            </a:pPr>
            <a:r>
              <a:rPr lang="en-US" altLang="zh-CN" sz="2800">
                <a:solidFill>
                  <a:schemeClr val="hlink"/>
                </a:solidFill>
                <a:latin typeface="黑体" pitchFamily="2" charset="-122"/>
              </a:rPr>
              <a:t>   </a:t>
            </a:r>
          </a:p>
          <a:p>
            <a:pPr algn="ctr">
              <a:lnSpc>
                <a:spcPct val="112000"/>
              </a:lnSpc>
            </a:pPr>
            <a:endParaRPr lang="zh-CN" altLang="en-US" sz="2200">
              <a:solidFill>
                <a:schemeClr val="hlink"/>
              </a:solidFill>
              <a:latin typeface="黑体" pitchFamily="2" charset="-122"/>
            </a:endParaRPr>
          </a:p>
        </p:txBody>
      </p:sp>
      <p:pic>
        <p:nvPicPr>
          <p:cNvPr id="37894" name="图片"/>
          <p:cNvPicPr>
            <a:picLocks/>
          </p:cNvPicPr>
          <p:nvPr/>
        </p:nvPicPr>
        <p:blipFill>
          <a:blip r:embed="rId4"/>
          <a:srcRect/>
          <a:stretch>
            <a:fillRect/>
          </a:stretch>
        </p:blipFill>
        <p:spPr bwMode="auto">
          <a:xfrm>
            <a:off x="7550150" y="2336800"/>
            <a:ext cx="38100" cy="4775200"/>
          </a:xfrm>
          <a:prstGeom prst="rect">
            <a:avLst/>
          </a:prstGeom>
          <a:noFill/>
          <a:ln w="9525">
            <a:noFill/>
            <a:miter lim="800000"/>
            <a:headEnd/>
            <a:tailEnd/>
          </a:ln>
        </p:spPr>
      </p:pic>
      <p:sp>
        <p:nvSpPr>
          <p:cNvPr id="37895" name="矩形"/>
          <p:cNvSpPr>
            <a:spLocks/>
          </p:cNvSpPr>
          <p:nvPr/>
        </p:nvSpPr>
        <p:spPr bwMode="auto">
          <a:xfrm>
            <a:off x="9421813" y="1978025"/>
            <a:ext cx="5756275" cy="1006475"/>
          </a:xfrm>
          <a:prstGeom prst="rect">
            <a:avLst/>
          </a:prstGeom>
          <a:noFill/>
          <a:ln w="9525">
            <a:noFill/>
            <a:miter lim="800000"/>
            <a:headEnd/>
            <a:tailEnd/>
          </a:ln>
        </p:spPr>
        <p:txBody>
          <a:bodyPr lIns="0" tIns="0" rIns="0" bIns="0"/>
          <a:lstStyle/>
          <a:p>
            <a:pPr algn="ctr">
              <a:lnSpc>
                <a:spcPct val="112000"/>
              </a:lnSpc>
            </a:pPr>
            <a:r>
              <a:rPr lang="zh-CN" altLang="en-US" sz="2400">
                <a:solidFill>
                  <a:schemeClr val="hlink"/>
                </a:solidFill>
                <a:latin typeface="方正黑体_GBK" pitchFamily="65" charset="-122"/>
                <a:ea typeface="方正黑体_GBK" pitchFamily="65" charset="-122"/>
              </a:rPr>
              <a:t>温度高低，直接关系到土壤内一些物质的氧化或 保留，影响到土壤的形成和性质。</a:t>
            </a:r>
            <a:endParaRPr lang="en-US" altLang="zh-CN" sz="2400">
              <a:solidFill>
                <a:schemeClr val="hlink"/>
              </a:solidFill>
              <a:latin typeface="方正黑体_GBK" pitchFamily="65" charset="-122"/>
              <a:ea typeface="方正黑体_GBK" pitchFamily="65" charset="-122"/>
            </a:endParaRPr>
          </a:p>
          <a:p>
            <a:pPr algn="ctr">
              <a:lnSpc>
                <a:spcPct val="112000"/>
              </a:lnSpc>
            </a:pPr>
            <a:r>
              <a:rPr lang="en-US" altLang="zh-CN" sz="2400">
                <a:solidFill>
                  <a:schemeClr val="hlink"/>
                </a:solidFill>
                <a:latin typeface="方正黑体_GBK" pitchFamily="65" charset="-122"/>
                <a:ea typeface="方正黑体_GBK" pitchFamily="65" charset="-122"/>
              </a:rPr>
              <a:t>    </a:t>
            </a:r>
            <a:endParaRPr lang="zh-CN" altLang="en-US" sz="2400">
              <a:solidFill>
                <a:schemeClr val="hlink"/>
              </a:solidFill>
              <a:latin typeface="方正黑体_GBK" pitchFamily="65" charset="-122"/>
              <a:ea typeface="方正黑体_GBK" pitchFamily="65" charset="-122"/>
            </a:endParaRPr>
          </a:p>
        </p:txBody>
      </p:sp>
      <p:sp>
        <p:nvSpPr>
          <p:cNvPr id="37896" name="矩形"/>
          <p:cNvSpPr>
            <a:spLocks/>
          </p:cNvSpPr>
          <p:nvPr/>
        </p:nvSpPr>
        <p:spPr bwMode="auto">
          <a:xfrm>
            <a:off x="10452100" y="6210300"/>
            <a:ext cx="3238500" cy="419100"/>
          </a:xfrm>
          <a:prstGeom prst="rect">
            <a:avLst/>
          </a:prstGeom>
          <a:noFill/>
          <a:ln w="9525">
            <a:noFill/>
            <a:miter lim="800000"/>
            <a:headEnd/>
            <a:tailEnd/>
          </a:ln>
        </p:spPr>
        <p:txBody>
          <a:bodyPr/>
          <a:lstStyle/>
          <a:p>
            <a:endParaRPr lang="zh-CN" altLang="en-US"/>
          </a:p>
        </p:txBody>
      </p:sp>
      <p:sp>
        <p:nvSpPr>
          <p:cNvPr id="37897" name="矩形"/>
          <p:cNvSpPr>
            <a:spLocks/>
          </p:cNvSpPr>
          <p:nvPr/>
        </p:nvSpPr>
        <p:spPr bwMode="auto">
          <a:xfrm>
            <a:off x="639763" y="4143375"/>
            <a:ext cx="5989637" cy="1047750"/>
          </a:xfrm>
          <a:prstGeom prst="rect">
            <a:avLst/>
          </a:prstGeom>
          <a:noFill/>
          <a:ln w="9525">
            <a:noFill/>
            <a:miter lim="800000"/>
            <a:headEnd/>
            <a:tailEnd/>
          </a:ln>
        </p:spPr>
        <p:txBody>
          <a:bodyPr>
            <a:spAutoFit/>
          </a:bodyPr>
          <a:lstStyle/>
          <a:p>
            <a:pPr>
              <a:lnSpc>
                <a:spcPct val="112000"/>
              </a:lnSpc>
            </a:pPr>
            <a:r>
              <a:rPr lang="zh-CN" altLang="en-US" sz="2800">
                <a:solidFill>
                  <a:schemeClr val="hlink"/>
                </a:solidFill>
                <a:latin typeface="黑体" pitchFamily="2" charset="-122"/>
                <a:ea typeface="方正黑体_GBK" pitchFamily="65" charset="-122"/>
              </a:rPr>
              <a:t>温度、雨量、光照、光照、风和成土母质、人为活动、时间、生物。</a:t>
            </a:r>
          </a:p>
        </p:txBody>
      </p:sp>
      <p:sp>
        <p:nvSpPr>
          <p:cNvPr id="37898" name="矩形"/>
          <p:cNvSpPr>
            <a:spLocks/>
          </p:cNvSpPr>
          <p:nvPr/>
        </p:nvSpPr>
        <p:spPr bwMode="auto">
          <a:xfrm>
            <a:off x="2876550" y="6800850"/>
            <a:ext cx="4762500" cy="465138"/>
          </a:xfrm>
          <a:prstGeom prst="rect">
            <a:avLst/>
          </a:prstGeom>
          <a:noFill/>
          <a:ln w="9525">
            <a:noFill/>
            <a:miter lim="800000"/>
            <a:headEnd/>
            <a:tailEnd/>
          </a:ln>
        </p:spPr>
        <p:txBody>
          <a:bodyPr/>
          <a:lstStyle/>
          <a:p>
            <a:endParaRPr lang="zh-CN" altLang="en-US"/>
          </a:p>
        </p:txBody>
      </p:sp>
      <p:sp>
        <p:nvSpPr>
          <p:cNvPr id="37899" name="矩形"/>
          <p:cNvSpPr>
            <a:spLocks/>
          </p:cNvSpPr>
          <p:nvPr/>
        </p:nvSpPr>
        <p:spPr bwMode="auto">
          <a:xfrm>
            <a:off x="9356725" y="3201988"/>
            <a:ext cx="6696075" cy="465137"/>
          </a:xfrm>
          <a:prstGeom prst="rect">
            <a:avLst/>
          </a:prstGeom>
          <a:noFill/>
          <a:ln w="9525">
            <a:noFill/>
            <a:miter lim="800000"/>
            <a:headEnd/>
            <a:tailEnd/>
          </a:ln>
        </p:spPr>
        <p:txBody>
          <a:bodyPr>
            <a:spAutoFit/>
          </a:bodyPr>
          <a:lstStyle/>
          <a:p>
            <a:pPr algn="ctr">
              <a:lnSpc>
                <a:spcPct val="112000"/>
              </a:lnSpc>
            </a:pPr>
            <a:r>
              <a:rPr lang="zh-CN" altLang="en-US" sz="2200">
                <a:solidFill>
                  <a:schemeClr val="hlink"/>
                </a:solidFill>
                <a:latin typeface="黑体" pitchFamily="2" charset="-122"/>
                <a:ea typeface="方正黑体_GBK" pitchFamily="65" charset="-122"/>
              </a:rPr>
              <a:t>水分的多少，透水的好坏，会明显影响土壤的性质。</a:t>
            </a:r>
          </a:p>
        </p:txBody>
      </p:sp>
      <p:sp>
        <p:nvSpPr>
          <p:cNvPr id="37900" name="矩形"/>
          <p:cNvSpPr>
            <a:spLocks/>
          </p:cNvSpPr>
          <p:nvPr/>
        </p:nvSpPr>
        <p:spPr bwMode="auto">
          <a:xfrm>
            <a:off x="9212263" y="4068763"/>
            <a:ext cx="6191250" cy="465137"/>
          </a:xfrm>
          <a:prstGeom prst="rect">
            <a:avLst/>
          </a:prstGeom>
          <a:noFill/>
          <a:ln w="9525">
            <a:noFill/>
            <a:miter lim="800000"/>
            <a:headEnd/>
            <a:tailEnd/>
          </a:ln>
        </p:spPr>
        <p:txBody>
          <a:bodyPr>
            <a:spAutoFit/>
          </a:bodyPr>
          <a:lstStyle/>
          <a:p>
            <a:pPr algn="ctr">
              <a:lnSpc>
                <a:spcPct val="112000"/>
              </a:lnSpc>
            </a:pPr>
            <a:r>
              <a:rPr lang="zh-CN" altLang="en-US" sz="2200">
                <a:solidFill>
                  <a:schemeClr val="hlink"/>
                </a:solidFill>
                <a:latin typeface="黑体" pitchFamily="2" charset="-122"/>
                <a:ea typeface="方正黑体_GBK" pitchFamily="65" charset="-122"/>
              </a:rPr>
              <a:t>光照影响生物生长，也会影响到土壤的发育。</a:t>
            </a:r>
          </a:p>
        </p:txBody>
      </p:sp>
      <p:sp>
        <p:nvSpPr>
          <p:cNvPr id="37901" name="矩形"/>
          <p:cNvSpPr>
            <a:spLocks/>
          </p:cNvSpPr>
          <p:nvPr/>
        </p:nvSpPr>
        <p:spPr bwMode="auto">
          <a:xfrm>
            <a:off x="8488363" y="5003800"/>
            <a:ext cx="7488237" cy="1590675"/>
          </a:xfrm>
          <a:prstGeom prst="rect">
            <a:avLst/>
          </a:prstGeom>
          <a:noFill/>
          <a:ln w="9525">
            <a:noFill/>
            <a:miter lim="800000"/>
            <a:headEnd/>
            <a:tailEnd/>
          </a:ln>
        </p:spPr>
        <p:txBody>
          <a:bodyPr>
            <a:spAutoFit/>
          </a:bodyPr>
          <a:lstStyle/>
          <a:p>
            <a:pPr algn="ctr">
              <a:lnSpc>
                <a:spcPct val="112000"/>
              </a:lnSpc>
            </a:pPr>
            <a:r>
              <a:rPr lang="zh-CN" altLang="en-US" sz="2200">
                <a:solidFill>
                  <a:srgbClr val="323232"/>
                </a:solidFill>
                <a:latin typeface="黑体" pitchFamily="2" charset="-122"/>
              </a:rPr>
              <a:t>      </a:t>
            </a:r>
            <a:r>
              <a:rPr lang="zh-CN" altLang="en-US" sz="2200">
                <a:solidFill>
                  <a:schemeClr val="hlink"/>
                </a:solidFill>
                <a:latin typeface="方正黑体_GBK" pitchFamily="65" charset="-122"/>
                <a:ea typeface="方正黑体_GBK" pitchFamily="65" charset="-122"/>
              </a:rPr>
              <a:t>由风吹落植物花叶、流水和尘土，能对土壤团粒结构、有机成分造成明显的影响。此外，成土母质，人为活动（如放肥，种植），时间，生物也会对土壤的形成和发育产生重大影响</a:t>
            </a:r>
            <a:r>
              <a:rPr lang="zh-CN" altLang="en-US" sz="2000">
                <a:solidFill>
                  <a:schemeClr val="hlink"/>
                </a:solidFill>
                <a:latin typeface="方正黑体_GBK" pitchFamily="65" charset="-122"/>
                <a:ea typeface="方正黑体_GBK" pitchFamily="65" charset="-122"/>
              </a:rPr>
              <a:t>，使土壤疏松 。</a:t>
            </a:r>
          </a:p>
        </p:txBody>
      </p:sp>
      <p:sp>
        <p:nvSpPr>
          <p:cNvPr id="37902" name="矩形"/>
          <p:cNvSpPr>
            <a:spLocks/>
          </p:cNvSpPr>
          <p:nvPr/>
        </p:nvSpPr>
        <p:spPr bwMode="auto">
          <a:xfrm>
            <a:off x="8415338" y="1908175"/>
            <a:ext cx="1223962" cy="841375"/>
          </a:xfrm>
          <a:prstGeom prst="rect">
            <a:avLst/>
          </a:prstGeom>
          <a:noFill/>
          <a:ln w="9525">
            <a:noFill/>
            <a:miter lim="800000"/>
            <a:headEnd/>
            <a:tailEnd/>
          </a:ln>
        </p:spPr>
        <p:txBody>
          <a:bodyPr>
            <a:spAutoFit/>
          </a:bodyPr>
          <a:lstStyle/>
          <a:p>
            <a:pPr algn="ctr">
              <a:lnSpc>
                <a:spcPct val="112000"/>
              </a:lnSpc>
            </a:pPr>
            <a:r>
              <a:rPr lang="zh-CN" altLang="en-US" sz="2200" b="1">
                <a:solidFill>
                  <a:schemeClr val="hlink"/>
                </a:solidFill>
                <a:latin typeface="黑体" pitchFamily="2" charset="-122"/>
                <a:ea typeface="方正黑体_GBK" pitchFamily="65" charset="-122"/>
              </a:rPr>
              <a:t>温度</a:t>
            </a:r>
            <a:r>
              <a:rPr lang="zh-CN" altLang="en-US" sz="2200">
                <a:solidFill>
                  <a:schemeClr val="hlink"/>
                </a:solidFill>
                <a:latin typeface="黑体" pitchFamily="2" charset="-122"/>
                <a:ea typeface="方正黑体_GBK" pitchFamily="65" charset="-122"/>
              </a:rPr>
              <a:t>：</a:t>
            </a:r>
            <a:endParaRPr lang="en-US" altLang="zh-CN" sz="2200">
              <a:solidFill>
                <a:schemeClr val="hlink"/>
              </a:solidFill>
              <a:latin typeface="黑体" pitchFamily="2" charset="-122"/>
              <a:ea typeface="方正黑体_GBK" pitchFamily="65" charset="-122"/>
            </a:endParaRPr>
          </a:p>
          <a:p>
            <a:pPr>
              <a:lnSpc>
                <a:spcPct val="112000"/>
              </a:lnSpc>
            </a:pPr>
            <a:r>
              <a:rPr lang="en-US" altLang="zh-CN" sz="2200">
                <a:solidFill>
                  <a:srgbClr val="323232"/>
                </a:solidFill>
                <a:latin typeface="黑体" pitchFamily="2" charset="-122"/>
              </a:rPr>
              <a:t> </a:t>
            </a:r>
            <a:endParaRPr lang="zh-CN" altLang="en-US" sz="2200">
              <a:solidFill>
                <a:srgbClr val="323232"/>
              </a:solidFill>
              <a:latin typeface="黑体" pitchFamily="2" charset="-122"/>
            </a:endParaRPr>
          </a:p>
        </p:txBody>
      </p:sp>
      <p:sp>
        <p:nvSpPr>
          <p:cNvPr id="37903" name="矩形"/>
          <p:cNvSpPr>
            <a:spLocks/>
          </p:cNvSpPr>
          <p:nvPr/>
        </p:nvSpPr>
        <p:spPr bwMode="auto">
          <a:xfrm>
            <a:off x="8488363" y="3132138"/>
            <a:ext cx="935037" cy="465137"/>
          </a:xfrm>
          <a:prstGeom prst="rect">
            <a:avLst/>
          </a:prstGeom>
          <a:noFill/>
          <a:ln w="9525">
            <a:noFill/>
            <a:miter lim="800000"/>
            <a:headEnd/>
            <a:tailEnd/>
          </a:ln>
        </p:spPr>
        <p:txBody>
          <a:bodyPr>
            <a:spAutoFit/>
          </a:bodyPr>
          <a:lstStyle/>
          <a:p>
            <a:pPr>
              <a:lnSpc>
                <a:spcPct val="112000"/>
              </a:lnSpc>
            </a:pPr>
            <a:r>
              <a:rPr lang="zh-CN" altLang="en-US" sz="2200" b="1">
                <a:solidFill>
                  <a:schemeClr val="hlink"/>
                </a:solidFill>
                <a:latin typeface="黑体" pitchFamily="2" charset="-122"/>
                <a:ea typeface="方正黑体_GBK" pitchFamily="65" charset="-122"/>
              </a:rPr>
              <a:t>雨量</a:t>
            </a:r>
            <a:r>
              <a:rPr lang="zh-CN" altLang="en-US" sz="2200">
                <a:solidFill>
                  <a:srgbClr val="323232"/>
                </a:solidFill>
                <a:latin typeface="黑体" pitchFamily="2" charset="-122"/>
              </a:rPr>
              <a:t>：</a:t>
            </a:r>
          </a:p>
        </p:txBody>
      </p:sp>
      <p:sp>
        <p:nvSpPr>
          <p:cNvPr id="37904" name="矩形"/>
          <p:cNvSpPr>
            <a:spLocks/>
          </p:cNvSpPr>
          <p:nvPr/>
        </p:nvSpPr>
        <p:spPr bwMode="auto">
          <a:xfrm>
            <a:off x="8562975" y="4067175"/>
            <a:ext cx="1003300" cy="465138"/>
          </a:xfrm>
          <a:prstGeom prst="rect">
            <a:avLst/>
          </a:prstGeom>
          <a:noFill/>
          <a:ln w="9525">
            <a:noFill/>
            <a:miter lim="800000"/>
            <a:headEnd/>
            <a:tailEnd/>
          </a:ln>
        </p:spPr>
        <p:txBody>
          <a:bodyPr>
            <a:spAutoFit/>
          </a:bodyPr>
          <a:lstStyle/>
          <a:p>
            <a:pPr>
              <a:lnSpc>
                <a:spcPct val="112000"/>
              </a:lnSpc>
            </a:pPr>
            <a:r>
              <a:rPr lang="zh-CN" altLang="en-US" sz="2200" b="1">
                <a:solidFill>
                  <a:schemeClr val="hlink"/>
                </a:solidFill>
                <a:latin typeface="黑体" pitchFamily="2" charset="-122"/>
                <a:ea typeface="方正黑体_GBK" pitchFamily="65" charset="-122"/>
              </a:rPr>
              <a:t>光照：</a:t>
            </a:r>
            <a:endParaRPr lang="zh-CN" altLang="en-US" sz="2200">
              <a:solidFill>
                <a:schemeClr val="hlink"/>
              </a:solidFill>
              <a:latin typeface="黑体" pitchFamily="2" charset="-122"/>
              <a:ea typeface="方正黑体_GBK" pitchFamily="65" charset="-122"/>
            </a:endParaRPr>
          </a:p>
        </p:txBody>
      </p:sp>
      <p:sp>
        <p:nvSpPr>
          <p:cNvPr id="37905" name="矩形"/>
          <p:cNvSpPr>
            <a:spLocks/>
          </p:cNvSpPr>
          <p:nvPr/>
        </p:nvSpPr>
        <p:spPr bwMode="auto">
          <a:xfrm>
            <a:off x="8705850" y="5000625"/>
            <a:ext cx="933450" cy="465138"/>
          </a:xfrm>
          <a:prstGeom prst="rect">
            <a:avLst/>
          </a:prstGeom>
          <a:noFill/>
          <a:ln w="9525">
            <a:noFill/>
            <a:miter lim="800000"/>
            <a:headEnd/>
            <a:tailEnd/>
          </a:ln>
        </p:spPr>
        <p:txBody>
          <a:bodyPr>
            <a:spAutoFit/>
          </a:bodyPr>
          <a:lstStyle/>
          <a:p>
            <a:pPr>
              <a:lnSpc>
                <a:spcPct val="112000"/>
              </a:lnSpc>
            </a:pPr>
            <a:r>
              <a:rPr lang="zh-CN" altLang="en-US" sz="2200" b="1">
                <a:solidFill>
                  <a:schemeClr val="hlink"/>
                </a:solidFill>
                <a:latin typeface="黑体" pitchFamily="2" charset="-122"/>
                <a:ea typeface="方正黑体_GBK" pitchFamily="65" charset="-122"/>
              </a:rPr>
              <a:t>风：</a:t>
            </a:r>
            <a:endParaRPr lang="zh-CN" altLang="en-US" sz="2200">
              <a:solidFill>
                <a:schemeClr val="hlink"/>
              </a:solidFill>
              <a:latin typeface="黑体" pitchFamily="2" charset="-122"/>
              <a:ea typeface="方正黑体_GBK" pitchFamily="65"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9938"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39939" name="图片"/>
          <p:cNvPicPr>
            <a:picLocks/>
          </p:cNvPicPr>
          <p:nvPr/>
        </p:nvPicPr>
        <p:blipFill>
          <a:blip r:embed="rId4"/>
          <a:srcRect/>
          <a:stretch>
            <a:fillRect/>
          </a:stretch>
        </p:blipFill>
        <p:spPr bwMode="auto">
          <a:xfrm>
            <a:off x="7407275" y="1692275"/>
            <a:ext cx="7777163" cy="3455988"/>
          </a:xfrm>
          <a:prstGeom prst="rect">
            <a:avLst/>
          </a:prstGeom>
          <a:noFill/>
          <a:ln w="9525">
            <a:noFill/>
            <a:miter lim="800000"/>
            <a:headEnd/>
            <a:tailEnd/>
          </a:ln>
        </p:spPr>
      </p:pic>
      <p:pic>
        <p:nvPicPr>
          <p:cNvPr id="39940" name="图片"/>
          <p:cNvPicPr>
            <a:picLocks/>
          </p:cNvPicPr>
          <p:nvPr/>
        </p:nvPicPr>
        <p:blipFill>
          <a:blip r:embed="rId5"/>
          <a:srcRect/>
          <a:stretch>
            <a:fillRect/>
          </a:stretch>
        </p:blipFill>
        <p:spPr bwMode="auto">
          <a:xfrm>
            <a:off x="7607300" y="1836738"/>
            <a:ext cx="7361238" cy="3167062"/>
          </a:xfrm>
          <a:prstGeom prst="rect">
            <a:avLst/>
          </a:prstGeom>
          <a:noFill/>
          <a:ln w="9525">
            <a:noFill/>
            <a:miter lim="800000"/>
            <a:headEnd/>
            <a:tailEnd/>
          </a:ln>
        </p:spPr>
      </p:pic>
      <p:sp>
        <p:nvSpPr>
          <p:cNvPr id="39941" name="矩形"/>
          <p:cNvSpPr>
            <a:spLocks/>
          </p:cNvSpPr>
          <p:nvPr/>
        </p:nvSpPr>
        <p:spPr bwMode="auto">
          <a:xfrm>
            <a:off x="7626350" y="2339975"/>
            <a:ext cx="3098800" cy="5334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（一）海拔高度</a:t>
            </a:r>
          </a:p>
        </p:txBody>
      </p:sp>
      <p:sp>
        <p:nvSpPr>
          <p:cNvPr id="39942" name="矩形"/>
          <p:cNvSpPr>
            <a:spLocks/>
          </p:cNvSpPr>
          <p:nvPr/>
        </p:nvSpPr>
        <p:spPr bwMode="auto">
          <a:xfrm>
            <a:off x="8415338" y="2916238"/>
            <a:ext cx="6192837" cy="1871662"/>
          </a:xfrm>
          <a:prstGeom prst="rect">
            <a:avLst/>
          </a:prstGeom>
          <a:noFill/>
          <a:ln w="9525">
            <a:noFill/>
            <a:miter lim="800000"/>
            <a:headEnd/>
            <a:tailEnd/>
          </a:ln>
        </p:spPr>
        <p:txBody>
          <a:bodyPr lIns="0" tIns="0" rIns="0" bIns="0"/>
          <a:lstStyle/>
          <a:p>
            <a:pPr>
              <a:lnSpc>
                <a:spcPct val="112000"/>
              </a:lnSpc>
            </a:pPr>
            <a:r>
              <a:rPr lang="zh-CN" altLang="en-US" sz="2200">
                <a:solidFill>
                  <a:schemeClr val="hlink"/>
                </a:solidFill>
                <a:latin typeface="方正黑体_GBK" pitchFamily="65" charset="-122"/>
                <a:ea typeface="方正黑体_GBK" pitchFamily="65" charset="-122"/>
              </a:rPr>
              <a:t>海拔越高, 自然环境越恶劣，气温越低，降水量越少。因为对流层大气的主要直接热源是地面,离地面越远,得到的地面辐射越少,气温也就越低。每上升100米,气温下降0.6摄氏度（气温垂直递减率）。降水量随海拔高度增加在达到降水量之后而下降。</a:t>
            </a:r>
            <a:endParaRPr lang="en-US" altLang="zh-CN" sz="2200">
              <a:solidFill>
                <a:schemeClr val="hlink"/>
              </a:solidFill>
              <a:latin typeface="方正黑体_GBK" pitchFamily="65" charset="-122"/>
              <a:ea typeface="方正黑体_GBK" pitchFamily="65" charset="-122"/>
            </a:endParaRPr>
          </a:p>
          <a:p>
            <a:pPr>
              <a:lnSpc>
                <a:spcPct val="112000"/>
              </a:lnSpc>
            </a:pPr>
            <a:endParaRPr lang="zh-CN" altLang="en-US" sz="2200">
              <a:solidFill>
                <a:srgbClr val="323232"/>
              </a:solidFill>
              <a:latin typeface="黑体" pitchFamily="2" charset="-122"/>
            </a:endParaRPr>
          </a:p>
        </p:txBody>
      </p:sp>
      <p:sp>
        <p:nvSpPr>
          <p:cNvPr id="39943" name="矩形"/>
          <p:cNvSpPr>
            <a:spLocks/>
          </p:cNvSpPr>
          <p:nvPr/>
        </p:nvSpPr>
        <p:spPr bwMode="auto">
          <a:xfrm>
            <a:off x="2286000" y="393700"/>
            <a:ext cx="12393613"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六、各种地貌类型是如何影响土地特性的?</a:t>
            </a:r>
          </a:p>
        </p:txBody>
      </p:sp>
      <p:pic>
        <p:nvPicPr>
          <p:cNvPr id="39944" name="图片"/>
          <p:cNvPicPr>
            <a:picLocks/>
          </p:cNvPicPr>
          <p:nvPr/>
        </p:nvPicPr>
        <p:blipFill>
          <a:blip r:embed="rId6"/>
          <a:srcRect/>
          <a:stretch>
            <a:fillRect/>
          </a:stretch>
        </p:blipFill>
        <p:spPr bwMode="auto">
          <a:xfrm>
            <a:off x="1739900" y="2692400"/>
            <a:ext cx="5207000" cy="4483100"/>
          </a:xfrm>
          <a:prstGeom prst="rect">
            <a:avLst/>
          </a:prstGeom>
          <a:noFill/>
          <a:ln w="9525">
            <a:noFill/>
            <a:miter lim="800000"/>
            <a:headEnd/>
            <a:tailEnd/>
          </a:ln>
        </p:spPr>
      </p:pic>
      <p:pic>
        <p:nvPicPr>
          <p:cNvPr id="39945" name="图片"/>
          <p:cNvPicPr>
            <a:picLocks/>
          </p:cNvPicPr>
          <p:nvPr/>
        </p:nvPicPr>
        <p:blipFill>
          <a:blip r:embed="rId7"/>
          <a:srcRect/>
          <a:stretch>
            <a:fillRect/>
          </a:stretch>
        </p:blipFill>
        <p:spPr bwMode="auto">
          <a:xfrm>
            <a:off x="6959600" y="2590800"/>
            <a:ext cx="38100" cy="4610100"/>
          </a:xfrm>
          <a:prstGeom prst="rect">
            <a:avLst/>
          </a:prstGeom>
          <a:noFill/>
          <a:ln w="9525">
            <a:noFill/>
            <a:miter lim="800000"/>
            <a:headEnd/>
            <a:tailEnd/>
          </a:ln>
        </p:spPr>
      </p:pic>
      <p:pic>
        <p:nvPicPr>
          <p:cNvPr id="39946" name="图片"/>
          <p:cNvPicPr>
            <a:picLocks/>
          </p:cNvPicPr>
          <p:nvPr/>
        </p:nvPicPr>
        <p:blipFill>
          <a:blip r:embed="rId5"/>
          <a:srcRect/>
          <a:stretch>
            <a:fillRect/>
          </a:stretch>
        </p:blipFill>
        <p:spPr bwMode="auto">
          <a:xfrm>
            <a:off x="7607300" y="5219700"/>
            <a:ext cx="7361238" cy="2520950"/>
          </a:xfrm>
          <a:prstGeom prst="rect">
            <a:avLst/>
          </a:prstGeom>
          <a:noFill/>
          <a:ln w="9525">
            <a:noFill/>
            <a:miter lim="800000"/>
            <a:headEnd/>
            <a:tailEnd/>
          </a:ln>
        </p:spPr>
      </p:pic>
      <p:sp>
        <p:nvSpPr>
          <p:cNvPr id="39947" name="矩形"/>
          <p:cNvSpPr>
            <a:spLocks/>
          </p:cNvSpPr>
          <p:nvPr/>
        </p:nvSpPr>
        <p:spPr bwMode="auto">
          <a:xfrm>
            <a:off x="8415338" y="6083300"/>
            <a:ext cx="5976937" cy="2016125"/>
          </a:xfrm>
          <a:prstGeom prst="rect">
            <a:avLst/>
          </a:prstGeom>
          <a:noFill/>
          <a:ln w="9525">
            <a:noFill/>
            <a:miter lim="800000"/>
            <a:headEnd/>
            <a:tailEnd/>
          </a:ln>
        </p:spPr>
        <p:txBody>
          <a:bodyPr lIns="0" tIns="0" rIns="0" bIns="0"/>
          <a:lstStyle/>
          <a:p>
            <a:pPr>
              <a:lnSpc>
                <a:spcPct val="112000"/>
              </a:lnSpc>
            </a:pPr>
            <a:r>
              <a:rPr lang="zh-CN" altLang="en-US" sz="2400">
                <a:solidFill>
                  <a:schemeClr val="hlink"/>
                </a:solidFill>
                <a:latin typeface="黑体" pitchFamily="2" charset="-122"/>
                <a:ea typeface="方正黑体_GBK" pitchFamily="65" charset="-122"/>
              </a:rPr>
              <a:t>海拔高度影响人、动、植物的生长适宜高度范围，即适宜的生活区、生长带。</a:t>
            </a:r>
            <a:endParaRPr lang="en-US" altLang="zh-CN" sz="2400">
              <a:solidFill>
                <a:schemeClr val="hlink"/>
              </a:solidFill>
              <a:latin typeface="黑体" pitchFamily="2" charset="-122"/>
              <a:ea typeface="方正黑体_GBK" pitchFamily="65" charset="-122"/>
            </a:endParaRPr>
          </a:p>
          <a:p>
            <a:pPr>
              <a:lnSpc>
                <a:spcPct val="112000"/>
              </a:lnSpc>
            </a:pPr>
            <a:endParaRPr lang="zh-CN" altLang="en-US" sz="2400">
              <a:solidFill>
                <a:srgbClr val="323232"/>
              </a:solidFill>
              <a:latin typeface="黑体" pitchFamily="2" charset="-122"/>
              <a:ea typeface="方正黑体_GBK" pitchFamily="65" charset="-122"/>
            </a:endParaRPr>
          </a:p>
        </p:txBody>
      </p:sp>
      <p:sp>
        <p:nvSpPr>
          <p:cNvPr id="39948" name="矩形"/>
          <p:cNvSpPr>
            <a:spLocks/>
          </p:cNvSpPr>
          <p:nvPr/>
        </p:nvSpPr>
        <p:spPr bwMode="auto">
          <a:xfrm>
            <a:off x="7693025" y="5438775"/>
            <a:ext cx="876300" cy="500063"/>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影响：</a:t>
            </a:r>
            <a:endParaRPr lang="en-US" altLang="zh-CN" sz="2800" b="1">
              <a:solidFill>
                <a:schemeClr val="hlink"/>
              </a:solidFill>
              <a:latin typeface="黑体" pitchFamily="2" charset="-122"/>
            </a:endParaRPr>
          </a:p>
          <a:p>
            <a:pPr>
              <a:lnSpc>
                <a:spcPct val="112000"/>
              </a:lnSpc>
            </a:pPr>
            <a:endParaRPr lang="zh-CN" altLang="en-US" sz="2800">
              <a:solidFill>
                <a:srgbClr val="323232"/>
              </a:solidFill>
              <a:latin typeface="黑体"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198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41987" name="图片"/>
          <p:cNvPicPr>
            <a:picLocks/>
          </p:cNvPicPr>
          <p:nvPr/>
        </p:nvPicPr>
        <p:blipFill>
          <a:blip r:embed="rId4"/>
          <a:srcRect/>
          <a:stretch>
            <a:fillRect/>
          </a:stretch>
        </p:blipFill>
        <p:spPr bwMode="auto">
          <a:xfrm>
            <a:off x="7407275" y="1692275"/>
            <a:ext cx="7777163" cy="2663825"/>
          </a:xfrm>
          <a:prstGeom prst="rect">
            <a:avLst/>
          </a:prstGeom>
          <a:noFill/>
          <a:ln w="9525">
            <a:noFill/>
            <a:miter lim="800000"/>
            <a:headEnd/>
            <a:tailEnd/>
          </a:ln>
        </p:spPr>
      </p:pic>
      <p:pic>
        <p:nvPicPr>
          <p:cNvPr id="41988" name="图片"/>
          <p:cNvPicPr>
            <a:picLocks/>
          </p:cNvPicPr>
          <p:nvPr/>
        </p:nvPicPr>
        <p:blipFill>
          <a:blip r:embed="rId5"/>
          <a:srcRect/>
          <a:stretch>
            <a:fillRect/>
          </a:stretch>
        </p:blipFill>
        <p:spPr bwMode="auto">
          <a:xfrm>
            <a:off x="7607300" y="1836738"/>
            <a:ext cx="7361238" cy="2232025"/>
          </a:xfrm>
          <a:prstGeom prst="rect">
            <a:avLst/>
          </a:prstGeom>
          <a:noFill/>
          <a:ln w="9525">
            <a:noFill/>
            <a:miter lim="800000"/>
            <a:headEnd/>
            <a:tailEnd/>
          </a:ln>
        </p:spPr>
      </p:pic>
      <p:sp>
        <p:nvSpPr>
          <p:cNvPr id="41989" name="矩形"/>
          <p:cNvSpPr>
            <a:spLocks/>
          </p:cNvSpPr>
          <p:nvPr/>
        </p:nvSpPr>
        <p:spPr bwMode="auto">
          <a:xfrm>
            <a:off x="7626350" y="2339975"/>
            <a:ext cx="3098800" cy="5334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方正黑体_GBK" pitchFamily="65" charset="-122"/>
                <a:ea typeface="方正黑体_GBK" pitchFamily="65" charset="-122"/>
              </a:rPr>
              <a:t>（二）坡度</a:t>
            </a:r>
            <a:r>
              <a:rPr lang="zh-CN" altLang="en-US" sz="2800" b="1">
                <a:solidFill>
                  <a:srgbClr val="323232"/>
                </a:solidFill>
                <a:latin typeface="方正黑体_GBK" pitchFamily="65" charset="-122"/>
                <a:ea typeface="方正黑体_GBK" pitchFamily="65" charset="-122"/>
              </a:rPr>
              <a:t> </a:t>
            </a:r>
          </a:p>
        </p:txBody>
      </p:sp>
      <p:sp>
        <p:nvSpPr>
          <p:cNvPr id="41990" name="矩形"/>
          <p:cNvSpPr>
            <a:spLocks/>
          </p:cNvSpPr>
          <p:nvPr/>
        </p:nvSpPr>
        <p:spPr bwMode="auto">
          <a:xfrm>
            <a:off x="8343900" y="2916238"/>
            <a:ext cx="6264275" cy="1871662"/>
          </a:xfrm>
          <a:prstGeom prst="rect">
            <a:avLst/>
          </a:prstGeom>
          <a:noFill/>
          <a:ln w="9525">
            <a:noFill/>
            <a:miter lim="800000"/>
            <a:headEnd/>
            <a:tailEnd/>
          </a:ln>
        </p:spPr>
        <p:txBody>
          <a:bodyPr lIns="0" tIns="0" rIns="0" bIns="0"/>
          <a:lstStyle/>
          <a:p>
            <a:pPr>
              <a:lnSpc>
                <a:spcPct val="112000"/>
              </a:lnSpc>
            </a:pPr>
            <a:r>
              <a:rPr lang="zh-CN" altLang="en-US" sz="2200">
                <a:solidFill>
                  <a:schemeClr val="hlink"/>
                </a:solidFill>
                <a:latin typeface="黑体" pitchFamily="2" charset="-122"/>
                <a:ea typeface="方正黑体_GBK" pitchFamily="65" charset="-122"/>
              </a:rPr>
              <a:t>坡度是地表单元陡缓的程度，通常把坡面的垂直高度和水平距离的比叫做坡度（或叫做坡比）。</a:t>
            </a:r>
            <a:endParaRPr lang="en-US" altLang="zh-CN" sz="2200">
              <a:solidFill>
                <a:schemeClr val="hlink"/>
              </a:solidFill>
              <a:latin typeface="黑体" pitchFamily="2" charset="-122"/>
              <a:ea typeface="方正黑体_GBK" pitchFamily="65" charset="-122"/>
            </a:endParaRPr>
          </a:p>
          <a:p>
            <a:pPr>
              <a:lnSpc>
                <a:spcPct val="112000"/>
              </a:lnSpc>
            </a:pPr>
            <a:endParaRPr lang="zh-CN" altLang="en-US" sz="2200">
              <a:solidFill>
                <a:schemeClr val="hlink"/>
              </a:solidFill>
              <a:latin typeface="黑体" pitchFamily="2" charset="-122"/>
              <a:ea typeface="方正黑体_GBK" pitchFamily="65" charset="-122"/>
            </a:endParaRPr>
          </a:p>
        </p:txBody>
      </p:sp>
      <p:sp>
        <p:nvSpPr>
          <p:cNvPr id="41991" name="矩形"/>
          <p:cNvSpPr>
            <a:spLocks/>
          </p:cNvSpPr>
          <p:nvPr/>
        </p:nvSpPr>
        <p:spPr bwMode="auto">
          <a:xfrm>
            <a:off x="2286000" y="393700"/>
            <a:ext cx="12393613"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六、各种地貌类型是如何影响土地特性的?</a:t>
            </a:r>
          </a:p>
        </p:txBody>
      </p:sp>
      <p:pic>
        <p:nvPicPr>
          <p:cNvPr id="41992" name="图片"/>
          <p:cNvPicPr>
            <a:picLocks/>
          </p:cNvPicPr>
          <p:nvPr/>
        </p:nvPicPr>
        <p:blipFill>
          <a:blip r:embed="rId6"/>
          <a:srcRect/>
          <a:stretch>
            <a:fillRect/>
          </a:stretch>
        </p:blipFill>
        <p:spPr bwMode="auto">
          <a:xfrm>
            <a:off x="1739900" y="2692400"/>
            <a:ext cx="5207000" cy="4483100"/>
          </a:xfrm>
          <a:prstGeom prst="rect">
            <a:avLst/>
          </a:prstGeom>
          <a:noFill/>
          <a:ln w="9525">
            <a:noFill/>
            <a:miter lim="800000"/>
            <a:headEnd/>
            <a:tailEnd/>
          </a:ln>
        </p:spPr>
      </p:pic>
      <p:pic>
        <p:nvPicPr>
          <p:cNvPr id="41993" name="图片"/>
          <p:cNvPicPr>
            <a:picLocks/>
          </p:cNvPicPr>
          <p:nvPr/>
        </p:nvPicPr>
        <p:blipFill>
          <a:blip r:embed="rId7"/>
          <a:srcRect/>
          <a:stretch>
            <a:fillRect/>
          </a:stretch>
        </p:blipFill>
        <p:spPr bwMode="auto">
          <a:xfrm>
            <a:off x="6959600" y="2590800"/>
            <a:ext cx="38100" cy="4610100"/>
          </a:xfrm>
          <a:prstGeom prst="rect">
            <a:avLst/>
          </a:prstGeom>
          <a:noFill/>
          <a:ln w="9525">
            <a:noFill/>
            <a:miter lim="800000"/>
            <a:headEnd/>
            <a:tailEnd/>
          </a:ln>
        </p:spPr>
      </p:pic>
      <p:pic>
        <p:nvPicPr>
          <p:cNvPr id="41994" name="图片"/>
          <p:cNvPicPr>
            <a:picLocks/>
          </p:cNvPicPr>
          <p:nvPr/>
        </p:nvPicPr>
        <p:blipFill>
          <a:blip r:embed="rId5"/>
          <a:srcRect/>
          <a:stretch>
            <a:fillRect/>
          </a:stretch>
        </p:blipFill>
        <p:spPr bwMode="auto">
          <a:xfrm>
            <a:off x="7624763" y="4716463"/>
            <a:ext cx="7343775" cy="2951162"/>
          </a:xfrm>
          <a:prstGeom prst="rect">
            <a:avLst/>
          </a:prstGeom>
          <a:noFill/>
          <a:ln w="9525">
            <a:noFill/>
            <a:miter lim="800000"/>
            <a:headEnd/>
            <a:tailEnd/>
          </a:ln>
        </p:spPr>
      </p:pic>
      <p:sp>
        <p:nvSpPr>
          <p:cNvPr id="41995" name="矩形"/>
          <p:cNvSpPr>
            <a:spLocks/>
          </p:cNvSpPr>
          <p:nvPr/>
        </p:nvSpPr>
        <p:spPr bwMode="auto">
          <a:xfrm>
            <a:off x="8415338" y="5511800"/>
            <a:ext cx="6048375" cy="792163"/>
          </a:xfrm>
          <a:prstGeom prst="rect">
            <a:avLst/>
          </a:prstGeom>
          <a:noFill/>
          <a:ln w="9525">
            <a:noFill/>
            <a:miter lim="800000"/>
            <a:headEnd/>
            <a:tailEnd/>
          </a:ln>
        </p:spPr>
        <p:txBody>
          <a:bodyPr lIns="0" tIns="0" rIns="0" bIns="0"/>
          <a:lstStyle/>
          <a:p>
            <a:pPr>
              <a:lnSpc>
                <a:spcPct val="112000"/>
              </a:lnSpc>
            </a:pPr>
            <a:r>
              <a:rPr lang="zh-CN" altLang="en-US" sz="2200">
                <a:solidFill>
                  <a:schemeClr val="hlink"/>
                </a:solidFill>
                <a:latin typeface="方正黑体_GBK" pitchFamily="65" charset="-122"/>
                <a:ea typeface="方正黑体_GBK" pitchFamily="65" charset="-122"/>
              </a:rPr>
              <a:t>坡度越大，水土流失越严重，农业机械化、农田建设难度越大，我国把坡度25度作为耕地上限。</a:t>
            </a:r>
          </a:p>
        </p:txBody>
      </p:sp>
      <p:sp>
        <p:nvSpPr>
          <p:cNvPr id="41996" name="矩形"/>
          <p:cNvSpPr>
            <a:spLocks/>
          </p:cNvSpPr>
          <p:nvPr/>
        </p:nvSpPr>
        <p:spPr bwMode="auto">
          <a:xfrm>
            <a:off x="7696200" y="4933950"/>
            <a:ext cx="3095625" cy="500063"/>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对农业的影响：</a:t>
            </a:r>
            <a:endParaRPr lang="en-US" altLang="zh-CN" sz="2800" b="1">
              <a:solidFill>
                <a:schemeClr val="hlink"/>
              </a:solidFill>
              <a:latin typeface="黑体" pitchFamily="2" charset="-122"/>
              <a:ea typeface="方正黑体_GBK" pitchFamily="65" charset="-122"/>
            </a:endParaRPr>
          </a:p>
          <a:p>
            <a:pPr>
              <a:lnSpc>
                <a:spcPct val="112000"/>
              </a:lnSpc>
            </a:pPr>
            <a:endParaRPr lang="zh-CN" altLang="en-US" sz="2800">
              <a:solidFill>
                <a:srgbClr val="323232"/>
              </a:solidFill>
              <a:latin typeface="黑体" pitchFamily="2" charset="-122"/>
            </a:endParaRPr>
          </a:p>
        </p:txBody>
      </p:sp>
      <p:sp>
        <p:nvSpPr>
          <p:cNvPr id="41997" name="矩形"/>
          <p:cNvSpPr>
            <a:spLocks/>
          </p:cNvSpPr>
          <p:nvPr/>
        </p:nvSpPr>
        <p:spPr bwMode="auto">
          <a:xfrm>
            <a:off x="7620000" y="6296025"/>
            <a:ext cx="2519363"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ea typeface="方正黑体_GBK" pitchFamily="65" charset="-122"/>
              </a:rPr>
              <a:t>对建设的影响</a:t>
            </a:r>
            <a:r>
              <a:rPr lang="zh-CN" altLang="en-US" sz="2800">
                <a:solidFill>
                  <a:schemeClr val="hlink"/>
                </a:solidFill>
                <a:latin typeface="黑体" pitchFamily="2" charset="-122"/>
                <a:ea typeface="方正黑体_GBK" pitchFamily="65" charset="-122"/>
              </a:rPr>
              <a:t>：</a:t>
            </a:r>
          </a:p>
        </p:txBody>
      </p:sp>
      <p:sp>
        <p:nvSpPr>
          <p:cNvPr id="41998" name="矩形"/>
          <p:cNvSpPr>
            <a:spLocks/>
          </p:cNvSpPr>
          <p:nvPr/>
        </p:nvSpPr>
        <p:spPr bwMode="auto">
          <a:xfrm>
            <a:off x="8343900" y="6800850"/>
            <a:ext cx="6264275" cy="465138"/>
          </a:xfrm>
          <a:prstGeom prst="rect">
            <a:avLst/>
          </a:prstGeom>
          <a:noFill/>
          <a:ln w="9525">
            <a:noFill/>
            <a:miter lim="800000"/>
            <a:headEnd/>
            <a:tailEnd/>
          </a:ln>
        </p:spPr>
        <p:txBody>
          <a:bodyPr>
            <a:spAutoFit/>
          </a:bodyPr>
          <a:lstStyle/>
          <a:p>
            <a:pPr>
              <a:lnSpc>
                <a:spcPct val="112000"/>
              </a:lnSpc>
            </a:pPr>
            <a:r>
              <a:rPr lang="zh-CN" altLang="en-US" sz="2200">
                <a:solidFill>
                  <a:schemeClr val="hlink"/>
                </a:solidFill>
                <a:latin typeface="黑体" pitchFamily="2" charset="-122"/>
                <a:ea typeface="方正黑体_GBK" pitchFamily="65" charset="-122"/>
              </a:rPr>
              <a:t>坡度平缓，建设投入越少，反之越大。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4034"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44035" name="图片"/>
          <p:cNvPicPr>
            <a:picLocks/>
          </p:cNvPicPr>
          <p:nvPr/>
        </p:nvPicPr>
        <p:blipFill>
          <a:blip r:embed="rId4"/>
          <a:srcRect/>
          <a:stretch>
            <a:fillRect/>
          </a:stretch>
        </p:blipFill>
        <p:spPr bwMode="auto">
          <a:xfrm>
            <a:off x="7407275" y="1692275"/>
            <a:ext cx="7777163" cy="3455988"/>
          </a:xfrm>
          <a:prstGeom prst="rect">
            <a:avLst/>
          </a:prstGeom>
          <a:noFill/>
          <a:ln w="9525">
            <a:noFill/>
            <a:miter lim="800000"/>
            <a:headEnd/>
            <a:tailEnd/>
          </a:ln>
        </p:spPr>
      </p:pic>
      <p:pic>
        <p:nvPicPr>
          <p:cNvPr id="44036" name="图片"/>
          <p:cNvPicPr>
            <a:picLocks/>
          </p:cNvPicPr>
          <p:nvPr/>
        </p:nvPicPr>
        <p:blipFill>
          <a:blip r:embed="rId5"/>
          <a:srcRect/>
          <a:stretch>
            <a:fillRect/>
          </a:stretch>
        </p:blipFill>
        <p:spPr bwMode="auto">
          <a:xfrm>
            <a:off x="7607300" y="1836738"/>
            <a:ext cx="7361238" cy="3167062"/>
          </a:xfrm>
          <a:prstGeom prst="rect">
            <a:avLst/>
          </a:prstGeom>
          <a:noFill/>
          <a:ln w="9525">
            <a:noFill/>
            <a:miter lim="800000"/>
            <a:headEnd/>
            <a:tailEnd/>
          </a:ln>
        </p:spPr>
      </p:pic>
      <p:sp>
        <p:nvSpPr>
          <p:cNvPr id="44037" name="矩形"/>
          <p:cNvSpPr>
            <a:spLocks/>
          </p:cNvSpPr>
          <p:nvPr/>
        </p:nvSpPr>
        <p:spPr bwMode="auto">
          <a:xfrm>
            <a:off x="7626350" y="2339975"/>
            <a:ext cx="3098800" cy="5334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（三）坡向</a:t>
            </a:r>
          </a:p>
        </p:txBody>
      </p:sp>
      <p:sp>
        <p:nvSpPr>
          <p:cNvPr id="44038" name="矩形"/>
          <p:cNvSpPr>
            <a:spLocks/>
          </p:cNvSpPr>
          <p:nvPr/>
        </p:nvSpPr>
        <p:spPr bwMode="auto">
          <a:xfrm>
            <a:off x="8415338" y="2916238"/>
            <a:ext cx="6192837" cy="1871662"/>
          </a:xfrm>
          <a:prstGeom prst="rect">
            <a:avLst/>
          </a:prstGeom>
          <a:noFill/>
          <a:ln w="9525">
            <a:noFill/>
            <a:miter lim="800000"/>
            <a:headEnd/>
            <a:tailEnd/>
          </a:ln>
        </p:spPr>
        <p:txBody>
          <a:bodyPr lIns="0" tIns="0" rIns="0" bIns="0"/>
          <a:lstStyle/>
          <a:p>
            <a:pPr>
              <a:lnSpc>
                <a:spcPct val="112000"/>
              </a:lnSpc>
            </a:pPr>
            <a:r>
              <a:rPr lang="zh-CN" altLang="en-US" sz="2200">
                <a:solidFill>
                  <a:schemeClr val="hlink"/>
                </a:solidFill>
                <a:latin typeface="黑体" pitchFamily="2" charset="-122"/>
                <a:ea typeface="方正黑体_GBK" pitchFamily="65" charset="-122"/>
              </a:rPr>
              <a:t>是坡面法线在水平面上的投影的方向。坡向对于生态有着较大的作用。坡向方位对日照时数和太阳辐射强度有影响，射南坡最多最少是北坡。</a:t>
            </a:r>
          </a:p>
        </p:txBody>
      </p:sp>
      <p:sp>
        <p:nvSpPr>
          <p:cNvPr id="44039" name="矩形"/>
          <p:cNvSpPr>
            <a:spLocks/>
          </p:cNvSpPr>
          <p:nvPr/>
        </p:nvSpPr>
        <p:spPr bwMode="auto">
          <a:xfrm>
            <a:off x="2286000" y="393700"/>
            <a:ext cx="12393613"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六、各种地貌类型是如何影响土地特性的?</a:t>
            </a:r>
          </a:p>
        </p:txBody>
      </p:sp>
      <p:pic>
        <p:nvPicPr>
          <p:cNvPr id="44040" name="图片"/>
          <p:cNvPicPr>
            <a:picLocks/>
          </p:cNvPicPr>
          <p:nvPr/>
        </p:nvPicPr>
        <p:blipFill>
          <a:blip r:embed="rId6"/>
          <a:srcRect/>
          <a:stretch>
            <a:fillRect/>
          </a:stretch>
        </p:blipFill>
        <p:spPr bwMode="auto">
          <a:xfrm>
            <a:off x="1739900" y="2692400"/>
            <a:ext cx="5207000" cy="4483100"/>
          </a:xfrm>
          <a:prstGeom prst="rect">
            <a:avLst/>
          </a:prstGeom>
          <a:noFill/>
          <a:ln w="9525">
            <a:noFill/>
            <a:miter lim="800000"/>
            <a:headEnd/>
            <a:tailEnd/>
          </a:ln>
        </p:spPr>
      </p:pic>
      <p:pic>
        <p:nvPicPr>
          <p:cNvPr id="44041" name="图片"/>
          <p:cNvPicPr>
            <a:picLocks/>
          </p:cNvPicPr>
          <p:nvPr/>
        </p:nvPicPr>
        <p:blipFill>
          <a:blip r:embed="rId7"/>
          <a:srcRect/>
          <a:stretch>
            <a:fillRect/>
          </a:stretch>
        </p:blipFill>
        <p:spPr bwMode="auto">
          <a:xfrm>
            <a:off x="6959600" y="2590800"/>
            <a:ext cx="38100" cy="4610100"/>
          </a:xfrm>
          <a:prstGeom prst="rect">
            <a:avLst/>
          </a:prstGeom>
          <a:noFill/>
          <a:ln w="9525">
            <a:noFill/>
            <a:miter lim="800000"/>
            <a:headEnd/>
            <a:tailEnd/>
          </a:ln>
        </p:spPr>
      </p:pic>
      <p:pic>
        <p:nvPicPr>
          <p:cNvPr id="44042" name="图片"/>
          <p:cNvPicPr>
            <a:picLocks/>
          </p:cNvPicPr>
          <p:nvPr/>
        </p:nvPicPr>
        <p:blipFill>
          <a:blip r:embed="rId5"/>
          <a:srcRect/>
          <a:stretch>
            <a:fillRect/>
          </a:stretch>
        </p:blipFill>
        <p:spPr bwMode="auto">
          <a:xfrm>
            <a:off x="7607300" y="5219700"/>
            <a:ext cx="7361238" cy="3024188"/>
          </a:xfrm>
          <a:prstGeom prst="rect">
            <a:avLst/>
          </a:prstGeom>
          <a:noFill/>
          <a:ln w="9525">
            <a:noFill/>
            <a:miter lim="800000"/>
            <a:headEnd/>
            <a:tailEnd/>
          </a:ln>
        </p:spPr>
      </p:pic>
      <p:sp>
        <p:nvSpPr>
          <p:cNvPr id="44043" name="矩形"/>
          <p:cNvSpPr>
            <a:spLocks/>
          </p:cNvSpPr>
          <p:nvPr/>
        </p:nvSpPr>
        <p:spPr bwMode="auto">
          <a:xfrm>
            <a:off x="8415338" y="6083300"/>
            <a:ext cx="5976937" cy="2016125"/>
          </a:xfrm>
          <a:prstGeom prst="rect">
            <a:avLst/>
          </a:prstGeom>
          <a:noFill/>
          <a:ln w="9525">
            <a:noFill/>
            <a:miter lim="800000"/>
            <a:headEnd/>
            <a:tailEnd/>
          </a:ln>
        </p:spPr>
        <p:txBody>
          <a:bodyPr lIns="0" tIns="0" rIns="0" bIns="0"/>
          <a:lstStyle/>
          <a:p>
            <a:pPr>
              <a:lnSpc>
                <a:spcPct val="112000"/>
              </a:lnSpc>
            </a:pPr>
            <a:r>
              <a:rPr lang="zh-CN" altLang="en-US" sz="2200">
                <a:solidFill>
                  <a:schemeClr val="hlink"/>
                </a:solidFill>
                <a:latin typeface="黑体" pitchFamily="2" charset="-122"/>
                <a:ea typeface="方正黑体_GBK" pitchFamily="65" charset="-122"/>
              </a:rPr>
              <a:t>不同坡向的土地光温生产力不同。阳坡面对太阳，接受辐射多，温度高；阴坡相反。一般情况是：农业种植阴坡面要好于阳坡面；人的居住相反，喜阳坡而避阴坡。</a:t>
            </a:r>
          </a:p>
        </p:txBody>
      </p:sp>
      <p:sp>
        <p:nvSpPr>
          <p:cNvPr id="44044" name="矩形"/>
          <p:cNvSpPr>
            <a:spLocks/>
          </p:cNvSpPr>
          <p:nvPr/>
        </p:nvSpPr>
        <p:spPr bwMode="auto">
          <a:xfrm>
            <a:off x="7693025" y="5438775"/>
            <a:ext cx="876300" cy="500063"/>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影响：</a:t>
            </a:r>
            <a:endParaRPr lang="en-US" altLang="zh-CN" sz="2800" b="1">
              <a:solidFill>
                <a:schemeClr val="hlink"/>
              </a:solidFill>
              <a:latin typeface="黑体" pitchFamily="2" charset="-122"/>
              <a:ea typeface="方正黑体_GBK" pitchFamily="65" charset="-122"/>
            </a:endParaRPr>
          </a:p>
          <a:p>
            <a:pPr>
              <a:lnSpc>
                <a:spcPct val="112000"/>
              </a:lnSpc>
            </a:pPr>
            <a:endParaRPr lang="zh-CN" altLang="en-US" sz="2800">
              <a:solidFill>
                <a:srgbClr val="323232"/>
              </a:solidFill>
              <a:latin typeface="黑体"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6082"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46083" name="图片"/>
          <p:cNvPicPr>
            <a:picLocks/>
          </p:cNvPicPr>
          <p:nvPr/>
        </p:nvPicPr>
        <p:blipFill>
          <a:blip r:embed="rId4"/>
          <a:srcRect/>
          <a:stretch>
            <a:fillRect/>
          </a:stretch>
        </p:blipFill>
        <p:spPr bwMode="auto">
          <a:xfrm>
            <a:off x="7480300" y="1331913"/>
            <a:ext cx="7631113" cy="3527425"/>
          </a:xfrm>
          <a:prstGeom prst="rect">
            <a:avLst/>
          </a:prstGeom>
          <a:noFill/>
          <a:ln w="9525">
            <a:noFill/>
            <a:miter lim="800000"/>
            <a:headEnd/>
            <a:tailEnd/>
          </a:ln>
        </p:spPr>
      </p:pic>
      <p:pic>
        <p:nvPicPr>
          <p:cNvPr id="46084" name="图片"/>
          <p:cNvPicPr>
            <a:picLocks/>
          </p:cNvPicPr>
          <p:nvPr/>
        </p:nvPicPr>
        <p:blipFill>
          <a:blip r:embed="rId5"/>
          <a:srcRect/>
          <a:stretch>
            <a:fillRect/>
          </a:stretch>
        </p:blipFill>
        <p:spPr bwMode="auto">
          <a:xfrm>
            <a:off x="7624763" y="1476375"/>
            <a:ext cx="7362825" cy="3167063"/>
          </a:xfrm>
          <a:prstGeom prst="rect">
            <a:avLst/>
          </a:prstGeom>
          <a:noFill/>
          <a:ln w="9525">
            <a:noFill/>
            <a:miter lim="800000"/>
            <a:headEnd/>
            <a:tailEnd/>
          </a:ln>
        </p:spPr>
      </p:pic>
      <p:sp>
        <p:nvSpPr>
          <p:cNvPr id="46085" name="矩形"/>
          <p:cNvSpPr>
            <a:spLocks/>
          </p:cNvSpPr>
          <p:nvPr/>
        </p:nvSpPr>
        <p:spPr bwMode="auto">
          <a:xfrm>
            <a:off x="7693025" y="1692275"/>
            <a:ext cx="3813175" cy="5334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（四）山地丘陵区</a:t>
            </a:r>
          </a:p>
        </p:txBody>
      </p:sp>
      <p:sp>
        <p:nvSpPr>
          <p:cNvPr id="46086" name="矩形"/>
          <p:cNvSpPr>
            <a:spLocks/>
          </p:cNvSpPr>
          <p:nvPr/>
        </p:nvSpPr>
        <p:spPr bwMode="auto">
          <a:xfrm>
            <a:off x="8339138" y="2268538"/>
            <a:ext cx="6192837" cy="1871662"/>
          </a:xfrm>
          <a:prstGeom prst="rect">
            <a:avLst/>
          </a:prstGeom>
          <a:noFill/>
          <a:ln w="9525">
            <a:noFill/>
            <a:miter lim="800000"/>
            <a:headEnd/>
            <a:tailEnd/>
          </a:ln>
        </p:spPr>
        <p:txBody>
          <a:bodyPr lIns="0" tIns="0" rIns="0" bIns="0"/>
          <a:lstStyle/>
          <a:p>
            <a:pPr>
              <a:lnSpc>
                <a:spcPct val="112000"/>
              </a:lnSpc>
            </a:pPr>
            <a:r>
              <a:rPr lang="zh-CN" altLang="en-US" sz="2200">
                <a:solidFill>
                  <a:schemeClr val="hlink"/>
                </a:solidFill>
                <a:latin typeface="黑体" pitchFamily="2" charset="-122"/>
                <a:ea typeface="方正黑体_GBK" pitchFamily="65" charset="-122"/>
              </a:rPr>
              <a:t>山地与丘陵容易产生水土流失，在利用管理上首要重视的是水土保持措施。山地丘陵土壤还具有土层薄、土壤粗骨性的特点。土层浅薄，坚硬的基岩埋藏浅，从而限制植物的扎根，土壤的水肥贮藏容量低。土壤含有大量岩屑砾石，漏水漏肥，保蓄能力低，易遭干旱。石质山地一般还有大量岩石露头。</a:t>
            </a:r>
          </a:p>
        </p:txBody>
      </p:sp>
      <p:sp>
        <p:nvSpPr>
          <p:cNvPr id="46087" name="矩形"/>
          <p:cNvSpPr>
            <a:spLocks/>
          </p:cNvSpPr>
          <p:nvPr/>
        </p:nvSpPr>
        <p:spPr bwMode="auto">
          <a:xfrm>
            <a:off x="2286000" y="393700"/>
            <a:ext cx="12393613"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六、各种地貌类型是如何影响土地特性的?</a:t>
            </a:r>
          </a:p>
        </p:txBody>
      </p:sp>
      <p:pic>
        <p:nvPicPr>
          <p:cNvPr id="46088" name="图片"/>
          <p:cNvPicPr>
            <a:picLocks/>
          </p:cNvPicPr>
          <p:nvPr/>
        </p:nvPicPr>
        <p:blipFill>
          <a:blip r:embed="rId6"/>
          <a:srcRect/>
          <a:stretch>
            <a:fillRect/>
          </a:stretch>
        </p:blipFill>
        <p:spPr bwMode="auto">
          <a:xfrm>
            <a:off x="1739900" y="2692400"/>
            <a:ext cx="5207000" cy="4483100"/>
          </a:xfrm>
          <a:prstGeom prst="rect">
            <a:avLst/>
          </a:prstGeom>
          <a:noFill/>
          <a:ln w="9525">
            <a:noFill/>
            <a:miter lim="800000"/>
            <a:headEnd/>
            <a:tailEnd/>
          </a:ln>
        </p:spPr>
      </p:pic>
      <p:pic>
        <p:nvPicPr>
          <p:cNvPr id="46089" name="图片"/>
          <p:cNvPicPr>
            <a:picLocks/>
          </p:cNvPicPr>
          <p:nvPr/>
        </p:nvPicPr>
        <p:blipFill>
          <a:blip r:embed="rId7"/>
          <a:srcRect/>
          <a:stretch>
            <a:fillRect/>
          </a:stretch>
        </p:blipFill>
        <p:spPr bwMode="auto">
          <a:xfrm>
            <a:off x="6959600" y="2590800"/>
            <a:ext cx="38100" cy="4610100"/>
          </a:xfrm>
          <a:prstGeom prst="rect">
            <a:avLst/>
          </a:prstGeom>
          <a:noFill/>
          <a:ln w="9525">
            <a:noFill/>
            <a:miter lim="800000"/>
            <a:headEnd/>
            <a:tailEnd/>
          </a:ln>
        </p:spPr>
      </p:pic>
      <p:pic>
        <p:nvPicPr>
          <p:cNvPr id="46090" name="图片"/>
          <p:cNvPicPr>
            <a:picLocks/>
          </p:cNvPicPr>
          <p:nvPr/>
        </p:nvPicPr>
        <p:blipFill>
          <a:blip r:embed="rId5"/>
          <a:srcRect/>
          <a:stretch>
            <a:fillRect/>
          </a:stretch>
        </p:blipFill>
        <p:spPr bwMode="auto">
          <a:xfrm>
            <a:off x="7624763" y="5148263"/>
            <a:ext cx="7343775" cy="3455987"/>
          </a:xfrm>
          <a:prstGeom prst="rect">
            <a:avLst/>
          </a:prstGeom>
          <a:noFill/>
          <a:ln w="9525">
            <a:noFill/>
            <a:miter lim="800000"/>
            <a:headEnd/>
            <a:tailEnd/>
          </a:ln>
        </p:spPr>
      </p:pic>
      <p:sp>
        <p:nvSpPr>
          <p:cNvPr id="46091" name="矩形"/>
          <p:cNvSpPr>
            <a:spLocks/>
          </p:cNvSpPr>
          <p:nvPr/>
        </p:nvSpPr>
        <p:spPr bwMode="auto">
          <a:xfrm>
            <a:off x="8415338" y="5864225"/>
            <a:ext cx="6264275" cy="2016125"/>
          </a:xfrm>
          <a:prstGeom prst="rect">
            <a:avLst/>
          </a:prstGeom>
          <a:noFill/>
          <a:ln w="9525">
            <a:noFill/>
            <a:miter lim="800000"/>
            <a:headEnd/>
            <a:tailEnd/>
          </a:ln>
        </p:spPr>
        <p:txBody>
          <a:bodyPr lIns="0" tIns="0" rIns="0" bIns="0"/>
          <a:lstStyle/>
          <a:p>
            <a:pPr>
              <a:lnSpc>
                <a:spcPct val="112000"/>
              </a:lnSpc>
            </a:pPr>
            <a:r>
              <a:rPr lang="zh-CN" altLang="en-US" sz="2200">
                <a:solidFill>
                  <a:schemeClr val="hlink"/>
                </a:solidFill>
                <a:latin typeface="黑体" pitchFamily="2" charset="-122"/>
                <a:ea typeface="方正黑体_GBK" pitchFamily="65" charset="-122"/>
              </a:rPr>
              <a:t>一般不作工业交通城市建设，不宜优质农业种植作物，而宜于林业或牧业。一是坡度因素，坡度直接决定了土地资源质量等级和土地利用的方式选择，与水土流失密切相关；二是山区土地资源的垂直分布规律，具有一定的立体性，发展多种经营和山地立体生态经济系统；三是山地丘陵地区缺水问题普遍。</a:t>
            </a:r>
          </a:p>
        </p:txBody>
      </p:sp>
      <p:sp>
        <p:nvSpPr>
          <p:cNvPr id="46092" name="矩形"/>
          <p:cNvSpPr>
            <a:spLocks/>
          </p:cNvSpPr>
          <p:nvPr/>
        </p:nvSpPr>
        <p:spPr bwMode="auto">
          <a:xfrm>
            <a:off x="7693025" y="5295900"/>
            <a:ext cx="2451100" cy="500063"/>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土地利用影响：</a:t>
            </a:r>
            <a:endParaRPr lang="en-US" altLang="zh-CN" sz="2800" b="1">
              <a:solidFill>
                <a:schemeClr val="hlink"/>
              </a:solidFill>
              <a:latin typeface="黑体" pitchFamily="2" charset="-122"/>
              <a:ea typeface="方正黑体_GBK" pitchFamily="65" charset="-122"/>
            </a:endParaRPr>
          </a:p>
          <a:p>
            <a:pPr>
              <a:lnSpc>
                <a:spcPct val="112000"/>
              </a:lnSpc>
            </a:pPr>
            <a:endParaRPr lang="zh-CN" altLang="en-US" sz="2800">
              <a:solidFill>
                <a:srgbClr val="323232"/>
              </a:solidFill>
              <a:latin typeface="黑体"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8130"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48131" name="图片"/>
          <p:cNvPicPr>
            <a:picLocks/>
          </p:cNvPicPr>
          <p:nvPr/>
        </p:nvPicPr>
        <p:blipFill>
          <a:blip r:embed="rId4"/>
          <a:srcRect/>
          <a:stretch>
            <a:fillRect/>
          </a:stretch>
        </p:blipFill>
        <p:spPr bwMode="auto">
          <a:xfrm>
            <a:off x="7407275" y="1692275"/>
            <a:ext cx="7777163" cy="2663825"/>
          </a:xfrm>
          <a:prstGeom prst="rect">
            <a:avLst/>
          </a:prstGeom>
          <a:noFill/>
          <a:ln w="9525">
            <a:noFill/>
            <a:miter lim="800000"/>
            <a:headEnd/>
            <a:tailEnd/>
          </a:ln>
        </p:spPr>
      </p:pic>
      <p:pic>
        <p:nvPicPr>
          <p:cNvPr id="48132" name="图片"/>
          <p:cNvPicPr>
            <a:picLocks/>
          </p:cNvPicPr>
          <p:nvPr/>
        </p:nvPicPr>
        <p:blipFill>
          <a:blip r:embed="rId5"/>
          <a:srcRect/>
          <a:stretch>
            <a:fillRect/>
          </a:stretch>
        </p:blipFill>
        <p:spPr bwMode="auto">
          <a:xfrm>
            <a:off x="7607300" y="1836738"/>
            <a:ext cx="7361238" cy="2232025"/>
          </a:xfrm>
          <a:prstGeom prst="rect">
            <a:avLst/>
          </a:prstGeom>
          <a:noFill/>
          <a:ln w="9525">
            <a:noFill/>
            <a:miter lim="800000"/>
            <a:headEnd/>
            <a:tailEnd/>
          </a:ln>
        </p:spPr>
      </p:pic>
      <p:sp>
        <p:nvSpPr>
          <p:cNvPr id="48133" name="矩形"/>
          <p:cNvSpPr>
            <a:spLocks/>
          </p:cNvSpPr>
          <p:nvPr/>
        </p:nvSpPr>
        <p:spPr bwMode="auto">
          <a:xfrm>
            <a:off x="7626350" y="2339975"/>
            <a:ext cx="3098800" cy="5334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（五）平原</a:t>
            </a:r>
            <a:r>
              <a:rPr lang="en-US" altLang="zh-CN" sz="2800">
                <a:solidFill>
                  <a:schemeClr val="hlink"/>
                </a:solidFill>
                <a:latin typeface="黑体" pitchFamily="2" charset="-122"/>
                <a:ea typeface="方正黑体_GBK" pitchFamily="65" charset="-122"/>
              </a:rPr>
              <a:t> </a:t>
            </a:r>
            <a:endParaRPr lang="zh-CN" altLang="en-US" sz="2800">
              <a:solidFill>
                <a:schemeClr val="hlink"/>
              </a:solidFill>
              <a:latin typeface="黑体" pitchFamily="2" charset="-122"/>
              <a:ea typeface="方正黑体_GBK" pitchFamily="65" charset="-122"/>
            </a:endParaRPr>
          </a:p>
        </p:txBody>
      </p:sp>
      <p:sp>
        <p:nvSpPr>
          <p:cNvPr id="48134" name="矩形"/>
          <p:cNvSpPr>
            <a:spLocks/>
          </p:cNvSpPr>
          <p:nvPr/>
        </p:nvSpPr>
        <p:spPr bwMode="auto">
          <a:xfrm>
            <a:off x="8343900" y="2916238"/>
            <a:ext cx="6264275" cy="1008062"/>
          </a:xfrm>
          <a:prstGeom prst="rect">
            <a:avLst/>
          </a:prstGeom>
          <a:noFill/>
          <a:ln w="9525">
            <a:noFill/>
            <a:miter lim="800000"/>
            <a:headEnd/>
            <a:tailEnd/>
          </a:ln>
        </p:spPr>
        <p:txBody>
          <a:bodyPr lIns="0" tIns="0" rIns="0" bIns="0"/>
          <a:lstStyle/>
          <a:p>
            <a:pPr>
              <a:lnSpc>
                <a:spcPct val="112000"/>
              </a:lnSpc>
            </a:pPr>
            <a:r>
              <a:rPr lang="zh-CN" altLang="en-US" sz="2400">
                <a:solidFill>
                  <a:schemeClr val="hlink"/>
                </a:solidFill>
                <a:latin typeface="黑体" pitchFamily="2" charset="-122"/>
                <a:ea typeface="方正黑体_GBK" pitchFamily="65" charset="-122"/>
              </a:rPr>
              <a:t>共同特点是地形平坦、土层深厚，土壤水分条件较好，土地肥沃。</a:t>
            </a:r>
            <a:endParaRPr lang="en-US" altLang="zh-CN" sz="2400">
              <a:solidFill>
                <a:schemeClr val="hlink"/>
              </a:solidFill>
              <a:latin typeface="黑体" pitchFamily="2" charset="-122"/>
              <a:ea typeface="方正黑体_GBK" pitchFamily="65" charset="-122"/>
            </a:endParaRPr>
          </a:p>
          <a:p>
            <a:pPr>
              <a:lnSpc>
                <a:spcPct val="112000"/>
              </a:lnSpc>
            </a:pPr>
            <a:endParaRPr lang="zh-CN" altLang="en-US" sz="2200">
              <a:solidFill>
                <a:schemeClr val="hlink"/>
              </a:solidFill>
              <a:latin typeface="黑体" pitchFamily="2" charset="-122"/>
              <a:ea typeface="方正黑体_GBK" pitchFamily="65" charset="-122"/>
            </a:endParaRPr>
          </a:p>
        </p:txBody>
      </p:sp>
      <p:sp>
        <p:nvSpPr>
          <p:cNvPr id="48135" name="矩形"/>
          <p:cNvSpPr>
            <a:spLocks/>
          </p:cNvSpPr>
          <p:nvPr/>
        </p:nvSpPr>
        <p:spPr bwMode="auto">
          <a:xfrm>
            <a:off x="2286000" y="393700"/>
            <a:ext cx="12393613"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六、各种地貌类型是如何影响土地特性的?</a:t>
            </a:r>
          </a:p>
        </p:txBody>
      </p:sp>
      <p:pic>
        <p:nvPicPr>
          <p:cNvPr id="48136" name="图片"/>
          <p:cNvPicPr>
            <a:picLocks/>
          </p:cNvPicPr>
          <p:nvPr/>
        </p:nvPicPr>
        <p:blipFill>
          <a:blip r:embed="rId6"/>
          <a:srcRect/>
          <a:stretch>
            <a:fillRect/>
          </a:stretch>
        </p:blipFill>
        <p:spPr bwMode="auto">
          <a:xfrm>
            <a:off x="1739900" y="2692400"/>
            <a:ext cx="5207000" cy="4483100"/>
          </a:xfrm>
          <a:prstGeom prst="rect">
            <a:avLst/>
          </a:prstGeom>
          <a:noFill/>
          <a:ln w="9525">
            <a:noFill/>
            <a:miter lim="800000"/>
            <a:headEnd/>
            <a:tailEnd/>
          </a:ln>
        </p:spPr>
      </p:pic>
      <p:pic>
        <p:nvPicPr>
          <p:cNvPr id="48137" name="图片"/>
          <p:cNvPicPr>
            <a:picLocks/>
          </p:cNvPicPr>
          <p:nvPr/>
        </p:nvPicPr>
        <p:blipFill>
          <a:blip r:embed="rId7"/>
          <a:srcRect/>
          <a:stretch>
            <a:fillRect/>
          </a:stretch>
        </p:blipFill>
        <p:spPr bwMode="auto">
          <a:xfrm>
            <a:off x="6959600" y="2590800"/>
            <a:ext cx="38100" cy="4610100"/>
          </a:xfrm>
          <a:prstGeom prst="rect">
            <a:avLst/>
          </a:prstGeom>
          <a:noFill/>
          <a:ln w="9525">
            <a:noFill/>
            <a:miter lim="800000"/>
            <a:headEnd/>
            <a:tailEnd/>
          </a:ln>
        </p:spPr>
      </p:pic>
      <p:pic>
        <p:nvPicPr>
          <p:cNvPr id="48138" name="图片"/>
          <p:cNvPicPr>
            <a:picLocks/>
          </p:cNvPicPr>
          <p:nvPr/>
        </p:nvPicPr>
        <p:blipFill>
          <a:blip r:embed="rId5"/>
          <a:srcRect/>
          <a:stretch>
            <a:fillRect/>
          </a:stretch>
        </p:blipFill>
        <p:spPr bwMode="auto">
          <a:xfrm>
            <a:off x="7407275" y="4716463"/>
            <a:ext cx="7777163" cy="2806700"/>
          </a:xfrm>
          <a:prstGeom prst="rect">
            <a:avLst/>
          </a:prstGeom>
          <a:noFill/>
          <a:ln w="9525">
            <a:noFill/>
            <a:miter lim="800000"/>
            <a:headEnd/>
            <a:tailEnd/>
          </a:ln>
        </p:spPr>
      </p:pic>
      <p:sp>
        <p:nvSpPr>
          <p:cNvPr id="48139" name="矩形"/>
          <p:cNvSpPr>
            <a:spLocks/>
          </p:cNvSpPr>
          <p:nvPr/>
        </p:nvSpPr>
        <p:spPr bwMode="auto">
          <a:xfrm>
            <a:off x="8415338" y="5511800"/>
            <a:ext cx="6048375" cy="792163"/>
          </a:xfrm>
          <a:prstGeom prst="rect">
            <a:avLst/>
          </a:prstGeom>
          <a:noFill/>
          <a:ln w="9525">
            <a:noFill/>
            <a:miter lim="800000"/>
            <a:headEnd/>
            <a:tailEnd/>
          </a:ln>
        </p:spPr>
        <p:txBody>
          <a:bodyPr lIns="0" tIns="0" rIns="0" bIns="0"/>
          <a:lstStyle/>
          <a:p>
            <a:pPr>
              <a:lnSpc>
                <a:spcPct val="112000"/>
              </a:lnSpc>
            </a:pPr>
            <a:r>
              <a:rPr lang="zh-CN" altLang="en-US" sz="2400">
                <a:solidFill>
                  <a:schemeClr val="hlink"/>
                </a:solidFill>
                <a:latin typeface="黑体" pitchFamily="2" charset="-122"/>
                <a:ea typeface="方正黑体_GBK" pitchFamily="65" charset="-122"/>
              </a:rPr>
              <a:t>是工业农业交通城市建设的良好场所。</a:t>
            </a:r>
          </a:p>
        </p:txBody>
      </p:sp>
      <p:sp>
        <p:nvSpPr>
          <p:cNvPr id="48140" name="矩形"/>
          <p:cNvSpPr>
            <a:spLocks/>
          </p:cNvSpPr>
          <p:nvPr/>
        </p:nvSpPr>
        <p:spPr bwMode="auto">
          <a:xfrm>
            <a:off x="7696200" y="4933950"/>
            <a:ext cx="3095625" cy="500063"/>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影响：</a:t>
            </a:r>
            <a:endParaRPr lang="en-US" altLang="zh-CN" sz="2800" b="1">
              <a:solidFill>
                <a:schemeClr val="hlink"/>
              </a:solidFill>
              <a:latin typeface="黑体" pitchFamily="2" charset="-122"/>
              <a:ea typeface="方正黑体_GBK" pitchFamily="65" charset="-122"/>
            </a:endParaRPr>
          </a:p>
          <a:p>
            <a:pPr>
              <a:lnSpc>
                <a:spcPct val="112000"/>
              </a:lnSpc>
            </a:pPr>
            <a:endParaRPr lang="zh-CN" altLang="en-US" sz="2800">
              <a:solidFill>
                <a:srgbClr val="323232"/>
              </a:solidFill>
              <a:latin typeface="黑体" pitchFamily="2" charset="-122"/>
            </a:endParaRPr>
          </a:p>
        </p:txBody>
      </p:sp>
      <p:sp>
        <p:nvSpPr>
          <p:cNvPr id="48141" name="矩形"/>
          <p:cNvSpPr>
            <a:spLocks/>
          </p:cNvSpPr>
          <p:nvPr/>
        </p:nvSpPr>
        <p:spPr bwMode="auto">
          <a:xfrm>
            <a:off x="7620000" y="6296025"/>
            <a:ext cx="2519363" cy="571500"/>
          </a:xfrm>
          <a:prstGeom prst="rect">
            <a:avLst/>
          </a:prstGeom>
          <a:noFill/>
          <a:ln w="9525">
            <a:noFill/>
            <a:miter lim="800000"/>
            <a:headEnd/>
            <a:tailEnd/>
          </a:ln>
        </p:spPr>
        <p:txBody>
          <a:bodyPr/>
          <a:lstStyle/>
          <a:p>
            <a:endParaRPr lang="zh-CN" altLang="en-US"/>
          </a:p>
        </p:txBody>
      </p:sp>
      <p:sp>
        <p:nvSpPr>
          <p:cNvPr id="48142" name="矩形"/>
          <p:cNvSpPr>
            <a:spLocks/>
          </p:cNvSpPr>
          <p:nvPr/>
        </p:nvSpPr>
        <p:spPr bwMode="auto">
          <a:xfrm>
            <a:off x="8343900" y="6800850"/>
            <a:ext cx="6264275" cy="465138"/>
          </a:xfrm>
          <a:prstGeom prst="rect">
            <a:avLst/>
          </a:prstGeom>
          <a:noFill/>
          <a:ln w="9525">
            <a:noFill/>
            <a:miter lim="800000"/>
            <a:headEnd/>
            <a:tailEnd/>
          </a:ln>
        </p:spPr>
        <p:txBody>
          <a:bodyPr/>
          <a:lstStyle/>
          <a:p>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0178" name="图片"/>
          <p:cNvPicPr>
            <a:picLocks/>
          </p:cNvPicPr>
          <p:nvPr/>
        </p:nvPicPr>
        <p:blipFill>
          <a:blip r:embed="rId3"/>
          <a:srcRect/>
          <a:stretch>
            <a:fillRect/>
          </a:stretch>
        </p:blipFill>
        <p:spPr bwMode="auto">
          <a:xfrm>
            <a:off x="-225425" y="0"/>
            <a:ext cx="16256000" cy="9144000"/>
          </a:xfrm>
          <a:prstGeom prst="rect">
            <a:avLst/>
          </a:prstGeom>
          <a:noFill/>
          <a:ln w="9525">
            <a:noFill/>
            <a:miter lim="800000"/>
            <a:headEnd/>
            <a:tailEnd/>
          </a:ln>
        </p:spPr>
      </p:pic>
      <p:sp>
        <p:nvSpPr>
          <p:cNvPr id="50179" name="矩形"/>
          <p:cNvSpPr>
            <a:spLocks/>
          </p:cNvSpPr>
          <p:nvPr/>
        </p:nvSpPr>
        <p:spPr bwMode="auto">
          <a:xfrm>
            <a:off x="1071563" y="1908175"/>
            <a:ext cx="14905037" cy="1152525"/>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方正黑体_GBK" pitchFamily="65" charset="-122"/>
                <a:ea typeface="方正黑体_GBK" pitchFamily="65" charset="-122"/>
              </a:rPr>
              <a:t>（一）影响土地特性的水资源因素</a:t>
            </a:r>
            <a:r>
              <a:rPr lang="zh-CN" altLang="en-US" sz="2800">
                <a:solidFill>
                  <a:schemeClr val="hlink"/>
                </a:solidFill>
                <a:latin typeface="方正黑体_GBK" pitchFamily="65" charset="-122"/>
                <a:ea typeface="方正黑体_GBK" pitchFamily="65" charset="-122"/>
              </a:rPr>
              <a:t>（有水量、水质和水的保证率。水资源的三要素关系到一个地区的土地资源开发利用与管理。 )</a:t>
            </a:r>
            <a:endParaRPr lang="en-US" altLang="zh-CN" sz="2800">
              <a:solidFill>
                <a:schemeClr val="hlink"/>
              </a:solidFill>
              <a:latin typeface="方正黑体_GBK" pitchFamily="65" charset="-122"/>
              <a:ea typeface="方正黑体_GBK" pitchFamily="65" charset="-122"/>
            </a:endParaRPr>
          </a:p>
          <a:p>
            <a:pPr>
              <a:lnSpc>
                <a:spcPct val="112000"/>
              </a:lnSpc>
            </a:pPr>
            <a:endParaRPr lang="zh-CN" altLang="en-US" sz="2800">
              <a:solidFill>
                <a:schemeClr val="hlink"/>
              </a:solidFill>
              <a:latin typeface="方正黑体_GBK" pitchFamily="65" charset="-122"/>
              <a:ea typeface="方正黑体_GBK" pitchFamily="65" charset="-122"/>
            </a:endParaRPr>
          </a:p>
        </p:txBody>
      </p:sp>
      <p:sp>
        <p:nvSpPr>
          <p:cNvPr id="50180" name="矩形"/>
          <p:cNvSpPr>
            <a:spLocks/>
          </p:cNvSpPr>
          <p:nvPr/>
        </p:nvSpPr>
        <p:spPr bwMode="auto">
          <a:xfrm>
            <a:off x="7194550" y="1976438"/>
            <a:ext cx="6837363" cy="1371600"/>
          </a:xfrm>
          <a:prstGeom prst="rect">
            <a:avLst/>
          </a:prstGeom>
          <a:noFill/>
          <a:ln w="9525">
            <a:noFill/>
            <a:miter lim="800000"/>
            <a:headEnd/>
            <a:tailEnd/>
          </a:ln>
        </p:spPr>
        <p:txBody>
          <a:bodyPr/>
          <a:lstStyle/>
          <a:p>
            <a:endParaRPr lang="zh-CN" altLang="en-US"/>
          </a:p>
        </p:txBody>
      </p:sp>
      <p:sp>
        <p:nvSpPr>
          <p:cNvPr id="50181" name="矩形"/>
          <p:cNvSpPr>
            <a:spLocks/>
          </p:cNvSpPr>
          <p:nvPr/>
        </p:nvSpPr>
        <p:spPr bwMode="auto">
          <a:xfrm>
            <a:off x="998538" y="393700"/>
            <a:ext cx="15051087" cy="650875"/>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七、影响土地特性的水资源因素有哪些？它们是如何影响土地特性的？</a:t>
            </a:r>
          </a:p>
        </p:txBody>
      </p:sp>
      <p:sp>
        <p:nvSpPr>
          <p:cNvPr id="50182" name="矩形"/>
          <p:cNvSpPr>
            <a:spLocks/>
          </p:cNvSpPr>
          <p:nvPr/>
        </p:nvSpPr>
        <p:spPr bwMode="auto">
          <a:xfrm>
            <a:off x="1935163" y="3711575"/>
            <a:ext cx="2232025" cy="5334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水资源总量：</a:t>
            </a:r>
            <a:endParaRPr lang="en-US" altLang="zh-CN" sz="2800" b="1">
              <a:solidFill>
                <a:schemeClr val="hlink"/>
              </a:solidFill>
              <a:latin typeface="黑体" pitchFamily="2" charset="-122"/>
              <a:ea typeface="方正黑体_GBK" pitchFamily="65" charset="-122"/>
            </a:endParaRPr>
          </a:p>
          <a:p>
            <a:pPr>
              <a:lnSpc>
                <a:spcPct val="112000"/>
              </a:lnSpc>
            </a:pPr>
            <a:endParaRPr lang="zh-CN" altLang="en-US" sz="2800">
              <a:solidFill>
                <a:srgbClr val="323232"/>
              </a:solidFill>
              <a:latin typeface="黑体" pitchFamily="2" charset="-122"/>
            </a:endParaRPr>
          </a:p>
        </p:txBody>
      </p:sp>
      <p:sp>
        <p:nvSpPr>
          <p:cNvPr id="50183" name="矩形"/>
          <p:cNvSpPr>
            <a:spLocks/>
          </p:cNvSpPr>
          <p:nvPr/>
        </p:nvSpPr>
        <p:spPr bwMode="auto">
          <a:xfrm>
            <a:off x="4095750" y="3708400"/>
            <a:ext cx="11814175" cy="642938"/>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ea typeface="方正黑体_GBK" pitchFamily="65" charset="-122"/>
              </a:rPr>
              <a:t>指降水所形成的地表和地下的产水量，即河川径流量和降水入渗补给量之和</a:t>
            </a:r>
            <a:r>
              <a:rPr lang="zh-CN" altLang="en-US" sz="2200">
                <a:solidFill>
                  <a:schemeClr val="hlink"/>
                </a:solidFill>
                <a:latin typeface="黑体" pitchFamily="2" charset="-122"/>
                <a:ea typeface="方正黑体_GBK" pitchFamily="65" charset="-122"/>
              </a:rPr>
              <a:t>。</a:t>
            </a:r>
            <a:endParaRPr lang="en-US" altLang="zh-CN" sz="2200">
              <a:solidFill>
                <a:schemeClr val="hlink"/>
              </a:solidFill>
              <a:latin typeface="黑体" pitchFamily="2" charset="-122"/>
              <a:ea typeface="方正黑体_GBK" pitchFamily="65" charset="-122"/>
            </a:endParaRPr>
          </a:p>
          <a:p>
            <a:pPr>
              <a:lnSpc>
                <a:spcPct val="112000"/>
              </a:lnSpc>
            </a:pPr>
            <a:endParaRPr lang="zh-CN" altLang="en-US" sz="2200">
              <a:solidFill>
                <a:srgbClr val="323232"/>
              </a:solidFill>
              <a:latin typeface="黑体" pitchFamily="2" charset="-122"/>
            </a:endParaRPr>
          </a:p>
        </p:txBody>
      </p:sp>
      <p:sp>
        <p:nvSpPr>
          <p:cNvPr id="50184" name="矩形"/>
          <p:cNvSpPr>
            <a:spLocks/>
          </p:cNvSpPr>
          <p:nvPr/>
        </p:nvSpPr>
        <p:spPr bwMode="auto">
          <a:xfrm>
            <a:off x="1935163" y="5080000"/>
            <a:ext cx="2087562" cy="5334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水资源变率：</a:t>
            </a:r>
            <a:endParaRPr lang="en-US" altLang="zh-CN" sz="2800" b="1">
              <a:solidFill>
                <a:schemeClr val="hlink"/>
              </a:solidFill>
              <a:latin typeface="黑体" pitchFamily="2" charset="-122"/>
              <a:ea typeface="方正黑体_GBK" pitchFamily="65" charset="-122"/>
            </a:endParaRPr>
          </a:p>
          <a:p>
            <a:pPr>
              <a:lnSpc>
                <a:spcPct val="112000"/>
              </a:lnSpc>
            </a:pPr>
            <a:endParaRPr lang="zh-CN" altLang="en-US" sz="2800">
              <a:solidFill>
                <a:srgbClr val="323232"/>
              </a:solidFill>
              <a:latin typeface="黑体" pitchFamily="2" charset="-122"/>
            </a:endParaRPr>
          </a:p>
        </p:txBody>
      </p:sp>
      <p:sp>
        <p:nvSpPr>
          <p:cNvPr id="50185" name="矩形"/>
          <p:cNvSpPr>
            <a:spLocks/>
          </p:cNvSpPr>
          <p:nvPr/>
        </p:nvSpPr>
        <p:spPr bwMode="auto">
          <a:xfrm>
            <a:off x="4095750" y="5076825"/>
            <a:ext cx="10363200" cy="431800"/>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ea typeface="方正黑体_GBK" pitchFamily="65" charset="-122"/>
              </a:rPr>
              <a:t>水量的年际与年内分布的均匀程度，称为水资源变率。</a:t>
            </a:r>
            <a:endParaRPr lang="en-US" altLang="zh-CN" sz="2800">
              <a:solidFill>
                <a:schemeClr val="hlink"/>
              </a:solidFill>
              <a:latin typeface="黑体" pitchFamily="2" charset="-122"/>
              <a:ea typeface="方正黑体_GBK" pitchFamily="65" charset="-122"/>
            </a:endParaRPr>
          </a:p>
          <a:p>
            <a:pPr>
              <a:lnSpc>
                <a:spcPct val="112000"/>
              </a:lnSpc>
            </a:pPr>
            <a:endParaRPr lang="zh-CN" altLang="en-US" sz="2200">
              <a:solidFill>
                <a:schemeClr val="hlink"/>
              </a:solidFill>
              <a:latin typeface="黑体" pitchFamily="2" charset="-122"/>
              <a:ea typeface="方正黑体_GBK" pitchFamily="65" charset="-122"/>
            </a:endParaRPr>
          </a:p>
        </p:txBody>
      </p:sp>
      <p:sp>
        <p:nvSpPr>
          <p:cNvPr id="50186" name="矩形"/>
          <p:cNvSpPr>
            <a:spLocks/>
          </p:cNvSpPr>
          <p:nvPr/>
        </p:nvSpPr>
        <p:spPr bwMode="auto">
          <a:xfrm>
            <a:off x="2006600" y="6154738"/>
            <a:ext cx="1944688" cy="519112"/>
          </a:xfrm>
          <a:prstGeom prst="rect">
            <a:avLst/>
          </a:prstGeom>
          <a:noFill/>
          <a:ln w="9525">
            <a:noFill/>
            <a:miter lim="800000"/>
            <a:headEnd/>
            <a:tailEnd/>
          </a:ln>
        </p:spPr>
        <p:txBody>
          <a:bodyPr>
            <a:spAutoFit/>
          </a:bodyPr>
          <a:lstStyle/>
          <a:p>
            <a:r>
              <a:rPr lang="zh-CN" altLang="en-US" sz="2800" b="1">
                <a:solidFill>
                  <a:schemeClr val="hlink"/>
                </a:solidFill>
                <a:latin typeface="方正黑体_GBK" pitchFamily="65" charset="-122"/>
                <a:ea typeface="方正黑体_GBK" pitchFamily="65" charset="-122"/>
              </a:rPr>
              <a:t>水     质：</a:t>
            </a:r>
            <a:endParaRPr lang="zh-CN" altLang="en-US" b="1">
              <a:solidFill>
                <a:schemeClr val="hlink"/>
              </a:solidFill>
              <a:latin typeface="方正黑体_GBK" pitchFamily="65" charset="-122"/>
              <a:ea typeface="方正黑体_GBK" pitchFamily="65" charset="-122"/>
            </a:endParaRPr>
          </a:p>
        </p:txBody>
      </p:sp>
      <p:sp>
        <p:nvSpPr>
          <p:cNvPr id="50187" name="矩形"/>
          <p:cNvSpPr>
            <a:spLocks/>
          </p:cNvSpPr>
          <p:nvPr/>
        </p:nvSpPr>
        <p:spPr bwMode="auto">
          <a:xfrm>
            <a:off x="3806825" y="6153150"/>
            <a:ext cx="11953875" cy="1525588"/>
          </a:xfrm>
          <a:prstGeom prst="rect">
            <a:avLst/>
          </a:prstGeom>
          <a:noFill/>
          <a:ln w="9525">
            <a:noFill/>
            <a:miter lim="800000"/>
            <a:headEnd/>
            <a:tailEnd/>
          </a:ln>
        </p:spPr>
        <p:txBody>
          <a:bodyPr>
            <a:spAutoFit/>
          </a:bodyPr>
          <a:lstStyle/>
          <a:p>
            <a:pPr>
              <a:lnSpc>
                <a:spcPct val="112000"/>
              </a:lnSpc>
            </a:pPr>
            <a:r>
              <a:rPr lang="zh-CN" altLang="en-US" sz="2800">
                <a:solidFill>
                  <a:schemeClr val="hlink"/>
                </a:solidFill>
                <a:latin typeface="方正黑体_GBK" pitchFamily="65" charset="-122"/>
                <a:ea typeface="方正黑体_GBK" pitchFamily="65" charset="-122"/>
              </a:rPr>
              <a:t>水体质量的简称。它标志着水体的物理(如色度、浊度、臭味等)、化学(无机物和有机物的含量)和生物(细菌、微生物、浮游生物、底栖生物)的特性及其组成的状况。</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222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52227" name="矩形"/>
          <p:cNvSpPr>
            <a:spLocks/>
          </p:cNvSpPr>
          <p:nvPr/>
        </p:nvSpPr>
        <p:spPr bwMode="auto">
          <a:xfrm>
            <a:off x="1574800" y="1908175"/>
            <a:ext cx="5646738" cy="5334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（二）土地利用影响</a:t>
            </a:r>
            <a:r>
              <a:rPr lang="zh-CN" altLang="en-US" sz="2800" b="1">
                <a:solidFill>
                  <a:srgbClr val="323232"/>
                </a:solidFill>
                <a:latin typeface="黑体" pitchFamily="2" charset="-122"/>
              </a:rPr>
              <a:t> </a:t>
            </a:r>
            <a:endParaRPr lang="en-US" altLang="zh-CN" sz="2800" b="1">
              <a:solidFill>
                <a:srgbClr val="323232"/>
              </a:solidFill>
              <a:latin typeface="黑体" pitchFamily="2" charset="-122"/>
            </a:endParaRPr>
          </a:p>
          <a:p>
            <a:pPr>
              <a:lnSpc>
                <a:spcPct val="112000"/>
              </a:lnSpc>
            </a:pPr>
            <a:endParaRPr lang="zh-CN" altLang="en-US" sz="2800">
              <a:solidFill>
                <a:srgbClr val="323232"/>
              </a:solidFill>
              <a:latin typeface="黑体" pitchFamily="2" charset="-122"/>
            </a:endParaRPr>
          </a:p>
        </p:txBody>
      </p:sp>
      <p:sp>
        <p:nvSpPr>
          <p:cNvPr id="52228" name="矩形"/>
          <p:cNvSpPr>
            <a:spLocks/>
          </p:cNvSpPr>
          <p:nvPr/>
        </p:nvSpPr>
        <p:spPr bwMode="auto">
          <a:xfrm>
            <a:off x="7194550" y="1976438"/>
            <a:ext cx="6837363" cy="1371600"/>
          </a:xfrm>
          <a:prstGeom prst="rect">
            <a:avLst/>
          </a:prstGeom>
          <a:noFill/>
          <a:ln w="9525">
            <a:noFill/>
            <a:miter lim="800000"/>
            <a:headEnd/>
            <a:tailEnd/>
          </a:ln>
        </p:spPr>
        <p:txBody>
          <a:bodyPr/>
          <a:lstStyle/>
          <a:p>
            <a:endParaRPr lang="zh-CN" altLang="en-US"/>
          </a:p>
        </p:txBody>
      </p:sp>
      <p:sp>
        <p:nvSpPr>
          <p:cNvPr id="52229" name="矩形"/>
          <p:cNvSpPr>
            <a:spLocks/>
          </p:cNvSpPr>
          <p:nvPr/>
        </p:nvSpPr>
        <p:spPr bwMode="auto">
          <a:xfrm>
            <a:off x="711200" y="393700"/>
            <a:ext cx="15840075" cy="722313"/>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七、影响土地特性的水资源因素有哪些？它们是如何影响土地特性的？</a:t>
            </a:r>
          </a:p>
        </p:txBody>
      </p:sp>
      <p:sp>
        <p:nvSpPr>
          <p:cNvPr id="52230" name="矩形"/>
          <p:cNvSpPr>
            <a:spLocks/>
          </p:cNvSpPr>
          <p:nvPr/>
        </p:nvSpPr>
        <p:spPr bwMode="auto">
          <a:xfrm>
            <a:off x="2655888" y="2700338"/>
            <a:ext cx="11447462" cy="2159000"/>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ea typeface="方正黑体_GBK" pitchFamily="65" charset="-122"/>
              </a:rPr>
              <a:t>水资源总量不能完全代表一个地区的水资源状况，水量的年际与年内分布的均匀程度，是衡量水资源状况的重要变量，也制约着土地利用方式与管理。水质关系到水资源可被利用的程度和用途。</a:t>
            </a:r>
            <a:endParaRPr lang="en-US" altLang="zh-CN" sz="2800">
              <a:solidFill>
                <a:schemeClr val="hlink"/>
              </a:solidFill>
              <a:latin typeface="黑体" pitchFamily="2" charset="-122"/>
              <a:ea typeface="方正黑体_GBK" pitchFamily="65" charset="-122"/>
            </a:endParaRPr>
          </a:p>
          <a:p>
            <a:pPr>
              <a:lnSpc>
                <a:spcPct val="112000"/>
              </a:lnSpc>
            </a:pPr>
            <a:endParaRPr lang="zh-CN" altLang="en-US" sz="2800">
              <a:solidFill>
                <a:srgbClr val="323232"/>
              </a:solidFill>
              <a:latin typeface="黑体" pitchFamily="2" charset="-122"/>
              <a:ea typeface="方正黑体_GBK" pitchFamily="65" charset="-122"/>
            </a:endParaRPr>
          </a:p>
        </p:txBody>
      </p:sp>
      <p:sp>
        <p:nvSpPr>
          <p:cNvPr id="52231" name="矩形"/>
          <p:cNvSpPr>
            <a:spLocks/>
          </p:cNvSpPr>
          <p:nvPr/>
        </p:nvSpPr>
        <p:spPr bwMode="auto">
          <a:xfrm>
            <a:off x="4670425" y="3784600"/>
            <a:ext cx="9499600" cy="571500"/>
          </a:xfrm>
          <a:prstGeom prst="rect">
            <a:avLst/>
          </a:prstGeom>
          <a:noFill/>
          <a:ln w="9525">
            <a:noFill/>
            <a:miter lim="800000"/>
            <a:headEnd/>
            <a:tailEnd/>
          </a:ln>
        </p:spPr>
        <p:txBody>
          <a:bodyPr/>
          <a:lstStyle/>
          <a:p>
            <a:endParaRPr lang="zh-CN" altLang="en-US"/>
          </a:p>
        </p:txBody>
      </p:sp>
      <p:sp>
        <p:nvSpPr>
          <p:cNvPr id="52232" name="矩形"/>
          <p:cNvSpPr>
            <a:spLocks/>
          </p:cNvSpPr>
          <p:nvPr/>
        </p:nvSpPr>
        <p:spPr bwMode="auto">
          <a:xfrm>
            <a:off x="2655888" y="5080000"/>
            <a:ext cx="2087562" cy="533400"/>
          </a:xfrm>
          <a:prstGeom prst="rect">
            <a:avLst/>
          </a:prstGeom>
          <a:noFill/>
          <a:ln w="9525">
            <a:noFill/>
            <a:miter lim="800000"/>
            <a:headEnd/>
            <a:tailEnd/>
          </a:ln>
        </p:spPr>
        <p:txBody>
          <a:bodyPr/>
          <a:lstStyle/>
          <a:p>
            <a:endParaRPr lang="zh-CN" altLang="en-US"/>
          </a:p>
        </p:txBody>
      </p:sp>
      <p:sp>
        <p:nvSpPr>
          <p:cNvPr id="52233" name="矩形"/>
          <p:cNvSpPr>
            <a:spLocks/>
          </p:cNvSpPr>
          <p:nvPr/>
        </p:nvSpPr>
        <p:spPr bwMode="auto">
          <a:xfrm>
            <a:off x="4603750" y="5143500"/>
            <a:ext cx="9788525" cy="431800"/>
          </a:xfrm>
          <a:prstGeom prst="rect">
            <a:avLst/>
          </a:prstGeom>
          <a:noFill/>
          <a:ln w="9525">
            <a:noFill/>
            <a:miter lim="800000"/>
            <a:headEnd/>
            <a:tailEnd/>
          </a:ln>
        </p:spPr>
        <p:txBody>
          <a:bodyPr/>
          <a:lstStyle/>
          <a:p>
            <a:endParaRPr lang="zh-CN" altLang="en-US"/>
          </a:p>
        </p:txBody>
      </p:sp>
      <p:sp>
        <p:nvSpPr>
          <p:cNvPr id="52234" name="矩形"/>
          <p:cNvSpPr>
            <a:spLocks/>
          </p:cNvSpPr>
          <p:nvPr/>
        </p:nvSpPr>
        <p:spPr bwMode="auto">
          <a:xfrm>
            <a:off x="2511425" y="5221288"/>
            <a:ext cx="11876088" cy="3081337"/>
          </a:xfrm>
          <a:prstGeom prst="rect">
            <a:avLst/>
          </a:prstGeom>
          <a:noFill/>
          <a:ln w="9525">
            <a:noFill/>
            <a:miter lim="800000"/>
            <a:headEnd/>
            <a:tailEnd/>
          </a:ln>
        </p:spPr>
        <p:txBody>
          <a:bodyPr>
            <a:spAutoFit/>
          </a:bodyPr>
          <a:lstStyle/>
          <a:p>
            <a:r>
              <a:rPr lang="zh-CN" altLang="en-US" sz="2800">
                <a:solidFill>
                  <a:schemeClr val="hlink"/>
                </a:solidFill>
                <a:latin typeface="黑体" pitchFamily="2" charset="-122"/>
                <a:ea typeface="方正黑体_GBK" pitchFamily="65" charset="-122"/>
              </a:rPr>
              <a:t>水资源是被人类在生产和生活活动中广泛利用的资源，不仅广泛应用于农业、工业和生活，还用于发电、水运、水产、旅游和环境改造等。在各种不同的用途中，有的是消耗用水，有的则是非消耗性或消耗很小的用水，而且对水质的要求各不相同。这是使水资源一水多用、充分发展其综合效益的有利条件。另一个特点是：水资源具有既可造福于人类，又可危害人类生存的两重性，</a:t>
            </a:r>
            <a:r>
              <a:rPr lang="zh-CN" altLang="en-US" sz="2800">
                <a:solidFill>
                  <a:schemeClr val="hlink"/>
                </a:solidFill>
                <a:ea typeface="方正黑体_GBK" pitchFamily="65" charset="-122"/>
              </a:rPr>
              <a:t>对水资源的利用，尽可能通过人为干预（工程措施）因地制宜因势利导趋利避害。</a:t>
            </a:r>
            <a:r>
              <a:rPr lang="zh-CN" altLang="en-US" sz="2800">
                <a:solidFill>
                  <a:schemeClr val="hlink"/>
                </a:solidFill>
                <a:latin typeface="黑体" pitchFamily="2" charset="-122"/>
                <a:ea typeface="方正黑体_GBK" pitchFamily="65" charset="-122"/>
              </a:rPr>
              <a:t>。</a:t>
            </a:r>
          </a:p>
        </p:txBody>
      </p:sp>
      <p:sp>
        <p:nvSpPr>
          <p:cNvPr id="52235" name="矩形"/>
          <p:cNvSpPr>
            <a:spLocks/>
          </p:cNvSpPr>
          <p:nvPr/>
        </p:nvSpPr>
        <p:spPr bwMode="auto">
          <a:xfrm>
            <a:off x="3524250" y="6229350"/>
            <a:ext cx="10509250" cy="465138"/>
          </a:xfrm>
          <a:prstGeom prst="rect">
            <a:avLst/>
          </a:prstGeom>
          <a:noFill/>
          <a:ln w="9525">
            <a:noFill/>
            <a:miter lim="800000"/>
            <a:headEnd/>
            <a:tailEnd/>
          </a:ln>
        </p:spPr>
        <p:txBody>
          <a:bodyPr/>
          <a:lstStyle/>
          <a:p>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0" name="图片"/>
          <p:cNvPicPr>
            <a:picLocks/>
          </p:cNvPicPr>
          <p:nvPr/>
        </p:nvPicPr>
        <p:blipFill>
          <a:blip r:embed="rId3"/>
          <a:srcRect/>
          <a:stretch>
            <a:fillRect/>
          </a:stretch>
        </p:blipFill>
        <p:spPr bwMode="auto">
          <a:xfrm>
            <a:off x="-9525" y="-38100"/>
            <a:ext cx="16256000" cy="9218613"/>
          </a:xfrm>
          <a:prstGeom prst="rect">
            <a:avLst/>
          </a:prstGeom>
          <a:noFill/>
          <a:ln w="9525">
            <a:noFill/>
            <a:miter lim="800000"/>
            <a:headEnd/>
            <a:tailEnd/>
          </a:ln>
        </p:spPr>
      </p:pic>
      <p:sp>
        <p:nvSpPr>
          <p:cNvPr id="17411" name="矩形"/>
          <p:cNvSpPr>
            <a:spLocks/>
          </p:cNvSpPr>
          <p:nvPr/>
        </p:nvSpPr>
        <p:spPr bwMode="auto">
          <a:xfrm>
            <a:off x="7048500" y="-36513"/>
            <a:ext cx="2663825" cy="720726"/>
          </a:xfrm>
          <a:prstGeom prst="rect">
            <a:avLst/>
          </a:prstGeom>
          <a:noFill/>
          <a:ln w="9525">
            <a:noFill/>
            <a:miter lim="800000"/>
            <a:headEnd/>
            <a:tailEnd/>
          </a:ln>
        </p:spPr>
        <p:txBody>
          <a:bodyPr lIns="0" tIns="0" rIns="0" bIns="0"/>
          <a:lstStyle/>
          <a:p>
            <a:pPr>
              <a:lnSpc>
                <a:spcPct val="112000"/>
              </a:lnSpc>
            </a:pPr>
            <a:r>
              <a:rPr lang="zh-CN" altLang="en-US" sz="3600">
                <a:solidFill>
                  <a:schemeClr val="hlink"/>
                </a:solidFill>
                <a:latin typeface="黑体" pitchFamily="2" charset="-122"/>
              </a:rPr>
              <a:t>讲解内容</a:t>
            </a:r>
            <a:endParaRPr lang="en-US" altLang="zh-CN" sz="3600">
              <a:solidFill>
                <a:schemeClr val="hlink"/>
              </a:solidFill>
              <a:latin typeface="黑体" pitchFamily="2" charset="-122"/>
            </a:endParaRPr>
          </a:p>
          <a:p>
            <a:pPr>
              <a:lnSpc>
                <a:spcPct val="112000"/>
              </a:lnSpc>
            </a:pPr>
            <a:endParaRPr lang="zh-CN" altLang="en-US" sz="3600">
              <a:solidFill>
                <a:srgbClr val="323232"/>
              </a:solidFill>
              <a:latin typeface="黑体" pitchFamily="2" charset="-122"/>
            </a:endParaRPr>
          </a:p>
        </p:txBody>
      </p:sp>
      <p:sp>
        <p:nvSpPr>
          <p:cNvPr id="17412" name="矩形"/>
          <p:cNvSpPr>
            <a:spLocks/>
          </p:cNvSpPr>
          <p:nvPr/>
        </p:nvSpPr>
        <p:spPr bwMode="auto">
          <a:xfrm>
            <a:off x="1144588" y="612775"/>
            <a:ext cx="3167062" cy="503238"/>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rPr>
              <a:t>土地利用规划作业1</a:t>
            </a:r>
            <a:endParaRPr lang="en-US" altLang="zh-CN" sz="2800">
              <a:solidFill>
                <a:schemeClr val="hlink"/>
              </a:solidFill>
              <a:latin typeface="黑体" pitchFamily="2" charset="-122"/>
            </a:endParaRPr>
          </a:p>
          <a:p>
            <a:pPr>
              <a:lnSpc>
                <a:spcPct val="112000"/>
              </a:lnSpc>
            </a:pPr>
            <a:endParaRPr lang="zh-CN" altLang="en-US" sz="2800">
              <a:solidFill>
                <a:srgbClr val="323232"/>
              </a:solidFill>
              <a:latin typeface="黑体" pitchFamily="2" charset="-122"/>
            </a:endParaRPr>
          </a:p>
        </p:txBody>
      </p:sp>
      <p:sp>
        <p:nvSpPr>
          <p:cNvPr id="17413" name="矩形"/>
          <p:cNvSpPr>
            <a:spLocks/>
          </p:cNvSpPr>
          <p:nvPr/>
        </p:nvSpPr>
        <p:spPr bwMode="auto">
          <a:xfrm>
            <a:off x="568325" y="1187450"/>
            <a:ext cx="6911975" cy="2881313"/>
          </a:xfrm>
          <a:prstGeom prst="rect">
            <a:avLst/>
          </a:prstGeom>
          <a:noFill/>
          <a:ln w="9525">
            <a:noFill/>
            <a:miter lim="800000"/>
            <a:headEnd/>
            <a:tailEnd/>
          </a:ln>
        </p:spPr>
        <p:txBody>
          <a:bodyPr lIns="0" tIns="0" rIns="0" bIns="0"/>
          <a:lstStyle/>
          <a:p>
            <a:pPr>
              <a:lnSpc>
                <a:spcPct val="112000"/>
              </a:lnSpc>
              <a:buFontTx/>
              <a:buAutoNum type="ea1ChsPeriod"/>
            </a:pPr>
            <a:r>
              <a:rPr lang="zh-CN" altLang="en-US">
                <a:solidFill>
                  <a:schemeClr val="hlink"/>
                </a:solidFill>
                <a:latin typeface="方正黑体_GBK" pitchFamily="65" charset="-122"/>
                <a:ea typeface="方正黑体_GBK" pitchFamily="65" charset="-122"/>
              </a:rPr>
              <a:t>土地资源具有哪些特性</a:t>
            </a:r>
            <a:endParaRPr lang="en-US" altLang="zh-CN">
              <a:solidFill>
                <a:schemeClr val="hlink"/>
              </a:solidFill>
              <a:latin typeface="方正黑体_GBK" pitchFamily="65" charset="-122"/>
              <a:ea typeface="方正黑体_GBK" pitchFamily="65" charset="-122"/>
            </a:endParaRPr>
          </a:p>
          <a:p>
            <a:pPr>
              <a:lnSpc>
                <a:spcPct val="112000"/>
              </a:lnSpc>
              <a:buFontTx/>
              <a:buAutoNum type="ea1ChsPeriod"/>
            </a:pPr>
            <a:r>
              <a:rPr lang="zh-CN" altLang="en-US">
                <a:solidFill>
                  <a:schemeClr val="hlink"/>
                </a:solidFill>
                <a:latin typeface="方正黑体_GBK" pitchFamily="65" charset="-122"/>
                <a:ea typeface="方正黑体_GBK" pitchFamily="65" charset="-122"/>
              </a:rPr>
              <a:t>为什么要保护土地资源</a:t>
            </a:r>
            <a:endParaRPr lang="en-US" altLang="zh-CN">
              <a:solidFill>
                <a:schemeClr val="hlink"/>
              </a:solidFill>
              <a:latin typeface="方正黑体_GBK" pitchFamily="65" charset="-122"/>
              <a:ea typeface="方正黑体_GBK" pitchFamily="65" charset="-122"/>
            </a:endParaRPr>
          </a:p>
          <a:p>
            <a:pPr>
              <a:lnSpc>
                <a:spcPct val="112000"/>
              </a:lnSpc>
              <a:buFontTx/>
              <a:buAutoNum type="ea1ChsPeriod"/>
            </a:pPr>
            <a:r>
              <a:rPr lang="zh-CN" altLang="en-US">
                <a:solidFill>
                  <a:schemeClr val="hlink"/>
                </a:solidFill>
                <a:latin typeface="方正黑体_GBK" pitchFamily="65" charset="-122"/>
                <a:ea typeface="方正黑体_GBK" pitchFamily="65" charset="-122"/>
              </a:rPr>
              <a:t>什么是土地利用规划？土地利用规划有哪些特性？</a:t>
            </a:r>
            <a:endParaRPr lang="en-US" altLang="zh-CN">
              <a:solidFill>
                <a:schemeClr val="hlink"/>
              </a:solidFill>
              <a:latin typeface="方正黑体_GBK" pitchFamily="65" charset="-122"/>
              <a:ea typeface="方正黑体_GBK" pitchFamily="65" charset="-122"/>
            </a:endParaRPr>
          </a:p>
          <a:p>
            <a:pPr>
              <a:lnSpc>
                <a:spcPct val="112000"/>
              </a:lnSpc>
              <a:buFontTx/>
              <a:buAutoNum type="ea1ChsPeriod"/>
            </a:pPr>
            <a:r>
              <a:rPr lang="zh-CN" altLang="en-US">
                <a:solidFill>
                  <a:schemeClr val="hlink"/>
                </a:solidFill>
                <a:latin typeface="方正黑体_GBK" pitchFamily="65" charset="-122"/>
                <a:ea typeface="方正黑体_GBK" pitchFamily="65" charset="-122"/>
              </a:rPr>
              <a:t>土地利用规划包括哪些内容？</a:t>
            </a:r>
            <a:endParaRPr lang="en-US" altLang="zh-CN">
              <a:solidFill>
                <a:schemeClr val="hlink"/>
              </a:solidFill>
              <a:latin typeface="方正黑体_GBK" pitchFamily="65" charset="-122"/>
              <a:ea typeface="方正黑体_GBK" pitchFamily="65" charset="-122"/>
            </a:endParaRPr>
          </a:p>
          <a:p>
            <a:pPr>
              <a:lnSpc>
                <a:spcPct val="112000"/>
              </a:lnSpc>
              <a:buFontTx/>
              <a:buAutoNum type="ea1ChsPeriod"/>
            </a:pPr>
            <a:r>
              <a:rPr lang="zh-CN" altLang="en-US">
                <a:solidFill>
                  <a:schemeClr val="hlink"/>
                </a:solidFill>
                <a:latin typeface="方正黑体_GBK" pitchFamily="65" charset="-122"/>
                <a:ea typeface="方正黑体_GBK" pitchFamily="65" charset="-122"/>
              </a:rPr>
              <a:t>影响土地特性的气象因素有哪些？它们是如何影响土地特性的？</a:t>
            </a:r>
            <a:endParaRPr lang="en-US" altLang="zh-CN">
              <a:solidFill>
                <a:schemeClr val="hlink"/>
              </a:solidFill>
              <a:latin typeface="方正黑体_GBK" pitchFamily="65" charset="-122"/>
              <a:ea typeface="方正黑体_GBK" pitchFamily="65" charset="-122"/>
            </a:endParaRPr>
          </a:p>
          <a:p>
            <a:pPr>
              <a:lnSpc>
                <a:spcPct val="112000"/>
              </a:lnSpc>
              <a:buFontTx/>
              <a:buAutoNum type="ea1ChsPeriod"/>
            </a:pPr>
            <a:r>
              <a:rPr lang="zh-CN" altLang="en-US">
                <a:solidFill>
                  <a:schemeClr val="hlink"/>
                </a:solidFill>
                <a:latin typeface="方正黑体_GBK" pitchFamily="65" charset="-122"/>
                <a:ea typeface="方正黑体_GBK" pitchFamily="65" charset="-122"/>
              </a:rPr>
              <a:t>各种地貌类型是如何影响土地特性的?</a:t>
            </a:r>
            <a:endParaRPr lang="en-US" altLang="zh-CN">
              <a:solidFill>
                <a:schemeClr val="hlink"/>
              </a:solidFill>
              <a:latin typeface="方正黑体_GBK" pitchFamily="65" charset="-122"/>
              <a:ea typeface="方正黑体_GBK" pitchFamily="65" charset="-122"/>
            </a:endParaRPr>
          </a:p>
          <a:p>
            <a:pPr>
              <a:lnSpc>
                <a:spcPct val="112000"/>
              </a:lnSpc>
              <a:buFontTx/>
              <a:buAutoNum type="ea1ChsPeriod"/>
            </a:pPr>
            <a:r>
              <a:rPr lang="zh-CN" altLang="en-US">
                <a:solidFill>
                  <a:schemeClr val="hlink"/>
                </a:solidFill>
                <a:latin typeface="方正黑体_GBK" pitchFamily="65" charset="-122"/>
                <a:ea typeface="方正黑体_GBK" pitchFamily="65" charset="-122"/>
              </a:rPr>
              <a:t>影响土地特性的水资源因素有哪些？它们是如何影响土地特性的？</a:t>
            </a:r>
            <a:endParaRPr lang="en-US" altLang="zh-CN">
              <a:solidFill>
                <a:schemeClr val="hlink"/>
              </a:solidFill>
              <a:latin typeface="方正黑体_GBK" pitchFamily="65" charset="-122"/>
              <a:ea typeface="方正黑体_GBK" pitchFamily="65" charset="-122"/>
            </a:endParaRPr>
          </a:p>
          <a:p>
            <a:pPr>
              <a:lnSpc>
                <a:spcPct val="112000"/>
              </a:lnSpc>
              <a:buFontTx/>
              <a:buAutoNum type="ea1ChsPeriod"/>
            </a:pPr>
            <a:r>
              <a:rPr lang="zh-CN" altLang="en-US">
                <a:solidFill>
                  <a:schemeClr val="hlink"/>
                </a:solidFill>
                <a:latin typeface="方正黑体_GBK" pitchFamily="65" charset="-122"/>
                <a:ea typeface="方正黑体_GBK" pitchFamily="65" charset="-122"/>
              </a:rPr>
              <a:t>影响土地特性的土壤因素有什么？它们是如何影响的？</a:t>
            </a:r>
            <a:endParaRPr lang="en-US" altLang="zh-CN">
              <a:solidFill>
                <a:schemeClr val="hlink"/>
              </a:solidFill>
              <a:latin typeface="方正黑体_GBK" pitchFamily="65" charset="-122"/>
              <a:ea typeface="方正黑体_GBK" pitchFamily="65" charset="-122"/>
            </a:endParaRPr>
          </a:p>
          <a:p>
            <a:pPr>
              <a:lnSpc>
                <a:spcPct val="112000"/>
              </a:lnSpc>
              <a:buFontTx/>
              <a:buAutoNum type="ea1ChsPeriod"/>
            </a:pPr>
            <a:endParaRPr lang="en-US" altLang="zh-CN" sz="2200">
              <a:solidFill>
                <a:srgbClr val="323232"/>
              </a:solidFill>
              <a:latin typeface="黑体" pitchFamily="2" charset="-122"/>
            </a:endParaRPr>
          </a:p>
          <a:p>
            <a:pPr>
              <a:lnSpc>
                <a:spcPct val="112000"/>
              </a:lnSpc>
            </a:pPr>
            <a:endParaRPr lang="en-US" altLang="zh-CN" sz="2200">
              <a:solidFill>
                <a:srgbClr val="323232"/>
              </a:solidFill>
              <a:latin typeface="黑体" pitchFamily="2" charset="-122"/>
            </a:endParaRPr>
          </a:p>
          <a:p>
            <a:pPr>
              <a:lnSpc>
                <a:spcPct val="112000"/>
              </a:lnSpc>
            </a:pPr>
            <a:endParaRPr lang="en-US" altLang="zh-CN">
              <a:solidFill>
                <a:srgbClr val="323232"/>
              </a:solidFill>
              <a:latin typeface="黑体" pitchFamily="2" charset="-122"/>
            </a:endParaRPr>
          </a:p>
          <a:p>
            <a:pPr>
              <a:lnSpc>
                <a:spcPct val="112000"/>
              </a:lnSpc>
            </a:pPr>
            <a:endParaRPr lang="zh-CN" altLang="en-US" sz="2200">
              <a:solidFill>
                <a:srgbClr val="323232"/>
              </a:solidFill>
              <a:latin typeface="黑体" pitchFamily="2" charset="-122"/>
            </a:endParaRPr>
          </a:p>
        </p:txBody>
      </p:sp>
      <p:sp>
        <p:nvSpPr>
          <p:cNvPr id="17414" name="矩形"/>
          <p:cNvSpPr>
            <a:spLocks/>
          </p:cNvSpPr>
          <p:nvPr/>
        </p:nvSpPr>
        <p:spPr bwMode="auto">
          <a:xfrm>
            <a:off x="63500" y="468313"/>
            <a:ext cx="1368425" cy="647700"/>
          </a:xfrm>
          <a:prstGeom prst="rect">
            <a:avLst/>
          </a:prstGeom>
          <a:noFill/>
          <a:ln w="9525">
            <a:noFill/>
            <a:miter lim="800000"/>
            <a:headEnd/>
            <a:tailEnd/>
          </a:ln>
        </p:spPr>
        <p:txBody>
          <a:bodyPr lIns="0" tIns="0" rIns="0" bIns="0"/>
          <a:lstStyle/>
          <a:p>
            <a:pPr algn="ctr">
              <a:lnSpc>
                <a:spcPct val="112000"/>
              </a:lnSpc>
            </a:pPr>
            <a:r>
              <a:rPr lang="en-US" altLang="zh-CN" sz="4200">
                <a:solidFill>
                  <a:schemeClr val="hlink"/>
                </a:solidFill>
                <a:latin typeface="黑体" pitchFamily="2" charset="-122"/>
              </a:rPr>
              <a:t>01</a:t>
            </a:r>
          </a:p>
          <a:p>
            <a:pPr algn="ctr">
              <a:lnSpc>
                <a:spcPct val="112000"/>
              </a:lnSpc>
            </a:pPr>
            <a:endParaRPr lang="zh-CN" altLang="en-US" sz="4200">
              <a:solidFill>
                <a:srgbClr val="323232"/>
              </a:solidFill>
              <a:latin typeface="黑体" pitchFamily="2" charset="-122"/>
            </a:endParaRPr>
          </a:p>
        </p:txBody>
      </p:sp>
      <p:sp>
        <p:nvSpPr>
          <p:cNvPr id="17415" name="矩形"/>
          <p:cNvSpPr>
            <a:spLocks/>
          </p:cNvSpPr>
          <p:nvPr/>
        </p:nvSpPr>
        <p:spPr bwMode="auto">
          <a:xfrm>
            <a:off x="8848725" y="612775"/>
            <a:ext cx="3095625" cy="503238"/>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rPr>
              <a:t>土地利用规划作业2</a:t>
            </a:r>
            <a:endParaRPr lang="en-US" altLang="zh-CN" sz="2800">
              <a:solidFill>
                <a:schemeClr val="hlink"/>
              </a:solidFill>
              <a:latin typeface="黑体" pitchFamily="2" charset="-122"/>
            </a:endParaRPr>
          </a:p>
          <a:p>
            <a:pPr>
              <a:lnSpc>
                <a:spcPct val="112000"/>
              </a:lnSpc>
            </a:pPr>
            <a:endParaRPr lang="zh-CN" altLang="en-US" sz="2800">
              <a:solidFill>
                <a:srgbClr val="323232"/>
              </a:solidFill>
              <a:latin typeface="黑体" pitchFamily="2" charset="-122"/>
            </a:endParaRPr>
          </a:p>
        </p:txBody>
      </p:sp>
      <p:sp>
        <p:nvSpPr>
          <p:cNvPr id="17416" name="矩形"/>
          <p:cNvSpPr>
            <a:spLocks/>
          </p:cNvSpPr>
          <p:nvPr/>
        </p:nvSpPr>
        <p:spPr bwMode="auto">
          <a:xfrm>
            <a:off x="8275638" y="1187450"/>
            <a:ext cx="7994650" cy="2736850"/>
          </a:xfrm>
          <a:prstGeom prst="rect">
            <a:avLst/>
          </a:prstGeom>
          <a:noFill/>
          <a:ln w="9525">
            <a:noFill/>
            <a:miter lim="800000"/>
            <a:headEnd/>
            <a:tailEnd/>
          </a:ln>
        </p:spPr>
        <p:txBody>
          <a:bodyPr lIns="0" tIns="0" rIns="0" bIns="0"/>
          <a:lstStyle/>
          <a:p>
            <a:pPr>
              <a:lnSpc>
                <a:spcPct val="112000"/>
              </a:lnSpc>
              <a:buFontTx/>
              <a:buAutoNum type="ea1ChsPeriod"/>
            </a:pPr>
            <a:r>
              <a:rPr lang="zh-CN" altLang="en-US">
                <a:solidFill>
                  <a:schemeClr val="hlink"/>
                </a:solidFill>
                <a:latin typeface="黑体" pitchFamily="2" charset="-122"/>
                <a:ea typeface="方正黑体_GBK" pitchFamily="65" charset="-122"/>
              </a:rPr>
              <a:t>什么是土地利用总体规划？乡级土地利用规划主要包括一些什么内容？</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土地利用总体规划中土地资源及土地利用现状分析包括哪些内容？</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编制土地利用总体规划需要收集、整理和分析哪些有关数据？</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编制土地利用总体规划的基本原则是什么？</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土地利用总体规划有哪些实施措施？</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简要说明土地利用总体规划与基本农田保护的关系。</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基本农田保护规划有些什么内容？</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什么是农用地分等定级？为什么要进行分等定级？分等定级的原则是什么？</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endParaRPr lang="zh-CN" altLang="en-US" sz="2200">
              <a:solidFill>
                <a:schemeClr val="hlink"/>
              </a:solidFill>
              <a:latin typeface="黑体" pitchFamily="2" charset="-122"/>
              <a:ea typeface="方正黑体_GBK" pitchFamily="65" charset="-122"/>
            </a:endParaRPr>
          </a:p>
        </p:txBody>
      </p:sp>
      <p:sp>
        <p:nvSpPr>
          <p:cNvPr id="17417" name="矩形"/>
          <p:cNvSpPr>
            <a:spLocks/>
          </p:cNvSpPr>
          <p:nvPr/>
        </p:nvSpPr>
        <p:spPr bwMode="auto">
          <a:xfrm>
            <a:off x="7769225" y="468313"/>
            <a:ext cx="1222375" cy="576262"/>
          </a:xfrm>
          <a:prstGeom prst="rect">
            <a:avLst/>
          </a:prstGeom>
          <a:noFill/>
          <a:ln w="9525">
            <a:noFill/>
            <a:miter lim="800000"/>
            <a:headEnd/>
            <a:tailEnd/>
          </a:ln>
        </p:spPr>
        <p:txBody>
          <a:bodyPr lIns="0" tIns="0" rIns="0" bIns="0"/>
          <a:lstStyle/>
          <a:p>
            <a:pPr algn="ctr">
              <a:lnSpc>
                <a:spcPct val="112000"/>
              </a:lnSpc>
            </a:pPr>
            <a:r>
              <a:rPr lang="en-US" altLang="zh-CN" sz="4200">
                <a:solidFill>
                  <a:schemeClr val="hlink"/>
                </a:solidFill>
                <a:latin typeface="黑体" pitchFamily="2" charset="-122"/>
              </a:rPr>
              <a:t>02</a:t>
            </a:r>
          </a:p>
          <a:p>
            <a:pPr algn="ctr">
              <a:lnSpc>
                <a:spcPct val="112000"/>
              </a:lnSpc>
            </a:pPr>
            <a:endParaRPr lang="zh-CN" altLang="en-US" sz="4200">
              <a:solidFill>
                <a:srgbClr val="323232"/>
              </a:solidFill>
              <a:latin typeface="黑体" pitchFamily="2" charset="-122"/>
            </a:endParaRPr>
          </a:p>
        </p:txBody>
      </p:sp>
      <p:sp>
        <p:nvSpPr>
          <p:cNvPr id="17418" name="矩形"/>
          <p:cNvSpPr>
            <a:spLocks/>
          </p:cNvSpPr>
          <p:nvPr/>
        </p:nvSpPr>
        <p:spPr bwMode="auto">
          <a:xfrm>
            <a:off x="1216025" y="4211638"/>
            <a:ext cx="3240088" cy="576262"/>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rPr>
              <a:t>土地利用规划作业3</a:t>
            </a:r>
            <a:endParaRPr lang="en-US" altLang="zh-CN" sz="2800">
              <a:solidFill>
                <a:schemeClr val="hlink"/>
              </a:solidFill>
              <a:latin typeface="黑体" pitchFamily="2" charset="-122"/>
            </a:endParaRPr>
          </a:p>
          <a:p>
            <a:pPr>
              <a:lnSpc>
                <a:spcPct val="112000"/>
              </a:lnSpc>
            </a:pPr>
            <a:endParaRPr lang="zh-CN" altLang="en-US" sz="2800">
              <a:solidFill>
                <a:srgbClr val="323232"/>
              </a:solidFill>
              <a:latin typeface="黑体" pitchFamily="2" charset="-122"/>
            </a:endParaRPr>
          </a:p>
        </p:txBody>
      </p:sp>
      <p:sp>
        <p:nvSpPr>
          <p:cNvPr id="17419" name="矩形"/>
          <p:cNvSpPr>
            <a:spLocks/>
          </p:cNvSpPr>
          <p:nvPr/>
        </p:nvSpPr>
        <p:spPr bwMode="auto">
          <a:xfrm>
            <a:off x="279400" y="3995738"/>
            <a:ext cx="865188" cy="647700"/>
          </a:xfrm>
          <a:prstGeom prst="rect">
            <a:avLst/>
          </a:prstGeom>
          <a:noFill/>
          <a:ln w="9525">
            <a:noFill/>
            <a:miter lim="800000"/>
            <a:headEnd/>
            <a:tailEnd/>
          </a:ln>
        </p:spPr>
        <p:txBody>
          <a:bodyPr lIns="0" tIns="0" rIns="0" bIns="0"/>
          <a:lstStyle/>
          <a:p>
            <a:pPr algn="ctr">
              <a:lnSpc>
                <a:spcPct val="112000"/>
              </a:lnSpc>
            </a:pPr>
            <a:r>
              <a:rPr lang="en-US" altLang="zh-CN" sz="4200">
                <a:solidFill>
                  <a:schemeClr val="hlink"/>
                </a:solidFill>
                <a:latin typeface="黑体" pitchFamily="2" charset="-122"/>
              </a:rPr>
              <a:t>03</a:t>
            </a:r>
          </a:p>
          <a:p>
            <a:pPr algn="ctr">
              <a:lnSpc>
                <a:spcPct val="112000"/>
              </a:lnSpc>
            </a:pPr>
            <a:endParaRPr lang="zh-CN" altLang="en-US" sz="4200">
              <a:solidFill>
                <a:srgbClr val="323232"/>
              </a:solidFill>
              <a:latin typeface="黑体" pitchFamily="2" charset="-122"/>
            </a:endParaRPr>
          </a:p>
        </p:txBody>
      </p:sp>
      <p:sp>
        <p:nvSpPr>
          <p:cNvPr id="17420" name="矩形"/>
          <p:cNvSpPr>
            <a:spLocks/>
          </p:cNvSpPr>
          <p:nvPr/>
        </p:nvSpPr>
        <p:spPr bwMode="auto">
          <a:xfrm>
            <a:off x="8920163" y="4068763"/>
            <a:ext cx="3743325" cy="647700"/>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rPr>
              <a:t>土地利用规划作业4</a:t>
            </a:r>
            <a:endParaRPr lang="en-US" altLang="zh-CN" sz="2800">
              <a:solidFill>
                <a:schemeClr val="hlink"/>
              </a:solidFill>
              <a:latin typeface="黑体" pitchFamily="2" charset="-122"/>
            </a:endParaRPr>
          </a:p>
          <a:p>
            <a:pPr>
              <a:lnSpc>
                <a:spcPct val="112000"/>
              </a:lnSpc>
            </a:pPr>
            <a:endParaRPr lang="zh-CN" altLang="en-US" sz="2800">
              <a:solidFill>
                <a:schemeClr val="hlink"/>
              </a:solidFill>
              <a:latin typeface="黑体" pitchFamily="2" charset="-122"/>
            </a:endParaRPr>
          </a:p>
        </p:txBody>
      </p:sp>
      <p:sp>
        <p:nvSpPr>
          <p:cNvPr id="17421" name="矩形"/>
          <p:cNvSpPr>
            <a:spLocks/>
          </p:cNvSpPr>
          <p:nvPr/>
        </p:nvSpPr>
        <p:spPr bwMode="auto">
          <a:xfrm>
            <a:off x="8416925" y="4643438"/>
            <a:ext cx="4248150" cy="2016125"/>
          </a:xfrm>
          <a:prstGeom prst="rect">
            <a:avLst/>
          </a:prstGeom>
          <a:noFill/>
          <a:ln w="9525">
            <a:noFill/>
            <a:miter lim="800000"/>
            <a:headEnd/>
            <a:tailEnd/>
          </a:ln>
        </p:spPr>
        <p:txBody>
          <a:bodyPr lIns="0" tIns="0" rIns="0" bIns="0"/>
          <a:lstStyle/>
          <a:p>
            <a:pPr>
              <a:lnSpc>
                <a:spcPct val="112000"/>
              </a:lnSpc>
            </a:pPr>
            <a:r>
              <a:rPr lang="zh-CN" altLang="en-US" sz="2200">
                <a:solidFill>
                  <a:schemeClr val="hlink"/>
                </a:solidFill>
                <a:latin typeface="黑体" pitchFamily="2" charset="-122"/>
                <a:ea typeface="方正黑体_GBK" pitchFamily="65" charset="-122"/>
              </a:rPr>
              <a:t>请学员独立完成</a:t>
            </a:r>
            <a:endParaRPr lang="en-US" altLang="zh-CN" sz="2200">
              <a:solidFill>
                <a:schemeClr val="hlink"/>
              </a:solidFill>
              <a:latin typeface="黑体" pitchFamily="2" charset="-122"/>
              <a:ea typeface="方正黑体_GBK" pitchFamily="65" charset="-122"/>
            </a:endParaRPr>
          </a:p>
          <a:p>
            <a:pPr>
              <a:lnSpc>
                <a:spcPct val="112000"/>
              </a:lnSpc>
            </a:pPr>
            <a:endParaRPr lang="zh-CN" altLang="en-US" sz="2200">
              <a:solidFill>
                <a:schemeClr val="hlink"/>
              </a:solidFill>
              <a:latin typeface="黑体" pitchFamily="2" charset="-122"/>
              <a:ea typeface="方正黑体_GBK" pitchFamily="65" charset="-122"/>
            </a:endParaRPr>
          </a:p>
        </p:txBody>
      </p:sp>
      <p:sp>
        <p:nvSpPr>
          <p:cNvPr id="17422" name="矩形"/>
          <p:cNvSpPr>
            <a:spLocks/>
          </p:cNvSpPr>
          <p:nvPr/>
        </p:nvSpPr>
        <p:spPr bwMode="auto">
          <a:xfrm>
            <a:off x="8128000" y="3924300"/>
            <a:ext cx="720725" cy="574675"/>
          </a:xfrm>
          <a:prstGeom prst="rect">
            <a:avLst/>
          </a:prstGeom>
          <a:noFill/>
          <a:ln w="9525">
            <a:noFill/>
            <a:miter lim="800000"/>
            <a:headEnd/>
            <a:tailEnd/>
          </a:ln>
        </p:spPr>
        <p:txBody>
          <a:bodyPr lIns="0" tIns="0" rIns="0" bIns="0"/>
          <a:lstStyle/>
          <a:p>
            <a:pPr algn="ctr">
              <a:lnSpc>
                <a:spcPct val="112000"/>
              </a:lnSpc>
            </a:pPr>
            <a:r>
              <a:rPr lang="en-US" altLang="zh-CN" sz="4200">
                <a:solidFill>
                  <a:schemeClr val="hlink"/>
                </a:solidFill>
                <a:latin typeface="黑体" pitchFamily="2" charset="-122"/>
              </a:rPr>
              <a:t>04</a:t>
            </a:r>
          </a:p>
          <a:p>
            <a:pPr algn="ctr">
              <a:lnSpc>
                <a:spcPct val="112000"/>
              </a:lnSpc>
            </a:pPr>
            <a:endParaRPr lang="zh-CN" altLang="en-US" sz="4200">
              <a:solidFill>
                <a:srgbClr val="323232"/>
              </a:solidFill>
              <a:latin typeface="黑体" pitchFamily="2" charset="-122"/>
            </a:endParaRPr>
          </a:p>
        </p:txBody>
      </p:sp>
      <p:sp>
        <p:nvSpPr>
          <p:cNvPr id="17423" name="矩形"/>
          <p:cNvSpPr>
            <a:spLocks/>
          </p:cNvSpPr>
          <p:nvPr/>
        </p:nvSpPr>
        <p:spPr bwMode="auto">
          <a:xfrm>
            <a:off x="423863" y="4716463"/>
            <a:ext cx="7343775" cy="2555875"/>
          </a:xfrm>
          <a:prstGeom prst="rect">
            <a:avLst/>
          </a:prstGeom>
          <a:noFill/>
          <a:ln w="9525">
            <a:noFill/>
            <a:miter lim="800000"/>
            <a:headEnd/>
            <a:tailEnd/>
          </a:ln>
        </p:spPr>
        <p:txBody>
          <a:bodyPr>
            <a:spAutoFit/>
          </a:bodyPr>
          <a:lstStyle/>
          <a:p>
            <a:pPr>
              <a:lnSpc>
                <a:spcPct val="112000"/>
              </a:lnSpc>
              <a:buFontTx/>
              <a:buAutoNum type="ea1ChsPeriod"/>
            </a:pPr>
            <a:r>
              <a:rPr lang="zh-CN" altLang="en-US">
                <a:solidFill>
                  <a:schemeClr val="hlink"/>
                </a:solidFill>
                <a:latin typeface="黑体" pitchFamily="2" charset="-122"/>
                <a:ea typeface="方正黑体_GBK" pitchFamily="65" charset="-122"/>
              </a:rPr>
              <a:t>耕地利用规划的基本思路是什么？</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防护林带建设中要注意些什么问题？</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果园规划包括哪些内容？果园用地田间工程规划包括哪些内容？</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牧草地规划管理的策略是什么？</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山地丘陵的特点是什么？山地的水土保持措施有哪些？</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沼泽地（或滩涂）的特点是什么？综合利用方向是什么？</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盐碱地的特性是什么？综合改良措施有哪些？</a:t>
            </a:r>
            <a:endParaRPr lang="en-US" altLang="zh-CN">
              <a:solidFill>
                <a:schemeClr val="hlink"/>
              </a:solidFill>
              <a:latin typeface="黑体" pitchFamily="2" charset="-122"/>
              <a:ea typeface="方正黑体_GBK" pitchFamily="65" charset="-122"/>
            </a:endParaRPr>
          </a:p>
          <a:p>
            <a:pPr>
              <a:lnSpc>
                <a:spcPct val="112000"/>
              </a:lnSpc>
              <a:buFontTx/>
              <a:buAutoNum type="ea1ChsPeriod"/>
            </a:pPr>
            <a:r>
              <a:rPr lang="zh-CN" altLang="en-US">
                <a:solidFill>
                  <a:schemeClr val="hlink"/>
                </a:solidFill>
                <a:latin typeface="黑体" pitchFamily="2" charset="-122"/>
                <a:ea typeface="方正黑体_GBK" pitchFamily="65" charset="-122"/>
              </a:rPr>
              <a:t>废弃地复垦规划的原则和内容有哪些？</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4274"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54275" name="矩形"/>
          <p:cNvSpPr>
            <a:spLocks/>
          </p:cNvSpPr>
          <p:nvPr/>
        </p:nvSpPr>
        <p:spPr bwMode="auto">
          <a:xfrm>
            <a:off x="2324100" y="419100"/>
            <a:ext cx="13579475"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八、影响土地特性的土壤因素有什么？它们是如何影响的？</a:t>
            </a:r>
            <a:endParaRPr lang="en-US" altLang="zh-CN" sz="3600" b="1">
              <a:solidFill>
                <a:schemeClr val="hlink"/>
              </a:solidFill>
              <a:latin typeface="黑体" pitchFamily="2" charset="-122"/>
            </a:endParaRPr>
          </a:p>
          <a:p>
            <a:pPr>
              <a:lnSpc>
                <a:spcPct val="112000"/>
              </a:lnSpc>
            </a:pPr>
            <a:endParaRPr lang="zh-CN" altLang="en-US" sz="3600">
              <a:solidFill>
                <a:srgbClr val="323232"/>
              </a:solidFill>
              <a:latin typeface="黑体" pitchFamily="2" charset="-122"/>
            </a:endParaRPr>
          </a:p>
        </p:txBody>
      </p:sp>
      <p:sp>
        <p:nvSpPr>
          <p:cNvPr id="54276" name="矩形"/>
          <p:cNvSpPr>
            <a:spLocks/>
          </p:cNvSpPr>
          <p:nvPr/>
        </p:nvSpPr>
        <p:spPr bwMode="auto">
          <a:xfrm>
            <a:off x="639763" y="1692275"/>
            <a:ext cx="6624637" cy="1008063"/>
          </a:xfrm>
          <a:prstGeom prst="rect">
            <a:avLst/>
          </a:prstGeom>
          <a:noFill/>
          <a:ln w="9525">
            <a:noFill/>
            <a:miter lim="800000"/>
            <a:headEnd/>
            <a:tailEnd/>
          </a:ln>
        </p:spPr>
        <p:txBody>
          <a:bodyPr/>
          <a:lstStyle/>
          <a:p>
            <a:endParaRPr lang="zh-CN" altLang="en-US"/>
          </a:p>
        </p:txBody>
      </p:sp>
      <p:sp>
        <p:nvSpPr>
          <p:cNvPr id="54277" name="矩形"/>
          <p:cNvSpPr>
            <a:spLocks/>
          </p:cNvSpPr>
          <p:nvPr/>
        </p:nvSpPr>
        <p:spPr bwMode="auto">
          <a:xfrm>
            <a:off x="209550" y="3205163"/>
            <a:ext cx="5400675" cy="720725"/>
          </a:xfrm>
          <a:prstGeom prst="rect">
            <a:avLst/>
          </a:prstGeom>
          <a:noFill/>
          <a:ln w="9525">
            <a:noFill/>
            <a:miter lim="800000"/>
            <a:headEnd/>
            <a:tailEnd/>
          </a:ln>
        </p:spPr>
        <p:txBody>
          <a:bodyPr lIns="0" tIns="0" rIns="0" bIns="0"/>
          <a:lstStyle/>
          <a:p>
            <a:pPr algn="ctr">
              <a:lnSpc>
                <a:spcPct val="112000"/>
              </a:lnSpc>
            </a:pPr>
            <a:r>
              <a:rPr lang="zh-CN" altLang="en-US" sz="2800" b="1">
                <a:solidFill>
                  <a:schemeClr val="hlink"/>
                </a:solidFill>
                <a:latin typeface="黑体" pitchFamily="2" charset="-122"/>
                <a:ea typeface="方正黑体_GBK" pitchFamily="65" charset="-122"/>
              </a:rPr>
              <a:t>影响土地特性的土壤因素有：</a:t>
            </a:r>
            <a:r>
              <a:rPr lang="en-US" altLang="zh-CN" sz="2800">
                <a:solidFill>
                  <a:srgbClr val="323232"/>
                </a:solidFill>
                <a:latin typeface="黑体" pitchFamily="2" charset="-122"/>
              </a:rPr>
              <a:t>   </a:t>
            </a:r>
          </a:p>
          <a:p>
            <a:pPr algn="ctr">
              <a:lnSpc>
                <a:spcPct val="112000"/>
              </a:lnSpc>
            </a:pPr>
            <a:endParaRPr lang="zh-CN" altLang="en-US" sz="2200">
              <a:solidFill>
                <a:srgbClr val="323232"/>
              </a:solidFill>
              <a:latin typeface="黑体" pitchFamily="2" charset="-122"/>
            </a:endParaRPr>
          </a:p>
        </p:txBody>
      </p:sp>
      <p:pic>
        <p:nvPicPr>
          <p:cNvPr id="54278" name="图片"/>
          <p:cNvPicPr>
            <a:picLocks/>
          </p:cNvPicPr>
          <p:nvPr/>
        </p:nvPicPr>
        <p:blipFill>
          <a:blip r:embed="rId4"/>
          <a:srcRect/>
          <a:stretch>
            <a:fillRect/>
          </a:stretch>
        </p:blipFill>
        <p:spPr bwMode="auto">
          <a:xfrm>
            <a:off x="6327775" y="1908175"/>
            <a:ext cx="73025" cy="6480175"/>
          </a:xfrm>
          <a:prstGeom prst="rect">
            <a:avLst/>
          </a:prstGeom>
          <a:noFill/>
          <a:ln w="9525">
            <a:noFill/>
            <a:miter lim="800000"/>
            <a:headEnd/>
            <a:tailEnd/>
          </a:ln>
        </p:spPr>
      </p:pic>
      <p:sp>
        <p:nvSpPr>
          <p:cNvPr id="54279" name="矩形"/>
          <p:cNvSpPr>
            <a:spLocks/>
          </p:cNvSpPr>
          <p:nvPr/>
        </p:nvSpPr>
        <p:spPr bwMode="auto">
          <a:xfrm>
            <a:off x="7548563" y="2120900"/>
            <a:ext cx="8493125" cy="1149350"/>
          </a:xfrm>
          <a:prstGeom prst="rect">
            <a:avLst/>
          </a:prstGeom>
          <a:noFill/>
          <a:ln w="9525">
            <a:noFill/>
            <a:miter lim="800000"/>
            <a:headEnd/>
            <a:tailEnd/>
          </a:ln>
        </p:spPr>
        <p:txBody>
          <a:bodyPr lIns="0" tIns="0" rIns="0" bIns="0"/>
          <a:lstStyle/>
          <a:p>
            <a:pPr algn="ctr">
              <a:lnSpc>
                <a:spcPct val="112000"/>
              </a:lnSpc>
            </a:pPr>
            <a:r>
              <a:rPr lang="zh-CN" altLang="en-US" sz="2200">
                <a:solidFill>
                  <a:schemeClr val="hlink"/>
                </a:solidFill>
                <a:latin typeface="方正黑体_GBK" pitchFamily="65" charset="-122"/>
                <a:ea typeface="方正黑体_GBK" pitchFamily="65" charset="-122"/>
              </a:rPr>
              <a:t>土壤矿物质是岩石经过风化作用形成的不同大小的矿物颗粒(砂粒、土粒和胶粒)。土壤矿物质种类很多，化学组成复杂，它直接影响土壤的物理、化学性质，是作物养分的重要来源。</a:t>
            </a:r>
            <a:endParaRPr lang="en-US" altLang="zh-CN" sz="2200">
              <a:solidFill>
                <a:schemeClr val="hlink"/>
              </a:solidFill>
              <a:latin typeface="方正黑体_GBK" pitchFamily="65" charset="-122"/>
              <a:ea typeface="方正黑体_GBK" pitchFamily="65" charset="-122"/>
            </a:endParaRPr>
          </a:p>
          <a:p>
            <a:pPr algn="ctr">
              <a:lnSpc>
                <a:spcPct val="112000"/>
              </a:lnSpc>
            </a:pP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54280" name="矩形"/>
          <p:cNvSpPr>
            <a:spLocks/>
          </p:cNvSpPr>
          <p:nvPr/>
        </p:nvSpPr>
        <p:spPr bwMode="auto">
          <a:xfrm>
            <a:off x="7699375" y="6153150"/>
            <a:ext cx="8348663" cy="938213"/>
          </a:xfrm>
          <a:prstGeom prst="rect">
            <a:avLst/>
          </a:prstGeom>
          <a:noFill/>
          <a:ln w="9525">
            <a:noFill/>
            <a:miter lim="800000"/>
            <a:headEnd/>
            <a:tailEnd/>
          </a:ln>
        </p:spPr>
        <p:txBody>
          <a:bodyPr lIns="0" tIns="0" rIns="0" bIns="0"/>
          <a:lstStyle/>
          <a:p>
            <a:pPr algn="ctr">
              <a:lnSpc>
                <a:spcPct val="112000"/>
              </a:lnSpc>
            </a:pPr>
            <a:r>
              <a:rPr lang="zh-CN" altLang="en-US" sz="2200">
                <a:solidFill>
                  <a:schemeClr val="hlink"/>
                </a:solidFill>
                <a:latin typeface="黑体" pitchFamily="2" charset="-122"/>
                <a:ea typeface="方正黑体_GBK" pitchFamily="65" charset="-122"/>
              </a:rPr>
              <a:t>土壤是一个疏松多孔体，布满大大小小蜂窝状的孔隙，存在于土壤毛管孔隙中的水分能被作物直接吸收利用，溶解和输送土壤养分。</a:t>
            </a:r>
          </a:p>
        </p:txBody>
      </p:sp>
      <p:sp>
        <p:nvSpPr>
          <p:cNvPr id="54281" name="矩形"/>
          <p:cNvSpPr>
            <a:spLocks/>
          </p:cNvSpPr>
          <p:nvPr/>
        </p:nvSpPr>
        <p:spPr bwMode="auto">
          <a:xfrm>
            <a:off x="566738" y="4143375"/>
            <a:ext cx="5616575" cy="1047750"/>
          </a:xfrm>
          <a:prstGeom prst="rect">
            <a:avLst/>
          </a:prstGeom>
          <a:noFill/>
          <a:ln w="9525">
            <a:noFill/>
            <a:miter lim="800000"/>
            <a:headEnd/>
            <a:tailEnd/>
          </a:ln>
        </p:spPr>
        <p:txBody>
          <a:bodyPr>
            <a:spAutoFit/>
          </a:bodyPr>
          <a:lstStyle/>
          <a:p>
            <a:pPr>
              <a:lnSpc>
                <a:spcPct val="112000"/>
              </a:lnSpc>
            </a:pPr>
            <a:r>
              <a:rPr lang="zh-CN" altLang="en-US" sz="2800">
                <a:solidFill>
                  <a:schemeClr val="hlink"/>
                </a:solidFill>
                <a:latin typeface="黑体" pitchFamily="2" charset="-122"/>
                <a:ea typeface="方正黑体_GBK" pitchFamily="65" charset="-122"/>
              </a:rPr>
              <a:t>矿物质、有机质、微生物、土壤水分、土壤空气。</a:t>
            </a:r>
          </a:p>
        </p:txBody>
      </p:sp>
      <p:sp>
        <p:nvSpPr>
          <p:cNvPr id="54282" name="矩形"/>
          <p:cNvSpPr>
            <a:spLocks/>
          </p:cNvSpPr>
          <p:nvPr/>
        </p:nvSpPr>
        <p:spPr bwMode="auto">
          <a:xfrm>
            <a:off x="2876550" y="6800850"/>
            <a:ext cx="4762500" cy="465138"/>
          </a:xfrm>
          <a:prstGeom prst="rect">
            <a:avLst/>
          </a:prstGeom>
          <a:noFill/>
          <a:ln w="9525">
            <a:noFill/>
            <a:miter lim="800000"/>
            <a:headEnd/>
            <a:tailEnd/>
          </a:ln>
        </p:spPr>
        <p:txBody>
          <a:bodyPr/>
          <a:lstStyle/>
          <a:p>
            <a:endParaRPr lang="zh-CN" altLang="en-US"/>
          </a:p>
        </p:txBody>
      </p:sp>
      <p:sp>
        <p:nvSpPr>
          <p:cNvPr id="54283" name="矩形"/>
          <p:cNvSpPr>
            <a:spLocks/>
          </p:cNvSpPr>
          <p:nvPr/>
        </p:nvSpPr>
        <p:spPr bwMode="auto">
          <a:xfrm>
            <a:off x="7623175" y="3344863"/>
            <a:ext cx="8353425" cy="1590675"/>
          </a:xfrm>
          <a:prstGeom prst="rect">
            <a:avLst/>
          </a:prstGeom>
          <a:noFill/>
          <a:ln w="9525">
            <a:noFill/>
            <a:miter lim="800000"/>
            <a:headEnd/>
            <a:tailEnd/>
          </a:ln>
        </p:spPr>
        <p:txBody>
          <a:bodyPr>
            <a:spAutoFit/>
          </a:bodyPr>
          <a:lstStyle/>
          <a:p>
            <a:pPr algn="ctr">
              <a:lnSpc>
                <a:spcPct val="112000"/>
              </a:lnSpc>
            </a:pPr>
            <a:r>
              <a:rPr lang="zh-CN" altLang="en-US" sz="2200">
                <a:solidFill>
                  <a:schemeClr val="hlink"/>
                </a:solidFill>
                <a:latin typeface="方正黑体_GBK" pitchFamily="65" charset="-122"/>
                <a:ea typeface="方正黑体_GBK" pitchFamily="65" charset="-122"/>
              </a:rPr>
              <a:t>有机质含量的多少是衡量土壤肥力高低的一个重要标志，它和矿物质紧密地结合在一起。土壤有机质按其分解程度分为新鲜有机质、半分解有机质和腐殖质。腐殖质是指新鲜有机质经过微生物分解转化所形成的黑色胶体物质，一般占土壤有机质总量的85-90%以上。</a:t>
            </a:r>
          </a:p>
        </p:txBody>
      </p:sp>
      <p:sp>
        <p:nvSpPr>
          <p:cNvPr id="54284" name="矩形"/>
          <p:cNvSpPr>
            <a:spLocks/>
          </p:cNvSpPr>
          <p:nvPr/>
        </p:nvSpPr>
        <p:spPr bwMode="auto">
          <a:xfrm>
            <a:off x="7554913" y="4935538"/>
            <a:ext cx="8061325" cy="841375"/>
          </a:xfrm>
          <a:prstGeom prst="rect">
            <a:avLst/>
          </a:prstGeom>
          <a:noFill/>
          <a:ln w="9525">
            <a:noFill/>
            <a:miter lim="800000"/>
            <a:headEnd/>
            <a:tailEnd/>
          </a:ln>
        </p:spPr>
        <p:txBody>
          <a:bodyPr>
            <a:spAutoFit/>
          </a:bodyPr>
          <a:lstStyle/>
          <a:p>
            <a:pPr algn="ctr">
              <a:lnSpc>
                <a:spcPct val="112000"/>
              </a:lnSpc>
            </a:pPr>
            <a:r>
              <a:rPr lang="zh-CN" altLang="en-US" sz="2200">
                <a:solidFill>
                  <a:schemeClr val="hlink"/>
                </a:solidFill>
                <a:latin typeface="黑体" pitchFamily="2" charset="-122"/>
                <a:ea typeface="方正黑体_GBK" pitchFamily="65" charset="-122"/>
              </a:rPr>
              <a:t>土壤微生物有细菌、真菌、放线菌、藻类和原生动物等。土壤越肥沃，微生物越多。</a:t>
            </a:r>
          </a:p>
        </p:txBody>
      </p:sp>
      <p:sp>
        <p:nvSpPr>
          <p:cNvPr id="54285" name="矩形"/>
          <p:cNvSpPr>
            <a:spLocks/>
          </p:cNvSpPr>
          <p:nvPr/>
        </p:nvSpPr>
        <p:spPr bwMode="auto">
          <a:xfrm>
            <a:off x="7693025" y="7159625"/>
            <a:ext cx="8139113" cy="841375"/>
          </a:xfrm>
          <a:prstGeom prst="rect">
            <a:avLst/>
          </a:prstGeom>
          <a:noFill/>
          <a:ln w="9525">
            <a:noFill/>
            <a:miter lim="800000"/>
            <a:headEnd/>
            <a:tailEnd/>
          </a:ln>
        </p:spPr>
        <p:txBody>
          <a:bodyPr>
            <a:spAutoFit/>
          </a:bodyPr>
          <a:lstStyle/>
          <a:p>
            <a:pPr algn="ctr">
              <a:lnSpc>
                <a:spcPct val="112000"/>
              </a:lnSpc>
            </a:pPr>
            <a:r>
              <a:rPr lang="zh-CN" altLang="en-US" sz="2200">
                <a:solidFill>
                  <a:schemeClr val="hlink"/>
                </a:solidFill>
                <a:latin typeface="黑体" pitchFamily="2" charset="-122"/>
                <a:ea typeface="方正黑体_GBK" pitchFamily="65" charset="-122"/>
              </a:rPr>
              <a:t>土壤空气对作物种子发芽、根系发育、微生物活动及养分转化都有极大的影响</a:t>
            </a:r>
            <a:r>
              <a:rPr lang="zh-CN" altLang="en-US" sz="2200">
                <a:solidFill>
                  <a:srgbClr val="323232"/>
                </a:solidFill>
                <a:latin typeface="黑体" pitchFamily="2" charset="-122"/>
              </a:rPr>
              <a:t>。</a:t>
            </a:r>
          </a:p>
        </p:txBody>
      </p:sp>
      <p:sp>
        <p:nvSpPr>
          <p:cNvPr id="54286" name="矩形"/>
          <p:cNvSpPr>
            <a:spLocks/>
          </p:cNvSpPr>
          <p:nvPr/>
        </p:nvSpPr>
        <p:spPr bwMode="auto">
          <a:xfrm>
            <a:off x="6399213" y="2049463"/>
            <a:ext cx="1368425" cy="466725"/>
          </a:xfrm>
          <a:prstGeom prst="rect">
            <a:avLst/>
          </a:prstGeom>
          <a:noFill/>
          <a:ln w="9525">
            <a:noFill/>
            <a:miter lim="800000"/>
            <a:headEnd/>
            <a:tailEnd/>
          </a:ln>
        </p:spPr>
        <p:txBody>
          <a:bodyPr>
            <a:spAutoFit/>
          </a:bodyPr>
          <a:lstStyle/>
          <a:p>
            <a:pPr algn="ctr">
              <a:lnSpc>
                <a:spcPct val="112000"/>
              </a:lnSpc>
            </a:pPr>
            <a:r>
              <a:rPr lang="zh-CN" altLang="en-US" sz="2200" b="1">
                <a:solidFill>
                  <a:schemeClr val="hlink"/>
                </a:solidFill>
                <a:latin typeface="黑体" pitchFamily="2" charset="-122"/>
                <a:ea typeface="方正黑体_GBK" pitchFamily="65" charset="-122"/>
              </a:rPr>
              <a:t>矿物质：</a:t>
            </a:r>
            <a:endParaRPr lang="zh-CN" altLang="en-US" sz="2200">
              <a:solidFill>
                <a:schemeClr val="hlink"/>
              </a:solidFill>
              <a:latin typeface="黑体" pitchFamily="2" charset="-122"/>
              <a:ea typeface="方正黑体_GBK" pitchFamily="65" charset="-122"/>
            </a:endParaRPr>
          </a:p>
        </p:txBody>
      </p:sp>
      <p:sp>
        <p:nvSpPr>
          <p:cNvPr id="54287" name="矩形"/>
          <p:cNvSpPr>
            <a:spLocks/>
          </p:cNvSpPr>
          <p:nvPr/>
        </p:nvSpPr>
        <p:spPr bwMode="auto">
          <a:xfrm>
            <a:off x="6545263" y="3344863"/>
            <a:ext cx="1363662" cy="465137"/>
          </a:xfrm>
          <a:prstGeom prst="rect">
            <a:avLst/>
          </a:prstGeom>
          <a:noFill/>
          <a:ln w="9525">
            <a:noFill/>
            <a:miter lim="800000"/>
            <a:headEnd/>
            <a:tailEnd/>
          </a:ln>
        </p:spPr>
        <p:txBody>
          <a:bodyPr>
            <a:spAutoFit/>
          </a:bodyPr>
          <a:lstStyle/>
          <a:p>
            <a:pPr>
              <a:lnSpc>
                <a:spcPct val="112000"/>
              </a:lnSpc>
            </a:pPr>
            <a:r>
              <a:rPr lang="zh-CN" altLang="en-US" sz="2200" b="1">
                <a:solidFill>
                  <a:schemeClr val="hlink"/>
                </a:solidFill>
                <a:latin typeface="黑体" pitchFamily="2" charset="-122"/>
                <a:ea typeface="方正黑体_GBK" pitchFamily="65" charset="-122"/>
              </a:rPr>
              <a:t>有机质</a:t>
            </a:r>
            <a:r>
              <a:rPr lang="zh-CN" altLang="en-US" sz="2200">
                <a:solidFill>
                  <a:schemeClr val="hlink"/>
                </a:solidFill>
                <a:latin typeface="黑体" pitchFamily="2" charset="-122"/>
                <a:ea typeface="方正黑体_GBK" pitchFamily="65" charset="-122"/>
              </a:rPr>
              <a:t>：</a:t>
            </a:r>
          </a:p>
        </p:txBody>
      </p:sp>
      <p:sp>
        <p:nvSpPr>
          <p:cNvPr id="54288" name="矩形"/>
          <p:cNvSpPr>
            <a:spLocks/>
          </p:cNvSpPr>
          <p:nvPr/>
        </p:nvSpPr>
        <p:spPr bwMode="auto">
          <a:xfrm>
            <a:off x="6545263" y="4933950"/>
            <a:ext cx="1363662" cy="465138"/>
          </a:xfrm>
          <a:prstGeom prst="rect">
            <a:avLst/>
          </a:prstGeom>
          <a:noFill/>
          <a:ln w="9525">
            <a:noFill/>
            <a:miter lim="800000"/>
            <a:headEnd/>
            <a:tailEnd/>
          </a:ln>
        </p:spPr>
        <p:txBody>
          <a:bodyPr>
            <a:spAutoFit/>
          </a:bodyPr>
          <a:lstStyle/>
          <a:p>
            <a:pPr>
              <a:lnSpc>
                <a:spcPct val="112000"/>
              </a:lnSpc>
            </a:pPr>
            <a:r>
              <a:rPr lang="zh-CN" altLang="en-US" sz="2200" b="1">
                <a:solidFill>
                  <a:schemeClr val="hlink"/>
                </a:solidFill>
                <a:latin typeface="黑体" pitchFamily="2" charset="-122"/>
                <a:ea typeface="方正黑体_GBK" pitchFamily="65" charset="-122"/>
              </a:rPr>
              <a:t>微生物：</a:t>
            </a:r>
            <a:endParaRPr lang="zh-CN" altLang="en-US" sz="2200">
              <a:solidFill>
                <a:schemeClr val="hlink"/>
              </a:solidFill>
              <a:latin typeface="黑体" pitchFamily="2" charset="-122"/>
              <a:ea typeface="方正黑体_GBK" pitchFamily="65" charset="-122"/>
            </a:endParaRPr>
          </a:p>
        </p:txBody>
      </p:sp>
      <p:sp>
        <p:nvSpPr>
          <p:cNvPr id="54289" name="矩形"/>
          <p:cNvSpPr>
            <a:spLocks/>
          </p:cNvSpPr>
          <p:nvPr/>
        </p:nvSpPr>
        <p:spPr bwMode="auto">
          <a:xfrm>
            <a:off x="6403975" y="6086475"/>
            <a:ext cx="1511300" cy="465138"/>
          </a:xfrm>
          <a:prstGeom prst="rect">
            <a:avLst/>
          </a:prstGeom>
          <a:noFill/>
          <a:ln w="9525">
            <a:noFill/>
            <a:miter lim="800000"/>
            <a:headEnd/>
            <a:tailEnd/>
          </a:ln>
        </p:spPr>
        <p:txBody>
          <a:bodyPr>
            <a:spAutoFit/>
          </a:bodyPr>
          <a:lstStyle/>
          <a:p>
            <a:pPr>
              <a:lnSpc>
                <a:spcPct val="112000"/>
              </a:lnSpc>
            </a:pPr>
            <a:r>
              <a:rPr lang="zh-CN" altLang="en-US" sz="2200" b="1">
                <a:solidFill>
                  <a:schemeClr val="hlink"/>
                </a:solidFill>
                <a:latin typeface="黑体" pitchFamily="2" charset="-122"/>
                <a:ea typeface="方正黑体_GBK" pitchFamily="65" charset="-122"/>
              </a:rPr>
              <a:t>土壤水分：</a:t>
            </a:r>
            <a:endParaRPr lang="zh-CN" altLang="en-US" sz="2200">
              <a:solidFill>
                <a:schemeClr val="hlink"/>
              </a:solidFill>
              <a:latin typeface="黑体" pitchFamily="2" charset="-122"/>
              <a:ea typeface="方正黑体_GBK" pitchFamily="65" charset="-122"/>
            </a:endParaRPr>
          </a:p>
        </p:txBody>
      </p:sp>
      <p:sp>
        <p:nvSpPr>
          <p:cNvPr id="54290" name="矩形"/>
          <p:cNvSpPr>
            <a:spLocks/>
          </p:cNvSpPr>
          <p:nvPr/>
        </p:nvSpPr>
        <p:spPr bwMode="auto">
          <a:xfrm>
            <a:off x="6467475" y="7162800"/>
            <a:ext cx="1444625" cy="425450"/>
          </a:xfrm>
          <a:prstGeom prst="rect">
            <a:avLst/>
          </a:prstGeom>
          <a:noFill/>
          <a:ln w="9525">
            <a:noFill/>
            <a:miter lim="800000"/>
            <a:headEnd/>
            <a:tailEnd/>
          </a:ln>
        </p:spPr>
        <p:txBody>
          <a:bodyPr>
            <a:spAutoFit/>
          </a:bodyPr>
          <a:lstStyle/>
          <a:p>
            <a:r>
              <a:rPr lang="zh-CN" altLang="en-US" sz="2200" b="1">
                <a:solidFill>
                  <a:schemeClr val="hlink"/>
                </a:solidFill>
                <a:latin typeface="黑体" pitchFamily="2" charset="-122"/>
                <a:ea typeface="方正黑体_GBK" pitchFamily="65" charset="-122"/>
              </a:rPr>
              <a:t>土壤空气：</a:t>
            </a:r>
            <a:endParaRPr lang="zh-CN" altLang="en-US">
              <a:solidFill>
                <a:schemeClr val="hlink"/>
              </a:solidFill>
              <a:ea typeface="方正黑体_GBK" pitchFamily="65"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6322"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56323" name="矩形"/>
          <p:cNvSpPr>
            <a:spLocks/>
          </p:cNvSpPr>
          <p:nvPr/>
        </p:nvSpPr>
        <p:spPr bwMode="auto">
          <a:xfrm>
            <a:off x="2273300" y="444500"/>
            <a:ext cx="9239250"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土地利用规划作业2</a:t>
            </a:r>
            <a:endParaRPr lang="en-US" altLang="zh-CN" sz="3600" b="1">
              <a:solidFill>
                <a:schemeClr val="hlink"/>
              </a:solidFill>
              <a:latin typeface="黑体" pitchFamily="2" charset="-122"/>
            </a:endParaRPr>
          </a:p>
          <a:p>
            <a:pPr>
              <a:lnSpc>
                <a:spcPct val="112000"/>
              </a:lnSpc>
            </a:pPr>
            <a:endParaRPr lang="en-US" altLang="zh-CN" sz="3600">
              <a:solidFill>
                <a:schemeClr val="hlink"/>
              </a:solidFill>
              <a:latin typeface="黑体" pitchFamily="2" charset="-122"/>
            </a:endParaRPr>
          </a:p>
          <a:p>
            <a:pPr>
              <a:lnSpc>
                <a:spcPct val="112000"/>
              </a:lnSpc>
            </a:pPr>
            <a:endParaRPr lang="zh-CN" altLang="en-US" sz="3600">
              <a:solidFill>
                <a:srgbClr val="323232"/>
              </a:solidFill>
              <a:latin typeface="黑体" pitchFamily="2" charset="-122"/>
            </a:endParaRPr>
          </a:p>
        </p:txBody>
      </p:sp>
      <p:sp>
        <p:nvSpPr>
          <p:cNvPr id="56324" name="矩形"/>
          <p:cNvSpPr>
            <a:spLocks/>
          </p:cNvSpPr>
          <p:nvPr/>
        </p:nvSpPr>
        <p:spPr bwMode="auto">
          <a:xfrm>
            <a:off x="4452938" y="2840038"/>
            <a:ext cx="10871200" cy="5976937"/>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一、什么是土地利用总体规划？乡级土地利用规划主要包括一些什么内容？</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二、土地利用总体规划中土地资源及土地利用现状分析包括哪些内容？</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三、编制土地利用总体规划需要收集、整理和分析哪些有关数据？</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四、编制土地利用总体规划的基本原则是什么？</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五、土地利用总体规划有哪些实施措施？</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六、简要说明土地利用总体规划与基本农田保护的关系</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七、基本农田保护规划有些什么内容？</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八、什么是农用地分等定级？为什么要进行分等定级？分等定级的原则是什么？</a:t>
            </a:r>
            <a:endParaRPr lang="en-US" altLang="zh-CN" sz="2800" b="1">
              <a:solidFill>
                <a:schemeClr val="hlink"/>
              </a:solidFill>
              <a:latin typeface="黑体" pitchFamily="2" charset="-122"/>
            </a:endParaRPr>
          </a:p>
          <a:p>
            <a:pPr>
              <a:lnSpc>
                <a:spcPct val="112000"/>
              </a:lnSpc>
            </a:pPr>
            <a:endParaRPr lang="en-US" altLang="zh-CN" sz="2800">
              <a:solidFill>
                <a:schemeClr val="hlink"/>
              </a:solidFill>
              <a:latin typeface="黑体" pitchFamily="2" charset="-122"/>
            </a:endParaRPr>
          </a:p>
          <a:p>
            <a:pPr>
              <a:lnSpc>
                <a:spcPct val="112000"/>
              </a:lnSpc>
            </a:pPr>
            <a:endParaRPr lang="zh-CN" altLang="en-US" sz="2800">
              <a:solidFill>
                <a:srgbClr val="323232"/>
              </a:solidFill>
              <a:latin typeface="黑体" pitchFamily="2" charset="-122"/>
            </a:endParaRPr>
          </a:p>
        </p:txBody>
      </p:sp>
      <p:sp>
        <p:nvSpPr>
          <p:cNvPr id="56325"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56326"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56327"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56328"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8370" name="图片"/>
          <p:cNvPicPr>
            <a:picLocks/>
          </p:cNvPicPr>
          <p:nvPr/>
        </p:nvPicPr>
        <p:blipFill>
          <a:blip r:embed="rId3"/>
          <a:srcRect/>
          <a:stretch>
            <a:fillRect/>
          </a:stretch>
        </p:blipFill>
        <p:spPr bwMode="auto">
          <a:xfrm>
            <a:off x="-9525" y="38100"/>
            <a:ext cx="16256000" cy="9144000"/>
          </a:xfrm>
          <a:prstGeom prst="rect">
            <a:avLst/>
          </a:prstGeom>
          <a:noFill/>
          <a:ln w="9525">
            <a:noFill/>
            <a:miter lim="800000"/>
            <a:headEnd/>
            <a:tailEnd/>
          </a:ln>
        </p:spPr>
      </p:pic>
      <p:sp>
        <p:nvSpPr>
          <p:cNvPr id="58371" name="矩形"/>
          <p:cNvSpPr>
            <a:spLocks/>
          </p:cNvSpPr>
          <p:nvPr/>
        </p:nvSpPr>
        <p:spPr bwMode="auto">
          <a:xfrm>
            <a:off x="2273300" y="444500"/>
            <a:ext cx="13485813" cy="1319213"/>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一、什么是土地利用总体规划？乡级土地利用规划主要包括一些什 么内容？</a:t>
            </a:r>
            <a:endParaRPr lang="en-US" altLang="zh-CN" sz="3600" b="1">
              <a:solidFill>
                <a:schemeClr val="hlink"/>
              </a:solidFill>
              <a:latin typeface="黑体" pitchFamily="2" charset="-122"/>
            </a:endParaRPr>
          </a:p>
          <a:p>
            <a:pPr>
              <a:lnSpc>
                <a:spcPct val="112000"/>
              </a:lnSpc>
            </a:pPr>
            <a:endParaRPr lang="en-US" altLang="zh-CN" sz="3600">
              <a:solidFill>
                <a:schemeClr val="hlink"/>
              </a:solidFill>
              <a:latin typeface="黑体" pitchFamily="2" charset="-122"/>
            </a:endParaRPr>
          </a:p>
          <a:p>
            <a:pPr>
              <a:lnSpc>
                <a:spcPct val="112000"/>
              </a:lnSpc>
            </a:pPr>
            <a:endParaRPr lang="zh-CN" altLang="en-US" sz="3600">
              <a:solidFill>
                <a:srgbClr val="323232"/>
              </a:solidFill>
              <a:latin typeface="黑体" pitchFamily="2" charset="-122"/>
            </a:endParaRPr>
          </a:p>
        </p:txBody>
      </p:sp>
      <p:sp>
        <p:nvSpPr>
          <p:cNvPr id="58372" name="矩形"/>
          <p:cNvSpPr>
            <a:spLocks/>
          </p:cNvSpPr>
          <p:nvPr/>
        </p:nvSpPr>
        <p:spPr bwMode="auto">
          <a:xfrm>
            <a:off x="500063" y="2411413"/>
            <a:ext cx="12739687" cy="504825"/>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（一）什么是土地利用总体规划？</a:t>
            </a:r>
          </a:p>
        </p:txBody>
      </p:sp>
      <p:sp>
        <p:nvSpPr>
          <p:cNvPr id="58373"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sp>
        <p:nvSpPr>
          <p:cNvPr id="58374" name="矩形"/>
          <p:cNvSpPr>
            <a:spLocks/>
          </p:cNvSpPr>
          <p:nvPr/>
        </p:nvSpPr>
        <p:spPr bwMode="auto">
          <a:xfrm>
            <a:off x="1144588" y="3419475"/>
            <a:ext cx="14255750" cy="2089150"/>
          </a:xfrm>
          <a:prstGeom prst="rect">
            <a:avLst/>
          </a:prstGeom>
          <a:noFill/>
          <a:ln w="9525">
            <a:noFill/>
            <a:miter lim="800000"/>
            <a:headEnd/>
            <a:tailEnd/>
          </a:ln>
        </p:spPr>
        <p:txBody>
          <a:bodyPr/>
          <a:lstStyle/>
          <a:p>
            <a:endParaRPr lang="zh-CN" altLang="en-US"/>
          </a:p>
        </p:txBody>
      </p:sp>
      <p:sp>
        <p:nvSpPr>
          <p:cNvPr id="58375" name="矩形"/>
          <p:cNvSpPr>
            <a:spLocks/>
          </p:cNvSpPr>
          <p:nvPr/>
        </p:nvSpPr>
        <p:spPr bwMode="auto">
          <a:xfrm>
            <a:off x="1431925" y="3779838"/>
            <a:ext cx="9083675" cy="2709862"/>
          </a:xfrm>
          <a:prstGeom prst="rect">
            <a:avLst/>
          </a:prstGeom>
          <a:noFill/>
          <a:ln w="9525">
            <a:noFill/>
            <a:miter lim="800000"/>
            <a:headEnd/>
            <a:tailEnd/>
          </a:ln>
        </p:spPr>
        <p:txBody>
          <a:bodyPr/>
          <a:lstStyle/>
          <a:p>
            <a:endParaRPr lang="zh-CN" altLang="en-US"/>
          </a:p>
        </p:txBody>
      </p:sp>
      <p:sp>
        <p:nvSpPr>
          <p:cNvPr id="58376" name="矩形"/>
          <p:cNvSpPr>
            <a:spLocks/>
          </p:cNvSpPr>
          <p:nvPr/>
        </p:nvSpPr>
        <p:spPr bwMode="auto">
          <a:xfrm>
            <a:off x="1071563" y="3060700"/>
            <a:ext cx="14328775" cy="1373188"/>
          </a:xfrm>
          <a:prstGeom prst="rect">
            <a:avLst/>
          </a:prstGeom>
          <a:noFill/>
          <a:ln w="9525">
            <a:noFill/>
            <a:miter lim="800000"/>
            <a:headEnd/>
            <a:tailEnd/>
          </a:ln>
        </p:spPr>
        <p:txBody>
          <a:bodyPr>
            <a:spAutoFit/>
          </a:bodyPr>
          <a:lstStyle/>
          <a:p>
            <a:r>
              <a:rPr lang="zh-CN" altLang="en-US" sz="2800">
                <a:solidFill>
                  <a:schemeClr val="hlink"/>
                </a:solidFill>
                <a:latin typeface="黑体" pitchFamily="2" charset="-122"/>
              </a:rPr>
              <a:t>土地利用总体规划是各级政府根据国家社会经济可持续发展的要求和当地自然、经济、社会条件，依法组织对辖区内全部土地的开发、利用、整治、保护在空间和时间上所作的综合部署和统筹安排。</a:t>
            </a:r>
          </a:p>
        </p:txBody>
      </p:sp>
      <p:sp>
        <p:nvSpPr>
          <p:cNvPr id="58377" name="矩形"/>
          <p:cNvSpPr>
            <a:spLocks/>
          </p:cNvSpPr>
          <p:nvPr/>
        </p:nvSpPr>
        <p:spPr bwMode="auto">
          <a:xfrm>
            <a:off x="495300" y="4857750"/>
            <a:ext cx="11228388"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（二）乡级土地利用规划主要包括一些什么内容？</a:t>
            </a:r>
          </a:p>
        </p:txBody>
      </p:sp>
      <p:sp>
        <p:nvSpPr>
          <p:cNvPr id="58378" name="矩形"/>
          <p:cNvSpPr>
            <a:spLocks/>
          </p:cNvSpPr>
          <p:nvPr/>
        </p:nvSpPr>
        <p:spPr bwMode="auto">
          <a:xfrm>
            <a:off x="1144588" y="5580063"/>
            <a:ext cx="14398625" cy="2654300"/>
          </a:xfrm>
          <a:prstGeom prst="rect">
            <a:avLst/>
          </a:prstGeom>
          <a:noFill/>
          <a:ln w="9525">
            <a:noFill/>
            <a:miter lim="800000"/>
            <a:headEnd/>
            <a:tailEnd/>
          </a:ln>
        </p:spPr>
        <p:txBody>
          <a:bodyPr>
            <a:spAutoFit/>
          </a:bodyPr>
          <a:lstStyle/>
          <a:p>
            <a:r>
              <a:rPr lang="en-US" altLang="zh-CN" sz="2800">
                <a:solidFill>
                  <a:schemeClr val="hlink"/>
                </a:solidFill>
                <a:latin typeface="黑体" pitchFamily="2" charset="-122"/>
              </a:rPr>
              <a:t>1、根据上一级规划，确定本乡镇土地利用目标、发展方向和各类用地指标；</a:t>
            </a:r>
          </a:p>
          <a:p>
            <a:r>
              <a:rPr lang="en-US" altLang="zh-CN" sz="2800">
                <a:solidFill>
                  <a:schemeClr val="hlink"/>
                </a:solidFill>
                <a:latin typeface="黑体" pitchFamily="2" charset="-122"/>
              </a:rPr>
              <a:t>2、确定安排耕地、生态环境、基础产业；</a:t>
            </a:r>
          </a:p>
          <a:p>
            <a:r>
              <a:rPr lang="en-US" altLang="zh-CN" sz="2800">
                <a:solidFill>
                  <a:schemeClr val="hlink"/>
                </a:solidFill>
                <a:latin typeface="黑体" pitchFamily="2" charset="-122"/>
              </a:rPr>
              <a:t>3、确定土地用途分区、村镇建设用地布局与边界、农村居民点用地扩展边界的划定，明确        地块具体用途和限制条件；</a:t>
            </a:r>
          </a:p>
          <a:p>
            <a:r>
              <a:rPr lang="en-US" altLang="zh-CN" sz="2800">
                <a:solidFill>
                  <a:schemeClr val="hlink"/>
                </a:solidFill>
                <a:latin typeface="黑体" pitchFamily="2" charset="-122"/>
              </a:rPr>
              <a:t>4、确定土地整理、复垦、开发的规模和范围。</a:t>
            </a:r>
          </a:p>
          <a:p>
            <a:r>
              <a:rPr lang="en-US" altLang="zh-CN" sz="2800">
                <a:solidFill>
                  <a:schemeClr val="hlink"/>
                </a:solidFill>
                <a:latin typeface="黑体" pitchFamily="2" charset="-122"/>
              </a:rPr>
              <a:t>5、实现规划的具体措施。</a:t>
            </a:r>
            <a:endParaRPr lang="zh-CN" altLang="en-US" sz="2800">
              <a:solidFill>
                <a:schemeClr val="hlink"/>
              </a:solidFill>
              <a:latin typeface="黑体"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418"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60419" name="矩形"/>
          <p:cNvSpPr>
            <a:spLocks/>
          </p:cNvSpPr>
          <p:nvPr/>
        </p:nvSpPr>
        <p:spPr bwMode="auto">
          <a:xfrm>
            <a:off x="1719263" y="444500"/>
            <a:ext cx="14400212" cy="7429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二、土地利用总体规划中土地资源及土地利用现状分析包括哪些内容</a:t>
            </a:r>
            <a:r>
              <a:rPr lang="zh-CN" altLang="en-US" sz="3600">
                <a:solidFill>
                  <a:schemeClr val="hlink"/>
                </a:solidFill>
                <a:latin typeface="黑体" pitchFamily="2" charset="-122"/>
              </a:rPr>
              <a:t>？</a:t>
            </a:r>
            <a:endParaRPr lang="en-US" altLang="zh-CN" sz="3600">
              <a:solidFill>
                <a:schemeClr val="hlink"/>
              </a:solidFill>
              <a:latin typeface="黑体" pitchFamily="2" charset="-122"/>
            </a:endParaRPr>
          </a:p>
          <a:p>
            <a:pPr>
              <a:lnSpc>
                <a:spcPct val="112000"/>
              </a:lnSpc>
            </a:pPr>
            <a:endParaRPr lang="zh-CN" altLang="en-US" sz="3600">
              <a:solidFill>
                <a:schemeClr val="hlink"/>
              </a:solidFill>
              <a:latin typeface="黑体" pitchFamily="2" charset="-122"/>
            </a:endParaRPr>
          </a:p>
        </p:txBody>
      </p:sp>
      <p:sp>
        <p:nvSpPr>
          <p:cNvPr id="60420" name="矩形"/>
          <p:cNvSpPr>
            <a:spLocks/>
          </p:cNvSpPr>
          <p:nvPr/>
        </p:nvSpPr>
        <p:spPr bwMode="auto">
          <a:xfrm>
            <a:off x="4672013" y="2125663"/>
            <a:ext cx="11447462" cy="1077912"/>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土地利用现状分析包括：</a:t>
            </a:r>
            <a:r>
              <a:rPr lang="zh-CN" altLang="en-US" sz="2800">
                <a:solidFill>
                  <a:schemeClr val="hlink"/>
                </a:solidFill>
                <a:latin typeface="黑体" pitchFamily="2" charset="-122"/>
              </a:rPr>
              <a:t>规划区域内土地资源的特点分析，土地利用结构与布局、利用程度、利用效果及存在问题作出的分析。</a:t>
            </a:r>
          </a:p>
        </p:txBody>
      </p:sp>
      <p:sp>
        <p:nvSpPr>
          <p:cNvPr id="60421"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60422"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60423"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60424"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60425" name="矩形"/>
          <p:cNvSpPr>
            <a:spLocks/>
          </p:cNvSpPr>
          <p:nvPr/>
        </p:nvSpPr>
        <p:spPr bwMode="auto">
          <a:xfrm>
            <a:off x="4600575" y="3563938"/>
            <a:ext cx="11663363" cy="1525587"/>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具体包括：</a:t>
            </a:r>
            <a:r>
              <a:rPr lang="zh-CN" altLang="en-US" sz="2800">
                <a:solidFill>
                  <a:schemeClr val="hlink"/>
                </a:solidFill>
                <a:latin typeface="黑体" pitchFamily="2" charset="-122"/>
              </a:rPr>
              <a:t>土地利用自然和社会条件分析；土地资源数量质量分析；土地利用结构分析；土地利用动态变化分析；土地利用程度分析；土地后备资源分析；土地利用集约度和效益分析。</a:t>
            </a:r>
          </a:p>
        </p:txBody>
      </p:sp>
      <p:sp>
        <p:nvSpPr>
          <p:cNvPr id="60426" name="矩形"/>
          <p:cNvSpPr>
            <a:spLocks/>
          </p:cNvSpPr>
          <p:nvPr/>
        </p:nvSpPr>
        <p:spPr bwMode="auto">
          <a:xfrm>
            <a:off x="4600575" y="5648325"/>
            <a:ext cx="11591925" cy="1525588"/>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作用：</a:t>
            </a:r>
            <a:r>
              <a:rPr lang="zh-CN" altLang="en-US" sz="2800">
                <a:solidFill>
                  <a:schemeClr val="hlink"/>
                </a:solidFill>
                <a:latin typeface="黑体" pitchFamily="2" charset="-122"/>
              </a:rPr>
              <a:t>土地利用现状分析是土地利用总体规划的基础，因此在编制土地利用规划时，必须对土地利用现状资料分析，找出土地利用存在问题，为土地利用总体规划的重要依据。</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246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62467" name="矩形"/>
          <p:cNvSpPr>
            <a:spLocks/>
          </p:cNvSpPr>
          <p:nvPr/>
        </p:nvSpPr>
        <p:spPr bwMode="auto">
          <a:xfrm>
            <a:off x="2273300" y="444500"/>
            <a:ext cx="13846175" cy="7429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三、编制土地利用总体规划需要收集、整理和分析哪些有关数据？</a:t>
            </a:r>
            <a:endParaRPr lang="en-US" altLang="zh-CN" sz="3600" b="1">
              <a:solidFill>
                <a:schemeClr val="hlink"/>
              </a:solidFill>
              <a:latin typeface="黑体" pitchFamily="2" charset="-122"/>
            </a:endParaRPr>
          </a:p>
          <a:p>
            <a:pPr>
              <a:lnSpc>
                <a:spcPct val="112000"/>
              </a:lnSpc>
            </a:pPr>
            <a:endParaRPr lang="zh-CN" altLang="en-US" sz="3600">
              <a:solidFill>
                <a:schemeClr val="hlink"/>
              </a:solidFill>
              <a:latin typeface="黑体" pitchFamily="2" charset="-122"/>
            </a:endParaRPr>
          </a:p>
        </p:txBody>
      </p:sp>
      <p:sp>
        <p:nvSpPr>
          <p:cNvPr id="62468" name="矩形"/>
          <p:cNvSpPr>
            <a:spLocks/>
          </p:cNvSpPr>
          <p:nvPr/>
        </p:nvSpPr>
        <p:spPr bwMode="auto">
          <a:xfrm>
            <a:off x="3233738" y="1192213"/>
            <a:ext cx="10944225" cy="501650"/>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rPr>
              <a:t>在编制土地利用总体规划准备阶段，需要收集、整理和分析以下资料：</a:t>
            </a:r>
          </a:p>
        </p:txBody>
      </p:sp>
      <p:sp>
        <p:nvSpPr>
          <p:cNvPr id="62469"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62470"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62471"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62472"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62473" name="矩形"/>
          <p:cNvSpPr>
            <a:spLocks/>
          </p:cNvSpPr>
          <p:nvPr/>
        </p:nvSpPr>
        <p:spPr bwMode="auto">
          <a:xfrm>
            <a:off x="4238625" y="3059113"/>
            <a:ext cx="10580688" cy="4870450"/>
          </a:xfrm>
          <a:prstGeom prst="rect">
            <a:avLst/>
          </a:prstGeom>
          <a:noFill/>
          <a:ln w="9525">
            <a:noFill/>
            <a:miter lim="800000"/>
            <a:headEnd/>
            <a:tailEnd/>
          </a:ln>
        </p:spPr>
        <p:txBody>
          <a:bodyPr>
            <a:spAutoFit/>
          </a:bodyPr>
          <a:lstStyle/>
          <a:p>
            <a:pPr>
              <a:lnSpc>
                <a:spcPct val="112000"/>
              </a:lnSpc>
            </a:pPr>
            <a:r>
              <a:rPr lang="en-US" altLang="zh-CN" sz="2800">
                <a:solidFill>
                  <a:schemeClr val="hlink"/>
                </a:solidFill>
                <a:latin typeface="黑体" pitchFamily="2" charset="-122"/>
              </a:rPr>
              <a:t>1、自然条件：气候、水文、地貌、自然灾害；</a:t>
            </a:r>
          </a:p>
          <a:p>
            <a:pPr>
              <a:lnSpc>
                <a:spcPct val="112000"/>
              </a:lnSpc>
            </a:pPr>
            <a:r>
              <a:rPr lang="en-US" altLang="zh-CN" sz="2800">
                <a:solidFill>
                  <a:schemeClr val="hlink"/>
                </a:solidFill>
                <a:latin typeface="黑体" pitchFamily="2" charset="-122"/>
              </a:rPr>
              <a:t>2、资源状况：矿产资源、生物资源、景观资源；</a:t>
            </a:r>
          </a:p>
          <a:p>
            <a:pPr>
              <a:lnSpc>
                <a:spcPct val="112000"/>
              </a:lnSpc>
            </a:pPr>
            <a:r>
              <a:rPr lang="en-US" altLang="zh-CN" sz="2800">
                <a:solidFill>
                  <a:schemeClr val="hlink"/>
                </a:solidFill>
                <a:latin typeface="黑体" pitchFamily="2" charset="-122"/>
              </a:rPr>
              <a:t>3、人口资料：</a:t>
            </a:r>
          </a:p>
          <a:p>
            <a:pPr>
              <a:lnSpc>
                <a:spcPct val="112000"/>
              </a:lnSpc>
            </a:pPr>
            <a:r>
              <a:rPr lang="en-US" altLang="zh-CN" sz="2800">
                <a:solidFill>
                  <a:schemeClr val="hlink"/>
                </a:solidFill>
                <a:latin typeface="黑体" pitchFamily="2" charset="-122"/>
              </a:rPr>
              <a:t>4、国民经济发展资料：产业结构、国内生产总值、固定资产投入；</a:t>
            </a:r>
          </a:p>
          <a:p>
            <a:pPr>
              <a:lnSpc>
                <a:spcPct val="112000"/>
              </a:lnSpc>
            </a:pPr>
            <a:r>
              <a:rPr lang="en-US" altLang="zh-CN" sz="2800">
                <a:solidFill>
                  <a:schemeClr val="hlink"/>
                </a:solidFill>
                <a:latin typeface="黑体" pitchFamily="2" charset="-122"/>
              </a:rPr>
              <a:t>5、城乡建设及基础设施状况：</a:t>
            </a:r>
          </a:p>
          <a:p>
            <a:pPr>
              <a:lnSpc>
                <a:spcPct val="112000"/>
              </a:lnSpc>
            </a:pPr>
            <a:r>
              <a:rPr lang="en-US" altLang="zh-CN" sz="2800">
                <a:solidFill>
                  <a:schemeClr val="hlink"/>
                </a:solidFill>
                <a:latin typeface="黑体" pitchFamily="2" charset="-122"/>
              </a:rPr>
              <a:t>6、主要产业发展状况：</a:t>
            </a:r>
          </a:p>
          <a:p>
            <a:pPr>
              <a:lnSpc>
                <a:spcPct val="112000"/>
              </a:lnSpc>
            </a:pPr>
            <a:r>
              <a:rPr lang="en-US" altLang="zh-CN" sz="2800">
                <a:solidFill>
                  <a:schemeClr val="hlink"/>
                </a:solidFill>
                <a:latin typeface="黑体" pitchFamily="2" charset="-122"/>
              </a:rPr>
              <a:t>7、生态环境状况；</a:t>
            </a:r>
          </a:p>
          <a:p>
            <a:pPr>
              <a:lnSpc>
                <a:spcPct val="112000"/>
              </a:lnSpc>
            </a:pPr>
            <a:r>
              <a:rPr lang="en-US" altLang="zh-CN" sz="2800">
                <a:solidFill>
                  <a:schemeClr val="hlink"/>
                </a:solidFill>
                <a:latin typeface="黑体" pitchFamily="2" charset="-122"/>
              </a:rPr>
              <a:t>8、农业普查资料；</a:t>
            </a:r>
          </a:p>
          <a:p>
            <a:pPr>
              <a:lnSpc>
                <a:spcPct val="112000"/>
              </a:lnSpc>
            </a:pPr>
            <a:r>
              <a:rPr lang="en-US" altLang="zh-CN" sz="2800">
                <a:solidFill>
                  <a:schemeClr val="hlink"/>
                </a:solidFill>
                <a:latin typeface="黑体" pitchFamily="2" charset="-122"/>
              </a:rPr>
              <a:t>9、历史资料。</a:t>
            </a:r>
            <a:endParaRPr lang="zh-CN" altLang="en-US" sz="2800">
              <a:solidFill>
                <a:schemeClr val="hlink"/>
              </a:solidFill>
              <a:latin typeface="黑体" pitchFamily="2" charset="-122"/>
            </a:endParaRPr>
          </a:p>
        </p:txBody>
      </p:sp>
      <p:sp>
        <p:nvSpPr>
          <p:cNvPr id="62474" name="矩形"/>
          <p:cNvSpPr>
            <a:spLocks/>
          </p:cNvSpPr>
          <p:nvPr/>
        </p:nvSpPr>
        <p:spPr bwMode="auto">
          <a:xfrm>
            <a:off x="3590925" y="2990850"/>
            <a:ext cx="11591925" cy="571500"/>
          </a:xfrm>
          <a:prstGeom prst="rect">
            <a:avLst/>
          </a:prstGeom>
          <a:noFill/>
          <a:ln w="9525">
            <a:noFill/>
            <a:miter lim="800000"/>
            <a:headEnd/>
            <a:tailEnd/>
          </a:ln>
        </p:spPr>
        <p:txBody>
          <a:bodyPr/>
          <a:lstStyle/>
          <a:p>
            <a:endParaRPr lang="zh-CN" altLang="en-US"/>
          </a:p>
        </p:txBody>
      </p:sp>
      <p:sp>
        <p:nvSpPr>
          <p:cNvPr id="62475" name="矩形"/>
          <p:cNvSpPr>
            <a:spLocks/>
          </p:cNvSpPr>
          <p:nvPr/>
        </p:nvSpPr>
        <p:spPr bwMode="auto">
          <a:xfrm>
            <a:off x="3876675" y="2266950"/>
            <a:ext cx="3022600"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（一）基础资料：</a:t>
            </a:r>
            <a:endParaRPr lang="zh-CN" altLang="en-US" sz="2800">
              <a:solidFill>
                <a:schemeClr val="hlink"/>
              </a:solidFill>
              <a:latin typeface="黑体"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4514"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64515" name="矩形"/>
          <p:cNvSpPr>
            <a:spLocks/>
          </p:cNvSpPr>
          <p:nvPr/>
        </p:nvSpPr>
        <p:spPr bwMode="auto">
          <a:xfrm>
            <a:off x="2273300" y="444500"/>
            <a:ext cx="13846175" cy="7429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三、编制土地利用总体规划需要收集、整理和分析哪些有关数据？</a:t>
            </a:r>
            <a:endParaRPr lang="en-US" altLang="zh-CN" sz="3600" b="1">
              <a:solidFill>
                <a:schemeClr val="hlink"/>
              </a:solidFill>
              <a:latin typeface="黑体" pitchFamily="2" charset="-122"/>
            </a:endParaRPr>
          </a:p>
          <a:p>
            <a:pPr>
              <a:lnSpc>
                <a:spcPct val="112000"/>
              </a:lnSpc>
            </a:pPr>
            <a:endParaRPr lang="zh-CN" altLang="en-US" sz="3600">
              <a:solidFill>
                <a:schemeClr val="hlink"/>
              </a:solidFill>
              <a:latin typeface="黑体" pitchFamily="2" charset="-122"/>
            </a:endParaRPr>
          </a:p>
        </p:txBody>
      </p:sp>
      <p:sp>
        <p:nvSpPr>
          <p:cNvPr id="64516" name="矩形"/>
          <p:cNvSpPr>
            <a:spLocks/>
          </p:cNvSpPr>
          <p:nvPr/>
        </p:nvSpPr>
        <p:spPr bwMode="auto">
          <a:xfrm>
            <a:off x="3233738" y="1192213"/>
            <a:ext cx="10944225" cy="501650"/>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rPr>
              <a:t>在编制土地利用总体规划准备阶段，需要收集、整理和分析以下资料：</a:t>
            </a:r>
          </a:p>
        </p:txBody>
      </p:sp>
      <p:sp>
        <p:nvSpPr>
          <p:cNvPr id="64517"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64518"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64519"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64520"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64521" name="矩形"/>
          <p:cNvSpPr>
            <a:spLocks/>
          </p:cNvSpPr>
          <p:nvPr/>
        </p:nvSpPr>
        <p:spPr bwMode="auto">
          <a:xfrm>
            <a:off x="4238625" y="3059113"/>
            <a:ext cx="8281988" cy="2959100"/>
          </a:xfrm>
          <a:prstGeom prst="rect">
            <a:avLst/>
          </a:prstGeom>
          <a:noFill/>
          <a:ln w="9525">
            <a:noFill/>
            <a:miter lim="800000"/>
            <a:headEnd/>
            <a:tailEnd/>
          </a:ln>
        </p:spPr>
        <p:txBody>
          <a:bodyPr>
            <a:spAutoFit/>
          </a:bodyPr>
          <a:lstStyle/>
          <a:p>
            <a:pPr>
              <a:lnSpc>
                <a:spcPct val="112000"/>
              </a:lnSpc>
            </a:pPr>
            <a:r>
              <a:rPr lang="en-US" altLang="zh-CN" sz="2800">
                <a:solidFill>
                  <a:schemeClr val="hlink"/>
                </a:solidFill>
                <a:latin typeface="黑体" pitchFamily="2" charset="-122"/>
              </a:rPr>
              <a:t>1、土地利用现状调查资料，数据、图件、报告；</a:t>
            </a:r>
          </a:p>
          <a:p>
            <a:pPr>
              <a:lnSpc>
                <a:spcPct val="112000"/>
              </a:lnSpc>
            </a:pPr>
            <a:r>
              <a:rPr lang="en-US" altLang="zh-CN" sz="2800">
                <a:solidFill>
                  <a:schemeClr val="hlink"/>
                </a:solidFill>
                <a:latin typeface="黑体" pitchFamily="2" charset="-122"/>
              </a:rPr>
              <a:t>2、土地利用变更调查资料，数据、图件、报告；</a:t>
            </a:r>
          </a:p>
          <a:p>
            <a:pPr>
              <a:lnSpc>
                <a:spcPct val="112000"/>
              </a:lnSpc>
            </a:pPr>
            <a:r>
              <a:rPr lang="en-US" altLang="zh-CN" sz="2800">
                <a:solidFill>
                  <a:schemeClr val="hlink"/>
                </a:solidFill>
                <a:latin typeface="黑体" pitchFamily="2" charset="-122"/>
              </a:rPr>
              <a:t>3、历年土地统计资料；</a:t>
            </a:r>
          </a:p>
          <a:p>
            <a:pPr>
              <a:lnSpc>
                <a:spcPct val="112000"/>
              </a:lnSpc>
            </a:pPr>
            <a:r>
              <a:rPr lang="en-US" altLang="zh-CN" sz="2800">
                <a:solidFill>
                  <a:schemeClr val="hlink"/>
                </a:solidFill>
                <a:latin typeface="黑体" pitchFamily="2" charset="-122"/>
              </a:rPr>
              <a:t>4、历年非农建设用地清查资料；</a:t>
            </a:r>
          </a:p>
          <a:p>
            <a:pPr>
              <a:lnSpc>
                <a:spcPct val="112000"/>
              </a:lnSpc>
            </a:pPr>
            <a:r>
              <a:rPr lang="en-US" altLang="zh-CN" sz="2800">
                <a:solidFill>
                  <a:schemeClr val="hlink"/>
                </a:solidFill>
                <a:latin typeface="黑体" pitchFamily="2" charset="-122"/>
              </a:rPr>
              <a:t>5、土地资源调查及其他专项调查资料；</a:t>
            </a:r>
          </a:p>
          <a:p>
            <a:pPr>
              <a:lnSpc>
                <a:spcPct val="112000"/>
              </a:lnSpc>
            </a:pPr>
            <a:r>
              <a:rPr lang="en-US" altLang="zh-CN" sz="2800">
                <a:solidFill>
                  <a:schemeClr val="hlink"/>
                </a:solidFill>
                <a:latin typeface="黑体" pitchFamily="2" charset="-122"/>
              </a:rPr>
              <a:t>6、土地分等定级、土壤分级资料。</a:t>
            </a:r>
            <a:endParaRPr lang="zh-CN" altLang="en-US" sz="2800">
              <a:solidFill>
                <a:schemeClr val="hlink"/>
              </a:solidFill>
              <a:latin typeface="黑体" pitchFamily="2" charset="-122"/>
            </a:endParaRPr>
          </a:p>
        </p:txBody>
      </p:sp>
      <p:sp>
        <p:nvSpPr>
          <p:cNvPr id="64522" name="矩形"/>
          <p:cNvSpPr>
            <a:spLocks/>
          </p:cNvSpPr>
          <p:nvPr/>
        </p:nvSpPr>
        <p:spPr bwMode="auto">
          <a:xfrm>
            <a:off x="3590925" y="2990850"/>
            <a:ext cx="11591925" cy="571500"/>
          </a:xfrm>
          <a:prstGeom prst="rect">
            <a:avLst/>
          </a:prstGeom>
          <a:noFill/>
          <a:ln w="9525">
            <a:noFill/>
            <a:miter lim="800000"/>
            <a:headEnd/>
            <a:tailEnd/>
          </a:ln>
        </p:spPr>
        <p:txBody>
          <a:bodyPr/>
          <a:lstStyle/>
          <a:p>
            <a:endParaRPr lang="zh-CN" altLang="en-US"/>
          </a:p>
        </p:txBody>
      </p:sp>
      <p:sp>
        <p:nvSpPr>
          <p:cNvPr id="64523" name="矩形"/>
          <p:cNvSpPr>
            <a:spLocks/>
          </p:cNvSpPr>
          <p:nvPr/>
        </p:nvSpPr>
        <p:spPr bwMode="auto">
          <a:xfrm>
            <a:off x="3876675" y="2266950"/>
            <a:ext cx="5403850"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（二）土地资源与土地利用资料：</a:t>
            </a:r>
            <a:endParaRPr lang="zh-CN" altLang="en-US" sz="2800">
              <a:solidFill>
                <a:schemeClr val="hlink"/>
              </a:solidFill>
              <a:latin typeface="黑体"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6562"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66563" name="矩形"/>
          <p:cNvSpPr>
            <a:spLocks/>
          </p:cNvSpPr>
          <p:nvPr/>
        </p:nvSpPr>
        <p:spPr bwMode="auto">
          <a:xfrm>
            <a:off x="2273300" y="444500"/>
            <a:ext cx="13846175" cy="7429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三、编制土地利用总体规划需要收集、整理和分析哪些有关数据？</a:t>
            </a:r>
            <a:endParaRPr lang="en-US" altLang="zh-CN" sz="3600" b="1">
              <a:solidFill>
                <a:schemeClr val="hlink"/>
              </a:solidFill>
              <a:latin typeface="黑体" pitchFamily="2" charset="-122"/>
            </a:endParaRPr>
          </a:p>
          <a:p>
            <a:pPr>
              <a:lnSpc>
                <a:spcPct val="112000"/>
              </a:lnSpc>
            </a:pPr>
            <a:endParaRPr lang="zh-CN" altLang="en-US" sz="3600">
              <a:solidFill>
                <a:srgbClr val="323232"/>
              </a:solidFill>
              <a:latin typeface="黑体" pitchFamily="2" charset="-122"/>
            </a:endParaRPr>
          </a:p>
        </p:txBody>
      </p:sp>
      <p:sp>
        <p:nvSpPr>
          <p:cNvPr id="66564" name="矩形"/>
          <p:cNvSpPr>
            <a:spLocks/>
          </p:cNvSpPr>
          <p:nvPr/>
        </p:nvSpPr>
        <p:spPr bwMode="auto">
          <a:xfrm>
            <a:off x="3233738" y="1192213"/>
            <a:ext cx="10944225" cy="501650"/>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rPr>
              <a:t>在编制土地利用总体规划准备阶段，需要收集、整理和分析以下资料：</a:t>
            </a:r>
          </a:p>
        </p:txBody>
      </p:sp>
      <p:sp>
        <p:nvSpPr>
          <p:cNvPr id="66565"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66566"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66567"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66568"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66569" name="矩形"/>
          <p:cNvSpPr>
            <a:spLocks/>
          </p:cNvSpPr>
          <p:nvPr/>
        </p:nvSpPr>
        <p:spPr bwMode="auto">
          <a:xfrm>
            <a:off x="4238625" y="3059113"/>
            <a:ext cx="11880850" cy="2481262"/>
          </a:xfrm>
          <a:prstGeom prst="rect">
            <a:avLst/>
          </a:prstGeom>
          <a:noFill/>
          <a:ln w="9525">
            <a:noFill/>
            <a:miter lim="800000"/>
            <a:headEnd/>
            <a:tailEnd/>
          </a:ln>
        </p:spPr>
        <p:txBody>
          <a:bodyPr>
            <a:spAutoFit/>
          </a:bodyPr>
          <a:lstStyle/>
          <a:p>
            <a:pPr>
              <a:lnSpc>
                <a:spcPct val="112000"/>
              </a:lnSpc>
            </a:pPr>
            <a:r>
              <a:rPr lang="en-US" altLang="zh-CN" sz="2800">
                <a:solidFill>
                  <a:schemeClr val="hlink"/>
                </a:solidFill>
                <a:latin typeface="黑体" pitchFamily="2" charset="-122"/>
              </a:rPr>
              <a:t>1、国民经济和社会发展规划；</a:t>
            </a:r>
          </a:p>
          <a:p>
            <a:pPr>
              <a:lnSpc>
                <a:spcPct val="112000"/>
              </a:lnSpc>
            </a:pPr>
            <a:r>
              <a:rPr lang="en-US" altLang="zh-CN" sz="2800">
                <a:solidFill>
                  <a:schemeClr val="hlink"/>
                </a:solidFill>
                <a:latin typeface="黑体" pitchFamily="2" charset="-122"/>
              </a:rPr>
              <a:t>2、上一级土地利用总体规划资料；</a:t>
            </a:r>
          </a:p>
          <a:p>
            <a:pPr>
              <a:lnSpc>
                <a:spcPct val="112000"/>
              </a:lnSpc>
            </a:pPr>
            <a:r>
              <a:rPr lang="en-US" altLang="zh-CN" sz="2800">
                <a:solidFill>
                  <a:schemeClr val="hlink"/>
                </a:solidFill>
                <a:latin typeface="黑体" pitchFamily="2" charset="-122"/>
              </a:rPr>
              <a:t>3、上一轮土地利用总体规划资料；</a:t>
            </a:r>
          </a:p>
          <a:p>
            <a:pPr>
              <a:lnSpc>
                <a:spcPct val="112000"/>
              </a:lnSpc>
            </a:pPr>
            <a:r>
              <a:rPr lang="en-US" altLang="zh-CN" sz="2800">
                <a:solidFill>
                  <a:schemeClr val="hlink"/>
                </a:solidFill>
                <a:latin typeface="黑体" pitchFamily="2" charset="-122"/>
              </a:rPr>
              <a:t>4、国土规划、基本农田保护、村镇规划、农业、林业、交通、水利、旅游等部门涉及土地利用的各专项规划。</a:t>
            </a:r>
            <a:endParaRPr lang="zh-CN" altLang="en-US" sz="2800">
              <a:solidFill>
                <a:schemeClr val="hlink"/>
              </a:solidFill>
              <a:latin typeface="黑体" pitchFamily="2" charset="-122"/>
            </a:endParaRPr>
          </a:p>
        </p:txBody>
      </p:sp>
      <p:sp>
        <p:nvSpPr>
          <p:cNvPr id="66570" name="矩形"/>
          <p:cNvSpPr>
            <a:spLocks/>
          </p:cNvSpPr>
          <p:nvPr/>
        </p:nvSpPr>
        <p:spPr bwMode="auto">
          <a:xfrm>
            <a:off x="3590925" y="2990850"/>
            <a:ext cx="11591925" cy="571500"/>
          </a:xfrm>
          <a:prstGeom prst="rect">
            <a:avLst/>
          </a:prstGeom>
          <a:noFill/>
          <a:ln w="9525">
            <a:noFill/>
            <a:miter lim="800000"/>
            <a:headEnd/>
            <a:tailEnd/>
          </a:ln>
        </p:spPr>
        <p:txBody>
          <a:bodyPr/>
          <a:lstStyle/>
          <a:p>
            <a:endParaRPr lang="zh-CN" altLang="en-US"/>
          </a:p>
        </p:txBody>
      </p:sp>
      <p:sp>
        <p:nvSpPr>
          <p:cNvPr id="66571" name="矩形"/>
          <p:cNvSpPr>
            <a:spLocks/>
          </p:cNvSpPr>
          <p:nvPr/>
        </p:nvSpPr>
        <p:spPr bwMode="auto">
          <a:xfrm>
            <a:off x="3876675" y="2266950"/>
            <a:ext cx="3675063"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（三）有关规划资料：</a:t>
            </a:r>
            <a:endParaRPr lang="zh-CN" altLang="en-US" sz="2800">
              <a:solidFill>
                <a:schemeClr val="hlink"/>
              </a:solidFill>
              <a:latin typeface="黑体"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8610"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68611" name="矩形"/>
          <p:cNvSpPr>
            <a:spLocks/>
          </p:cNvSpPr>
          <p:nvPr/>
        </p:nvSpPr>
        <p:spPr bwMode="auto">
          <a:xfrm>
            <a:off x="2273300" y="444500"/>
            <a:ext cx="10318750" cy="7429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四、编制土地利用总体规划的基本原则是什么？</a:t>
            </a:r>
            <a:endParaRPr lang="en-US" altLang="zh-CN" sz="3600" b="1">
              <a:solidFill>
                <a:schemeClr val="hlink"/>
              </a:solidFill>
              <a:latin typeface="黑体" pitchFamily="2" charset="-122"/>
            </a:endParaRPr>
          </a:p>
          <a:p>
            <a:pPr>
              <a:lnSpc>
                <a:spcPct val="112000"/>
              </a:lnSpc>
            </a:pPr>
            <a:endParaRPr lang="zh-CN" altLang="en-US" sz="3600">
              <a:solidFill>
                <a:schemeClr val="hlink"/>
              </a:solidFill>
              <a:latin typeface="黑体" pitchFamily="2" charset="-122"/>
            </a:endParaRPr>
          </a:p>
        </p:txBody>
      </p:sp>
      <p:sp>
        <p:nvSpPr>
          <p:cNvPr id="68612" name="矩形"/>
          <p:cNvSpPr>
            <a:spLocks/>
          </p:cNvSpPr>
          <p:nvPr/>
        </p:nvSpPr>
        <p:spPr bwMode="auto">
          <a:xfrm>
            <a:off x="3233738" y="1192213"/>
            <a:ext cx="646112" cy="500062"/>
          </a:xfrm>
          <a:prstGeom prst="rect">
            <a:avLst/>
          </a:prstGeom>
          <a:noFill/>
          <a:ln w="9525">
            <a:noFill/>
            <a:miter lim="800000"/>
            <a:headEnd/>
            <a:tailEnd/>
          </a:ln>
        </p:spPr>
        <p:txBody>
          <a:bodyPr/>
          <a:lstStyle/>
          <a:p>
            <a:endParaRPr lang="zh-CN" altLang="en-US"/>
          </a:p>
        </p:txBody>
      </p:sp>
      <p:sp>
        <p:nvSpPr>
          <p:cNvPr id="68613"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68614"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68615"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68616"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68617" name="矩形"/>
          <p:cNvSpPr>
            <a:spLocks/>
          </p:cNvSpPr>
          <p:nvPr/>
        </p:nvSpPr>
        <p:spPr bwMode="auto">
          <a:xfrm>
            <a:off x="5314950" y="2697163"/>
            <a:ext cx="6985000" cy="3914775"/>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（一）综合分析与可持续的原则。</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（二）系统性原则。</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（三）灵活性与动态性原则。</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（四）珍惜土地，保护耕地的原则。</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（五）统筹兼顾全面安排的原则。</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（六）因地制宜、切实可行的原则。</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（七）部门与公众参与的原则。</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（八）以供给能力调控用地需求的原则。</a:t>
            </a:r>
          </a:p>
        </p:txBody>
      </p:sp>
      <p:sp>
        <p:nvSpPr>
          <p:cNvPr id="68618" name="矩形"/>
          <p:cNvSpPr>
            <a:spLocks/>
          </p:cNvSpPr>
          <p:nvPr/>
        </p:nvSpPr>
        <p:spPr bwMode="auto">
          <a:xfrm>
            <a:off x="3590925" y="2990850"/>
            <a:ext cx="11591925" cy="571500"/>
          </a:xfrm>
          <a:prstGeom prst="rect">
            <a:avLst/>
          </a:prstGeom>
          <a:noFill/>
          <a:ln w="9525">
            <a:noFill/>
            <a:miter lim="800000"/>
            <a:headEnd/>
            <a:tailEnd/>
          </a:ln>
        </p:spPr>
        <p:txBody>
          <a:bodyPr/>
          <a:lstStyle/>
          <a:p>
            <a:endParaRPr lang="zh-CN" altLang="en-US"/>
          </a:p>
        </p:txBody>
      </p:sp>
      <p:sp>
        <p:nvSpPr>
          <p:cNvPr id="68619" name="矩形"/>
          <p:cNvSpPr>
            <a:spLocks/>
          </p:cNvSpPr>
          <p:nvPr/>
        </p:nvSpPr>
        <p:spPr bwMode="auto">
          <a:xfrm>
            <a:off x="3876675" y="2266950"/>
            <a:ext cx="3675063" cy="571500"/>
          </a:xfrm>
          <a:prstGeom prst="rect">
            <a:avLst/>
          </a:prstGeom>
          <a:noFill/>
          <a:ln w="9525">
            <a:noFill/>
            <a:miter lim="800000"/>
            <a:headEnd/>
            <a:tailEnd/>
          </a:ln>
        </p:spPr>
        <p:txBody>
          <a:bodyPr/>
          <a:lstStyle/>
          <a:p>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0658"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70659" name="矩形"/>
          <p:cNvSpPr>
            <a:spLocks/>
          </p:cNvSpPr>
          <p:nvPr/>
        </p:nvSpPr>
        <p:spPr bwMode="auto">
          <a:xfrm>
            <a:off x="2273300" y="444500"/>
            <a:ext cx="9526588" cy="7429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五、土地利用总体规划有哪些实施措施？</a:t>
            </a:r>
          </a:p>
        </p:txBody>
      </p:sp>
      <p:sp>
        <p:nvSpPr>
          <p:cNvPr id="70660" name="矩形"/>
          <p:cNvSpPr>
            <a:spLocks/>
          </p:cNvSpPr>
          <p:nvPr/>
        </p:nvSpPr>
        <p:spPr bwMode="auto">
          <a:xfrm>
            <a:off x="4024313" y="1544638"/>
            <a:ext cx="3814762" cy="500062"/>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（一）行政管理措施 </a:t>
            </a:r>
          </a:p>
        </p:txBody>
      </p:sp>
      <p:sp>
        <p:nvSpPr>
          <p:cNvPr id="70661"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70662"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70663"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70664"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70665" name="矩形"/>
          <p:cNvSpPr>
            <a:spLocks/>
          </p:cNvSpPr>
          <p:nvPr/>
        </p:nvSpPr>
        <p:spPr bwMode="auto">
          <a:xfrm>
            <a:off x="4314825" y="2125663"/>
            <a:ext cx="11588750" cy="2481262"/>
          </a:xfrm>
          <a:prstGeom prst="rect">
            <a:avLst/>
          </a:prstGeom>
          <a:noFill/>
          <a:ln w="9525">
            <a:noFill/>
            <a:miter lim="800000"/>
            <a:headEnd/>
            <a:tailEnd/>
          </a:ln>
        </p:spPr>
        <p:txBody>
          <a:bodyPr>
            <a:spAutoFit/>
          </a:bodyPr>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建立土地开发、土地交易、规划审核、土地用途转变许可等在内的规划许可制度。依据土地利用规划下达的土地利用年度计划制度。以总体规划为基本依据进行农转用和土地征用的规划审查制度。耕地和对基本农田保护管理责任制度，层层建立规划实施领导责任制，严格土地管理责任追究制度。规划的编制、组织和审批管理完善规划修改、调整审批制度。</a:t>
            </a:r>
          </a:p>
        </p:txBody>
      </p:sp>
      <p:sp>
        <p:nvSpPr>
          <p:cNvPr id="70666" name="矩形"/>
          <p:cNvSpPr>
            <a:spLocks/>
          </p:cNvSpPr>
          <p:nvPr/>
        </p:nvSpPr>
        <p:spPr bwMode="auto">
          <a:xfrm>
            <a:off x="4019550" y="5000625"/>
            <a:ext cx="3675063"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（二）经济调控措施</a:t>
            </a:r>
            <a:r>
              <a:rPr lang="zh-CN" altLang="en-US" sz="2800" b="1">
                <a:solidFill>
                  <a:srgbClr val="323232"/>
                </a:solidFill>
                <a:latin typeface="黑体" pitchFamily="2" charset="-122"/>
              </a:rPr>
              <a:t> </a:t>
            </a:r>
          </a:p>
        </p:txBody>
      </p:sp>
      <p:sp>
        <p:nvSpPr>
          <p:cNvPr id="70667" name="矩形"/>
          <p:cNvSpPr>
            <a:spLocks/>
          </p:cNvSpPr>
          <p:nvPr/>
        </p:nvSpPr>
        <p:spPr bwMode="auto">
          <a:xfrm>
            <a:off x="3876675" y="2266950"/>
            <a:ext cx="3675063" cy="571500"/>
          </a:xfrm>
          <a:prstGeom prst="rect">
            <a:avLst/>
          </a:prstGeom>
          <a:noFill/>
          <a:ln w="9525">
            <a:noFill/>
            <a:miter lim="800000"/>
            <a:headEnd/>
            <a:tailEnd/>
          </a:ln>
        </p:spPr>
        <p:txBody>
          <a:bodyPr/>
          <a:lstStyle/>
          <a:p>
            <a:endParaRPr lang="zh-CN" altLang="en-US"/>
          </a:p>
        </p:txBody>
      </p:sp>
      <p:sp>
        <p:nvSpPr>
          <p:cNvPr id="70668" name="矩形"/>
          <p:cNvSpPr>
            <a:spLocks/>
          </p:cNvSpPr>
          <p:nvPr/>
        </p:nvSpPr>
        <p:spPr bwMode="auto">
          <a:xfrm>
            <a:off x="4384675" y="5648325"/>
            <a:ext cx="11734800" cy="1800225"/>
          </a:xfrm>
          <a:prstGeom prst="rect">
            <a:avLst/>
          </a:prstGeom>
          <a:noFill/>
          <a:ln w="9525">
            <a:noFill/>
            <a:miter lim="800000"/>
            <a:headEnd/>
            <a:tailEnd/>
          </a:ln>
        </p:spPr>
        <p:txBody>
          <a:bodyPr>
            <a:spAutoFit/>
          </a:bodyPr>
          <a:lstStyle/>
          <a:p>
            <a:r>
              <a:rPr lang="zh-CN" altLang="en-US" sz="2800">
                <a:solidFill>
                  <a:srgbClr val="323232"/>
                </a:solidFill>
                <a:latin typeface="黑体" pitchFamily="2" charset="-122"/>
              </a:rPr>
              <a:t>    </a:t>
            </a:r>
            <a:r>
              <a:rPr lang="zh-CN" altLang="en-US" sz="2800">
                <a:solidFill>
                  <a:schemeClr val="hlink"/>
                </a:solidFill>
                <a:latin typeface="黑体" pitchFamily="2" charset="-122"/>
              </a:rPr>
              <a:t>建立和完善经济运行机制、规划实施激励机制，推进土地资源的市场化配置。具体包括：建立和完善土地利用税收调节制度，土地市场监管制度建设，建立健全土地收购储备和土地基金制度，利用地价与土地收益分配政策和土地供求制度。</a:t>
            </a:r>
            <a:endParaRPr lang="zh-CN" altLang="en-US">
              <a:solidFill>
                <a:schemeClr val="hlink"/>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270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72707" name="矩形"/>
          <p:cNvSpPr>
            <a:spLocks/>
          </p:cNvSpPr>
          <p:nvPr/>
        </p:nvSpPr>
        <p:spPr bwMode="auto">
          <a:xfrm>
            <a:off x="2273300" y="444500"/>
            <a:ext cx="9526588" cy="7429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五、土地利用总体规划有哪些实施措施？</a:t>
            </a:r>
          </a:p>
        </p:txBody>
      </p:sp>
      <p:sp>
        <p:nvSpPr>
          <p:cNvPr id="72708" name="矩形"/>
          <p:cNvSpPr>
            <a:spLocks/>
          </p:cNvSpPr>
          <p:nvPr/>
        </p:nvSpPr>
        <p:spPr bwMode="auto">
          <a:xfrm>
            <a:off x="4100513" y="1544638"/>
            <a:ext cx="3814762" cy="500062"/>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（三）社会监督措施 </a:t>
            </a:r>
          </a:p>
        </p:txBody>
      </p:sp>
      <p:sp>
        <p:nvSpPr>
          <p:cNvPr id="72709"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72710"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72711"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72712"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72713" name="矩形"/>
          <p:cNvSpPr>
            <a:spLocks/>
          </p:cNvSpPr>
          <p:nvPr/>
        </p:nvSpPr>
        <p:spPr bwMode="auto">
          <a:xfrm>
            <a:off x="4314825" y="2125663"/>
            <a:ext cx="11588750" cy="2481262"/>
          </a:xfrm>
          <a:prstGeom prst="rect">
            <a:avLst/>
          </a:prstGeom>
          <a:noFill/>
          <a:ln w="9525">
            <a:noFill/>
            <a:miter lim="800000"/>
            <a:headEnd/>
            <a:tailEnd/>
          </a:ln>
        </p:spPr>
        <p:txBody>
          <a:bodyPr>
            <a:spAutoFit/>
          </a:bodyPr>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构建规划编制、管理、实施、监督的全过程公众参与新机制，形成政府和公众协商型编制、管理和监督体系。首先应明确公众参与范围和深度；其次要总结经验，将公众参与的对象群众化；再次建立规划公示制度，按照公开、透明原则，把规划管理的各个步骤环节公示于众，自觉接受公众对规划实施、管理的监督。</a:t>
            </a:r>
          </a:p>
        </p:txBody>
      </p:sp>
      <p:sp>
        <p:nvSpPr>
          <p:cNvPr id="72714" name="矩形"/>
          <p:cNvSpPr>
            <a:spLocks/>
          </p:cNvSpPr>
          <p:nvPr/>
        </p:nvSpPr>
        <p:spPr bwMode="auto">
          <a:xfrm>
            <a:off x="4019550" y="4791075"/>
            <a:ext cx="3675063"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（四）法律保证措施</a:t>
            </a:r>
            <a:r>
              <a:rPr lang="en-US" altLang="zh-CN" sz="2800">
                <a:solidFill>
                  <a:schemeClr val="hlink"/>
                </a:solidFill>
                <a:latin typeface="黑体" pitchFamily="2" charset="-122"/>
              </a:rPr>
              <a:t> </a:t>
            </a:r>
            <a:endParaRPr lang="zh-CN" altLang="en-US" sz="2800">
              <a:solidFill>
                <a:schemeClr val="hlink"/>
              </a:solidFill>
              <a:latin typeface="黑体" pitchFamily="2" charset="-122"/>
            </a:endParaRPr>
          </a:p>
        </p:txBody>
      </p:sp>
      <p:sp>
        <p:nvSpPr>
          <p:cNvPr id="72715" name="矩形"/>
          <p:cNvSpPr>
            <a:spLocks/>
          </p:cNvSpPr>
          <p:nvPr/>
        </p:nvSpPr>
        <p:spPr bwMode="auto">
          <a:xfrm>
            <a:off x="3876675" y="2266950"/>
            <a:ext cx="3675063" cy="571500"/>
          </a:xfrm>
          <a:prstGeom prst="rect">
            <a:avLst/>
          </a:prstGeom>
          <a:noFill/>
          <a:ln w="9525">
            <a:noFill/>
            <a:miter lim="800000"/>
            <a:headEnd/>
            <a:tailEnd/>
          </a:ln>
        </p:spPr>
        <p:txBody>
          <a:bodyPr/>
          <a:lstStyle/>
          <a:p>
            <a:endParaRPr lang="zh-CN" altLang="en-US"/>
          </a:p>
        </p:txBody>
      </p:sp>
      <p:sp>
        <p:nvSpPr>
          <p:cNvPr id="72716" name="矩形"/>
          <p:cNvSpPr>
            <a:spLocks/>
          </p:cNvSpPr>
          <p:nvPr/>
        </p:nvSpPr>
        <p:spPr bwMode="auto">
          <a:xfrm>
            <a:off x="4308475" y="5438775"/>
            <a:ext cx="11734800" cy="946150"/>
          </a:xfrm>
          <a:prstGeom prst="rect">
            <a:avLst/>
          </a:prstGeom>
          <a:noFill/>
          <a:ln w="9525">
            <a:noFill/>
            <a:miter lim="800000"/>
            <a:headEnd/>
            <a:tailEnd/>
          </a:ln>
        </p:spPr>
        <p:txBody>
          <a:bodyPr>
            <a:spAutoFit/>
          </a:bodyPr>
          <a:lstStyle/>
          <a:p>
            <a:r>
              <a:rPr lang="zh-CN" altLang="en-US" sz="2800">
                <a:solidFill>
                  <a:srgbClr val="323232"/>
                </a:solidFill>
                <a:latin typeface="黑体" pitchFamily="2" charset="-122"/>
              </a:rPr>
              <a:t>    </a:t>
            </a:r>
            <a:r>
              <a:rPr lang="zh-CN" altLang="en-US" sz="2800">
                <a:solidFill>
                  <a:schemeClr val="hlink"/>
                </a:solidFill>
                <a:latin typeface="黑体" pitchFamily="2" charset="-122"/>
              </a:rPr>
              <a:t>土地利用总体规划一经批准，即成为刚性约束，相关配套的法律法规即成为规划实施的法律保证，是确保规划实施的最有力的保证。</a:t>
            </a:r>
            <a:endParaRPr lang="zh-CN" altLang="en-US">
              <a:solidFill>
                <a:schemeClr val="hlink"/>
              </a:solidFill>
            </a:endParaRPr>
          </a:p>
        </p:txBody>
      </p:sp>
      <p:sp>
        <p:nvSpPr>
          <p:cNvPr id="72717" name="矩形"/>
          <p:cNvSpPr>
            <a:spLocks/>
          </p:cNvSpPr>
          <p:nvPr/>
        </p:nvSpPr>
        <p:spPr bwMode="auto">
          <a:xfrm>
            <a:off x="4019550" y="6734175"/>
            <a:ext cx="4762500"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（五）科技管理措施</a:t>
            </a:r>
            <a:r>
              <a:rPr lang="zh-CN" altLang="en-US" sz="2800" b="1">
                <a:solidFill>
                  <a:srgbClr val="323232"/>
                </a:solidFill>
                <a:latin typeface="黑体" pitchFamily="2" charset="-122"/>
              </a:rPr>
              <a:t>  </a:t>
            </a:r>
          </a:p>
        </p:txBody>
      </p:sp>
      <p:sp>
        <p:nvSpPr>
          <p:cNvPr id="72718" name="矩形"/>
          <p:cNvSpPr>
            <a:spLocks/>
          </p:cNvSpPr>
          <p:nvPr/>
        </p:nvSpPr>
        <p:spPr bwMode="auto">
          <a:xfrm>
            <a:off x="4316413" y="7308850"/>
            <a:ext cx="11736387" cy="946150"/>
          </a:xfrm>
          <a:prstGeom prst="rect">
            <a:avLst/>
          </a:prstGeom>
          <a:noFill/>
          <a:ln w="9525">
            <a:noFill/>
            <a:miter lim="800000"/>
            <a:headEnd/>
            <a:tailEnd/>
          </a:ln>
        </p:spPr>
        <p:txBody>
          <a:bodyPr>
            <a:spAutoFit/>
          </a:bodyPr>
          <a:lstStyle/>
          <a:p>
            <a:r>
              <a:rPr lang="zh-CN" altLang="en-US" sz="2800">
                <a:solidFill>
                  <a:srgbClr val="323232"/>
                </a:solidFill>
                <a:latin typeface="黑体" pitchFamily="2" charset="-122"/>
              </a:rPr>
              <a:t>    </a:t>
            </a:r>
            <a:r>
              <a:rPr lang="zh-CN" altLang="en-US" sz="2800">
                <a:solidFill>
                  <a:schemeClr val="hlink"/>
                </a:solidFill>
                <a:latin typeface="黑体" pitchFamily="2" charset="-122"/>
              </a:rPr>
              <a:t>综合运用技术建立规划数据库和规划管理信息系统，网络管理体系。完善土地利用动态监测和预警体系，扩展动态监测内容。</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458"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19459" name="矩形"/>
          <p:cNvSpPr>
            <a:spLocks/>
          </p:cNvSpPr>
          <p:nvPr/>
        </p:nvSpPr>
        <p:spPr bwMode="auto">
          <a:xfrm>
            <a:off x="2273300" y="444500"/>
            <a:ext cx="9239250"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土地利用规划作业1</a:t>
            </a:r>
            <a:endParaRPr lang="en-US" altLang="zh-CN" sz="3600" b="1">
              <a:solidFill>
                <a:schemeClr val="hlink"/>
              </a:solidFill>
              <a:latin typeface="黑体" pitchFamily="2" charset="-122"/>
            </a:endParaRPr>
          </a:p>
          <a:p>
            <a:pPr>
              <a:lnSpc>
                <a:spcPct val="112000"/>
              </a:lnSpc>
            </a:pPr>
            <a:endParaRPr lang="en-US" altLang="zh-CN" sz="3600">
              <a:solidFill>
                <a:schemeClr val="hlink"/>
              </a:solidFill>
              <a:latin typeface="黑体" pitchFamily="2" charset="-122"/>
            </a:endParaRPr>
          </a:p>
          <a:p>
            <a:pPr>
              <a:lnSpc>
                <a:spcPct val="112000"/>
              </a:lnSpc>
            </a:pPr>
            <a:endParaRPr lang="zh-CN" altLang="en-US" sz="3600">
              <a:solidFill>
                <a:srgbClr val="323232"/>
              </a:solidFill>
              <a:latin typeface="黑体" pitchFamily="2" charset="-122"/>
            </a:endParaRPr>
          </a:p>
        </p:txBody>
      </p:sp>
      <p:sp>
        <p:nvSpPr>
          <p:cNvPr id="19460" name="矩形"/>
          <p:cNvSpPr>
            <a:spLocks/>
          </p:cNvSpPr>
          <p:nvPr/>
        </p:nvSpPr>
        <p:spPr bwMode="auto">
          <a:xfrm>
            <a:off x="4311650" y="2125663"/>
            <a:ext cx="11231563" cy="5976937"/>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ea typeface="方正黑体_GBK" pitchFamily="65" charset="-122"/>
              </a:rPr>
              <a:t>一、有哪些特性？</a:t>
            </a:r>
            <a:endParaRPr lang="en-US" altLang="zh-CN" sz="2800" b="1">
              <a:solidFill>
                <a:schemeClr val="hlink"/>
              </a:solidFill>
              <a:latin typeface="黑体" pitchFamily="2" charset="-122"/>
              <a:ea typeface="方正黑体_GBK" pitchFamily="65" charset="-122"/>
            </a:endParaRPr>
          </a:p>
          <a:p>
            <a:pPr>
              <a:lnSpc>
                <a:spcPct val="112000"/>
              </a:lnSpc>
            </a:pPr>
            <a:r>
              <a:rPr lang="zh-CN" altLang="en-US" sz="2800" b="1">
                <a:solidFill>
                  <a:schemeClr val="hlink"/>
                </a:solidFill>
                <a:latin typeface="黑体" pitchFamily="2" charset="-122"/>
                <a:ea typeface="方正黑体_GBK" pitchFamily="65" charset="-122"/>
              </a:rPr>
              <a:t>二、为什么要保护土地资源？</a:t>
            </a:r>
            <a:endParaRPr lang="en-US" altLang="zh-CN" sz="2800" b="1">
              <a:solidFill>
                <a:schemeClr val="hlink"/>
              </a:solidFill>
              <a:latin typeface="黑体" pitchFamily="2" charset="-122"/>
              <a:ea typeface="方正黑体_GBK" pitchFamily="65" charset="-122"/>
            </a:endParaRPr>
          </a:p>
          <a:p>
            <a:pPr>
              <a:lnSpc>
                <a:spcPct val="112000"/>
              </a:lnSpc>
            </a:pPr>
            <a:r>
              <a:rPr lang="zh-CN" altLang="en-US" sz="2800" b="1">
                <a:solidFill>
                  <a:schemeClr val="hlink"/>
                </a:solidFill>
                <a:latin typeface="黑体" pitchFamily="2" charset="-122"/>
                <a:ea typeface="方正黑体_GBK" pitchFamily="65" charset="-122"/>
              </a:rPr>
              <a:t>三、什么是土地利用规划？土地利用规划有哪些特性？</a:t>
            </a:r>
            <a:endParaRPr lang="en-US" altLang="zh-CN" sz="2800" b="1">
              <a:solidFill>
                <a:schemeClr val="hlink"/>
              </a:solidFill>
              <a:latin typeface="黑体" pitchFamily="2" charset="-122"/>
              <a:ea typeface="方正黑体_GBK" pitchFamily="65" charset="-122"/>
            </a:endParaRPr>
          </a:p>
          <a:p>
            <a:pPr>
              <a:lnSpc>
                <a:spcPct val="112000"/>
              </a:lnSpc>
            </a:pPr>
            <a:r>
              <a:rPr lang="zh-CN" altLang="en-US" sz="2800" b="1">
                <a:solidFill>
                  <a:schemeClr val="hlink"/>
                </a:solidFill>
                <a:latin typeface="黑体" pitchFamily="2" charset="-122"/>
                <a:ea typeface="方正黑体_GBK" pitchFamily="65" charset="-122"/>
              </a:rPr>
              <a:t>四、土地利用规划包括哪些内容？</a:t>
            </a:r>
            <a:endParaRPr lang="en-US" altLang="zh-CN" sz="2800" b="1">
              <a:solidFill>
                <a:schemeClr val="hlink"/>
              </a:solidFill>
              <a:latin typeface="黑体" pitchFamily="2" charset="-122"/>
              <a:ea typeface="方正黑体_GBK" pitchFamily="65" charset="-122"/>
            </a:endParaRPr>
          </a:p>
          <a:p>
            <a:pPr>
              <a:lnSpc>
                <a:spcPct val="112000"/>
              </a:lnSpc>
            </a:pPr>
            <a:r>
              <a:rPr lang="zh-CN" altLang="en-US" sz="2800" b="1">
                <a:solidFill>
                  <a:schemeClr val="hlink"/>
                </a:solidFill>
                <a:latin typeface="黑体" pitchFamily="2" charset="-122"/>
                <a:ea typeface="方正黑体_GBK" pitchFamily="65" charset="-122"/>
              </a:rPr>
              <a:t>五、影响土地特性的气象因素有哪些？它们是如何影响土地特性的？</a:t>
            </a:r>
            <a:endParaRPr lang="en-US" altLang="zh-CN" sz="2800" b="1">
              <a:solidFill>
                <a:schemeClr val="hlink"/>
              </a:solidFill>
              <a:latin typeface="黑体" pitchFamily="2" charset="-122"/>
              <a:ea typeface="方正黑体_GBK" pitchFamily="65" charset="-122"/>
            </a:endParaRPr>
          </a:p>
          <a:p>
            <a:pPr>
              <a:lnSpc>
                <a:spcPct val="112000"/>
              </a:lnSpc>
            </a:pPr>
            <a:r>
              <a:rPr lang="zh-CN" altLang="en-US" sz="2800" b="1">
                <a:solidFill>
                  <a:schemeClr val="hlink"/>
                </a:solidFill>
                <a:latin typeface="黑体" pitchFamily="2" charset="-122"/>
                <a:ea typeface="方正黑体_GBK" pitchFamily="65" charset="-122"/>
              </a:rPr>
              <a:t>六、各种地貌类型是如何影响土地特性的？</a:t>
            </a:r>
            <a:endParaRPr lang="en-US" altLang="zh-CN" sz="2800" b="1">
              <a:solidFill>
                <a:schemeClr val="hlink"/>
              </a:solidFill>
              <a:latin typeface="黑体" pitchFamily="2" charset="-122"/>
              <a:ea typeface="方正黑体_GBK" pitchFamily="65" charset="-122"/>
            </a:endParaRPr>
          </a:p>
          <a:p>
            <a:pPr>
              <a:lnSpc>
                <a:spcPct val="112000"/>
              </a:lnSpc>
            </a:pPr>
            <a:r>
              <a:rPr lang="zh-CN" altLang="en-US" sz="2800" b="1">
                <a:solidFill>
                  <a:schemeClr val="hlink"/>
                </a:solidFill>
                <a:latin typeface="黑体" pitchFamily="2" charset="-122"/>
                <a:ea typeface="方正黑体_GBK" pitchFamily="65" charset="-122"/>
              </a:rPr>
              <a:t>七、影响土地特性的水资源因素有哪些？它们是如何影响土地特性的？</a:t>
            </a:r>
            <a:endParaRPr lang="en-US" altLang="zh-CN" sz="2800" b="1">
              <a:solidFill>
                <a:schemeClr val="hlink"/>
              </a:solidFill>
              <a:latin typeface="黑体" pitchFamily="2" charset="-122"/>
              <a:ea typeface="方正黑体_GBK" pitchFamily="65" charset="-122"/>
            </a:endParaRPr>
          </a:p>
          <a:p>
            <a:pPr>
              <a:lnSpc>
                <a:spcPct val="112000"/>
              </a:lnSpc>
            </a:pPr>
            <a:r>
              <a:rPr lang="zh-CN" altLang="en-US" sz="2800" b="1">
                <a:solidFill>
                  <a:schemeClr val="hlink"/>
                </a:solidFill>
                <a:latin typeface="黑体" pitchFamily="2" charset="-122"/>
                <a:ea typeface="方正黑体_GBK" pitchFamily="65" charset="-122"/>
              </a:rPr>
              <a:t>八、影响土地特性的土壤因素有什么？它们是如何影响的？</a:t>
            </a:r>
          </a:p>
        </p:txBody>
      </p:sp>
      <p:sp>
        <p:nvSpPr>
          <p:cNvPr id="19461"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19462" name="图片"/>
          <p:cNvPicPr>
            <a:picLocks/>
          </p:cNvPicPr>
          <p:nvPr/>
        </p:nvPicPr>
        <p:blipFill>
          <a:blip r:embed="rId4"/>
          <a:srcRect/>
          <a:stretch>
            <a:fillRect/>
          </a:stretch>
        </p:blipFill>
        <p:spPr bwMode="auto">
          <a:xfrm>
            <a:off x="927100" y="2339975"/>
            <a:ext cx="3529013" cy="4521200"/>
          </a:xfrm>
          <a:prstGeom prst="rect">
            <a:avLst/>
          </a:prstGeom>
          <a:noFill/>
          <a:ln w="9525">
            <a:noFill/>
            <a:miter lim="800000"/>
            <a:headEnd/>
            <a:tailEnd/>
          </a:ln>
        </p:spPr>
      </p:pic>
      <p:sp>
        <p:nvSpPr>
          <p:cNvPr id="19463"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19464"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4754"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74755" name="矩形"/>
          <p:cNvSpPr>
            <a:spLocks/>
          </p:cNvSpPr>
          <p:nvPr/>
        </p:nvSpPr>
        <p:spPr bwMode="auto">
          <a:xfrm>
            <a:off x="2273300" y="444500"/>
            <a:ext cx="11687175" cy="671513"/>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六、简要说明土地利用总体规划与基本农田保护的关系。</a:t>
            </a:r>
          </a:p>
        </p:txBody>
      </p:sp>
      <p:sp>
        <p:nvSpPr>
          <p:cNvPr id="74756" name="矩形"/>
          <p:cNvSpPr>
            <a:spLocks/>
          </p:cNvSpPr>
          <p:nvPr/>
        </p:nvSpPr>
        <p:spPr bwMode="auto">
          <a:xfrm>
            <a:off x="4100513" y="1544638"/>
            <a:ext cx="3814762" cy="500062"/>
          </a:xfrm>
          <a:prstGeom prst="rect">
            <a:avLst/>
          </a:prstGeom>
          <a:noFill/>
          <a:ln w="9525">
            <a:noFill/>
            <a:miter lim="800000"/>
            <a:headEnd/>
            <a:tailEnd/>
          </a:ln>
        </p:spPr>
        <p:txBody>
          <a:bodyPr/>
          <a:lstStyle/>
          <a:p>
            <a:endParaRPr lang="zh-CN" altLang="en-US"/>
          </a:p>
        </p:txBody>
      </p:sp>
      <p:sp>
        <p:nvSpPr>
          <p:cNvPr id="74757"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74758"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74759"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74760"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74761" name="矩形"/>
          <p:cNvSpPr>
            <a:spLocks/>
          </p:cNvSpPr>
          <p:nvPr/>
        </p:nvSpPr>
        <p:spPr bwMode="auto">
          <a:xfrm>
            <a:off x="4171950" y="1839913"/>
            <a:ext cx="11588750" cy="1047750"/>
          </a:xfrm>
          <a:prstGeom prst="rect">
            <a:avLst/>
          </a:prstGeom>
          <a:noFill/>
          <a:ln w="9525">
            <a:noFill/>
            <a:miter lim="800000"/>
            <a:headEnd/>
            <a:tailEnd/>
          </a:ln>
        </p:spPr>
        <p:txBody>
          <a:bodyPr>
            <a:spAutoFit/>
          </a:bodyPr>
          <a:lstStyle/>
          <a:p>
            <a:pPr>
              <a:lnSpc>
                <a:spcPct val="112000"/>
              </a:lnSpc>
            </a:pPr>
            <a:r>
              <a:rPr lang="zh-CN" altLang="en-US" sz="2800">
                <a:solidFill>
                  <a:schemeClr val="hlink"/>
                </a:solidFill>
                <a:latin typeface="黑体" pitchFamily="2" charset="-122"/>
              </a:rPr>
              <a:t>（一）在一定时期内，人口和国民经济对农产品的需求以及对建设用地预测而确定的长期不得占用和基本农田保护区规划期内不得占用的耕地。</a:t>
            </a:r>
          </a:p>
        </p:txBody>
      </p:sp>
      <p:sp>
        <p:nvSpPr>
          <p:cNvPr id="74762" name="矩形"/>
          <p:cNvSpPr>
            <a:spLocks/>
          </p:cNvSpPr>
          <p:nvPr/>
        </p:nvSpPr>
        <p:spPr bwMode="auto">
          <a:xfrm>
            <a:off x="4019550" y="4791075"/>
            <a:ext cx="3675063" cy="571500"/>
          </a:xfrm>
          <a:prstGeom prst="rect">
            <a:avLst/>
          </a:prstGeom>
          <a:noFill/>
          <a:ln w="9525">
            <a:noFill/>
            <a:miter lim="800000"/>
            <a:headEnd/>
            <a:tailEnd/>
          </a:ln>
        </p:spPr>
        <p:txBody>
          <a:bodyPr>
            <a:spAutoFit/>
          </a:bodyPr>
          <a:lstStyle/>
          <a:p>
            <a:pPr>
              <a:lnSpc>
                <a:spcPct val="112000"/>
              </a:lnSpc>
            </a:pP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74763" name="矩形"/>
          <p:cNvSpPr>
            <a:spLocks/>
          </p:cNvSpPr>
          <p:nvPr/>
        </p:nvSpPr>
        <p:spPr bwMode="auto">
          <a:xfrm>
            <a:off x="3876675" y="2266950"/>
            <a:ext cx="3675063" cy="571500"/>
          </a:xfrm>
          <a:prstGeom prst="rect">
            <a:avLst/>
          </a:prstGeom>
          <a:noFill/>
          <a:ln w="9525">
            <a:noFill/>
            <a:miter lim="800000"/>
            <a:headEnd/>
            <a:tailEnd/>
          </a:ln>
        </p:spPr>
        <p:txBody>
          <a:bodyPr/>
          <a:lstStyle/>
          <a:p>
            <a:endParaRPr lang="zh-CN" altLang="en-US"/>
          </a:p>
        </p:txBody>
      </p:sp>
      <p:sp>
        <p:nvSpPr>
          <p:cNvPr id="74764" name="矩形"/>
          <p:cNvSpPr>
            <a:spLocks/>
          </p:cNvSpPr>
          <p:nvPr/>
        </p:nvSpPr>
        <p:spPr bwMode="auto">
          <a:xfrm>
            <a:off x="4165600" y="3705225"/>
            <a:ext cx="11734800" cy="520700"/>
          </a:xfrm>
          <a:prstGeom prst="rect">
            <a:avLst/>
          </a:prstGeom>
          <a:noFill/>
          <a:ln w="9525">
            <a:noFill/>
            <a:miter lim="800000"/>
            <a:headEnd/>
            <a:tailEnd/>
          </a:ln>
        </p:spPr>
        <p:txBody>
          <a:bodyPr>
            <a:spAutoFit/>
          </a:bodyPr>
          <a:lstStyle/>
          <a:p>
            <a:r>
              <a:rPr lang="zh-CN" altLang="en-US" sz="2800">
                <a:solidFill>
                  <a:schemeClr val="hlink"/>
                </a:solidFill>
                <a:latin typeface="黑体" pitchFamily="2" charset="-122"/>
              </a:rPr>
              <a:t>（二）基本农田保护规划的核心是对基本农田保护区农田实行特殊保护。</a:t>
            </a:r>
          </a:p>
        </p:txBody>
      </p:sp>
      <p:sp>
        <p:nvSpPr>
          <p:cNvPr id="74765" name="矩形"/>
          <p:cNvSpPr>
            <a:spLocks/>
          </p:cNvSpPr>
          <p:nvPr/>
        </p:nvSpPr>
        <p:spPr bwMode="auto">
          <a:xfrm>
            <a:off x="4019550" y="6734175"/>
            <a:ext cx="4762500" cy="571500"/>
          </a:xfrm>
          <a:prstGeom prst="rect">
            <a:avLst/>
          </a:prstGeom>
          <a:noFill/>
          <a:ln w="9525">
            <a:noFill/>
            <a:miter lim="800000"/>
            <a:headEnd/>
            <a:tailEnd/>
          </a:ln>
        </p:spPr>
        <p:txBody>
          <a:bodyPr>
            <a:spAutoFit/>
          </a:bodyPr>
          <a:lstStyle/>
          <a:p>
            <a:pPr>
              <a:lnSpc>
                <a:spcPct val="112000"/>
              </a:lnSpc>
            </a:pP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74766" name="矩形"/>
          <p:cNvSpPr>
            <a:spLocks/>
          </p:cNvSpPr>
          <p:nvPr/>
        </p:nvSpPr>
        <p:spPr bwMode="auto">
          <a:xfrm>
            <a:off x="4240213" y="5080000"/>
            <a:ext cx="11736387" cy="2654300"/>
          </a:xfrm>
          <a:prstGeom prst="rect">
            <a:avLst/>
          </a:prstGeom>
          <a:noFill/>
          <a:ln w="9525">
            <a:noFill/>
            <a:miter lim="800000"/>
            <a:headEnd/>
            <a:tailEnd/>
          </a:ln>
        </p:spPr>
        <p:txBody>
          <a:bodyPr>
            <a:spAutoFit/>
          </a:bodyPr>
          <a:lstStyle/>
          <a:p>
            <a:r>
              <a:rPr lang="zh-CN" altLang="en-US" sz="2800">
                <a:solidFill>
                  <a:schemeClr val="hlink"/>
                </a:solidFill>
                <a:latin typeface="黑体" pitchFamily="2" charset="-122"/>
              </a:rPr>
              <a:t>（三）基本农田保护规划是针对耕地被占用特别是基本农田被占问题而进行的专项规划。基本农田保护规划不能代替土地利用总体规划。但是在制定土地利用总体规划时要充分吸收基本农田保护规划成果，在编制时，要把基本农田保护区与土地利用总体规划中的农业用地结合起来。反过来，土地利用总体规划也不能代替基本农田保护规划，因为基本农田保护规划有设立田间保护标志的要求。</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6802"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76803" name="矩形"/>
          <p:cNvSpPr>
            <a:spLocks/>
          </p:cNvSpPr>
          <p:nvPr/>
        </p:nvSpPr>
        <p:spPr bwMode="auto">
          <a:xfrm>
            <a:off x="2273300" y="444500"/>
            <a:ext cx="8015288" cy="671513"/>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七、基本农田保护规划有些什么内容？</a:t>
            </a:r>
          </a:p>
        </p:txBody>
      </p:sp>
      <p:sp>
        <p:nvSpPr>
          <p:cNvPr id="76804" name="矩形"/>
          <p:cNvSpPr>
            <a:spLocks/>
          </p:cNvSpPr>
          <p:nvPr/>
        </p:nvSpPr>
        <p:spPr bwMode="auto">
          <a:xfrm>
            <a:off x="4100513" y="1544638"/>
            <a:ext cx="3814762" cy="500062"/>
          </a:xfrm>
          <a:prstGeom prst="rect">
            <a:avLst/>
          </a:prstGeom>
          <a:noFill/>
          <a:ln w="9525">
            <a:noFill/>
            <a:miter lim="800000"/>
            <a:headEnd/>
            <a:tailEnd/>
          </a:ln>
        </p:spPr>
        <p:txBody>
          <a:bodyPr/>
          <a:lstStyle/>
          <a:p>
            <a:endParaRPr lang="zh-CN" altLang="en-US"/>
          </a:p>
        </p:txBody>
      </p:sp>
      <p:sp>
        <p:nvSpPr>
          <p:cNvPr id="76805"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76806"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76807"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76808"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76809" name="矩形"/>
          <p:cNvSpPr>
            <a:spLocks/>
          </p:cNvSpPr>
          <p:nvPr/>
        </p:nvSpPr>
        <p:spPr bwMode="auto">
          <a:xfrm>
            <a:off x="4457700" y="1839913"/>
            <a:ext cx="7342188"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（一）基本农田保护方案和保护区划定；</a:t>
            </a:r>
          </a:p>
        </p:txBody>
      </p:sp>
      <p:sp>
        <p:nvSpPr>
          <p:cNvPr id="76810" name="矩形"/>
          <p:cNvSpPr>
            <a:spLocks/>
          </p:cNvSpPr>
          <p:nvPr/>
        </p:nvSpPr>
        <p:spPr bwMode="auto">
          <a:xfrm>
            <a:off x="4019550" y="4791075"/>
            <a:ext cx="3675063" cy="571500"/>
          </a:xfrm>
          <a:prstGeom prst="rect">
            <a:avLst/>
          </a:prstGeom>
          <a:noFill/>
          <a:ln w="9525">
            <a:noFill/>
            <a:miter lim="800000"/>
            <a:headEnd/>
            <a:tailEnd/>
          </a:ln>
        </p:spPr>
        <p:txBody>
          <a:bodyPr>
            <a:spAutoFit/>
          </a:bodyPr>
          <a:lstStyle/>
          <a:p>
            <a:pPr>
              <a:lnSpc>
                <a:spcPct val="112000"/>
              </a:lnSpc>
            </a:pP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76811" name="矩形"/>
          <p:cNvSpPr>
            <a:spLocks/>
          </p:cNvSpPr>
          <p:nvPr/>
        </p:nvSpPr>
        <p:spPr bwMode="auto">
          <a:xfrm>
            <a:off x="3876675" y="2266950"/>
            <a:ext cx="3675063" cy="571500"/>
          </a:xfrm>
          <a:prstGeom prst="rect">
            <a:avLst/>
          </a:prstGeom>
          <a:noFill/>
          <a:ln w="9525">
            <a:noFill/>
            <a:miter lim="800000"/>
            <a:headEnd/>
            <a:tailEnd/>
          </a:ln>
        </p:spPr>
        <p:txBody>
          <a:bodyPr/>
          <a:lstStyle/>
          <a:p>
            <a:endParaRPr lang="zh-CN" altLang="en-US"/>
          </a:p>
        </p:txBody>
      </p:sp>
      <p:sp>
        <p:nvSpPr>
          <p:cNvPr id="76812" name="矩形"/>
          <p:cNvSpPr>
            <a:spLocks/>
          </p:cNvSpPr>
          <p:nvPr/>
        </p:nvSpPr>
        <p:spPr bwMode="auto">
          <a:xfrm>
            <a:off x="4460875" y="3924300"/>
            <a:ext cx="4891088" cy="520700"/>
          </a:xfrm>
          <a:prstGeom prst="rect">
            <a:avLst/>
          </a:prstGeom>
          <a:noFill/>
          <a:ln w="9525">
            <a:noFill/>
            <a:miter lim="800000"/>
            <a:headEnd/>
            <a:tailEnd/>
          </a:ln>
        </p:spPr>
        <p:txBody>
          <a:bodyPr>
            <a:spAutoFit/>
          </a:bodyPr>
          <a:lstStyle/>
          <a:p>
            <a:r>
              <a:rPr lang="zh-CN" altLang="en-US" sz="2800" b="1">
                <a:solidFill>
                  <a:schemeClr val="hlink"/>
                </a:solidFill>
                <a:latin typeface="黑体" pitchFamily="2" charset="-122"/>
              </a:rPr>
              <a:t>（二）落实规划方案；</a:t>
            </a:r>
          </a:p>
        </p:txBody>
      </p:sp>
      <p:sp>
        <p:nvSpPr>
          <p:cNvPr id="76813" name="矩形"/>
          <p:cNvSpPr>
            <a:spLocks/>
          </p:cNvSpPr>
          <p:nvPr/>
        </p:nvSpPr>
        <p:spPr bwMode="auto">
          <a:xfrm>
            <a:off x="4019550" y="6734175"/>
            <a:ext cx="4762500" cy="571500"/>
          </a:xfrm>
          <a:prstGeom prst="rect">
            <a:avLst/>
          </a:prstGeom>
          <a:noFill/>
          <a:ln w="9525">
            <a:noFill/>
            <a:miter lim="800000"/>
            <a:headEnd/>
            <a:tailEnd/>
          </a:ln>
        </p:spPr>
        <p:txBody>
          <a:bodyPr>
            <a:spAutoFit/>
          </a:bodyPr>
          <a:lstStyle/>
          <a:p>
            <a:pPr>
              <a:lnSpc>
                <a:spcPct val="112000"/>
              </a:lnSpc>
            </a:pP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76814" name="矩形"/>
          <p:cNvSpPr>
            <a:spLocks/>
          </p:cNvSpPr>
          <p:nvPr/>
        </p:nvSpPr>
        <p:spPr bwMode="auto">
          <a:xfrm>
            <a:off x="4525963" y="5870575"/>
            <a:ext cx="3816350" cy="520700"/>
          </a:xfrm>
          <a:prstGeom prst="rect">
            <a:avLst/>
          </a:prstGeom>
          <a:noFill/>
          <a:ln w="9525">
            <a:noFill/>
            <a:miter lim="800000"/>
            <a:headEnd/>
            <a:tailEnd/>
          </a:ln>
        </p:spPr>
        <p:txBody>
          <a:bodyPr>
            <a:spAutoFit/>
          </a:bodyPr>
          <a:lstStyle/>
          <a:p>
            <a:r>
              <a:rPr lang="zh-CN" altLang="en-US" sz="2800" b="1">
                <a:solidFill>
                  <a:schemeClr val="hlink"/>
                </a:solidFill>
                <a:latin typeface="黑体" pitchFamily="2" charset="-122"/>
              </a:rPr>
              <a:t>（三）制定保护措施。</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8850"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78851" name="矩形"/>
          <p:cNvSpPr>
            <a:spLocks/>
          </p:cNvSpPr>
          <p:nvPr/>
        </p:nvSpPr>
        <p:spPr bwMode="auto">
          <a:xfrm>
            <a:off x="2273300" y="444500"/>
            <a:ext cx="13703300" cy="1247775"/>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八、什么是农用地分等定级？为什么要进行分等定级？分等定级的原则是什么？</a:t>
            </a:r>
          </a:p>
        </p:txBody>
      </p:sp>
      <p:sp>
        <p:nvSpPr>
          <p:cNvPr id="78852" name="矩形"/>
          <p:cNvSpPr>
            <a:spLocks/>
          </p:cNvSpPr>
          <p:nvPr/>
        </p:nvSpPr>
        <p:spPr bwMode="auto">
          <a:xfrm>
            <a:off x="4100513" y="1544638"/>
            <a:ext cx="3814762" cy="500062"/>
          </a:xfrm>
          <a:prstGeom prst="rect">
            <a:avLst/>
          </a:prstGeom>
          <a:noFill/>
          <a:ln w="9525">
            <a:noFill/>
            <a:miter lim="800000"/>
            <a:headEnd/>
            <a:tailEnd/>
          </a:ln>
        </p:spPr>
        <p:txBody>
          <a:bodyPr/>
          <a:lstStyle/>
          <a:p>
            <a:endParaRPr lang="zh-CN" altLang="en-US"/>
          </a:p>
        </p:txBody>
      </p:sp>
      <p:sp>
        <p:nvSpPr>
          <p:cNvPr id="78853"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78854"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78855"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78856"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78857" name="矩形"/>
          <p:cNvSpPr>
            <a:spLocks/>
          </p:cNvSpPr>
          <p:nvPr/>
        </p:nvSpPr>
        <p:spPr bwMode="auto">
          <a:xfrm>
            <a:off x="3810000" y="1763713"/>
            <a:ext cx="3886200"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（一）农用地分等定级</a:t>
            </a: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78858" name="矩形"/>
          <p:cNvSpPr>
            <a:spLocks/>
          </p:cNvSpPr>
          <p:nvPr/>
        </p:nvSpPr>
        <p:spPr bwMode="auto">
          <a:xfrm>
            <a:off x="4019550" y="4791075"/>
            <a:ext cx="3675063" cy="571500"/>
          </a:xfrm>
          <a:prstGeom prst="rect">
            <a:avLst/>
          </a:prstGeom>
          <a:noFill/>
          <a:ln w="9525">
            <a:noFill/>
            <a:miter lim="800000"/>
            <a:headEnd/>
            <a:tailEnd/>
          </a:ln>
        </p:spPr>
        <p:txBody>
          <a:bodyPr>
            <a:spAutoFit/>
          </a:bodyPr>
          <a:lstStyle/>
          <a:p>
            <a:pPr>
              <a:lnSpc>
                <a:spcPct val="112000"/>
              </a:lnSpc>
            </a:pP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78859" name="矩形"/>
          <p:cNvSpPr>
            <a:spLocks/>
          </p:cNvSpPr>
          <p:nvPr/>
        </p:nvSpPr>
        <p:spPr bwMode="auto">
          <a:xfrm>
            <a:off x="3810000" y="2409825"/>
            <a:ext cx="12315825" cy="2003425"/>
          </a:xfrm>
          <a:prstGeom prst="rect">
            <a:avLst/>
          </a:prstGeom>
          <a:noFill/>
          <a:ln w="9525">
            <a:noFill/>
            <a:miter lim="800000"/>
            <a:headEnd/>
            <a:tailEnd/>
          </a:ln>
        </p:spPr>
        <p:txBody>
          <a:bodyPr>
            <a:spAutoFit/>
          </a:bodyPr>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农用地地力分等定级就是以一定标准和方法，综合评定耕地质量的优劣并划分等别。耕地地力分等定级是为了反映不同质量的耕地在正常的利用与管理水平下的作物产量或收益差异，为公正公平地确定耕地租税费提供科学依据，也为合理利用和保护耕地服务。</a:t>
            </a:r>
          </a:p>
        </p:txBody>
      </p:sp>
      <p:sp>
        <p:nvSpPr>
          <p:cNvPr id="78860" name="矩形"/>
          <p:cNvSpPr>
            <a:spLocks/>
          </p:cNvSpPr>
          <p:nvPr/>
        </p:nvSpPr>
        <p:spPr bwMode="auto">
          <a:xfrm>
            <a:off x="3879850" y="4791075"/>
            <a:ext cx="5761038" cy="520700"/>
          </a:xfrm>
          <a:prstGeom prst="rect">
            <a:avLst/>
          </a:prstGeom>
          <a:noFill/>
          <a:ln w="9525">
            <a:noFill/>
            <a:miter lim="800000"/>
            <a:headEnd/>
            <a:tailEnd/>
          </a:ln>
        </p:spPr>
        <p:txBody>
          <a:bodyPr>
            <a:spAutoFit/>
          </a:bodyPr>
          <a:lstStyle/>
          <a:p>
            <a:r>
              <a:rPr lang="zh-CN" altLang="en-US" sz="2800" b="1">
                <a:solidFill>
                  <a:schemeClr val="hlink"/>
                </a:solidFill>
                <a:latin typeface="黑体" pitchFamily="2" charset="-122"/>
              </a:rPr>
              <a:t>（二）耕地分等定级的目的意义</a:t>
            </a:r>
          </a:p>
        </p:txBody>
      </p:sp>
      <p:sp>
        <p:nvSpPr>
          <p:cNvPr id="78861" name="矩形"/>
          <p:cNvSpPr>
            <a:spLocks/>
          </p:cNvSpPr>
          <p:nvPr/>
        </p:nvSpPr>
        <p:spPr bwMode="auto">
          <a:xfrm>
            <a:off x="4019550" y="6734175"/>
            <a:ext cx="4762500" cy="571500"/>
          </a:xfrm>
          <a:prstGeom prst="rect">
            <a:avLst/>
          </a:prstGeom>
          <a:noFill/>
          <a:ln w="9525">
            <a:noFill/>
            <a:miter lim="800000"/>
            <a:headEnd/>
            <a:tailEnd/>
          </a:ln>
        </p:spPr>
        <p:txBody>
          <a:bodyPr>
            <a:spAutoFit/>
          </a:bodyPr>
          <a:lstStyle/>
          <a:p>
            <a:pPr>
              <a:lnSpc>
                <a:spcPct val="112000"/>
              </a:lnSpc>
            </a:pP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78862" name="矩形"/>
          <p:cNvSpPr>
            <a:spLocks/>
          </p:cNvSpPr>
          <p:nvPr/>
        </p:nvSpPr>
        <p:spPr bwMode="auto">
          <a:xfrm>
            <a:off x="4459288" y="7451725"/>
            <a:ext cx="3816350" cy="520700"/>
          </a:xfrm>
          <a:prstGeom prst="rect">
            <a:avLst/>
          </a:prstGeom>
          <a:noFill/>
          <a:ln w="9525">
            <a:noFill/>
            <a:miter lim="800000"/>
            <a:headEnd/>
            <a:tailEnd/>
          </a:ln>
        </p:spPr>
        <p:txBody>
          <a:bodyPr/>
          <a:lstStyle/>
          <a:p>
            <a:endParaRPr lang="zh-CN" altLang="en-US"/>
          </a:p>
        </p:txBody>
      </p:sp>
      <p:sp>
        <p:nvSpPr>
          <p:cNvPr id="78863" name="矩形"/>
          <p:cNvSpPr>
            <a:spLocks/>
          </p:cNvSpPr>
          <p:nvPr/>
        </p:nvSpPr>
        <p:spPr bwMode="auto">
          <a:xfrm>
            <a:off x="3949700" y="5580063"/>
            <a:ext cx="12242800" cy="2654300"/>
          </a:xfrm>
          <a:prstGeom prst="rect">
            <a:avLst/>
          </a:prstGeom>
          <a:noFill/>
          <a:ln w="9525">
            <a:noFill/>
            <a:miter lim="800000"/>
            <a:headEnd/>
            <a:tailEnd/>
          </a:ln>
        </p:spPr>
        <p:txBody>
          <a:bodyPr>
            <a:spAutoFit/>
          </a:bodyPr>
          <a:lstStyle/>
          <a:p>
            <a:r>
              <a:rPr lang="zh-CN" altLang="en-US" sz="2800">
                <a:solidFill>
                  <a:srgbClr val="323232"/>
                </a:solidFill>
                <a:latin typeface="黑体" pitchFamily="2" charset="-122"/>
              </a:rPr>
              <a:t>    </a:t>
            </a:r>
            <a:r>
              <a:rPr lang="zh-CN" altLang="en-US" sz="2800">
                <a:solidFill>
                  <a:schemeClr val="hlink"/>
                </a:solidFill>
                <a:latin typeface="黑体" pitchFamily="2" charset="-122"/>
              </a:rPr>
              <a:t>开展耕地分等定级与估价工作，是对实现土地资源管理由数量、质量、生态相协调管理转变，推动农业、农村发展和农民富裕，建设资源节约型社会，对粮食综合能力核算、土地利用总体规划修编和农用地流转都有着基础性、科学性的现实意义。为依法、科学、合理、统一管理农用地，建立科学的土地等、级、价体系，推进征地制度改革，实现耕地占补平衡、土地生产力核算、农用地流转和基本农田保护提供依据。</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0898" name="图片"/>
          <p:cNvPicPr>
            <a:picLocks/>
          </p:cNvPicPr>
          <p:nvPr/>
        </p:nvPicPr>
        <p:blipFill>
          <a:blip r:embed="rId3"/>
          <a:srcRect/>
          <a:stretch>
            <a:fillRect/>
          </a:stretch>
        </p:blipFill>
        <p:spPr bwMode="auto">
          <a:xfrm>
            <a:off x="-9525" y="104775"/>
            <a:ext cx="16256000" cy="9144000"/>
          </a:xfrm>
          <a:prstGeom prst="rect">
            <a:avLst/>
          </a:prstGeom>
          <a:noFill/>
          <a:ln w="9525">
            <a:noFill/>
            <a:miter lim="800000"/>
            <a:headEnd/>
            <a:tailEnd/>
          </a:ln>
        </p:spPr>
      </p:pic>
      <p:sp>
        <p:nvSpPr>
          <p:cNvPr id="80899" name="矩形"/>
          <p:cNvSpPr>
            <a:spLocks/>
          </p:cNvSpPr>
          <p:nvPr/>
        </p:nvSpPr>
        <p:spPr bwMode="auto">
          <a:xfrm>
            <a:off x="2273300" y="444500"/>
            <a:ext cx="13703300" cy="1247775"/>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八、什么是农用地分等定级？为什么要进行分等定级？分等定级的原则是什么？</a:t>
            </a:r>
          </a:p>
        </p:txBody>
      </p:sp>
      <p:sp>
        <p:nvSpPr>
          <p:cNvPr id="80900" name="矩形"/>
          <p:cNvSpPr>
            <a:spLocks/>
          </p:cNvSpPr>
          <p:nvPr/>
        </p:nvSpPr>
        <p:spPr bwMode="auto">
          <a:xfrm>
            <a:off x="4100513" y="1544638"/>
            <a:ext cx="3814762" cy="500062"/>
          </a:xfrm>
          <a:prstGeom prst="rect">
            <a:avLst/>
          </a:prstGeom>
          <a:noFill/>
          <a:ln w="9525">
            <a:noFill/>
            <a:miter lim="800000"/>
            <a:headEnd/>
            <a:tailEnd/>
          </a:ln>
        </p:spPr>
        <p:txBody>
          <a:bodyPr/>
          <a:lstStyle/>
          <a:p>
            <a:endParaRPr lang="zh-CN" altLang="en-US"/>
          </a:p>
        </p:txBody>
      </p:sp>
      <p:sp>
        <p:nvSpPr>
          <p:cNvPr id="80901" name="矩形"/>
          <p:cNvSpPr>
            <a:spLocks/>
          </p:cNvSpPr>
          <p:nvPr/>
        </p:nvSpPr>
        <p:spPr bwMode="auto">
          <a:xfrm>
            <a:off x="6832600" y="6302375"/>
            <a:ext cx="5903913" cy="838200"/>
          </a:xfrm>
          <a:prstGeom prst="rect">
            <a:avLst/>
          </a:prstGeom>
          <a:noFill/>
          <a:ln w="9525">
            <a:noFill/>
            <a:miter lim="800000"/>
            <a:headEnd/>
            <a:tailEnd/>
          </a:ln>
        </p:spPr>
        <p:txBody>
          <a:bodyPr/>
          <a:lstStyle/>
          <a:p>
            <a:endParaRPr lang="zh-CN" altLang="en-US"/>
          </a:p>
        </p:txBody>
      </p:sp>
      <p:pic>
        <p:nvPicPr>
          <p:cNvPr id="80902" name="图片"/>
          <p:cNvPicPr>
            <a:picLocks/>
          </p:cNvPicPr>
          <p:nvPr/>
        </p:nvPicPr>
        <p:blipFill>
          <a:blip r:embed="rId4"/>
          <a:srcRect/>
          <a:stretch>
            <a:fillRect/>
          </a:stretch>
        </p:blipFill>
        <p:spPr bwMode="auto">
          <a:xfrm>
            <a:off x="930275" y="2339975"/>
            <a:ext cx="3314700" cy="4521200"/>
          </a:xfrm>
          <a:prstGeom prst="rect">
            <a:avLst/>
          </a:prstGeom>
          <a:noFill/>
          <a:ln w="9525">
            <a:noFill/>
            <a:miter lim="800000"/>
            <a:headEnd/>
            <a:tailEnd/>
          </a:ln>
        </p:spPr>
      </p:pic>
      <p:sp>
        <p:nvSpPr>
          <p:cNvPr id="80903" name="矩形"/>
          <p:cNvSpPr>
            <a:spLocks/>
          </p:cNvSpPr>
          <p:nvPr/>
        </p:nvSpPr>
        <p:spPr bwMode="auto">
          <a:xfrm>
            <a:off x="6759575" y="4572000"/>
            <a:ext cx="6696075" cy="1054100"/>
          </a:xfrm>
          <a:prstGeom prst="rect">
            <a:avLst/>
          </a:prstGeom>
          <a:noFill/>
          <a:ln w="9525">
            <a:noFill/>
            <a:miter lim="800000"/>
            <a:headEnd/>
            <a:tailEnd/>
          </a:ln>
        </p:spPr>
        <p:txBody>
          <a:bodyPr/>
          <a:lstStyle/>
          <a:p>
            <a:endParaRPr lang="zh-CN" altLang="en-US"/>
          </a:p>
        </p:txBody>
      </p:sp>
      <p:sp>
        <p:nvSpPr>
          <p:cNvPr id="80904"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
        <p:nvSpPr>
          <p:cNvPr id="80905" name="矩形"/>
          <p:cNvSpPr>
            <a:spLocks/>
          </p:cNvSpPr>
          <p:nvPr/>
        </p:nvSpPr>
        <p:spPr bwMode="auto">
          <a:xfrm>
            <a:off x="3733800" y="2411413"/>
            <a:ext cx="5757863"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（三）分等定级的原则是什么？</a:t>
            </a:r>
            <a:r>
              <a:rPr lang="zh-CN" altLang="en-US" sz="2800" b="1">
                <a:solidFill>
                  <a:srgbClr val="323232"/>
                </a:solidFill>
                <a:latin typeface="黑体" pitchFamily="2" charset="-122"/>
              </a:rPr>
              <a:t> </a:t>
            </a:r>
          </a:p>
        </p:txBody>
      </p:sp>
      <p:sp>
        <p:nvSpPr>
          <p:cNvPr id="80906" name="矩形"/>
          <p:cNvSpPr>
            <a:spLocks/>
          </p:cNvSpPr>
          <p:nvPr/>
        </p:nvSpPr>
        <p:spPr bwMode="auto">
          <a:xfrm>
            <a:off x="4019550" y="4791075"/>
            <a:ext cx="3675063" cy="571500"/>
          </a:xfrm>
          <a:prstGeom prst="rect">
            <a:avLst/>
          </a:prstGeom>
          <a:noFill/>
          <a:ln w="9525">
            <a:noFill/>
            <a:miter lim="800000"/>
            <a:headEnd/>
            <a:tailEnd/>
          </a:ln>
        </p:spPr>
        <p:txBody>
          <a:bodyPr>
            <a:spAutoFit/>
          </a:bodyPr>
          <a:lstStyle/>
          <a:p>
            <a:pPr>
              <a:lnSpc>
                <a:spcPct val="112000"/>
              </a:lnSpc>
            </a:pP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80907" name="矩形"/>
          <p:cNvSpPr>
            <a:spLocks/>
          </p:cNvSpPr>
          <p:nvPr/>
        </p:nvSpPr>
        <p:spPr bwMode="auto">
          <a:xfrm>
            <a:off x="4743450" y="3419475"/>
            <a:ext cx="5111750" cy="2481263"/>
          </a:xfrm>
          <a:prstGeom prst="rect">
            <a:avLst/>
          </a:prstGeom>
          <a:noFill/>
          <a:ln w="9525">
            <a:noFill/>
            <a:miter lim="800000"/>
            <a:headEnd/>
            <a:tailEnd/>
          </a:ln>
        </p:spPr>
        <p:txBody>
          <a:bodyPr>
            <a:spAutoFit/>
          </a:bodyPr>
          <a:lstStyle/>
          <a:p>
            <a:pPr>
              <a:lnSpc>
                <a:spcPct val="112000"/>
              </a:lnSpc>
              <a:buFontTx/>
              <a:buAutoNum type="arabicPeriod"/>
            </a:pPr>
            <a:r>
              <a:rPr lang="zh-CN" altLang="en-US" sz="2800">
                <a:solidFill>
                  <a:schemeClr val="hlink"/>
                </a:solidFill>
                <a:latin typeface="黑体" pitchFamily="2" charset="-122"/>
              </a:rPr>
              <a:t>综合分析原则；</a:t>
            </a:r>
            <a:endParaRPr lang="en-US" altLang="zh-CN" sz="2800">
              <a:solidFill>
                <a:schemeClr val="hlink"/>
              </a:solidFill>
              <a:latin typeface="黑体" pitchFamily="2" charset="-122"/>
            </a:endParaRPr>
          </a:p>
          <a:p>
            <a:pPr>
              <a:lnSpc>
                <a:spcPct val="112000"/>
              </a:lnSpc>
              <a:buFontTx/>
              <a:buAutoNum type="arabicPeriod"/>
            </a:pPr>
            <a:r>
              <a:rPr lang="zh-CN" altLang="en-US" sz="2800">
                <a:solidFill>
                  <a:schemeClr val="hlink"/>
                </a:solidFill>
                <a:latin typeface="黑体" pitchFamily="2" charset="-122"/>
              </a:rPr>
              <a:t>分层控制原则；</a:t>
            </a:r>
            <a:endParaRPr lang="en-US" altLang="zh-CN" sz="2800">
              <a:solidFill>
                <a:schemeClr val="hlink"/>
              </a:solidFill>
              <a:latin typeface="黑体" pitchFamily="2" charset="-122"/>
            </a:endParaRPr>
          </a:p>
          <a:p>
            <a:pPr>
              <a:lnSpc>
                <a:spcPct val="112000"/>
              </a:lnSpc>
              <a:buFontTx/>
              <a:buAutoNum type="arabicPeriod"/>
            </a:pPr>
            <a:r>
              <a:rPr lang="zh-CN" altLang="en-US" sz="2800">
                <a:solidFill>
                  <a:schemeClr val="hlink"/>
                </a:solidFill>
                <a:latin typeface="黑体" pitchFamily="2" charset="-122"/>
              </a:rPr>
              <a:t>主导因素原则；</a:t>
            </a:r>
            <a:endParaRPr lang="en-US" altLang="zh-CN" sz="2800">
              <a:solidFill>
                <a:schemeClr val="hlink"/>
              </a:solidFill>
              <a:latin typeface="黑体" pitchFamily="2" charset="-122"/>
            </a:endParaRPr>
          </a:p>
          <a:p>
            <a:pPr>
              <a:lnSpc>
                <a:spcPct val="112000"/>
              </a:lnSpc>
              <a:buFontTx/>
              <a:buAutoNum type="arabicPeriod"/>
            </a:pPr>
            <a:r>
              <a:rPr lang="zh-CN" altLang="en-US" sz="2800">
                <a:solidFill>
                  <a:schemeClr val="hlink"/>
                </a:solidFill>
                <a:latin typeface="黑体" pitchFamily="2" charset="-122"/>
              </a:rPr>
              <a:t>土地收益差异原则；</a:t>
            </a:r>
            <a:endParaRPr lang="en-US" altLang="zh-CN" sz="2800">
              <a:solidFill>
                <a:schemeClr val="hlink"/>
              </a:solidFill>
              <a:latin typeface="黑体" pitchFamily="2" charset="-122"/>
            </a:endParaRPr>
          </a:p>
          <a:p>
            <a:pPr>
              <a:lnSpc>
                <a:spcPct val="112000"/>
              </a:lnSpc>
              <a:buFontTx/>
              <a:buAutoNum type="arabicPeriod"/>
            </a:pPr>
            <a:r>
              <a:rPr lang="zh-CN" altLang="en-US" sz="2800">
                <a:solidFill>
                  <a:schemeClr val="hlink"/>
                </a:solidFill>
                <a:latin typeface="黑体" pitchFamily="2" charset="-122"/>
              </a:rPr>
              <a:t>定量分析与定性分析原则</a:t>
            </a:r>
            <a:r>
              <a:rPr lang="zh-CN" altLang="en-US" sz="2800">
                <a:solidFill>
                  <a:srgbClr val="323232"/>
                </a:solidFill>
                <a:latin typeface="黑体" pitchFamily="2" charset="-122"/>
              </a:rPr>
              <a:t>。</a:t>
            </a:r>
          </a:p>
        </p:txBody>
      </p:sp>
      <p:sp>
        <p:nvSpPr>
          <p:cNvPr id="80908" name="矩形"/>
          <p:cNvSpPr>
            <a:spLocks/>
          </p:cNvSpPr>
          <p:nvPr/>
        </p:nvSpPr>
        <p:spPr bwMode="auto">
          <a:xfrm>
            <a:off x="3879850" y="4791075"/>
            <a:ext cx="5761038" cy="520700"/>
          </a:xfrm>
          <a:prstGeom prst="rect">
            <a:avLst/>
          </a:prstGeom>
          <a:noFill/>
          <a:ln w="9525">
            <a:noFill/>
            <a:miter lim="800000"/>
            <a:headEnd/>
            <a:tailEnd/>
          </a:ln>
        </p:spPr>
        <p:txBody>
          <a:bodyPr/>
          <a:lstStyle/>
          <a:p>
            <a:endParaRPr lang="zh-CN" altLang="en-US"/>
          </a:p>
        </p:txBody>
      </p:sp>
      <p:sp>
        <p:nvSpPr>
          <p:cNvPr id="80909" name="矩形"/>
          <p:cNvSpPr>
            <a:spLocks/>
          </p:cNvSpPr>
          <p:nvPr/>
        </p:nvSpPr>
        <p:spPr bwMode="auto">
          <a:xfrm>
            <a:off x="4019550" y="6734175"/>
            <a:ext cx="4762500" cy="571500"/>
          </a:xfrm>
          <a:prstGeom prst="rect">
            <a:avLst/>
          </a:prstGeom>
          <a:noFill/>
          <a:ln w="9525">
            <a:noFill/>
            <a:miter lim="800000"/>
            <a:headEnd/>
            <a:tailEnd/>
          </a:ln>
        </p:spPr>
        <p:txBody>
          <a:bodyPr>
            <a:spAutoFit/>
          </a:bodyPr>
          <a:lstStyle/>
          <a:p>
            <a:pPr>
              <a:lnSpc>
                <a:spcPct val="112000"/>
              </a:lnSpc>
            </a:pPr>
            <a:r>
              <a:rPr lang="en-US" altLang="zh-CN" sz="2800">
                <a:solidFill>
                  <a:srgbClr val="323232"/>
                </a:solidFill>
                <a:latin typeface="黑体" pitchFamily="2" charset="-122"/>
              </a:rPr>
              <a:t> </a:t>
            </a:r>
            <a:endParaRPr lang="zh-CN" altLang="en-US" sz="2800">
              <a:solidFill>
                <a:srgbClr val="323232"/>
              </a:solidFill>
              <a:latin typeface="黑体" pitchFamily="2" charset="-122"/>
            </a:endParaRPr>
          </a:p>
        </p:txBody>
      </p:sp>
      <p:sp>
        <p:nvSpPr>
          <p:cNvPr id="80910" name="矩形"/>
          <p:cNvSpPr>
            <a:spLocks/>
          </p:cNvSpPr>
          <p:nvPr/>
        </p:nvSpPr>
        <p:spPr bwMode="auto">
          <a:xfrm>
            <a:off x="4459288" y="7451725"/>
            <a:ext cx="3816350" cy="520700"/>
          </a:xfrm>
          <a:prstGeom prst="rect">
            <a:avLst/>
          </a:prstGeom>
          <a:noFill/>
          <a:ln w="9525">
            <a:noFill/>
            <a:miter lim="800000"/>
            <a:headEnd/>
            <a:tailEnd/>
          </a:ln>
        </p:spPr>
        <p:txBody>
          <a:bodyPr/>
          <a:lstStyle/>
          <a:p>
            <a:endParaRPr lang="zh-CN" altLang="en-US"/>
          </a:p>
        </p:txBody>
      </p:sp>
      <p:sp>
        <p:nvSpPr>
          <p:cNvPr id="80911" name="矩形"/>
          <p:cNvSpPr>
            <a:spLocks/>
          </p:cNvSpPr>
          <p:nvPr/>
        </p:nvSpPr>
        <p:spPr bwMode="auto">
          <a:xfrm>
            <a:off x="3302000" y="5503863"/>
            <a:ext cx="12242800" cy="520700"/>
          </a:xfrm>
          <a:prstGeom prst="rect">
            <a:avLst/>
          </a:prstGeom>
          <a:noFill/>
          <a:ln w="9525">
            <a:noFill/>
            <a:miter lim="800000"/>
            <a:headEnd/>
            <a:tailEnd/>
          </a:ln>
        </p:spPr>
        <p:txBody>
          <a:bodyPr/>
          <a:lstStyle/>
          <a:p>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294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82947" name="图片"/>
          <p:cNvPicPr>
            <a:picLocks/>
          </p:cNvPicPr>
          <p:nvPr/>
        </p:nvPicPr>
        <p:blipFill>
          <a:blip r:embed="rId4"/>
          <a:srcRect/>
          <a:stretch>
            <a:fillRect/>
          </a:stretch>
        </p:blipFill>
        <p:spPr bwMode="auto">
          <a:xfrm>
            <a:off x="5680075" y="1547813"/>
            <a:ext cx="10367963" cy="5472112"/>
          </a:xfrm>
          <a:prstGeom prst="rect">
            <a:avLst/>
          </a:prstGeom>
          <a:noFill/>
          <a:ln w="9525">
            <a:noFill/>
            <a:miter lim="800000"/>
            <a:headEnd/>
            <a:tailEnd/>
          </a:ln>
        </p:spPr>
      </p:pic>
      <p:pic>
        <p:nvPicPr>
          <p:cNvPr id="82948" name="图片"/>
          <p:cNvPicPr>
            <a:picLocks/>
          </p:cNvPicPr>
          <p:nvPr/>
        </p:nvPicPr>
        <p:blipFill>
          <a:blip r:embed="rId5"/>
          <a:srcRect/>
          <a:stretch>
            <a:fillRect/>
          </a:stretch>
        </p:blipFill>
        <p:spPr bwMode="auto">
          <a:xfrm>
            <a:off x="5892800" y="1763713"/>
            <a:ext cx="10010775" cy="4968875"/>
          </a:xfrm>
          <a:prstGeom prst="rect">
            <a:avLst/>
          </a:prstGeom>
          <a:noFill/>
          <a:ln w="9525">
            <a:noFill/>
            <a:miter lim="800000"/>
            <a:headEnd/>
            <a:tailEnd/>
          </a:ln>
        </p:spPr>
      </p:pic>
      <p:sp>
        <p:nvSpPr>
          <p:cNvPr id="82949" name="矩形"/>
          <p:cNvSpPr>
            <a:spLocks/>
          </p:cNvSpPr>
          <p:nvPr/>
        </p:nvSpPr>
        <p:spPr bwMode="auto">
          <a:xfrm>
            <a:off x="6111875" y="2052638"/>
            <a:ext cx="9575800" cy="4679950"/>
          </a:xfrm>
          <a:prstGeom prst="rect">
            <a:avLst/>
          </a:prstGeom>
          <a:noFill/>
          <a:ln w="9525">
            <a:noFill/>
            <a:miter lim="800000"/>
            <a:headEnd/>
            <a:tailEnd/>
          </a:ln>
        </p:spPr>
        <p:txBody>
          <a:bodyPr lIns="0" tIns="0" rIns="0" bIns="0"/>
          <a:lstStyle/>
          <a:p>
            <a:pPr>
              <a:lnSpc>
                <a:spcPct val="112000"/>
              </a:lnSpc>
              <a:buFontTx/>
              <a:buAutoNum type="ea1ChsPeriod"/>
            </a:pPr>
            <a:r>
              <a:rPr lang="zh-CN" altLang="en-US" sz="2800" b="1">
                <a:solidFill>
                  <a:schemeClr val="hlink"/>
                </a:solidFill>
                <a:latin typeface="黑体" pitchFamily="2" charset="-122"/>
              </a:rPr>
              <a:t>耕地利用规划的基本思路是什么？</a:t>
            </a:r>
            <a:endParaRPr lang="en-US" altLang="zh-CN" sz="2800" b="1">
              <a:solidFill>
                <a:schemeClr val="hlink"/>
              </a:solidFill>
              <a:latin typeface="黑体" pitchFamily="2" charset="-122"/>
            </a:endParaRPr>
          </a:p>
          <a:p>
            <a:pPr>
              <a:lnSpc>
                <a:spcPct val="112000"/>
              </a:lnSpc>
              <a:buFontTx/>
              <a:buAutoNum type="ea1ChsPeriod"/>
            </a:pPr>
            <a:r>
              <a:rPr lang="zh-CN" altLang="en-US" sz="2800" b="1">
                <a:solidFill>
                  <a:schemeClr val="hlink"/>
                </a:solidFill>
                <a:latin typeface="黑体" pitchFamily="2" charset="-122"/>
              </a:rPr>
              <a:t>防护林带建设中要注意些什么问题？</a:t>
            </a:r>
            <a:endParaRPr lang="en-US" altLang="zh-CN" sz="2800" b="1">
              <a:solidFill>
                <a:schemeClr val="hlink"/>
              </a:solidFill>
              <a:latin typeface="黑体" pitchFamily="2" charset="-122"/>
            </a:endParaRPr>
          </a:p>
          <a:p>
            <a:pPr>
              <a:lnSpc>
                <a:spcPct val="112000"/>
              </a:lnSpc>
              <a:buFontTx/>
              <a:buAutoNum type="ea1ChsPeriod"/>
            </a:pPr>
            <a:r>
              <a:rPr lang="zh-CN" altLang="en-US" sz="2800" b="1">
                <a:solidFill>
                  <a:schemeClr val="hlink"/>
                </a:solidFill>
                <a:latin typeface="黑体" pitchFamily="2" charset="-122"/>
              </a:rPr>
              <a:t>果园规划包括哪些内容？果园用地田间工程规划包括哪些内容？</a:t>
            </a:r>
            <a:endParaRPr lang="en-US" altLang="zh-CN" sz="2800" b="1">
              <a:solidFill>
                <a:schemeClr val="hlink"/>
              </a:solidFill>
              <a:latin typeface="黑体" pitchFamily="2" charset="-122"/>
            </a:endParaRPr>
          </a:p>
          <a:p>
            <a:pPr>
              <a:lnSpc>
                <a:spcPct val="112000"/>
              </a:lnSpc>
              <a:buFontTx/>
              <a:buAutoNum type="ea1ChsPeriod"/>
            </a:pPr>
            <a:r>
              <a:rPr lang="zh-CN" altLang="en-US" sz="2800" b="1">
                <a:solidFill>
                  <a:schemeClr val="hlink"/>
                </a:solidFill>
                <a:latin typeface="黑体" pitchFamily="2" charset="-122"/>
              </a:rPr>
              <a:t>牧草地规划管理的策略是什么？</a:t>
            </a:r>
            <a:endParaRPr lang="en-US" altLang="zh-CN" sz="2800" b="1">
              <a:solidFill>
                <a:schemeClr val="hlink"/>
              </a:solidFill>
              <a:latin typeface="黑体" pitchFamily="2" charset="-122"/>
            </a:endParaRPr>
          </a:p>
          <a:p>
            <a:pPr>
              <a:lnSpc>
                <a:spcPct val="112000"/>
              </a:lnSpc>
              <a:buFontTx/>
              <a:buAutoNum type="ea1ChsPeriod"/>
            </a:pPr>
            <a:r>
              <a:rPr lang="zh-CN" altLang="en-US" sz="2800" b="1">
                <a:solidFill>
                  <a:schemeClr val="hlink"/>
                </a:solidFill>
                <a:latin typeface="黑体" pitchFamily="2" charset="-122"/>
              </a:rPr>
              <a:t>山地丘陵的特点是什么？山地的水土保持措施有哪些？</a:t>
            </a:r>
            <a:endParaRPr lang="en-US" altLang="zh-CN" sz="2800" b="1">
              <a:solidFill>
                <a:schemeClr val="hlink"/>
              </a:solidFill>
              <a:latin typeface="黑体" pitchFamily="2" charset="-122"/>
            </a:endParaRPr>
          </a:p>
          <a:p>
            <a:pPr>
              <a:lnSpc>
                <a:spcPct val="112000"/>
              </a:lnSpc>
              <a:buFontTx/>
              <a:buAutoNum type="ea1ChsPeriod"/>
            </a:pPr>
            <a:r>
              <a:rPr lang="zh-CN" altLang="en-US" sz="2800" b="1">
                <a:solidFill>
                  <a:schemeClr val="hlink"/>
                </a:solidFill>
                <a:latin typeface="黑体" pitchFamily="2" charset="-122"/>
              </a:rPr>
              <a:t>沼泽地（或滩涂）的特点是什么？综合利用方向是什么？</a:t>
            </a:r>
            <a:endParaRPr lang="en-US" altLang="zh-CN" sz="2800" b="1">
              <a:solidFill>
                <a:schemeClr val="hlink"/>
              </a:solidFill>
              <a:latin typeface="黑体" pitchFamily="2" charset="-122"/>
            </a:endParaRPr>
          </a:p>
          <a:p>
            <a:pPr>
              <a:lnSpc>
                <a:spcPct val="112000"/>
              </a:lnSpc>
              <a:buFontTx/>
              <a:buAutoNum type="ea1ChsPeriod"/>
            </a:pPr>
            <a:r>
              <a:rPr lang="zh-CN" altLang="en-US" sz="2800" b="1">
                <a:solidFill>
                  <a:schemeClr val="hlink"/>
                </a:solidFill>
                <a:latin typeface="黑体" pitchFamily="2" charset="-122"/>
              </a:rPr>
              <a:t>盐碱地的特性是什么？综合改良措施有哪些？</a:t>
            </a:r>
            <a:endParaRPr lang="en-US" altLang="zh-CN" sz="2800" b="1">
              <a:solidFill>
                <a:schemeClr val="hlink"/>
              </a:solidFill>
              <a:latin typeface="黑体" pitchFamily="2" charset="-122"/>
            </a:endParaRPr>
          </a:p>
          <a:p>
            <a:pPr>
              <a:lnSpc>
                <a:spcPct val="112000"/>
              </a:lnSpc>
              <a:buFontTx/>
              <a:buAutoNum type="ea1ChsPeriod"/>
            </a:pPr>
            <a:r>
              <a:rPr lang="zh-CN" altLang="en-US" sz="2800" b="1">
                <a:solidFill>
                  <a:schemeClr val="hlink"/>
                </a:solidFill>
                <a:latin typeface="黑体" pitchFamily="2" charset="-122"/>
              </a:rPr>
              <a:t>废弃地复垦规划的原则和内容有哪些？</a:t>
            </a:r>
          </a:p>
        </p:txBody>
      </p:sp>
      <p:sp>
        <p:nvSpPr>
          <p:cNvPr id="82950" name="矩形"/>
          <p:cNvSpPr>
            <a:spLocks/>
          </p:cNvSpPr>
          <p:nvPr/>
        </p:nvSpPr>
        <p:spPr bwMode="auto">
          <a:xfrm>
            <a:off x="8331200" y="3556000"/>
            <a:ext cx="3695700" cy="419100"/>
          </a:xfrm>
          <a:prstGeom prst="rect">
            <a:avLst/>
          </a:prstGeom>
          <a:noFill/>
          <a:ln w="9525">
            <a:noFill/>
            <a:miter lim="800000"/>
            <a:headEnd/>
            <a:tailEnd/>
          </a:ln>
        </p:spPr>
        <p:txBody>
          <a:bodyPr/>
          <a:lstStyle/>
          <a:p>
            <a:endParaRPr lang="zh-CN" altLang="en-US"/>
          </a:p>
        </p:txBody>
      </p:sp>
      <p:sp>
        <p:nvSpPr>
          <p:cNvPr id="82951" name="矩形"/>
          <p:cNvSpPr>
            <a:spLocks/>
          </p:cNvSpPr>
          <p:nvPr/>
        </p:nvSpPr>
        <p:spPr bwMode="auto">
          <a:xfrm>
            <a:off x="2286000" y="393700"/>
            <a:ext cx="4402138" cy="650875"/>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土地利用规划作业3</a:t>
            </a:r>
          </a:p>
        </p:txBody>
      </p:sp>
      <p:pic>
        <p:nvPicPr>
          <p:cNvPr id="82952" name="图片"/>
          <p:cNvPicPr>
            <a:picLocks/>
          </p:cNvPicPr>
          <p:nvPr/>
        </p:nvPicPr>
        <p:blipFill>
          <a:blip r:embed="rId6"/>
          <a:srcRect/>
          <a:stretch>
            <a:fillRect/>
          </a:stretch>
        </p:blipFill>
        <p:spPr bwMode="auto">
          <a:xfrm>
            <a:off x="492125" y="2625725"/>
            <a:ext cx="5207000" cy="4483100"/>
          </a:xfrm>
          <a:prstGeom prst="rect">
            <a:avLst/>
          </a:prstGeom>
          <a:noFill/>
          <a:ln w="9525">
            <a:noFill/>
            <a:miter lim="800000"/>
            <a:headEnd/>
            <a:tailEnd/>
          </a:ln>
        </p:spPr>
      </p:pic>
      <p:sp>
        <p:nvSpPr>
          <p:cNvPr id="82953" name="矩形"/>
          <p:cNvSpPr>
            <a:spLocks/>
          </p:cNvSpPr>
          <p:nvPr/>
        </p:nvSpPr>
        <p:spPr bwMode="auto">
          <a:xfrm>
            <a:off x="8331200" y="6502400"/>
            <a:ext cx="3695700" cy="419100"/>
          </a:xfrm>
          <a:prstGeom prst="rect">
            <a:avLst/>
          </a:prstGeom>
          <a:noFill/>
          <a:ln w="9525">
            <a:noFill/>
            <a:miter lim="800000"/>
            <a:headEnd/>
            <a:tailEnd/>
          </a:ln>
        </p:spPr>
        <p:txBody>
          <a:bodyPr/>
          <a:lstStyle/>
          <a:p>
            <a:endParaRPr lang="zh-CN" altLang="en-US"/>
          </a:p>
        </p:txBody>
      </p:sp>
      <p:sp>
        <p:nvSpPr>
          <p:cNvPr id="82954"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4994"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84995" name="图片"/>
          <p:cNvPicPr>
            <a:picLocks/>
          </p:cNvPicPr>
          <p:nvPr/>
        </p:nvPicPr>
        <p:blipFill>
          <a:blip r:embed="rId4"/>
          <a:srcRect/>
          <a:stretch>
            <a:fillRect/>
          </a:stretch>
        </p:blipFill>
        <p:spPr bwMode="auto">
          <a:xfrm>
            <a:off x="5680075" y="2268538"/>
            <a:ext cx="9504363" cy="2806700"/>
          </a:xfrm>
          <a:prstGeom prst="rect">
            <a:avLst/>
          </a:prstGeom>
          <a:noFill/>
          <a:ln w="9525">
            <a:noFill/>
            <a:miter lim="800000"/>
            <a:headEnd/>
            <a:tailEnd/>
          </a:ln>
        </p:spPr>
      </p:pic>
      <p:pic>
        <p:nvPicPr>
          <p:cNvPr id="84996" name="图片"/>
          <p:cNvPicPr>
            <a:picLocks/>
          </p:cNvPicPr>
          <p:nvPr/>
        </p:nvPicPr>
        <p:blipFill>
          <a:blip r:embed="rId5"/>
          <a:srcRect/>
          <a:stretch>
            <a:fillRect/>
          </a:stretch>
        </p:blipFill>
        <p:spPr bwMode="auto">
          <a:xfrm>
            <a:off x="5892800" y="2555875"/>
            <a:ext cx="9075738" cy="2160588"/>
          </a:xfrm>
          <a:prstGeom prst="rect">
            <a:avLst/>
          </a:prstGeom>
          <a:noFill/>
          <a:ln w="9525">
            <a:noFill/>
            <a:miter lim="800000"/>
            <a:headEnd/>
            <a:tailEnd/>
          </a:ln>
        </p:spPr>
      </p:pic>
      <p:sp>
        <p:nvSpPr>
          <p:cNvPr id="84997" name="矩形"/>
          <p:cNvSpPr>
            <a:spLocks/>
          </p:cNvSpPr>
          <p:nvPr/>
        </p:nvSpPr>
        <p:spPr bwMode="auto">
          <a:xfrm>
            <a:off x="6111875" y="2843213"/>
            <a:ext cx="8856663" cy="2232025"/>
          </a:xfrm>
          <a:prstGeom prst="rect">
            <a:avLst/>
          </a:prstGeom>
          <a:noFill/>
          <a:ln w="9525">
            <a:noFill/>
            <a:miter lim="800000"/>
            <a:headEnd/>
            <a:tailEnd/>
          </a:ln>
        </p:spPr>
        <p:txBody>
          <a:bodyPr lIns="0" tIns="0" rIns="0" bIns="0"/>
          <a:lstStyle/>
          <a:p>
            <a:pPr>
              <a:lnSpc>
                <a:spcPct val="112000"/>
              </a:lnSpc>
            </a:pPr>
            <a:r>
              <a:rPr lang="zh-CN" altLang="en-US" sz="2800">
                <a:solidFill>
                  <a:srgbClr val="323232"/>
                </a:solidFill>
                <a:latin typeface="黑体" pitchFamily="2" charset="-122"/>
                <a:ea typeface="黑体" pitchFamily="2" charset="-122"/>
              </a:rPr>
              <a:t>    </a:t>
            </a:r>
            <a:r>
              <a:rPr lang="zh-CN" altLang="en-US" sz="2800">
                <a:solidFill>
                  <a:schemeClr val="hlink"/>
                </a:solidFill>
                <a:latin typeface="黑体" pitchFamily="2" charset="-122"/>
                <a:ea typeface="黑体" pitchFamily="2" charset="-122"/>
              </a:rPr>
              <a:t>耕地利用规划要考虑“山水田林湖草路村庄”综合协调，最大限度地开发综合性生产力，方便生产，保护土地资源与环境。</a:t>
            </a:r>
            <a:endParaRPr lang="zh-CN" altLang="en-US" sz="2800">
              <a:solidFill>
                <a:schemeClr val="hlink"/>
              </a:solidFill>
              <a:latin typeface="黑体" pitchFamily="2" charset="-122"/>
            </a:endParaRPr>
          </a:p>
        </p:txBody>
      </p:sp>
      <p:sp>
        <p:nvSpPr>
          <p:cNvPr id="84998" name="矩形"/>
          <p:cNvSpPr>
            <a:spLocks/>
          </p:cNvSpPr>
          <p:nvPr/>
        </p:nvSpPr>
        <p:spPr bwMode="auto">
          <a:xfrm>
            <a:off x="8331200" y="3556000"/>
            <a:ext cx="3695700" cy="728663"/>
          </a:xfrm>
          <a:prstGeom prst="rect">
            <a:avLst/>
          </a:prstGeom>
          <a:noFill/>
          <a:ln w="9525">
            <a:noFill/>
            <a:miter lim="800000"/>
            <a:headEnd/>
            <a:tailEnd/>
          </a:ln>
        </p:spPr>
        <p:txBody>
          <a:bodyPr/>
          <a:lstStyle/>
          <a:p>
            <a:endParaRPr lang="zh-CN" altLang="en-US"/>
          </a:p>
        </p:txBody>
      </p:sp>
      <p:sp>
        <p:nvSpPr>
          <p:cNvPr id="84999" name="矩形"/>
          <p:cNvSpPr>
            <a:spLocks/>
          </p:cNvSpPr>
          <p:nvPr/>
        </p:nvSpPr>
        <p:spPr bwMode="auto">
          <a:xfrm>
            <a:off x="2286000" y="393700"/>
            <a:ext cx="8074025" cy="650875"/>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一、耕地利用规划的基本思路是什么？</a:t>
            </a:r>
          </a:p>
        </p:txBody>
      </p:sp>
      <p:pic>
        <p:nvPicPr>
          <p:cNvPr id="85000" name="图片"/>
          <p:cNvPicPr>
            <a:picLocks/>
          </p:cNvPicPr>
          <p:nvPr/>
        </p:nvPicPr>
        <p:blipFill>
          <a:blip r:embed="rId6"/>
          <a:srcRect/>
          <a:stretch>
            <a:fillRect/>
          </a:stretch>
        </p:blipFill>
        <p:spPr bwMode="auto">
          <a:xfrm>
            <a:off x="492125" y="2625725"/>
            <a:ext cx="5207000" cy="4483100"/>
          </a:xfrm>
          <a:prstGeom prst="rect">
            <a:avLst/>
          </a:prstGeom>
          <a:noFill/>
          <a:ln w="9525">
            <a:noFill/>
            <a:miter lim="800000"/>
            <a:headEnd/>
            <a:tailEnd/>
          </a:ln>
        </p:spPr>
      </p:pic>
      <p:sp>
        <p:nvSpPr>
          <p:cNvPr id="85001" name="矩形"/>
          <p:cNvSpPr>
            <a:spLocks/>
          </p:cNvSpPr>
          <p:nvPr/>
        </p:nvSpPr>
        <p:spPr bwMode="auto">
          <a:xfrm>
            <a:off x="8331200" y="6502400"/>
            <a:ext cx="3695700" cy="419100"/>
          </a:xfrm>
          <a:prstGeom prst="rect">
            <a:avLst/>
          </a:prstGeom>
          <a:noFill/>
          <a:ln w="9525">
            <a:noFill/>
            <a:miter lim="800000"/>
            <a:headEnd/>
            <a:tailEnd/>
          </a:ln>
        </p:spPr>
        <p:txBody>
          <a:bodyPr/>
          <a:lstStyle/>
          <a:p>
            <a:endParaRPr lang="zh-CN" altLang="en-US"/>
          </a:p>
        </p:txBody>
      </p:sp>
      <p:sp>
        <p:nvSpPr>
          <p:cNvPr id="85002"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7042"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87043" name="图片"/>
          <p:cNvPicPr>
            <a:picLocks/>
          </p:cNvPicPr>
          <p:nvPr/>
        </p:nvPicPr>
        <p:blipFill>
          <a:blip r:embed="rId4"/>
          <a:srcRect/>
          <a:stretch>
            <a:fillRect/>
          </a:stretch>
        </p:blipFill>
        <p:spPr bwMode="auto">
          <a:xfrm>
            <a:off x="5680075" y="1620838"/>
            <a:ext cx="9431338" cy="6119812"/>
          </a:xfrm>
          <a:prstGeom prst="rect">
            <a:avLst/>
          </a:prstGeom>
          <a:noFill/>
          <a:ln w="9525">
            <a:noFill/>
            <a:miter lim="800000"/>
            <a:headEnd/>
            <a:tailEnd/>
          </a:ln>
        </p:spPr>
      </p:pic>
      <p:pic>
        <p:nvPicPr>
          <p:cNvPr id="87044" name="图片"/>
          <p:cNvPicPr>
            <a:picLocks/>
          </p:cNvPicPr>
          <p:nvPr/>
        </p:nvPicPr>
        <p:blipFill>
          <a:blip r:embed="rId5"/>
          <a:srcRect/>
          <a:stretch>
            <a:fillRect/>
          </a:stretch>
        </p:blipFill>
        <p:spPr bwMode="auto">
          <a:xfrm>
            <a:off x="5895975" y="1836738"/>
            <a:ext cx="8999538" cy="5614987"/>
          </a:xfrm>
          <a:prstGeom prst="rect">
            <a:avLst/>
          </a:prstGeom>
          <a:noFill/>
          <a:ln w="9525">
            <a:noFill/>
            <a:miter lim="800000"/>
            <a:headEnd/>
            <a:tailEnd/>
          </a:ln>
        </p:spPr>
      </p:pic>
      <p:sp>
        <p:nvSpPr>
          <p:cNvPr id="87045" name="矩形"/>
          <p:cNvSpPr>
            <a:spLocks/>
          </p:cNvSpPr>
          <p:nvPr/>
        </p:nvSpPr>
        <p:spPr bwMode="auto">
          <a:xfrm>
            <a:off x="6035675" y="2195513"/>
            <a:ext cx="8788400" cy="5040312"/>
          </a:xfrm>
          <a:prstGeom prst="rect">
            <a:avLst/>
          </a:prstGeom>
          <a:noFill/>
          <a:ln w="9525">
            <a:noFill/>
            <a:miter lim="800000"/>
            <a:headEnd/>
            <a:tailEnd/>
          </a:ln>
        </p:spPr>
        <p:txBody>
          <a:bodyPr lIns="0" tIns="0" rIns="0" bIns="0"/>
          <a:lstStyle/>
          <a:p>
            <a:pPr>
              <a:lnSpc>
                <a:spcPct val="112000"/>
              </a:lnSpc>
            </a:pPr>
            <a:r>
              <a:rPr lang="en-US" altLang="zh-CN" sz="2800">
                <a:solidFill>
                  <a:srgbClr val="323232"/>
                </a:solidFill>
                <a:latin typeface="黑体" pitchFamily="2" charset="-122"/>
                <a:ea typeface="黑体" pitchFamily="2" charset="-122"/>
              </a:rPr>
              <a:t>    </a:t>
            </a:r>
            <a:r>
              <a:rPr lang="zh-CN" altLang="en-US" sz="2800" b="1">
                <a:solidFill>
                  <a:schemeClr val="hlink"/>
                </a:solidFill>
                <a:latin typeface="黑体" pitchFamily="2" charset="-122"/>
                <a:ea typeface="黑体" pitchFamily="2" charset="-122"/>
              </a:rPr>
              <a:t>首先</a:t>
            </a:r>
            <a:r>
              <a:rPr lang="zh-CN" altLang="en-US" sz="2800">
                <a:solidFill>
                  <a:schemeClr val="hlink"/>
                </a:solidFill>
                <a:latin typeface="黑体" pitchFamily="2" charset="-122"/>
                <a:ea typeface="黑体" pitchFamily="2" charset="-122"/>
              </a:rPr>
              <a:t>，根据当地主害风风向确定林带方向，主林带要垂直于主害风风向；</a:t>
            </a:r>
            <a:endParaRPr lang="en-US" altLang="zh-CN" sz="2800">
              <a:solidFill>
                <a:schemeClr val="hlink"/>
              </a:solidFill>
              <a:latin typeface="黑体" pitchFamily="2" charset="-122"/>
              <a:ea typeface="黑体" pitchFamily="2" charset="-122"/>
            </a:endParaRPr>
          </a:p>
          <a:p>
            <a:pPr>
              <a:lnSpc>
                <a:spcPct val="112000"/>
              </a:lnSpc>
            </a:pPr>
            <a:r>
              <a:rPr lang="en-US" altLang="zh-CN" sz="2800">
                <a:solidFill>
                  <a:schemeClr val="hlink"/>
                </a:solidFill>
                <a:latin typeface="黑体" pitchFamily="2" charset="-122"/>
                <a:ea typeface="黑体" pitchFamily="2" charset="-122"/>
              </a:rPr>
              <a:t>    </a:t>
            </a:r>
            <a:r>
              <a:rPr lang="zh-CN" altLang="en-US" sz="2800" b="1">
                <a:solidFill>
                  <a:schemeClr val="hlink"/>
                </a:solidFill>
                <a:latin typeface="黑体" pitchFamily="2" charset="-122"/>
                <a:ea typeface="黑体" pitchFamily="2" charset="-122"/>
              </a:rPr>
              <a:t>其次</a:t>
            </a:r>
            <a:r>
              <a:rPr lang="zh-CN" altLang="en-US" sz="2800">
                <a:solidFill>
                  <a:schemeClr val="hlink"/>
                </a:solidFill>
                <a:latin typeface="黑体" pitchFamily="2" charset="-122"/>
                <a:ea typeface="黑体" pitchFamily="2" charset="-122"/>
              </a:rPr>
              <a:t>要确定林带结构，林带结构一般有紧密结构、透风结构和稀疏结构三类。稀疏林带结构的防风效果较好；</a:t>
            </a:r>
            <a:endParaRPr lang="en-US" altLang="zh-CN" sz="2800">
              <a:solidFill>
                <a:schemeClr val="hlink"/>
              </a:solidFill>
              <a:latin typeface="黑体" pitchFamily="2" charset="-122"/>
              <a:ea typeface="黑体" pitchFamily="2" charset="-122"/>
            </a:endParaRPr>
          </a:p>
          <a:p>
            <a:pPr>
              <a:lnSpc>
                <a:spcPct val="112000"/>
              </a:lnSpc>
            </a:pPr>
            <a:r>
              <a:rPr lang="en-US" altLang="zh-CN" sz="2800">
                <a:solidFill>
                  <a:schemeClr val="hlink"/>
                </a:solidFill>
                <a:latin typeface="黑体" pitchFamily="2" charset="-122"/>
                <a:ea typeface="黑体" pitchFamily="2" charset="-122"/>
              </a:rPr>
              <a:t>    </a:t>
            </a:r>
            <a:r>
              <a:rPr lang="zh-CN" altLang="en-US" sz="2800" b="1">
                <a:solidFill>
                  <a:schemeClr val="hlink"/>
                </a:solidFill>
                <a:latin typeface="黑体" pitchFamily="2" charset="-122"/>
                <a:ea typeface="黑体" pitchFamily="2" charset="-122"/>
              </a:rPr>
              <a:t>三是</a:t>
            </a:r>
            <a:r>
              <a:rPr lang="zh-CN" altLang="en-US" sz="2800">
                <a:solidFill>
                  <a:schemeClr val="hlink"/>
                </a:solidFill>
                <a:latin typeface="黑体" pitchFamily="2" charset="-122"/>
                <a:ea typeface="黑体" pitchFamily="2" charset="-122"/>
              </a:rPr>
              <a:t>要考虑林带的间距。林带间距根据林带防护距离确定，一般林带防护距离为书高的20-25倍；</a:t>
            </a:r>
            <a:endParaRPr lang="en-US" altLang="zh-CN" sz="2800">
              <a:solidFill>
                <a:schemeClr val="hlink"/>
              </a:solidFill>
              <a:latin typeface="黑体" pitchFamily="2" charset="-122"/>
              <a:ea typeface="黑体" pitchFamily="2" charset="-122"/>
            </a:endParaRPr>
          </a:p>
          <a:p>
            <a:pPr>
              <a:lnSpc>
                <a:spcPct val="112000"/>
              </a:lnSpc>
            </a:pPr>
            <a:r>
              <a:rPr lang="en-US" altLang="zh-CN" sz="2800">
                <a:solidFill>
                  <a:schemeClr val="hlink"/>
                </a:solidFill>
                <a:latin typeface="黑体" pitchFamily="2" charset="-122"/>
                <a:ea typeface="黑体" pitchFamily="2" charset="-122"/>
              </a:rPr>
              <a:t>    </a:t>
            </a:r>
            <a:r>
              <a:rPr lang="zh-CN" altLang="en-US" sz="2800" b="1">
                <a:solidFill>
                  <a:schemeClr val="hlink"/>
                </a:solidFill>
                <a:latin typeface="黑体" pitchFamily="2" charset="-122"/>
                <a:ea typeface="黑体" pitchFamily="2" charset="-122"/>
              </a:rPr>
              <a:t>四是</a:t>
            </a:r>
            <a:r>
              <a:rPr lang="zh-CN" altLang="en-US" sz="2800">
                <a:solidFill>
                  <a:schemeClr val="hlink"/>
                </a:solidFill>
                <a:latin typeface="黑体" pitchFamily="2" charset="-122"/>
                <a:ea typeface="黑体" pitchFamily="2" charset="-122"/>
              </a:rPr>
              <a:t>要考虑林带的宽度。林带的宽度要保证树的正常生长和较好的防风效果。一般以沟渠两侧可用于植树的土地宽度来确定林带宽度。</a:t>
            </a:r>
            <a:endParaRPr lang="zh-CN" altLang="en-US" sz="2800">
              <a:solidFill>
                <a:schemeClr val="hlink"/>
              </a:solidFill>
              <a:latin typeface="黑体" pitchFamily="2" charset="-122"/>
            </a:endParaRPr>
          </a:p>
        </p:txBody>
      </p:sp>
      <p:sp>
        <p:nvSpPr>
          <p:cNvPr id="87046" name="矩形"/>
          <p:cNvSpPr>
            <a:spLocks/>
          </p:cNvSpPr>
          <p:nvPr/>
        </p:nvSpPr>
        <p:spPr bwMode="auto">
          <a:xfrm>
            <a:off x="8331200" y="3556000"/>
            <a:ext cx="3695700" cy="419100"/>
          </a:xfrm>
          <a:prstGeom prst="rect">
            <a:avLst/>
          </a:prstGeom>
          <a:noFill/>
          <a:ln w="9525">
            <a:noFill/>
            <a:miter lim="800000"/>
            <a:headEnd/>
            <a:tailEnd/>
          </a:ln>
        </p:spPr>
        <p:txBody>
          <a:bodyPr/>
          <a:lstStyle/>
          <a:p>
            <a:endParaRPr lang="zh-CN" altLang="en-US"/>
          </a:p>
        </p:txBody>
      </p:sp>
      <p:sp>
        <p:nvSpPr>
          <p:cNvPr id="87047" name="矩形"/>
          <p:cNvSpPr>
            <a:spLocks/>
          </p:cNvSpPr>
          <p:nvPr/>
        </p:nvSpPr>
        <p:spPr bwMode="auto">
          <a:xfrm>
            <a:off x="2286000" y="393700"/>
            <a:ext cx="9586913" cy="650875"/>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二、防护林带建设中要注意些什么问题？</a:t>
            </a:r>
            <a:endParaRPr lang="zh-CN" altLang="en-US" sz="3600">
              <a:solidFill>
                <a:schemeClr val="hlink"/>
              </a:solidFill>
              <a:latin typeface="黑体" pitchFamily="2" charset="-122"/>
            </a:endParaRPr>
          </a:p>
        </p:txBody>
      </p:sp>
      <p:pic>
        <p:nvPicPr>
          <p:cNvPr id="87048" name="图片"/>
          <p:cNvPicPr>
            <a:picLocks/>
          </p:cNvPicPr>
          <p:nvPr/>
        </p:nvPicPr>
        <p:blipFill>
          <a:blip r:embed="rId6"/>
          <a:srcRect/>
          <a:stretch>
            <a:fillRect/>
          </a:stretch>
        </p:blipFill>
        <p:spPr bwMode="auto">
          <a:xfrm>
            <a:off x="492125" y="2625725"/>
            <a:ext cx="5207000" cy="4483100"/>
          </a:xfrm>
          <a:prstGeom prst="rect">
            <a:avLst/>
          </a:prstGeom>
          <a:noFill/>
          <a:ln w="9525">
            <a:noFill/>
            <a:miter lim="800000"/>
            <a:headEnd/>
            <a:tailEnd/>
          </a:ln>
        </p:spPr>
      </p:pic>
      <p:sp>
        <p:nvSpPr>
          <p:cNvPr id="87049" name="矩形"/>
          <p:cNvSpPr>
            <a:spLocks/>
          </p:cNvSpPr>
          <p:nvPr/>
        </p:nvSpPr>
        <p:spPr bwMode="auto">
          <a:xfrm>
            <a:off x="8331200" y="6502400"/>
            <a:ext cx="3695700" cy="419100"/>
          </a:xfrm>
          <a:prstGeom prst="rect">
            <a:avLst/>
          </a:prstGeom>
          <a:noFill/>
          <a:ln w="9525">
            <a:noFill/>
            <a:miter lim="800000"/>
            <a:headEnd/>
            <a:tailEnd/>
          </a:ln>
        </p:spPr>
        <p:txBody>
          <a:bodyPr/>
          <a:lstStyle/>
          <a:p>
            <a:endParaRPr lang="zh-CN" altLang="en-US"/>
          </a:p>
        </p:txBody>
      </p:sp>
      <p:sp>
        <p:nvSpPr>
          <p:cNvPr id="87050"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
        <p:nvSpPr>
          <p:cNvPr id="87051" name="矩形"/>
          <p:cNvSpPr>
            <a:spLocks/>
          </p:cNvSpPr>
          <p:nvPr/>
        </p:nvSpPr>
        <p:spPr bwMode="auto">
          <a:xfrm>
            <a:off x="5972175" y="5943600"/>
            <a:ext cx="4762500" cy="358775"/>
          </a:xfrm>
          <a:prstGeom prst="rect">
            <a:avLst/>
          </a:prstGeom>
          <a:noFill/>
          <a:ln w="9525">
            <a:noFill/>
            <a:miter lim="800000"/>
            <a:headEnd/>
            <a:tailEnd/>
          </a:ln>
        </p:spPr>
        <p:txBody>
          <a:bodyPr/>
          <a:lstStyle/>
          <a:p>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9090"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89091" name="图片"/>
          <p:cNvPicPr>
            <a:picLocks/>
          </p:cNvPicPr>
          <p:nvPr/>
        </p:nvPicPr>
        <p:blipFill>
          <a:blip r:embed="rId4"/>
          <a:srcRect/>
          <a:stretch>
            <a:fillRect/>
          </a:stretch>
        </p:blipFill>
        <p:spPr bwMode="auto">
          <a:xfrm>
            <a:off x="5680075" y="1620838"/>
            <a:ext cx="10007600" cy="2447925"/>
          </a:xfrm>
          <a:prstGeom prst="rect">
            <a:avLst/>
          </a:prstGeom>
          <a:noFill/>
          <a:ln w="9525">
            <a:noFill/>
            <a:miter lim="800000"/>
            <a:headEnd/>
            <a:tailEnd/>
          </a:ln>
        </p:spPr>
      </p:pic>
      <p:pic>
        <p:nvPicPr>
          <p:cNvPr id="89092" name="图片"/>
          <p:cNvPicPr>
            <a:picLocks/>
          </p:cNvPicPr>
          <p:nvPr/>
        </p:nvPicPr>
        <p:blipFill>
          <a:blip r:embed="rId5"/>
          <a:srcRect/>
          <a:stretch>
            <a:fillRect/>
          </a:stretch>
        </p:blipFill>
        <p:spPr bwMode="auto">
          <a:xfrm>
            <a:off x="5895975" y="1836738"/>
            <a:ext cx="9575800" cy="1943100"/>
          </a:xfrm>
          <a:prstGeom prst="rect">
            <a:avLst/>
          </a:prstGeom>
          <a:noFill/>
          <a:ln w="9525">
            <a:noFill/>
            <a:miter lim="800000"/>
            <a:headEnd/>
            <a:tailEnd/>
          </a:ln>
        </p:spPr>
      </p:pic>
      <p:sp>
        <p:nvSpPr>
          <p:cNvPr id="89093" name="矩形"/>
          <p:cNvSpPr>
            <a:spLocks/>
          </p:cNvSpPr>
          <p:nvPr/>
        </p:nvSpPr>
        <p:spPr bwMode="auto">
          <a:xfrm>
            <a:off x="6035675" y="1976438"/>
            <a:ext cx="3387725" cy="5080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（一）果园规划内容</a:t>
            </a:r>
            <a:r>
              <a:rPr lang="zh-CN" altLang="en-US" sz="2800" b="1">
                <a:solidFill>
                  <a:srgbClr val="323232"/>
                </a:solidFill>
                <a:latin typeface="黑体" pitchFamily="2" charset="-122"/>
              </a:rPr>
              <a:t> </a:t>
            </a:r>
          </a:p>
        </p:txBody>
      </p:sp>
      <p:sp>
        <p:nvSpPr>
          <p:cNvPr id="89094" name="矩形"/>
          <p:cNvSpPr>
            <a:spLocks/>
          </p:cNvSpPr>
          <p:nvPr/>
        </p:nvSpPr>
        <p:spPr bwMode="auto">
          <a:xfrm>
            <a:off x="6040438" y="2555875"/>
            <a:ext cx="9286875" cy="1223963"/>
          </a:xfrm>
          <a:prstGeom prst="rect">
            <a:avLst/>
          </a:prstGeom>
          <a:noFill/>
          <a:ln w="9525">
            <a:noFill/>
            <a:miter lim="800000"/>
            <a:headEnd/>
            <a:tailEnd/>
          </a:ln>
        </p:spPr>
        <p:txBody>
          <a:bodyPr lIns="0" tIns="0" rIns="0" bIns="0"/>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主要有：园内各种分区配置、耕作小区设计、灌排渠系、道路网、防护林设计、附属设施配置和果树行列配置。</a:t>
            </a:r>
          </a:p>
        </p:txBody>
      </p:sp>
      <p:sp>
        <p:nvSpPr>
          <p:cNvPr id="89095" name="矩形"/>
          <p:cNvSpPr>
            <a:spLocks/>
          </p:cNvSpPr>
          <p:nvPr/>
        </p:nvSpPr>
        <p:spPr bwMode="auto">
          <a:xfrm>
            <a:off x="1647825" y="395288"/>
            <a:ext cx="13825538" cy="5778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三、果园规划包括哪些内容？果园用地田间工程规划包括哪些内容？</a:t>
            </a:r>
          </a:p>
        </p:txBody>
      </p:sp>
      <p:pic>
        <p:nvPicPr>
          <p:cNvPr id="89096" name="图片"/>
          <p:cNvPicPr>
            <a:picLocks/>
          </p:cNvPicPr>
          <p:nvPr/>
        </p:nvPicPr>
        <p:blipFill>
          <a:blip r:embed="rId6"/>
          <a:srcRect/>
          <a:stretch>
            <a:fillRect/>
          </a:stretch>
        </p:blipFill>
        <p:spPr bwMode="auto">
          <a:xfrm>
            <a:off x="492125" y="2625725"/>
            <a:ext cx="5207000" cy="4483100"/>
          </a:xfrm>
          <a:prstGeom prst="rect">
            <a:avLst/>
          </a:prstGeom>
          <a:noFill/>
          <a:ln w="9525">
            <a:noFill/>
            <a:miter lim="800000"/>
            <a:headEnd/>
            <a:tailEnd/>
          </a:ln>
        </p:spPr>
      </p:pic>
      <p:sp>
        <p:nvSpPr>
          <p:cNvPr id="89097" name="矩形"/>
          <p:cNvSpPr>
            <a:spLocks/>
          </p:cNvSpPr>
          <p:nvPr/>
        </p:nvSpPr>
        <p:spPr bwMode="auto">
          <a:xfrm>
            <a:off x="8331200" y="6502400"/>
            <a:ext cx="3695700" cy="419100"/>
          </a:xfrm>
          <a:prstGeom prst="rect">
            <a:avLst/>
          </a:prstGeom>
          <a:noFill/>
          <a:ln w="9525">
            <a:noFill/>
            <a:miter lim="800000"/>
            <a:headEnd/>
            <a:tailEnd/>
          </a:ln>
        </p:spPr>
        <p:txBody>
          <a:bodyPr/>
          <a:lstStyle/>
          <a:p>
            <a:endParaRPr lang="zh-CN" altLang="en-US"/>
          </a:p>
        </p:txBody>
      </p:sp>
      <p:sp>
        <p:nvSpPr>
          <p:cNvPr id="89098"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
        <p:nvSpPr>
          <p:cNvPr id="89099" name="矩形"/>
          <p:cNvSpPr>
            <a:spLocks/>
          </p:cNvSpPr>
          <p:nvPr/>
        </p:nvSpPr>
        <p:spPr bwMode="auto">
          <a:xfrm>
            <a:off x="5972175" y="5943600"/>
            <a:ext cx="4762500" cy="358775"/>
          </a:xfrm>
          <a:prstGeom prst="rect">
            <a:avLst/>
          </a:prstGeom>
          <a:noFill/>
          <a:ln w="9525">
            <a:noFill/>
            <a:miter lim="800000"/>
            <a:headEnd/>
            <a:tailEnd/>
          </a:ln>
        </p:spPr>
        <p:txBody>
          <a:bodyPr/>
          <a:lstStyle/>
          <a:p>
            <a:endParaRPr lang="zh-CN" altLang="en-US"/>
          </a:p>
        </p:txBody>
      </p:sp>
      <p:pic>
        <p:nvPicPr>
          <p:cNvPr id="89100" name="图片"/>
          <p:cNvPicPr>
            <a:picLocks/>
          </p:cNvPicPr>
          <p:nvPr/>
        </p:nvPicPr>
        <p:blipFill>
          <a:blip r:embed="rId5"/>
          <a:srcRect/>
          <a:stretch>
            <a:fillRect/>
          </a:stretch>
        </p:blipFill>
        <p:spPr bwMode="auto">
          <a:xfrm>
            <a:off x="5680075" y="4356100"/>
            <a:ext cx="10007600" cy="4103688"/>
          </a:xfrm>
          <a:prstGeom prst="rect">
            <a:avLst/>
          </a:prstGeom>
          <a:noFill/>
          <a:ln w="9525">
            <a:noFill/>
            <a:miter lim="800000"/>
            <a:headEnd/>
            <a:tailEnd/>
          </a:ln>
        </p:spPr>
      </p:pic>
      <p:sp>
        <p:nvSpPr>
          <p:cNvPr id="89101" name="矩形"/>
          <p:cNvSpPr>
            <a:spLocks/>
          </p:cNvSpPr>
          <p:nvPr/>
        </p:nvSpPr>
        <p:spPr bwMode="auto">
          <a:xfrm>
            <a:off x="5895975" y="4648200"/>
            <a:ext cx="5329238" cy="520700"/>
          </a:xfrm>
          <a:prstGeom prst="rect">
            <a:avLst/>
          </a:prstGeom>
          <a:noFill/>
          <a:ln w="9525">
            <a:noFill/>
            <a:miter lim="800000"/>
            <a:headEnd/>
            <a:tailEnd/>
          </a:ln>
        </p:spPr>
        <p:txBody>
          <a:bodyPr>
            <a:spAutoFit/>
          </a:bodyPr>
          <a:lstStyle/>
          <a:p>
            <a:r>
              <a:rPr lang="zh-CN" altLang="en-US" sz="2800" b="1">
                <a:solidFill>
                  <a:schemeClr val="hlink"/>
                </a:solidFill>
                <a:latin typeface="黑体" pitchFamily="2" charset="-122"/>
              </a:rPr>
              <a:t>（二）果园用地田间工程规划</a:t>
            </a:r>
          </a:p>
        </p:txBody>
      </p:sp>
      <p:sp>
        <p:nvSpPr>
          <p:cNvPr id="89102" name="矩形"/>
          <p:cNvSpPr>
            <a:spLocks/>
          </p:cNvSpPr>
          <p:nvPr/>
        </p:nvSpPr>
        <p:spPr bwMode="auto">
          <a:xfrm>
            <a:off x="5824538" y="5292725"/>
            <a:ext cx="9934575" cy="2959100"/>
          </a:xfrm>
          <a:prstGeom prst="rect">
            <a:avLst/>
          </a:prstGeom>
          <a:noFill/>
          <a:ln w="9525">
            <a:noFill/>
            <a:miter lim="800000"/>
            <a:headEnd/>
            <a:tailEnd/>
          </a:ln>
        </p:spPr>
        <p:txBody>
          <a:bodyPr>
            <a:spAutoFit/>
          </a:bodyPr>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包括：道路、灌排系统、防护林、水源设施、附属设施等。道路，包括防护林内侧及果园内部防护林两侧的道路。防护林网也包括防护林带和果园内部防护林网。平原果园的主要水源是河流及水井，山地果园主要在上部（水库、塘坝）以自流取水。附属设施包括给水站、生产资料库房、果品库等应选在方便作业和管理的地方。</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1138"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91139" name="图片"/>
          <p:cNvPicPr>
            <a:picLocks/>
          </p:cNvPicPr>
          <p:nvPr/>
        </p:nvPicPr>
        <p:blipFill>
          <a:blip r:embed="rId4"/>
          <a:srcRect/>
          <a:stretch>
            <a:fillRect/>
          </a:stretch>
        </p:blipFill>
        <p:spPr bwMode="auto">
          <a:xfrm>
            <a:off x="5603875" y="2771775"/>
            <a:ext cx="8639175" cy="3313113"/>
          </a:xfrm>
          <a:prstGeom prst="rect">
            <a:avLst/>
          </a:prstGeom>
          <a:noFill/>
          <a:ln w="9525">
            <a:noFill/>
            <a:miter lim="800000"/>
            <a:headEnd/>
            <a:tailEnd/>
          </a:ln>
        </p:spPr>
      </p:pic>
      <p:pic>
        <p:nvPicPr>
          <p:cNvPr id="91140" name="图片"/>
          <p:cNvPicPr>
            <a:picLocks/>
          </p:cNvPicPr>
          <p:nvPr/>
        </p:nvPicPr>
        <p:blipFill>
          <a:blip r:embed="rId5"/>
          <a:srcRect/>
          <a:stretch>
            <a:fillRect/>
          </a:stretch>
        </p:blipFill>
        <p:spPr bwMode="auto">
          <a:xfrm>
            <a:off x="5753100" y="2989263"/>
            <a:ext cx="8280400" cy="2879725"/>
          </a:xfrm>
          <a:prstGeom prst="rect">
            <a:avLst/>
          </a:prstGeom>
          <a:noFill/>
          <a:ln w="9525">
            <a:noFill/>
            <a:miter lim="800000"/>
            <a:headEnd/>
            <a:tailEnd/>
          </a:ln>
        </p:spPr>
      </p:pic>
      <p:sp>
        <p:nvSpPr>
          <p:cNvPr id="91141" name="矩形"/>
          <p:cNvSpPr>
            <a:spLocks/>
          </p:cNvSpPr>
          <p:nvPr/>
        </p:nvSpPr>
        <p:spPr bwMode="auto">
          <a:xfrm>
            <a:off x="5969000" y="3059113"/>
            <a:ext cx="7991475" cy="273685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（一）确定合理载畜量（年份、季节差异）；</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（二）注意冬春饲草贮藏，减少家畜冷季损失；</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（三）发展季节性草地畜牧业（当年当季出栏）；</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（四）加强草地保护，改良和建设牧草地；</a:t>
            </a:r>
            <a:endParaRPr lang="en-US" altLang="zh-CN" sz="2800" b="1">
              <a:solidFill>
                <a:schemeClr val="hlink"/>
              </a:solidFill>
              <a:latin typeface="黑体" pitchFamily="2" charset="-122"/>
            </a:endParaRPr>
          </a:p>
          <a:p>
            <a:pPr>
              <a:lnSpc>
                <a:spcPct val="112000"/>
              </a:lnSpc>
            </a:pPr>
            <a:r>
              <a:rPr lang="zh-CN" altLang="en-US" sz="2800" b="1">
                <a:solidFill>
                  <a:schemeClr val="hlink"/>
                </a:solidFill>
                <a:latin typeface="黑体" pitchFamily="2" charset="-122"/>
              </a:rPr>
              <a:t>（五）依法管理，有偿承包牧草地。</a:t>
            </a:r>
          </a:p>
        </p:txBody>
      </p:sp>
      <p:sp>
        <p:nvSpPr>
          <p:cNvPr id="91142" name="矩形"/>
          <p:cNvSpPr>
            <a:spLocks/>
          </p:cNvSpPr>
          <p:nvPr/>
        </p:nvSpPr>
        <p:spPr bwMode="auto">
          <a:xfrm>
            <a:off x="8331200" y="3556000"/>
            <a:ext cx="3695700" cy="419100"/>
          </a:xfrm>
          <a:prstGeom prst="rect">
            <a:avLst/>
          </a:prstGeom>
          <a:noFill/>
          <a:ln w="9525">
            <a:noFill/>
            <a:miter lim="800000"/>
            <a:headEnd/>
            <a:tailEnd/>
          </a:ln>
        </p:spPr>
        <p:txBody>
          <a:bodyPr/>
          <a:lstStyle/>
          <a:p>
            <a:endParaRPr lang="zh-CN" altLang="en-US"/>
          </a:p>
        </p:txBody>
      </p:sp>
      <p:sp>
        <p:nvSpPr>
          <p:cNvPr id="91143" name="矩形"/>
          <p:cNvSpPr>
            <a:spLocks/>
          </p:cNvSpPr>
          <p:nvPr/>
        </p:nvSpPr>
        <p:spPr bwMode="auto">
          <a:xfrm>
            <a:off x="2286000" y="393700"/>
            <a:ext cx="8074025" cy="650875"/>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四、牧草地规划管理的策略是什么？</a:t>
            </a:r>
          </a:p>
        </p:txBody>
      </p:sp>
      <p:pic>
        <p:nvPicPr>
          <p:cNvPr id="91144" name="图片"/>
          <p:cNvPicPr>
            <a:picLocks/>
          </p:cNvPicPr>
          <p:nvPr/>
        </p:nvPicPr>
        <p:blipFill>
          <a:blip r:embed="rId6"/>
          <a:srcRect/>
          <a:stretch>
            <a:fillRect/>
          </a:stretch>
        </p:blipFill>
        <p:spPr bwMode="auto">
          <a:xfrm>
            <a:off x="492125" y="2625725"/>
            <a:ext cx="5207000" cy="4483100"/>
          </a:xfrm>
          <a:prstGeom prst="rect">
            <a:avLst/>
          </a:prstGeom>
          <a:noFill/>
          <a:ln w="9525">
            <a:noFill/>
            <a:miter lim="800000"/>
            <a:headEnd/>
            <a:tailEnd/>
          </a:ln>
        </p:spPr>
      </p:pic>
      <p:sp>
        <p:nvSpPr>
          <p:cNvPr id="91145" name="矩形"/>
          <p:cNvSpPr>
            <a:spLocks/>
          </p:cNvSpPr>
          <p:nvPr/>
        </p:nvSpPr>
        <p:spPr bwMode="auto">
          <a:xfrm>
            <a:off x="8331200" y="6502400"/>
            <a:ext cx="3695700" cy="419100"/>
          </a:xfrm>
          <a:prstGeom prst="rect">
            <a:avLst/>
          </a:prstGeom>
          <a:noFill/>
          <a:ln w="9525">
            <a:noFill/>
            <a:miter lim="800000"/>
            <a:headEnd/>
            <a:tailEnd/>
          </a:ln>
        </p:spPr>
        <p:txBody>
          <a:bodyPr/>
          <a:lstStyle/>
          <a:p>
            <a:endParaRPr lang="zh-CN" altLang="en-US"/>
          </a:p>
        </p:txBody>
      </p:sp>
      <p:sp>
        <p:nvSpPr>
          <p:cNvPr id="91146"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
        <p:nvSpPr>
          <p:cNvPr id="91147" name="矩形"/>
          <p:cNvSpPr>
            <a:spLocks/>
          </p:cNvSpPr>
          <p:nvPr/>
        </p:nvSpPr>
        <p:spPr bwMode="auto">
          <a:xfrm>
            <a:off x="5972175" y="5943600"/>
            <a:ext cx="4762500" cy="358775"/>
          </a:xfrm>
          <a:prstGeom prst="rect">
            <a:avLst/>
          </a:prstGeom>
          <a:noFill/>
          <a:ln w="9525">
            <a:noFill/>
            <a:miter lim="800000"/>
            <a:headEnd/>
            <a:tailEnd/>
          </a:ln>
        </p:spPr>
        <p:txBody>
          <a:bodyPr/>
          <a:lstStyle/>
          <a:p>
            <a:endParaRPr lang="zh-CN"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318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93187" name="图片"/>
          <p:cNvPicPr>
            <a:picLocks/>
          </p:cNvPicPr>
          <p:nvPr/>
        </p:nvPicPr>
        <p:blipFill>
          <a:blip r:embed="rId4"/>
          <a:srcRect/>
          <a:stretch>
            <a:fillRect/>
          </a:stretch>
        </p:blipFill>
        <p:spPr bwMode="auto">
          <a:xfrm>
            <a:off x="279400" y="1476375"/>
            <a:ext cx="15697200" cy="7272338"/>
          </a:xfrm>
          <a:prstGeom prst="rect">
            <a:avLst/>
          </a:prstGeom>
          <a:noFill/>
          <a:ln w="9525">
            <a:noFill/>
            <a:miter lim="800000"/>
            <a:headEnd/>
            <a:tailEnd/>
          </a:ln>
        </p:spPr>
      </p:pic>
      <p:pic>
        <p:nvPicPr>
          <p:cNvPr id="93188" name="图片"/>
          <p:cNvPicPr>
            <a:picLocks/>
          </p:cNvPicPr>
          <p:nvPr/>
        </p:nvPicPr>
        <p:blipFill>
          <a:blip r:embed="rId5"/>
          <a:srcRect/>
          <a:stretch>
            <a:fillRect/>
          </a:stretch>
        </p:blipFill>
        <p:spPr bwMode="auto">
          <a:xfrm>
            <a:off x="496888" y="1620838"/>
            <a:ext cx="15335250" cy="6838950"/>
          </a:xfrm>
          <a:prstGeom prst="rect">
            <a:avLst/>
          </a:prstGeom>
          <a:noFill/>
          <a:ln w="9525">
            <a:noFill/>
            <a:miter lim="800000"/>
            <a:headEnd/>
            <a:tailEnd/>
          </a:ln>
        </p:spPr>
      </p:pic>
      <p:sp>
        <p:nvSpPr>
          <p:cNvPr id="93189" name="矩形"/>
          <p:cNvSpPr>
            <a:spLocks/>
          </p:cNvSpPr>
          <p:nvPr/>
        </p:nvSpPr>
        <p:spPr bwMode="auto">
          <a:xfrm>
            <a:off x="708025" y="2773363"/>
            <a:ext cx="14908213" cy="4678362"/>
          </a:xfrm>
          <a:prstGeom prst="rect">
            <a:avLst/>
          </a:prstGeom>
          <a:noFill/>
          <a:ln w="9525">
            <a:noFill/>
            <a:miter lim="800000"/>
            <a:headEnd/>
            <a:tailEnd/>
          </a:ln>
        </p:spPr>
        <p:txBody>
          <a:bodyPr lIns="0" tIns="0" rIns="0" bIns="0"/>
          <a:lstStyle/>
          <a:p>
            <a:pPr>
              <a:lnSpc>
                <a:spcPct val="112000"/>
              </a:lnSpc>
            </a:pPr>
            <a:r>
              <a:rPr lang="en-US" altLang="zh-CN" sz="2800">
                <a:solidFill>
                  <a:schemeClr val="hlink"/>
                </a:solidFill>
                <a:latin typeface="黑体" pitchFamily="2" charset="-122"/>
                <a:ea typeface="黑体" pitchFamily="2" charset="-122"/>
              </a:rPr>
              <a:t>1. 山地丘陵区土地类型复杂，既有海拔高度差异造成的水分和热量条件的垂直分布变化，又有阴坡阳坡的不同造成的水分热量的差异；即使在同样的海拔高度和地形部位上，岩石和土壤特性的不同也会给予土地不同的特性。复杂的土地类型，为因地制宜，发展多种经营带来了便利条件。 　　</a:t>
            </a:r>
          </a:p>
          <a:p>
            <a:pPr>
              <a:lnSpc>
                <a:spcPct val="112000"/>
              </a:lnSpc>
            </a:pPr>
            <a:r>
              <a:rPr lang="en-US" altLang="zh-CN" sz="2800">
                <a:solidFill>
                  <a:schemeClr val="hlink"/>
                </a:solidFill>
                <a:latin typeface="黑体" pitchFamily="2" charset="-122"/>
                <a:ea typeface="黑体" pitchFamily="2" charset="-122"/>
              </a:rPr>
              <a:t>2. 山地丘陵原本林草覆盖，植物种类繁多，是野生动物的栖息地。同时由于大量砍伐森林和开垦耕地，天然植被破坏，水土流失加剧，生态条件恶化。由于地面坡度的原因，为土壤侵蚀创造了条件。。 　　</a:t>
            </a:r>
          </a:p>
          <a:p>
            <a:pPr>
              <a:lnSpc>
                <a:spcPct val="112000"/>
              </a:lnSpc>
            </a:pPr>
            <a:r>
              <a:rPr lang="en-US" altLang="zh-CN" sz="2800">
                <a:solidFill>
                  <a:schemeClr val="hlink"/>
                </a:solidFill>
                <a:latin typeface="黑体" pitchFamily="2" charset="-122"/>
                <a:ea typeface="黑体" pitchFamily="2" charset="-122"/>
              </a:rPr>
              <a:t>3. 山区耕地小块零散，耕地土层薄，砾石多，不利于机械耕作。农民居住村庄小、耕作分散，多以人力为主。 　　</a:t>
            </a:r>
          </a:p>
          <a:p>
            <a:pPr>
              <a:lnSpc>
                <a:spcPct val="112000"/>
              </a:lnSpc>
            </a:pPr>
            <a:r>
              <a:rPr lang="en-US" altLang="zh-CN" sz="2800">
                <a:solidFill>
                  <a:schemeClr val="hlink"/>
                </a:solidFill>
                <a:latin typeface="黑体" pitchFamily="2" charset="-122"/>
                <a:ea typeface="黑体" pitchFamily="2" charset="-122"/>
              </a:rPr>
              <a:t>4. 山地交通不便，信息闭塞，文化教育落后。</a:t>
            </a:r>
            <a:endParaRPr lang="zh-CN" altLang="en-US" sz="2800">
              <a:solidFill>
                <a:schemeClr val="hlink"/>
              </a:solidFill>
              <a:latin typeface="黑体" pitchFamily="2" charset="-122"/>
            </a:endParaRPr>
          </a:p>
        </p:txBody>
      </p:sp>
      <p:sp>
        <p:nvSpPr>
          <p:cNvPr id="93190" name="矩形"/>
          <p:cNvSpPr>
            <a:spLocks/>
          </p:cNvSpPr>
          <p:nvPr/>
        </p:nvSpPr>
        <p:spPr bwMode="auto">
          <a:xfrm>
            <a:off x="8331200" y="3556000"/>
            <a:ext cx="3695700" cy="419100"/>
          </a:xfrm>
          <a:prstGeom prst="rect">
            <a:avLst/>
          </a:prstGeom>
          <a:noFill/>
          <a:ln w="9525">
            <a:noFill/>
            <a:miter lim="800000"/>
            <a:headEnd/>
            <a:tailEnd/>
          </a:ln>
        </p:spPr>
        <p:txBody>
          <a:bodyPr/>
          <a:lstStyle/>
          <a:p>
            <a:endParaRPr lang="zh-CN" altLang="en-US"/>
          </a:p>
        </p:txBody>
      </p:sp>
      <p:sp>
        <p:nvSpPr>
          <p:cNvPr id="93191" name="矩形"/>
          <p:cNvSpPr>
            <a:spLocks/>
          </p:cNvSpPr>
          <p:nvPr/>
        </p:nvSpPr>
        <p:spPr bwMode="auto">
          <a:xfrm>
            <a:off x="2286000" y="393700"/>
            <a:ext cx="13546138" cy="722313"/>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五、山地丘陵的特点是什么？山地的水土保持措施有哪些</a:t>
            </a:r>
            <a:r>
              <a:rPr lang="zh-CN" altLang="en-US" sz="3600" b="1">
                <a:solidFill>
                  <a:srgbClr val="323232"/>
                </a:solidFill>
                <a:latin typeface="黑体" pitchFamily="2" charset="-122"/>
              </a:rPr>
              <a:t>？</a:t>
            </a:r>
          </a:p>
        </p:txBody>
      </p:sp>
      <p:sp>
        <p:nvSpPr>
          <p:cNvPr id="93192" name="矩形"/>
          <p:cNvSpPr>
            <a:spLocks/>
          </p:cNvSpPr>
          <p:nvPr/>
        </p:nvSpPr>
        <p:spPr bwMode="auto">
          <a:xfrm>
            <a:off x="8331200" y="6502400"/>
            <a:ext cx="3695700" cy="419100"/>
          </a:xfrm>
          <a:prstGeom prst="rect">
            <a:avLst/>
          </a:prstGeom>
          <a:noFill/>
          <a:ln w="9525">
            <a:noFill/>
            <a:miter lim="800000"/>
            <a:headEnd/>
            <a:tailEnd/>
          </a:ln>
        </p:spPr>
        <p:txBody>
          <a:bodyPr/>
          <a:lstStyle/>
          <a:p>
            <a:endParaRPr lang="zh-CN" altLang="en-US"/>
          </a:p>
        </p:txBody>
      </p:sp>
      <p:sp>
        <p:nvSpPr>
          <p:cNvPr id="93193"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
        <p:nvSpPr>
          <p:cNvPr id="93194" name="矩形"/>
          <p:cNvSpPr>
            <a:spLocks/>
          </p:cNvSpPr>
          <p:nvPr/>
        </p:nvSpPr>
        <p:spPr bwMode="auto">
          <a:xfrm>
            <a:off x="5972175" y="5943600"/>
            <a:ext cx="4762500" cy="358775"/>
          </a:xfrm>
          <a:prstGeom prst="rect">
            <a:avLst/>
          </a:prstGeom>
          <a:noFill/>
          <a:ln w="9525">
            <a:noFill/>
            <a:miter lim="800000"/>
            <a:headEnd/>
            <a:tailEnd/>
          </a:ln>
        </p:spPr>
        <p:txBody>
          <a:bodyPr/>
          <a:lstStyle/>
          <a:p>
            <a:endParaRPr lang="zh-CN" altLang="en-US"/>
          </a:p>
        </p:txBody>
      </p:sp>
      <p:sp>
        <p:nvSpPr>
          <p:cNvPr id="93195" name="矩形"/>
          <p:cNvSpPr>
            <a:spLocks/>
          </p:cNvSpPr>
          <p:nvPr/>
        </p:nvSpPr>
        <p:spPr bwMode="auto">
          <a:xfrm>
            <a:off x="714375" y="1981200"/>
            <a:ext cx="4029075"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（一）山地丘陵的特点</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50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21507" name="矩形"/>
          <p:cNvSpPr>
            <a:spLocks/>
          </p:cNvSpPr>
          <p:nvPr/>
        </p:nvSpPr>
        <p:spPr bwMode="auto">
          <a:xfrm>
            <a:off x="2273300" y="444500"/>
            <a:ext cx="9239250"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一、土地资源具有哪些特性？（简要说明）</a:t>
            </a:r>
            <a:endParaRPr lang="en-US" altLang="zh-CN" sz="3600" b="1">
              <a:solidFill>
                <a:schemeClr val="hlink"/>
              </a:solidFill>
              <a:latin typeface="黑体" pitchFamily="2" charset="-122"/>
            </a:endParaRPr>
          </a:p>
          <a:p>
            <a:pPr>
              <a:lnSpc>
                <a:spcPct val="112000"/>
              </a:lnSpc>
            </a:pPr>
            <a:endParaRPr lang="en-US" altLang="zh-CN" sz="3600">
              <a:solidFill>
                <a:schemeClr val="hlink"/>
              </a:solidFill>
              <a:latin typeface="黑体" pitchFamily="2" charset="-122"/>
            </a:endParaRPr>
          </a:p>
          <a:p>
            <a:pPr>
              <a:lnSpc>
                <a:spcPct val="112000"/>
              </a:lnSpc>
            </a:pPr>
            <a:endParaRPr lang="zh-CN" altLang="en-US" sz="3600">
              <a:solidFill>
                <a:schemeClr val="hlink"/>
              </a:solidFill>
              <a:latin typeface="黑体" pitchFamily="2" charset="-122"/>
            </a:endParaRPr>
          </a:p>
        </p:txBody>
      </p:sp>
      <p:sp>
        <p:nvSpPr>
          <p:cNvPr id="21508" name="矩形"/>
          <p:cNvSpPr>
            <a:spLocks/>
          </p:cNvSpPr>
          <p:nvPr/>
        </p:nvSpPr>
        <p:spPr bwMode="auto">
          <a:xfrm>
            <a:off x="6819900" y="2743200"/>
            <a:ext cx="6348413" cy="5334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（一）土地资源的自然特性</a:t>
            </a:r>
          </a:p>
        </p:txBody>
      </p:sp>
      <p:sp>
        <p:nvSpPr>
          <p:cNvPr id="21509" name="矩形"/>
          <p:cNvSpPr>
            <a:spLocks/>
          </p:cNvSpPr>
          <p:nvPr/>
        </p:nvSpPr>
        <p:spPr bwMode="auto">
          <a:xfrm>
            <a:off x="6832600" y="6302375"/>
            <a:ext cx="5903913" cy="8382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（三）土地资源的社会特性</a:t>
            </a:r>
            <a:endParaRPr lang="en-US" altLang="zh-CN" sz="2800" b="1">
              <a:solidFill>
                <a:schemeClr val="hlink"/>
              </a:solidFill>
              <a:latin typeface="黑体" pitchFamily="2" charset="-122"/>
            </a:endParaRPr>
          </a:p>
          <a:p>
            <a:pPr>
              <a:lnSpc>
                <a:spcPct val="112000"/>
              </a:lnSpc>
            </a:pPr>
            <a:endParaRPr lang="zh-CN" altLang="en-US" sz="2200">
              <a:solidFill>
                <a:schemeClr val="hlink"/>
              </a:solidFill>
              <a:latin typeface="黑体" pitchFamily="2" charset="-122"/>
            </a:endParaRPr>
          </a:p>
        </p:txBody>
      </p:sp>
      <p:pic>
        <p:nvPicPr>
          <p:cNvPr id="21510" name="图片"/>
          <p:cNvPicPr>
            <a:picLocks/>
          </p:cNvPicPr>
          <p:nvPr/>
        </p:nvPicPr>
        <p:blipFill>
          <a:blip r:embed="rId4"/>
          <a:srcRect/>
          <a:stretch>
            <a:fillRect/>
          </a:stretch>
        </p:blipFill>
        <p:spPr bwMode="auto">
          <a:xfrm>
            <a:off x="1778000" y="2501900"/>
            <a:ext cx="3314700" cy="4521200"/>
          </a:xfrm>
          <a:prstGeom prst="rect">
            <a:avLst/>
          </a:prstGeom>
          <a:noFill/>
          <a:ln w="9525">
            <a:noFill/>
            <a:miter lim="800000"/>
            <a:headEnd/>
            <a:tailEnd/>
          </a:ln>
        </p:spPr>
      </p:pic>
      <p:sp>
        <p:nvSpPr>
          <p:cNvPr id="21511" name="矩形"/>
          <p:cNvSpPr>
            <a:spLocks/>
          </p:cNvSpPr>
          <p:nvPr/>
        </p:nvSpPr>
        <p:spPr bwMode="auto">
          <a:xfrm>
            <a:off x="6759575" y="4572000"/>
            <a:ext cx="6696075" cy="10541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（二）土地资源的经济特性</a:t>
            </a:r>
            <a:endParaRPr lang="en-US" altLang="zh-CN" sz="2800" b="1">
              <a:solidFill>
                <a:schemeClr val="hlink"/>
              </a:solidFill>
              <a:latin typeface="黑体" pitchFamily="2" charset="-122"/>
            </a:endParaRPr>
          </a:p>
          <a:p>
            <a:pPr>
              <a:lnSpc>
                <a:spcPct val="112000"/>
              </a:lnSpc>
            </a:pPr>
            <a:endParaRPr lang="zh-CN" altLang="en-US" sz="2800">
              <a:solidFill>
                <a:srgbClr val="323232"/>
              </a:solidFill>
              <a:latin typeface="黑体" pitchFamily="2" charset="-122"/>
            </a:endParaRPr>
          </a:p>
        </p:txBody>
      </p:sp>
      <p:sp>
        <p:nvSpPr>
          <p:cNvPr id="21512" name="矩形"/>
          <p:cNvSpPr>
            <a:spLocks/>
          </p:cNvSpPr>
          <p:nvPr/>
        </p:nvSpPr>
        <p:spPr bwMode="auto">
          <a:xfrm>
            <a:off x="6819900" y="5651500"/>
            <a:ext cx="3695700" cy="838200"/>
          </a:xfrm>
          <a:prstGeom prst="rect">
            <a:avLst/>
          </a:prstGeom>
          <a:noFill/>
          <a:ln w="9525">
            <a:noFill/>
            <a:miter lim="800000"/>
            <a:headEnd/>
            <a:tailEnd/>
          </a:ln>
        </p:spPr>
        <p:txBody>
          <a:bodyPr/>
          <a:lstStyle/>
          <a:p>
            <a:endParaRPr lang="zh-CN" alt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5234" name="图片"/>
          <p:cNvPicPr>
            <a:picLocks/>
          </p:cNvPicPr>
          <p:nvPr/>
        </p:nvPicPr>
        <p:blipFill>
          <a:blip r:embed="rId3"/>
          <a:srcRect/>
          <a:stretch>
            <a:fillRect/>
          </a:stretch>
        </p:blipFill>
        <p:spPr bwMode="auto">
          <a:xfrm>
            <a:off x="-76200" y="104775"/>
            <a:ext cx="16256000" cy="9144000"/>
          </a:xfrm>
          <a:prstGeom prst="rect">
            <a:avLst/>
          </a:prstGeom>
          <a:noFill/>
          <a:ln w="9525">
            <a:noFill/>
            <a:miter lim="800000"/>
            <a:headEnd/>
            <a:tailEnd/>
          </a:ln>
        </p:spPr>
      </p:pic>
      <p:pic>
        <p:nvPicPr>
          <p:cNvPr id="95235" name="图片"/>
          <p:cNvPicPr>
            <a:picLocks/>
          </p:cNvPicPr>
          <p:nvPr/>
        </p:nvPicPr>
        <p:blipFill>
          <a:blip r:embed="rId4"/>
          <a:srcRect/>
          <a:stretch>
            <a:fillRect/>
          </a:stretch>
        </p:blipFill>
        <p:spPr bwMode="auto">
          <a:xfrm>
            <a:off x="279400" y="1476375"/>
            <a:ext cx="15120938" cy="4822825"/>
          </a:xfrm>
          <a:prstGeom prst="rect">
            <a:avLst/>
          </a:prstGeom>
          <a:noFill/>
          <a:ln w="9525">
            <a:noFill/>
            <a:miter lim="800000"/>
            <a:headEnd/>
            <a:tailEnd/>
          </a:ln>
        </p:spPr>
      </p:pic>
      <p:pic>
        <p:nvPicPr>
          <p:cNvPr id="95236" name="图片"/>
          <p:cNvPicPr>
            <a:picLocks/>
          </p:cNvPicPr>
          <p:nvPr/>
        </p:nvPicPr>
        <p:blipFill>
          <a:blip r:embed="rId5"/>
          <a:srcRect/>
          <a:stretch>
            <a:fillRect/>
          </a:stretch>
        </p:blipFill>
        <p:spPr bwMode="auto">
          <a:xfrm>
            <a:off x="496888" y="1620838"/>
            <a:ext cx="14614525" cy="4462462"/>
          </a:xfrm>
          <a:prstGeom prst="rect">
            <a:avLst/>
          </a:prstGeom>
          <a:noFill/>
          <a:ln w="9525">
            <a:noFill/>
            <a:miter lim="800000"/>
            <a:headEnd/>
            <a:tailEnd/>
          </a:ln>
        </p:spPr>
      </p:pic>
      <p:sp>
        <p:nvSpPr>
          <p:cNvPr id="95237" name="矩形"/>
          <p:cNvSpPr>
            <a:spLocks/>
          </p:cNvSpPr>
          <p:nvPr/>
        </p:nvSpPr>
        <p:spPr bwMode="auto">
          <a:xfrm>
            <a:off x="708025" y="2773363"/>
            <a:ext cx="13971588" cy="2662237"/>
          </a:xfrm>
          <a:prstGeom prst="rect">
            <a:avLst/>
          </a:prstGeom>
          <a:noFill/>
          <a:ln w="9525">
            <a:noFill/>
            <a:miter lim="800000"/>
            <a:headEnd/>
            <a:tailEnd/>
          </a:ln>
        </p:spPr>
        <p:txBody>
          <a:bodyPr lIns="0" tIns="0" rIns="0" bIns="0"/>
          <a:lstStyle/>
          <a:p>
            <a:pPr>
              <a:lnSpc>
                <a:spcPct val="112000"/>
              </a:lnSpc>
            </a:pPr>
            <a:r>
              <a:rPr lang="zh-CN" altLang="en-US" sz="2800">
                <a:solidFill>
                  <a:schemeClr val="hlink"/>
                </a:solidFill>
                <a:latin typeface="黑体" pitchFamily="2" charset="-122"/>
              </a:rPr>
              <a:t>因地制宜，因害设防，采取工程和生物措施相结合的方法。</a:t>
            </a:r>
            <a:endParaRPr lang="en-US" altLang="zh-CN" sz="2800">
              <a:solidFill>
                <a:schemeClr val="hlink"/>
              </a:solidFill>
              <a:latin typeface="黑体" pitchFamily="2" charset="-122"/>
            </a:endParaRPr>
          </a:p>
          <a:p>
            <a:pPr>
              <a:lnSpc>
                <a:spcPct val="112000"/>
              </a:lnSpc>
            </a:pPr>
            <a:r>
              <a:rPr lang="en-US" altLang="zh-CN" sz="2800" b="1">
                <a:solidFill>
                  <a:schemeClr val="hlink"/>
                </a:solidFill>
                <a:latin typeface="黑体" pitchFamily="2" charset="-122"/>
              </a:rPr>
              <a:t>1. 工程措施：</a:t>
            </a:r>
            <a:r>
              <a:rPr lang="zh-CN" altLang="en-US" sz="2800">
                <a:solidFill>
                  <a:schemeClr val="hlink"/>
                </a:solidFill>
                <a:latin typeface="黑体" pitchFamily="2" charset="-122"/>
              </a:rPr>
              <a:t>主要是以保持土体稳定和截排水的建筑工程防护措施，如梯田（保水保土保肥）、挡墙、拦砂坝、护坡、截水沟、沉砂池、水库、水窖等；</a:t>
            </a:r>
            <a:endParaRPr lang="en-US" altLang="zh-CN" sz="2800">
              <a:solidFill>
                <a:schemeClr val="hlink"/>
              </a:solidFill>
              <a:latin typeface="黑体" pitchFamily="2" charset="-122"/>
            </a:endParaRPr>
          </a:p>
          <a:p>
            <a:pPr>
              <a:lnSpc>
                <a:spcPct val="112000"/>
              </a:lnSpc>
            </a:pPr>
            <a:r>
              <a:rPr lang="en-US" altLang="zh-CN" sz="2800" b="1">
                <a:solidFill>
                  <a:schemeClr val="hlink"/>
                </a:solidFill>
                <a:latin typeface="黑体" pitchFamily="2" charset="-122"/>
              </a:rPr>
              <a:t>2. 生物措施</a:t>
            </a:r>
            <a:r>
              <a:rPr lang="zh-CN" altLang="en-US" sz="2800">
                <a:solidFill>
                  <a:schemeClr val="hlink"/>
                </a:solidFill>
                <a:latin typeface="黑体" pitchFamily="2" charset="-122"/>
              </a:rPr>
              <a:t>：主要是指采用林草植被措施进行绿化，减少地表土壤侵蚀的一种防护措施。</a:t>
            </a:r>
          </a:p>
        </p:txBody>
      </p:sp>
      <p:sp>
        <p:nvSpPr>
          <p:cNvPr id="95238" name="矩形"/>
          <p:cNvSpPr>
            <a:spLocks/>
          </p:cNvSpPr>
          <p:nvPr/>
        </p:nvSpPr>
        <p:spPr bwMode="auto">
          <a:xfrm>
            <a:off x="8331200" y="3556000"/>
            <a:ext cx="3695700" cy="419100"/>
          </a:xfrm>
          <a:prstGeom prst="rect">
            <a:avLst/>
          </a:prstGeom>
          <a:noFill/>
          <a:ln w="9525">
            <a:noFill/>
            <a:miter lim="800000"/>
            <a:headEnd/>
            <a:tailEnd/>
          </a:ln>
        </p:spPr>
        <p:txBody>
          <a:bodyPr/>
          <a:lstStyle/>
          <a:p>
            <a:endParaRPr lang="zh-CN" altLang="en-US"/>
          </a:p>
        </p:txBody>
      </p:sp>
      <p:sp>
        <p:nvSpPr>
          <p:cNvPr id="95239" name="矩形"/>
          <p:cNvSpPr>
            <a:spLocks/>
          </p:cNvSpPr>
          <p:nvPr/>
        </p:nvSpPr>
        <p:spPr bwMode="auto">
          <a:xfrm>
            <a:off x="2286000" y="393700"/>
            <a:ext cx="13546138" cy="722313"/>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五、山地丘陵的特点是什么？山地的水土保持措施有哪些？</a:t>
            </a:r>
          </a:p>
        </p:txBody>
      </p:sp>
      <p:sp>
        <p:nvSpPr>
          <p:cNvPr id="95240" name="矩形"/>
          <p:cNvSpPr>
            <a:spLocks/>
          </p:cNvSpPr>
          <p:nvPr/>
        </p:nvSpPr>
        <p:spPr bwMode="auto">
          <a:xfrm>
            <a:off x="8331200" y="6502400"/>
            <a:ext cx="3695700" cy="419100"/>
          </a:xfrm>
          <a:prstGeom prst="rect">
            <a:avLst/>
          </a:prstGeom>
          <a:noFill/>
          <a:ln w="9525">
            <a:noFill/>
            <a:miter lim="800000"/>
            <a:headEnd/>
            <a:tailEnd/>
          </a:ln>
        </p:spPr>
        <p:txBody>
          <a:bodyPr/>
          <a:lstStyle/>
          <a:p>
            <a:endParaRPr lang="zh-CN" altLang="en-US"/>
          </a:p>
        </p:txBody>
      </p:sp>
      <p:sp>
        <p:nvSpPr>
          <p:cNvPr id="95241"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
        <p:nvSpPr>
          <p:cNvPr id="95242" name="矩形"/>
          <p:cNvSpPr>
            <a:spLocks/>
          </p:cNvSpPr>
          <p:nvPr/>
        </p:nvSpPr>
        <p:spPr bwMode="auto">
          <a:xfrm>
            <a:off x="5972175" y="5943600"/>
            <a:ext cx="4762500" cy="358775"/>
          </a:xfrm>
          <a:prstGeom prst="rect">
            <a:avLst/>
          </a:prstGeom>
          <a:noFill/>
          <a:ln w="9525">
            <a:noFill/>
            <a:miter lim="800000"/>
            <a:headEnd/>
            <a:tailEnd/>
          </a:ln>
        </p:spPr>
        <p:txBody>
          <a:bodyPr/>
          <a:lstStyle/>
          <a:p>
            <a:endParaRPr lang="zh-CN" altLang="en-US"/>
          </a:p>
        </p:txBody>
      </p:sp>
      <p:sp>
        <p:nvSpPr>
          <p:cNvPr id="95243" name="矩形"/>
          <p:cNvSpPr>
            <a:spLocks/>
          </p:cNvSpPr>
          <p:nvPr/>
        </p:nvSpPr>
        <p:spPr bwMode="auto">
          <a:xfrm>
            <a:off x="714375" y="1981200"/>
            <a:ext cx="6765925" cy="57150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（二）山地的水土保持措施有哪些？</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7282"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97283" name="图片"/>
          <p:cNvPicPr>
            <a:picLocks/>
          </p:cNvPicPr>
          <p:nvPr/>
        </p:nvPicPr>
        <p:blipFill>
          <a:blip r:embed="rId4"/>
          <a:srcRect/>
          <a:stretch>
            <a:fillRect/>
          </a:stretch>
        </p:blipFill>
        <p:spPr bwMode="auto">
          <a:xfrm>
            <a:off x="5680075" y="1620838"/>
            <a:ext cx="10007600" cy="2447925"/>
          </a:xfrm>
          <a:prstGeom prst="rect">
            <a:avLst/>
          </a:prstGeom>
          <a:noFill/>
          <a:ln w="9525">
            <a:noFill/>
            <a:miter lim="800000"/>
            <a:headEnd/>
            <a:tailEnd/>
          </a:ln>
        </p:spPr>
      </p:pic>
      <p:pic>
        <p:nvPicPr>
          <p:cNvPr id="97284" name="图片"/>
          <p:cNvPicPr>
            <a:picLocks/>
          </p:cNvPicPr>
          <p:nvPr/>
        </p:nvPicPr>
        <p:blipFill>
          <a:blip r:embed="rId5"/>
          <a:srcRect/>
          <a:stretch>
            <a:fillRect/>
          </a:stretch>
        </p:blipFill>
        <p:spPr bwMode="auto">
          <a:xfrm>
            <a:off x="5895975" y="1836738"/>
            <a:ext cx="9575800" cy="1943100"/>
          </a:xfrm>
          <a:prstGeom prst="rect">
            <a:avLst/>
          </a:prstGeom>
          <a:noFill/>
          <a:ln w="9525">
            <a:noFill/>
            <a:miter lim="800000"/>
            <a:headEnd/>
            <a:tailEnd/>
          </a:ln>
        </p:spPr>
      </p:pic>
      <p:sp>
        <p:nvSpPr>
          <p:cNvPr id="97285" name="矩形"/>
          <p:cNvSpPr>
            <a:spLocks/>
          </p:cNvSpPr>
          <p:nvPr/>
        </p:nvSpPr>
        <p:spPr bwMode="auto">
          <a:xfrm>
            <a:off x="6035675" y="1976438"/>
            <a:ext cx="5619750" cy="579437"/>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（一）沼泽地（或滩涂）的特点</a:t>
            </a:r>
            <a:r>
              <a:rPr lang="zh-CN" altLang="en-US" sz="2800" b="1">
                <a:solidFill>
                  <a:srgbClr val="323232"/>
                </a:solidFill>
                <a:latin typeface="黑体" pitchFamily="2" charset="-122"/>
              </a:rPr>
              <a:t> </a:t>
            </a:r>
          </a:p>
        </p:txBody>
      </p:sp>
      <p:sp>
        <p:nvSpPr>
          <p:cNvPr id="97286" name="矩形"/>
          <p:cNvSpPr>
            <a:spLocks/>
          </p:cNvSpPr>
          <p:nvPr/>
        </p:nvSpPr>
        <p:spPr bwMode="auto">
          <a:xfrm>
            <a:off x="6040438" y="2555875"/>
            <a:ext cx="9286875" cy="1223963"/>
          </a:xfrm>
          <a:prstGeom prst="rect">
            <a:avLst/>
          </a:prstGeom>
          <a:noFill/>
          <a:ln w="9525">
            <a:noFill/>
            <a:miter lim="800000"/>
            <a:headEnd/>
            <a:tailEnd/>
          </a:ln>
        </p:spPr>
        <p:txBody>
          <a:bodyPr lIns="0" tIns="0" rIns="0" bIns="0"/>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呈季节性水淹地；土地质地多为砂地、泥炭；地下水位高；沼泽地地形低洼，地面坡降小；水的排泄不畅。</a:t>
            </a:r>
            <a:r>
              <a:rPr lang="zh-CN" altLang="en-US" sz="2800">
                <a:solidFill>
                  <a:srgbClr val="323232"/>
                </a:solidFill>
                <a:latin typeface="黑体" pitchFamily="2" charset="-122"/>
              </a:rPr>
              <a:t> </a:t>
            </a:r>
          </a:p>
        </p:txBody>
      </p:sp>
      <p:sp>
        <p:nvSpPr>
          <p:cNvPr id="97287" name="矩形"/>
          <p:cNvSpPr>
            <a:spLocks/>
          </p:cNvSpPr>
          <p:nvPr/>
        </p:nvSpPr>
        <p:spPr bwMode="auto">
          <a:xfrm>
            <a:off x="2286000" y="393700"/>
            <a:ext cx="13690600" cy="5778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六、沼泽地（或滩涂）的特点是什么？综合利用方向是什么？</a:t>
            </a:r>
          </a:p>
        </p:txBody>
      </p:sp>
      <p:pic>
        <p:nvPicPr>
          <p:cNvPr id="97288" name="图片"/>
          <p:cNvPicPr>
            <a:picLocks/>
          </p:cNvPicPr>
          <p:nvPr/>
        </p:nvPicPr>
        <p:blipFill>
          <a:blip r:embed="rId6"/>
          <a:srcRect/>
          <a:stretch>
            <a:fillRect/>
          </a:stretch>
        </p:blipFill>
        <p:spPr bwMode="auto">
          <a:xfrm>
            <a:off x="492125" y="2625725"/>
            <a:ext cx="5207000" cy="4483100"/>
          </a:xfrm>
          <a:prstGeom prst="rect">
            <a:avLst/>
          </a:prstGeom>
          <a:noFill/>
          <a:ln w="9525">
            <a:noFill/>
            <a:miter lim="800000"/>
            <a:headEnd/>
            <a:tailEnd/>
          </a:ln>
        </p:spPr>
      </p:pic>
      <p:sp>
        <p:nvSpPr>
          <p:cNvPr id="97289" name="矩形"/>
          <p:cNvSpPr>
            <a:spLocks/>
          </p:cNvSpPr>
          <p:nvPr/>
        </p:nvSpPr>
        <p:spPr bwMode="auto">
          <a:xfrm>
            <a:off x="8331200" y="6502400"/>
            <a:ext cx="3695700" cy="419100"/>
          </a:xfrm>
          <a:prstGeom prst="rect">
            <a:avLst/>
          </a:prstGeom>
          <a:noFill/>
          <a:ln w="9525">
            <a:noFill/>
            <a:miter lim="800000"/>
            <a:headEnd/>
            <a:tailEnd/>
          </a:ln>
        </p:spPr>
        <p:txBody>
          <a:bodyPr/>
          <a:lstStyle/>
          <a:p>
            <a:endParaRPr lang="zh-CN" altLang="en-US"/>
          </a:p>
        </p:txBody>
      </p:sp>
      <p:sp>
        <p:nvSpPr>
          <p:cNvPr id="97290"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
        <p:nvSpPr>
          <p:cNvPr id="97291" name="矩形"/>
          <p:cNvSpPr>
            <a:spLocks/>
          </p:cNvSpPr>
          <p:nvPr/>
        </p:nvSpPr>
        <p:spPr bwMode="auto">
          <a:xfrm>
            <a:off x="5972175" y="5943600"/>
            <a:ext cx="4762500" cy="358775"/>
          </a:xfrm>
          <a:prstGeom prst="rect">
            <a:avLst/>
          </a:prstGeom>
          <a:noFill/>
          <a:ln w="9525">
            <a:noFill/>
            <a:miter lim="800000"/>
            <a:headEnd/>
            <a:tailEnd/>
          </a:ln>
        </p:spPr>
        <p:txBody>
          <a:bodyPr/>
          <a:lstStyle/>
          <a:p>
            <a:endParaRPr lang="zh-CN" altLang="en-US"/>
          </a:p>
        </p:txBody>
      </p:sp>
      <p:pic>
        <p:nvPicPr>
          <p:cNvPr id="97292" name="图片"/>
          <p:cNvPicPr>
            <a:picLocks/>
          </p:cNvPicPr>
          <p:nvPr/>
        </p:nvPicPr>
        <p:blipFill>
          <a:blip r:embed="rId5"/>
          <a:srcRect/>
          <a:stretch>
            <a:fillRect/>
          </a:stretch>
        </p:blipFill>
        <p:spPr bwMode="auto">
          <a:xfrm>
            <a:off x="5680075" y="4356100"/>
            <a:ext cx="10007600" cy="2447925"/>
          </a:xfrm>
          <a:prstGeom prst="rect">
            <a:avLst/>
          </a:prstGeom>
          <a:noFill/>
          <a:ln w="9525">
            <a:noFill/>
            <a:miter lim="800000"/>
            <a:headEnd/>
            <a:tailEnd/>
          </a:ln>
        </p:spPr>
      </p:pic>
      <p:sp>
        <p:nvSpPr>
          <p:cNvPr id="97293" name="矩形"/>
          <p:cNvSpPr>
            <a:spLocks/>
          </p:cNvSpPr>
          <p:nvPr/>
        </p:nvSpPr>
        <p:spPr bwMode="auto">
          <a:xfrm>
            <a:off x="5895975" y="4648200"/>
            <a:ext cx="5329238" cy="520700"/>
          </a:xfrm>
          <a:prstGeom prst="rect">
            <a:avLst/>
          </a:prstGeom>
          <a:noFill/>
          <a:ln w="9525">
            <a:noFill/>
            <a:miter lim="800000"/>
            <a:headEnd/>
            <a:tailEnd/>
          </a:ln>
        </p:spPr>
        <p:txBody>
          <a:bodyPr>
            <a:spAutoFit/>
          </a:bodyPr>
          <a:lstStyle/>
          <a:p>
            <a:r>
              <a:rPr lang="zh-CN" altLang="en-US" sz="2800" b="1">
                <a:solidFill>
                  <a:schemeClr val="hlink"/>
                </a:solidFill>
                <a:latin typeface="黑体" pitchFamily="2" charset="-122"/>
              </a:rPr>
              <a:t>（二）综合利用 </a:t>
            </a:r>
          </a:p>
        </p:txBody>
      </p:sp>
      <p:sp>
        <p:nvSpPr>
          <p:cNvPr id="97294" name="矩形"/>
          <p:cNvSpPr>
            <a:spLocks/>
          </p:cNvSpPr>
          <p:nvPr/>
        </p:nvSpPr>
        <p:spPr bwMode="auto">
          <a:xfrm>
            <a:off x="5824538" y="5292725"/>
            <a:ext cx="9934575" cy="1047750"/>
          </a:xfrm>
          <a:prstGeom prst="rect">
            <a:avLst/>
          </a:prstGeom>
          <a:noFill/>
          <a:ln w="9525">
            <a:noFill/>
            <a:miter lim="800000"/>
            <a:headEnd/>
            <a:tailEnd/>
          </a:ln>
        </p:spPr>
        <p:txBody>
          <a:bodyPr>
            <a:spAutoFit/>
          </a:bodyPr>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围垦造田；辟为牧场；建立芦苇基地；水产养殖（农林牧副渔）；修筑堤防，建立湿地、禽鸟、特殊植物自然保护区。</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9330"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99331" name="图片"/>
          <p:cNvPicPr>
            <a:picLocks/>
          </p:cNvPicPr>
          <p:nvPr/>
        </p:nvPicPr>
        <p:blipFill>
          <a:blip r:embed="rId4"/>
          <a:srcRect/>
          <a:stretch>
            <a:fillRect/>
          </a:stretch>
        </p:blipFill>
        <p:spPr bwMode="auto">
          <a:xfrm>
            <a:off x="5680075" y="2124075"/>
            <a:ext cx="10152063" cy="5040313"/>
          </a:xfrm>
          <a:prstGeom prst="rect">
            <a:avLst/>
          </a:prstGeom>
          <a:noFill/>
          <a:ln w="9525">
            <a:noFill/>
            <a:miter lim="800000"/>
            <a:headEnd/>
            <a:tailEnd/>
          </a:ln>
        </p:spPr>
      </p:pic>
      <p:pic>
        <p:nvPicPr>
          <p:cNvPr id="99332" name="图片"/>
          <p:cNvPicPr>
            <a:picLocks/>
          </p:cNvPicPr>
          <p:nvPr/>
        </p:nvPicPr>
        <p:blipFill>
          <a:blip r:embed="rId5"/>
          <a:srcRect/>
          <a:stretch>
            <a:fillRect/>
          </a:stretch>
        </p:blipFill>
        <p:spPr bwMode="auto">
          <a:xfrm>
            <a:off x="5895975" y="2408238"/>
            <a:ext cx="9720263" cy="4462462"/>
          </a:xfrm>
          <a:prstGeom prst="rect">
            <a:avLst/>
          </a:prstGeom>
          <a:noFill/>
          <a:ln w="9525">
            <a:noFill/>
            <a:miter lim="800000"/>
            <a:headEnd/>
            <a:tailEnd/>
          </a:ln>
        </p:spPr>
      </p:pic>
      <p:sp>
        <p:nvSpPr>
          <p:cNvPr id="99333" name="矩形"/>
          <p:cNvSpPr>
            <a:spLocks/>
          </p:cNvSpPr>
          <p:nvPr/>
        </p:nvSpPr>
        <p:spPr bwMode="auto">
          <a:xfrm>
            <a:off x="6035675" y="2700338"/>
            <a:ext cx="3387725" cy="5080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（一）盐碱地的特性</a:t>
            </a:r>
          </a:p>
        </p:txBody>
      </p:sp>
      <p:sp>
        <p:nvSpPr>
          <p:cNvPr id="99334" name="矩形"/>
          <p:cNvSpPr>
            <a:spLocks/>
          </p:cNvSpPr>
          <p:nvPr/>
        </p:nvSpPr>
        <p:spPr bwMode="auto">
          <a:xfrm>
            <a:off x="6040438" y="3422650"/>
            <a:ext cx="9502775" cy="1508125"/>
          </a:xfrm>
          <a:prstGeom prst="rect">
            <a:avLst/>
          </a:prstGeom>
          <a:noFill/>
          <a:ln w="9525">
            <a:noFill/>
            <a:miter lim="800000"/>
            <a:headEnd/>
            <a:tailEnd/>
          </a:ln>
        </p:spPr>
        <p:txBody>
          <a:bodyPr lIns="0" tIns="0" rIns="0" bIns="0"/>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盐碱地是盐土和碱土的总称。是指土壤里面所含的盐碱成分影响到作物的正常生长，严重的盐碱土壤植物几乎不能生存。</a:t>
            </a:r>
          </a:p>
        </p:txBody>
      </p:sp>
      <p:sp>
        <p:nvSpPr>
          <p:cNvPr id="99335" name="矩形"/>
          <p:cNvSpPr>
            <a:spLocks/>
          </p:cNvSpPr>
          <p:nvPr/>
        </p:nvSpPr>
        <p:spPr bwMode="auto">
          <a:xfrm>
            <a:off x="2286000" y="393700"/>
            <a:ext cx="13690600" cy="5778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七、盐碱地的特性是什么？综合改良措施有哪些？</a:t>
            </a:r>
          </a:p>
        </p:txBody>
      </p:sp>
      <p:pic>
        <p:nvPicPr>
          <p:cNvPr id="99336" name="图片"/>
          <p:cNvPicPr>
            <a:picLocks/>
          </p:cNvPicPr>
          <p:nvPr/>
        </p:nvPicPr>
        <p:blipFill>
          <a:blip r:embed="rId6"/>
          <a:srcRect/>
          <a:stretch>
            <a:fillRect/>
          </a:stretch>
        </p:blipFill>
        <p:spPr bwMode="auto">
          <a:xfrm>
            <a:off x="492125" y="2625725"/>
            <a:ext cx="5207000" cy="4483100"/>
          </a:xfrm>
          <a:prstGeom prst="rect">
            <a:avLst/>
          </a:prstGeom>
          <a:noFill/>
          <a:ln w="9525">
            <a:noFill/>
            <a:miter lim="800000"/>
            <a:headEnd/>
            <a:tailEnd/>
          </a:ln>
        </p:spPr>
      </p:pic>
      <p:sp>
        <p:nvSpPr>
          <p:cNvPr id="99337" name="矩形"/>
          <p:cNvSpPr>
            <a:spLocks/>
          </p:cNvSpPr>
          <p:nvPr/>
        </p:nvSpPr>
        <p:spPr bwMode="auto">
          <a:xfrm>
            <a:off x="6330950" y="6016625"/>
            <a:ext cx="7921625" cy="576263"/>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碱土特性：</a:t>
            </a:r>
            <a:r>
              <a:rPr lang="zh-CN" altLang="en-US" sz="2800">
                <a:solidFill>
                  <a:schemeClr val="hlink"/>
                </a:solidFill>
                <a:latin typeface="黑体" pitchFamily="2" charset="-122"/>
              </a:rPr>
              <a:t>钠离子含量高，钙钾离子含量少。</a:t>
            </a:r>
          </a:p>
        </p:txBody>
      </p:sp>
      <p:sp>
        <p:nvSpPr>
          <p:cNvPr id="99338"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
        <p:nvSpPr>
          <p:cNvPr id="99339" name="矩形"/>
          <p:cNvSpPr>
            <a:spLocks/>
          </p:cNvSpPr>
          <p:nvPr/>
        </p:nvSpPr>
        <p:spPr bwMode="auto">
          <a:xfrm>
            <a:off x="5972175" y="5943600"/>
            <a:ext cx="4762500" cy="358775"/>
          </a:xfrm>
          <a:prstGeom prst="rect">
            <a:avLst/>
          </a:prstGeom>
          <a:noFill/>
          <a:ln w="9525">
            <a:noFill/>
            <a:miter lim="800000"/>
            <a:headEnd/>
            <a:tailEnd/>
          </a:ln>
        </p:spPr>
        <p:txBody>
          <a:bodyPr/>
          <a:lstStyle/>
          <a:p>
            <a:endParaRPr lang="zh-CN" altLang="en-US"/>
          </a:p>
        </p:txBody>
      </p:sp>
      <p:sp>
        <p:nvSpPr>
          <p:cNvPr id="99340" name="矩形"/>
          <p:cNvSpPr>
            <a:spLocks/>
          </p:cNvSpPr>
          <p:nvPr/>
        </p:nvSpPr>
        <p:spPr bwMode="auto">
          <a:xfrm>
            <a:off x="5895975" y="4648200"/>
            <a:ext cx="5329238" cy="520700"/>
          </a:xfrm>
          <a:prstGeom prst="rect">
            <a:avLst/>
          </a:prstGeom>
          <a:noFill/>
          <a:ln w="9525">
            <a:noFill/>
            <a:miter lim="800000"/>
            <a:headEnd/>
            <a:tailEnd/>
          </a:ln>
        </p:spPr>
        <p:txBody>
          <a:bodyPr/>
          <a:lstStyle/>
          <a:p>
            <a:endParaRPr lang="zh-CN" altLang="en-US"/>
          </a:p>
        </p:txBody>
      </p:sp>
      <p:sp>
        <p:nvSpPr>
          <p:cNvPr id="99341" name="矩形"/>
          <p:cNvSpPr>
            <a:spLocks/>
          </p:cNvSpPr>
          <p:nvPr/>
        </p:nvSpPr>
        <p:spPr bwMode="auto">
          <a:xfrm>
            <a:off x="5967413" y="5073650"/>
            <a:ext cx="8996362" cy="571500"/>
          </a:xfrm>
          <a:prstGeom prst="rect">
            <a:avLst/>
          </a:prstGeom>
          <a:noFill/>
          <a:ln w="9525">
            <a:noFill/>
            <a:miter lim="800000"/>
            <a:headEnd/>
            <a:tailEnd/>
          </a:ln>
        </p:spPr>
        <p:txBody>
          <a:bodyPr>
            <a:spAutoFit/>
          </a:bodyPr>
          <a:lstStyle/>
          <a:p>
            <a:pPr>
              <a:lnSpc>
                <a:spcPct val="112000"/>
              </a:lnSpc>
            </a:pPr>
            <a:r>
              <a:rPr lang="en-US" altLang="zh-CN" sz="2800">
                <a:solidFill>
                  <a:srgbClr val="323232"/>
                </a:solidFill>
                <a:latin typeface="黑体" pitchFamily="2" charset="-122"/>
              </a:rPr>
              <a:t> </a:t>
            </a:r>
            <a:r>
              <a:rPr lang="zh-CN" altLang="en-US" sz="2800" b="1">
                <a:solidFill>
                  <a:schemeClr val="hlink"/>
                </a:solidFill>
                <a:latin typeface="黑体" pitchFamily="2" charset="-122"/>
              </a:rPr>
              <a:t>盐土特性：</a:t>
            </a:r>
            <a:r>
              <a:rPr lang="zh-CN" altLang="en-US" sz="2800">
                <a:solidFill>
                  <a:schemeClr val="hlink"/>
                </a:solidFill>
                <a:latin typeface="黑体" pitchFamily="2" charset="-122"/>
              </a:rPr>
              <a:t>土壤剖面呈淋盐期和积盐期的垂直分布。</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1378"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101379" name="图片"/>
          <p:cNvPicPr>
            <a:picLocks/>
          </p:cNvPicPr>
          <p:nvPr/>
        </p:nvPicPr>
        <p:blipFill>
          <a:blip r:embed="rId4"/>
          <a:srcRect/>
          <a:stretch>
            <a:fillRect/>
          </a:stretch>
        </p:blipFill>
        <p:spPr bwMode="auto">
          <a:xfrm>
            <a:off x="5392738" y="1260475"/>
            <a:ext cx="10583862" cy="6838950"/>
          </a:xfrm>
          <a:prstGeom prst="rect">
            <a:avLst/>
          </a:prstGeom>
          <a:noFill/>
          <a:ln w="9525">
            <a:noFill/>
            <a:miter lim="800000"/>
            <a:headEnd/>
            <a:tailEnd/>
          </a:ln>
        </p:spPr>
      </p:pic>
      <p:pic>
        <p:nvPicPr>
          <p:cNvPr id="101380" name="图片"/>
          <p:cNvPicPr>
            <a:picLocks/>
          </p:cNvPicPr>
          <p:nvPr/>
        </p:nvPicPr>
        <p:blipFill>
          <a:blip r:embed="rId5"/>
          <a:srcRect/>
          <a:stretch>
            <a:fillRect/>
          </a:stretch>
        </p:blipFill>
        <p:spPr bwMode="auto">
          <a:xfrm>
            <a:off x="5535613" y="1476375"/>
            <a:ext cx="10223500" cy="6335713"/>
          </a:xfrm>
          <a:prstGeom prst="rect">
            <a:avLst/>
          </a:prstGeom>
          <a:noFill/>
          <a:ln w="9525">
            <a:noFill/>
            <a:miter lim="800000"/>
            <a:headEnd/>
            <a:tailEnd/>
          </a:ln>
        </p:spPr>
      </p:pic>
      <p:sp>
        <p:nvSpPr>
          <p:cNvPr id="101381" name="矩形"/>
          <p:cNvSpPr>
            <a:spLocks/>
          </p:cNvSpPr>
          <p:nvPr/>
        </p:nvSpPr>
        <p:spPr bwMode="auto">
          <a:xfrm>
            <a:off x="5749925" y="1766888"/>
            <a:ext cx="3387725" cy="508000"/>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（二）综合改良措施</a:t>
            </a:r>
            <a:r>
              <a:rPr lang="zh-CN" altLang="en-US" sz="2800" b="1">
                <a:solidFill>
                  <a:srgbClr val="323232"/>
                </a:solidFill>
                <a:latin typeface="黑体" pitchFamily="2" charset="-122"/>
              </a:rPr>
              <a:t> </a:t>
            </a:r>
          </a:p>
        </p:txBody>
      </p:sp>
      <p:sp>
        <p:nvSpPr>
          <p:cNvPr id="101382" name="矩形"/>
          <p:cNvSpPr>
            <a:spLocks/>
          </p:cNvSpPr>
          <p:nvPr/>
        </p:nvSpPr>
        <p:spPr bwMode="auto">
          <a:xfrm>
            <a:off x="5678488" y="2336800"/>
            <a:ext cx="10080625" cy="1011238"/>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过程：</a:t>
            </a:r>
            <a:r>
              <a:rPr lang="zh-CN" altLang="en-US" sz="2800">
                <a:solidFill>
                  <a:schemeClr val="hlink"/>
                </a:solidFill>
                <a:latin typeface="黑体" pitchFamily="2" charset="-122"/>
              </a:rPr>
              <a:t>首先排盐碱、洗盐碱、降低土壤盐碱成分含量；其次种植耐盐碱的植物，培肥土壤；最后种植作物。</a:t>
            </a:r>
          </a:p>
        </p:txBody>
      </p:sp>
      <p:sp>
        <p:nvSpPr>
          <p:cNvPr id="101383" name="矩形"/>
          <p:cNvSpPr>
            <a:spLocks/>
          </p:cNvSpPr>
          <p:nvPr/>
        </p:nvSpPr>
        <p:spPr bwMode="auto">
          <a:xfrm>
            <a:off x="2286000" y="393700"/>
            <a:ext cx="13690600" cy="5778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七、盐碱地的特性是什么？综合改良措施有哪些？</a:t>
            </a:r>
          </a:p>
        </p:txBody>
      </p:sp>
      <p:pic>
        <p:nvPicPr>
          <p:cNvPr id="101384" name="图片"/>
          <p:cNvPicPr>
            <a:picLocks/>
          </p:cNvPicPr>
          <p:nvPr/>
        </p:nvPicPr>
        <p:blipFill>
          <a:blip r:embed="rId6"/>
          <a:srcRect/>
          <a:stretch>
            <a:fillRect/>
          </a:stretch>
        </p:blipFill>
        <p:spPr bwMode="auto">
          <a:xfrm>
            <a:off x="492125" y="2625725"/>
            <a:ext cx="5207000" cy="4483100"/>
          </a:xfrm>
          <a:prstGeom prst="rect">
            <a:avLst/>
          </a:prstGeom>
          <a:noFill/>
          <a:ln w="9525">
            <a:noFill/>
            <a:miter lim="800000"/>
            <a:headEnd/>
            <a:tailEnd/>
          </a:ln>
        </p:spPr>
      </p:pic>
      <p:sp>
        <p:nvSpPr>
          <p:cNvPr id="101385" name="矩形"/>
          <p:cNvSpPr>
            <a:spLocks/>
          </p:cNvSpPr>
          <p:nvPr/>
        </p:nvSpPr>
        <p:spPr bwMode="auto">
          <a:xfrm>
            <a:off x="5607050" y="4787900"/>
            <a:ext cx="10296525" cy="1655763"/>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措施：</a:t>
            </a:r>
            <a:r>
              <a:rPr lang="zh-CN" altLang="en-US" sz="2800">
                <a:solidFill>
                  <a:schemeClr val="hlink"/>
                </a:solidFill>
                <a:latin typeface="黑体" pitchFamily="2" charset="-122"/>
              </a:rPr>
              <a:t>农业耕作措施：平整土地，深翻改土，适期播种，选育耐盐作物，土壤培肥，植物覆盖；水利工程措施：排水沟，水井，灌溉洗盐，放淤改良；生物措施：种植耐盐植物，种植水稻。</a:t>
            </a:r>
          </a:p>
        </p:txBody>
      </p:sp>
      <p:sp>
        <p:nvSpPr>
          <p:cNvPr id="101386"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
        <p:nvSpPr>
          <p:cNvPr id="101387" name="矩形"/>
          <p:cNvSpPr>
            <a:spLocks/>
          </p:cNvSpPr>
          <p:nvPr/>
        </p:nvSpPr>
        <p:spPr bwMode="auto">
          <a:xfrm>
            <a:off x="5534025" y="6591300"/>
            <a:ext cx="10150475" cy="946150"/>
          </a:xfrm>
          <a:prstGeom prst="rect">
            <a:avLst/>
          </a:prstGeom>
          <a:noFill/>
          <a:ln w="9525">
            <a:noFill/>
            <a:miter lim="800000"/>
            <a:headEnd/>
            <a:tailEnd/>
          </a:ln>
        </p:spPr>
        <p:txBody>
          <a:bodyPr>
            <a:spAutoFit/>
          </a:bodyPr>
          <a:lstStyle/>
          <a:p>
            <a:r>
              <a:rPr lang="zh-CN" altLang="en-US" sz="2800" b="1">
                <a:solidFill>
                  <a:schemeClr val="hlink"/>
                </a:solidFill>
                <a:latin typeface="黑体" pitchFamily="2" charset="-122"/>
              </a:rPr>
              <a:t>碱土改良措施：</a:t>
            </a:r>
            <a:r>
              <a:rPr lang="zh-CN" altLang="en-US" sz="2800">
                <a:solidFill>
                  <a:schemeClr val="hlink"/>
                </a:solidFill>
                <a:latin typeface="黑体" pitchFamily="2" charset="-122"/>
              </a:rPr>
              <a:t>以水利工程措施为基础，淋洗碱土。种植耐碱植物。化学改良，用盐碱地专用土壤调理剂盐碱地土壤进行改良。</a:t>
            </a:r>
          </a:p>
        </p:txBody>
      </p:sp>
      <p:sp>
        <p:nvSpPr>
          <p:cNvPr id="101388" name="矩形"/>
          <p:cNvSpPr>
            <a:spLocks/>
          </p:cNvSpPr>
          <p:nvPr/>
        </p:nvSpPr>
        <p:spPr bwMode="auto">
          <a:xfrm>
            <a:off x="5895975" y="4648200"/>
            <a:ext cx="5329238" cy="520700"/>
          </a:xfrm>
          <a:prstGeom prst="rect">
            <a:avLst/>
          </a:prstGeom>
          <a:noFill/>
          <a:ln w="9525">
            <a:noFill/>
            <a:miter lim="800000"/>
            <a:headEnd/>
            <a:tailEnd/>
          </a:ln>
        </p:spPr>
        <p:txBody>
          <a:bodyPr/>
          <a:lstStyle/>
          <a:p>
            <a:endParaRPr lang="zh-CN" altLang="en-US"/>
          </a:p>
        </p:txBody>
      </p:sp>
      <p:sp>
        <p:nvSpPr>
          <p:cNvPr id="101389" name="矩形"/>
          <p:cNvSpPr>
            <a:spLocks/>
          </p:cNvSpPr>
          <p:nvPr/>
        </p:nvSpPr>
        <p:spPr bwMode="auto">
          <a:xfrm>
            <a:off x="5681663" y="3568700"/>
            <a:ext cx="10150475" cy="1047750"/>
          </a:xfrm>
          <a:prstGeom prst="rect">
            <a:avLst/>
          </a:prstGeom>
          <a:noFill/>
          <a:ln w="9525">
            <a:noFill/>
            <a:miter lim="800000"/>
            <a:headEnd/>
            <a:tailEnd/>
          </a:ln>
        </p:spPr>
        <p:txBody>
          <a:bodyPr>
            <a:spAutoFit/>
          </a:bodyPr>
          <a:lstStyle/>
          <a:p>
            <a:pPr>
              <a:lnSpc>
                <a:spcPct val="112000"/>
              </a:lnSpc>
            </a:pPr>
            <a:r>
              <a:rPr lang="zh-CN" altLang="en-US" sz="2800" b="1">
                <a:solidFill>
                  <a:schemeClr val="hlink"/>
                </a:solidFill>
                <a:latin typeface="黑体" pitchFamily="2" charset="-122"/>
              </a:rPr>
              <a:t>盐土改良：</a:t>
            </a:r>
            <a:r>
              <a:rPr lang="zh-CN" altLang="en-US" sz="2800">
                <a:solidFill>
                  <a:schemeClr val="hlink"/>
                </a:solidFill>
                <a:latin typeface="黑体" pitchFamily="2" charset="-122"/>
              </a:rPr>
              <a:t>改良与利用相结合；水利工程与农业生物工程相结合；土壤除盐与培肥相结合。</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2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103427" name="图片"/>
          <p:cNvPicPr>
            <a:picLocks/>
          </p:cNvPicPr>
          <p:nvPr/>
        </p:nvPicPr>
        <p:blipFill>
          <a:blip r:embed="rId4"/>
          <a:srcRect/>
          <a:stretch>
            <a:fillRect/>
          </a:stretch>
        </p:blipFill>
        <p:spPr bwMode="auto">
          <a:xfrm>
            <a:off x="5680075" y="1620838"/>
            <a:ext cx="10079038" cy="3022600"/>
          </a:xfrm>
          <a:prstGeom prst="rect">
            <a:avLst/>
          </a:prstGeom>
          <a:noFill/>
          <a:ln w="9525">
            <a:noFill/>
            <a:miter lim="800000"/>
            <a:headEnd/>
            <a:tailEnd/>
          </a:ln>
        </p:spPr>
      </p:pic>
      <p:pic>
        <p:nvPicPr>
          <p:cNvPr id="103428" name="图片"/>
          <p:cNvPicPr>
            <a:picLocks/>
          </p:cNvPicPr>
          <p:nvPr/>
        </p:nvPicPr>
        <p:blipFill>
          <a:blip r:embed="rId5"/>
          <a:srcRect/>
          <a:stretch>
            <a:fillRect/>
          </a:stretch>
        </p:blipFill>
        <p:spPr bwMode="auto">
          <a:xfrm>
            <a:off x="5895975" y="1836738"/>
            <a:ext cx="9647238" cy="2447925"/>
          </a:xfrm>
          <a:prstGeom prst="rect">
            <a:avLst/>
          </a:prstGeom>
          <a:noFill/>
          <a:ln w="9525">
            <a:noFill/>
            <a:miter lim="800000"/>
            <a:headEnd/>
            <a:tailEnd/>
          </a:ln>
        </p:spPr>
      </p:pic>
      <p:sp>
        <p:nvSpPr>
          <p:cNvPr id="103429" name="矩形"/>
          <p:cNvSpPr>
            <a:spLocks/>
          </p:cNvSpPr>
          <p:nvPr/>
        </p:nvSpPr>
        <p:spPr bwMode="auto">
          <a:xfrm>
            <a:off x="6035675" y="1976438"/>
            <a:ext cx="5619750" cy="579437"/>
          </a:xfrm>
          <a:prstGeom prst="rect">
            <a:avLst/>
          </a:prstGeom>
          <a:noFill/>
          <a:ln w="9525">
            <a:noFill/>
            <a:miter lim="800000"/>
            <a:headEnd/>
            <a:tailEnd/>
          </a:ln>
        </p:spPr>
        <p:txBody>
          <a:bodyPr lIns="0" tIns="0" rIns="0" bIns="0"/>
          <a:lstStyle/>
          <a:p>
            <a:pPr>
              <a:lnSpc>
                <a:spcPct val="112000"/>
              </a:lnSpc>
            </a:pPr>
            <a:r>
              <a:rPr lang="zh-CN" altLang="en-US" sz="2800" b="1">
                <a:solidFill>
                  <a:schemeClr val="hlink"/>
                </a:solidFill>
                <a:latin typeface="黑体" pitchFamily="2" charset="-122"/>
              </a:rPr>
              <a:t>（一）废弃地复垦规划的原则</a:t>
            </a:r>
          </a:p>
        </p:txBody>
      </p:sp>
      <p:sp>
        <p:nvSpPr>
          <p:cNvPr id="103430" name="矩形"/>
          <p:cNvSpPr>
            <a:spLocks/>
          </p:cNvSpPr>
          <p:nvPr/>
        </p:nvSpPr>
        <p:spPr bwMode="auto">
          <a:xfrm>
            <a:off x="6040438" y="2555875"/>
            <a:ext cx="9286875" cy="1223963"/>
          </a:xfrm>
          <a:prstGeom prst="rect">
            <a:avLst/>
          </a:prstGeom>
          <a:noFill/>
          <a:ln w="9525">
            <a:noFill/>
            <a:miter lim="800000"/>
            <a:headEnd/>
            <a:tailEnd/>
          </a:ln>
        </p:spPr>
        <p:txBody>
          <a:bodyPr lIns="0" tIns="0" rIns="0" bIns="0"/>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因地制宜原则；系统工程统筹兼顾原则；土地复垦规划与土地利用规划相结合原则；土地复垦规划与土地整理相结合原则。 </a:t>
            </a:r>
          </a:p>
        </p:txBody>
      </p:sp>
      <p:sp>
        <p:nvSpPr>
          <p:cNvPr id="103431" name="矩形"/>
          <p:cNvSpPr>
            <a:spLocks/>
          </p:cNvSpPr>
          <p:nvPr/>
        </p:nvSpPr>
        <p:spPr bwMode="auto">
          <a:xfrm>
            <a:off x="2286000" y="393700"/>
            <a:ext cx="13690600" cy="57785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八、废弃地复垦规划的原则和内容有哪些？</a:t>
            </a:r>
          </a:p>
        </p:txBody>
      </p:sp>
      <p:pic>
        <p:nvPicPr>
          <p:cNvPr id="103432" name="图片"/>
          <p:cNvPicPr>
            <a:picLocks/>
          </p:cNvPicPr>
          <p:nvPr/>
        </p:nvPicPr>
        <p:blipFill>
          <a:blip r:embed="rId6"/>
          <a:srcRect/>
          <a:stretch>
            <a:fillRect/>
          </a:stretch>
        </p:blipFill>
        <p:spPr bwMode="auto">
          <a:xfrm>
            <a:off x="492125" y="2625725"/>
            <a:ext cx="5207000" cy="4483100"/>
          </a:xfrm>
          <a:prstGeom prst="rect">
            <a:avLst/>
          </a:prstGeom>
          <a:noFill/>
          <a:ln w="9525">
            <a:noFill/>
            <a:miter lim="800000"/>
            <a:headEnd/>
            <a:tailEnd/>
          </a:ln>
        </p:spPr>
      </p:pic>
      <p:sp>
        <p:nvSpPr>
          <p:cNvPr id="103433" name="矩形"/>
          <p:cNvSpPr>
            <a:spLocks/>
          </p:cNvSpPr>
          <p:nvPr/>
        </p:nvSpPr>
        <p:spPr bwMode="auto">
          <a:xfrm>
            <a:off x="8331200" y="6502400"/>
            <a:ext cx="3695700" cy="419100"/>
          </a:xfrm>
          <a:prstGeom prst="rect">
            <a:avLst/>
          </a:prstGeom>
          <a:noFill/>
          <a:ln w="9525">
            <a:noFill/>
            <a:miter lim="800000"/>
            <a:headEnd/>
            <a:tailEnd/>
          </a:ln>
        </p:spPr>
        <p:txBody>
          <a:bodyPr/>
          <a:lstStyle/>
          <a:p>
            <a:endParaRPr lang="zh-CN" altLang="en-US"/>
          </a:p>
        </p:txBody>
      </p:sp>
      <p:sp>
        <p:nvSpPr>
          <p:cNvPr id="103434" name="矩形"/>
          <p:cNvSpPr>
            <a:spLocks/>
          </p:cNvSpPr>
          <p:nvPr/>
        </p:nvSpPr>
        <p:spPr bwMode="auto">
          <a:xfrm>
            <a:off x="8331200" y="5943600"/>
            <a:ext cx="3098800" cy="533400"/>
          </a:xfrm>
          <a:prstGeom prst="rect">
            <a:avLst/>
          </a:prstGeom>
          <a:noFill/>
          <a:ln w="9525">
            <a:noFill/>
            <a:miter lim="800000"/>
            <a:headEnd/>
            <a:tailEnd/>
          </a:ln>
        </p:spPr>
        <p:txBody>
          <a:bodyPr/>
          <a:lstStyle/>
          <a:p>
            <a:endParaRPr lang="zh-CN" altLang="en-US"/>
          </a:p>
        </p:txBody>
      </p:sp>
      <p:sp>
        <p:nvSpPr>
          <p:cNvPr id="103435" name="矩形"/>
          <p:cNvSpPr>
            <a:spLocks/>
          </p:cNvSpPr>
          <p:nvPr/>
        </p:nvSpPr>
        <p:spPr bwMode="auto">
          <a:xfrm>
            <a:off x="5972175" y="5943600"/>
            <a:ext cx="4762500" cy="358775"/>
          </a:xfrm>
          <a:prstGeom prst="rect">
            <a:avLst/>
          </a:prstGeom>
          <a:noFill/>
          <a:ln w="9525">
            <a:noFill/>
            <a:miter lim="800000"/>
            <a:headEnd/>
            <a:tailEnd/>
          </a:ln>
        </p:spPr>
        <p:txBody>
          <a:bodyPr/>
          <a:lstStyle/>
          <a:p>
            <a:endParaRPr lang="zh-CN" altLang="en-US"/>
          </a:p>
        </p:txBody>
      </p:sp>
      <p:pic>
        <p:nvPicPr>
          <p:cNvPr id="103436" name="图片"/>
          <p:cNvPicPr>
            <a:picLocks/>
          </p:cNvPicPr>
          <p:nvPr/>
        </p:nvPicPr>
        <p:blipFill>
          <a:blip r:embed="rId5"/>
          <a:srcRect/>
          <a:stretch>
            <a:fillRect/>
          </a:stretch>
        </p:blipFill>
        <p:spPr bwMode="auto">
          <a:xfrm>
            <a:off x="5680075" y="5289550"/>
            <a:ext cx="10079038" cy="2809875"/>
          </a:xfrm>
          <a:prstGeom prst="rect">
            <a:avLst/>
          </a:prstGeom>
          <a:noFill/>
          <a:ln w="9525">
            <a:noFill/>
            <a:miter lim="800000"/>
            <a:headEnd/>
            <a:tailEnd/>
          </a:ln>
        </p:spPr>
      </p:pic>
      <p:sp>
        <p:nvSpPr>
          <p:cNvPr id="103437" name="矩形"/>
          <p:cNvSpPr>
            <a:spLocks/>
          </p:cNvSpPr>
          <p:nvPr/>
        </p:nvSpPr>
        <p:spPr bwMode="auto">
          <a:xfrm>
            <a:off x="5819775" y="5648325"/>
            <a:ext cx="5329238" cy="520700"/>
          </a:xfrm>
          <a:prstGeom prst="rect">
            <a:avLst/>
          </a:prstGeom>
          <a:noFill/>
          <a:ln w="9525">
            <a:noFill/>
            <a:miter lim="800000"/>
            <a:headEnd/>
            <a:tailEnd/>
          </a:ln>
        </p:spPr>
        <p:txBody>
          <a:bodyPr>
            <a:spAutoFit/>
          </a:bodyPr>
          <a:lstStyle/>
          <a:p>
            <a:r>
              <a:rPr lang="zh-CN" altLang="en-US" sz="2800" b="1">
                <a:solidFill>
                  <a:schemeClr val="hlink"/>
                </a:solidFill>
                <a:latin typeface="黑体" pitchFamily="2" charset="-122"/>
              </a:rPr>
              <a:t>（二）复垦规划的内容</a:t>
            </a:r>
          </a:p>
        </p:txBody>
      </p:sp>
      <p:sp>
        <p:nvSpPr>
          <p:cNvPr id="103438" name="矩形"/>
          <p:cNvSpPr>
            <a:spLocks/>
          </p:cNvSpPr>
          <p:nvPr/>
        </p:nvSpPr>
        <p:spPr bwMode="auto">
          <a:xfrm>
            <a:off x="5824538" y="6226175"/>
            <a:ext cx="9791700" cy="1525588"/>
          </a:xfrm>
          <a:prstGeom prst="rect">
            <a:avLst/>
          </a:prstGeom>
          <a:noFill/>
          <a:ln w="9525">
            <a:noFill/>
            <a:miter lim="800000"/>
            <a:headEnd/>
            <a:tailEnd/>
          </a:ln>
        </p:spPr>
        <p:txBody>
          <a:bodyPr>
            <a:spAutoFit/>
          </a:bodyPr>
          <a:lstStyle/>
          <a:p>
            <a:pPr>
              <a:lnSpc>
                <a:spcPct val="112000"/>
              </a:lnSpc>
            </a:pPr>
            <a:r>
              <a:rPr lang="zh-CN" altLang="en-US" sz="2800">
                <a:solidFill>
                  <a:srgbClr val="323232"/>
                </a:solidFill>
                <a:latin typeface="黑体" pitchFamily="2" charset="-122"/>
              </a:rPr>
              <a:t>    </a:t>
            </a:r>
            <a:r>
              <a:rPr lang="zh-CN" altLang="en-US" sz="2800">
                <a:solidFill>
                  <a:schemeClr val="hlink"/>
                </a:solidFill>
                <a:latin typeface="黑体" pitchFamily="2" charset="-122"/>
              </a:rPr>
              <a:t>前言；土地复垦区域概况；土地复垦适宜性评价；土地复垦的用途规划；土地复垦工程技术措施；实施复垦计划和经费预算安排。</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5474"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105475" name="矩形"/>
          <p:cNvSpPr>
            <a:spLocks/>
          </p:cNvSpPr>
          <p:nvPr/>
        </p:nvSpPr>
        <p:spPr bwMode="auto">
          <a:xfrm>
            <a:off x="3375025" y="3635375"/>
            <a:ext cx="9866313" cy="1981200"/>
          </a:xfrm>
          <a:prstGeom prst="rect">
            <a:avLst/>
          </a:prstGeom>
          <a:noFill/>
          <a:ln w="9525">
            <a:noFill/>
            <a:miter lim="800000"/>
            <a:headEnd/>
            <a:tailEnd/>
          </a:ln>
        </p:spPr>
        <p:txBody>
          <a:bodyPr lIns="0" tIns="0" rIns="0" bIns="0"/>
          <a:lstStyle/>
          <a:p>
            <a:pPr algn="ctr">
              <a:lnSpc>
                <a:spcPct val="112000"/>
              </a:lnSpc>
            </a:pPr>
            <a:r>
              <a:rPr lang="zh-CN" altLang="en-US" sz="10400">
                <a:solidFill>
                  <a:schemeClr val="hlink"/>
                </a:solidFill>
                <a:latin typeface="黑体" pitchFamily="2" charset="-122"/>
              </a:rPr>
              <a:t>感谢你的聆听！</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文本框"/>
          <p:cNvSpPr>
            <a:spLocks noGrp="1"/>
          </p:cNvSpPr>
          <p:nvPr>
            <p:ph type="title" idx="4294967295"/>
          </p:nvPr>
        </p:nvSpPr>
        <p:spPr>
          <a:xfrm>
            <a:off x="812800" y="365125"/>
            <a:ext cx="14630400" cy="1525588"/>
          </a:xfrm>
        </p:spPr>
        <p:txBody>
          <a:bodyPr anchor="t"/>
          <a:lstStyle/>
          <a:p>
            <a:pPr eaLnBrk="1" hangingPunct="1"/>
            <a:endParaRPr lang="zh-CN" altLang="en-US" smtClean="0">
              <a:latin typeface="Calibri" pitchFamily="34" charset="0"/>
              <a:ea typeface="宋体" charset="-122"/>
              <a:cs typeface="Times New Roman" pitchFamily="18" charset="0"/>
            </a:endParaRPr>
          </a:p>
        </p:txBody>
      </p:sp>
      <p:sp>
        <p:nvSpPr>
          <p:cNvPr id="23555" name="文本框"/>
          <p:cNvSpPr>
            <a:spLocks noGrp="1"/>
          </p:cNvSpPr>
          <p:nvPr>
            <p:ph type="body" idx="4294967295"/>
          </p:nvPr>
        </p:nvSpPr>
        <p:spPr>
          <a:xfrm>
            <a:off x="812800" y="2135188"/>
            <a:ext cx="14630400" cy="6038850"/>
          </a:xfrm>
        </p:spPr>
        <p:txBody>
          <a:bodyPr/>
          <a:lstStyle/>
          <a:p>
            <a:pPr eaLnBrk="1" hangingPunct="1"/>
            <a:endParaRPr lang="zh-CN" altLang="en-US" smtClean="0">
              <a:latin typeface="Calibri" pitchFamily="34" charset="0"/>
              <a:ea typeface="宋体" charset="-122"/>
              <a:cs typeface="Times New Roman" pitchFamily="18" charset="0"/>
            </a:endParaRPr>
          </a:p>
        </p:txBody>
      </p:sp>
      <p:pic>
        <p:nvPicPr>
          <p:cNvPr id="23556"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pic>
        <p:nvPicPr>
          <p:cNvPr id="23557" name="图片"/>
          <p:cNvPicPr>
            <a:picLocks/>
          </p:cNvPicPr>
          <p:nvPr/>
        </p:nvPicPr>
        <p:blipFill>
          <a:blip r:embed="rId4"/>
          <a:srcRect/>
          <a:stretch>
            <a:fillRect/>
          </a:stretch>
        </p:blipFill>
        <p:spPr bwMode="auto">
          <a:xfrm>
            <a:off x="423863" y="2501900"/>
            <a:ext cx="3744912" cy="4521200"/>
          </a:xfrm>
          <a:prstGeom prst="rect">
            <a:avLst/>
          </a:prstGeom>
          <a:noFill/>
          <a:ln w="9525">
            <a:noFill/>
            <a:miter lim="800000"/>
            <a:headEnd/>
            <a:tailEnd/>
          </a:ln>
        </p:spPr>
      </p:pic>
      <p:sp>
        <p:nvSpPr>
          <p:cNvPr id="23558" name="矩形"/>
          <p:cNvSpPr>
            <a:spLocks/>
          </p:cNvSpPr>
          <p:nvPr/>
        </p:nvSpPr>
        <p:spPr bwMode="auto">
          <a:xfrm>
            <a:off x="2147888" y="395288"/>
            <a:ext cx="9359900" cy="708025"/>
          </a:xfrm>
          <a:prstGeom prst="rect">
            <a:avLst/>
          </a:prstGeom>
          <a:noFill/>
          <a:ln w="9525">
            <a:noFill/>
            <a:miter lim="800000"/>
            <a:headEnd/>
            <a:tailEnd/>
          </a:ln>
        </p:spPr>
        <p:txBody>
          <a:bodyPr>
            <a:spAutoFit/>
          </a:bodyPr>
          <a:lstStyle/>
          <a:p>
            <a:pPr>
              <a:lnSpc>
                <a:spcPct val="112000"/>
              </a:lnSpc>
            </a:pPr>
            <a:r>
              <a:rPr lang="zh-CN" altLang="en-US" sz="3600" b="1">
                <a:solidFill>
                  <a:srgbClr val="323232"/>
                </a:solidFill>
                <a:latin typeface="黑体" pitchFamily="2" charset="-122"/>
              </a:rPr>
              <a:t>（</a:t>
            </a:r>
            <a:r>
              <a:rPr lang="zh-CN" altLang="en-US" sz="3600" b="1">
                <a:solidFill>
                  <a:schemeClr val="hlink"/>
                </a:solidFill>
                <a:latin typeface="黑体" pitchFamily="2" charset="-122"/>
              </a:rPr>
              <a:t>一）土地资源的自然特性</a:t>
            </a:r>
          </a:p>
        </p:txBody>
      </p:sp>
      <p:sp>
        <p:nvSpPr>
          <p:cNvPr id="23559" name="矩形"/>
          <p:cNvSpPr>
            <a:spLocks/>
          </p:cNvSpPr>
          <p:nvPr/>
        </p:nvSpPr>
        <p:spPr bwMode="auto">
          <a:xfrm>
            <a:off x="3659188" y="1327150"/>
            <a:ext cx="12028487" cy="6683375"/>
          </a:xfrm>
          <a:prstGeom prst="rect">
            <a:avLst/>
          </a:prstGeom>
          <a:noFill/>
          <a:ln w="9525">
            <a:noFill/>
            <a:miter lim="800000"/>
            <a:headEnd/>
            <a:tailEnd/>
          </a:ln>
        </p:spPr>
        <p:txBody>
          <a:bodyPr>
            <a:spAutoFit/>
          </a:bodyPr>
          <a:lstStyle/>
          <a:p>
            <a:r>
              <a:rPr lang="en-US" altLang="zh-CN" b="1"/>
              <a:t>1</a:t>
            </a:r>
            <a:r>
              <a:rPr lang="en-US" altLang="zh-CN" b="1">
                <a:solidFill>
                  <a:schemeClr val="hlink"/>
                </a:solidFill>
                <a:latin typeface="方正黑体_GBK" pitchFamily="65" charset="-122"/>
                <a:ea typeface="方正黑体_GBK" pitchFamily="65" charset="-122"/>
              </a:rPr>
              <a:t>、土地的不可代替性。</a:t>
            </a:r>
            <a:r>
              <a:rPr lang="zh-CN" altLang="en-US">
                <a:solidFill>
                  <a:schemeClr val="hlink"/>
                </a:solidFill>
                <a:latin typeface="方正黑体_GBK" pitchFamily="65" charset="-122"/>
                <a:ea typeface="方正黑体_GBK" pitchFamily="65" charset="-122"/>
              </a:rPr>
              <a:t>地表上绝对找不出两块完全相同的土地。任何一块土地都是独一无二的，故又称土地性能的独特性或差异性。其原因在于土地位置的固定性及自然、人文环境条件的差异性。即使是位于同一位置相互毗邻的两块土地，由于地形、植被及风景等因素的影响，也不可能完全相互替代。</a:t>
            </a:r>
            <a:endParaRPr lang="en-US" altLang="zh-CN">
              <a:solidFill>
                <a:schemeClr val="hlink"/>
              </a:solidFill>
              <a:latin typeface="方正黑体_GBK" pitchFamily="65" charset="-122"/>
              <a:ea typeface="方正黑体_GBK" pitchFamily="65" charset="-122"/>
            </a:endParaRPr>
          </a:p>
          <a:p>
            <a:endParaRPr lang="en-US" altLang="zh-CN">
              <a:solidFill>
                <a:schemeClr val="hlink"/>
              </a:solidFill>
              <a:latin typeface="方正黑体_GBK" pitchFamily="65" charset="-122"/>
              <a:ea typeface="方正黑体_GBK" pitchFamily="65" charset="-122"/>
            </a:endParaRPr>
          </a:p>
          <a:p>
            <a:r>
              <a:rPr lang="en-US" altLang="zh-CN" b="1">
                <a:solidFill>
                  <a:schemeClr val="hlink"/>
                </a:solidFill>
                <a:latin typeface="方正黑体_GBK" pitchFamily="65" charset="-122"/>
                <a:ea typeface="方正黑体_GBK" pitchFamily="65" charset="-122"/>
              </a:rPr>
              <a:t>2、土地面积的有限性。</a:t>
            </a:r>
            <a:r>
              <a:rPr lang="zh-CN" altLang="en-US">
                <a:solidFill>
                  <a:schemeClr val="hlink"/>
                </a:solidFill>
                <a:latin typeface="方正黑体_GBK" pitchFamily="65" charset="-122"/>
                <a:ea typeface="方正黑体_GBK" pitchFamily="65" charset="-122"/>
              </a:rPr>
              <a:t>由于地球表面陆地部分的空间限制，土地的面积是有限的。人类可以围湖或填海造地，只是对地球表层土地形态的改变。从总体看，人类只能改变土地的形态，改善或改良土地的生产性能，但不能增加土地的总量。所以，人类必须充分、合理地利用全部土地，不断提高集约化经营程度，在不合理利用的情况下，土地将出现退化，甚至无法利用，从而使可利用的土地面积减少。</a:t>
            </a:r>
            <a:endParaRPr lang="en-US" altLang="zh-CN">
              <a:solidFill>
                <a:schemeClr val="hlink"/>
              </a:solidFill>
              <a:latin typeface="方正黑体_GBK" pitchFamily="65" charset="-122"/>
              <a:ea typeface="方正黑体_GBK" pitchFamily="65" charset="-122"/>
            </a:endParaRPr>
          </a:p>
          <a:p>
            <a:endParaRPr lang="en-US" altLang="zh-CN">
              <a:solidFill>
                <a:schemeClr val="hlink"/>
              </a:solidFill>
              <a:latin typeface="方正黑体_GBK" pitchFamily="65" charset="-122"/>
              <a:ea typeface="方正黑体_GBK" pitchFamily="65" charset="-122"/>
            </a:endParaRPr>
          </a:p>
          <a:p>
            <a:r>
              <a:rPr lang="en-US" altLang="zh-CN" b="1">
                <a:solidFill>
                  <a:schemeClr val="hlink"/>
                </a:solidFill>
                <a:latin typeface="方正黑体_GBK" pitchFamily="65" charset="-122"/>
                <a:ea typeface="方正黑体_GBK" pitchFamily="65" charset="-122"/>
              </a:rPr>
              <a:t>3、土地位置的固定性。</a:t>
            </a:r>
            <a:r>
              <a:rPr lang="zh-CN" altLang="en-US">
                <a:solidFill>
                  <a:schemeClr val="hlink"/>
                </a:solidFill>
                <a:latin typeface="方正黑体_GBK" pitchFamily="65" charset="-122"/>
                <a:ea typeface="方正黑体_GBK" pitchFamily="65" charset="-122"/>
              </a:rPr>
              <a:t>土地位置的固定性，亦称不可移动性，是土地区别于其它各种资源或商品的重要标志。人们可以把可移动的商品如汽车、食品、服装以及可移动的资源如人力、矿产等，由产地或过剩地区运送到供给相对稀缺或需求相对旺盛因而售价较高的地区。但不能把土地移动。</a:t>
            </a:r>
            <a:endParaRPr lang="en-US" altLang="zh-CN">
              <a:solidFill>
                <a:schemeClr val="hlink"/>
              </a:solidFill>
              <a:latin typeface="方正黑体_GBK" pitchFamily="65" charset="-122"/>
              <a:ea typeface="方正黑体_GBK" pitchFamily="65" charset="-122"/>
            </a:endParaRPr>
          </a:p>
          <a:p>
            <a:endParaRPr lang="en-US" altLang="zh-CN">
              <a:solidFill>
                <a:schemeClr val="hlink"/>
              </a:solidFill>
              <a:latin typeface="方正黑体_GBK" pitchFamily="65" charset="-122"/>
              <a:ea typeface="方正黑体_GBK" pitchFamily="65" charset="-122"/>
            </a:endParaRPr>
          </a:p>
          <a:p>
            <a:r>
              <a:rPr lang="en-US" altLang="zh-CN" b="1">
                <a:solidFill>
                  <a:schemeClr val="hlink"/>
                </a:solidFill>
                <a:latin typeface="方正黑体_GBK" pitchFamily="65" charset="-122"/>
                <a:ea typeface="方正黑体_GBK" pitchFamily="65" charset="-122"/>
              </a:rPr>
              <a:t>4、土地质量的差异性。</a:t>
            </a:r>
            <a:r>
              <a:rPr lang="zh-CN" altLang="en-US">
                <a:solidFill>
                  <a:schemeClr val="hlink"/>
                </a:solidFill>
                <a:latin typeface="方正黑体_GBK" pitchFamily="65" charset="-122"/>
                <a:ea typeface="方正黑体_GBK" pitchFamily="65" charset="-122"/>
              </a:rPr>
              <a:t>土地的特性和质量特征，是土地各构成要素(地质、地貌、气候、水文、土壤、植被等)相互联系、相互作用、相互制约的总体效应和综合反映。地理位置不同，地表的气候、水热对比条件不一样，地质、地貌对其具有再分配的功能，使得地表的土壤、植被类型也随之发生变化，因而造成土地的巨大自然差异性。这种差异性不仅存在于一个国家或一个地区的范围之内，即使在一个基层生产单位内也同样存在着。随着生产力水平的提高和人类对土地利用范围的扩大，这种差异性会逐步扩大，而不是趋于缩小。土地的空间差异性，要求人们因地制宜地合理利用各类土地资源，确定土地利用的合理结构与方式，以取得土地利用的最佳综合效益。</a:t>
            </a:r>
            <a:endParaRPr lang="en-US" altLang="zh-CN">
              <a:solidFill>
                <a:schemeClr val="hlink"/>
              </a:solidFill>
              <a:latin typeface="方正黑体_GBK" pitchFamily="65" charset="-122"/>
              <a:ea typeface="方正黑体_GBK" pitchFamily="65" charset="-122"/>
            </a:endParaRPr>
          </a:p>
          <a:p>
            <a:pPr>
              <a:buFontTx/>
              <a:buAutoNum type="arabicPeriod"/>
            </a:pPr>
            <a:endParaRPr lang="en-US" altLang="zh-CN" b="1">
              <a:solidFill>
                <a:schemeClr val="hlink"/>
              </a:solidFill>
              <a:latin typeface="方正黑体_GBK" pitchFamily="65" charset="-122"/>
              <a:ea typeface="方正黑体_GBK" pitchFamily="65" charset="-122"/>
            </a:endParaRPr>
          </a:p>
          <a:p>
            <a:r>
              <a:rPr lang="en-US" altLang="zh-CN" b="1">
                <a:solidFill>
                  <a:schemeClr val="hlink"/>
                </a:solidFill>
                <a:latin typeface="方正黑体_GBK" pitchFamily="65" charset="-122"/>
                <a:ea typeface="方正黑体_GBK" pitchFamily="65" charset="-122"/>
              </a:rPr>
              <a:t>5、土地永续利用的相对性。</a:t>
            </a:r>
            <a:r>
              <a:rPr lang="zh-CN" altLang="en-US">
                <a:solidFill>
                  <a:schemeClr val="hlink"/>
                </a:solidFill>
                <a:latin typeface="方正黑体_GBK" pitchFamily="65" charset="-122"/>
                <a:ea typeface="方正黑体_GBK" pitchFamily="65" charset="-122"/>
              </a:rPr>
              <a:t>土地利用永续性有两层含义：作为自然的产物，它与地球共存亡，具有永不消失性;作为人类的活动场所和生产资料，可以永续利用。但土地的这种永续利用是相对的，只有在利用中维持了土地的功能，才能实现永续利用。</a:t>
            </a:r>
            <a:endParaRPr lang="en-US" altLang="zh-CN">
              <a:solidFill>
                <a:schemeClr val="hlink"/>
              </a:solidFill>
              <a:latin typeface="方正黑体_GBK" pitchFamily="65" charset="-122"/>
              <a:ea typeface="方正黑体_GBK" pitchFamily="65" charset="-122"/>
            </a:endParaRPr>
          </a:p>
          <a:p>
            <a:pPr>
              <a:buFontTx/>
              <a:buAutoNum type="arabicPeriod"/>
            </a:pPr>
            <a:endParaRPr lang="zh-CN" altLang="en-US">
              <a:solidFill>
                <a:schemeClr val="hlink"/>
              </a:solidFill>
              <a:latin typeface="方正黑体_GBK" pitchFamily="65" charset="-122"/>
              <a:ea typeface="方正黑体_GBK" pitchFamily="65"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文本框"/>
          <p:cNvSpPr>
            <a:spLocks noGrp="1"/>
          </p:cNvSpPr>
          <p:nvPr>
            <p:ph type="title" idx="4294967295"/>
          </p:nvPr>
        </p:nvSpPr>
        <p:spPr>
          <a:xfrm>
            <a:off x="812800" y="365125"/>
            <a:ext cx="14630400" cy="1525588"/>
          </a:xfrm>
        </p:spPr>
        <p:txBody>
          <a:bodyPr anchor="t"/>
          <a:lstStyle/>
          <a:p>
            <a:pPr eaLnBrk="1" hangingPunct="1"/>
            <a:endParaRPr lang="zh-CN" altLang="en-US" smtClean="0">
              <a:latin typeface="Calibri" pitchFamily="34" charset="0"/>
              <a:ea typeface="宋体" charset="-122"/>
              <a:cs typeface="Times New Roman" pitchFamily="18" charset="0"/>
            </a:endParaRPr>
          </a:p>
        </p:txBody>
      </p:sp>
      <p:sp>
        <p:nvSpPr>
          <p:cNvPr id="25603" name="文本框"/>
          <p:cNvSpPr>
            <a:spLocks noGrp="1"/>
          </p:cNvSpPr>
          <p:nvPr>
            <p:ph type="body" idx="4294967295"/>
          </p:nvPr>
        </p:nvSpPr>
        <p:spPr>
          <a:xfrm>
            <a:off x="812800" y="2135188"/>
            <a:ext cx="14630400" cy="6038850"/>
          </a:xfrm>
        </p:spPr>
        <p:txBody>
          <a:bodyPr/>
          <a:lstStyle/>
          <a:p>
            <a:pPr eaLnBrk="1" hangingPunct="1"/>
            <a:endParaRPr lang="zh-CN" altLang="en-US" smtClean="0">
              <a:latin typeface="Calibri" pitchFamily="34" charset="0"/>
              <a:ea typeface="宋体" charset="-122"/>
              <a:cs typeface="Times New Roman" pitchFamily="18" charset="0"/>
            </a:endParaRPr>
          </a:p>
        </p:txBody>
      </p:sp>
      <p:pic>
        <p:nvPicPr>
          <p:cNvPr id="25604"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25605" name="矩形"/>
          <p:cNvSpPr>
            <a:spLocks/>
          </p:cNvSpPr>
          <p:nvPr/>
        </p:nvSpPr>
        <p:spPr bwMode="auto">
          <a:xfrm>
            <a:off x="2224088" y="400050"/>
            <a:ext cx="8778875" cy="708025"/>
          </a:xfrm>
          <a:prstGeom prst="rect">
            <a:avLst/>
          </a:prstGeom>
          <a:noFill/>
          <a:ln w="9525">
            <a:noFill/>
            <a:miter lim="800000"/>
            <a:headEnd/>
            <a:tailEnd/>
          </a:ln>
        </p:spPr>
        <p:txBody>
          <a:bodyPr>
            <a:spAutoFit/>
          </a:bodyPr>
          <a:lstStyle/>
          <a:p>
            <a:pPr>
              <a:lnSpc>
                <a:spcPct val="112000"/>
              </a:lnSpc>
            </a:pPr>
            <a:r>
              <a:rPr lang="zh-CN" altLang="en-US" sz="3600" b="1">
                <a:solidFill>
                  <a:schemeClr val="hlink"/>
                </a:solidFill>
                <a:latin typeface="黑体" pitchFamily="2" charset="-122"/>
              </a:rPr>
              <a:t>（二）土地资源的经济特性</a:t>
            </a:r>
          </a:p>
        </p:txBody>
      </p:sp>
      <p:pic>
        <p:nvPicPr>
          <p:cNvPr id="25606" name="图片"/>
          <p:cNvPicPr>
            <a:picLocks/>
          </p:cNvPicPr>
          <p:nvPr/>
        </p:nvPicPr>
        <p:blipFill>
          <a:blip r:embed="rId4"/>
          <a:srcRect/>
          <a:stretch>
            <a:fillRect/>
          </a:stretch>
        </p:blipFill>
        <p:spPr bwMode="auto">
          <a:xfrm>
            <a:off x="423863" y="2501900"/>
            <a:ext cx="3744912" cy="4521200"/>
          </a:xfrm>
          <a:prstGeom prst="rect">
            <a:avLst/>
          </a:prstGeom>
          <a:noFill/>
          <a:ln w="9525">
            <a:noFill/>
            <a:miter lim="800000"/>
            <a:headEnd/>
            <a:tailEnd/>
          </a:ln>
        </p:spPr>
      </p:pic>
      <p:sp>
        <p:nvSpPr>
          <p:cNvPr id="25607" name="矩形"/>
          <p:cNvSpPr>
            <a:spLocks/>
          </p:cNvSpPr>
          <p:nvPr/>
        </p:nvSpPr>
        <p:spPr bwMode="auto">
          <a:xfrm>
            <a:off x="3735388" y="2195513"/>
            <a:ext cx="10440987" cy="4781550"/>
          </a:xfrm>
          <a:prstGeom prst="rect">
            <a:avLst/>
          </a:prstGeom>
          <a:noFill/>
          <a:ln w="9525">
            <a:noFill/>
            <a:miter lim="800000"/>
            <a:headEnd/>
            <a:tailEnd/>
          </a:ln>
        </p:spPr>
        <p:txBody>
          <a:bodyPr>
            <a:spAutoFit/>
          </a:bodyPr>
          <a:lstStyle/>
          <a:p>
            <a:pPr>
              <a:buFontTx/>
              <a:buAutoNum type="arabicPeriod"/>
            </a:pPr>
            <a:r>
              <a:rPr lang="zh-CN" altLang="en-US" sz="2200" b="1">
                <a:solidFill>
                  <a:schemeClr val="hlink"/>
                </a:solidFill>
              </a:rPr>
              <a:t>土地供给的稀缺性。</a:t>
            </a:r>
            <a:r>
              <a:rPr lang="zh-CN" altLang="en-US" sz="2200">
                <a:solidFill>
                  <a:schemeClr val="hlink"/>
                </a:solidFill>
              </a:rPr>
              <a:t>一是能提供人们从事各种活动的土地面积是有限的;二是不同用途的土地面积也是有限的，往往不能完全满足人们对各类用地需求。</a:t>
            </a:r>
            <a:endParaRPr lang="en-US" altLang="zh-CN" sz="2200">
              <a:solidFill>
                <a:schemeClr val="hlink"/>
              </a:solidFill>
            </a:endParaRPr>
          </a:p>
          <a:p>
            <a:pPr>
              <a:buFontTx/>
              <a:buAutoNum type="arabicPeriod"/>
            </a:pPr>
            <a:endParaRPr lang="en-US" altLang="zh-CN" sz="2200">
              <a:solidFill>
                <a:schemeClr val="hlink"/>
              </a:solidFill>
            </a:endParaRPr>
          </a:p>
          <a:p>
            <a:r>
              <a:rPr lang="en-US" altLang="zh-CN" sz="2200" b="1">
                <a:solidFill>
                  <a:schemeClr val="hlink"/>
                </a:solidFill>
              </a:rPr>
              <a:t>2、土地用途的多样性。</a:t>
            </a:r>
            <a:r>
              <a:rPr lang="zh-CN" altLang="en-US" sz="2200">
                <a:solidFill>
                  <a:schemeClr val="hlink"/>
                </a:solidFill>
              </a:rPr>
              <a:t>对土地的利用，常常产生两个以上用途的竞争，并可能从一种用途转换到另一种用途。这种竞争常使土地趋于最佳用途和最大经济效益，并使地价达到最高。这就要求人们在利用土地时，考虑土地的最有效利用原则，使土地的用途和规模等均为最佳。</a:t>
            </a:r>
            <a:endParaRPr lang="en-US" altLang="zh-CN" sz="2200">
              <a:solidFill>
                <a:schemeClr val="hlink"/>
              </a:solidFill>
            </a:endParaRPr>
          </a:p>
          <a:p>
            <a:endParaRPr lang="en-US" altLang="zh-CN" sz="2200">
              <a:solidFill>
                <a:schemeClr val="hlink"/>
              </a:solidFill>
            </a:endParaRPr>
          </a:p>
          <a:p>
            <a:r>
              <a:rPr lang="en-US" altLang="zh-CN" sz="2200" b="1">
                <a:solidFill>
                  <a:schemeClr val="hlink"/>
                </a:solidFill>
              </a:rPr>
              <a:t>3、土地价值的增值性。</a:t>
            </a:r>
            <a:r>
              <a:rPr lang="zh-CN" altLang="en-US" sz="2200">
                <a:solidFill>
                  <a:schemeClr val="hlink"/>
                </a:solidFill>
              </a:rPr>
              <a:t>一般商品的使用随着时间的推移总是不断地折旧直至报废，而土地则不同，在土地上追加投资的效益具有持续性，而且随着人口增加和社会经济的发展，对土地的投资具有显着的增值性。</a:t>
            </a:r>
            <a:endParaRPr lang="en-US" altLang="zh-CN" sz="2200">
              <a:solidFill>
                <a:schemeClr val="hlink"/>
              </a:solidFill>
            </a:endParaRPr>
          </a:p>
          <a:p>
            <a:endParaRPr lang="en-US" altLang="zh-CN" sz="2200">
              <a:solidFill>
                <a:schemeClr val="hlink"/>
              </a:solidFill>
            </a:endParaRPr>
          </a:p>
          <a:p>
            <a:r>
              <a:rPr lang="en-US" altLang="zh-CN" sz="2200" b="1">
                <a:solidFill>
                  <a:schemeClr val="hlink"/>
                </a:solidFill>
              </a:rPr>
              <a:t>4、土地的不动产特性。</a:t>
            </a:r>
            <a:r>
              <a:rPr lang="zh-CN" altLang="en-US" sz="2200">
                <a:solidFill>
                  <a:schemeClr val="hlink"/>
                </a:solidFill>
              </a:rPr>
              <a:t>与土地位置的固定性关联，且需求一般为刚性需求，价值量也较大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文本框"/>
          <p:cNvSpPr>
            <a:spLocks noGrp="1"/>
          </p:cNvSpPr>
          <p:nvPr>
            <p:ph type="title" idx="4294967295"/>
          </p:nvPr>
        </p:nvSpPr>
        <p:spPr>
          <a:xfrm>
            <a:off x="812800" y="365125"/>
            <a:ext cx="14630400" cy="1525588"/>
          </a:xfrm>
        </p:spPr>
        <p:txBody>
          <a:bodyPr anchor="t"/>
          <a:lstStyle/>
          <a:p>
            <a:pPr eaLnBrk="1" hangingPunct="1"/>
            <a:endParaRPr lang="zh-CN" altLang="en-US" smtClean="0">
              <a:latin typeface="Calibri" pitchFamily="34" charset="0"/>
              <a:ea typeface="宋体" charset="-122"/>
              <a:cs typeface="Times New Roman" pitchFamily="18" charset="0"/>
            </a:endParaRPr>
          </a:p>
        </p:txBody>
      </p:sp>
      <p:sp>
        <p:nvSpPr>
          <p:cNvPr id="27651" name="文本框"/>
          <p:cNvSpPr>
            <a:spLocks noGrp="1"/>
          </p:cNvSpPr>
          <p:nvPr>
            <p:ph type="body" idx="4294967295"/>
          </p:nvPr>
        </p:nvSpPr>
        <p:spPr>
          <a:xfrm>
            <a:off x="812800" y="2135188"/>
            <a:ext cx="14630400" cy="6038850"/>
          </a:xfrm>
        </p:spPr>
        <p:txBody>
          <a:bodyPr/>
          <a:lstStyle/>
          <a:p>
            <a:pPr eaLnBrk="1" hangingPunct="1"/>
            <a:endParaRPr lang="zh-CN" altLang="en-US" smtClean="0">
              <a:latin typeface="Calibri" pitchFamily="34" charset="0"/>
              <a:ea typeface="宋体" charset="-122"/>
              <a:cs typeface="Times New Roman" pitchFamily="18" charset="0"/>
            </a:endParaRPr>
          </a:p>
        </p:txBody>
      </p:sp>
      <p:pic>
        <p:nvPicPr>
          <p:cNvPr id="27652"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27653" name="矩形"/>
          <p:cNvSpPr>
            <a:spLocks/>
          </p:cNvSpPr>
          <p:nvPr/>
        </p:nvSpPr>
        <p:spPr bwMode="auto">
          <a:xfrm>
            <a:off x="2224088" y="400050"/>
            <a:ext cx="8778875" cy="708025"/>
          </a:xfrm>
          <a:prstGeom prst="rect">
            <a:avLst/>
          </a:prstGeom>
          <a:noFill/>
          <a:ln w="9525">
            <a:noFill/>
            <a:miter lim="800000"/>
            <a:headEnd/>
            <a:tailEnd/>
          </a:ln>
        </p:spPr>
        <p:txBody>
          <a:bodyPr>
            <a:spAutoFit/>
          </a:bodyPr>
          <a:lstStyle/>
          <a:p>
            <a:pPr>
              <a:lnSpc>
                <a:spcPct val="112000"/>
              </a:lnSpc>
            </a:pPr>
            <a:r>
              <a:rPr lang="zh-CN" altLang="en-US" sz="3600" b="1">
                <a:solidFill>
                  <a:schemeClr val="hlink"/>
                </a:solidFill>
                <a:latin typeface="黑体" pitchFamily="2" charset="-122"/>
              </a:rPr>
              <a:t>（三）土地资源的社会特性</a:t>
            </a:r>
          </a:p>
        </p:txBody>
      </p:sp>
      <p:pic>
        <p:nvPicPr>
          <p:cNvPr id="27654" name="图片"/>
          <p:cNvPicPr>
            <a:picLocks/>
          </p:cNvPicPr>
          <p:nvPr/>
        </p:nvPicPr>
        <p:blipFill>
          <a:blip r:embed="rId4"/>
          <a:srcRect/>
          <a:stretch>
            <a:fillRect/>
          </a:stretch>
        </p:blipFill>
        <p:spPr bwMode="auto">
          <a:xfrm>
            <a:off x="423863" y="2501900"/>
            <a:ext cx="3744912" cy="4521200"/>
          </a:xfrm>
          <a:prstGeom prst="rect">
            <a:avLst/>
          </a:prstGeom>
          <a:noFill/>
          <a:ln w="9525">
            <a:noFill/>
            <a:miter lim="800000"/>
            <a:headEnd/>
            <a:tailEnd/>
          </a:ln>
        </p:spPr>
      </p:pic>
      <p:sp>
        <p:nvSpPr>
          <p:cNvPr id="27655" name="矩形"/>
          <p:cNvSpPr>
            <a:spLocks/>
          </p:cNvSpPr>
          <p:nvPr/>
        </p:nvSpPr>
        <p:spPr bwMode="auto">
          <a:xfrm>
            <a:off x="4240213" y="2197100"/>
            <a:ext cx="10440987" cy="4854575"/>
          </a:xfrm>
          <a:prstGeom prst="rect">
            <a:avLst/>
          </a:prstGeom>
          <a:noFill/>
          <a:ln w="9525">
            <a:noFill/>
            <a:miter lim="800000"/>
            <a:headEnd/>
            <a:tailEnd/>
          </a:ln>
        </p:spPr>
        <p:txBody>
          <a:bodyPr>
            <a:spAutoFit/>
          </a:bodyPr>
          <a:lstStyle/>
          <a:p>
            <a:pPr>
              <a:buFontTx/>
              <a:buAutoNum type="arabicPeriod"/>
            </a:pPr>
            <a:r>
              <a:rPr lang="zh-CN" altLang="en-US" sz="2600" b="1">
                <a:solidFill>
                  <a:schemeClr val="hlink"/>
                </a:solidFill>
              </a:rPr>
              <a:t>土地用途变更的困难性。</a:t>
            </a:r>
            <a:r>
              <a:rPr lang="zh-CN" altLang="en-US" sz="2600">
                <a:solidFill>
                  <a:schemeClr val="hlink"/>
                </a:solidFill>
              </a:rPr>
              <a:t>土地用途的变更一般要经过规划自然资源管理部门，经过一定的审查程序才能完成。</a:t>
            </a:r>
            <a:endParaRPr lang="en-US" altLang="zh-CN" sz="2600">
              <a:solidFill>
                <a:schemeClr val="hlink"/>
              </a:solidFill>
            </a:endParaRPr>
          </a:p>
          <a:p>
            <a:pPr>
              <a:buFontTx/>
              <a:buAutoNum type="arabicPeriod"/>
            </a:pPr>
            <a:endParaRPr lang="en-US" altLang="zh-CN" sz="2600" b="1">
              <a:solidFill>
                <a:schemeClr val="hlink"/>
              </a:solidFill>
            </a:endParaRPr>
          </a:p>
          <a:p>
            <a:pPr>
              <a:buFontTx/>
              <a:buAutoNum type="arabicPeriod"/>
            </a:pPr>
            <a:r>
              <a:rPr lang="zh-CN" altLang="en-US" sz="2600" b="1">
                <a:solidFill>
                  <a:schemeClr val="hlink"/>
                </a:solidFill>
              </a:rPr>
              <a:t>土地报酬递减的可能性。</a:t>
            </a:r>
            <a:r>
              <a:rPr lang="zh-CN" altLang="en-US" sz="2600">
                <a:solidFill>
                  <a:schemeClr val="hlink"/>
                </a:solidFill>
              </a:rPr>
              <a:t>在技术不变的条件下对土地的投入超过一定限度，就会产生报酬递减的后果，这就要求人们在利用土地增加投入时，必须寻找在一定技术、经济条件投入下投资的适合度，确定适当的投资结构，并不断改进技术，以便提高土地利用的经济效益，防止出现土地报酬递减的现象。土地报酬递减规律是房地产开发商确定商品房开发层数的重要因素。</a:t>
            </a:r>
            <a:endParaRPr lang="en-US" altLang="zh-CN" sz="2600">
              <a:solidFill>
                <a:schemeClr val="hlink"/>
              </a:solidFill>
            </a:endParaRPr>
          </a:p>
          <a:p>
            <a:pPr>
              <a:buFontTx/>
              <a:buAutoNum type="arabicPeriod"/>
            </a:pPr>
            <a:endParaRPr lang="en-US" altLang="zh-CN" sz="2600" b="1">
              <a:solidFill>
                <a:schemeClr val="hlink"/>
              </a:solidFill>
            </a:endParaRPr>
          </a:p>
          <a:p>
            <a:pPr>
              <a:buFontTx/>
              <a:buAutoNum type="arabicPeriod"/>
            </a:pPr>
            <a:r>
              <a:rPr lang="zh-CN" altLang="en-US" sz="2600" b="1">
                <a:solidFill>
                  <a:schemeClr val="hlink"/>
                </a:solidFill>
              </a:rPr>
              <a:t>土地的产权特性。</a:t>
            </a:r>
            <a:r>
              <a:rPr lang="zh-CN" altLang="en-US" sz="2600">
                <a:solidFill>
                  <a:schemeClr val="hlink"/>
                </a:solidFill>
              </a:rPr>
              <a:t>不同的权力附加意味着土地价值巨大的差异，土地的价值更多地取决于土地上附加的权益。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698"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29699" name="矩形"/>
          <p:cNvSpPr>
            <a:spLocks/>
          </p:cNvSpPr>
          <p:nvPr/>
        </p:nvSpPr>
        <p:spPr bwMode="auto">
          <a:xfrm>
            <a:off x="136525" y="1403350"/>
            <a:ext cx="15911513" cy="7416800"/>
          </a:xfrm>
          <a:prstGeom prst="rect">
            <a:avLst/>
          </a:prstGeom>
          <a:noFill/>
          <a:ln w="9525">
            <a:noFill/>
            <a:miter lim="800000"/>
            <a:headEnd/>
            <a:tailEnd/>
          </a:ln>
        </p:spPr>
        <p:txBody>
          <a:bodyPr lIns="0" tIns="0" rIns="0" bIns="0"/>
          <a:lstStyle/>
          <a:p>
            <a:pPr>
              <a:lnSpc>
                <a:spcPct val="112000"/>
              </a:lnSpc>
            </a:pPr>
            <a:r>
              <a:rPr lang="en-US" altLang="zh-CN" sz="2000">
                <a:solidFill>
                  <a:srgbClr val="323232"/>
                </a:solidFill>
                <a:latin typeface="黑体" pitchFamily="2" charset="-122"/>
              </a:rPr>
              <a:t>    </a:t>
            </a:r>
            <a:r>
              <a:rPr lang="zh-CN" altLang="en-US" sz="2000">
                <a:solidFill>
                  <a:schemeClr val="hlink"/>
                </a:solidFill>
                <a:latin typeface="方正黑体_GBK" pitchFamily="65" charset="-122"/>
                <a:ea typeface="方正黑体_GBK" pitchFamily="65" charset="-122"/>
              </a:rPr>
              <a:t>土地是最基本的自然资源，是农业的根本生产资料，是矿物质的储存所，也是人类生活和生产活动的场所以及野生动物和家畜等的栖息所。总之，土地是陆地上一切可更新资源都赖以存在或繁衍的场所，因此，土地资源的保护是所有资源保护的核心，土地是农业生产的重要物质基础，离开了土地资源，农业生产就无法进行；有了土地资源，不能合理利用或保护得不好，农业生产也不能很好地进行。当前世界范围内面临的共同问题是：一是人口数量的快速增长，加剧土地上人类活动对土地的占用需求；二是在人类生产活动作用下，土地开发利用不当，引起的土壤侵蚀，破坏土壤肥力，造成水库淤积、河道阻塞、次生盐碱化等土地资源受到严重损失；三是满足人们衣食增长的需要。全球所有食物的98%来自于陆地，因此土地资源的保护受到各国政府的重视。</a:t>
            </a:r>
            <a:endParaRPr lang="en-US" altLang="zh-CN" sz="2000">
              <a:solidFill>
                <a:schemeClr val="hlink"/>
              </a:solidFill>
              <a:latin typeface="方正黑体_GBK" pitchFamily="65" charset="-122"/>
              <a:ea typeface="方正黑体_GBK" pitchFamily="65" charset="-122"/>
            </a:endParaRPr>
          </a:p>
          <a:p>
            <a:pPr>
              <a:lnSpc>
                <a:spcPct val="112000"/>
              </a:lnSpc>
            </a:pPr>
            <a:endParaRPr lang="en-US" altLang="zh-CN" sz="2000">
              <a:solidFill>
                <a:schemeClr val="hlink"/>
              </a:solidFill>
              <a:latin typeface="方正黑体_GBK" pitchFamily="65" charset="-122"/>
              <a:ea typeface="方正黑体_GBK" pitchFamily="65" charset="-122"/>
            </a:endParaRPr>
          </a:p>
          <a:p>
            <a:pPr>
              <a:lnSpc>
                <a:spcPct val="112000"/>
              </a:lnSpc>
            </a:pPr>
            <a:r>
              <a:rPr lang="zh-CN" altLang="en-US" sz="2000">
                <a:solidFill>
                  <a:schemeClr val="hlink"/>
                </a:solidFill>
                <a:latin typeface="方正黑体_GBK" pitchFamily="65" charset="-122"/>
                <a:ea typeface="方正黑体_GBK" pitchFamily="65" charset="-122"/>
              </a:rPr>
              <a:t>    珍惜和保护每一寸土地是由我国的土地国情决定的，我国的土地国情可以说是一多三少。  </a:t>
            </a:r>
            <a:endParaRPr lang="en-US" altLang="zh-CN" sz="2000">
              <a:solidFill>
                <a:schemeClr val="hlink"/>
              </a:solidFill>
              <a:latin typeface="方正黑体_GBK" pitchFamily="65" charset="-122"/>
              <a:ea typeface="方正黑体_GBK" pitchFamily="65" charset="-122"/>
            </a:endParaRPr>
          </a:p>
          <a:p>
            <a:pPr>
              <a:lnSpc>
                <a:spcPct val="112000"/>
              </a:lnSpc>
            </a:pPr>
            <a:endParaRPr lang="en-US" altLang="zh-CN" sz="2000">
              <a:solidFill>
                <a:schemeClr val="hlink"/>
              </a:solidFill>
              <a:latin typeface="方正黑体_GBK" pitchFamily="65" charset="-122"/>
              <a:ea typeface="方正黑体_GBK" pitchFamily="65" charset="-122"/>
            </a:endParaRPr>
          </a:p>
          <a:p>
            <a:pPr>
              <a:lnSpc>
                <a:spcPct val="112000"/>
              </a:lnSpc>
            </a:pPr>
            <a:r>
              <a:rPr lang="en-US" altLang="zh-CN" sz="2000">
                <a:solidFill>
                  <a:schemeClr val="hlink"/>
                </a:solidFill>
                <a:latin typeface="方正黑体_GBK" pitchFamily="65" charset="-122"/>
                <a:ea typeface="方正黑体_GBK" pitchFamily="65" charset="-122"/>
              </a:rPr>
              <a:t>    </a:t>
            </a:r>
            <a:r>
              <a:rPr lang="zh-CN" altLang="en-US" sz="2000" b="1">
                <a:solidFill>
                  <a:schemeClr val="hlink"/>
                </a:solidFill>
                <a:latin typeface="方正黑体_GBK" pitchFamily="65" charset="-122"/>
                <a:ea typeface="方正黑体_GBK" pitchFamily="65" charset="-122"/>
              </a:rPr>
              <a:t>一多</a:t>
            </a:r>
            <a:r>
              <a:rPr lang="zh-CN" altLang="en-US" sz="2000">
                <a:solidFill>
                  <a:schemeClr val="hlink"/>
                </a:solidFill>
                <a:latin typeface="方正黑体_GBK" pitchFamily="65" charset="-122"/>
                <a:ea typeface="方正黑体_GBK" pitchFamily="65" charset="-122"/>
              </a:rPr>
              <a:t>：我国的土地总量多。我国陆地国土面积约为960万平方公里，仅次于俄罗斯1170万平方公里和加拿大997万平方公里，居世界第三位。</a:t>
            </a:r>
            <a:endParaRPr lang="en-US" altLang="zh-CN" sz="2000">
              <a:solidFill>
                <a:schemeClr val="hlink"/>
              </a:solidFill>
              <a:latin typeface="方正黑体_GBK" pitchFamily="65" charset="-122"/>
              <a:ea typeface="方正黑体_GBK" pitchFamily="65" charset="-122"/>
            </a:endParaRPr>
          </a:p>
          <a:p>
            <a:pPr>
              <a:lnSpc>
                <a:spcPct val="112000"/>
              </a:lnSpc>
            </a:pPr>
            <a:endParaRPr lang="en-US" altLang="zh-CN" sz="2000">
              <a:solidFill>
                <a:schemeClr val="hlink"/>
              </a:solidFill>
              <a:latin typeface="方正黑体_GBK" pitchFamily="65" charset="-122"/>
              <a:ea typeface="方正黑体_GBK" pitchFamily="65" charset="-122"/>
            </a:endParaRPr>
          </a:p>
          <a:p>
            <a:pPr>
              <a:lnSpc>
                <a:spcPct val="112000"/>
              </a:lnSpc>
            </a:pPr>
            <a:r>
              <a:rPr lang="en-US" altLang="zh-CN" sz="2000">
                <a:solidFill>
                  <a:schemeClr val="hlink"/>
                </a:solidFill>
                <a:latin typeface="方正黑体_GBK" pitchFamily="65" charset="-122"/>
                <a:ea typeface="方正黑体_GBK" pitchFamily="65" charset="-122"/>
              </a:rPr>
              <a:t>   </a:t>
            </a:r>
            <a:r>
              <a:rPr lang="zh-CN" altLang="en-US" sz="2000" b="1">
                <a:solidFill>
                  <a:schemeClr val="hlink"/>
                </a:solidFill>
                <a:latin typeface="方正黑体_GBK" pitchFamily="65" charset="-122"/>
                <a:ea typeface="方正黑体_GBK" pitchFamily="65" charset="-122"/>
              </a:rPr>
              <a:t> 三少：</a:t>
            </a:r>
            <a:r>
              <a:rPr lang="zh-CN" altLang="en-US" sz="2000">
                <a:solidFill>
                  <a:schemeClr val="hlink"/>
                </a:solidFill>
                <a:latin typeface="方正黑体_GBK" pitchFamily="65" charset="-122"/>
                <a:ea typeface="方正黑体_GBK" pitchFamily="65" charset="-122"/>
              </a:rPr>
              <a:t>一是人均占有量少。由于人口众多，我国的人均土地面积O．77公顷，人均耕地面积0．10公顷，人均林地面积O．86公顷，人均牧草地面积0．22公顷，分别为世界人均占有量的1，3、1／2、1，4、1／3。二是优质土地少。我国的平原和盆地占1，3，山地和丘陵占2／3。三是耕地后备资源少。世界耕地后备资源量为现在开发利用量的120％，我国仅为6％，并集中分布在西北区和青藏区的干旱、半干旱和高原地带。</a:t>
            </a:r>
            <a:endParaRPr lang="en-US" altLang="zh-CN" sz="2000">
              <a:solidFill>
                <a:schemeClr val="hlink"/>
              </a:solidFill>
              <a:latin typeface="方正黑体_GBK" pitchFamily="65" charset="-122"/>
              <a:ea typeface="方正黑体_GBK" pitchFamily="65" charset="-122"/>
            </a:endParaRPr>
          </a:p>
          <a:p>
            <a:pPr>
              <a:lnSpc>
                <a:spcPct val="112000"/>
              </a:lnSpc>
            </a:pPr>
            <a:endParaRPr lang="en-US" altLang="zh-CN" sz="2000">
              <a:solidFill>
                <a:schemeClr val="hlink"/>
              </a:solidFill>
              <a:latin typeface="方正黑体_GBK" pitchFamily="65" charset="-122"/>
              <a:ea typeface="方正黑体_GBK" pitchFamily="65" charset="-122"/>
            </a:endParaRPr>
          </a:p>
          <a:p>
            <a:pPr>
              <a:lnSpc>
                <a:spcPct val="112000"/>
              </a:lnSpc>
            </a:pPr>
            <a:r>
              <a:rPr lang="zh-CN" altLang="en-US" sz="2000">
                <a:solidFill>
                  <a:schemeClr val="hlink"/>
                </a:solidFill>
                <a:latin typeface="方正黑体_GBK" pitchFamily="65" charset="-122"/>
                <a:ea typeface="方正黑体_GBK" pitchFamily="65" charset="-122"/>
              </a:rPr>
              <a:t>    我国的耕地保护形势非常严峻。2017年我国的耕地面积在20亿亩左右，人均耕地面积不到为1．5亩，不到世界平均水平的40％，优质耕地较少，主要分布在用地需求增长较快的东南沿海地区。我国正处于工业化、城市化加快发展时期，必然要占用一定数量的土地，甚至优质耕地，这就给耕地保护带来更大压力。联合国粮农组织根据耕地的生产能力划了一个0．8亩的耕地警戒线，人均耕地如果低于0．8亩，养活自己就困难。我国现在有666个县（市）人均耕地低于0.5亩。我国耕地面积中有灌溉设施的、旱涝保收的只有40%，全国有9100万亩耕地坡度在25度以上，坡度在15度至25度之间的耕地还有近2亿亩。我国有40%的耕地受到水土流失、沙化的影响，农药、化肥的过度使用，造成耕地质量退化。珍惜土地，保护耕地刻不容缓。</a:t>
            </a:r>
            <a:endParaRPr lang="en-US" altLang="zh-CN" sz="2000">
              <a:solidFill>
                <a:schemeClr val="hlink"/>
              </a:solidFill>
              <a:latin typeface="方正黑体_GBK" pitchFamily="65" charset="-122"/>
              <a:ea typeface="方正黑体_GBK" pitchFamily="65" charset="-122"/>
            </a:endParaRPr>
          </a:p>
          <a:p>
            <a:pPr>
              <a:lnSpc>
                <a:spcPct val="112000"/>
              </a:lnSpc>
            </a:pPr>
            <a:endParaRPr lang="en-US" altLang="zh-CN">
              <a:solidFill>
                <a:schemeClr val="hlink"/>
              </a:solidFill>
              <a:latin typeface="方正黑体_GBK" pitchFamily="65" charset="-122"/>
              <a:ea typeface="方正黑体_GBK" pitchFamily="65" charset="-122"/>
            </a:endParaRPr>
          </a:p>
          <a:p>
            <a:pPr>
              <a:lnSpc>
                <a:spcPct val="112000"/>
              </a:lnSpc>
            </a:pPr>
            <a:endParaRPr lang="zh-CN" altLang="en-US" sz="2800">
              <a:solidFill>
                <a:srgbClr val="323232"/>
              </a:solidFill>
              <a:latin typeface="黑体" pitchFamily="2" charset="-122"/>
            </a:endParaRPr>
          </a:p>
        </p:txBody>
      </p:sp>
      <p:sp>
        <p:nvSpPr>
          <p:cNvPr id="29700" name="矩形"/>
          <p:cNvSpPr>
            <a:spLocks/>
          </p:cNvSpPr>
          <p:nvPr/>
        </p:nvSpPr>
        <p:spPr bwMode="auto">
          <a:xfrm>
            <a:off x="8978900" y="4038600"/>
            <a:ext cx="3695700" cy="419100"/>
          </a:xfrm>
          <a:prstGeom prst="rect">
            <a:avLst/>
          </a:prstGeom>
          <a:noFill/>
          <a:ln w="9525">
            <a:noFill/>
            <a:miter lim="800000"/>
            <a:headEnd/>
            <a:tailEnd/>
          </a:ln>
        </p:spPr>
        <p:txBody>
          <a:bodyPr/>
          <a:lstStyle/>
          <a:p>
            <a:endParaRPr lang="zh-CN" altLang="en-US"/>
          </a:p>
        </p:txBody>
      </p:sp>
      <p:sp>
        <p:nvSpPr>
          <p:cNvPr id="29701" name="矩形"/>
          <p:cNvSpPr>
            <a:spLocks/>
          </p:cNvSpPr>
          <p:nvPr/>
        </p:nvSpPr>
        <p:spPr bwMode="auto">
          <a:xfrm>
            <a:off x="8978900" y="5549900"/>
            <a:ext cx="3098800" cy="533400"/>
          </a:xfrm>
          <a:prstGeom prst="rect">
            <a:avLst/>
          </a:prstGeom>
          <a:noFill/>
          <a:ln w="9525">
            <a:noFill/>
            <a:miter lim="800000"/>
            <a:headEnd/>
            <a:tailEnd/>
          </a:ln>
        </p:spPr>
        <p:txBody>
          <a:bodyPr/>
          <a:lstStyle/>
          <a:p>
            <a:endParaRPr lang="zh-CN" altLang="en-US"/>
          </a:p>
        </p:txBody>
      </p:sp>
      <p:sp>
        <p:nvSpPr>
          <p:cNvPr id="29702" name="矩形"/>
          <p:cNvSpPr>
            <a:spLocks/>
          </p:cNvSpPr>
          <p:nvPr/>
        </p:nvSpPr>
        <p:spPr bwMode="auto">
          <a:xfrm>
            <a:off x="8978900" y="6108700"/>
            <a:ext cx="3695700" cy="419100"/>
          </a:xfrm>
          <a:prstGeom prst="rect">
            <a:avLst/>
          </a:prstGeom>
          <a:noFill/>
          <a:ln w="9525">
            <a:noFill/>
            <a:miter lim="800000"/>
            <a:headEnd/>
            <a:tailEnd/>
          </a:ln>
        </p:spPr>
        <p:txBody>
          <a:bodyPr/>
          <a:lstStyle/>
          <a:p>
            <a:endParaRPr lang="zh-CN" altLang="en-US"/>
          </a:p>
        </p:txBody>
      </p:sp>
      <p:sp>
        <p:nvSpPr>
          <p:cNvPr id="29703" name="矩形"/>
          <p:cNvSpPr>
            <a:spLocks/>
          </p:cNvSpPr>
          <p:nvPr/>
        </p:nvSpPr>
        <p:spPr bwMode="auto">
          <a:xfrm>
            <a:off x="2311400" y="393700"/>
            <a:ext cx="6753225" cy="685800"/>
          </a:xfrm>
          <a:prstGeom prst="rect">
            <a:avLst/>
          </a:prstGeom>
          <a:noFill/>
          <a:ln w="9525">
            <a:noFill/>
            <a:miter lim="800000"/>
            <a:headEnd/>
            <a:tailEnd/>
          </a:ln>
        </p:spPr>
        <p:txBody>
          <a:bodyPr lIns="0" tIns="0" rIns="0" bIns="0"/>
          <a:lstStyle/>
          <a:p>
            <a:pPr>
              <a:lnSpc>
                <a:spcPct val="112000"/>
              </a:lnSpc>
            </a:pPr>
            <a:r>
              <a:rPr lang="zh-CN" altLang="en-US" sz="3600" b="1">
                <a:solidFill>
                  <a:schemeClr val="hlink"/>
                </a:solidFill>
                <a:latin typeface="黑体" pitchFamily="2" charset="-122"/>
              </a:rPr>
              <a:t>二、为什么要保护土地资源？</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文本框"/>
          <p:cNvSpPr>
            <a:spLocks noGrp="1"/>
          </p:cNvSpPr>
          <p:nvPr>
            <p:ph type="title" idx="4294967295"/>
          </p:nvPr>
        </p:nvSpPr>
        <p:spPr>
          <a:xfrm>
            <a:off x="812800" y="365125"/>
            <a:ext cx="14630400" cy="1525588"/>
          </a:xfrm>
        </p:spPr>
        <p:txBody>
          <a:bodyPr anchor="t"/>
          <a:lstStyle/>
          <a:p>
            <a:pPr eaLnBrk="1" hangingPunct="1"/>
            <a:endParaRPr lang="zh-CN" altLang="en-US" smtClean="0">
              <a:latin typeface="Calibri" pitchFamily="34" charset="0"/>
              <a:ea typeface="宋体" charset="-122"/>
              <a:cs typeface="Times New Roman" pitchFamily="18" charset="0"/>
            </a:endParaRPr>
          </a:p>
        </p:txBody>
      </p:sp>
      <p:sp>
        <p:nvSpPr>
          <p:cNvPr id="31747" name="文本框"/>
          <p:cNvSpPr>
            <a:spLocks noGrp="1"/>
          </p:cNvSpPr>
          <p:nvPr>
            <p:ph type="body" idx="4294967295"/>
          </p:nvPr>
        </p:nvSpPr>
        <p:spPr>
          <a:xfrm>
            <a:off x="812800" y="2135188"/>
            <a:ext cx="14630400" cy="6038850"/>
          </a:xfrm>
        </p:spPr>
        <p:txBody>
          <a:bodyPr/>
          <a:lstStyle/>
          <a:p>
            <a:pPr eaLnBrk="1" hangingPunct="1"/>
            <a:endParaRPr lang="zh-CN" altLang="en-US" smtClean="0">
              <a:latin typeface="Calibri" pitchFamily="34" charset="0"/>
              <a:ea typeface="宋体" charset="-122"/>
              <a:cs typeface="Times New Roman" pitchFamily="18" charset="0"/>
            </a:endParaRPr>
          </a:p>
        </p:txBody>
      </p:sp>
      <p:pic>
        <p:nvPicPr>
          <p:cNvPr id="31748" name="图片"/>
          <p:cNvPicPr>
            <a:picLocks/>
          </p:cNvPicPr>
          <p:nvPr/>
        </p:nvPicPr>
        <p:blipFill>
          <a:blip r:embed="rId3"/>
          <a:srcRect/>
          <a:stretch>
            <a:fillRect/>
          </a:stretch>
        </p:blipFill>
        <p:spPr bwMode="auto">
          <a:xfrm>
            <a:off x="0" y="0"/>
            <a:ext cx="16256000" cy="9144000"/>
          </a:xfrm>
          <a:prstGeom prst="rect">
            <a:avLst/>
          </a:prstGeom>
          <a:noFill/>
          <a:ln w="9525">
            <a:noFill/>
            <a:miter lim="800000"/>
            <a:headEnd/>
            <a:tailEnd/>
          </a:ln>
        </p:spPr>
      </p:pic>
      <p:sp>
        <p:nvSpPr>
          <p:cNvPr id="31749" name="矩形"/>
          <p:cNvSpPr>
            <a:spLocks/>
          </p:cNvSpPr>
          <p:nvPr/>
        </p:nvSpPr>
        <p:spPr bwMode="auto">
          <a:xfrm>
            <a:off x="2147888" y="395288"/>
            <a:ext cx="11380787" cy="708025"/>
          </a:xfrm>
          <a:prstGeom prst="rect">
            <a:avLst/>
          </a:prstGeom>
          <a:noFill/>
          <a:ln w="9525">
            <a:noFill/>
            <a:miter lim="800000"/>
            <a:headEnd/>
            <a:tailEnd/>
          </a:ln>
        </p:spPr>
        <p:txBody>
          <a:bodyPr>
            <a:spAutoFit/>
          </a:bodyPr>
          <a:lstStyle/>
          <a:p>
            <a:pPr>
              <a:lnSpc>
                <a:spcPct val="112000"/>
              </a:lnSpc>
            </a:pPr>
            <a:r>
              <a:rPr lang="zh-CN" altLang="en-US" sz="3600" b="1">
                <a:solidFill>
                  <a:schemeClr val="hlink"/>
                </a:solidFill>
                <a:latin typeface="黑体" pitchFamily="2" charset="-122"/>
              </a:rPr>
              <a:t>三、什么是土地利用规划？土地利用规划有哪些特性？</a:t>
            </a:r>
          </a:p>
        </p:txBody>
      </p:sp>
      <p:sp>
        <p:nvSpPr>
          <p:cNvPr id="31750" name="矩形"/>
          <p:cNvSpPr>
            <a:spLocks/>
          </p:cNvSpPr>
          <p:nvPr/>
        </p:nvSpPr>
        <p:spPr bwMode="auto">
          <a:xfrm>
            <a:off x="3659188" y="3492500"/>
            <a:ext cx="12028487" cy="2838450"/>
          </a:xfrm>
          <a:prstGeom prst="rect">
            <a:avLst/>
          </a:prstGeom>
          <a:noFill/>
          <a:ln w="9525">
            <a:noFill/>
            <a:miter lim="800000"/>
            <a:headEnd/>
            <a:tailEnd/>
          </a:ln>
        </p:spPr>
        <p:txBody>
          <a:bodyPr>
            <a:spAutoFit/>
          </a:bodyPr>
          <a:lstStyle/>
          <a:p>
            <a:endParaRPr lang="en-US" altLang="zh-CN" sz="2400"/>
          </a:p>
          <a:p>
            <a:r>
              <a:rPr lang="zh-CN" altLang="en-US" sz="2600" b="1">
                <a:solidFill>
                  <a:schemeClr val="hlink"/>
                </a:solidFill>
                <a:latin typeface="方正黑体_GBK" pitchFamily="65" charset="-122"/>
                <a:ea typeface="方正黑体_GBK" pitchFamily="65" charset="-122"/>
              </a:rPr>
              <a:t>（一）土地利用规划</a:t>
            </a:r>
            <a:endParaRPr lang="en-US" altLang="zh-CN" sz="2600" b="1">
              <a:solidFill>
                <a:schemeClr val="hlink"/>
              </a:solidFill>
              <a:latin typeface="方正黑体_GBK" pitchFamily="65" charset="-122"/>
              <a:ea typeface="方正黑体_GBK" pitchFamily="65" charset="-122"/>
            </a:endParaRPr>
          </a:p>
          <a:p>
            <a:pPr>
              <a:buFontTx/>
              <a:buAutoNum type="ea1ChsPeriod"/>
            </a:pPr>
            <a:endParaRPr lang="en-US" altLang="zh-CN" sz="2600">
              <a:solidFill>
                <a:schemeClr val="hlink"/>
              </a:solidFill>
              <a:latin typeface="方正黑体_GBK" pitchFamily="65" charset="-122"/>
              <a:ea typeface="方正黑体_GBK" pitchFamily="65" charset="-122"/>
            </a:endParaRPr>
          </a:p>
          <a:p>
            <a:r>
              <a:rPr lang="en-US" altLang="zh-CN" sz="2600">
                <a:solidFill>
                  <a:schemeClr val="hlink"/>
                </a:solidFill>
                <a:latin typeface="方正黑体_GBK" pitchFamily="65" charset="-122"/>
                <a:ea typeface="方正黑体_GBK" pitchFamily="65" charset="-122"/>
              </a:rPr>
              <a:t>    </a:t>
            </a:r>
            <a:r>
              <a:rPr lang="zh-CN" altLang="en-US" sz="2600">
                <a:solidFill>
                  <a:schemeClr val="hlink"/>
                </a:solidFill>
                <a:latin typeface="方正黑体_GBK" pitchFamily="65" charset="-122"/>
                <a:ea typeface="方正黑体_GBK" pitchFamily="65" charset="-122"/>
              </a:rPr>
              <a:t>土地利用规划是各级政府根据国家社会经济可持续发展的要求和当地自然、经济、社会条件，依法组织对辖区内全部土地的开发、利用、整治、保护在空间和时间上所作的综合部署和统筹安排。</a:t>
            </a:r>
            <a:endParaRPr lang="en-US" altLang="zh-CN" sz="2600">
              <a:solidFill>
                <a:schemeClr val="hlink"/>
              </a:solidFill>
              <a:latin typeface="方正黑体_GBK" pitchFamily="65" charset="-122"/>
              <a:ea typeface="方正黑体_GBK" pitchFamily="65" charset="-122"/>
            </a:endParaRPr>
          </a:p>
          <a:p>
            <a:endParaRPr lang="zh-CN" altLang="en-US" sz="2600">
              <a:solidFill>
                <a:schemeClr val="hlink"/>
              </a:solidFill>
              <a:latin typeface="方正黑体_GBK" pitchFamily="65" charset="-122"/>
              <a:ea typeface="方正黑体_GBK" pitchFamily="65" charset="-122"/>
            </a:endParaRPr>
          </a:p>
        </p:txBody>
      </p:sp>
      <p:pic>
        <p:nvPicPr>
          <p:cNvPr id="31751" name="图片"/>
          <p:cNvPicPr>
            <a:picLocks/>
          </p:cNvPicPr>
          <p:nvPr/>
        </p:nvPicPr>
        <p:blipFill>
          <a:blip r:embed="rId4"/>
          <a:srcRect/>
          <a:stretch>
            <a:fillRect/>
          </a:stretch>
        </p:blipFill>
        <p:spPr bwMode="auto">
          <a:xfrm>
            <a:off x="136525" y="2339975"/>
            <a:ext cx="3311525" cy="4967288"/>
          </a:xfrm>
          <a:prstGeom prst="rect">
            <a:avLst/>
          </a:prstGeom>
          <a:noFill/>
          <a:ln w="9525">
            <a:noFill/>
            <a:miter lim="800000"/>
            <a:headEnd/>
            <a:tailEnd/>
          </a:ln>
        </p:spPr>
      </p:pic>
      <p:sp>
        <p:nvSpPr>
          <p:cNvPr id="31752" name="矩形"/>
          <p:cNvSpPr>
            <a:spLocks/>
          </p:cNvSpPr>
          <p:nvPr/>
        </p:nvSpPr>
        <p:spPr bwMode="auto">
          <a:xfrm>
            <a:off x="3879850" y="2339975"/>
            <a:ext cx="11879263" cy="471488"/>
          </a:xfrm>
          <a:prstGeom prst="rect">
            <a:avLst/>
          </a:prstGeom>
          <a:noFill/>
          <a:ln w="9525">
            <a:noFill/>
            <a:miter lim="800000"/>
            <a:headEnd/>
            <a:tailEnd/>
          </a:ln>
        </p:spPr>
        <p:txBody>
          <a:bodyPr/>
          <a:lstStyle/>
          <a:p>
            <a:endParaRPr lang="zh-CN" altLang="en-US"/>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
        <a:cs typeface=""/>
      </a:majorFont>
      <a:minorFont>
        <a:latin typeface=""/>
        <a:ea typeface=""/>
        <a:cs typeface=""/>
      </a:minorFont>
    </a:fontScheme>
    <a:fmtScheme name="Office Theme">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xml><?xml version="1.0" encoding="utf-8"?>
<a:theme xmlns:a="http://schemas.openxmlformats.org/drawingml/2006/main" name="notesMaster1">
  <a:themeElements>
    <a:clrScheme name="notesMaster1">
      <a:dk1>
        <a:srgbClr val="000000"/>
      </a:dk1>
      <a:lt1>
        <a:srgbClr val="FFFFFF"/>
      </a:lt1>
      <a:dk2>
        <a:srgbClr val="000000"/>
      </a:dk2>
      <a:lt2>
        <a:srgbClr val="808080"/>
      </a:lt2>
      <a:accent1>
        <a:srgbClr val="BBE0E3"/>
      </a:accent1>
      <a:accent2>
        <a:srgbClr val="333399"/>
      </a:accent2>
      <a:accent3>
        <a:srgbClr val="9BBB59"/>
      </a:accent3>
      <a:accent4>
        <a:srgbClr val="8064A2"/>
      </a:accent4>
      <a:accent5>
        <a:srgbClr val="4BACC6"/>
      </a:accent5>
      <a:accent6>
        <a:srgbClr val="F79646"/>
      </a:accent6>
      <a:hlink>
        <a:srgbClr val="009999"/>
      </a:hlink>
      <a:folHlink>
        <a:srgbClr val="99CC00"/>
      </a:folHlink>
    </a:clrScheme>
    <a:fontScheme name="notesMaster1">
      <a:majorFont>
        <a:latin typeface=""/>
        <a:ea typeface=""/>
        <a:cs typeface=""/>
      </a:majorFont>
      <a:minorFont>
        <a:latin typeface=""/>
        <a:ea typeface=""/>
        <a:cs typeface=""/>
      </a:minorFont>
    </a:fontScheme>
    <a:fmtScheme name="notesMaster1">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Normal.eit</Template>
  <TotalTime>488</TotalTime>
  <Words>9005</Words>
  <Application>Yozo_Office</Application>
  <PresentationFormat>自定义</PresentationFormat>
  <Paragraphs>386</Paragraphs>
  <Slides>45</Slides>
  <Notes>45</Notes>
  <HiddenSlides>0</HiddenSlides>
  <MMClips>0</MMClips>
  <ScaleCrop>false</ScaleCrop>
  <HeadingPairs>
    <vt:vector size="6" baseType="variant">
      <vt:variant>
        <vt:lpstr>已用的字体</vt:lpstr>
      </vt:variant>
      <vt:variant>
        <vt:i4>7</vt:i4>
      </vt:variant>
      <vt:variant>
        <vt:lpstr>演示文稿设计模板</vt:lpstr>
      </vt:variant>
      <vt:variant>
        <vt:i4>13</vt:i4>
      </vt:variant>
      <vt:variant>
        <vt:lpstr>幻灯片标题</vt:lpstr>
      </vt:variant>
      <vt:variant>
        <vt:i4>45</vt:i4>
      </vt:variant>
    </vt:vector>
  </HeadingPairs>
  <TitlesOfParts>
    <vt:vector size="65" baseType="lpstr">
      <vt:lpstr>Times New Roman</vt:lpstr>
      <vt:lpstr>宋体</vt:lpstr>
      <vt:lpstr>Arial</vt:lpstr>
      <vt:lpstr>Calibri</vt:lpstr>
      <vt:lpstr>黑体</vt:lpstr>
      <vt:lpstr>方正楷体_GBK</vt:lpstr>
      <vt:lpstr>方正黑体_GBK</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微软用户</cp:lastModifiedBy>
  <cp:revision>9</cp:revision>
  <dcterms:created xsi:type="dcterms:W3CDTF">2019-04-19T10:49:30Z</dcterms:created>
  <dcterms:modified xsi:type="dcterms:W3CDTF">2019-10-16T06:36:24Z</dcterms:modified>
</cp:coreProperties>
</file>