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6"/>
  </p:notesMasterIdLst>
  <p:handoutMasterIdLst>
    <p:handoutMasterId r:id="rId57"/>
  </p:handoutMasterIdLst>
  <p:sldIdLst>
    <p:sldId id="256" r:id="rId3"/>
    <p:sldId id="261" r:id="rId4"/>
    <p:sldId id="257" r:id="rId5"/>
    <p:sldId id="260" r:id="rId6"/>
    <p:sldId id="258" r:id="rId7"/>
    <p:sldId id="262" r:id="rId8"/>
    <p:sldId id="264" r:id="rId9"/>
    <p:sldId id="309"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9" r:id="rId29"/>
    <p:sldId id="290" r:id="rId30"/>
    <p:sldId id="283" r:id="rId31"/>
    <p:sldId id="284" r:id="rId32"/>
    <p:sldId id="291" r:id="rId33"/>
    <p:sldId id="285" r:id="rId34"/>
    <p:sldId id="286" r:id="rId35"/>
    <p:sldId id="292" r:id="rId36"/>
    <p:sldId id="293" r:id="rId37"/>
    <p:sldId id="294" r:id="rId38"/>
    <p:sldId id="295" r:id="rId39"/>
    <p:sldId id="296" r:id="rId40"/>
    <p:sldId id="297" r:id="rId41"/>
    <p:sldId id="300" r:id="rId42"/>
    <p:sldId id="298" r:id="rId43"/>
    <p:sldId id="299" r:id="rId44"/>
    <p:sldId id="301" r:id="rId45"/>
    <p:sldId id="302" r:id="rId46"/>
    <p:sldId id="303" r:id="rId47"/>
    <p:sldId id="304" r:id="rId48"/>
    <p:sldId id="312" r:id="rId49"/>
    <p:sldId id="305" r:id="rId50"/>
    <p:sldId id="307" r:id="rId51"/>
    <p:sldId id="308" r:id="rId52"/>
    <p:sldId id="306" r:id="rId53"/>
    <p:sldId id="310" r:id="rId54"/>
    <p:sldId id="311"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6950"/>
    <a:srgbClr val="C066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805" autoAdjust="0"/>
  </p:normalViewPr>
  <p:slideViewPr>
    <p:cSldViewPr snapToGrid="0" snapToObjects="1">
      <p:cViewPr>
        <p:scale>
          <a:sx n="94" d="100"/>
          <a:sy n="94" d="100"/>
        </p:scale>
        <p:origin x="-80" y="-8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0" Type="http://schemas.openxmlformats.org/officeDocument/2006/relationships/tableStyles" Target="tableStyles.xml"/><Relationship Id="rId6" Type="http://schemas.openxmlformats.org/officeDocument/2006/relationships/slide" Target="slides/slide4.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notesMaster" Target="notesMasters/notesMaster1.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583BADD-6B30-DC41-BB51-F181FC565EB5}" type="doc">
      <dgm:prSet loTypeId="urn:microsoft.com/office/officeart/2005/8/layout/orgChart1" loCatId="" qsTypeId="urn:microsoft.com/office/officeart/2005/8/quickstyle/simple4" qsCatId="simple" csTypeId="urn:microsoft.com/office/officeart/2005/8/colors/accent1_2" csCatId="accent1" phldr="1"/>
      <dgm:spPr/>
      <dgm:t>
        <a:bodyPr/>
        <a:lstStyle/>
        <a:p>
          <a:endParaRPr lang="zh-CN" altLang="en-US"/>
        </a:p>
      </dgm:t>
    </dgm:pt>
    <dgm:pt modelId="{4E864875-B864-DF4B-9862-60764720A04E}">
      <dgm:prSet phldrT="[文本]" custT="1"/>
      <dgm:spPr>
        <a:ln>
          <a:solidFill>
            <a:srgbClr val="C0664F"/>
          </a:solidFill>
        </a:ln>
      </dgm:spPr>
      <dgm:t>
        <a:bodyPr/>
        <a:lstStyle/>
        <a:p>
          <a:r>
            <a:rPr lang="zh-CN" altLang="en-US" sz="2000" dirty="0" smtClean="0"/>
            <a:t>人力资源管理六大模块</a:t>
          </a:r>
          <a:endParaRPr lang="zh-CN" altLang="en-US" sz="2000" dirty="0"/>
        </a:p>
      </dgm:t>
    </dgm:pt>
    <dgm:pt modelId="{E83ED7FD-90CE-2549-AB70-766EA0B330E2}" cxnId="{05389972-D7D0-FC40-A665-D03F419CFC4D}" type="parTrans">
      <dgm:prSet/>
      <dgm:spPr/>
      <dgm:t>
        <a:bodyPr/>
        <a:lstStyle/>
        <a:p>
          <a:endParaRPr lang="zh-CN" altLang="en-US"/>
        </a:p>
      </dgm:t>
    </dgm:pt>
    <dgm:pt modelId="{4451ACD7-A5FA-174C-B283-C2580FDB8012}" cxnId="{05389972-D7D0-FC40-A665-D03F419CFC4D}" type="sibTrans">
      <dgm:prSet/>
      <dgm:spPr/>
      <dgm:t>
        <a:bodyPr/>
        <a:lstStyle/>
        <a:p>
          <a:endParaRPr lang="zh-CN" altLang="en-US"/>
        </a:p>
      </dgm:t>
    </dgm:pt>
    <dgm:pt modelId="{9A48C5CA-3AAE-6644-A96B-2FE52FCAE920}">
      <dgm:prSet phldrT="[文本]" custT="1"/>
      <dgm:spPr/>
      <dgm:t>
        <a:bodyPr/>
        <a:lstStyle/>
        <a:p>
          <a:r>
            <a:rPr lang="zh-CN" altLang="en-US" sz="1600" dirty="0" smtClean="0"/>
            <a:t>人力资源规划</a:t>
          </a:r>
          <a:endParaRPr lang="zh-CN" altLang="en-US" sz="1600" dirty="0"/>
        </a:p>
      </dgm:t>
    </dgm:pt>
    <dgm:pt modelId="{11043144-8982-C147-8E60-D746F6DCFA6E}" cxnId="{9EF027D5-CF09-ED4A-8FC4-7C37FE831BDB}" type="parTrans">
      <dgm:prSet/>
      <dgm:spPr/>
      <dgm:t>
        <a:bodyPr/>
        <a:lstStyle/>
        <a:p>
          <a:endParaRPr lang="zh-CN" altLang="en-US"/>
        </a:p>
      </dgm:t>
    </dgm:pt>
    <dgm:pt modelId="{997AC38C-CB33-E642-AA02-12A343260F94}" cxnId="{9EF027D5-CF09-ED4A-8FC4-7C37FE831BDB}" type="sibTrans">
      <dgm:prSet/>
      <dgm:spPr/>
      <dgm:t>
        <a:bodyPr/>
        <a:lstStyle/>
        <a:p>
          <a:endParaRPr lang="zh-CN" altLang="en-US"/>
        </a:p>
      </dgm:t>
    </dgm:pt>
    <dgm:pt modelId="{ABD70CD5-9879-3642-9F02-1220BCC6241C}">
      <dgm:prSet phldrT="[文本]" custT="1"/>
      <dgm:spPr/>
      <dgm:t>
        <a:bodyPr/>
        <a:lstStyle/>
        <a:p>
          <a:r>
            <a:rPr lang="zh-CN" altLang="en-US" sz="1600" dirty="0" smtClean="0"/>
            <a:t>招聘与</a:t>
          </a:r>
        </a:p>
        <a:p>
          <a:r>
            <a:rPr lang="zh-CN" altLang="en-US" sz="1600" dirty="0" smtClean="0"/>
            <a:t>配置</a:t>
          </a:r>
          <a:endParaRPr lang="zh-CN" altLang="en-US" sz="1600" dirty="0"/>
        </a:p>
      </dgm:t>
    </dgm:pt>
    <dgm:pt modelId="{E2013ACF-4175-7D48-9151-ADCCB2E9C7EF}" cxnId="{EDE0CEEA-D262-7045-A6F9-C24442F40121}" type="parTrans">
      <dgm:prSet/>
      <dgm:spPr/>
      <dgm:t>
        <a:bodyPr/>
        <a:lstStyle/>
        <a:p>
          <a:endParaRPr lang="zh-CN" altLang="en-US"/>
        </a:p>
      </dgm:t>
    </dgm:pt>
    <dgm:pt modelId="{2BE6682D-1E73-9648-A8FA-C455D0810543}" cxnId="{EDE0CEEA-D262-7045-A6F9-C24442F40121}" type="sibTrans">
      <dgm:prSet/>
      <dgm:spPr/>
      <dgm:t>
        <a:bodyPr/>
        <a:lstStyle/>
        <a:p>
          <a:endParaRPr lang="zh-CN" altLang="en-US"/>
        </a:p>
      </dgm:t>
    </dgm:pt>
    <dgm:pt modelId="{955E4296-6FDA-0543-9926-CC306ACF0C7E}">
      <dgm:prSet phldrT="[文本]" custT="1"/>
      <dgm:spPr/>
      <dgm:t>
        <a:bodyPr/>
        <a:lstStyle/>
        <a:p>
          <a:r>
            <a:rPr lang="zh-CN" altLang="en-US" sz="1600" dirty="0" smtClean="0"/>
            <a:t>培训与</a:t>
          </a:r>
        </a:p>
        <a:p>
          <a:r>
            <a:rPr lang="zh-CN" altLang="en-US" sz="1600" dirty="0" smtClean="0"/>
            <a:t>开发</a:t>
          </a:r>
          <a:endParaRPr lang="zh-CN" altLang="en-US" sz="1600" dirty="0"/>
        </a:p>
      </dgm:t>
    </dgm:pt>
    <dgm:pt modelId="{6B43DFD6-C8A4-1948-A141-935E0A13CD6C}" cxnId="{F0EBBEFE-3A43-9C4F-A021-FD351BF23560}" type="parTrans">
      <dgm:prSet/>
      <dgm:spPr/>
      <dgm:t>
        <a:bodyPr/>
        <a:lstStyle/>
        <a:p>
          <a:endParaRPr lang="zh-CN" altLang="en-US"/>
        </a:p>
      </dgm:t>
    </dgm:pt>
    <dgm:pt modelId="{22938E00-FF15-8C41-9368-7C3E4E621380}" cxnId="{F0EBBEFE-3A43-9C4F-A021-FD351BF23560}" type="sibTrans">
      <dgm:prSet/>
      <dgm:spPr/>
      <dgm:t>
        <a:bodyPr/>
        <a:lstStyle/>
        <a:p>
          <a:endParaRPr lang="zh-CN" altLang="en-US"/>
        </a:p>
      </dgm:t>
    </dgm:pt>
    <dgm:pt modelId="{89F14B4C-6252-1841-92C4-95C11E49C57E}">
      <dgm:prSet phldrT="[文本]" custT="1"/>
      <dgm:spPr/>
      <dgm:t>
        <a:bodyPr/>
        <a:lstStyle/>
        <a:p>
          <a:r>
            <a:rPr lang="zh-CN" altLang="en-US" sz="1600" dirty="0" smtClean="0"/>
            <a:t>劳动关系管理</a:t>
          </a:r>
          <a:endParaRPr lang="zh-CN" altLang="en-US" sz="1600" dirty="0"/>
        </a:p>
      </dgm:t>
    </dgm:pt>
    <dgm:pt modelId="{80C0D16B-8BC7-FA4E-885A-68E0C7A21E4F}" cxnId="{32D427FA-BFD9-D940-89AA-F61BA83B3751}" type="parTrans">
      <dgm:prSet/>
      <dgm:spPr/>
      <dgm:t>
        <a:bodyPr/>
        <a:lstStyle/>
        <a:p>
          <a:endParaRPr lang="zh-CN" altLang="en-US"/>
        </a:p>
      </dgm:t>
    </dgm:pt>
    <dgm:pt modelId="{CD7D014C-6CFD-D74E-8CC9-DE331D92A5EE}" cxnId="{32D427FA-BFD9-D940-89AA-F61BA83B3751}" type="sibTrans">
      <dgm:prSet/>
      <dgm:spPr/>
      <dgm:t>
        <a:bodyPr/>
        <a:lstStyle/>
        <a:p>
          <a:endParaRPr lang="zh-CN" altLang="en-US"/>
        </a:p>
      </dgm:t>
    </dgm:pt>
    <dgm:pt modelId="{4F0390E3-41E2-F449-BAAB-6E33DA85B01F}">
      <dgm:prSet phldrT="[文本]" custT="1"/>
      <dgm:spPr>
        <a:solidFill>
          <a:srgbClr val="008000"/>
        </a:solidFill>
      </dgm:spPr>
      <dgm:t>
        <a:bodyPr/>
        <a:lstStyle/>
        <a:p>
          <a:r>
            <a:rPr lang="zh-CN" altLang="en-US" sz="1600" dirty="0" smtClean="0"/>
            <a:t>绩效管理</a:t>
          </a:r>
          <a:endParaRPr lang="zh-CN" altLang="en-US" sz="1600" dirty="0"/>
        </a:p>
      </dgm:t>
    </dgm:pt>
    <dgm:pt modelId="{62F6B293-9E3E-F84E-B695-6C0005555F0E}" cxnId="{81FC5B6A-F21A-9D41-BDBE-80BF0C75BC1A}" type="parTrans">
      <dgm:prSet/>
      <dgm:spPr/>
      <dgm:t>
        <a:bodyPr/>
        <a:lstStyle/>
        <a:p>
          <a:endParaRPr lang="zh-CN" altLang="en-US"/>
        </a:p>
      </dgm:t>
    </dgm:pt>
    <dgm:pt modelId="{4604DD6D-0E5A-2E48-8152-E5272B84D41D}" cxnId="{81FC5B6A-F21A-9D41-BDBE-80BF0C75BC1A}" type="sibTrans">
      <dgm:prSet/>
      <dgm:spPr/>
      <dgm:t>
        <a:bodyPr/>
        <a:lstStyle/>
        <a:p>
          <a:endParaRPr lang="zh-CN" altLang="en-US"/>
        </a:p>
      </dgm:t>
    </dgm:pt>
    <dgm:pt modelId="{31391531-0980-0A48-AC44-129451311BA1}">
      <dgm:prSet phldrT="[文本]" custT="1"/>
      <dgm:spPr/>
      <dgm:t>
        <a:bodyPr/>
        <a:lstStyle/>
        <a:p>
          <a:r>
            <a:rPr lang="zh-CN" altLang="en-US" sz="1600" dirty="0" smtClean="0"/>
            <a:t>薪酬管理</a:t>
          </a:r>
          <a:endParaRPr lang="zh-CN" altLang="en-US" sz="1600" dirty="0"/>
        </a:p>
      </dgm:t>
    </dgm:pt>
    <dgm:pt modelId="{D097F096-D8F2-4047-AC41-A6B2AF5246FF}" cxnId="{756EBDA5-BE95-2147-811D-D2805C6A9FBF}" type="parTrans">
      <dgm:prSet/>
      <dgm:spPr/>
      <dgm:t>
        <a:bodyPr/>
        <a:lstStyle/>
        <a:p>
          <a:endParaRPr lang="zh-CN" altLang="en-US"/>
        </a:p>
      </dgm:t>
    </dgm:pt>
    <dgm:pt modelId="{6209835D-5EA8-FB43-BDF2-673B5D74B017}" cxnId="{756EBDA5-BE95-2147-811D-D2805C6A9FBF}" type="sibTrans">
      <dgm:prSet/>
      <dgm:spPr/>
      <dgm:t>
        <a:bodyPr/>
        <a:lstStyle/>
        <a:p>
          <a:endParaRPr lang="zh-CN" altLang="en-US"/>
        </a:p>
      </dgm:t>
    </dgm:pt>
    <dgm:pt modelId="{6635765B-C291-0244-AC5E-7576D11E9CDB}" type="pres">
      <dgm:prSet presAssocID="{2583BADD-6B30-DC41-BB51-F181FC565EB5}" presName="hierChild1" presStyleCnt="0">
        <dgm:presLayoutVars>
          <dgm:orgChart val="1"/>
          <dgm:chPref val="1"/>
          <dgm:dir/>
          <dgm:animOne val="branch"/>
          <dgm:animLvl val="lvl"/>
          <dgm:resizeHandles/>
        </dgm:presLayoutVars>
      </dgm:prSet>
      <dgm:spPr/>
      <dgm:t>
        <a:bodyPr/>
        <a:lstStyle/>
        <a:p>
          <a:endParaRPr lang="zh-CN" altLang="en-US"/>
        </a:p>
      </dgm:t>
    </dgm:pt>
    <dgm:pt modelId="{C0ED3EE2-078F-0F42-83D6-64D42EF64B74}" type="pres">
      <dgm:prSet presAssocID="{4E864875-B864-DF4B-9862-60764720A04E}" presName="hierRoot1" presStyleCnt="0">
        <dgm:presLayoutVars>
          <dgm:hierBranch val="init"/>
        </dgm:presLayoutVars>
      </dgm:prSet>
      <dgm:spPr/>
    </dgm:pt>
    <dgm:pt modelId="{C341CD65-A597-1B48-9DD8-3F8D526150A9}" type="pres">
      <dgm:prSet presAssocID="{4E864875-B864-DF4B-9862-60764720A04E}" presName="rootComposite1" presStyleCnt="0"/>
      <dgm:spPr/>
    </dgm:pt>
    <dgm:pt modelId="{50474B49-A534-D943-86E0-5FDF76B9D5BE}" type="pres">
      <dgm:prSet presAssocID="{4E864875-B864-DF4B-9862-60764720A04E}" presName="rootText1" presStyleLbl="node0" presStyleIdx="0" presStyleCnt="1" custScaleX="414320">
        <dgm:presLayoutVars>
          <dgm:chPref val="3"/>
        </dgm:presLayoutVars>
      </dgm:prSet>
      <dgm:spPr/>
      <dgm:t>
        <a:bodyPr/>
        <a:lstStyle/>
        <a:p>
          <a:endParaRPr lang="zh-CN" altLang="en-US"/>
        </a:p>
      </dgm:t>
    </dgm:pt>
    <dgm:pt modelId="{8A3D9D21-D796-A446-8F78-A5BAF78FF4F1}" type="pres">
      <dgm:prSet presAssocID="{4E864875-B864-DF4B-9862-60764720A04E}" presName="rootConnector1" presStyleLbl="node1" presStyleIdx="0" presStyleCnt="0"/>
      <dgm:spPr/>
      <dgm:t>
        <a:bodyPr/>
        <a:lstStyle/>
        <a:p>
          <a:endParaRPr lang="zh-CN" altLang="en-US"/>
        </a:p>
      </dgm:t>
    </dgm:pt>
    <dgm:pt modelId="{1B8F6BD7-22E3-7245-A7BC-EE2923860E7C}" type="pres">
      <dgm:prSet presAssocID="{4E864875-B864-DF4B-9862-60764720A04E}" presName="hierChild2" presStyleCnt="0"/>
      <dgm:spPr/>
    </dgm:pt>
    <dgm:pt modelId="{391878B7-2643-7E4D-86F2-636732281D94}" type="pres">
      <dgm:prSet presAssocID="{11043144-8982-C147-8E60-D746F6DCFA6E}" presName="Name37" presStyleLbl="parChTrans1D2" presStyleIdx="0" presStyleCnt="6"/>
      <dgm:spPr/>
      <dgm:t>
        <a:bodyPr/>
        <a:lstStyle/>
        <a:p>
          <a:endParaRPr lang="zh-CN" altLang="en-US"/>
        </a:p>
      </dgm:t>
    </dgm:pt>
    <dgm:pt modelId="{00CDD8F1-2DB8-7C44-99E4-8A89FB04D56B}" type="pres">
      <dgm:prSet presAssocID="{9A48C5CA-3AAE-6644-A96B-2FE52FCAE920}" presName="hierRoot2" presStyleCnt="0">
        <dgm:presLayoutVars>
          <dgm:hierBranch val="init"/>
        </dgm:presLayoutVars>
      </dgm:prSet>
      <dgm:spPr/>
    </dgm:pt>
    <dgm:pt modelId="{4E05B95C-51DD-984D-BC1A-D00E113F7A11}" type="pres">
      <dgm:prSet presAssocID="{9A48C5CA-3AAE-6644-A96B-2FE52FCAE920}" presName="rootComposite" presStyleCnt="0"/>
      <dgm:spPr/>
    </dgm:pt>
    <dgm:pt modelId="{B6D0803E-B054-2746-92D9-FEAF73BCC3CE}" type="pres">
      <dgm:prSet presAssocID="{9A48C5CA-3AAE-6644-A96B-2FE52FCAE920}" presName="rootText" presStyleLbl="node2" presStyleIdx="0" presStyleCnt="6">
        <dgm:presLayoutVars>
          <dgm:chPref val="3"/>
        </dgm:presLayoutVars>
      </dgm:prSet>
      <dgm:spPr/>
      <dgm:t>
        <a:bodyPr/>
        <a:lstStyle/>
        <a:p>
          <a:endParaRPr lang="zh-CN" altLang="en-US"/>
        </a:p>
      </dgm:t>
    </dgm:pt>
    <dgm:pt modelId="{155DEB36-4259-0A4C-8D2D-AB6B1701B123}" type="pres">
      <dgm:prSet presAssocID="{9A48C5CA-3AAE-6644-A96B-2FE52FCAE920}" presName="rootConnector" presStyleLbl="node2" presStyleIdx="0" presStyleCnt="6"/>
      <dgm:spPr/>
      <dgm:t>
        <a:bodyPr/>
        <a:lstStyle/>
        <a:p>
          <a:endParaRPr lang="zh-CN" altLang="en-US"/>
        </a:p>
      </dgm:t>
    </dgm:pt>
    <dgm:pt modelId="{622E992D-1ABC-2147-A40D-C2243215980A}" type="pres">
      <dgm:prSet presAssocID="{9A48C5CA-3AAE-6644-A96B-2FE52FCAE920}" presName="hierChild4" presStyleCnt="0"/>
      <dgm:spPr/>
    </dgm:pt>
    <dgm:pt modelId="{24150F7A-C02F-6149-9518-CB06AA290C6D}" type="pres">
      <dgm:prSet presAssocID="{9A48C5CA-3AAE-6644-A96B-2FE52FCAE920}" presName="hierChild5" presStyleCnt="0"/>
      <dgm:spPr/>
    </dgm:pt>
    <dgm:pt modelId="{96263640-5D28-3148-94EE-10F87BA00734}" type="pres">
      <dgm:prSet presAssocID="{E2013ACF-4175-7D48-9151-ADCCB2E9C7EF}" presName="Name37" presStyleLbl="parChTrans1D2" presStyleIdx="1" presStyleCnt="6"/>
      <dgm:spPr/>
      <dgm:t>
        <a:bodyPr/>
        <a:lstStyle/>
        <a:p>
          <a:endParaRPr lang="zh-CN" altLang="en-US"/>
        </a:p>
      </dgm:t>
    </dgm:pt>
    <dgm:pt modelId="{70A4B26A-C1A2-114C-AE56-0E1253976FBF}" type="pres">
      <dgm:prSet presAssocID="{ABD70CD5-9879-3642-9F02-1220BCC6241C}" presName="hierRoot2" presStyleCnt="0">
        <dgm:presLayoutVars>
          <dgm:hierBranch val="init"/>
        </dgm:presLayoutVars>
      </dgm:prSet>
      <dgm:spPr/>
    </dgm:pt>
    <dgm:pt modelId="{8BB4624D-4EF3-0E47-94EF-554FA2866697}" type="pres">
      <dgm:prSet presAssocID="{ABD70CD5-9879-3642-9F02-1220BCC6241C}" presName="rootComposite" presStyleCnt="0"/>
      <dgm:spPr/>
    </dgm:pt>
    <dgm:pt modelId="{C4CF3581-8523-E743-9EB1-ED4A521DBB51}" type="pres">
      <dgm:prSet presAssocID="{ABD70CD5-9879-3642-9F02-1220BCC6241C}" presName="rootText" presStyleLbl="node2" presStyleIdx="1" presStyleCnt="6">
        <dgm:presLayoutVars>
          <dgm:chPref val="3"/>
        </dgm:presLayoutVars>
      </dgm:prSet>
      <dgm:spPr/>
      <dgm:t>
        <a:bodyPr/>
        <a:lstStyle/>
        <a:p>
          <a:endParaRPr lang="zh-CN" altLang="en-US"/>
        </a:p>
      </dgm:t>
    </dgm:pt>
    <dgm:pt modelId="{1B1ACD9F-B9AE-3146-82AB-A320445D5606}" type="pres">
      <dgm:prSet presAssocID="{ABD70CD5-9879-3642-9F02-1220BCC6241C}" presName="rootConnector" presStyleLbl="node2" presStyleIdx="1" presStyleCnt="6"/>
      <dgm:spPr/>
      <dgm:t>
        <a:bodyPr/>
        <a:lstStyle/>
        <a:p>
          <a:endParaRPr lang="zh-CN" altLang="en-US"/>
        </a:p>
      </dgm:t>
    </dgm:pt>
    <dgm:pt modelId="{90A16877-2336-654F-9BFB-D7762FDE91DE}" type="pres">
      <dgm:prSet presAssocID="{ABD70CD5-9879-3642-9F02-1220BCC6241C}" presName="hierChild4" presStyleCnt="0"/>
      <dgm:spPr/>
    </dgm:pt>
    <dgm:pt modelId="{DF3D5E4F-A440-7846-BEB4-82ABFC966C35}" type="pres">
      <dgm:prSet presAssocID="{ABD70CD5-9879-3642-9F02-1220BCC6241C}" presName="hierChild5" presStyleCnt="0"/>
      <dgm:spPr/>
    </dgm:pt>
    <dgm:pt modelId="{1E5D17B0-4AE8-6F4C-A412-E8D6E6E561E5}" type="pres">
      <dgm:prSet presAssocID="{6B43DFD6-C8A4-1948-A141-935E0A13CD6C}" presName="Name37" presStyleLbl="parChTrans1D2" presStyleIdx="2" presStyleCnt="6"/>
      <dgm:spPr/>
      <dgm:t>
        <a:bodyPr/>
        <a:lstStyle/>
        <a:p>
          <a:endParaRPr lang="zh-CN" altLang="en-US"/>
        </a:p>
      </dgm:t>
    </dgm:pt>
    <dgm:pt modelId="{D6DE9D4D-91D7-2C4B-BB35-83DAB30025CF}" type="pres">
      <dgm:prSet presAssocID="{955E4296-6FDA-0543-9926-CC306ACF0C7E}" presName="hierRoot2" presStyleCnt="0">
        <dgm:presLayoutVars>
          <dgm:hierBranch val="init"/>
        </dgm:presLayoutVars>
      </dgm:prSet>
      <dgm:spPr/>
    </dgm:pt>
    <dgm:pt modelId="{EF512E63-DF27-314B-A9ED-9EC37C01B672}" type="pres">
      <dgm:prSet presAssocID="{955E4296-6FDA-0543-9926-CC306ACF0C7E}" presName="rootComposite" presStyleCnt="0"/>
      <dgm:spPr/>
    </dgm:pt>
    <dgm:pt modelId="{9A9768F9-3C32-4447-B5EB-3960EBE4C8F6}" type="pres">
      <dgm:prSet presAssocID="{955E4296-6FDA-0543-9926-CC306ACF0C7E}" presName="rootText" presStyleLbl="node2" presStyleIdx="2" presStyleCnt="6">
        <dgm:presLayoutVars>
          <dgm:chPref val="3"/>
        </dgm:presLayoutVars>
      </dgm:prSet>
      <dgm:spPr/>
      <dgm:t>
        <a:bodyPr/>
        <a:lstStyle/>
        <a:p>
          <a:endParaRPr lang="zh-CN" altLang="en-US"/>
        </a:p>
      </dgm:t>
    </dgm:pt>
    <dgm:pt modelId="{6A02CD87-7CFF-4A43-AF5B-BBDA89181811}" type="pres">
      <dgm:prSet presAssocID="{955E4296-6FDA-0543-9926-CC306ACF0C7E}" presName="rootConnector" presStyleLbl="node2" presStyleIdx="2" presStyleCnt="6"/>
      <dgm:spPr/>
      <dgm:t>
        <a:bodyPr/>
        <a:lstStyle/>
        <a:p>
          <a:endParaRPr lang="zh-CN" altLang="en-US"/>
        </a:p>
      </dgm:t>
    </dgm:pt>
    <dgm:pt modelId="{4866EF3F-74AC-FA4E-81A2-938B1408B6DA}" type="pres">
      <dgm:prSet presAssocID="{955E4296-6FDA-0543-9926-CC306ACF0C7E}" presName="hierChild4" presStyleCnt="0"/>
      <dgm:spPr/>
    </dgm:pt>
    <dgm:pt modelId="{3F922205-2E8B-1F48-9060-32F33514526A}" type="pres">
      <dgm:prSet presAssocID="{955E4296-6FDA-0543-9926-CC306ACF0C7E}" presName="hierChild5" presStyleCnt="0"/>
      <dgm:spPr/>
    </dgm:pt>
    <dgm:pt modelId="{396C2ABF-E1C6-C647-8ACF-2501DEBBC9A5}" type="pres">
      <dgm:prSet presAssocID="{62F6B293-9E3E-F84E-B695-6C0005555F0E}" presName="Name37" presStyleLbl="parChTrans1D2" presStyleIdx="3" presStyleCnt="6"/>
      <dgm:spPr/>
      <dgm:t>
        <a:bodyPr/>
        <a:lstStyle/>
        <a:p>
          <a:endParaRPr lang="zh-CN" altLang="en-US"/>
        </a:p>
      </dgm:t>
    </dgm:pt>
    <dgm:pt modelId="{68352D3A-0666-564D-9A26-B2759198012E}" type="pres">
      <dgm:prSet presAssocID="{4F0390E3-41E2-F449-BAAB-6E33DA85B01F}" presName="hierRoot2" presStyleCnt="0">
        <dgm:presLayoutVars>
          <dgm:hierBranch val="init"/>
        </dgm:presLayoutVars>
      </dgm:prSet>
      <dgm:spPr/>
    </dgm:pt>
    <dgm:pt modelId="{1142EB26-1D1C-1843-AD7F-C290FB4E0684}" type="pres">
      <dgm:prSet presAssocID="{4F0390E3-41E2-F449-BAAB-6E33DA85B01F}" presName="rootComposite" presStyleCnt="0"/>
      <dgm:spPr/>
    </dgm:pt>
    <dgm:pt modelId="{377642EB-1512-1041-833E-58FEB4DB244D}" type="pres">
      <dgm:prSet presAssocID="{4F0390E3-41E2-F449-BAAB-6E33DA85B01F}" presName="rootText" presStyleLbl="node2" presStyleIdx="3" presStyleCnt="6">
        <dgm:presLayoutVars>
          <dgm:chPref val="3"/>
        </dgm:presLayoutVars>
      </dgm:prSet>
      <dgm:spPr/>
      <dgm:t>
        <a:bodyPr/>
        <a:lstStyle/>
        <a:p>
          <a:endParaRPr lang="zh-CN" altLang="en-US"/>
        </a:p>
      </dgm:t>
    </dgm:pt>
    <dgm:pt modelId="{2945C5AC-6E2E-8F49-ADB1-FEC121916A70}" type="pres">
      <dgm:prSet presAssocID="{4F0390E3-41E2-F449-BAAB-6E33DA85B01F}" presName="rootConnector" presStyleLbl="node2" presStyleIdx="3" presStyleCnt="6"/>
      <dgm:spPr/>
      <dgm:t>
        <a:bodyPr/>
        <a:lstStyle/>
        <a:p>
          <a:endParaRPr lang="zh-CN" altLang="en-US"/>
        </a:p>
      </dgm:t>
    </dgm:pt>
    <dgm:pt modelId="{5343CD33-CB76-E24D-82E9-D12A005CBFA7}" type="pres">
      <dgm:prSet presAssocID="{4F0390E3-41E2-F449-BAAB-6E33DA85B01F}" presName="hierChild4" presStyleCnt="0"/>
      <dgm:spPr/>
    </dgm:pt>
    <dgm:pt modelId="{07E1E946-7B5E-1E44-BAD2-DF5461705D27}" type="pres">
      <dgm:prSet presAssocID="{4F0390E3-41E2-F449-BAAB-6E33DA85B01F}" presName="hierChild5" presStyleCnt="0"/>
      <dgm:spPr/>
    </dgm:pt>
    <dgm:pt modelId="{45E4F4EC-588B-9D49-87BD-DEAC17ACF539}" type="pres">
      <dgm:prSet presAssocID="{D097F096-D8F2-4047-AC41-A6B2AF5246FF}" presName="Name37" presStyleLbl="parChTrans1D2" presStyleIdx="4" presStyleCnt="6"/>
      <dgm:spPr/>
      <dgm:t>
        <a:bodyPr/>
        <a:lstStyle/>
        <a:p>
          <a:endParaRPr lang="zh-CN" altLang="en-US"/>
        </a:p>
      </dgm:t>
    </dgm:pt>
    <dgm:pt modelId="{84404FA6-59EE-A94B-A276-77C6E07C6724}" type="pres">
      <dgm:prSet presAssocID="{31391531-0980-0A48-AC44-129451311BA1}" presName="hierRoot2" presStyleCnt="0">
        <dgm:presLayoutVars>
          <dgm:hierBranch val="init"/>
        </dgm:presLayoutVars>
      </dgm:prSet>
      <dgm:spPr/>
    </dgm:pt>
    <dgm:pt modelId="{7A3C3493-CD41-B44C-9B19-E48C6E33C3AF}" type="pres">
      <dgm:prSet presAssocID="{31391531-0980-0A48-AC44-129451311BA1}" presName="rootComposite" presStyleCnt="0"/>
      <dgm:spPr/>
    </dgm:pt>
    <dgm:pt modelId="{8F6B8093-77AE-F94A-9D7B-DEC1DB6AAD31}" type="pres">
      <dgm:prSet presAssocID="{31391531-0980-0A48-AC44-129451311BA1}" presName="rootText" presStyleLbl="node2" presStyleIdx="4" presStyleCnt="6">
        <dgm:presLayoutVars>
          <dgm:chPref val="3"/>
        </dgm:presLayoutVars>
      </dgm:prSet>
      <dgm:spPr/>
      <dgm:t>
        <a:bodyPr/>
        <a:lstStyle/>
        <a:p>
          <a:endParaRPr lang="zh-CN" altLang="en-US"/>
        </a:p>
      </dgm:t>
    </dgm:pt>
    <dgm:pt modelId="{3BA07E2F-BDA2-AB47-86B4-91C2D4638658}" type="pres">
      <dgm:prSet presAssocID="{31391531-0980-0A48-AC44-129451311BA1}" presName="rootConnector" presStyleLbl="node2" presStyleIdx="4" presStyleCnt="6"/>
      <dgm:spPr/>
      <dgm:t>
        <a:bodyPr/>
        <a:lstStyle/>
        <a:p>
          <a:endParaRPr lang="zh-CN" altLang="en-US"/>
        </a:p>
      </dgm:t>
    </dgm:pt>
    <dgm:pt modelId="{2FDEA595-E6EF-1942-A22C-6B1479FE19EF}" type="pres">
      <dgm:prSet presAssocID="{31391531-0980-0A48-AC44-129451311BA1}" presName="hierChild4" presStyleCnt="0"/>
      <dgm:spPr/>
    </dgm:pt>
    <dgm:pt modelId="{CEFDFE0C-9CE6-BD4E-9B03-4C91C51851E4}" type="pres">
      <dgm:prSet presAssocID="{31391531-0980-0A48-AC44-129451311BA1}" presName="hierChild5" presStyleCnt="0"/>
      <dgm:spPr/>
    </dgm:pt>
    <dgm:pt modelId="{A9C63782-22AE-1B4F-AC3C-38E0E279AB3A}" type="pres">
      <dgm:prSet presAssocID="{80C0D16B-8BC7-FA4E-885A-68E0C7A21E4F}" presName="Name37" presStyleLbl="parChTrans1D2" presStyleIdx="5" presStyleCnt="6"/>
      <dgm:spPr/>
      <dgm:t>
        <a:bodyPr/>
        <a:lstStyle/>
        <a:p>
          <a:endParaRPr lang="zh-CN" altLang="en-US"/>
        </a:p>
      </dgm:t>
    </dgm:pt>
    <dgm:pt modelId="{5513A52B-7988-3A42-B564-DF5F240638F2}" type="pres">
      <dgm:prSet presAssocID="{89F14B4C-6252-1841-92C4-95C11E49C57E}" presName="hierRoot2" presStyleCnt="0">
        <dgm:presLayoutVars>
          <dgm:hierBranch val="init"/>
        </dgm:presLayoutVars>
      </dgm:prSet>
      <dgm:spPr/>
    </dgm:pt>
    <dgm:pt modelId="{66EF33E9-0FCC-7A4A-A6AA-68600717F2B0}" type="pres">
      <dgm:prSet presAssocID="{89F14B4C-6252-1841-92C4-95C11E49C57E}" presName="rootComposite" presStyleCnt="0"/>
      <dgm:spPr/>
    </dgm:pt>
    <dgm:pt modelId="{64F1122C-241C-5C48-B296-32FB9E7AFD4B}" type="pres">
      <dgm:prSet presAssocID="{89F14B4C-6252-1841-92C4-95C11E49C57E}" presName="rootText" presStyleLbl="node2" presStyleIdx="5" presStyleCnt="6">
        <dgm:presLayoutVars>
          <dgm:chPref val="3"/>
        </dgm:presLayoutVars>
      </dgm:prSet>
      <dgm:spPr/>
      <dgm:t>
        <a:bodyPr/>
        <a:lstStyle/>
        <a:p>
          <a:endParaRPr lang="zh-CN" altLang="en-US"/>
        </a:p>
      </dgm:t>
    </dgm:pt>
    <dgm:pt modelId="{B1EA8B16-FE7B-A549-B376-15DF60D49CEB}" type="pres">
      <dgm:prSet presAssocID="{89F14B4C-6252-1841-92C4-95C11E49C57E}" presName="rootConnector" presStyleLbl="node2" presStyleIdx="5" presStyleCnt="6"/>
      <dgm:spPr/>
      <dgm:t>
        <a:bodyPr/>
        <a:lstStyle/>
        <a:p>
          <a:endParaRPr lang="zh-CN" altLang="en-US"/>
        </a:p>
      </dgm:t>
    </dgm:pt>
    <dgm:pt modelId="{5606AD53-E3CF-F743-A755-3636329C96FA}" type="pres">
      <dgm:prSet presAssocID="{89F14B4C-6252-1841-92C4-95C11E49C57E}" presName="hierChild4" presStyleCnt="0"/>
      <dgm:spPr/>
    </dgm:pt>
    <dgm:pt modelId="{25EC44B0-0CE5-7848-8F17-10ABE74BD4E5}" type="pres">
      <dgm:prSet presAssocID="{89F14B4C-6252-1841-92C4-95C11E49C57E}" presName="hierChild5" presStyleCnt="0"/>
      <dgm:spPr/>
    </dgm:pt>
    <dgm:pt modelId="{3377E5DF-4905-BF45-B308-826F4A8388C0}" type="pres">
      <dgm:prSet presAssocID="{4E864875-B864-DF4B-9862-60764720A04E}" presName="hierChild3" presStyleCnt="0"/>
      <dgm:spPr/>
    </dgm:pt>
  </dgm:ptLst>
  <dgm:cxnLst>
    <dgm:cxn modelId="{CE8506F6-4A93-B740-B931-8246CA52F836}" type="presOf" srcId="{ABD70CD5-9879-3642-9F02-1220BCC6241C}" destId="{C4CF3581-8523-E743-9EB1-ED4A521DBB51}" srcOrd="0" destOrd="0" presId="urn:microsoft.com/office/officeart/2005/8/layout/orgChart1"/>
    <dgm:cxn modelId="{8B39FC19-C440-C040-8539-E4839E08EEEB}" type="presOf" srcId="{80C0D16B-8BC7-FA4E-885A-68E0C7A21E4F}" destId="{A9C63782-22AE-1B4F-AC3C-38E0E279AB3A}" srcOrd="0" destOrd="0" presId="urn:microsoft.com/office/officeart/2005/8/layout/orgChart1"/>
    <dgm:cxn modelId="{A4BBFCC4-54E0-AD44-A918-62C9406A1D85}" type="presOf" srcId="{4E864875-B864-DF4B-9862-60764720A04E}" destId="{50474B49-A534-D943-86E0-5FDF76B9D5BE}" srcOrd="0" destOrd="0" presId="urn:microsoft.com/office/officeart/2005/8/layout/orgChart1"/>
    <dgm:cxn modelId="{655DFEB1-1A31-3140-98F4-F759616AEF97}" type="presOf" srcId="{ABD70CD5-9879-3642-9F02-1220BCC6241C}" destId="{1B1ACD9F-B9AE-3146-82AB-A320445D5606}" srcOrd="1" destOrd="0" presId="urn:microsoft.com/office/officeart/2005/8/layout/orgChart1"/>
    <dgm:cxn modelId="{5D5E9E10-FDBC-F94B-9E2E-E33EBC15DAC2}" type="presOf" srcId="{31391531-0980-0A48-AC44-129451311BA1}" destId="{3BA07E2F-BDA2-AB47-86B4-91C2D4638658}" srcOrd="1" destOrd="0" presId="urn:microsoft.com/office/officeart/2005/8/layout/orgChart1"/>
    <dgm:cxn modelId="{640772CB-0468-874B-BB3B-60728A1A6D4A}" type="presOf" srcId="{31391531-0980-0A48-AC44-129451311BA1}" destId="{8F6B8093-77AE-F94A-9D7B-DEC1DB6AAD31}" srcOrd="0" destOrd="0" presId="urn:microsoft.com/office/officeart/2005/8/layout/orgChart1"/>
    <dgm:cxn modelId="{B6FE139B-FA92-224C-9FDE-878C4E3E1CF0}" type="presOf" srcId="{9A48C5CA-3AAE-6644-A96B-2FE52FCAE920}" destId="{B6D0803E-B054-2746-92D9-FEAF73BCC3CE}" srcOrd="0" destOrd="0" presId="urn:microsoft.com/office/officeart/2005/8/layout/orgChart1"/>
    <dgm:cxn modelId="{98654AA9-C76B-4D4A-A8AE-5D3EFC4BD9BA}" type="presOf" srcId="{89F14B4C-6252-1841-92C4-95C11E49C57E}" destId="{64F1122C-241C-5C48-B296-32FB9E7AFD4B}" srcOrd="0" destOrd="0" presId="urn:microsoft.com/office/officeart/2005/8/layout/orgChart1"/>
    <dgm:cxn modelId="{F12DE7A9-2CED-A049-AC1A-765F3E9F7965}" type="presOf" srcId="{2583BADD-6B30-DC41-BB51-F181FC565EB5}" destId="{6635765B-C291-0244-AC5E-7576D11E9CDB}" srcOrd="0" destOrd="0" presId="urn:microsoft.com/office/officeart/2005/8/layout/orgChart1"/>
    <dgm:cxn modelId="{81FC5B6A-F21A-9D41-BDBE-80BF0C75BC1A}" srcId="{4E864875-B864-DF4B-9862-60764720A04E}" destId="{4F0390E3-41E2-F449-BAAB-6E33DA85B01F}" srcOrd="3" destOrd="0" parTransId="{62F6B293-9E3E-F84E-B695-6C0005555F0E}" sibTransId="{4604DD6D-0E5A-2E48-8152-E5272B84D41D}"/>
    <dgm:cxn modelId="{32D427FA-BFD9-D940-89AA-F61BA83B3751}" srcId="{4E864875-B864-DF4B-9862-60764720A04E}" destId="{89F14B4C-6252-1841-92C4-95C11E49C57E}" srcOrd="5" destOrd="0" parTransId="{80C0D16B-8BC7-FA4E-885A-68E0C7A21E4F}" sibTransId="{CD7D014C-6CFD-D74E-8CC9-DE331D92A5EE}"/>
    <dgm:cxn modelId="{9ABFEBC6-1771-6744-8435-270A13B4601F}" type="presOf" srcId="{955E4296-6FDA-0543-9926-CC306ACF0C7E}" destId="{6A02CD87-7CFF-4A43-AF5B-BBDA89181811}" srcOrd="1" destOrd="0" presId="urn:microsoft.com/office/officeart/2005/8/layout/orgChart1"/>
    <dgm:cxn modelId="{5FAE1455-BCDD-2249-BC2D-BFAAF8EF502A}" type="presOf" srcId="{6B43DFD6-C8A4-1948-A141-935E0A13CD6C}" destId="{1E5D17B0-4AE8-6F4C-A412-E8D6E6E561E5}" srcOrd="0" destOrd="0" presId="urn:microsoft.com/office/officeart/2005/8/layout/orgChart1"/>
    <dgm:cxn modelId="{62942FAD-86FC-C143-AF64-3F24DF442A0F}" type="presOf" srcId="{E2013ACF-4175-7D48-9151-ADCCB2E9C7EF}" destId="{96263640-5D28-3148-94EE-10F87BA00734}" srcOrd="0" destOrd="0" presId="urn:microsoft.com/office/officeart/2005/8/layout/orgChart1"/>
    <dgm:cxn modelId="{756EBDA5-BE95-2147-811D-D2805C6A9FBF}" srcId="{4E864875-B864-DF4B-9862-60764720A04E}" destId="{31391531-0980-0A48-AC44-129451311BA1}" srcOrd="4" destOrd="0" parTransId="{D097F096-D8F2-4047-AC41-A6B2AF5246FF}" sibTransId="{6209835D-5EA8-FB43-BDF2-673B5D74B017}"/>
    <dgm:cxn modelId="{EDE0CEEA-D262-7045-A6F9-C24442F40121}" srcId="{4E864875-B864-DF4B-9862-60764720A04E}" destId="{ABD70CD5-9879-3642-9F02-1220BCC6241C}" srcOrd="1" destOrd="0" parTransId="{E2013ACF-4175-7D48-9151-ADCCB2E9C7EF}" sibTransId="{2BE6682D-1E73-9648-A8FA-C455D0810543}"/>
    <dgm:cxn modelId="{05389972-D7D0-FC40-A665-D03F419CFC4D}" srcId="{2583BADD-6B30-DC41-BB51-F181FC565EB5}" destId="{4E864875-B864-DF4B-9862-60764720A04E}" srcOrd="0" destOrd="0" parTransId="{E83ED7FD-90CE-2549-AB70-766EA0B330E2}" sibTransId="{4451ACD7-A5FA-174C-B283-C2580FDB8012}"/>
    <dgm:cxn modelId="{141BCFC0-27E0-464E-ACE2-7C642EACBC96}" type="presOf" srcId="{9A48C5CA-3AAE-6644-A96B-2FE52FCAE920}" destId="{155DEB36-4259-0A4C-8D2D-AB6B1701B123}" srcOrd="1" destOrd="0" presId="urn:microsoft.com/office/officeart/2005/8/layout/orgChart1"/>
    <dgm:cxn modelId="{076554A8-F5BA-4240-867E-8DD6C1F793B7}" type="presOf" srcId="{62F6B293-9E3E-F84E-B695-6C0005555F0E}" destId="{396C2ABF-E1C6-C647-8ACF-2501DEBBC9A5}" srcOrd="0" destOrd="0" presId="urn:microsoft.com/office/officeart/2005/8/layout/orgChart1"/>
    <dgm:cxn modelId="{EE9A80AE-A106-754A-8459-023A36D32C0B}" type="presOf" srcId="{955E4296-6FDA-0543-9926-CC306ACF0C7E}" destId="{9A9768F9-3C32-4447-B5EB-3960EBE4C8F6}" srcOrd="0" destOrd="0" presId="urn:microsoft.com/office/officeart/2005/8/layout/orgChart1"/>
    <dgm:cxn modelId="{E3133089-DF68-7E45-9E25-4A46485A33A9}" type="presOf" srcId="{89F14B4C-6252-1841-92C4-95C11E49C57E}" destId="{B1EA8B16-FE7B-A549-B376-15DF60D49CEB}" srcOrd="1" destOrd="0" presId="urn:microsoft.com/office/officeart/2005/8/layout/orgChart1"/>
    <dgm:cxn modelId="{21DA9335-7F76-A648-AB0E-F923F1653DC8}" type="presOf" srcId="{D097F096-D8F2-4047-AC41-A6B2AF5246FF}" destId="{45E4F4EC-588B-9D49-87BD-DEAC17ACF539}" srcOrd="0" destOrd="0" presId="urn:microsoft.com/office/officeart/2005/8/layout/orgChart1"/>
    <dgm:cxn modelId="{3DD28B03-BF5A-504B-B9EA-AF217111F705}" type="presOf" srcId="{11043144-8982-C147-8E60-D746F6DCFA6E}" destId="{391878B7-2643-7E4D-86F2-636732281D94}" srcOrd="0" destOrd="0" presId="urn:microsoft.com/office/officeart/2005/8/layout/orgChart1"/>
    <dgm:cxn modelId="{F0EBBEFE-3A43-9C4F-A021-FD351BF23560}" srcId="{4E864875-B864-DF4B-9862-60764720A04E}" destId="{955E4296-6FDA-0543-9926-CC306ACF0C7E}" srcOrd="2" destOrd="0" parTransId="{6B43DFD6-C8A4-1948-A141-935E0A13CD6C}" sibTransId="{22938E00-FF15-8C41-9368-7C3E4E621380}"/>
    <dgm:cxn modelId="{059A909F-4633-5549-8A3C-07346FF74875}" type="presOf" srcId="{4F0390E3-41E2-F449-BAAB-6E33DA85B01F}" destId="{377642EB-1512-1041-833E-58FEB4DB244D}" srcOrd="0" destOrd="0" presId="urn:microsoft.com/office/officeart/2005/8/layout/orgChart1"/>
    <dgm:cxn modelId="{9EF027D5-CF09-ED4A-8FC4-7C37FE831BDB}" srcId="{4E864875-B864-DF4B-9862-60764720A04E}" destId="{9A48C5CA-3AAE-6644-A96B-2FE52FCAE920}" srcOrd="0" destOrd="0" parTransId="{11043144-8982-C147-8E60-D746F6DCFA6E}" sibTransId="{997AC38C-CB33-E642-AA02-12A343260F94}"/>
    <dgm:cxn modelId="{488F9DF2-E76E-9B43-BC51-B73CA0BC9E9C}" type="presOf" srcId="{4F0390E3-41E2-F449-BAAB-6E33DA85B01F}" destId="{2945C5AC-6E2E-8F49-ADB1-FEC121916A70}" srcOrd="1" destOrd="0" presId="urn:microsoft.com/office/officeart/2005/8/layout/orgChart1"/>
    <dgm:cxn modelId="{3FCB2D52-F9DF-C146-B95D-4C50AE1A33E4}" type="presOf" srcId="{4E864875-B864-DF4B-9862-60764720A04E}" destId="{8A3D9D21-D796-A446-8F78-A5BAF78FF4F1}" srcOrd="1" destOrd="0" presId="urn:microsoft.com/office/officeart/2005/8/layout/orgChart1"/>
    <dgm:cxn modelId="{8CC1AC46-624E-D445-BF31-01D08ABF4CAF}" type="presParOf" srcId="{6635765B-C291-0244-AC5E-7576D11E9CDB}" destId="{C0ED3EE2-078F-0F42-83D6-64D42EF64B74}" srcOrd="0" destOrd="0" presId="urn:microsoft.com/office/officeart/2005/8/layout/orgChart1"/>
    <dgm:cxn modelId="{3CCB4F25-F007-BE40-89BE-1DB153AF1D7D}" type="presParOf" srcId="{C0ED3EE2-078F-0F42-83D6-64D42EF64B74}" destId="{C341CD65-A597-1B48-9DD8-3F8D526150A9}" srcOrd="0" destOrd="0" presId="urn:microsoft.com/office/officeart/2005/8/layout/orgChart1"/>
    <dgm:cxn modelId="{9B73F379-C8BE-6948-8FE6-3A869C3C5556}" type="presParOf" srcId="{C341CD65-A597-1B48-9DD8-3F8D526150A9}" destId="{50474B49-A534-D943-86E0-5FDF76B9D5BE}" srcOrd="0" destOrd="0" presId="urn:microsoft.com/office/officeart/2005/8/layout/orgChart1"/>
    <dgm:cxn modelId="{96BCAC0A-00DB-A047-8336-22F2B2E6B882}" type="presParOf" srcId="{C341CD65-A597-1B48-9DD8-3F8D526150A9}" destId="{8A3D9D21-D796-A446-8F78-A5BAF78FF4F1}" srcOrd="1" destOrd="0" presId="urn:microsoft.com/office/officeart/2005/8/layout/orgChart1"/>
    <dgm:cxn modelId="{85DE33F9-9740-2B48-8AE0-4EAB8251CC35}" type="presParOf" srcId="{C0ED3EE2-078F-0F42-83D6-64D42EF64B74}" destId="{1B8F6BD7-22E3-7245-A7BC-EE2923860E7C}" srcOrd="1" destOrd="0" presId="urn:microsoft.com/office/officeart/2005/8/layout/orgChart1"/>
    <dgm:cxn modelId="{F043F475-6D6D-E84A-BD34-EFA87BC81E3F}" type="presParOf" srcId="{1B8F6BD7-22E3-7245-A7BC-EE2923860E7C}" destId="{391878B7-2643-7E4D-86F2-636732281D94}" srcOrd="0" destOrd="0" presId="urn:microsoft.com/office/officeart/2005/8/layout/orgChart1"/>
    <dgm:cxn modelId="{E04FA53C-996B-8D43-8DE6-447814454D56}" type="presParOf" srcId="{1B8F6BD7-22E3-7245-A7BC-EE2923860E7C}" destId="{00CDD8F1-2DB8-7C44-99E4-8A89FB04D56B}" srcOrd="1" destOrd="0" presId="urn:microsoft.com/office/officeart/2005/8/layout/orgChart1"/>
    <dgm:cxn modelId="{5F457C93-68FC-3547-80C6-7B1FB58D69BF}" type="presParOf" srcId="{00CDD8F1-2DB8-7C44-99E4-8A89FB04D56B}" destId="{4E05B95C-51DD-984D-BC1A-D00E113F7A11}" srcOrd="0" destOrd="0" presId="urn:microsoft.com/office/officeart/2005/8/layout/orgChart1"/>
    <dgm:cxn modelId="{21947B87-9F17-D748-8E5B-9F366BFE0364}" type="presParOf" srcId="{4E05B95C-51DD-984D-BC1A-D00E113F7A11}" destId="{B6D0803E-B054-2746-92D9-FEAF73BCC3CE}" srcOrd="0" destOrd="0" presId="urn:microsoft.com/office/officeart/2005/8/layout/orgChart1"/>
    <dgm:cxn modelId="{6A7C7C79-BD82-B542-8705-B006FB71EC20}" type="presParOf" srcId="{4E05B95C-51DD-984D-BC1A-D00E113F7A11}" destId="{155DEB36-4259-0A4C-8D2D-AB6B1701B123}" srcOrd="1" destOrd="0" presId="urn:microsoft.com/office/officeart/2005/8/layout/orgChart1"/>
    <dgm:cxn modelId="{28C60944-DA6D-4244-BF83-0DDF3B1AC99E}" type="presParOf" srcId="{00CDD8F1-2DB8-7C44-99E4-8A89FB04D56B}" destId="{622E992D-1ABC-2147-A40D-C2243215980A}" srcOrd="1" destOrd="0" presId="urn:microsoft.com/office/officeart/2005/8/layout/orgChart1"/>
    <dgm:cxn modelId="{5DAD257F-4487-584F-92D9-241BAED45EB2}" type="presParOf" srcId="{00CDD8F1-2DB8-7C44-99E4-8A89FB04D56B}" destId="{24150F7A-C02F-6149-9518-CB06AA290C6D}" srcOrd="2" destOrd="0" presId="urn:microsoft.com/office/officeart/2005/8/layout/orgChart1"/>
    <dgm:cxn modelId="{39111FCC-1C8C-5440-B94B-43476ED65528}" type="presParOf" srcId="{1B8F6BD7-22E3-7245-A7BC-EE2923860E7C}" destId="{96263640-5D28-3148-94EE-10F87BA00734}" srcOrd="2" destOrd="0" presId="urn:microsoft.com/office/officeart/2005/8/layout/orgChart1"/>
    <dgm:cxn modelId="{79D26FCB-74E0-6D41-88CF-BE1EFC50632E}" type="presParOf" srcId="{1B8F6BD7-22E3-7245-A7BC-EE2923860E7C}" destId="{70A4B26A-C1A2-114C-AE56-0E1253976FBF}" srcOrd="3" destOrd="0" presId="urn:microsoft.com/office/officeart/2005/8/layout/orgChart1"/>
    <dgm:cxn modelId="{AB5D56D0-80AB-D145-BB0E-790701BE39EB}" type="presParOf" srcId="{70A4B26A-C1A2-114C-AE56-0E1253976FBF}" destId="{8BB4624D-4EF3-0E47-94EF-554FA2866697}" srcOrd="0" destOrd="0" presId="urn:microsoft.com/office/officeart/2005/8/layout/orgChart1"/>
    <dgm:cxn modelId="{FC3834B7-23AC-F249-94D3-515A1224AFCE}" type="presParOf" srcId="{8BB4624D-4EF3-0E47-94EF-554FA2866697}" destId="{C4CF3581-8523-E743-9EB1-ED4A521DBB51}" srcOrd="0" destOrd="0" presId="urn:microsoft.com/office/officeart/2005/8/layout/orgChart1"/>
    <dgm:cxn modelId="{BBD5AB1E-D88E-D44C-B6B4-39ADC84D772C}" type="presParOf" srcId="{8BB4624D-4EF3-0E47-94EF-554FA2866697}" destId="{1B1ACD9F-B9AE-3146-82AB-A320445D5606}" srcOrd="1" destOrd="0" presId="urn:microsoft.com/office/officeart/2005/8/layout/orgChart1"/>
    <dgm:cxn modelId="{E253911E-44BB-5C42-B0B0-2FDADA553CBF}" type="presParOf" srcId="{70A4B26A-C1A2-114C-AE56-0E1253976FBF}" destId="{90A16877-2336-654F-9BFB-D7762FDE91DE}" srcOrd="1" destOrd="0" presId="urn:microsoft.com/office/officeart/2005/8/layout/orgChart1"/>
    <dgm:cxn modelId="{659040F9-7D12-9D43-BA88-544E903815A1}" type="presParOf" srcId="{70A4B26A-C1A2-114C-AE56-0E1253976FBF}" destId="{DF3D5E4F-A440-7846-BEB4-82ABFC966C35}" srcOrd="2" destOrd="0" presId="urn:microsoft.com/office/officeart/2005/8/layout/orgChart1"/>
    <dgm:cxn modelId="{103C21C7-E8F1-F24C-8A1F-BC25774703E7}" type="presParOf" srcId="{1B8F6BD7-22E3-7245-A7BC-EE2923860E7C}" destId="{1E5D17B0-4AE8-6F4C-A412-E8D6E6E561E5}" srcOrd="4" destOrd="0" presId="urn:microsoft.com/office/officeart/2005/8/layout/orgChart1"/>
    <dgm:cxn modelId="{51CB6F18-149C-1844-9220-66214C962BA5}" type="presParOf" srcId="{1B8F6BD7-22E3-7245-A7BC-EE2923860E7C}" destId="{D6DE9D4D-91D7-2C4B-BB35-83DAB30025CF}" srcOrd="5" destOrd="0" presId="urn:microsoft.com/office/officeart/2005/8/layout/orgChart1"/>
    <dgm:cxn modelId="{A7885EAC-BAAC-6549-826D-640B59D256A5}" type="presParOf" srcId="{D6DE9D4D-91D7-2C4B-BB35-83DAB30025CF}" destId="{EF512E63-DF27-314B-A9ED-9EC37C01B672}" srcOrd="0" destOrd="0" presId="urn:microsoft.com/office/officeart/2005/8/layout/orgChart1"/>
    <dgm:cxn modelId="{30D83510-F5BF-144E-A0F0-F678CD9E71B1}" type="presParOf" srcId="{EF512E63-DF27-314B-A9ED-9EC37C01B672}" destId="{9A9768F9-3C32-4447-B5EB-3960EBE4C8F6}" srcOrd="0" destOrd="0" presId="urn:microsoft.com/office/officeart/2005/8/layout/orgChart1"/>
    <dgm:cxn modelId="{21F75E48-9E65-3540-85AC-EB6C17496F54}" type="presParOf" srcId="{EF512E63-DF27-314B-A9ED-9EC37C01B672}" destId="{6A02CD87-7CFF-4A43-AF5B-BBDA89181811}" srcOrd="1" destOrd="0" presId="urn:microsoft.com/office/officeart/2005/8/layout/orgChart1"/>
    <dgm:cxn modelId="{A498B2EB-F88B-0A42-B461-979D0AF4A2C4}" type="presParOf" srcId="{D6DE9D4D-91D7-2C4B-BB35-83DAB30025CF}" destId="{4866EF3F-74AC-FA4E-81A2-938B1408B6DA}" srcOrd="1" destOrd="0" presId="urn:microsoft.com/office/officeart/2005/8/layout/orgChart1"/>
    <dgm:cxn modelId="{EE06989B-E98D-774E-A270-9289F111E2BE}" type="presParOf" srcId="{D6DE9D4D-91D7-2C4B-BB35-83DAB30025CF}" destId="{3F922205-2E8B-1F48-9060-32F33514526A}" srcOrd="2" destOrd="0" presId="urn:microsoft.com/office/officeart/2005/8/layout/orgChart1"/>
    <dgm:cxn modelId="{71656BE7-CF77-1B42-A7E8-15E8FC6011EF}" type="presParOf" srcId="{1B8F6BD7-22E3-7245-A7BC-EE2923860E7C}" destId="{396C2ABF-E1C6-C647-8ACF-2501DEBBC9A5}" srcOrd="6" destOrd="0" presId="urn:microsoft.com/office/officeart/2005/8/layout/orgChart1"/>
    <dgm:cxn modelId="{378E8921-B6EF-2C4B-B980-5E13AF35D2FC}" type="presParOf" srcId="{1B8F6BD7-22E3-7245-A7BC-EE2923860E7C}" destId="{68352D3A-0666-564D-9A26-B2759198012E}" srcOrd="7" destOrd="0" presId="urn:microsoft.com/office/officeart/2005/8/layout/orgChart1"/>
    <dgm:cxn modelId="{729B76EA-45D6-8D40-8DED-E4DC6A81EB40}" type="presParOf" srcId="{68352D3A-0666-564D-9A26-B2759198012E}" destId="{1142EB26-1D1C-1843-AD7F-C290FB4E0684}" srcOrd="0" destOrd="0" presId="urn:microsoft.com/office/officeart/2005/8/layout/orgChart1"/>
    <dgm:cxn modelId="{845CDBD1-C747-3441-86CC-22D845868DF6}" type="presParOf" srcId="{1142EB26-1D1C-1843-AD7F-C290FB4E0684}" destId="{377642EB-1512-1041-833E-58FEB4DB244D}" srcOrd="0" destOrd="0" presId="urn:microsoft.com/office/officeart/2005/8/layout/orgChart1"/>
    <dgm:cxn modelId="{7EBB7698-C59C-B249-8300-2E15C44FEC6F}" type="presParOf" srcId="{1142EB26-1D1C-1843-AD7F-C290FB4E0684}" destId="{2945C5AC-6E2E-8F49-ADB1-FEC121916A70}" srcOrd="1" destOrd="0" presId="urn:microsoft.com/office/officeart/2005/8/layout/orgChart1"/>
    <dgm:cxn modelId="{6B41DA5D-E202-4247-8BA0-9C769DF93BF2}" type="presParOf" srcId="{68352D3A-0666-564D-9A26-B2759198012E}" destId="{5343CD33-CB76-E24D-82E9-D12A005CBFA7}" srcOrd="1" destOrd="0" presId="urn:microsoft.com/office/officeart/2005/8/layout/orgChart1"/>
    <dgm:cxn modelId="{EAA807CD-8064-404D-B2D5-7029DC6D2629}" type="presParOf" srcId="{68352D3A-0666-564D-9A26-B2759198012E}" destId="{07E1E946-7B5E-1E44-BAD2-DF5461705D27}" srcOrd="2" destOrd="0" presId="urn:microsoft.com/office/officeart/2005/8/layout/orgChart1"/>
    <dgm:cxn modelId="{AE2E55FE-8D4C-1842-A6DF-0EFD41430E94}" type="presParOf" srcId="{1B8F6BD7-22E3-7245-A7BC-EE2923860E7C}" destId="{45E4F4EC-588B-9D49-87BD-DEAC17ACF539}" srcOrd="8" destOrd="0" presId="urn:microsoft.com/office/officeart/2005/8/layout/orgChart1"/>
    <dgm:cxn modelId="{C25F3399-3A9F-0645-ACAF-1ED7E6501CBA}" type="presParOf" srcId="{1B8F6BD7-22E3-7245-A7BC-EE2923860E7C}" destId="{84404FA6-59EE-A94B-A276-77C6E07C6724}" srcOrd="9" destOrd="0" presId="urn:microsoft.com/office/officeart/2005/8/layout/orgChart1"/>
    <dgm:cxn modelId="{58E6504F-071A-5E4A-8CC0-A6353E922CC4}" type="presParOf" srcId="{84404FA6-59EE-A94B-A276-77C6E07C6724}" destId="{7A3C3493-CD41-B44C-9B19-E48C6E33C3AF}" srcOrd="0" destOrd="0" presId="urn:microsoft.com/office/officeart/2005/8/layout/orgChart1"/>
    <dgm:cxn modelId="{78029617-78F5-A140-B946-480E31D7E8BA}" type="presParOf" srcId="{7A3C3493-CD41-B44C-9B19-E48C6E33C3AF}" destId="{8F6B8093-77AE-F94A-9D7B-DEC1DB6AAD31}" srcOrd="0" destOrd="0" presId="urn:microsoft.com/office/officeart/2005/8/layout/orgChart1"/>
    <dgm:cxn modelId="{28C5D894-0E56-FF42-893B-39770F7BCC92}" type="presParOf" srcId="{7A3C3493-CD41-B44C-9B19-E48C6E33C3AF}" destId="{3BA07E2F-BDA2-AB47-86B4-91C2D4638658}" srcOrd="1" destOrd="0" presId="urn:microsoft.com/office/officeart/2005/8/layout/orgChart1"/>
    <dgm:cxn modelId="{67261866-71C6-3F44-B9B7-E33D9E86C9A6}" type="presParOf" srcId="{84404FA6-59EE-A94B-A276-77C6E07C6724}" destId="{2FDEA595-E6EF-1942-A22C-6B1479FE19EF}" srcOrd="1" destOrd="0" presId="urn:microsoft.com/office/officeart/2005/8/layout/orgChart1"/>
    <dgm:cxn modelId="{C80E9DA2-6EBD-DB45-B7F5-37C9D5ECA787}" type="presParOf" srcId="{84404FA6-59EE-A94B-A276-77C6E07C6724}" destId="{CEFDFE0C-9CE6-BD4E-9B03-4C91C51851E4}" srcOrd="2" destOrd="0" presId="urn:microsoft.com/office/officeart/2005/8/layout/orgChart1"/>
    <dgm:cxn modelId="{D0FDCAEE-6987-BC48-98E4-9D5E1CD36E87}" type="presParOf" srcId="{1B8F6BD7-22E3-7245-A7BC-EE2923860E7C}" destId="{A9C63782-22AE-1B4F-AC3C-38E0E279AB3A}" srcOrd="10" destOrd="0" presId="urn:microsoft.com/office/officeart/2005/8/layout/orgChart1"/>
    <dgm:cxn modelId="{CF6217D7-6EB4-524A-8885-EC438A88F9CF}" type="presParOf" srcId="{1B8F6BD7-22E3-7245-A7BC-EE2923860E7C}" destId="{5513A52B-7988-3A42-B564-DF5F240638F2}" srcOrd="11" destOrd="0" presId="urn:microsoft.com/office/officeart/2005/8/layout/orgChart1"/>
    <dgm:cxn modelId="{EF2A20C1-DC8D-804A-82A5-BE43E7276BE0}" type="presParOf" srcId="{5513A52B-7988-3A42-B564-DF5F240638F2}" destId="{66EF33E9-0FCC-7A4A-A6AA-68600717F2B0}" srcOrd="0" destOrd="0" presId="urn:microsoft.com/office/officeart/2005/8/layout/orgChart1"/>
    <dgm:cxn modelId="{0CE4049C-8BAF-5842-8862-81D2C3384906}" type="presParOf" srcId="{66EF33E9-0FCC-7A4A-A6AA-68600717F2B0}" destId="{64F1122C-241C-5C48-B296-32FB9E7AFD4B}" srcOrd="0" destOrd="0" presId="urn:microsoft.com/office/officeart/2005/8/layout/orgChart1"/>
    <dgm:cxn modelId="{B745A73C-EDA5-044D-8ED2-68ACCC10475E}" type="presParOf" srcId="{66EF33E9-0FCC-7A4A-A6AA-68600717F2B0}" destId="{B1EA8B16-FE7B-A549-B376-15DF60D49CEB}" srcOrd="1" destOrd="0" presId="urn:microsoft.com/office/officeart/2005/8/layout/orgChart1"/>
    <dgm:cxn modelId="{60781578-C8F3-394B-A33A-30CD5B9E4CF1}" type="presParOf" srcId="{5513A52B-7988-3A42-B564-DF5F240638F2}" destId="{5606AD53-E3CF-F743-A755-3636329C96FA}" srcOrd="1" destOrd="0" presId="urn:microsoft.com/office/officeart/2005/8/layout/orgChart1"/>
    <dgm:cxn modelId="{2880D89B-15C6-C64F-9ACC-230DDDBC741A}" type="presParOf" srcId="{5513A52B-7988-3A42-B564-DF5F240638F2}" destId="{25EC44B0-0CE5-7848-8F17-10ABE74BD4E5}" srcOrd="2" destOrd="0" presId="urn:microsoft.com/office/officeart/2005/8/layout/orgChart1"/>
    <dgm:cxn modelId="{908441BC-1F41-714F-85E8-BBE2A93A5E71}" type="presParOf" srcId="{C0ED3EE2-078F-0F42-83D6-64D42EF64B74}" destId="{3377E5DF-4905-BF45-B308-826F4A8388C0}" srcOrd="2" destOrd="0" presId="urn:microsoft.com/office/officeart/2005/8/layout/orgChar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49CE9D-B484-FD44-836E-8420AE359ECF}" type="doc">
      <dgm:prSet loTypeId="urn:microsoft.com/office/officeart/2005/8/layout/matrix1" loCatId="" qsTypeId="urn:microsoft.com/office/officeart/2005/8/quickstyle/simple4" qsCatId="simple" csTypeId="urn:microsoft.com/office/officeart/2005/8/colors/accent1_2" csCatId="accent1" phldr="1"/>
      <dgm:spPr/>
      <dgm:t>
        <a:bodyPr/>
        <a:lstStyle/>
        <a:p>
          <a:endParaRPr lang="zh-CN" altLang="en-US"/>
        </a:p>
      </dgm:t>
    </dgm:pt>
    <dgm:pt modelId="{7C9C080B-51F2-1347-BEDA-13F4D5FC8CA5}">
      <dgm:prSet phldrT="[文本]"/>
      <dgm:spPr/>
      <dgm:t>
        <a:bodyPr/>
        <a:lstStyle/>
        <a:p>
          <a:r>
            <a:rPr lang="zh-CN" altLang="en-US" dirty="0" smtClean="0"/>
            <a:t>过程更讲究程序性</a:t>
          </a:r>
          <a:endParaRPr lang="zh-CN" altLang="en-US" dirty="0"/>
        </a:p>
      </dgm:t>
    </dgm:pt>
    <dgm:pt modelId="{351A0FE5-6C78-0444-B207-9423D4D0B0DE}" cxnId="{BB6E037C-7D83-0347-A5A7-55B923CB74BC}" type="parTrans">
      <dgm:prSet/>
      <dgm:spPr/>
      <dgm:t>
        <a:bodyPr/>
        <a:lstStyle/>
        <a:p>
          <a:endParaRPr lang="zh-CN" altLang="en-US"/>
        </a:p>
      </dgm:t>
    </dgm:pt>
    <dgm:pt modelId="{F816BCAB-3253-5A41-95D7-45A15485AADF}" cxnId="{BB6E037C-7D83-0347-A5A7-55B923CB74BC}" type="sibTrans">
      <dgm:prSet/>
      <dgm:spPr/>
      <dgm:t>
        <a:bodyPr/>
        <a:lstStyle/>
        <a:p>
          <a:endParaRPr lang="zh-CN" altLang="en-US"/>
        </a:p>
      </dgm:t>
    </dgm:pt>
    <dgm:pt modelId="{E05FB133-1BD6-3748-A4C8-EE8F28076918}">
      <dgm:prSet phldrT="[文本]"/>
      <dgm:spPr/>
      <dgm:t>
        <a:bodyPr/>
        <a:lstStyle/>
        <a:p>
          <a:r>
            <a:rPr lang="zh-CN" altLang="en-US" dirty="0" smtClean="0"/>
            <a:t>组织管理的同一性和统一性</a:t>
          </a:r>
          <a:endParaRPr lang="zh-CN" altLang="en-US" dirty="0"/>
        </a:p>
      </dgm:t>
    </dgm:pt>
    <dgm:pt modelId="{35A036CA-435A-214A-BBB6-C9BAF8E643D6}" cxnId="{58356F2E-0BCA-AC4C-8E91-890F5CF4C828}" type="parTrans">
      <dgm:prSet/>
      <dgm:spPr/>
      <dgm:t>
        <a:bodyPr/>
        <a:lstStyle/>
        <a:p>
          <a:endParaRPr lang="zh-CN" altLang="en-US"/>
        </a:p>
      </dgm:t>
    </dgm:pt>
    <dgm:pt modelId="{38B4B309-C72A-B24E-9CE0-4D9A6970D940}" cxnId="{58356F2E-0BCA-AC4C-8E91-890F5CF4C828}" type="sibTrans">
      <dgm:prSet/>
      <dgm:spPr/>
      <dgm:t>
        <a:bodyPr/>
        <a:lstStyle/>
        <a:p>
          <a:endParaRPr lang="zh-CN" altLang="en-US"/>
        </a:p>
      </dgm:t>
    </dgm:pt>
    <dgm:pt modelId="{D5AE3D36-BB35-AB49-8F1E-993796C6180A}">
      <dgm:prSet phldrT="[文本]"/>
      <dgm:spPr/>
      <dgm:t>
        <a:bodyPr/>
        <a:lstStyle/>
        <a:p>
          <a:r>
            <a:rPr lang="zh-CN" altLang="en-US" dirty="0" smtClean="0"/>
            <a:t>人力资源管理的政策性更强</a:t>
          </a:r>
          <a:endParaRPr lang="zh-CN" altLang="en-US" dirty="0"/>
        </a:p>
      </dgm:t>
    </dgm:pt>
    <dgm:pt modelId="{584B9112-2A49-0940-B973-378F1167F926}" cxnId="{9EB6FBA3-4950-2448-A3B6-CEBC5D2D798C}" type="parTrans">
      <dgm:prSet/>
      <dgm:spPr/>
      <dgm:t>
        <a:bodyPr/>
        <a:lstStyle/>
        <a:p>
          <a:endParaRPr lang="zh-CN" altLang="en-US"/>
        </a:p>
      </dgm:t>
    </dgm:pt>
    <dgm:pt modelId="{88D1D421-E596-FF44-A0AA-1F7AD303483C}" cxnId="{9EB6FBA3-4950-2448-A3B6-CEBC5D2D798C}" type="sibTrans">
      <dgm:prSet/>
      <dgm:spPr/>
      <dgm:t>
        <a:bodyPr/>
        <a:lstStyle/>
        <a:p>
          <a:endParaRPr lang="zh-CN" altLang="en-US"/>
        </a:p>
      </dgm:t>
    </dgm:pt>
    <dgm:pt modelId="{783B035D-BA1B-B741-B71F-1FCA88F9EB68}">
      <dgm:prSet phldrT="[文本]"/>
      <dgm:spPr/>
      <dgm:t>
        <a:bodyPr/>
        <a:lstStyle/>
        <a:p>
          <a:r>
            <a:rPr lang="zh-CN" altLang="en-US" dirty="0" smtClean="0"/>
            <a:t>对公共部门从业者的道德要求更高</a:t>
          </a:r>
          <a:endParaRPr lang="zh-CN" altLang="en-US" dirty="0"/>
        </a:p>
      </dgm:t>
    </dgm:pt>
    <dgm:pt modelId="{652E6B92-880F-084A-98F2-3FCEDB91E67A}" cxnId="{BAB4068A-85D5-014F-A324-D0F695BC0636}" type="parTrans">
      <dgm:prSet/>
      <dgm:spPr/>
      <dgm:t>
        <a:bodyPr/>
        <a:lstStyle/>
        <a:p>
          <a:endParaRPr lang="zh-CN" altLang="en-US"/>
        </a:p>
      </dgm:t>
    </dgm:pt>
    <dgm:pt modelId="{FED2AF00-5B56-0B43-B299-8A1B07F8609B}" cxnId="{BAB4068A-85D5-014F-A324-D0F695BC0636}" type="sibTrans">
      <dgm:prSet/>
      <dgm:spPr/>
      <dgm:t>
        <a:bodyPr/>
        <a:lstStyle/>
        <a:p>
          <a:endParaRPr lang="zh-CN" altLang="en-US"/>
        </a:p>
      </dgm:t>
    </dgm:pt>
    <dgm:pt modelId="{B76A4685-2109-B749-873A-48738A474204}">
      <dgm:prSet phldrT="[文本]"/>
      <dgm:spPr/>
      <dgm:t>
        <a:bodyPr/>
        <a:lstStyle/>
        <a:p>
          <a:r>
            <a:rPr lang="zh-CN" altLang="en-US" dirty="0" smtClean="0"/>
            <a:t>公共部门人力资源具有相对稳定性</a:t>
          </a:r>
          <a:endParaRPr lang="zh-CN" altLang="en-US" dirty="0"/>
        </a:p>
      </dgm:t>
    </dgm:pt>
    <dgm:pt modelId="{9C2C9122-FA76-9A49-ADCD-357796B9153D}" cxnId="{AD65C758-1E00-824D-869D-A3D9FA53557A}" type="parTrans">
      <dgm:prSet/>
      <dgm:spPr/>
      <dgm:t>
        <a:bodyPr/>
        <a:lstStyle/>
        <a:p>
          <a:endParaRPr lang="zh-CN" altLang="en-US"/>
        </a:p>
      </dgm:t>
    </dgm:pt>
    <dgm:pt modelId="{CAB8B37D-15C2-AB44-AE92-0080A7A787A5}" cxnId="{AD65C758-1E00-824D-869D-A3D9FA53557A}" type="sibTrans">
      <dgm:prSet/>
      <dgm:spPr/>
      <dgm:t>
        <a:bodyPr/>
        <a:lstStyle/>
        <a:p>
          <a:endParaRPr lang="zh-CN" altLang="en-US"/>
        </a:p>
      </dgm:t>
    </dgm:pt>
    <dgm:pt modelId="{3840E5E3-6873-2342-A68B-D19DE1FEEABD}">
      <dgm:prSet phldrT="[文本]"/>
      <dgm:spPr/>
      <dgm:t>
        <a:bodyPr/>
        <a:lstStyle/>
        <a:p>
          <a:endParaRPr lang="zh-CN" altLang="en-US" dirty="0"/>
        </a:p>
      </dgm:t>
    </dgm:pt>
    <dgm:pt modelId="{3A7ED98E-8C1A-2E4E-AF35-BE2799EBC9D7}" cxnId="{4EE0F473-7AFE-EE44-B82B-C1B6580B17B8}" type="parTrans">
      <dgm:prSet/>
      <dgm:spPr/>
      <dgm:t>
        <a:bodyPr/>
        <a:lstStyle/>
        <a:p>
          <a:endParaRPr lang="zh-CN" altLang="en-US"/>
        </a:p>
      </dgm:t>
    </dgm:pt>
    <dgm:pt modelId="{B95DC20B-5C69-2D4C-9B74-A0503F6A2E33}" cxnId="{4EE0F473-7AFE-EE44-B82B-C1B6580B17B8}" type="sibTrans">
      <dgm:prSet/>
      <dgm:spPr/>
      <dgm:t>
        <a:bodyPr/>
        <a:lstStyle/>
        <a:p>
          <a:endParaRPr lang="zh-CN" altLang="en-US"/>
        </a:p>
      </dgm:t>
    </dgm:pt>
    <dgm:pt modelId="{47253857-E773-9244-97D2-8FB071F42A18}" type="pres">
      <dgm:prSet presAssocID="{4749CE9D-B484-FD44-836E-8420AE359ECF}" presName="diagram" presStyleCnt="0">
        <dgm:presLayoutVars>
          <dgm:chMax val="1"/>
          <dgm:dir/>
          <dgm:animLvl val="ctr"/>
          <dgm:resizeHandles val="exact"/>
        </dgm:presLayoutVars>
      </dgm:prSet>
      <dgm:spPr/>
      <dgm:t>
        <a:bodyPr/>
        <a:lstStyle/>
        <a:p>
          <a:endParaRPr lang="zh-CN" altLang="en-US"/>
        </a:p>
      </dgm:t>
    </dgm:pt>
    <dgm:pt modelId="{2AA27424-0FC6-5341-BCB3-D3CD1A167CA3}" type="pres">
      <dgm:prSet presAssocID="{4749CE9D-B484-FD44-836E-8420AE359ECF}" presName="matrix" presStyleCnt="0"/>
      <dgm:spPr/>
    </dgm:pt>
    <dgm:pt modelId="{884147F5-E84A-EB44-8902-F8A9B5D402B5}" type="pres">
      <dgm:prSet presAssocID="{4749CE9D-B484-FD44-836E-8420AE359ECF}" presName="tile1" presStyleLbl="node1" presStyleIdx="0" presStyleCnt="4" custLinFactNeighborX="0" custLinFactNeighborY="0"/>
      <dgm:spPr/>
      <dgm:t>
        <a:bodyPr/>
        <a:lstStyle/>
        <a:p>
          <a:endParaRPr lang="zh-CN" altLang="en-US"/>
        </a:p>
      </dgm:t>
    </dgm:pt>
    <dgm:pt modelId="{AE4F25AA-60CD-D04D-979A-3553AEE07506}" type="pres">
      <dgm:prSet presAssocID="{4749CE9D-B484-FD44-836E-8420AE359ECF}" presName="tile1text" presStyleLbl="node1" presStyleIdx="0" presStyleCnt="4">
        <dgm:presLayoutVars>
          <dgm:chMax val="0"/>
          <dgm:chPref val="0"/>
          <dgm:bulletEnabled val="1"/>
        </dgm:presLayoutVars>
      </dgm:prSet>
      <dgm:spPr/>
      <dgm:t>
        <a:bodyPr/>
        <a:lstStyle/>
        <a:p>
          <a:endParaRPr lang="zh-CN" altLang="en-US"/>
        </a:p>
      </dgm:t>
    </dgm:pt>
    <dgm:pt modelId="{A860E6CA-A58A-A149-8F0B-E1F6218E013F}" type="pres">
      <dgm:prSet presAssocID="{4749CE9D-B484-FD44-836E-8420AE359ECF}" presName="tile2" presStyleLbl="node1" presStyleIdx="1" presStyleCnt="4"/>
      <dgm:spPr/>
      <dgm:t>
        <a:bodyPr/>
        <a:lstStyle/>
        <a:p>
          <a:endParaRPr lang="zh-CN" altLang="en-US"/>
        </a:p>
      </dgm:t>
    </dgm:pt>
    <dgm:pt modelId="{34994D23-516B-D447-A217-B5C1249AA93A}" type="pres">
      <dgm:prSet presAssocID="{4749CE9D-B484-FD44-836E-8420AE359ECF}" presName="tile2text" presStyleLbl="node1" presStyleIdx="1" presStyleCnt="4">
        <dgm:presLayoutVars>
          <dgm:chMax val="0"/>
          <dgm:chPref val="0"/>
          <dgm:bulletEnabled val="1"/>
        </dgm:presLayoutVars>
      </dgm:prSet>
      <dgm:spPr/>
      <dgm:t>
        <a:bodyPr/>
        <a:lstStyle/>
        <a:p>
          <a:endParaRPr lang="zh-CN" altLang="en-US"/>
        </a:p>
      </dgm:t>
    </dgm:pt>
    <dgm:pt modelId="{8F0A74B6-EC97-1B4A-A3CB-EB73A3C9EBC9}" type="pres">
      <dgm:prSet presAssocID="{4749CE9D-B484-FD44-836E-8420AE359ECF}" presName="tile3" presStyleLbl="node1" presStyleIdx="2" presStyleCnt="4"/>
      <dgm:spPr/>
      <dgm:t>
        <a:bodyPr/>
        <a:lstStyle/>
        <a:p>
          <a:endParaRPr lang="zh-CN" altLang="en-US"/>
        </a:p>
      </dgm:t>
    </dgm:pt>
    <dgm:pt modelId="{F3C42007-4FCD-B74D-87CF-2E8BBFD839CF}" type="pres">
      <dgm:prSet presAssocID="{4749CE9D-B484-FD44-836E-8420AE359ECF}" presName="tile3text" presStyleLbl="node1" presStyleIdx="2" presStyleCnt="4">
        <dgm:presLayoutVars>
          <dgm:chMax val="0"/>
          <dgm:chPref val="0"/>
          <dgm:bulletEnabled val="1"/>
        </dgm:presLayoutVars>
      </dgm:prSet>
      <dgm:spPr/>
      <dgm:t>
        <a:bodyPr/>
        <a:lstStyle/>
        <a:p>
          <a:endParaRPr lang="zh-CN" altLang="en-US"/>
        </a:p>
      </dgm:t>
    </dgm:pt>
    <dgm:pt modelId="{8D13FD1D-633A-3B43-9CB0-B0F708E73C4E}" type="pres">
      <dgm:prSet presAssocID="{4749CE9D-B484-FD44-836E-8420AE359ECF}" presName="tile4" presStyleLbl="node1" presStyleIdx="3" presStyleCnt="4"/>
      <dgm:spPr/>
      <dgm:t>
        <a:bodyPr/>
        <a:lstStyle/>
        <a:p>
          <a:endParaRPr lang="zh-CN" altLang="en-US"/>
        </a:p>
      </dgm:t>
    </dgm:pt>
    <dgm:pt modelId="{3FCE1557-B7DF-254A-B1BC-BA55E9412ADC}" type="pres">
      <dgm:prSet presAssocID="{4749CE9D-B484-FD44-836E-8420AE359ECF}" presName="tile4text" presStyleLbl="node1" presStyleIdx="3" presStyleCnt="4">
        <dgm:presLayoutVars>
          <dgm:chMax val="0"/>
          <dgm:chPref val="0"/>
          <dgm:bulletEnabled val="1"/>
        </dgm:presLayoutVars>
      </dgm:prSet>
      <dgm:spPr/>
      <dgm:t>
        <a:bodyPr/>
        <a:lstStyle/>
        <a:p>
          <a:endParaRPr lang="zh-CN" altLang="en-US"/>
        </a:p>
      </dgm:t>
    </dgm:pt>
    <dgm:pt modelId="{58962906-7F46-0749-A2E2-A6DF3593D321}" type="pres">
      <dgm:prSet presAssocID="{4749CE9D-B484-FD44-836E-8420AE359ECF}" presName="centerTile" presStyleLbl="fgShp" presStyleIdx="0" presStyleCnt="1">
        <dgm:presLayoutVars>
          <dgm:chMax val="0"/>
          <dgm:chPref val="0"/>
        </dgm:presLayoutVars>
      </dgm:prSet>
      <dgm:spPr/>
      <dgm:t>
        <a:bodyPr/>
        <a:lstStyle/>
        <a:p>
          <a:endParaRPr lang="zh-CN" altLang="en-US"/>
        </a:p>
      </dgm:t>
    </dgm:pt>
  </dgm:ptLst>
  <dgm:cxnLst>
    <dgm:cxn modelId="{AD65C758-1E00-824D-869D-A3D9FA53557A}" srcId="{7C9C080B-51F2-1347-BEDA-13F4D5FC8CA5}" destId="{B76A4685-2109-B749-873A-48738A474204}" srcOrd="3" destOrd="0" parTransId="{9C2C9122-FA76-9A49-ADCD-357796B9153D}" sibTransId="{CAB8B37D-15C2-AB44-AE92-0080A7A787A5}"/>
    <dgm:cxn modelId="{A6C836FB-C9E4-7B4C-AD9F-55AB615D368A}" type="presOf" srcId="{783B035D-BA1B-B741-B71F-1FCA88F9EB68}" destId="{F3C42007-4FCD-B74D-87CF-2E8BBFD839CF}" srcOrd="1" destOrd="0" presId="urn:microsoft.com/office/officeart/2005/8/layout/matrix1"/>
    <dgm:cxn modelId="{BAB4068A-85D5-014F-A324-D0F695BC0636}" srcId="{7C9C080B-51F2-1347-BEDA-13F4D5FC8CA5}" destId="{783B035D-BA1B-B741-B71F-1FCA88F9EB68}" srcOrd="2" destOrd="0" parTransId="{652E6B92-880F-084A-98F2-3FCEDB91E67A}" sibTransId="{FED2AF00-5B56-0B43-B299-8A1B07F8609B}"/>
    <dgm:cxn modelId="{F2FCDEDA-ACCA-BA4C-B0B0-A3E2663780E9}" type="presOf" srcId="{D5AE3D36-BB35-AB49-8F1E-993796C6180A}" destId="{34994D23-516B-D447-A217-B5C1249AA93A}" srcOrd="1" destOrd="0" presId="urn:microsoft.com/office/officeart/2005/8/layout/matrix1"/>
    <dgm:cxn modelId="{BB6E037C-7D83-0347-A5A7-55B923CB74BC}" srcId="{4749CE9D-B484-FD44-836E-8420AE359ECF}" destId="{7C9C080B-51F2-1347-BEDA-13F4D5FC8CA5}" srcOrd="0" destOrd="0" parTransId="{351A0FE5-6C78-0444-B207-9423D4D0B0DE}" sibTransId="{F816BCAB-3253-5A41-95D7-45A15485AADF}"/>
    <dgm:cxn modelId="{DECD88A1-F136-D547-B172-05F42D5362D7}" type="presOf" srcId="{E05FB133-1BD6-3748-A4C8-EE8F28076918}" destId="{884147F5-E84A-EB44-8902-F8A9B5D402B5}" srcOrd="0" destOrd="0" presId="urn:microsoft.com/office/officeart/2005/8/layout/matrix1"/>
    <dgm:cxn modelId="{58356F2E-0BCA-AC4C-8E91-890F5CF4C828}" srcId="{7C9C080B-51F2-1347-BEDA-13F4D5FC8CA5}" destId="{E05FB133-1BD6-3748-A4C8-EE8F28076918}" srcOrd="0" destOrd="0" parTransId="{35A036CA-435A-214A-BBB6-C9BAF8E643D6}" sibTransId="{38B4B309-C72A-B24E-9CE0-4D9A6970D940}"/>
    <dgm:cxn modelId="{26B5200B-2C4D-3E4C-A31E-DA3B039BFB9F}" type="presOf" srcId="{B76A4685-2109-B749-873A-48738A474204}" destId="{3FCE1557-B7DF-254A-B1BC-BA55E9412ADC}" srcOrd="1" destOrd="0" presId="urn:microsoft.com/office/officeart/2005/8/layout/matrix1"/>
    <dgm:cxn modelId="{D6DEA160-47E8-6C4F-BF3B-25903A6CCA36}" type="presOf" srcId="{D5AE3D36-BB35-AB49-8F1E-993796C6180A}" destId="{A860E6CA-A58A-A149-8F0B-E1F6218E013F}" srcOrd="0" destOrd="0" presId="urn:microsoft.com/office/officeart/2005/8/layout/matrix1"/>
    <dgm:cxn modelId="{9EB6FBA3-4950-2448-A3B6-CEBC5D2D798C}" srcId="{7C9C080B-51F2-1347-BEDA-13F4D5FC8CA5}" destId="{D5AE3D36-BB35-AB49-8F1E-993796C6180A}" srcOrd="1" destOrd="0" parTransId="{584B9112-2A49-0940-B973-378F1167F926}" sibTransId="{88D1D421-E596-FF44-A0AA-1F7AD303483C}"/>
    <dgm:cxn modelId="{4EE0F473-7AFE-EE44-B82B-C1B6580B17B8}" srcId="{7C9C080B-51F2-1347-BEDA-13F4D5FC8CA5}" destId="{3840E5E3-6873-2342-A68B-D19DE1FEEABD}" srcOrd="4" destOrd="0" parTransId="{3A7ED98E-8C1A-2E4E-AF35-BE2799EBC9D7}" sibTransId="{B95DC20B-5C69-2D4C-9B74-A0503F6A2E33}"/>
    <dgm:cxn modelId="{5F72A847-C2AA-114D-A880-22F37799B93E}" type="presOf" srcId="{4749CE9D-B484-FD44-836E-8420AE359ECF}" destId="{47253857-E773-9244-97D2-8FB071F42A18}" srcOrd="0" destOrd="0" presId="urn:microsoft.com/office/officeart/2005/8/layout/matrix1"/>
    <dgm:cxn modelId="{497C67F1-F50B-3148-BA6C-B19E65B42616}" type="presOf" srcId="{E05FB133-1BD6-3748-A4C8-EE8F28076918}" destId="{AE4F25AA-60CD-D04D-979A-3553AEE07506}" srcOrd="1" destOrd="0" presId="urn:microsoft.com/office/officeart/2005/8/layout/matrix1"/>
    <dgm:cxn modelId="{07EF7136-2359-8C45-AFA3-D484E2BB8480}" type="presOf" srcId="{783B035D-BA1B-B741-B71F-1FCA88F9EB68}" destId="{8F0A74B6-EC97-1B4A-A3CB-EB73A3C9EBC9}" srcOrd="0" destOrd="0" presId="urn:microsoft.com/office/officeart/2005/8/layout/matrix1"/>
    <dgm:cxn modelId="{4279F3B8-5829-0E42-B6D6-95E3251D92AC}" type="presOf" srcId="{B76A4685-2109-B749-873A-48738A474204}" destId="{8D13FD1D-633A-3B43-9CB0-B0F708E73C4E}" srcOrd="0" destOrd="0" presId="urn:microsoft.com/office/officeart/2005/8/layout/matrix1"/>
    <dgm:cxn modelId="{A46D2079-1B28-3444-8767-2E99F9CE8FD7}" type="presOf" srcId="{7C9C080B-51F2-1347-BEDA-13F4D5FC8CA5}" destId="{58962906-7F46-0749-A2E2-A6DF3593D321}" srcOrd="0" destOrd="0" presId="urn:microsoft.com/office/officeart/2005/8/layout/matrix1"/>
    <dgm:cxn modelId="{98E50964-F6C6-714A-BD37-EB88E3FE6049}" type="presParOf" srcId="{47253857-E773-9244-97D2-8FB071F42A18}" destId="{2AA27424-0FC6-5341-BCB3-D3CD1A167CA3}" srcOrd="0" destOrd="0" presId="urn:microsoft.com/office/officeart/2005/8/layout/matrix1"/>
    <dgm:cxn modelId="{9A4644F5-1E6F-1E45-9253-56ADE92D67EA}" type="presParOf" srcId="{2AA27424-0FC6-5341-BCB3-D3CD1A167CA3}" destId="{884147F5-E84A-EB44-8902-F8A9B5D402B5}" srcOrd="0" destOrd="0" presId="urn:microsoft.com/office/officeart/2005/8/layout/matrix1"/>
    <dgm:cxn modelId="{55481A16-9CDE-F345-A224-746EA4AEA343}" type="presParOf" srcId="{2AA27424-0FC6-5341-BCB3-D3CD1A167CA3}" destId="{AE4F25AA-60CD-D04D-979A-3553AEE07506}" srcOrd="1" destOrd="0" presId="urn:microsoft.com/office/officeart/2005/8/layout/matrix1"/>
    <dgm:cxn modelId="{C022C290-29F9-D640-93AC-650676F10FF9}" type="presParOf" srcId="{2AA27424-0FC6-5341-BCB3-D3CD1A167CA3}" destId="{A860E6CA-A58A-A149-8F0B-E1F6218E013F}" srcOrd="2" destOrd="0" presId="urn:microsoft.com/office/officeart/2005/8/layout/matrix1"/>
    <dgm:cxn modelId="{21964E69-AC73-624C-9D1A-CBD6BF5C9CD0}" type="presParOf" srcId="{2AA27424-0FC6-5341-BCB3-D3CD1A167CA3}" destId="{34994D23-516B-D447-A217-B5C1249AA93A}" srcOrd="3" destOrd="0" presId="urn:microsoft.com/office/officeart/2005/8/layout/matrix1"/>
    <dgm:cxn modelId="{D83E1E99-EF3A-E343-B318-D5564422FF28}" type="presParOf" srcId="{2AA27424-0FC6-5341-BCB3-D3CD1A167CA3}" destId="{8F0A74B6-EC97-1B4A-A3CB-EB73A3C9EBC9}" srcOrd="4" destOrd="0" presId="urn:microsoft.com/office/officeart/2005/8/layout/matrix1"/>
    <dgm:cxn modelId="{1884FF41-EE46-9F4A-97BA-391F02AC3471}" type="presParOf" srcId="{2AA27424-0FC6-5341-BCB3-D3CD1A167CA3}" destId="{F3C42007-4FCD-B74D-87CF-2E8BBFD839CF}" srcOrd="5" destOrd="0" presId="urn:microsoft.com/office/officeart/2005/8/layout/matrix1"/>
    <dgm:cxn modelId="{619E8463-FF39-C145-82D0-CE63133E4CFC}" type="presParOf" srcId="{2AA27424-0FC6-5341-BCB3-D3CD1A167CA3}" destId="{8D13FD1D-633A-3B43-9CB0-B0F708E73C4E}" srcOrd="6" destOrd="0" presId="urn:microsoft.com/office/officeart/2005/8/layout/matrix1"/>
    <dgm:cxn modelId="{C946B046-A342-DB4B-86E5-130E450C2B88}" type="presParOf" srcId="{2AA27424-0FC6-5341-BCB3-D3CD1A167CA3}" destId="{3FCE1557-B7DF-254A-B1BC-BA55E9412ADC}" srcOrd="7" destOrd="0" presId="urn:microsoft.com/office/officeart/2005/8/layout/matrix1"/>
    <dgm:cxn modelId="{A5967995-542B-014E-B879-BB77868F710C}" type="presParOf" srcId="{47253857-E773-9244-97D2-8FB071F42A18}" destId="{58962906-7F46-0749-A2E2-A6DF3593D321}" srcOrd="1" destOrd="0" presId="urn:microsoft.com/office/officeart/2005/8/layout/matrix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8B10448-8217-A44F-8B1B-0B19998DA197}" type="doc">
      <dgm:prSet loTypeId="urn:microsoft.com/office/officeart/2008/layout/RadialCluster" loCatId="" qsTypeId="urn:microsoft.com/office/officeart/2005/8/quickstyle/simple4" qsCatId="simple" csTypeId="urn:microsoft.com/office/officeart/2005/8/colors/accent1_2" csCatId="accent1" phldr="1"/>
      <dgm:spPr/>
      <dgm:t>
        <a:bodyPr/>
        <a:lstStyle/>
        <a:p>
          <a:endParaRPr lang="zh-CN" altLang="en-US"/>
        </a:p>
      </dgm:t>
    </dgm:pt>
    <dgm:pt modelId="{70819457-D6EA-CF43-B63E-E8F05CD56DC1}">
      <dgm:prSet phldrT="[文本]"/>
      <dgm:spPr/>
      <dgm:t>
        <a:bodyPr/>
        <a:lstStyle/>
        <a:p>
          <a:r>
            <a:rPr lang="zh-CN" altLang="en-US" dirty="0" smtClean="0"/>
            <a:t>主体</a:t>
          </a:r>
          <a:endParaRPr lang="zh-CN" altLang="en-US" dirty="0"/>
        </a:p>
      </dgm:t>
    </dgm:pt>
    <dgm:pt modelId="{796CC7A6-CA03-F948-A360-1783F30CFFA3}" cxnId="{75A531A3-B845-FF45-973F-69A97AA64A3D}" type="parTrans">
      <dgm:prSet/>
      <dgm:spPr/>
      <dgm:t>
        <a:bodyPr/>
        <a:lstStyle/>
        <a:p>
          <a:endParaRPr lang="zh-CN" altLang="en-US"/>
        </a:p>
      </dgm:t>
    </dgm:pt>
    <dgm:pt modelId="{4AE69E1C-3D1C-754E-85F5-6691CE4669B7}" cxnId="{75A531A3-B845-FF45-973F-69A97AA64A3D}" type="sibTrans">
      <dgm:prSet/>
      <dgm:spPr/>
      <dgm:t>
        <a:bodyPr/>
        <a:lstStyle/>
        <a:p>
          <a:endParaRPr lang="zh-CN" altLang="en-US"/>
        </a:p>
      </dgm:t>
    </dgm:pt>
    <dgm:pt modelId="{46B9211E-2E1E-1E42-8C9B-B988940D0DC5}">
      <dgm:prSet phldrT="[文本]"/>
      <dgm:spPr/>
      <dgm:t>
        <a:bodyPr/>
        <a:lstStyle/>
        <a:p>
          <a:r>
            <a:rPr lang="zh-CN" altLang="en-US" dirty="0" smtClean="0"/>
            <a:t>高层管理者</a:t>
          </a:r>
          <a:endParaRPr lang="zh-CN" altLang="en-US" dirty="0"/>
        </a:p>
      </dgm:t>
    </dgm:pt>
    <dgm:pt modelId="{3DADC0E1-B256-B349-B732-78135171B8F9}" cxnId="{8F85712A-3356-0E47-9391-35585EDEEB94}" type="parTrans">
      <dgm:prSet/>
      <dgm:spPr/>
      <dgm:t>
        <a:bodyPr/>
        <a:lstStyle/>
        <a:p>
          <a:endParaRPr lang="zh-CN" altLang="en-US"/>
        </a:p>
      </dgm:t>
    </dgm:pt>
    <dgm:pt modelId="{75FE7530-6251-C944-B05B-9D55F10F88B4}" cxnId="{8F85712A-3356-0E47-9391-35585EDEEB94}" type="sibTrans">
      <dgm:prSet/>
      <dgm:spPr/>
      <dgm:t>
        <a:bodyPr/>
        <a:lstStyle/>
        <a:p>
          <a:endParaRPr lang="zh-CN" altLang="en-US"/>
        </a:p>
      </dgm:t>
    </dgm:pt>
    <dgm:pt modelId="{ADA18127-EA41-5843-95D6-51FB61C8F074}">
      <dgm:prSet phldrT="[文本]"/>
      <dgm:spPr/>
      <dgm:t>
        <a:bodyPr/>
        <a:lstStyle/>
        <a:p>
          <a:r>
            <a:rPr lang="zh-CN" altLang="en-US" dirty="0" smtClean="0"/>
            <a:t>人力资源管理部门</a:t>
          </a:r>
          <a:endParaRPr lang="zh-CN" altLang="en-US" dirty="0"/>
        </a:p>
      </dgm:t>
    </dgm:pt>
    <dgm:pt modelId="{FF78262E-0A97-D14C-9416-8F6079D29697}" cxnId="{3EF01572-B4FD-FB4A-83AC-8F815FC93B12}" type="parTrans">
      <dgm:prSet/>
      <dgm:spPr/>
      <dgm:t>
        <a:bodyPr/>
        <a:lstStyle/>
        <a:p>
          <a:endParaRPr lang="zh-CN" altLang="en-US"/>
        </a:p>
      </dgm:t>
    </dgm:pt>
    <dgm:pt modelId="{25C4C763-7399-7C49-9729-4DC0570096ED}" cxnId="{3EF01572-B4FD-FB4A-83AC-8F815FC93B12}" type="sibTrans">
      <dgm:prSet/>
      <dgm:spPr/>
      <dgm:t>
        <a:bodyPr/>
        <a:lstStyle/>
        <a:p>
          <a:endParaRPr lang="zh-CN" altLang="en-US"/>
        </a:p>
      </dgm:t>
    </dgm:pt>
    <dgm:pt modelId="{4C338C31-3CCF-E148-8678-844444F9F3AC}">
      <dgm:prSet phldrT="[文本]"/>
      <dgm:spPr/>
      <dgm:t>
        <a:bodyPr/>
        <a:lstStyle/>
        <a:p>
          <a:r>
            <a:rPr lang="zh-CN" altLang="en-US" dirty="0" smtClean="0"/>
            <a:t>中层管理者</a:t>
          </a:r>
          <a:endParaRPr lang="zh-CN" altLang="en-US" dirty="0"/>
        </a:p>
      </dgm:t>
    </dgm:pt>
    <dgm:pt modelId="{10234843-70F4-3E49-9767-486B54CC4A92}" cxnId="{754D262B-84AE-D144-AE90-BFBC68D5BBC8}" type="parTrans">
      <dgm:prSet/>
      <dgm:spPr/>
      <dgm:t>
        <a:bodyPr/>
        <a:lstStyle/>
        <a:p>
          <a:endParaRPr lang="zh-CN" altLang="en-US"/>
        </a:p>
      </dgm:t>
    </dgm:pt>
    <dgm:pt modelId="{A11C26F1-AC71-D846-80E5-3D15E4278313}" cxnId="{754D262B-84AE-D144-AE90-BFBC68D5BBC8}" type="sibTrans">
      <dgm:prSet/>
      <dgm:spPr/>
      <dgm:t>
        <a:bodyPr/>
        <a:lstStyle/>
        <a:p>
          <a:endParaRPr lang="zh-CN" altLang="en-US"/>
        </a:p>
      </dgm:t>
    </dgm:pt>
    <dgm:pt modelId="{926CACF8-3B42-6B47-A5FB-C6AD1B7B381D}">
      <dgm:prSet phldrT="[文本]"/>
      <dgm:spPr/>
      <dgm:t>
        <a:bodyPr/>
        <a:lstStyle/>
        <a:p>
          <a:r>
            <a:rPr lang="zh-CN" altLang="en-US" dirty="0" smtClean="0"/>
            <a:t>员工</a:t>
          </a:r>
          <a:endParaRPr lang="zh-CN" altLang="en-US" dirty="0"/>
        </a:p>
      </dgm:t>
    </dgm:pt>
    <dgm:pt modelId="{60B91473-FBAD-2948-AF5F-7BA76A14D2C1}" cxnId="{203B0E17-02DF-F54F-A91C-3738C7DFA3E3}" type="parTrans">
      <dgm:prSet/>
      <dgm:spPr/>
      <dgm:t>
        <a:bodyPr/>
        <a:lstStyle/>
        <a:p>
          <a:endParaRPr lang="zh-CN" altLang="en-US"/>
        </a:p>
      </dgm:t>
    </dgm:pt>
    <dgm:pt modelId="{5E45ACBC-8C11-EB4F-8582-292110165A34}" cxnId="{203B0E17-02DF-F54F-A91C-3738C7DFA3E3}" type="sibTrans">
      <dgm:prSet/>
      <dgm:spPr/>
      <dgm:t>
        <a:bodyPr/>
        <a:lstStyle/>
        <a:p>
          <a:endParaRPr lang="zh-CN" altLang="en-US"/>
        </a:p>
      </dgm:t>
    </dgm:pt>
    <dgm:pt modelId="{FA380156-E30C-884B-BE13-54FA6E0DC66D}" type="pres">
      <dgm:prSet presAssocID="{F8B10448-8217-A44F-8B1B-0B19998DA197}" presName="Name0" presStyleCnt="0">
        <dgm:presLayoutVars>
          <dgm:chMax val="1"/>
          <dgm:chPref val="1"/>
          <dgm:dir/>
          <dgm:animOne val="branch"/>
          <dgm:animLvl val="lvl"/>
        </dgm:presLayoutVars>
      </dgm:prSet>
      <dgm:spPr/>
      <dgm:t>
        <a:bodyPr/>
        <a:lstStyle/>
        <a:p>
          <a:endParaRPr lang="zh-CN" altLang="en-US"/>
        </a:p>
      </dgm:t>
    </dgm:pt>
    <dgm:pt modelId="{2003CB5F-C071-004F-8D59-5B1454C898B3}" type="pres">
      <dgm:prSet presAssocID="{70819457-D6EA-CF43-B63E-E8F05CD56DC1}" presName="singleCycle" presStyleCnt="0"/>
      <dgm:spPr/>
    </dgm:pt>
    <dgm:pt modelId="{273A909B-53C0-9649-B154-88F879E70388}" type="pres">
      <dgm:prSet presAssocID="{70819457-D6EA-CF43-B63E-E8F05CD56DC1}" presName="singleCenter" presStyleLbl="node1" presStyleIdx="0" presStyleCnt="5">
        <dgm:presLayoutVars>
          <dgm:chMax val="7"/>
          <dgm:chPref val="7"/>
        </dgm:presLayoutVars>
      </dgm:prSet>
      <dgm:spPr/>
      <dgm:t>
        <a:bodyPr/>
        <a:lstStyle/>
        <a:p>
          <a:endParaRPr lang="zh-CN" altLang="en-US"/>
        </a:p>
      </dgm:t>
    </dgm:pt>
    <dgm:pt modelId="{538407BA-1EFE-4340-8973-1D048C4F5119}" type="pres">
      <dgm:prSet presAssocID="{3DADC0E1-B256-B349-B732-78135171B8F9}" presName="Name56" presStyleLbl="parChTrans1D2" presStyleIdx="0" presStyleCnt="4"/>
      <dgm:spPr/>
      <dgm:t>
        <a:bodyPr/>
        <a:lstStyle/>
        <a:p>
          <a:endParaRPr lang="zh-CN" altLang="en-US"/>
        </a:p>
      </dgm:t>
    </dgm:pt>
    <dgm:pt modelId="{176BA7B8-1C97-5144-8DE0-F74AB06AA6D0}" type="pres">
      <dgm:prSet presAssocID="{46B9211E-2E1E-1E42-8C9B-B988940D0DC5}" presName="text0" presStyleLbl="node1" presStyleIdx="1" presStyleCnt="5">
        <dgm:presLayoutVars>
          <dgm:bulletEnabled val="1"/>
        </dgm:presLayoutVars>
      </dgm:prSet>
      <dgm:spPr/>
      <dgm:t>
        <a:bodyPr/>
        <a:lstStyle/>
        <a:p>
          <a:endParaRPr lang="zh-CN" altLang="en-US"/>
        </a:p>
      </dgm:t>
    </dgm:pt>
    <dgm:pt modelId="{FCD80C43-E776-994E-8EEB-E5BDB71B1F80}" type="pres">
      <dgm:prSet presAssocID="{FF78262E-0A97-D14C-9416-8F6079D29697}" presName="Name56" presStyleLbl="parChTrans1D2" presStyleIdx="1" presStyleCnt="4"/>
      <dgm:spPr/>
      <dgm:t>
        <a:bodyPr/>
        <a:lstStyle/>
        <a:p>
          <a:endParaRPr lang="zh-CN" altLang="en-US"/>
        </a:p>
      </dgm:t>
    </dgm:pt>
    <dgm:pt modelId="{2FC9D4F0-BA2D-F641-A921-274AE4294583}" type="pres">
      <dgm:prSet presAssocID="{ADA18127-EA41-5843-95D6-51FB61C8F074}" presName="text0" presStyleLbl="node1" presStyleIdx="2" presStyleCnt="5">
        <dgm:presLayoutVars>
          <dgm:bulletEnabled val="1"/>
        </dgm:presLayoutVars>
      </dgm:prSet>
      <dgm:spPr/>
      <dgm:t>
        <a:bodyPr/>
        <a:lstStyle/>
        <a:p>
          <a:endParaRPr lang="zh-CN" altLang="en-US"/>
        </a:p>
      </dgm:t>
    </dgm:pt>
    <dgm:pt modelId="{A2CF3ACD-C75E-0B43-B95D-6F93B7A42153}" type="pres">
      <dgm:prSet presAssocID="{10234843-70F4-3E49-9767-486B54CC4A92}" presName="Name56" presStyleLbl="parChTrans1D2" presStyleIdx="2" presStyleCnt="4"/>
      <dgm:spPr/>
      <dgm:t>
        <a:bodyPr/>
        <a:lstStyle/>
        <a:p>
          <a:endParaRPr lang="zh-CN" altLang="en-US"/>
        </a:p>
      </dgm:t>
    </dgm:pt>
    <dgm:pt modelId="{63906F06-400D-4944-9F23-3B4F3AD0F14B}" type="pres">
      <dgm:prSet presAssocID="{4C338C31-3CCF-E148-8678-844444F9F3AC}" presName="text0" presStyleLbl="node1" presStyleIdx="3" presStyleCnt="5">
        <dgm:presLayoutVars>
          <dgm:bulletEnabled val="1"/>
        </dgm:presLayoutVars>
      </dgm:prSet>
      <dgm:spPr/>
      <dgm:t>
        <a:bodyPr/>
        <a:lstStyle/>
        <a:p>
          <a:endParaRPr lang="zh-CN" altLang="en-US"/>
        </a:p>
      </dgm:t>
    </dgm:pt>
    <dgm:pt modelId="{1FD1B9BA-67DC-984C-A549-08C39A3A48BF}" type="pres">
      <dgm:prSet presAssocID="{60B91473-FBAD-2948-AF5F-7BA76A14D2C1}" presName="Name56" presStyleLbl="parChTrans1D2" presStyleIdx="3" presStyleCnt="4"/>
      <dgm:spPr/>
      <dgm:t>
        <a:bodyPr/>
        <a:lstStyle/>
        <a:p>
          <a:endParaRPr lang="zh-CN" altLang="en-US"/>
        </a:p>
      </dgm:t>
    </dgm:pt>
    <dgm:pt modelId="{6923E4DB-7AC2-F246-8DA2-BC9ED8F232A3}" type="pres">
      <dgm:prSet presAssocID="{926CACF8-3B42-6B47-A5FB-C6AD1B7B381D}" presName="text0" presStyleLbl="node1" presStyleIdx="4" presStyleCnt="5">
        <dgm:presLayoutVars>
          <dgm:bulletEnabled val="1"/>
        </dgm:presLayoutVars>
      </dgm:prSet>
      <dgm:spPr/>
      <dgm:t>
        <a:bodyPr/>
        <a:lstStyle/>
        <a:p>
          <a:endParaRPr lang="zh-CN" altLang="en-US"/>
        </a:p>
      </dgm:t>
    </dgm:pt>
  </dgm:ptLst>
  <dgm:cxnLst>
    <dgm:cxn modelId="{363FAC5F-9F1D-8148-AF07-DDCB85CA2A81}" type="presOf" srcId="{4C338C31-3CCF-E148-8678-844444F9F3AC}" destId="{63906F06-400D-4944-9F23-3B4F3AD0F14B}" srcOrd="0" destOrd="0" presId="urn:microsoft.com/office/officeart/2008/layout/RadialCluster"/>
    <dgm:cxn modelId="{48D2987F-78A6-F347-A50B-F7373F51FBFE}" type="presOf" srcId="{F8B10448-8217-A44F-8B1B-0B19998DA197}" destId="{FA380156-E30C-884B-BE13-54FA6E0DC66D}" srcOrd="0" destOrd="0" presId="urn:microsoft.com/office/officeart/2008/layout/RadialCluster"/>
    <dgm:cxn modelId="{75A531A3-B845-FF45-973F-69A97AA64A3D}" srcId="{F8B10448-8217-A44F-8B1B-0B19998DA197}" destId="{70819457-D6EA-CF43-B63E-E8F05CD56DC1}" srcOrd="0" destOrd="0" parTransId="{796CC7A6-CA03-F948-A360-1783F30CFFA3}" sibTransId="{4AE69E1C-3D1C-754E-85F5-6691CE4669B7}"/>
    <dgm:cxn modelId="{1ACEBC9E-BF9E-1A4D-85D7-C209F1FB8A57}" type="presOf" srcId="{ADA18127-EA41-5843-95D6-51FB61C8F074}" destId="{2FC9D4F0-BA2D-F641-A921-274AE4294583}" srcOrd="0" destOrd="0" presId="urn:microsoft.com/office/officeart/2008/layout/RadialCluster"/>
    <dgm:cxn modelId="{203B0E17-02DF-F54F-A91C-3738C7DFA3E3}" srcId="{70819457-D6EA-CF43-B63E-E8F05CD56DC1}" destId="{926CACF8-3B42-6B47-A5FB-C6AD1B7B381D}" srcOrd="3" destOrd="0" parTransId="{60B91473-FBAD-2948-AF5F-7BA76A14D2C1}" sibTransId="{5E45ACBC-8C11-EB4F-8582-292110165A34}"/>
    <dgm:cxn modelId="{C8DA98BF-B6E0-B046-8131-D3E126364809}" type="presOf" srcId="{60B91473-FBAD-2948-AF5F-7BA76A14D2C1}" destId="{1FD1B9BA-67DC-984C-A549-08C39A3A48BF}" srcOrd="0" destOrd="0" presId="urn:microsoft.com/office/officeart/2008/layout/RadialCluster"/>
    <dgm:cxn modelId="{3EF01572-B4FD-FB4A-83AC-8F815FC93B12}" srcId="{70819457-D6EA-CF43-B63E-E8F05CD56DC1}" destId="{ADA18127-EA41-5843-95D6-51FB61C8F074}" srcOrd="1" destOrd="0" parTransId="{FF78262E-0A97-D14C-9416-8F6079D29697}" sibTransId="{25C4C763-7399-7C49-9729-4DC0570096ED}"/>
    <dgm:cxn modelId="{8F85712A-3356-0E47-9391-35585EDEEB94}" srcId="{70819457-D6EA-CF43-B63E-E8F05CD56DC1}" destId="{46B9211E-2E1E-1E42-8C9B-B988940D0DC5}" srcOrd="0" destOrd="0" parTransId="{3DADC0E1-B256-B349-B732-78135171B8F9}" sibTransId="{75FE7530-6251-C944-B05B-9D55F10F88B4}"/>
    <dgm:cxn modelId="{754D262B-84AE-D144-AE90-BFBC68D5BBC8}" srcId="{70819457-D6EA-CF43-B63E-E8F05CD56DC1}" destId="{4C338C31-3CCF-E148-8678-844444F9F3AC}" srcOrd="2" destOrd="0" parTransId="{10234843-70F4-3E49-9767-486B54CC4A92}" sibTransId="{A11C26F1-AC71-D846-80E5-3D15E4278313}"/>
    <dgm:cxn modelId="{5ED6F5CB-E8F0-5C4E-99BA-CF833668C3FE}" type="presOf" srcId="{926CACF8-3B42-6B47-A5FB-C6AD1B7B381D}" destId="{6923E4DB-7AC2-F246-8DA2-BC9ED8F232A3}" srcOrd="0" destOrd="0" presId="urn:microsoft.com/office/officeart/2008/layout/RadialCluster"/>
    <dgm:cxn modelId="{35138CE8-728C-0D4A-BFEC-95B4CA6BAB6F}" type="presOf" srcId="{46B9211E-2E1E-1E42-8C9B-B988940D0DC5}" destId="{176BA7B8-1C97-5144-8DE0-F74AB06AA6D0}" srcOrd="0" destOrd="0" presId="urn:microsoft.com/office/officeart/2008/layout/RadialCluster"/>
    <dgm:cxn modelId="{2928DBD3-3401-8A42-9219-7A23A3047F3E}" type="presOf" srcId="{70819457-D6EA-CF43-B63E-E8F05CD56DC1}" destId="{273A909B-53C0-9649-B154-88F879E70388}" srcOrd="0" destOrd="0" presId="urn:microsoft.com/office/officeart/2008/layout/RadialCluster"/>
    <dgm:cxn modelId="{543993D9-601E-6F4C-B501-1393D86BF385}" type="presOf" srcId="{10234843-70F4-3E49-9767-486B54CC4A92}" destId="{A2CF3ACD-C75E-0B43-B95D-6F93B7A42153}" srcOrd="0" destOrd="0" presId="urn:microsoft.com/office/officeart/2008/layout/RadialCluster"/>
    <dgm:cxn modelId="{4BA65188-545B-A742-AA4A-8A5FA8AA5C44}" type="presOf" srcId="{3DADC0E1-B256-B349-B732-78135171B8F9}" destId="{538407BA-1EFE-4340-8973-1D048C4F5119}" srcOrd="0" destOrd="0" presId="urn:microsoft.com/office/officeart/2008/layout/RadialCluster"/>
    <dgm:cxn modelId="{3321311A-409E-7147-8948-12B55016E890}" type="presOf" srcId="{FF78262E-0A97-D14C-9416-8F6079D29697}" destId="{FCD80C43-E776-994E-8EEB-E5BDB71B1F80}" srcOrd="0" destOrd="0" presId="urn:microsoft.com/office/officeart/2008/layout/RadialCluster"/>
    <dgm:cxn modelId="{5893FBE2-E4F1-DB40-8B66-76B409D24760}" type="presParOf" srcId="{FA380156-E30C-884B-BE13-54FA6E0DC66D}" destId="{2003CB5F-C071-004F-8D59-5B1454C898B3}" srcOrd="0" destOrd="0" presId="urn:microsoft.com/office/officeart/2008/layout/RadialCluster"/>
    <dgm:cxn modelId="{B13FDA82-FD47-7D4F-9932-C8F6B084BF16}" type="presParOf" srcId="{2003CB5F-C071-004F-8D59-5B1454C898B3}" destId="{273A909B-53C0-9649-B154-88F879E70388}" srcOrd="0" destOrd="0" presId="urn:microsoft.com/office/officeart/2008/layout/RadialCluster"/>
    <dgm:cxn modelId="{D568E263-1808-724A-8302-B6F992E7E3D4}" type="presParOf" srcId="{2003CB5F-C071-004F-8D59-5B1454C898B3}" destId="{538407BA-1EFE-4340-8973-1D048C4F5119}" srcOrd="1" destOrd="0" presId="urn:microsoft.com/office/officeart/2008/layout/RadialCluster"/>
    <dgm:cxn modelId="{3F54CED1-0CA2-7146-BA85-A539521A339D}" type="presParOf" srcId="{2003CB5F-C071-004F-8D59-5B1454C898B3}" destId="{176BA7B8-1C97-5144-8DE0-F74AB06AA6D0}" srcOrd="2" destOrd="0" presId="urn:microsoft.com/office/officeart/2008/layout/RadialCluster"/>
    <dgm:cxn modelId="{7FBE2F9B-6BC6-5F45-ACA8-D204259AB719}" type="presParOf" srcId="{2003CB5F-C071-004F-8D59-5B1454C898B3}" destId="{FCD80C43-E776-994E-8EEB-E5BDB71B1F80}" srcOrd="3" destOrd="0" presId="urn:microsoft.com/office/officeart/2008/layout/RadialCluster"/>
    <dgm:cxn modelId="{3F6A01AC-FB09-DE41-8B25-726F6775DD72}" type="presParOf" srcId="{2003CB5F-C071-004F-8D59-5B1454C898B3}" destId="{2FC9D4F0-BA2D-F641-A921-274AE4294583}" srcOrd="4" destOrd="0" presId="urn:microsoft.com/office/officeart/2008/layout/RadialCluster"/>
    <dgm:cxn modelId="{DFEF3DA6-240E-A641-8AE6-1C55FE1DFBA4}" type="presParOf" srcId="{2003CB5F-C071-004F-8D59-5B1454C898B3}" destId="{A2CF3ACD-C75E-0B43-B95D-6F93B7A42153}" srcOrd="5" destOrd="0" presId="urn:microsoft.com/office/officeart/2008/layout/RadialCluster"/>
    <dgm:cxn modelId="{88F8F21B-13E6-3A4D-A6F3-8F4D1924202D}" type="presParOf" srcId="{2003CB5F-C071-004F-8D59-5B1454C898B3}" destId="{63906F06-400D-4944-9F23-3B4F3AD0F14B}" srcOrd="6" destOrd="0" presId="urn:microsoft.com/office/officeart/2008/layout/RadialCluster"/>
    <dgm:cxn modelId="{6134A19A-8A24-AF4D-89A7-641FF634056D}" type="presParOf" srcId="{2003CB5F-C071-004F-8D59-5B1454C898B3}" destId="{1FD1B9BA-67DC-984C-A549-08C39A3A48BF}" srcOrd="7" destOrd="0" presId="urn:microsoft.com/office/officeart/2008/layout/RadialCluster"/>
    <dgm:cxn modelId="{54A111EF-732E-714C-BE26-1EEE4ABF8F7A}" type="presParOf" srcId="{2003CB5F-C071-004F-8D59-5B1454C898B3}" destId="{6923E4DB-7AC2-F246-8DA2-BC9ED8F232A3}" srcOrd="8" destOrd="0" presId="urn:microsoft.com/office/officeart/2008/layout/RadialCluster"/>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C63782-22AE-1B4F-AC3C-38E0E279AB3A}">
      <dsp:nvSpPr>
        <dsp:cNvPr id="0" name=""/>
        <dsp:cNvSpPr/>
      </dsp:nvSpPr>
      <dsp:spPr>
        <a:xfrm>
          <a:off x="3758134" y="1151300"/>
          <a:ext cx="3223023" cy="223747"/>
        </a:xfrm>
        <a:custGeom>
          <a:avLst/>
          <a:gdLst/>
          <a:ahLst/>
          <a:cxnLst/>
          <a:rect l="0" t="0" r="0" b="0"/>
          <a:pathLst>
            <a:path>
              <a:moveTo>
                <a:pt x="0" y="0"/>
              </a:moveTo>
              <a:lnTo>
                <a:pt x="0" y="111873"/>
              </a:lnTo>
              <a:lnTo>
                <a:pt x="3223023" y="111873"/>
              </a:lnTo>
              <a:lnTo>
                <a:pt x="3223023" y="223747"/>
              </a:lnTo>
            </a:path>
          </a:pathLst>
        </a:cu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5E4F4EC-588B-9D49-87BD-DEAC17ACF539}">
      <dsp:nvSpPr>
        <dsp:cNvPr id="0" name=""/>
        <dsp:cNvSpPr/>
      </dsp:nvSpPr>
      <dsp:spPr>
        <a:xfrm>
          <a:off x="3758134" y="1151300"/>
          <a:ext cx="1933814" cy="223747"/>
        </a:xfrm>
        <a:custGeom>
          <a:avLst/>
          <a:gdLst/>
          <a:ahLst/>
          <a:cxnLst/>
          <a:rect l="0" t="0" r="0" b="0"/>
          <a:pathLst>
            <a:path>
              <a:moveTo>
                <a:pt x="0" y="0"/>
              </a:moveTo>
              <a:lnTo>
                <a:pt x="0" y="111873"/>
              </a:lnTo>
              <a:lnTo>
                <a:pt x="1933814" y="111873"/>
              </a:lnTo>
              <a:lnTo>
                <a:pt x="1933814" y="223747"/>
              </a:lnTo>
            </a:path>
          </a:pathLst>
        </a:cu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96C2ABF-E1C6-C647-8ACF-2501DEBBC9A5}">
      <dsp:nvSpPr>
        <dsp:cNvPr id="0" name=""/>
        <dsp:cNvSpPr/>
      </dsp:nvSpPr>
      <dsp:spPr>
        <a:xfrm>
          <a:off x="3758134" y="1151300"/>
          <a:ext cx="644604" cy="223747"/>
        </a:xfrm>
        <a:custGeom>
          <a:avLst/>
          <a:gdLst/>
          <a:ahLst/>
          <a:cxnLst/>
          <a:rect l="0" t="0" r="0" b="0"/>
          <a:pathLst>
            <a:path>
              <a:moveTo>
                <a:pt x="0" y="0"/>
              </a:moveTo>
              <a:lnTo>
                <a:pt x="0" y="111873"/>
              </a:lnTo>
              <a:lnTo>
                <a:pt x="644604" y="111873"/>
              </a:lnTo>
              <a:lnTo>
                <a:pt x="644604" y="223747"/>
              </a:lnTo>
            </a:path>
          </a:pathLst>
        </a:cu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E5D17B0-4AE8-6F4C-A412-E8D6E6E561E5}">
      <dsp:nvSpPr>
        <dsp:cNvPr id="0" name=""/>
        <dsp:cNvSpPr/>
      </dsp:nvSpPr>
      <dsp:spPr>
        <a:xfrm>
          <a:off x="3113529" y="1151300"/>
          <a:ext cx="644604" cy="223747"/>
        </a:xfrm>
        <a:custGeom>
          <a:avLst/>
          <a:gdLst/>
          <a:ahLst/>
          <a:cxnLst/>
          <a:rect l="0" t="0" r="0" b="0"/>
          <a:pathLst>
            <a:path>
              <a:moveTo>
                <a:pt x="644604" y="0"/>
              </a:moveTo>
              <a:lnTo>
                <a:pt x="644604" y="111873"/>
              </a:lnTo>
              <a:lnTo>
                <a:pt x="0" y="111873"/>
              </a:lnTo>
              <a:lnTo>
                <a:pt x="0" y="223747"/>
              </a:lnTo>
            </a:path>
          </a:pathLst>
        </a:cu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6263640-5D28-3148-94EE-10F87BA00734}">
      <dsp:nvSpPr>
        <dsp:cNvPr id="0" name=""/>
        <dsp:cNvSpPr/>
      </dsp:nvSpPr>
      <dsp:spPr>
        <a:xfrm>
          <a:off x="1824320" y="1151300"/>
          <a:ext cx="1933814" cy="223747"/>
        </a:xfrm>
        <a:custGeom>
          <a:avLst/>
          <a:gdLst/>
          <a:ahLst/>
          <a:cxnLst/>
          <a:rect l="0" t="0" r="0" b="0"/>
          <a:pathLst>
            <a:path>
              <a:moveTo>
                <a:pt x="1933814" y="0"/>
              </a:moveTo>
              <a:lnTo>
                <a:pt x="1933814" y="111873"/>
              </a:lnTo>
              <a:lnTo>
                <a:pt x="0" y="111873"/>
              </a:lnTo>
              <a:lnTo>
                <a:pt x="0" y="223747"/>
              </a:lnTo>
            </a:path>
          </a:pathLst>
        </a:cu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91878B7-2643-7E4D-86F2-636732281D94}">
      <dsp:nvSpPr>
        <dsp:cNvPr id="0" name=""/>
        <dsp:cNvSpPr/>
      </dsp:nvSpPr>
      <dsp:spPr>
        <a:xfrm>
          <a:off x="535110" y="1151300"/>
          <a:ext cx="3223023" cy="223747"/>
        </a:xfrm>
        <a:custGeom>
          <a:avLst/>
          <a:gdLst/>
          <a:ahLst/>
          <a:cxnLst/>
          <a:rect l="0" t="0" r="0" b="0"/>
          <a:pathLst>
            <a:path>
              <a:moveTo>
                <a:pt x="3223023" y="0"/>
              </a:moveTo>
              <a:lnTo>
                <a:pt x="3223023" y="111873"/>
              </a:lnTo>
              <a:lnTo>
                <a:pt x="0" y="111873"/>
              </a:lnTo>
              <a:lnTo>
                <a:pt x="0" y="223747"/>
              </a:lnTo>
            </a:path>
          </a:pathLst>
        </a:cu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0474B49-A534-D943-86E0-5FDF76B9D5BE}">
      <dsp:nvSpPr>
        <dsp:cNvPr id="0" name=""/>
        <dsp:cNvSpPr/>
      </dsp:nvSpPr>
      <dsp:spPr>
        <a:xfrm>
          <a:off x="1550922" y="618569"/>
          <a:ext cx="4414423" cy="532731"/>
        </a:xfrm>
        <a:prstGeom prst="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solidFill>
            <a:srgbClr val="C0664F"/>
          </a:solid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人力资源管理六大模块</a:t>
          </a:r>
          <a:endParaRPr lang="zh-CN" altLang="en-US" sz="2000" kern="1200" dirty="0"/>
        </a:p>
      </dsp:txBody>
      <dsp:txXfrm>
        <a:off x="1550922" y="618569"/>
        <a:ext cx="4414423" cy="532731"/>
      </dsp:txXfrm>
    </dsp:sp>
    <dsp:sp modelId="{B6D0803E-B054-2746-92D9-FEAF73BCC3CE}">
      <dsp:nvSpPr>
        <dsp:cNvPr id="0" name=""/>
        <dsp:cNvSpPr/>
      </dsp:nvSpPr>
      <dsp:spPr>
        <a:xfrm>
          <a:off x="2379" y="1375048"/>
          <a:ext cx="1065462" cy="532731"/>
        </a:xfrm>
        <a:prstGeom prst="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CN" altLang="en-US" sz="1600" kern="1200" dirty="0" smtClean="0"/>
            <a:t>人力资源规划</a:t>
          </a:r>
          <a:endParaRPr lang="zh-CN" altLang="en-US" sz="1600" kern="1200" dirty="0"/>
        </a:p>
      </dsp:txBody>
      <dsp:txXfrm>
        <a:off x="2379" y="1375048"/>
        <a:ext cx="1065462" cy="532731"/>
      </dsp:txXfrm>
    </dsp:sp>
    <dsp:sp modelId="{C4CF3581-8523-E743-9EB1-ED4A521DBB51}">
      <dsp:nvSpPr>
        <dsp:cNvPr id="0" name=""/>
        <dsp:cNvSpPr/>
      </dsp:nvSpPr>
      <dsp:spPr>
        <a:xfrm>
          <a:off x="1291589" y="1375048"/>
          <a:ext cx="1065462" cy="532731"/>
        </a:xfrm>
        <a:prstGeom prst="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CN" altLang="en-US" sz="1600" kern="1200" dirty="0" smtClean="0"/>
            <a:t>招聘与</a:t>
          </a:r>
        </a:p>
        <a:p>
          <a:pPr lvl="0" algn="ctr" defTabSz="711200">
            <a:lnSpc>
              <a:spcPct val="90000"/>
            </a:lnSpc>
            <a:spcBef>
              <a:spcPct val="0"/>
            </a:spcBef>
            <a:spcAft>
              <a:spcPct val="35000"/>
            </a:spcAft>
          </a:pPr>
          <a:r>
            <a:rPr lang="zh-CN" altLang="en-US" sz="1600" kern="1200" dirty="0" smtClean="0"/>
            <a:t>配置</a:t>
          </a:r>
          <a:endParaRPr lang="zh-CN" altLang="en-US" sz="1600" kern="1200" dirty="0"/>
        </a:p>
      </dsp:txBody>
      <dsp:txXfrm>
        <a:off x="1291589" y="1375048"/>
        <a:ext cx="1065462" cy="532731"/>
      </dsp:txXfrm>
    </dsp:sp>
    <dsp:sp modelId="{9A9768F9-3C32-4447-B5EB-3960EBE4C8F6}">
      <dsp:nvSpPr>
        <dsp:cNvPr id="0" name=""/>
        <dsp:cNvSpPr/>
      </dsp:nvSpPr>
      <dsp:spPr>
        <a:xfrm>
          <a:off x="2580798" y="1375048"/>
          <a:ext cx="1065462" cy="532731"/>
        </a:xfrm>
        <a:prstGeom prst="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CN" altLang="en-US" sz="1600" kern="1200" dirty="0" smtClean="0"/>
            <a:t>培训与</a:t>
          </a:r>
        </a:p>
        <a:p>
          <a:pPr lvl="0" algn="ctr" defTabSz="711200">
            <a:lnSpc>
              <a:spcPct val="90000"/>
            </a:lnSpc>
            <a:spcBef>
              <a:spcPct val="0"/>
            </a:spcBef>
            <a:spcAft>
              <a:spcPct val="35000"/>
            </a:spcAft>
          </a:pPr>
          <a:r>
            <a:rPr lang="zh-CN" altLang="en-US" sz="1600" kern="1200" dirty="0" smtClean="0"/>
            <a:t>开发</a:t>
          </a:r>
          <a:endParaRPr lang="zh-CN" altLang="en-US" sz="1600" kern="1200" dirty="0"/>
        </a:p>
      </dsp:txBody>
      <dsp:txXfrm>
        <a:off x="2580798" y="1375048"/>
        <a:ext cx="1065462" cy="532731"/>
      </dsp:txXfrm>
    </dsp:sp>
    <dsp:sp modelId="{377642EB-1512-1041-833E-58FEB4DB244D}">
      <dsp:nvSpPr>
        <dsp:cNvPr id="0" name=""/>
        <dsp:cNvSpPr/>
      </dsp:nvSpPr>
      <dsp:spPr>
        <a:xfrm>
          <a:off x="3870008" y="1375048"/>
          <a:ext cx="1065462" cy="532731"/>
        </a:xfrm>
        <a:prstGeom prst="rect">
          <a:avLst/>
        </a:prstGeom>
        <a:solidFill>
          <a:srgbClr val="008000"/>
        </a:soli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CN" altLang="en-US" sz="1600" kern="1200" dirty="0" smtClean="0"/>
            <a:t>绩效管理</a:t>
          </a:r>
          <a:endParaRPr lang="zh-CN" altLang="en-US" sz="1600" kern="1200" dirty="0"/>
        </a:p>
      </dsp:txBody>
      <dsp:txXfrm>
        <a:off x="3870008" y="1375048"/>
        <a:ext cx="1065462" cy="532731"/>
      </dsp:txXfrm>
    </dsp:sp>
    <dsp:sp modelId="{8F6B8093-77AE-F94A-9D7B-DEC1DB6AAD31}">
      <dsp:nvSpPr>
        <dsp:cNvPr id="0" name=""/>
        <dsp:cNvSpPr/>
      </dsp:nvSpPr>
      <dsp:spPr>
        <a:xfrm>
          <a:off x="5159217" y="1375048"/>
          <a:ext cx="1065462" cy="532731"/>
        </a:xfrm>
        <a:prstGeom prst="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CN" altLang="en-US" sz="1600" kern="1200" dirty="0" smtClean="0"/>
            <a:t>薪酬管理</a:t>
          </a:r>
          <a:endParaRPr lang="zh-CN" altLang="en-US" sz="1600" kern="1200" dirty="0"/>
        </a:p>
      </dsp:txBody>
      <dsp:txXfrm>
        <a:off x="5159217" y="1375048"/>
        <a:ext cx="1065462" cy="532731"/>
      </dsp:txXfrm>
    </dsp:sp>
    <dsp:sp modelId="{64F1122C-241C-5C48-B296-32FB9E7AFD4B}">
      <dsp:nvSpPr>
        <dsp:cNvPr id="0" name=""/>
        <dsp:cNvSpPr/>
      </dsp:nvSpPr>
      <dsp:spPr>
        <a:xfrm>
          <a:off x="6448426" y="1375048"/>
          <a:ext cx="1065462" cy="532731"/>
        </a:xfrm>
        <a:prstGeom prst="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CN" altLang="en-US" sz="1600" kern="1200" dirty="0" smtClean="0"/>
            <a:t>劳动关系管理</a:t>
          </a:r>
          <a:endParaRPr lang="zh-CN" altLang="en-US" sz="1600" kern="1200" dirty="0"/>
        </a:p>
      </dsp:txBody>
      <dsp:txXfrm>
        <a:off x="6448426" y="1375048"/>
        <a:ext cx="1065462" cy="5327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4147F5-E84A-EB44-8902-F8A9B5D402B5}">
      <dsp:nvSpPr>
        <dsp:cNvPr id="0" name=""/>
        <dsp:cNvSpPr/>
      </dsp:nvSpPr>
      <dsp:spPr>
        <a:xfrm rot="16200000">
          <a:off x="564183" y="-564183"/>
          <a:ext cx="1473016" cy="2601382"/>
        </a:xfrm>
        <a:prstGeom prst="round1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kern="1200" dirty="0" smtClean="0"/>
            <a:t>组织管理的同一性和统一性</a:t>
          </a:r>
          <a:endParaRPr lang="zh-CN" altLang="en-US" sz="1800" kern="1200" dirty="0"/>
        </a:p>
      </dsp:txBody>
      <dsp:txXfrm rot="5400000">
        <a:off x="0" y="0"/>
        <a:ext cx="2601382" cy="1104762"/>
      </dsp:txXfrm>
    </dsp:sp>
    <dsp:sp modelId="{A860E6CA-A58A-A149-8F0B-E1F6218E013F}">
      <dsp:nvSpPr>
        <dsp:cNvPr id="0" name=""/>
        <dsp:cNvSpPr/>
      </dsp:nvSpPr>
      <dsp:spPr>
        <a:xfrm>
          <a:off x="2601382" y="0"/>
          <a:ext cx="2601382" cy="1473016"/>
        </a:xfrm>
        <a:prstGeom prst="round1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kern="1200" dirty="0" smtClean="0"/>
            <a:t>人力资源管理的政策性更强</a:t>
          </a:r>
          <a:endParaRPr lang="zh-CN" altLang="en-US" sz="1800" kern="1200" dirty="0"/>
        </a:p>
      </dsp:txBody>
      <dsp:txXfrm>
        <a:off x="2601382" y="0"/>
        <a:ext cx="2601382" cy="1104762"/>
      </dsp:txXfrm>
    </dsp:sp>
    <dsp:sp modelId="{8F0A74B6-EC97-1B4A-A3CB-EB73A3C9EBC9}">
      <dsp:nvSpPr>
        <dsp:cNvPr id="0" name=""/>
        <dsp:cNvSpPr/>
      </dsp:nvSpPr>
      <dsp:spPr>
        <a:xfrm rot="10800000">
          <a:off x="0" y="1473016"/>
          <a:ext cx="2601382" cy="1473016"/>
        </a:xfrm>
        <a:prstGeom prst="round1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kern="1200" dirty="0" smtClean="0"/>
            <a:t>对公共部门从业者的道德要求更高</a:t>
          </a:r>
          <a:endParaRPr lang="zh-CN" altLang="en-US" sz="1800" kern="1200" dirty="0"/>
        </a:p>
      </dsp:txBody>
      <dsp:txXfrm rot="10800000">
        <a:off x="0" y="1841270"/>
        <a:ext cx="2601382" cy="1104762"/>
      </dsp:txXfrm>
    </dsp:sp>
    <dsp:sp modelId="{8D13FD1D-633A-3B43-9CB0-B0F708E73C4E}">
      <dsp:nvSpPr>
        <dsp:cNvPr id="0" name=""/>
        <dsp:cNvSpPr/>
      </dsp:nvSpPr>
      <dsp:spPr>
        <a:xfrm rot="5400000">
          <a:off x="3165565" y="908833"/>
          <a:ext cx="1473016" cy="2601382"/>
        </a:xfrm>
        <a:prstGeom prst="round1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zh-CN" altLang="en-US" sz="1800" kern="1200" dirty="0" smtClean="0"/>
            <a:t>公共部门人力资源具有相对稳定性</a:t>
          </a:r>
          <a:endParaRPr lang="zh-CN" altLang="en-US" sz="1800" kern="1200" dirty="0"/>
        </a:p>
      </dsp:txBody>
      <dsp:txXfrm rot="-5400000">
        <a:off x="2601382" y="1841270"/>
        <a:ext cx="2601382" cy="1104762"/>
      </dsp:txXfrm>
    </dsp:sp>
    <dsp:sp modelId="{58962906-7F46-0749-A2E2-A6DF3593D321}">
      <dsp:nvSpPr>
        <dsp:cNvPr id="0" name=""/>
        <dsp:cNvSpPr/>
      </dsp:nvSpPr>
      <dsp:spPr>
        <a:xfrm>
          <a:off x="1820967" y="1104762"/>
          <a:ext cx="1560829" cy="736508"/>
        </a:xfrm>
        <a:prstGeom prst="roundRect">
          <a:avLst/>
        </a:prstGeom>
        <a:gradFill rotWithShape="0">
          <a:gsLst>
            <a:gs pos="0">
              <a:schemeClr val="accent1">
                <a:tint val="60000"/>
                <a:hueOff val="0"/>
                <a:satOff val="0"/>
                <a:lumOff val="0"/>
                <a:alphaOff val="0"/>
              </a:schemeClr>
            </a:gs>
            <a:gs pos="90000">
              <a:schemeClr val="accent1">
                <a:tint val="60000"/>
                <a:hueOff val="0"/>
                <a:satOff val="0"/>
                <a:lumOff val="0"/>
                <a:alphaOff val="0"/>
                <a:shade val="100000"/>
              </a:schemeClr>
            </a:gs>
            <a:gs pos="100000">
              <a:schemeClr val="accent1">
                <a:tint val="60000"/>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dirty="0" smtClean="0"/>
            <a:t>过程更讲究程序性</a:t>
          </a:r>
          <a:endParaRPr lang="zh-CN" altLang="en-US" sz="1800" kern="1200" dirty="0"/>
        </a:p>
      </dsp:txBody>
      <dsp:txXfrm>
        <a:off x="1856920" y="1140715"/>
        <a:ext cx="1488923" cy="6646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3A909B-53C0-9649-B154-88F879E70388}">
      <dsp:nvSpPr>
        <dsp:cNvPr id="0" name=""/>
        <dsp:cNvSpPr/>
      </dsp:nvSpPr>
      <dsp:spPr>
        <a:xfrm>
          <a:off x="2529167" y="1210608"/>
          <a:ext cx="1037664" cy="1037664"/>
        </a:xfrm>
        <a:prstGeom prst="round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1333500">
            <a:lnSpc>
              <a:spcPct val="90000"/>
            </a:lnSpc>
            <a:spcBef>
              <a:spcPct val="0"/>
            </a:spcBef>
            <a:spcAft>
              <a:spcPct val="35000"/>
            </a:spcAft>
          </a:pPr>
          <a:r>
            <a:rPr lang="zh-CN" altLang="en-US" sz="3000" kern="1200" dirty="0" smtClean="0"/>
            <a:t>主体</a:t>
          </a:r>
          <a:endParaRPr lang="zh-CN" altLang="en-US" sz="3000" kern="1200" dirty="0"/>
        </a:p>
      </dsp:txBody>
      <dsp:txXfrm>
        <a:off x="2579822" y="1261263"/>
        <a:ext cx="936354" cy="936354"/>
      </dsp:txXfrm>
    </dsp:sp>
    <dsp:sp modelId="{538407BA-1EFE-4340-8973-1D048C4F5119}">
      <dsp:nvSpPr>
        <dsp:cNvPr id="0" name=""/>
        <dsp:cNvSpPr/>
      </dsp:nvSpPr>
      <dsp:spPr>
        <a:xfrm rot="16200000">
          <a:off x="2790461" y="953070"/>
          <a:ext cx="515076" cy="0"/>
        </a:xfrm>
        <a:custGeom>
          <a:avLst/>
          <a:gdLst/>
          <a:ahLst/>
          <a:cxnLst/>
          <a:rect l="0" t="0" r="0" b="0"/>
          <a:pathLst>
            <a:path>
              <a:moveTo>
                <a:pt x="0" y="0"/>
              </a:moveTo>
              <a:lnTo>
                <a:pt x="515076" y="0"/>
              </a:lnTo>
            </a:path>
          </a:pathLst>
        </a:cu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76BA7B8-1C97-5144-8DE0-F74AB06AA6D0}">
      <dsp:nvSpPr>
        <dsp:cNvPr id="0" name=""/>
        <dsp:cNvSpPr/>
      </dsp:nvSpPr>
      <dsp:spPr>
        <a:xfrm>
          <a:off x="2700382" y="297"/>
          <a:ext cx="695235" cy="695235"/>
        </a:xfrm>
        <a:prstGeom prst="round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lvl="0" algn="ctr" defTabSz="622300">
            <a:lnSpc>
              <a:spcPct val="90000"/>
            </a:lnSpc>
            <a:spcBef>
              <a:spcPct val="0"/>
            </a:spcBef>
            <a:spcAft>
              <a:spcPct val="35000"/>
            </a:spcAft>
          </a:pPr>
          <a:r>
            <a:rPr lang="zh-CN" altLang="en-US" sz="1400" kern="1200" dirty="0" smtClean="0"/>
            <a:t>高层管理者</a:t>
          </a:r>
          <a:endParaRPr lang="zh-CN" altLang="en-US" sz="1400" kern="1200" dirty="0"/>
        </a:p>
      </dsp:txBody>
      <dsp:txXfrm>
        <a:off x="2734321" y="34236"/>
        <a:ext cx="627357" cy="627357"/>
      </dsp:txXfrm>
    </dsp:sp>
    <dsp:sp modelId="{FCD80C43-E776-994E-8EEB-E5BDB71B1F80}">
      <dsp:nvSpPr>
        <dsp:cNvPr id="0" name=""/>
        <dsp:cNvSpPr/>
      </dsp:nvSpPr>
      <dsp:spPr>
        <a:xfrm>
          <a:off x="3566832" y="1729441"/>
          <a:ext cx="515076" cy="0"/>
        </a:xfrm>
        <a:custGeom>
          <a:avLst/>
          <a:gdLst/>
          <a:ahLst/>
          <a:cxnLst/>
          <a:rect l="0" t="0" r="0" b="0"/>
          <a:pathLst>
            <a:path>
              <a:moveTo>
                <a:pt x="0" y="0"/>
              </a:moveTo>
              <a:lnTo>
                <a:pt x="515076" y="0"/>
              </a:lnTo>
            </a:path>
          </a:pathLst>
        </a:cu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FC9D4F0-BA2D-F641-A921-274AE4294583}">
      <dsp:nvSpPr>
        <dsp:cNvPr id="0" name=""/>
        <dsp:cNvSpPr/>
      </dsp:nvSpPr>
      <dsp:spPr>
        <a:xfrm>
          <a:off x="4081908" y="1381823"/>
          <a:ext cx="695235" cy="695235"/>
        </a:xfrm>
        <a:prstGeom prst="round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577850">
            <a:lnSpc>
              <a:spcPct val="90000"/>
            </a:lnSpc>
            <a:spcBef>
              <a:spcPct val="0"/>
            </a:spcBef>
            <a:spcAft>
              <a:spcPct val="35000"/>
            </a:spcAft>
          </a:pPr>
          <a:r>
            <a:rPr lang="zh-CN" altLang="en-US" sz="1300" kern="1200" dirty="0" smtClean="0"/>
            <a:t>人力资源管理部门</a:t>
          </a:r>
          <a:endParaRPr lang="zh-CN" altLang="en-US" sz="1300" kern="1200" dirty="0"/>
        </a:p>
      </dsp:txBody>
      <dsp:txXfrm>
        <a:off x="4115847" y="1415762"/>
        <a:ext cx="627357" cy="627357"/>
      </dsp:txXfrm>
    </dsp:sp>
    <dsp:sp modelId="{A2CF3ACD-C75E-0B43-B95D-6F93B7A42153}">
      <dsp:nvSpPr>
        <dsp:cNvPr id="0" name=""/>
        <dsp:cNvSpPr/>
      </dsp:nvSpPr>
      <dsp:spPr>
        <a:xfrm rot="5400000">
          <a:off x="2790461" y="2505811"/>
          <a:ext cx="515076" cy="0"/>
        </a:xfrm>
        <a:custGeom>
          <a:avLst/>
          <a:gdLst/>
          <a:ahLst/>
          <a:cxnLst/>
          <a:rect l="0" t="0" r="0" b="0"/>
          <a:pathLst>
            <a:path>
              <a:moveTo>
                <a:pt x="0" y="0"/>
              </a:moveTo>
              <a:lnTo>
                <a:pt x="515076" y="0"/>
              </a:lnTo>
            </a:path>
          </a:pathLst>
        </a:cu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3906F06-400D-4944-9F23-3B4F3AD0F14B}">
      <dsp:nvSpPr>
        <dsp:cNvPr id="0" name=""/>
        <dsp:cNvSpPr/>
      </dsp:nvSpPr>
      <dsp:spPr>
        <a:xfrm>
          <a:off x="2700382" y="2763349"/>
          <a:ext cx="695235" cy="695235"/>
        </a:xfrm>
        <a:prstGeom prst="round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lvl="0" algn="ctr" defTabSz="622300">
            <a:lnSpc>
              <a:spcPct val="90000"/>
            </a:lnSpc>
            <a:spcBef>
              <a:spcPct val="0"/>
            </a:spcBef>
            <a:spcAft>
              <a:spcPct val="35000"/>
            </a:spcAft>
          </a:pPr>
          <a:r>
            <a:rPr lang="zh-CN" altLang="en-US" sz="1400" kern="1200" dirty="0" smtClean="0"/>
            <a:t>中层管理者</a:t>
          </a:r>
          <a:endParaRPr lang="zh-CN" altLang="en-US" sz="1400" kern="1200" dirty="0"/>
        </a:p>
      </dsp:txBody>
      <dsp:txXfrm>
        <a:off x="2734321" y="2797288"/>
        <a:ext cx="627357" cy="627357"/>
      </dsp:txXfrm>
    </dsp:sp>
    <dsp:sp modelId="{1FD1B9BA-67DC-984C-A549-08C39A3A48BF}">
      <dsp:nvSpPr>
        <dsp:cNvPr id="0" name=""/>
        <dsp:cNvSpPr/>
      </dsp:nvSpPr>
      <dsp:spPr>
        <a:xfrm rot="10800000">
          <a:off x="2014091" y="1729441"/>
          <a:ext cx="515076" cy="0"/>
        </a:xfrm>
        <a:custGeom>
          <a:avLst/>
          <a:gdLst/>
          <a:ahLst/>
          <a:cxnLst/>
          <a:rect l="0" t="0" r="0" b="0"/>
          <a:pathLst>
            <a:path>
              <a:moveTo>
                <a:pt x="0" y="0"/>
              </a:moveTo>
              <a:lnTo>
                <a:pt x="515076" y="0"/>
              </a:lnTo>
            </a:path>
          </a:pathLst>
        </a:custGeom>
        <a:noFill/>
        <a:ln w="10000"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923E4DB-7AC2-F246-8DA2-BC9ED8F232A3}">
      <dsp:nvSpPr>
        <dsp:cNvPr id="0" name=""/>
        <dsp:cNvSpPr/>
      </dsp:nvSpPr>
      <dsp:spPr>
        <a:xfrm>
          <a:off x="1318856" y="1381823"/>
          <a:ext cx="695235" cy="695235"/>
        </a:xfrm>
        <a:prstGeom prst="roundRect">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r>
            <a:rPr lang="zh-CN" altLang="en-US" sz="2000" kern="1200" dirty="0" smtClean="0"/>
            <a:t>员工</a:t>
          </a:r>
          <a:endParaRPr lang="zh-CN" altLang="en-US" sz="2000" kern="1200" dirty="0"/>
        </a:p>
      </dsp:txBody>
      <dsp:txXfrm>
        <a:off x="1352795" y="1415762"/>
        <a:ext cx="627357" cy="627357"/>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type="round1Rect" r:blip="" rot="270">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parTxLTRAlign" val="l"/>
                  <dgm:param type="parTxRTLAlign" val="r"/>
                  <dgm:param type="txAnchorVert" val="t"/>
                </dgm:alg>
              </dgm:if>
              <dgm:else name="Name7">
                <dgm:alg type="tx"/>
              </dgm:else>
            </dgm:choose>
            <dgm:shape xmlns:r="http://schemas.openxmlformats.org/officeDocument/2006/relationships" type="rect" r:blip="" rot="270"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parTxLTRAlign" val="l"/>
                  <dgm:param type="parTxRTLAlign" val="r"/>
                  <dgm:param type="txAnchorVert" val="t"/>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type="round1Rect" r:blip="" rot="180">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parTxLTRAlign" val="l"/>
                  <dgm:param type="parTxRTLAlign" val="r"/>
                  <dgm:param type="txAnchorVert" val="t"/>
                </dgm:alg>
              </dgm:if>
              <dgm:else name="Name25">
                <dgm:alg type="tx"/>
              </dgm:else>
            </dgm:choose>
            <dgm:shape xmlns:r="http://schemas.openxmlformats.org/officeDocument/2006/relationships" type="rect" r:blip="" rot="180"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type="round1Rect" r:blip="" rot="90">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parTxLTRAlign" val="l"/>
                  <dgm:param type="parTxRTLAlign" val="r"/>
                  <dgm:param type="txAnchorVert" val="t"/>
                </dgm:alg>
              </dgm:if>
              <dgm:else name="Name34">
                <dgm:alg type="tx"/>
              </dgm:else>
            </dgm:choose>
            <dgm:shape xmlns:r="http://schemas.openxmlformats.org/officeDocument/2006/relationships" type="rect" r:blip="" rot="90"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stAng" val="90"/>
                              <dgm:param type="ctrShpMap" val="fNode"/>
                            </dgm:alg>
                          </dgm:if>
                          <dgm:if name="Name67" axis="ch ch" ptType="node node" st="1 1" cnt="1 0" func="cnt" op="equ" val="2">
                            <dgm:alg type="cycle">
                              <dgm:param type="stAng" val="45"/>
                              <dgm:param type="spanAng" val="90"/>
                              <dgm:param type="ctrShpMap" val="fNode"/>
                            </dgm:alg>
                          </dgm:if>
                          <dgm:else name="Name68">
                            <dgm:alg type="cycle">
                              <dgm:param type="stAng" val="0"/>
                              <dgm:param type="spanAng" val="180"/>
                              <dgm:param type="ctrShpMap" val="fNode"/>
                            </dgm:alg>
                          </dgm:else>
                        </dgm:choose>
                      </dgm:if>
                      <dgm:if name="Name69" axis="ch" ptType="node" func="cnt" op="equ" val="2">
                        <dgm:choose name="Name70">
                          <dgm:if name="Name71" axis="ch ch" ptType="node node" st="1 1" cnt="1 0" func="cnt" op="equ" val="1">
                            <dgm:alg type="cycle">
                              <dgm:param type="stAng" val="0"/>
                              <dgm:param type="ctrShpMap" val="fNode"/>
                            </dgm:alg>
                          </dgm:if>
                          <dgm:if name="Name72" axis="ch ch" ptType="node node" st="1 1" cnt="1 0" func="cnt" op="equ" val="2">
                            <dgm:alg type="cycle">
                              <dgm:param type="stAng" val="315"/>
                              <dgm:param type="spanAng" val="90"/>
                              <dgm:param type="ctrShpMap" val="fNode"/>
                            </dgm:alg>
                          </dgm:if>
                          <dgm:else name="Name73">
                            <dgm:alg type="cycle">
                              <dgm:param type="stAng" val="270"/>
                              <dgm:param type="spanAng" val="180"/>
                              <dgm:param type="ctrShpMap" val="fNode"/>
                            </dgm:alg>
                          </dgm:else>
                        </dgm:choose>
                      </dgm:if>
                      <dgm:if name="Name74" axis="ch" ptType="node" func="cnt" op="equ" val="3">
                        <dgm:choose name="Name75">
                          <dgm:if name="Name76" axis="ch ch" ptType="node node" st="1 1" cnt="1 0" func="cnt" op="equ" val="1">
                            <dgm:alg type="cycle">
                              <dgm:param type="stAng" val="0"/>
                              <dgm:param type="ctrShpMap" val="fNode"/>
                            </dgm:alg>
                          </dgm:if>
                          <dgm:if name="Name77" axis="ch ch" ptType="node node" st="1 1" cnt="1 0" func="cnt" op="equ" val="2">
                            <dgm:alg type="cycle">
                              <dgm:param type="stAng" val="315"/>
                              <dgm:param type="spanAng" val="90"/>
                              <dgm:param type="ctrShpMap" val="fNode"/>
                            </dgm:alg>
                          </dgm:if>
                          <dgm:else name="Name78">
                            <dgm:alg type="cycle">
                              <dgm:param type="stAng" val="270"/>
                              <dgm:param type="spanAng" val="180"/>
                              <dgm:param type="ctrShpMap" val="fNode"/>
                            </dgm:alg>
                          </dgm:else>
                        </dgm:choose>
                      </dgm:if>
                      <dgm:if name="Name79" axis="ch" ptType="node" func="cnt" op="equ" val="4">
                        <dgm:choose name="Name80">
                          <dgm:if name="Name81" axis="ch ch" ptType="node node" st="1 1" cnt="1 0" func="cnt" op="equ" val="1">
                            <dgm:alg type="cycle">
                              <dgm:param type="stAng" val="0"/>
                              <dgm:param type="ctrShpMap" val="fNode"/>
                            </dgm:alg>
                          </dgm:if>
                          <dgm:if name="Name82" axis="ch ch" ptType="node node" st="1 1" cnt="1 0" func="cnt" op="equ" val="2">
                            <dgm:alg type="cycle">
                              <dgm:param type="stAng" val="315"/>
                              <dgm:param type="spanAng" val="90"/>
                              <dgm:param type="ctrShpMap" val="fNode"/>
                            </dgm:alg>
                          </dgm:if>
                          <dgm:else name="Name83">
                            <dgm:alg type="cycle">
                              <dgm:param type="stAng" val="292.5"/>
                              <dgm:param type="spanAng" val="135"/>
                              <dgm:param type="ctrShpMap" val="fNode"/>
                            </dgm:alg>
                          </dgm:else>
                        </dgm:choose>
                      </dgm:if>
                      <dgm:if name="Name84" axis="ch" ptType="node" func="cnt" op="equ" val="5">
                        <dgm:choose name="Name85">
                          <dgm:if name="Name86" axis="ch ch" ptType="node node" st="1 1" cnt="1 0" func="cnt" op="equ" val="1">
                            <dgm:alg type="cycle">
                              <dgm:param type="stAng" val="0"/>
                              <dgm:param type="ctrShpMap" val="fNode"/>
                            </dgm:alg>
                          </dgm:if>
                          <dgm:if name="Name87" axis="ch ch" ptType="node node" st="1 1" cnt="1 0" func="cnt" op="equ" val="2">
                            <dgm:alg type="cycle">
                              <dgm:param type="stAng" val="315"/>
                              <dgm:param type="spanAng" val="90"/>
                              <dgm:param type="ctrShpMap" val="fNode"/>
                            </dgm:alg>
                          </dgm:if>
                          <dgm:else name="Name88">
                            <dgm:alg type="cycle">
                              <dgm:param type="stAng" val="0"/>
                              <dgm:param type="spanAng" val="360"/>
                              <dgm:param type="ctrShpMap" val="fNode"/>
                            </dgm:alg>
                          </dgm:else>
                        </dgm:choose>
                      </dgm:if>
                      <dgm:if name="Name89" axis="ch" ptType="node" func="cnt" op="equ" val="6">
                        <dgm:choose name="Name90">
                          <dgm:if name="Name91" axis="ch ch" ptType="node node" st="1 1" cnt="1 0" func="cnt" op="equ" val="1">
                            <dgm:alg type="cycle">
                              <dgm:param type="stAng" val="0"/>
                              <dgm:param type="ctrShpMap" val="fNode"/>
                            </dgm:alg>
                          </dgm:if>
                          <dgm:if name="Name92" axis="ch ch" ptType="node node" st="1 1" cnt="1 0" func="cnt" op="equ" val="2">
                            <dgm:alg type="cycle">
                              <dgm:param type="stAng" val="315"/>
                              <dgm:param type="spanAng" val="90"/>
                              <dgm:param type="ctrShpMap" val="fNode"/>
                            </dgm:alg>
                          </dgm:if>
                          <dgm:else name="Name93">
                            <dgm:alg type="cycle">
                              <dgm:param type="stAng" val="0"/>
                              <dgm:param type="spanAng" val="360"/>
                              <dgm:param type="ctrShpMap" val="fNode"/>
                            </dgm:alg>
                          </dgm:else>
                        </dgm:choose>
                      </dgm:if>
                      <dgm:if name="Name94" axis="ch" ptType="node" func="cnt" op="gte" val="7">
                        <dgm:choose name="Name95">
                          <dgm:if name="Name96" axis="ch ch" ptType="node node" st="1 1" cnt="1 0" func="cnt" op="equ" val="1">
                            <dgm:alg type="cycle">
                              <dgm:param type="stAng" val="0"/>
                              <dgm:param type="ctrShpMap" val="fNode"/>
                            </dgm:alg>
                          </dgm:if>
                          <dgm:if name="Name97" axis="ch ch" ptType="node node" st="1 1" cnt="1 0" func="cnt" op="equ" val="2">
                            <dgm:alg type="cycle">
                              <dgm:param type="stAng" val="315"/>
                              <dgm:param type="spanAng" val="90"/>
                              <dgm:param type="ctrShpMap" val="fNode"/>
                            </dgm:alg>
                          </dgm:if>
                          <dgm:else name="Name98">
                            <dgm:alg type="cycle">
                              <dgm:param type="stAng" val="0"/>
                              <dgm:param type="spanAng" val="360"/>
                              <dgm:param type="ctrShpMap" val="fNode"/>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stAng" val="270"/>
                              <dgm:param type="ctrShpMap" val="fNode"/>
                            </dgm:alg>
                          </dgm:if>
                          <dgm:if name="Name105" axis="ch ch" ptType="node node" st="1 1" cnt="1 0" func="cnt" op="equ" val="2">
                            <dgm:alg type="cycle">
                              <dgm:param type="stAng" val="315"/>
                              <dgm:param type="spanAng" val="-90"/>
                              <dgm:param type="ctrShpMap" val="fNode"/>
                            </dgm:alg>
                          </dgm:if>
                          <dgm:else name="Name106">
                            <dgm:alg type="cycle">
                              <dgm:param type="stAng" val="0"/>
                              <dgm:param type="spanAng" val="-180"/>
                              <dgm:param type="ctrShpMap" val="fNode"/>
                            </dgm:alg>
                          </dgm:else>
                        </dgm:choose>
                      </dgm:if>
                      <dgm:if name="Name107" axis="ch" ptType="node" func="cnt" op="equ" val="2">
                        <dgm:choose name="Name108">
                          <dgm:if name="Name109" axis="ch ch" ptType="node node" st="1 1" cnt="1 0" func="cnt" op="equ" val="1">
                            <dgm:alg type="cycle">
                              <dgm:param type="stAng" val="0"/>
                              <dgm:param type="ctrShpMap" val="fNode"/>
                            </dgm:alg>
                          </dgm:if>
                          <dgm:if name="Name110" axis="ch ch" ptType="node node" st="1 1" cnt="1 0" func="cnt" op="equ" val="2">
                            <dgm:alg type="cycle">
                              <dgm:param type="stAng" val="45"/>
                              <dgm:param type="spanAng" val="-90"/>
                              <dgm:param type="ctrShpMap" val="fNode"/>
                            </dgm:alg>
                          </dgm:if>
                          <dgm:else name="Name111">
                            <dgm:alg type="cycle">
                              <dgm:param type="stAng" val="90"/>
                              <dgm:param type="spanAng" val="-180"/>
                              <dgm:param type="ctrShpMap" val="fNode"/>
                            </dgm:alg>
                          </dgm:else>
                        </dgm:choose>
                      </dgm:if>
                      <dgm:if name="Name112" axis="ch" ptType="node" func="cnt" op="equ" val="3">
                        <dgm:choose name="Name113">
                          <dgm:if name="Name114" axis="ch ch" ptType="node node" st="1 1" cnt="1 0" func="cnt" op="equ" val="1">
                            <dgm:alg type="cycle">
                              <dgm:param type="stAng" val="0"/>
                              <dgm:param type="ctrShpMap" val="fNode"/>
                            </dgm:alg>
                          </dgm:if>
                          <dgm:if name="Name115" axis="ch ch" ptType="node node" st="1 1" cnt="1 0" func="cnt" op="equ" val="2">
                            <dgm:alg type="cycle">
                              <dgm:param type="stAng" val="45"/>
                              <dgm:param type="spanAng" val="-90"/>
                              <dgm:param type="ctrShpMap" val="fNode"/>
                            </dgm:alg>
                          </dgm:if>
                          <dgm:else name="Name116">
                            <dgm:alg type="cycle">
                              <dgm:param type="stAng" val="90"/>
                              <dgm:param type="spanAng" val="-180"/>
                              <dgm:param type="ctrShpMap" val="fNode"/>
                            </dgm:alg>
                          </dgm:else>
                        </dgm:choose>
                      </dgm:if>
                      <dgm:if name="Name117" axis="ch" ptType="node" func="cnt" op="equ" val="4">
                        <dgm:choose name="Name118">
                          <dgm:if name="Name119" axis="ch ch" ptType="node node" st="1 1" cnt="1 0" func="cnt" op="equ" val="1">
                            <dgm:alg type="cycle">
                              <dgm:param type="stAng" val="0"/>
                              <dgm:param type="ctrShpMap" val="fNode"/>
                            </dgm:alg>
                          </dgm:if>
                          <dgm:if name="Name120" axis="ch ch" ptType="node node" st="1 1" cnt="1 0" func="cnt" op="equ" val="2">
                            <dgm:alg type="cycle">
                              <dgm:param type="stAng" val="45"/>
                              <dgm:param type="spanAng" val="-90"/>
                              <dgm:param type="ctrShpMap" val="fNode"/>
                            </dgm:alg>
                          </dgm:if>
                          <dgm:else name="Name121">
                            <dgm:alg type="cycle">
                              <dgm:param type="stAng" val="67.5"/>
                              <dgm:param type="spanAng" val="-135"/>
                              <dgm:param type="ctrShpMap" val="fNode"/>
                            </dgm:alg>
                          </dgm:else>
                        </dgm:choose>
                      </dgm:if>
                      <dgm:if name="Name122" axis="ch" ptType="node" func="cnt" op="equ" val="5">
                        <dgm:choose name="Name123">
                          <dgm:if name="Name124" axis="ch ch" ptType="node node" st="1 1" cnt="1 0" func="cnt" op="equ" val="1">
                            <dgm:alg type="cycle">
                              <dgm:param type="stAng" val="0"/>
                              <dgm:param type="ctrShpMap" val="fNode"/>
                            </dgm:alg>
                          </dgm:if>
                          <dgm:if name="Name125" axis="ch ch" ptType="node node" st="1 1" cnt="1 0" func="cnt" op="equ" val="2">
                            <dgm:alg type="cycle">
                              <dgm:param type="stAng" val="45"/>
                              <dgm:param type="spanAng" val="-90"/>
                              <dgm:param type="ctrShpMap" val="fNode"/>
                            </dgm:alg>
                          </dgm:if>
                          <dgm:else name="Name126">
                            <dgm:alg type="cycle">
                              <dgm:param type="stAng" val="0"/>
                              <dgm:param type="spanAng" val="-360"/>
                              <dgm:param type="ctrShpMap" val="fNode"/>
                            </dgm:alg>
                          </dgm:else>
                        </dgm:choose>
                      </dgm:if>
                      <dgm:if name="Name127" axis="ch" ptType="node" func="cnt" op="equ" val="6">
                        <dgm:choose name="Name128">
                          <dgm:if name="Name129" axis="ch ch" ptType="node node" st="1 1" cnt="1 0" func="cnt" op="equ" val="1">
                            <dgm:alg type="cycle">
                              <dgm:param type="stAng" val="0"/>
                              <dgm:param type="ctrShpMap" val="fNode"/>
                            </dgm:alg>
                          </dgm:if>
                          <dgm:if name="Name130" axis="ch ch" ptType="node node" st="1 1" cnt="1 0" func="cnt" op="equ" val="2">
                            <dgm:alg type="cycle">
                              <dgm:param type="stAng" val="45"/>
                              <dgm:param type="spanAng" val="-90"/>
                              <dgm:param type="ctrShpMap" val="fNode"/>
                            </dgm:alg>
                          </dgm:if>
                          <dgm:else name="Name131">
                            <dgm:alg type="cycle">
                              <dgm:param type="stAng" val="0"/>
                              <dgm:param type="spanAng" val="-360"/>
                              <dgm:param type="ctrShpMap" val="fNode"/>
                            </dgm:alg>
                          </dgm:else>
                        </dgm:choose>
                      </dgm:if>
                      <dgm:if name="Name132" axis="ch" ptType="node" func="cnt" op="gte" val="7">
                        <dgm:choose name="Name133">
                          <dgm:if name="Name134" axis="ch ch" ptType="node node" st="1 1" cnt="1 0" func="cnt" op="equ" val="1">
                            <dgm:alg type="cycle">
                              <dgm:param type="stAng" val="0"/>
                              <dgm:param type="ctrShpMap" val="fNode"/>
                            </dgm:alg>
                          </dgm:if>
                          <dgm:if name="Name135" axis="ch ch" ptType="node node" st="1 1" cnt="1 0" func="cnt" op="equ" val="2">
                            <dgm:alg type="cycle">
                              <dgm:param type="stAng" val="45"/>
                              <dgm:param type="spanAng" val="-90"/>
                              <dgm:param type="ctrShpMap" val="fNode"/>
                            </dgm:alg>
                          </dgm:if>
                          <dgm:else name="Name136">
                            <dgm:alg type="cycle">
                              <dgm:param type="stAng" val="0"/>
                              <dgm:param type="spanAng" val="-360"/>
                              <dgm:param type="ctrShpMap" val="fNode"/>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srcNode" val="textCenter"/>
                    <dgm:param type="dstNode" val="childCenter1"/>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stAng" val="180"/>
                              <dgm:param type="ctrShpMap" val="fNode"/>
                            </dgm:alg>
                          </dgm:if>
                          <dgm:if name="Name154" axis="ch ch" ptType="node node" st="2 1" cnt="1 0" func="cnt" op="equ" val="2">
                            <dgm:alg type="cycle">
                              <dgm:param type="stAng" val="135"/>
                              <dgm:param type="spanAng" val="90"/>
                              <dgm:param type="ctrShpMap" val="fNode"/>
                            </dgm:alg>
                          </dgm:if>
                          <dgm:else name="Name155">
                            <dgm:alg type="cycle">
                              <dgm:param type="stAng" val="90"/>
                              <dgm:param type="spanAng" val="180"/>
                              <dgm:param type="ctrShpMap" val="fNode"/>
                            </dgm:alg>
                          </dgm:else>
                        </dgm:choose>
                      </dgm:if>
                      <dgm:if name="Name156" axis="ch" ptType="node" func="cnt" op="equ" val="3">
                        <dgm:choose name="Name157">
                          <dgm:if name="Name158" axis="ch ch" ptType="node node" st="2 1" cnt="1 0" func="cnt" op="equ" val="1">
                            <dgm:alg type="cycle">
                              <dgm:param type="stAng" val="120"/>
                              <dgm:param type="ctrShpMap" val="fNode"/>
                              <dgm:param type="horzAlign" val="r"/>
                              <dgm:param type="vertAlign" val="b"/>
                            </dgm:alg>
                          </dgm:if>
                          <dgm:if name="Name159" axis="ch ch" ptType="node node" st="2 1" cnt="1 0" func="cnt" op="equ" val="2">
                            <dgm:alg type="cycle">
                              <dgm:param type="stAng" val="75"/>
                              <dgm:param type="spanAng" val="90"/>
                              <dgm:param type="ctrShpMap" val="fNode"/>
                              <dgm:param type="horzAlign" val="r"/>
                              <dgm:param type="vertAlign" val="b"/>
                            </dgm:alg>
                          </dgm:if>
                          <dgm:else name="Name160">
                            <dgm:alg type="cycle">
                              <dgm:param type="stAng" val="30"/>
                              <dgm:param type="spanAng" val="180"/>
                              <dgm:param type="ctrShpMap" val="fNode"/>
                            </dgm:alg>
                          </dgm:else>
                        </dgm:choose>
                      </dgm:if>
                      <dgm:if name="Name161" axis="ch" ptType="node" func="cnt" op="equ" val="4">
                        <dgm:choose name="Name162">
                          <dgm:if name="Name163" axis="ch ch" ptType="node node" st="2 1" cnt="1 0" func="cnt" op="equ" val="1">
                            <dgm:alg type="cycle">
                              <dgm:param type="stAng" val="90"/>
                              <dgm:param type="ctrShpMap" val="fNode"/>
                            </dgm:alg>
                          </dgm:if>
                          <dgm:if name="Name164" axis="ch ch" ptType="node node" st="2 1" cnt="1 0" func="cnt" op="equ" val="2">
                            <dgm:alg type="cycle">
                              <dgm:param type="stAng" val="45"/>
                              <dgm:param type="spanAng" val="90"/>
                              <dgm:param type="ctrShpMap" val="fNode"/>
                            </dgm:alg>
                          </dgm:if>
                          <dgm:else name="Name165">
                            <dgm:alg type="cycle">
                              <dgm:param type="stAng" val="22.5"/>
                              <dgm:param type="spanAng" val="135"/>
                              <dgm:param type="ctrShpMap" val="fNode"/>
                            </dgm:alg>
                          </dgm:else>
                        </dgm:choose>
                      </dgm:if>
                      <dgm:if name="Name166" axis="ch" ptType="node" func="cnt" op="equ" val="5">
                        <dgm:choose name="Name167">
                          <dgm:if name="Name168" axis="ch ch" ptType="node node" st="2 1" cnt="1 0" func="cnt" op="equ" val="1">
                            <dgm:alg type="cycle">
                              <dgm:param type="stAng" val="72"/>
                              <dgm:param type="ctrShpMap" val="fNode"/>
                            </dgm:alg>
                          </dgm:if>
                          <dgm:if name="Name169" axis="ch ch" ptType="node node" st="2 1" cnt="1 0" func="cnt" op="equ" val="2">
                            <dgm:alg type="cycle">
                              <dgm:param type="stAng" val="27"/>
                              <dgm:param type="spanAng" val="90"/>
                              <dgm:param type="ctrShpMap" val="fNode"/>
                            </dgm:alg>
                          </dgm:if>
                          <dgm:else name="Name170">
                            <dgm:alg type="cycle">
                              <dgm:param type="stAng" val="0"/>
                              <dgm:param type="spanAng" val="360"/>
                              <dgm:param type="ctrShpMap" val="fNode"/>
                            </dgm:alg>
                          </dgm:else>
                        </dgm:choose>
                      </dgm:if>
                      <dgm:if name="Name171" axis="ch" ptType="node" func="cnt" op="equ" val="6">
                        <dgm:choose name="Name172">
                          <dgm:if name="Name173" axis="ch ch" ptType="node node" st="2 1" cnt="1 0" func="cnt" op="equ" val="1">
                            <dgm:alg type="cycle">
                              <dgm:param type="stAng" val="60"/>
                              <dgm:param type="ctrShpMap" val="fNode"/>
                            </dgm:alg>
                          </dgm:if>
                          <dgm:if name="Name174" axis="ch ch" ptType="node node" st="2 1" cnt="1 0" func="cnt" op="equ" val="2">
                            <dgm:alg type="cycle">
                              <dgm:param type="stAng" val="15"/>
                              <dgm:param type="spanAng" val="90"/>
                              <dgm:param type="ctrShpMap" val="fNode"/>
                            </dgm:alg>
                          </dgm:if>
                          <dgm:else name="Name175">
                            <dgm:alg type="cycle">
                              <dgm:param type="stAng" val="0"/>
                              <dgm:param type="spanAng" val="360"/>
                              <dgm:param type="ctrShpMap" val="fNode"/>
                            </dgm:alg>
                          </dgm:else>
                        </dgm:choose>
                      </dgm:if>
                      <dgm:if name="Name176" axis="ch" ptType="node" func="cnt" op="gte" val="7">
                        <dgm:choose name="Name177">
                          <dgm:if name="Name178" axis="ch ch" ptType="node node" st="2 1" cnt="1 0" func="cnt" op="equ" val="1">
                            <dgm:alg type="cycle">
                              <dgm:param type="stAng" val="51"/>
                              <dgm:param type="ctrShpMap" val="fNode"/>
                            </dgm:alg>
                          </dgm:if>
                          <dgm:if name="Name179" axis="ch ch" ptType="node node" st="2 1" cnt="1 0" func="cnt" op="equ" val="2">
                            <dgm:alg type="cycle">
                              <dgm:param type="stAng" val="6"/>
                              <dgm:param type="spanAng" val="90"/>
                              <dgm:param type="ctrShpMap" val="fNode"/>
                            </dgm:alg>
                          </dgm:if>
                          <dgm:else name="Name180">
                            <dgm:alg type="cycle">
                              <dgm:param type="stAng" val="0"/>
                              <dgm:param type="spanAng" val="360"/>
                              <dgm:param type="ctrShpMap" val="fNode"/>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stAng" val="180"/>
                              <dgm:param type="ctrShpMap" val="fNode"/>
                            </dgm:alg>
                          </dgm:if>
                          <dgm:if name="Name187" axis="ch ch" ptType="node node" st="2 1" cnt="1 0" func="cnt" op="equ" val="2">
                            <dgm:alg type="cycle">
                              <dgm:param type="stAng" val="225"/>
                              <dgm:param type="spanAng" val="-90"/>
                              <dgm:param type="ctrShpMap" val="fNode"/>
                            </dgm:alg>
                          </dgm:if>
                          <dgm:else name="Name188">
                            <dgm:alg type="cycle">
                              <dgm:param type="stAng" val="270"/>
                              <dgm:param type="spanAng" val="-180"/>
                              <dgm:param type="ctrShpMap" val="fNode"/>
                            </dgm:alg>
                          </dgm:else>
                        </dgm:choose>
                      </dgm:if>
                      <dgm:if name="Name189" axis="ch" ptType="node" func="cnt" op="equ" val="3">
                        <dgm:choose name="Name190">
                          <dgm:if name="Name191" axis="ch ch" ptType="node node" st="2 1" cnt="1 0" func="cnt" op="equ" val="1">
                            <dgm:alg type="cycle">
                              <dgm:param type="stAng" val="240"/>
                              <dgm:param type="ctrShpMap" val="fNode"/>
                              <dgm:param type="horzAlign" val="l"/>
                              <dgm:param type="vertAlign" val="b"/>
                            </dgm:alg>
                          </dgm:if>
                          <dgm:if name="Name192" axis="ch ch" ptType="node node" st="2 1" cnt="1 0" func="cnt" op="equ" val="2">
                            <dgm:alg type="cycle">
                              <dgm:param type="stAng" val="285"/>
                              <dgm:param type="spanAng" val="-90"/>
                              <dgm:param type="ctrShpMap" val="fNode"/>
                              <dgm:param type="horzAlign" val="l"/>
                              <dgm:param type="vertAlign" val="b"/>
                            </dgm:alg>
                          </dgm:if>
                          <dgm:else name="Name193">
                            <dgm:alg type="cycle">
                              <dgm:param type="stAng" val="330"/>
                              <dgm:param type="spanAng" val="-180"/>
                              <dgm:param type="ctrShpMap" val="fNode"/>
                            </dgm:alg>
                          </dgm:else>
                        </dgm:choose>
                      </dgm:if>
                      <dgm:if name="Name194" axis="ch" ptType="node" func="cnt" op="equ" val="4">
                        <dgm:choose name="Name195">
                          <dgm:if name="Name196" axis="ch ch" ptType="node node" st="2 1" cnt="1 0" func="cnt" op="equ" val="1">
                            <dgm:alg type="cycle">
                              <dgm:param type="stAng" val="270"/>
                              <dgm:param type="ctrShpMap" val="fNode"/>
                            </dgm:alg>
                          </dgm:if>
                          <dgm:if name="Name197" axis="ch ch" ptType="node node" st="2 1" cnt="1 0" func="cnt" op="equ" val="2">
                            <dgm:alg type="cycle">
                              <dgm:param type="stAng" val="315"/>
                              <dgm:param type="spanAng" val="-90"/>
                              <dgm:param type="ctrShpMap" val="fNode"/>
                            </dgm:alg>
                          </dgm:if>
                          <dgm:else name="Name198">
                            <dgm:alg type="cycle">
                              <dgm:param type="stAng" val="337.5"/>
                              <dgm:param type="spanAng" val="-135"/>
                              <dgm:param type="ctrShpMap" val="fNode"/>
                            </dgm:alg>
                          </dgm:else>
                        </dgm:choose>
                      </dgm:if>
                      <dgm:if name="Name199" axis="ch" ptType="node" func="cnt" op="equ" val="5">
                        <dgm:choose name="Name200">
                          <dgm:if name="Name201" axis="ch ch" ptType="node node" st="2 1" cnt="1 0" func="cnt" op="equ" val="1">
                            <dgm:alg type="cycle">
                              <dgm:param type="stAng" val="288"/>
                              <dgm:param type="ctrShpMap" val="fNode"/>
                            </dgm:alg>
                          </dgm:if>
                          <dgm:if name="Name202" axis="ch ch" ptType="node node" st="2 1" cnt="1 0" func="cnt" op="equ" val="2">
                            <dgm:alg type="cycle">
                              <dgm:param type="stAng" val="333"/>
                              <dgm:param type="spanAng" val="-90"/>
                              <dgm:param type="ctrShpMap" val="fNode"/>
                            </dgm:alg>
                          </dgm:if>
                          <dgm:else name="Name203">
                            <dgm:alg type="cycle">
                              <dgm:param type="stAng" val="0"/>
                              <dgm:param type="spanAng" val="-360"/>
                              <dgm:param type="ctrShpMap" val="fNode"/>
                            </dgm:alg>
                          </dgm:else>
                        </dgm:choose>
                      </dgm:if>
                      <dgm:if name="Name204" axis="ch" ptType="node" func="cnt" op="equ" val="6">
                        <dgm:choose name="Name205">
                          <dgm:if name="Name206" axis="ch ch" ptType="node node" st="2 1" cnt="1 0" func="cnt" op="equ" val="1">
                            <dgm:alg type="cycle">
                              <dgm:param type="stAng" val="300"/>
                              <dgm:param type="ctrShpMap" val="fNode"/>
                            </dgm:alg>
                          </dgm:if>
                          <dgm:if name="Name207" axis="ch ch" ptType="node node" st="2 1" cnt="1 0" func="cnt" op="equ" val="2">
                            <dgm:alg type="cycle">
                              <dgm:param type="stAng" val="345"/>
                              <dgm:param type="spanAng" val="-90"/>
                              <dgm:param type="ctrShpMap" val="fNode"/>
                            </dgm:alg>
                          </dgm:if>
                          <dgm:else name="Name208">
                            <dgm:alg type="cycle">
                              <dgm:param type="stAng" val="0"/>
                              <dgm:param type="spanAng" val="-360"/>
                              <dgm:param type="ctrShpMap" val="fNode"/>
                            </dgm:alg>
                          </dgm:else>
                        </dgm:choose>
                      </dgm:if>
                      <dgm:if name="Name209" axis="ch" ptType="node" func="cnt" op="gte" val="7">
                        <dgm:choose name="Name210">
                          <dgm:if name="Name211" axis="ch ch" ptType="node node" st="2 1" cnt="1 0" func="cnt" op="equ" val="1">
                            <dgm:alg type="cycle">
                              <dgm:param type="stAng" val="308"/>
                              <dgm:param type="ctrShpMap" val="fNode"/>
                            </dgm:alg>
                          </dgm:if>
                          <dgm:if name="Name212" axis="ch ch" ptType="node node" st="2 1" cnt="1 0" func="cnt" op="equ" val="2">
                            <dgm:alg type="cycle">
                              <dgm:param type="stAng" val="353"/>
                              <dgm:param type="spanAng" val="-90"/>
                              <dgm:param type="ctrShpMap" val="fNode"/>
                            </dgm:alg>
                          </dgm:if>
                          <dgm:else name="Name213">
                            <dgm:alg type="cycle">
                              <dgm:param type="stAng" val="0"/>
                              <dgm:param type="spanAng" val="-360"/>
                              <dgm:param type="ctrShpMap" val="fNode"/>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srcNode" val="textCenter"/>
                    <dgm:param type="dstNode" val="childCenter2"/>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stAng" val="240"/>
                              <dgm:param type="ctrShpMap" val="fNode"/>
                              <dgm:param type="horzAlign" val="l"/>
                              <dgm:param type="vertAlign" val="b"/>
                            </dgm:alg>
                          </dgm:if>
                          <dgm:if name="Name231" axis="ch ch" ptType="node node" st="3 1" cnt="1 0" func="cnt" op="equ" val="2">
                            <dgm:alg type="cycle">
                              <dgm:param type="stAng" val="195"/>
                              <dgm:param type="spanAng" val="90"/>
                              <dgm:param type="ctrShpMap" val="fNode"/>
                              <dgm:param type="horzAlign" val="l"/>
                              <dgm:param type="vertAlign" val="b"/>
                            </dgm:alg>
                          </dgm:if>
                          <dgm:else name="Name232">
                            <dgm:alg type="cycle">
                              <dgm:param type="stAng" val="150"/>
                              <dgm:param type="spanAng" val="180"/>
                              <dgm:param type="ctrShpMap" val="fNode"/>
                            </dgm:alg>
                          </dgm:else>
                        </dgm:choose>
                      </dgm:if>
                      <dgm:if name="Name233" axis="ch" ptType="node" func="cnt" op="equ" val="4">
                        <dgm:choose name="Name234">
                          <dgm:if name="Name235" axis="ch ch" ptType="node node" st="3 1" cnt="1 0" func="cnt" op="equ" val="1">
                            <dgm:alg type="cycle">
                              <dgm:param type="stAng" val="180"/>
                              <dgm:param type="ctrShpMap" val="fNode"/>
                            </dgm:alg>
                          </dgm:if>
                          <dgm:if name="Name236" axis="ch ch" ptType="node node" st="3 1" cnt="1 0" func="cnt" op="equ" val="2">
                            <dgm:alg type="cycle">
                              <dgm:param type="stAng" val="135"/>
                              <dgm:param type="spanAng" val="90"/>
                              <dgm:param type="ctrShpMap" val="fNode"/>
                            </dgm:alg>
                          </dgm:if>
                          <dgm:else name="Name237">
                            <dgm:alg type="cycle">
                              <dgm:param type="stAng" val="112.5"/>
                              <dgm:param type="spanAng" val="135"/>
                              <dgm:param type="ctrShpMap" val="fNode"/>
                            </dgm:alg>
                          </dgm:else>
                        </dgm:choose>
                      </dgm:if>
                      <dgm:if name="Name238" axis="ch" ptType="node" func="cnt" op="equ" val="5">
                        <dgm:choose name="Name239">
                          <dgm:if name="Name240" axis="ch ch" ptType="node node" st="3 1" cnt="1 0" func="cnt" op="equ" val="1">
                            <dgm:alg type="cycle">
                              <dgm:param type="stAng" val="144"/>
                              <dgm:param type="ctrShpMap" val="fNode"/>
                            </dgm:alg>
                          </dgm:if>
                          <dgm:if name="Name241" axis="ch ch" ptType="node node" st="3 1" cnt="1 0" func="cnt" op="equ" val="2">
                            <dgm:alg type="cycle">
                              <dgm:param type="stAng" val="99"/>
                              <dgm:param type="spanAng" val="90"/>
                              <dgm:param type="ctrShpMap" val="fNode"/>
                            </dgm:alg>
                          </dgm:if>
                          <dgm:else name="Name242">
                            <dgm:alg type="cycle">
                              <dgm:param type="stAng" val="0"/>
                              <dgm:param type="spanAng" val="360"/>
                              <dgm:param type="ctrShpMap" val="fNode"/>
                            </dgm:alg>
                          </dgm:else>
                        </dgm:choose>
                      </dgm:if>
                      <dgm:if name="Name243" axis="ch" ptType="node" func="cnt" op="equ" val="6">
                        <dgm:choose name="Name244">
                          <dgm:if name="Name245" axis="ch ch" ptType="node node" st="3 1" cnt="1 0" func="cnt" op="equ" val="1">
                            <dgm:alg type="cycle">
                              <dgm:param type="stAng" val="120"/>
                              <dgm:param type="ctrShpMap" val="fNode"/>
                            </dgm:alg>
                          </dgm:if>
                          <dgm:if name="Name246" axis="ch ch" ptType="node node" st="3 1" cnt="1 0" func="cnt" op="equ" val="2">
                            <dgm:alg type="cycle">
                              <dgm:param type="stAng" val="75"/>
                              <dgm:param type="spanAng" val="90"/>
                              <dgm:param type="ctrShpMap" val="fNode"/>
                            </dgm:alg>
                          </dgm:if>
                          <dgm:else name="Name247">
                            <dgm:alg type="cycle">
                              <dgm:param type="stAng" val="0"/>
                              <dgm:param type="spanAng" val="360"/>
                              <dgm:param type="ctrShpMap" val="fNode"/>
                            </dgm:alg>
                          </dgm:else>
                        </dgm:choose>
                      </dgm:if>
                      <dgm:if name="Name248" axis="ch" ptType="node" func="cnt" op="gte" val="7">
                        <dgm:choose name="Name249">
                          <dgm:if name="Name250" axis="ch ch" ptType="node node" st="3 1" cnt="1 0" func="cnt" op="equ" val="1">
                            <dgm:alg type="cycle">
                              <dgm:param type="stAng" val="102"/>
                              <dgm:param type="ctrShpMap" val="fNode"/>
                            </dgm:alg>
                          </dgm:if>
                          <dgm:if name="Name251" axis="ch ch" ptType="node node" st="3 1" cnt="1 0" func="cnt" op="equ" val="2">
                            <dgm:alg type="cycle">
                              <dgm:param type="stAng" val="57"/>
                              <dgm:param type="spanAng" val="90"/>
                              <dgm:param type="ctrShpMap" val="fNode"/>
                            </dgm:alg>
                          </dgm:if>
                          <dgm:else name="Name252">
                            <dgm:alg type="cycle">
                              <dgm:param type="stAng" val="0"/>
                              <dgm:param type="spanAng" val="360"/>
                              <dgm:param type="ctrShpMap" val="fNode"/>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stAng" val="120"/>
                              <dgm:param type="ctrShpMap" val="fNode"/>
                              <dgm:param type="horzAlign" val="r"/>
                              <dgm:param type="vertAlign" val="b"/>
                            </dgm:alg>
                          </dgm:if>
                          <dgm:if name="Name259" axis="ch ch" ptType="node node" st="3 1" cnt="1 0" func="cnt" op="equ" val="2">
                            <dgm:alg type="cycle">
                              <dgm:param type="stAng" val="165"/>
                              <dgm:param type="spanAng" val="-90"/>
                              <dgm:param type="ctrShpMap" val="fNode"/>
                              <dgm:param type="horzAlign" val="r"/>
                              <dgm:param type="vertAlign" val="b"/>
                            </dgm:alg>
                          </dgm:if>
                          <dgm:else name="Name260">
                            <dgm:alg type="cycle">
                              <dgm:param type="stAng" val="210"/>
                              <dgm:param type="spanAng" val="-180"/>
                              <dgm:param type="ctrShpMap" val="fNode"/>
                            </dgm:alg>
                          </dgm:else>
                        </dgm:choose>
                      </dgm:if>
                      <dgm:if name="Name261" axis="ch" ptType="node" func="cnt" op="equ" val="4">
                        <dgm:choose name="Name262">
                          <dgm:if name="Name263" axis="ch ch" ptType="node node" st="3 1" cnt="1 0" func="cnt" op="equ" val="1">
                            <dgm:alg type="cycle">
                              <dgm:param type="stAng" val="180"/>
                              <dgm:param type="ctrShpMap" val="fNode"/>
                            </dgm:alg>
                          </dgm:if>
                          <dgm:if name="Name264" axis="ch ch" ptType="node node" st="3 1" cnt="1 0" func="cnt" op="equ" val="2">
                            <dgm:alg type="cycle">
                              <dgm:param type="stAng" val="225"/>
                              <dgm:param type="spanAng" val="-90"/>
                              <dgm:param type="ctrShpMap" val="fNode"/>
                            </dgm:alg>
                          </dgm:if>
                          <dgm:else name="Name265">
                            <dgm:alg type="cycle">
                              <dgm:param type="stAng" val="247.5"/>
                              <dgm:param type="spanAng" val="-135"/>
                              <dgm:param type="ctrShpMap" val="fNode"/>
                            </dgm:alg>
                          </dgm:else>
                        </dgm:choose>
                      </dgm:if>
                      <dgm:if name="Name266" axis="ch" ptType="node" func="cnt" op="equ" val="5">
                        <dgm:choose name="Name267">
                          <dgm:if name="Name268" axis="ch ch" ptType="node node" st="3 1" cnt="1 0" func="cnt" op="equ" val="1">
                            <dgm:alg type="cycle">
                              <dgm:param type="stAng" val="216"/>
                              <dgm:param type="ctrShpMap" val="fNode"/>
                            </dgm:alg>
                          </dgm:if>
                          <dgm:if name="Name269" axis="ch ch" ptType="node node" st="3 1" cnt="1 0" func="cnt" op="equ" val="2">
                            <dgm:alg type="cycle">
                              <dgm:param type="stAng" val="261"/>
                              <dgm:param type="spanAng" val="-90"/>
                              <dgm:param type="ctrShpMap" val="fNode"/>
                            </dgm:alg>
                          </dgm:if>
                          <dgm:else name="Name270">
                            <dgm:alg type="cycle">
                              <dgm:param type="stAng" val="0"/>
                              <dgm:param type="spanAng" val="-360"/>
                              <dgm:param type="ctrShpMap" val="fNode"/>
                            </dgm:alg>
                          </dgm:else>
                        </dgm:choose>
                      </dgm:if>
                      <dgm:if name="Name271" axis="ch" ptType="node" func="cnt" op="equ" val="6">
                        <dgm:choose name="Name272">
                          <dgm:if name="Name273" axis="ch ch" ptType="node node" st="3 1" cnt="1 0" func="cnt" op="equ" val="1">
                            <dgm:alg type="cycle">
                              <dgm:param type="stAng" val="240"/>
                              <dgm:param type="ctrShpMap" val="fNode"/>
                            </dgm:alg>
                          </dgm:if>
                          <dgm:if name="Name274" axis="ch ch" ptType="node node" st="3 1" cnt="1 0" func="cnt" op="equ" val="2">
                            <dgm:alg type="cycle">
                              <dgm:param type="stAng" val="285"/>
                              <dgm:param type="spanAng" val="-90"/>
                              <dgm:param type="ctrShpMap" val="fNode"/>
                            </dgm:alg>
                          </dgm:if>
                          <dgm:else name="Name275">
                            <dgm:alg type="cycle">
                              <dgm:param type="stAng" val="0"/>
                              <dgm:param type="spanAng" val="-360"/>
                              <dgm:param type="ctrShpMap" val="fNode"/>
                            </dgm:alg>
                          </dgm:else>
                        </dgm:choose>
                      </dgm:if>
                      <dgm:if name="Name276" axis="ch" ptType="node" func="cnt" op="gte" val="7">
                        <dgm:choose name="Name277">
                          <dgm:if name="Name278" axis="ch ch" ptType="node node" st="3 1" cnt="1 0" func="cnt" op="equ" val="1">
                            <dgm:alg type="cycle">
                              <dgm:param type="stAng" val="257"/>
                              <dgm:param type="ctrShpMap" val="fNode"/>
                            </dgm:alg>
                          </dgm:if>
                          <dgm:if name="Name279" axis="ch ch" ptType="node node" st="3 1" cnt="1 0" func="cnt" op="equ" val="2">
                            <dgm:alg type="cycle">
                              <dgm:param type="stAng" val="302"/>
                              <dgm:param type="spanAng" val="-90"/>
                              <dgm:param type="ctrShpMap" val="fNode"/>
                            </dgm:alg>
                          </dgm:if>
                          <dgm:else name="Name280">
                            <dgm:alg type="cycle">
                              <dgm:param type="stAng" val="0"/>
                              <dgm:param type="spanAng" val="-360"/>
                              <dgm:param type="ctrShpMap" val="fNode"/>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srcNode" val="textCenter"/>
                    <dgm:param type="dstNode" val="childCenter3"/>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stAng" val="270"/>
                              <dgm:param type="ctrShpMap" val="fNode"/>
                            </dgm:alg>
                          </dgm:if>
                          <dgm:if name="Name298" axis="ch ch" ptType="node node" st="4 1" cnt="1 0" func="cnt" op="equ" val="2">
                            <dgm:alg type="cycle">
                              <dgm:param type="stAng" val="225"/>
                              <dgm:param type="spanAng" val="90"/>
                              <dgm:param type="ctrShpMap" val="fNode"/>
                            </dgm:alg>
                          </dgm:if>
                          <dgm:else name="Name299">
                            <dgm:alg type="cycle">
                              <dgm:param type="stAng" val="202.5"/>
                              <dgm:param type="spanAng" val="135"/>
                              <dgm:param type="ctrShpMap" val="fNode"/>
                            </dgm:alg>
                          </dgm:else>
                        </dgm:choose>
                      </dgm:if>
                      <dgm:if name="Name300" axis="ch" ptType="node" func="cnt" op="equ" val="5">
                        <dgm:choose name="Name301">
                          <dgm:if name="Name302" axis="ch ch" ptType="node node" st="4 1" cnt="1 0" func="cnt" op="equ" val="1">
                            <dgm:alg type="cycle">
                              <dgm:param type="stAng" val="216"/>
                              <dgm:param type="ctrShpMap" val="fNode"/>
                            </dgm:alg>
                          </dgm:if>
                          <dgm:if name="Name303" axis="ch ch" ptType="node node" st="4 1" cnt="1 0" func="cnt" op="equ" val="2">
                            <dgm:alg type="cycle">
                              <dgm:param type="stAng" val="171"/>
                              <dgm:param type="spanAng" val="90"/>
                              <dgm:param type="ctrShpMap" val="fNode"/>
                            </dgm:alg>
                          </dgm:if>
                          <dgm:else name="Name304">
                            <dgm:alg type="cycle">
                              <dgm:param type="stAng" val="0"/>
                              <dgm:param type="spanAng" val="360"/>
                              <dgm:param type="ctrShpMap" val="fNode"/>
                            </dgm:alg>
                          </dgm:else>
                        </dgm:choose>
                      </dgm:if>
                      <dgm:if name="Name305" axis="ch" ptType="node" func="cnt" op="equ" val="6">
                        <dgm:choose name="Name306">
                          <dgm:if name="Name307" axis="ch ch" ptType="node node" st="4 1" cnt="1 0" func="cnt" op="equ" val="1">
                            <dgm:alg type="cycle">
                              <dgm:param type="stAng" val="180"/>
                              <dgm:param type="ctrShpMap" val="fNode"/>
                            </dgm:alg>
                          </dgm:if>
                          <dgm:if name="Name308" axis="ch ch" ptType="node node" st="4 1" cnt="1 0" func="cnt" op="equ" val="2">
                            <dgm:alg type="cycle">
                              <dgm:param type="stAng" val="135"/>
                              <dgm:param type="spanAng" val="90"/>
                              <dgm:param type="ctrShpMap" val="fNode"/>
                            </dgm:alg>
                          </dgm:if>
                          <dgm:else name="Name309">
                            <dgm:alg type="cycle">
                              <dgm:param type="stAng" val="0"/>
                              <dgm:param type="spanAng" val="360"/>
                              <dgm:param type="ctrShpMap" val="fNode"/>
                            </dgm:alg>
                          </dgm:else>
                        </dgm:choose>
                      </dgm:if>
                      <dgm:if name="Name310" axis="ch" ptType="node" func="cnt" op="gte" val="7">
                        <dgm:choose name="Name311">
                          <dgm:if name="Name312" axis="ch ch" ptType="node node" st="4 1" cnt="1 0" func="cnt" op="equ" val="1">
                            <dgm:alg type="cycle">
                              <dgm:param type="stAng" val="154"/>
                              <dgm:param type="ctrShpMap" val="fNode"/>
                            </dgm:alg>
                          </dgm:if>
                          <dgm:if name="Name313" axis="ch ch" ptType="node node" st="4 1" cnt="1 0" func="cnt" op="equ" val="2">
                            <dgm:alg type="cycle">
                              <dgm:param type="stAng" val="109"/>
                              <dgm:param type="spanAng" val="90"/>
                              <dgm:param type="ctrShpMap" val="fNode"/>
                            </dgm:alg>
                          </dgm:if>
                          <dgm:else name="Name314">
                            <dgm:alg type="cycle">
                              <dgm:param type="stAng" val="0"/>
                              <dgm:param type="spanAng" val="360"/>
                              <dgm:param type="ctrShpMap" val="fNode"/>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stAng" val="90"/>
                              <dgm:param type="ctrShpMap" val="fNode"/>
                            </dgm:alg>
                          </dgm:if>
                          <dgm:if name="Name321" axis="ch ch" ptType="node node" st="4 1" cnt="1 0" func="cnt" op="equ" val="2">
                            <dgm:alg type="cycle">
                              <dgm:param type="stAng" val="135"/>
                              <dgm:param type="spanAng" val="-90"/>
                              <dgm:param type="ctrShpMap" val="fNode"/>
                            </dgm:alg>
                          </dgm:if>
                          <dgm:else name="Name322">
                            <dgm:alg type="cycle">
                              <dgm:param type="stAng" val="157.5"/>
                              <dgm:param type="spanAng" val="-135"/>
                              <dgm:param type="ctrShpMap" val="fNode"/>
                            </dgm:alg>
                          </dgm:else>
                        </dgm:choose>
                      </dgm:if>
                      <dgm:if name="Name323" axis="ch" ptType="node" func="cnt" op="equ" val="5">
                        <dgm:choose name="Name324">
                          <dgm:if name="Name325" axis="ch ch" ptType="node node" st="4 1" cnt="1 0" func="cnt" op="equ" val="1">
                            <dgm:alg type="cycle">
                              <dgm:param type="stAng" val="144"/>
                              <dgm:param type="ctrShpMap" val="fNode"/>
                            </dgm:alg>
                          </dgm:if>
                          <dgm:if name="Name326" axis="ch ch" ptType="node node" st="4 1" cnt="1 0" func="cnt" op="equ" val="2">
                            <dgm:alg type="cycle">
                              <dgm:param type="stAng" val="189"/>
                              <dgm:param type="spanAng" val="-90"/>
                              <dgm:param type="ctrShpMap" val="fNode"/>
                            </dgm:alg>
                          </dgm:if>
                          <dgm:else name="Name327">
                            <dgm:alg type="cycle">
                              <dgm:param type="stAng" val="0"/>
                              <dgm:param type="spanAng" val="-360"/>
                              <dgm:param type="ctrShpMap" val="fNode"/>
                            </dgm:alg>
                          </dgm:else>
                        </dgm:choose>
                      </dgm:if>
                      <dgm:if name="Name328" axis="ch" ptType="node" func="cnt" op="equ" val="6">
                        <dgm:choose name="Name329">
                          <dgm:if name="Name330" axis="ch ch" ptType="node node" st="4 1" cnt="1 0" func="cnt" op="equ" val="1">
                            <dgm:alg type="cycle">
                              <dgm:param type="stAng" val="180"/>
                              <dgm:param type="ctrShpMap" val="fNode"/>
                            </dgm:alg>
                          </dgm:if>
                          <dgm:if name="Name331" axis="ch ch" ptType="node node" st="4 1" cnt="1 0" func="cnt" op="equ" val="2">
                            <dgm:alg type="cycle">
                              <dgm:param type="stAng" val="225"/>
                              <dgm:param type="spanAng" val="-90"/>
                              <dgm:param type="ctrShpMap" val="fNode"/>
                            </dgm:alg>
                          </dgm:if>
                          <dgm:else name="Name332">
                            <dgm:alg type="cycle">
                              <dgm:param type="stAng" val="0"/>
                              <dgm:param type="spanAng" val="-360"/>
                              <dgm:param type="ctrShpMap" val="fNode"/>
                            </dgm:alg>
                          </dgm:else>
                        </dgm:choose>
                      </dgm:if>
                      <dgm:if name="Name333" axis="ch" ptType="node" func="cnt" op="gte" val="7">
                        <dgm:choose name="Name334">
                          <dgm:if name="Name335" axis="ch ch" ptType="node node" st="4 1" cnt="1 0" func="cnt" op="equ" val="1">
                            <dgm:alg type="cycle">
                              <dgm:param type="stAng" val="205"/>
                              <dgm:param type="ctrShpMap" val="fNode"/>
                            </dgm:alg>
                          </dgm:if>
                          <dgm:if name="Name336" axis="ch ch" ptType="node node" st="4 1" cnt="1 0" func="cnt" op="equ" val="2">
                            <dgm:alg type="cycle">
                              <dgm:param type="stAng" val="250"/>
                              <dgm:param type="spanAng" val="-90"/>
                              <dgm:param type="ctrShpMap" val="fNode"/>
                            </dgm:alg>
                          </dgm:if>
                          <dgm:else name="Name337">
                            <dgm:alg type="cycle">
                              <dgm:param type="stAng" val="0"/>
                              <dgm:param type="spanAng" val="-360"/>
                              <dgm:param type="ctrShpMap" val="fNode"/>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srcNode" val="textCenter"/>
                    <dgm:param type="dstNode" val="childCenter4"/>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stAng" val="288"/>
                              <dgm:param type="ctrShpMap" val="fNode"/>
                            </dgm:alg>
                          </dgm:if>
                          <dgm:if name="Name355" axis="ch ch" ptType="node node" st="5 1" cnt="1 0" func="cnt" op="equ" val="2">
                            <dgm:alg type="cycle">
                              <dgm:param type="stAng" val="243"/>
                              <dgm:param type="spanAng" val="90"/>
                              <dgm:param type="ctrShpMap" val="fNode"/>
                            </dgm:alg>
                          </dgm:if>
                          <dgm:else name="Name356">
                            <dgm:alg type="cycle">
                              <dgm:param type="stAng" val="0"/>
                              <dgm:param type="spanAng" val="360"/>
                              <dgm:param type="ctrShpMap" val="fNode"/>
                            </dgm:alg>
                          </dgm:else>
                        </dgm:choose>
                      </dgm:if>
                      <dgm:if name="Name357" axis="ch" ptType="node" func="cnt" op="equ" val="6">
                        <dgm:choose name="Name358">
                          <dgm:if name="Name359" axis="ch ch" ptType="node node" st="5 1" cnt="1 0" func="cnt" op="equ" val="1">
                            <dgm:alg type="cycle">
                              <dgm:param type="stAng" val="240"/>
                              <dgm:param type="ctrShpMap" val="fNode"/>
                            </dgm:alg>
                          </dgm:if>
                          <dgm:if name="Name360" axis="ch ch" ptType="node node" st="5 1" cnt="1 0" func="cnt" op="equ" val="2">
                            <dgm:alg type="cycle">
                              <dgm:param type="stAng" val="195"/>
                              <dgm:param type="spanAng" val="90"/>
                              <dgm:param type="ctrShpMap" val="fNode"/>
                            </dgm:alg>
                          </dgm:if>
                          <dgm:else name="Name361">
                            <dgm:alg type="cycle">
                              <dgm:param type="stAng" val="0"/>
                              <dgm:param type="spanAng" val="360"/>
                              <dgm:param type="ctrShpMap" val="fNode"/>
                            </dgm:alg>
                          </dgm:else>
                        </dgm:choose>
                      </dgm:if>
                      <dgm:if name="Name362" axis="ch" ptType="node" func="cnt" op="gte" val="7">
                        <dgm:choose name="Name363">
                          <dgm:if name="Name364" axis="ch ch" ptType="node node" st="5 1" cnt="1 0" func="cnt" op="equ" val="1">
                            <dgm:alg type="cycle">
                              <dgm:param type="stAng" val="205"/>
                              <dgm:param type="ctrShpMap" val="fNode"/>
                            </dgm:alg>
                          </dgm:if>
                          <dgm:if name="Name365" axis="ch ch" ptType="node node" st="5 1" cnt="1 0" func="cnt" op="equ" val="2">
                            <dgm:alg type="cycle">
                              <dgm:param type="stAng" val="160"/>
                              <dgm:param type="spanAng" val="90"/>
                              <dgm:param type="ctrShpMap" val="fNode"/>
                            </dgm:alg>
                          </dgm:if>
                          <dgm:else name="Name366">
                            <dgm:alg type="cycle">
                              <dgm:param type="stAng" val="0"/>
                              <dgm:param type="spanAng" val="360"/>
                              <dgm:param type="ctrShpMap" val="fNode"/>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stAng" val="72"/>
                              <dgm:param type="ctrShpMap" val="fNode"/>
                            </dgm:alg>
                          </dgm:if>
                          <dgm:if name="Name373" axis="ch ch" ptType="node node" st="5 1" cnt="1 0" func="cnt" op="equ" val="2">
                            <dgm:alg type="cycle">
                              <dgm:param type="stAng" val="117"/>
                              <dgm:param type="spanAng" val="-90"/>
                              <dgm:param type="ctrShpMap" val="fNode"/>
                            </dgm:alg>
                          </dgm:if>
                          <dgm:else name="Name374">
                            <dgm:alg type="cycle">
                              <dgm:param type="stAng" val="0"/>
                              <dgm:param type="spanAng" val="-360"/>
                              <dgm:param type="ctrShpMap" val="fNode"/>
                            </dgm:alg>
                          </dgm:else>
                        </dgm:choose>
                      </dgm:if>
                      <dgm:if name="Name375" axis="ch" ptType="node" func="cnt" op="equ" val="6">
                        <dgm:choose name="Name376">
                          <dgm:if name="Name377" axis="ch ch" ptType="node node" st="5 1" cnt="1 0" func="cnt" op="equ" val="1">
                            <dgm:alg type="cycle">
                              <dgm:param type="stAng" val="120"/>
                              <dgm:param type="ctrShpMap" val="fNode"/>
                            </dgm:alg>
                          </dgm:if>
                          <dgm:if name="Name378" axis="ch ch" ptType="node node" st="5 1" cnt="1 0" func="cnt" op="equ" val="2">
                            <dgm:alg type="cycle">
                              <dgm:param type="stAng" val="165"/>
                              <dgm:param type="spanAng" val="-90"/>
                              <dgm:param type="ctrShpMap" val="fNode"/>
                            </dgm:alg>
                          </dgm:if>
                          <dgm:else name="Name379">
                            <dgm:alg type="cycle">
                              <dgm:param type="stAng" val="0"/>
                              <dgm:param type="spanAng" val="-360"/>
                              <dgm:param type="ctrShpMap" val="fNode"/>
                            </dgm:alg>
                          </dgm:else>
                        </dgm:choose>
                      </dgm:if>
                      <dgm:if name="Name380" axis="ch" ptType="node" func="cnt" op="gte" val="7">
                        <dgm:choose name="Name381">
                          <dgm:if name="Name382" axis="ch ch" ptType="node node" st="5 1" cnt="1 0" func="cnt" op="equ" val="1">
                            <dgm:alg type="cycle">
                              <dgm:param type="stAng" val="154"/>
                              <dgm:param type="ctrShpMap" val="fNode"/>
                            </dgm:alg>
                          </dgm:if>
                          <dgm:if name="Name383" axis="ch ch" ptType="node node" st="5 1" cnt="1 0" func="cnt" op="equ" val="2">
                            <dgm:alg type="cycle">
                              <dgm:param type="stAng" val="199"/>
                              <dgm:param type="spanAng" val="-90"/>
                              <dgm:param type="ctrShpMap" val="fNode"/>
                            </dgm:alg>
                          </dgm:if>
                          <dgm:else name="Name384">
                            <dgm:alg type="cycle">
                              <dgm:param type="stAng" val="0"/>
                              <dgm:param type="spanAng" val="-360"/>
                              <dgm:param type="ctrShpMap" val="fNode"/>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srcNode" val="textCenter"/>
                    <dgm:param type="dstNode" val="childCenter5"/>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stAng" val="300"/>
                              <dgm:param type="ctrShpMap" val="fNode"/>
                            </dgm:alg>
                          </dgm:if>
                          <dgm:if name="Name402" axis="ch ch" ptType="node node" st="6 1" cnt="1 0" func="cnt" op="equ" val="2">
                            <dgm:alg type="cycle">
                              <dgm:param type="stAng" val="255"/>
                              <dgm:param type="spanAng" val="90"/>
                              <dgm:param type="ctrShpMap" val="fNode"/>
                            </dgm:alg>
                          </dgm:if>
                          <dgm:else name="Name403">
                            <dgm:alg type="cycle">
                              <dgm:param type="stAng" val="0"/>
                              <dgm:param type="spanAng" val="360"/>
                              <dgm:param type="ctrShpMap" val="fNode"/>
                            </dgm:alg>
                          </dgm:else>
                        </dgm:choose>
                      </dgm:if>
                      <dgm:if name="Name404" axis="ch" ptType="node" func="cnt" op="gte" val="7">
                        <dgm:choose name="Name405">
                          <dgm:if name="Name406" axis="ch ch" ptType="node node" st="6 1" cnt="1 0" func="cnt" op="equ" val="1">
                            <dgm:alg type="cycle">
                              <dgm:param type="stAng" val="257"/>
                              <dgm:param type="ctrShpMap" val="fNode"/>
                            </dgm:alg>
                          </dgm:if>
                          <dgm:if name="Name407" axis="ch ch" ptType="node node" st="6 1" cnt="1 0" func="cnt" op="equ" val="2">
                            <dgm:alg type="cycle">
                              <dgm:param type="stAng" val="212"/>
                              <dgm:param type="spanAng" val="90"/>
                              <dgm:param type="ctrShpMap" val="fNode"/>
                            </dgm:alg>
                          </dgm:if>
                          <dgm:else name="Name408">
                            <dgm:alg type="cycle">
                              <dgm:param type="stAng" val="0"/>
                              <dgm:param type="spanAng" val="360"/>
                              <dgm:param type="ctrShpMap" val="fNode"/>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stAng" val="60"/>
                              <dgm:param type="ctrShpMap" val="fNode"/>
                            </dgm:alg>
                          </dgm:if>
                          <dgm:if name="Name415" axis="ch ch" ptType="node node" st="6 1" cnt="1 0" func="cnt" op="equ" val="2">
                            <dgm:alg type="cycle">
                              <dgm:param type="stAng" val="105"/>
                              <dgm:param type="spanAng" val="-90"/>
                              <dgm:param type="ctrShpMap" val="fNode"/>
                            </dgm:alg>
                          </dgm:if>
                          <dgm:else name="Name416">
                            <dgm:alg type="cycle">
                              <dgm:param type="stAng" val="0"/>
                              <dgm:param type="spanAng" val="-360"/>
                              <dgm:param type="ctrShpMap" val="fNode"/>
                            </dgm:alg>
                          </dgm:else>
                        </dgm:choose>
                      </dgm:if>
                      <dgm:if name="Name417" axis="ch" ptType="node" func="cnt" op="gte" val="7">
                        <dgm:choose name="Name418">
                          <dgm:if name="Name419" axis="ch ch" ptType="node node" st="6 1" cnt="1 0" func="cnt" op="equ" val="1">
                            <dgm:alg type="cycle">
                              <dgm:param type="stAng" val="102"/>
                              <dgm:param type="ctrShpMap" val="fNode"/>
                            </dgm:alg>
                          </dgm:if>
                          <dgm:if name="Name420" axis="ch ch" ptType="node node" st="6 1" cnt="1 0" func="cnt" op="equ" val="2">
                            <dgm:alg type="cycle">
                              <dgm:param type="stAng" val="147"/>
                              <dgm:param type="spanAng" val="-90"/>
                              <dgm:param type="ctrShpMap" val="fNode"/>
                            </dgm:alg>
                          </dgm:if>
                          <dgm:else name="Name421">
                            <dgm:alg type="cycle">
                              <dgm:param type="stAng" val="0"/>
                              <dgm:param type="spanAng" val="-360"/>
                              <dgm:param type="ctrShpMap" val="fNode"/>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srcNode" val="textCenter"/>
                    <dgm:param type="dstNode" val="childCenter6"/>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stAng" val="308"/>
                              <dgm:param type="ctrShpMap" val="fNode"/>
                            </dgm:alg>
                          </dgm:if>
                          <dgm:if name="Name439" axis="ch ch" ptType="node node" st="7 1" cnt="1 0" func="cnt" op="equ" val="2">
                            <dgm:alg type="cycle">
                              <dgm:param type="stAng" val="263"/>
                              <dgm:param type="spanAng" val="90"/>
                              <dgm:param type="ctrShpMap" val="fNode"/>
                            </dgm:alg>
                          </dgm:if>
                          <dgm:else name="Name440">
                            <dgm:alg type="cycle">
                              <dgm:param type="stAng" val="0"/>
                              <dgm:param type="spanAng" val="360"/>
                              <dgm:param type="ctrShpMap" val="fNode"/>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stAng" val="51"/>
                              <dgm:param type="ctrShpMap" val="fNode"/>
                            </dgm:alg>
                          </dgm:if>
                          <dgm:if name="Name447" axis="ch ch" ptType="node node" st="7 1" cnt="1 0" func="cnt" op="equ" val="2">
                            <dgm:alg type="cycle">
                              <dgm:param type="stAng" val="96"/>
                              <dgm:param type="spanAng" val="-90"/>
                              <dgm:param type="ctrShpMap" val="fNode"/>
                            </dgm:alg>
                          </dgm:if>
                          <dgm:else name="Name448">
                            <dgm:alg type="cycle">
                              <dgm:param type="stAng" val="0"/>
                              <dgm:param type="spanAng" val="-360"/>
                              <dgm:param type="ctrShpMap" val="fNode"/>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srcNode" val="textCenter"/>
                    <dgm:param type="dstNode" val="childCenter7"/>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D7E1B30-12FA-2344-A19E-9A75D3F63FC6}"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B28ACB7-DAE0-524F-A764-B4F8536FCEAF}"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575B7C-9444-504C-ACEA-BCFBD411776F}"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2D78DD-2BE3-924E-A037-28658CF527E5}"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54CBB75E-7226-904B-B67F-24FC6F26E17A}" type="datetime1">
              <a:rPr lang="zh-CN" altLang="en-US" smtClean="0"/>
            </a:fld>
            <a:endParaRPr lang="en-US" dirty="0"/>
          </a:p>
        </p:txBody>
      </p:sp>
      <p:sp>
        <p:nvSpPr>
          <p:cNvPr id="11" name="Slide Number Placeholder 10"/>
          <p:cNvSpPr>
            <a:spLocks noGrp="1"/>
          </p:cNvSpPr>
          <p:nvPr>
            <p:ph type="sldNum" sz="quarter" idx="11"/>
          </p:nvPr>
        </p:nvSpPr>
        <p:spPr/>
        <p:txBody>
          <a:bodyPr/>
          <a:lstStyle>
            <a:lvl1pPr>
              <a:defRPr>
                <a:solidFill>
                  <a:srgbClr val="FFFFFF"/>
                </a:solidFill>
              </a:defRPr>
            </a:lvl1pPr>
          </a:lstStyle>
          <a:p>
            <a:pPr algn="r"/>
            <a:fld id="{F7886C9C-DC18-4195-8FD5-A50AA931D419}" type="slidenum">
              <a:rPr lang="en-US" smtClean="0"/>
            </a:fld>
            <a:endParaRPr lang="en-US" dirty="0"/>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dirty="0"/>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zh-CN" altLang="en-US" smtClean="0"/>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4" name="Date Placeholder 3"/>
          <p:cNvSpPr>
            <a:spLocks noGrp="1"/>
          </p:cNvSpPr>
          <p:nvPr>
            <p:ph type="dt" sz="half" idx="10"/>
          </p:nvPr>
        </p:nvSpPr>
        <p:spPr/>
        <p:txBody>
          <a:bodyPr/>
          <a:lstStyle/>
          <a:p>
            <a:fld id="{44CD061A-26F6-214C-B3B4-CB45318A305B}" type="datetime1">
              <a:rPr lang="zh-CN" alt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EA7543-9AAE-4E9F-B28C-4FCCFD07D4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和文本">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77D17A92-7ECA-EE4B-AB33-D89B83BD7067}" type="datetime1">
              <a:rPr lang="zh-CN" alt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F7886C9C-DC18-4195-8FD5-A50AA931D419}" type="slidenum">
              <a:rPr lang="en-US" smtClean="0"/>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32DCC103-AF6E-E449-BCE8-C41533048D6F}" type="datetime1">
              <a:rPr lang="zh-CN" alt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886C9C-DC18-4195-8FD5-A50AA931D419}" type="slidenum">
              <a:rPr lang="en-US" smtClean="0"/>
            </a:fld>
            <a:endParaRPr 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9" name="Date Placeholder 8"/>
          <p:cNvSpPr>
            <a:spLocks noGrp="1"/>
          </p:cNvSpPr>
          <p:nvPr>
            <p:ph type="dt" sz="half" idx="10"/>
          </p:nvPr>
        </p:nvSpPr>
        <p:spPr/>
        <p:txBody>
          <a:bodyPr/>
          <a:lstStyle>
            <a:lvl1pPr>
              <a:defRPr>
                <a:solidFill>
                  <a:srgbClr val="FFFFFF"/>
                </a:solidFill>
              </a:defRPr>
            </a:lvl1pPr>
          </a:lstStyle>
          <a:p>
            <a:fld id="{AECDB455-C2A9-5147-AF80-FF83798F42C9}" type="datetime1">
              <a:rPr lang="zh-CN" altLang="en-US" smtClean="0"/>
            </a:fld>
            <a:endParaRPr lang="en-US" dirty="0"/>
          </a:p>
        </p:txBody>
      </p:sp>
      <p:sp>
        <p:nvSpPr>
          <p:cNvPr id="10" name="Slide Number Placeholder 9"/>
          <p:cNvSpPr>
            <a:spLocks noGrp="1"/>
          </p:cNvSpPr>
          <p:nvPr>
            <p:ph type="sldNum" sz="quarter" idx="11"/>
          </p:nvPr>
        </p:nvSpPr>
        <p:spPr/>
        <p:txBody>
          <a:bodyPr/>
          <a:lstStyle>
            <a:lvl1pPr>
              <a:defRPr>
                <a:solidFill>
                  <a:schemeClr val="bg2"/>
                </a:solidFill>
              </a:defRPr>
            </a:lvl1pPr>
          </a:lstStyle>
          <a:p>
            <a:pPr algn="r"/>
            <a:fld id="{F7886C9C-DC18-4195-8FD5-A50AA931D419}" type="slidenum">
              <a:rPr lang="en-US" smtClean="0"/>
            </a:fld>
            <a:endParaRPr lang="en-US" dirty="0"/>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dirty="0"/>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zh-CN" altLang="en-US" smtClean="0"/>
              <a:t>单击此处编辑母版标题样式</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5" name="Date Placeholder 4"/>
          <p:cNvSpPr>
            <a:spLocks noGrp="1"/>
          </p:cNvSpPr>
          <p:nvPr>
            <p:ph type="dt" sz="half" idx="10"/>
          </p:nvPr>
        </p:nvSpPr>
        <p:spPr/>
        <p:txBody>
          <a:bodyPr/>
          <a:lstStyle/>
          <a:p>
            <a:fld id="{7C186B80-19F0-6746-9CBB-B8A7DDEFFE86}" type="datetime1">
              <a:rPr lang="zh-CN" alt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86C9C-DC18-4195-8FD5-A50AA931D419}" type="slidenum">
              <a:rPr lang="en-US" smtClean="0"/>
            </a:fld>
            <a:endParaRPr lang="en-US"/>
          </a:p>
        </p:txBody>
      </p:sp>
      <p:sp>
        <p:nvSpPr>
          <p:cNvPr id="8" name="Title 7"/>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7" name="Date Placeholder 6"/>
          <p:cNvSpPr>
            <a:spLocks noGrp="1"/>
          </p:cNvSpPr>
          <p:nvPr>
            <p:ph type="dt" sz="half" idx="10"/>
          </p:nvPr>
        </p:nvSpPr>
        <p:spPr/>
        <p:txBody>
          <a:bodyPr/>
          <a:lstStyle/>
          <a:p>
            <a:fld id="{59EEE5C5-C161-6946-977D-D2BCA547D451}" type="datetime1">
              <a:rPr lang="zh-CN" alt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886C9C-DC18-4195-8FD5-A50AA931D419}" type="slidenum">
              <a:rPr lang="en-US" smtClean="0"/>
            </a:fld>
            <a:endParaRPr lang="en-US"/>
          </a:p>
        </p:txBody>
      </p:sp>
      <p:sp>
        <p:nvSpPr>
          <p:cNvPr id="10" name="Title 9"/>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84D2BB5-C50E-8A41-A465-8430F136A5B2}" type="datetime1">
              <a:rPr lang="zh-CN" alt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886C9C-DC18-4195-8FD5-A50AA931D419}" type="slidenum">
              <a:rPr lang="en-US" smtClean="0"/>
            </a:fld>
            <a:endParaRPr 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D056748F-1C69-2C4F-A327-837408CCC785}" type="datetime1">
              <a:rPr lang="zh-CN" alt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2DB12940-FCD0-A54A-8873-96A2A5575592}" type="datetime1">
              <a:rPr lang="zh-CN" alt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F7886C9C-DC18-4195-8FD5-A50AA931D419}" type="slidenum">
              <a:rPr lang="en-US" smtClean="0"/>
            </a:fld>
            <a:endParaRPr lang="en-US" dirty="0"/>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zh-CN" altLang="en-US" smtClean="0"/>
              <a:t>单击此处编辑母版标题样式</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hasCustomPrompt="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28595AB6-65B5-6B4E-AC3B-9FC108996398}" type="datetime1">
              <a:rPr lang="zh-CN" altLang="en-US" smtClean="0"/>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886C9C-DC18-4195-8FD5-A50AA931D419}" type="slidenum">
              <a:rPr lang="en-US" smtClean="0"/>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zh-CN" altLang="en-US" smtClean="0"/>
              <a:t>单击此处编辑母版标题样式</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26AF6E77-E371-1642-9599-A7EAC53A64DB}" type="datetime1">
              <a:rPr lang="zh-CN" altLang="en-US" smtClean="0"/>
            </a:fld>
            <a:endParaRPr lang="en-US" dirty="0"/>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dirty="0"/>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pPr algn="r"/>
            <a:fld id="{F7886C9C-DC18-4195-8FD5-A50AA931D419}"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anose="05020102010507070707"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anose="05000000000000000000"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anose="05000000000000000000"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anose="05000000000000000000"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anose="05000000000000000000"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anose="05000000000000000000"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anose="05000000000000000000"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anose="05000000000000000000"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anose="05000000000000000000"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5.jpe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9.jpeg"/></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0.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1.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2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5.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6.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6.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8.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9.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7010400" y="4592802"/>
            <a:ext cx="1981200" cy="1828800"/>
          </a:xfrm>
        </p:spPr>
        <p:txBody>
          <a:bodyPr>
            <a:normAutofit fontScale="92500" lnSpcReduction="10000"/>
          </a:bodyPr>
          <a:lstStyle/>
          <a:p>
            <a:r>
              <a:rPr kumimoji="1" lang="en-US" altLang="zh-CN" dirty="0" smtClean="0"/>
              <a:t>             </a:t>
            </a:r>
            <a:endParaRPr kumimoji="1" lang="en-US" altLang="zh-CN" dirty="0" smtClean="0"/>
          </a:p>
          <a:p>
            <a:endParaRPr kumimoji="1" lang="en-US" altLang="zh-CN" dirty="0"/>
          </a:p>
          <a:p>
            <a:endParaRPr kumimoji="1" lang="en-US" altLang="zh-CN" dirty="0" smtClean="0"/>
          </a:p>
          <a:p>
            <a:pPr algn="r"/>
            <a:r>
              <a:rPr kumimoji="1" lang="zh-CN" altLang="en-US" dirty="0" smtClean="0"/>
              <a:t>重庆市涪陵广播电视大学</a:t>
            </a:r>
            <a:endParaRPr kumimoji="1" lang="en-US" altLang="zh-CN" dirty="0"/>
          </a:p>
          <a:p>
            <a:r>
              <a:rPr kumimoji="1" lang="en-US" altLang="zh-CN" dirty="0" smtClean="0"/>
              <a:t>             </a:t>
            </a:r>
            <a:r>
              <a:rPr kumimoji="1" lang="zh-CN" altLang="en-US" dirty="0" smtClean="0"/>
              <a:t>段亦栩</a:t>
            </a:r>
            <a:endParaRPr kumimoji="1" lang="zh-CN" altLang="en-US" dirty="0"/>
          </a:p>
        </p:txBody>
      </p:sp>
      <p:sp>
        <p:nvSpPr>
          <p:cNvPr id="3" name="标题 2"/>
          <p:cNvSpPr>
            <a:spLocks noGrp="1"/>
          </p:cNvSpPr>
          <p:nvPr>
            <p:ph type="title"/>
          </p:nvPr>
        </p:nvSpPr>
        <p:spPr/>
        <p:txBody>
          <a:bodyPr/>
          <a:lstStyle/>
          <a:p>
            <a:r>
              <a:rPr kumimoji="1" lang="zh-CN" altLang="en-US" dirty="0" smtClean="0"/>
              <a:t>公共部门人力资源管理</a:t>
            </a:r>
            <a:endParaRPr kumimoji="1" lang="zh-CN" altLang="en-US" dirty="0"/>
          </a:p>
        </p:txBody>
      </p:sp>
      <p:sp>
        <p:nvSpPr>
          <p:cNvPr id="4" name="幻灯片编号占位符 3"/>
          <p:cNvSpPr>
            <a:spLocks noGrp="1"/>
          </p:cNvSpPr>
          <p:nvPr>
            <p:ph type="sldNum" sz="quarter" idx="11"/>
          </p:nvPr>
        </p:nvSpPr>
        <p:spPr/>
        <p:txBody>
          <a:bodyPr/>
          <a:lstStyle/>
          <a:p>
            <a:pPr algn="r"/>
            <a:fld id="{F7886C9C-DC18-4195-8FD5-A50AA931D419}" type="slidenum">
              <a:rPr lang="en-US" smtClean="0"/>
            </a:fld>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95093" y="344774"/>
            <a:ext cx="8381260" cy="105439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a:lstStyle>
          <a:p>
            <a:r>
              <a:rPr kumimoji="1" lang="zh-CN" altLang="en-US" dirty="0" smtClean="0"/>
              <a:t>第二章</a:t>
            </a:r>
            <a:r>
              <a:rPr kumimoji="1" lang="en-US" altLang="zh-CN" dirty="0" smtClean="0"/>
              <a:t> </a:t>
            </a:r>
            <a:r>
              <a:rPr kumimoji="1" lang="zh-CN" altLang="en-US" dirty="0" smtClean="0"/>
              <a:t>公共部门人力资源规划</a:t>
            </a:r>
            <a:endParaRPr kumimoji="1" lang="zh-CN" altLang="en-US" dirty="0"/>
          </a:p>
        </p:txBody>
      </p:sp>
      <p:sp>
        <p:nvSpPr>
          <p:cNvPr id="6" name="矩形 5"/>
          <p:cNvSpPr/>
          <p:nvPr/>
        </p:nvSpPr>
        <p:spPr>
          <a:xfrm>
            <a:off x="680485" y="3080834"/>
            <a:ext cx="1106458" cy="57844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600" dirty="0" smtClean="0"/>
              <a:t>晋升规划</a:t>
            </a:r>
            <a:endParaRPr kumimoji="1" lang="zh-CN" altLang="en-US" sz="1600" dirty="0"/>
          </a:p>
        </p:txBody>
      </p:sp>
      <p:sp>
        <p:nvSpPr>
          <p:cNvPr id="8" name="矩形 7"/>
          <p:cNvSpPr/>
          <p:nvPr/>
        </p:nvSpPr>
        <p:spPr>
          <a:xfrm>
            <a:off x="2013263" y="3080834"/>
            <a:ext cx="1106458" cy="57844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600" dirty="0" smtClean="0"/>
              <a:t>补充规划</a:t>
            </a:r>
            <a:endParaRPr kumimoji="1" lang="zh-CN" altLang="en-US" sz="1600" dirty="0"/>
          </a:p>
        </p:txBody>
      </p:sp>
      <p:sp>
        <p:nvSpPr>
          <p:cNvPr id="9" name="矩形 8"/>
          <p:cNvSpPr/>
          <p:nvPr/>
        </p:nvSpPr>
        <p:spPr>
          <a:xfrm>
            <a:off x="3320895" y="3080834"/>
            <a:ext cx="1106458" cy="57844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600" dirty="0" smtClean="0"/>
              <a:t>培训开发规划</a:t>
            </a:r>
            <a:endParaRPr kumimoji="1" lang="zh-CN" altLang="en-US" sz="1600" dirty="0"/>
          </a:p>
        </p:txBody>
      </p:sp>
      <p:sp>
        <p:nvSpPr>
          <p:cNvPr id="10" name="矩形 9"/>
          <p:cNvSpPr/>
          <p:nvPr/>
        </p:nvSpPr>
        <p:spPr>
          <a:xfrm>
            <a:off x="4615955" y="3080834"/>
            <a:ext cx="1106458" cy="57844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600" dirty="0" smtClean="0"/>
              <a:t>配备规划</a:t>
            </a:r>
            <a:endParaRPr kumimoji="1" lang="zh-CN" altLang="en-US" sz="1600" dirty="0"/>
          </a:p>
        </p:txBody>
      </p:sp>
      <p:sp>
        <p:nvSpPr>
          <p:cNvPr id="11" name="矩形 10"/>
          <p:cNvSpPr/>
          <p:nvPr/>
        </p:nvSpPr>
        <p:spPr>
          <a:xfrm>
            <a:off x="5885867" y="3068259"/>
            <a:ext cx="1106458" cy="57844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600" dirty="0" smtClean="0"/>
              <a:t>薪酬规划</a:t>
            </a:r>
            <a:endParaRPr kumimoji="1" lang="zh-CN" altLang="en-US" sz="1600" dirty="0"/>
          </a:p>
        </p:txBody>
      </p:sp>
      <p:sp>
        <p:nvSpPr>
          <p:cNvPr id="12" name="矩形 11"/>
          <p:cNvSpPr/>
          <p:nvPr/>
        </p:nvSpPr>
        <p:spPr>
          <a:xfrm>
            <a:off x="7168351" y="3068259"/>
            <a:ext cx="1106458" cy="57844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600" dirty="0" smtClean="0"/>
              <a:t>员工生涯规划</a:t>
            </a:r>
            <a:endParaRPr kumimoji="1" lang="zh-CN" altLang="en-US" sz="1600" dirty="0"/>
          </a:p>
        </p:txBody>
      </p:sp>
      <p:sp>
        <p:nvSpPr>
          <p:cNvPr id="13" name="矩形 12"/>
          <p:cNvSpPr/>
          <p:nvPr/>
        </p:nvSpPr>
        <p:spPr>
          <a:xfrm>
            <a:off x="680485" y="3659276"/>
            <a:ext cx="1106458" cy="2301195"/>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en-US" altLang="zh-CN" sz="1200" dirty="0" smtClean="0">
              <a:solidFill>
                <a:schemeClr val="bg1"/>
              </a:solidFill>
            </a:endParaRPr>
          </a:p>
          <a:p>
            <a:r>
              <a:rPr kumimoji="1" lang="zh-CN" altLang="en-US" sz="1200" dirty="0" smtClean="0">
                <a:solidFill>
                  <a:schemeClr val="bg1"/>
                </a:solidFill>
              </a:rPr>
              <a:t>根据人员分布情况和层级结构，制定晋升政策。确定晋升指标。</a:t>
            </a:r>
            <a:endParaRPr kumimoji="1" lang="en-US" altLang="zh-CN" sz="1200" dirty="0" smtClean="0">
              <a:solidFill>
                <a:schemeClr val="bg1"/>
              </a:solidFill>
            </a:endParaRPr>
          </a:p>
          <a:p>
            <a:pPr algn="ctr"/>
            <a:endParaRPr kumimoji="1" lang="en-US" altLang="zh-CN" dirty="0" smtClean="0">
              <a:solidFill>
                <a:schemeClr val="bg1"/>
              </a:solidFill>
            </a:endParaRPr>
          </a:p>
          <a:p>
            <a:pPr algn="ctr"/>
            <a:r>
              <a:rPr kumimoji="1" lang="zh-CN" altLang="en-US" sz="1200" dirty="0" smtClean="0">
                <a:solidFill>
                  <a:schemeClr val="bg1"/>
                </a:solidFill>
              </a:rPr>
              <a:t>内部补充</a:t>
            </a:r>
            <a:endParaRPr kumimoji="1" lang="zh-CN" altLang="en-US" sz="1200" dirty="0">
              <a:solidFill>
                <a:schemeClr val="bg1"/>
              </a:solidFill>
            </a:endParaRPr>
          </a:p>
        </p:txBody>
      </p:sp>
      <p:sp>
        <p:nvSpPr>
          <p:cNvPr id="14" name="矩形 13"/>
          <p:cNvSpPr/>
          <p:nvPr/>
        </p:nvSpPr>
        <p:spPr>
          <a:xfrm>
            <a:off x="2013263" y="3659276"/>
            <a:ext cx="1106458" cy="2301195"/>
          </a:xfrm>
          <a:prstGeom prst="rect">
            <a:avLst/>
          </a:prstGeom>
          <a:solidFill>
            <a:srgbClr val="6E774E"/>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en-US" altLang="zh-CN" sz="1200" dirty="0" smtClean="0"/>
          </a:p>
          <a:p>
            <a:pPr algn="ctr"/>
            <a:endParaRPr kumimoji="1" lang="en-US" altLang="zh-CN" sz="1200" dirty="0"/>
          </a:p>
          <a:p>
            <a:pPr algn="ctr"/>
            <a:endParaRPr kumimoji="1" lang="en-US" altLang="zh-CN" sz="1200" dirty="0" smtClean="0"/>
          </a:p>
          <a:p>
            <a:pPr algn="ctr"/>
            <a:r>
              <a:rPr kumimoji="1" lang="zh-CN" altLang="en-US" sz="1200" dirty="0" smtClean="0"/>
              <a:t>根据组织的运行情况，对可能产生的空缺职位加以补充</a:t>
            </a:r>
            <a:r>
              <a:rPr kumimoji="1" lang="zh-CN" altLang="zh-CN" sz="1200" dirty="0" smtClean="0"/>
              <a:t>。</a:t>
            </a:r>
            <a:endParaRPr kumimoji="1" lang="en-US" altLang="zh-CN" sz="1200" dirty="0" smtClean="0"/>
          </a:p>
          <a:p>
            <a:pPr algn="ctr"/>
            <a:endParaRPr kumimoji="1" lang="en-US" altLang="zh-CN" sz="1200" dirty="0"/>
          </a:p>
          <a:p>
            <a:pPr algn="ctr"/>
            <a:r>
              <a:rPr kumimoji="1" lang="zh-CN" altLang="en-US" sz="1200" dirty="0" smtClean="0"/>
              <a:t>外部补充</a:t>
            </a:r>
            <a:endParaRPr kumimoji="1" lang="en-US" altLang="zh-CN" sz="1200" dirty="0"/>
          </a:p>
          <a:p>
            <a:pPr algn="ctr"/>
            <a:endParaRPr kumimoji="1" lang="en-US" altLang="zh-CN" sz="1200" dirty="0" smtClean="0"/>
          </a:p>
          <a:p>
            <a:pPr algn="ctr"/>
            <a:endParaRPr kumimoji="1" lang="en-US" altLang="zh-CN" sz="1200" dirty="0"/>
          </a:p>
          <a:p>
            <a:pPr algn="ctr"/>
            <a:endParaRPr kumimoji="1" lang="zh-CN" altLang="en-US" sz="1200" dirty="0"/>
          </a:p>
        </p:txBody>
      </p:sp>
      <p:sp>
        <p:nvSpPr>
          <p:cNvPr id="15" name="矩形 14"/>
          <p:cNvSpPr/>
          <p:nvPr/>
        </p:nvSpPr>
        <p:spPr>
          <a:xfrm>
            <a:off x="3320895" y="3659276"/>
            <a:ext cx="1106458" cy="2301195"/>
          </a:xfrm>
          <a:prstGeom prst="rect">
            <a:avLst/>
          </a:prstGeom>
          <a:solidFill>
            <a:srgbClr val="6E774E"/>
          </a:solidFill>
        </p:spPr>
        <p:style>
          <a:lnRef idx="1">
            <a:schemeClr val="accent1"/>
          </a:lnRef>
          <a:fillRef idx="3">
            <a:schemeClr val="accent1"/>
          </a:fillRef>
          <a:effectRef idx="2">
            <a:schemeClr val="accent1"/>
          </a:effectRef>
          <a:fontRef idx="minor">
            <a:schemeClr val="lt1"/>
          </a:fontRef>
        </p:style>
        <p:txBody>
          <a:bodyPr rtlCol="0" anchor="ctr"/>
          <a:lstStyle/>
          <a:p>
            <a:r>
              <a:rPr kumimoji="1" lang="zh-CN" altLang="en-US" sz="1200" dirty="0" smtClean="0"/>
              <a:t>为公共部门中长期发展所需补充的空缺职位事先准备人才。</a:t>
            </a:r>
            <a:endParaRPr kumimoji="1" lang="zh-CN" altLang="en-US" sz="1200" dirty="0"/>
          </a:p>
        </p:txBody>
      </p:sp>
      <p:sp>
        <p:nvSpPr>
          <p:cNvPr id="16" name="矩形 15"/>
          <p:cNvSpPr/>
          <p:nvPr/>
        </p:nvSpPr>
        <p:spPr>
          <a:xfrm>
            <a:off x="4615955" y="3659276"/>
            <a:ext cx="1106458" cy="2301195"/>
          </a:xfrm>
          <a:prstGeom prst="rect">
            <a:avLst/>
          </a:prstGeom>
          <a:solidFill>
            <a:srgbClr val="6E774E"/>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200" dirty="0" smtClean="0"/>
              <a:t>内部人员水平流动的规划。</a:t>
            </a:r>
            <a:endParaRPr kumimoji="1" lang="zh-CN" altLang="en-US" sz="1200" dirty="0"/>
          </a:p>
        </p:txBody>
      </p:sp>
      <p:sp>
        <p:nvSpPr>
          <p:cNvPr id="17" name="矩形 16"/>
          <p:cNvSpPr/>
          <p:nvPr/>
        </p:nvSpPr>
        <p:spPr>
          <a:xfrm>
            <a:off x="5885867" y="3659276"/>
            <a:ext cx="1106458" cy="2301195"/>
          </a:xfrm>
          <a:prstGeom prst="rect">
            <a:avLst/>
          </a:prstGeom>
          <a:solidFill>
            <a:srgbClr val="6E774E"/>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200" dirty="0" smtClean="0"/>
              <a:t>制定薪酬规划确保组织的人工成本与经营状况保持在一个恰当的水平。</a:t>
            </a:r>
            <a:endParaRPr kumimoji="1" lang="zh-CN" altLang="en-US" sz="1200" dirty="0"/>
          </a:p>
        </p:txBody>
      </p:sp>
      <p:sp>
        <p:nvSpPr>
          <p:cNvPr id="18" name="矩形 17"/>
          <p:cNvSpPr/>
          <p:nvPr/>
        </p:nvSpPr>
        <p:spPr>
          <a:xfrm>
            <a:off x="7168351" y="3659276"/>
            <a:ext cx="1106458" cy="2301195"/>
          </a:xfrm>
          <a:prstGeom prst="rect">
            <a:avLst/>
          </a:prstGeom>
          <a:solidFill>
            <a:srgbClr val="6E774E"/>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sz="1200" dirty="0" smtClean="0"/>
              <a:t>员工生涯规划就是指一个人工作生涯的发展规划。让员工的成长与组织发展目标相一致。</a:t>
            </a:r>
            <a:endParaRPr kumimoji="1" lang="zh-CN" altLang="en-US" sz="1200" dirty="0"/>
          </a:p>
        </p:txBody>
      </p:sp>
      <p:sp>
        <p:nvSpPr>
          <p:cNvPr id="19" name="矩形 18"/>
          <p:cNvSpPr/>
          <p:nvPr/>
        </p:nvSpPr>
        <p:spPr>
          <a:xfrm>
            <a:off x="592471" y="1857146"/>
            <a:ext cx="3647152" cy="369332"/>
          </a:xfrm>
          <a:prstGeom prst="rect">
            <a:avLst/>
          </a:prstGeom>
        </p:spPr>
        <p:txBody>
          <a:bodyPr wrap="none">
            <a:spAutoFit/>
          </a:bodyPr>
          <a:lstStyle/>
          <a:p>
            <a:r>
              <a:rPr kumimoji="1" lang="zh-CN" altLang="en-US" dirty="0"/>
              <a:t>一、公共部门人力资源规划的内容</a:t>
            </a:r>
            <a:endParaRPr kumimoji="1" lang="en-US" altLang="zh-CN" dirty="0"/>
          </a:p>
        </p:txBody>
      </p:sp>
      <p:sp>
        <p:nvSpPr>
          <p:cNvPr id="2" name="文本框 1"/>
          <p:cNvSpPr txBox="1"/>
          <p:nvPr/>
        </p:nvSpPr>
        <p:spPr>
          <a:xfrm>
            <a:off x="680485" y="2490020"/>
            <a:ext cx="2640410" cy="369332"/>
          </a:xfrm>
          <a:prstGeom prst="rect">
            <a:avLst/>
          </a:prstGeom>
          <a:noFill/>
        </p:spPr>
        <p:txBody>
          <a:bodyPr wrap="square" rtlCol="0">
            <a:spAutoFit/>
          </a:bodyPr>
          <a:lstStyle/>
          <a:p>
            <a:r>
              <a:rPr kumimoji="1" lang="zh-CN" altLang="en-US" dirty="0" smtClean="0"/>
              <a:t>具体来说，内容如下</a:t>
            </a:r>
            <a:endParaRPr kumimoji="1" lang="zh-CN" altLang="en-US" dirty="0"/>
          </a:p>
        </p:txBody>
      </p:sp>
      <p:sp>
        <p:nvSpPr>
          <p:cNvPr id="4" name="幻灯片编号占位符 3"/>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第二章</a:t>
            </a:r>
            <a:r>
              <a:rPr kumimoji="1" lang="en-US" altLang="zh-CN" dirty="0"/>
              <a:t> </a:t>
            </a:r>
            <a:r>
              <a:rPr kumimoji="1" lang="zh-CN" altLang="en-US" dirty="0" smtClean="0"/>
              <a:t>公共部门人力资源规划</a:t>
            </a:r>
            <a:endParaRPr kumimoji="1" lang="zh-CN" altLang="en-US" dirty="0"/>
          </a:p>
        </p:txBody>
      </p:sp>
      <p:pic>
        <p:nvPicPr>
          <p:cNvPr id="3" name="图片 2" descr="IMG_9133(20210513-175211).JP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6096" y="1922172"/>
            <a:ext cx="4286240" cy="4769470"/>
          </a:xfrm>
          <a:prstGeom prst="rect">
            <a:avLst/>
          </a:prstGeom>
        </p:spPr>
      </p:pic>
      <p:sp>
        <p:nvSpPr>
          <p:cNvPr id="4" name="文本框 3"/>
          <p:cNvSpPr txBox="1"/>
          <p:nvPr/>
        </p:nvSpPr>
        <p:spPr>
          <a:xfrm>
            <a:off x="5507146" y="2065523"/>
            <a:ext cx="1735128" cy="1261884"/>
          </a:xfrm>
          <a:prstGeom prst="rect">
            <a:avLst/>
          </a:prstGeom>
          <a:noFill/>
          <a:ln>
            <a:solidFill>
              <a:srgbClr val="C0664F"/>
            </a:solidFill>
          </a:ln>
        </p:spPr>
        <p:txBody>
          <a:bodyPr wrap="square" rtlCol="0">
            <a:spAutoFit/>
          </a:bodyPr>
          <a:lstStyle/>
          <a:p>
            <a:pPr algn="ctr"/>
            <a:r>
              <a:rPr kumimoji="1" lang="zh-CN" altLang="en-US" sz="1600" dirty="0" smtClean="0"/>
              <a:t>需求预测方法</a:t>
            </a:r>
            <a:endParaRPr kumimoji="1" lang="en-US" altLang="zh-CN" sz="1600" dirty="0" smtClean="0"/>
          </a:p>
          <a:p>
            <a:pPr marL="285750" indent="-285750">
              <a:buFont typeface="Wingdings" panose="05000000000000000000" pitchFamily="2" charset="2"/>
              <a:buChar char="Ø"/>
            </a:pPr>
            <a:r>
              <a:rPr kumimoji="1" lang="zh-CN" altLang="en-US" sz="1200" dirty="0" smtClean="0"/>
              <a:t>直觉预测法</a:t>
            </a:r>
            <a:endParaRPr kumimoji="1" lang="en-US" altLang="zh-CN" sz="1200" dirty="0" smtClean="0"/>
          </a:p>
          <a:p>
            <a:pPr marL="285750" indent="-285750">
              <a:buFont typeface="Wingdings" panose="05000000000000000000" pitchFamily="2" charset="2"/>
              <a:buChar char="Ø"/>
            </a:pPr>
            <a:r>
              <a:rPr kumimoji="1" lang="zh-CN" altLang="en-US" sz="1200" dirty="0" smtClean="0"/>
              <a:t>比率分析法</a:t>
            </a:r>
            <a:endParaRPr kumimoji="1" lang="en-US" altLang="zh-CN" sz="1200" dirty="0" smtClean="0"/>
          </a:p>
          <a:p>
            <a:pPr marL="285750" indent="-285750">
              <a:buFont typeface="Wingdings" panose="05000000000000000000" pitchFamily="2" charset="2"/>
              <a:buChar char="Ø"/>
            </a:pPr>
            <a:r>
              <a:rPr kumimoji="1" lang="zh-CN" altLang="en-US" sz="1200" dirty="0" smtClean="0"/>
              <a:t>德尔菲法</a:t>
            </a:r>
            <a:endParaRPr kumimoji="1" lang="en-US" altLang="zh-CN" sz="1200" dirty="0" smtClean="0"/>
          </a:p>
          <a:p>
            <a:pPr marL="285750" indent="-285750">
              <a:buFont typeface="Wingdings" panose="05000000000000000000" pitchFamily="2" charset="2"/>
              <a:buChar char="Ø"/>
            </a:pPr>
            <a:r>
              <a:rPr kumimoji="1" lang="zh-CN" altLang="en-US" sz="1200" dirty="0" smtClean="0"/>
              <a:t>趋势预测法</a:t>
            </a:r>
            <a:endParaRPr kumimoji="1" lang="en-US" altLang="zh-CN" sz="1200" dirty="0" smtClean="0"/>
          </a:p>
          <a:p>
            <a:pPr marL="285750" indent="-285750">
              <a:buFont typeface="Wingdings" panose="05000000000000000000" pitchFamily="2" charset="2"/>
              <a:buChar char="Ø"/>
            </a:pPr>
            <a:r>
              <a:rPr kumimoji="1" lang="zh-CN" altLang="en-US" sz="1200" dirty="0" smtClean="0"/>
              <a:t>回归预测法</a:t>
            </a:r>
            <a:endParaRPr kumimoji="1" lang="zh-CN" altLang="en-US" sz="1200" dirty="0"/>
          </a:p>
        </p:txBody>
      </p:sp>
      <p:sp>
        <p:nvSpPr>
          <p:cNvPr id="6" name="文本框 5"/>
          <p:cNvSpPr txBox="1"/>
          <p:nvPr/>
        </p:nvSpPr>
        <p:spPr>
          <a:xfrm>
            <a:off x="5507146" y="3827501"/>
            <a:ext cx="1735128" cy="1815882"/>
          </a:xfrm>
          <a:prstGeom prst="rect">
            <a:avLst/>
          </a:prstGeom>
          <a:noFill/>
          <a:ln>
            <a:solidFill>
              <a:srgbClr val="C0664F"/>
            </a:solidFill>
          </a:ln>
        </p:spPr>
        <p:txBody>
          <a:bodyPr wrap="square" rtlCol="0">
            <a:spAutoFit/>
          </a:bodyPr>
          <a:lstStyle/>
          <a:p>
            <a:pPr algn="ctr"/>
            <a:r>
              <a:rPr kumimoji="1" lang="zh-CN" altLang="en-US" sz="1600" dirty="0" smtClean="0"/>
              <a:t>供给预测法</a:t>
            </a:r>
            <a:endParaRPr kumimoji="1" lang="en-US" altLang="zh-CN" sz="1600" dirty="0" smtClean="0"/>
          </a:p>
          <a:p>
            <a:pPr marL="285750" indent="-285750">
              <a:buFont typeface="Wingdings" panose="05000000000000000000" pitchFamily="2" charset="2"/>
              <a:buChar char="Ø"/>
            </a:pPr>
            <a:r>
              <a:rPr kumimoji="1" lang="zh-CN" altLang="en-US" sz="1200" dirty="0" smtClean="0"/>
              <a:t>内部人力资源供给预测</a:t>
            </a:r>
            <a:r>
              <a:rPr kumimoji="1" lang="zh-CN" altLang="zh-CN" sz="1200" dirty="0"/>
              <a:t>：</a:t>
            </a:r>
            <a:r>
              <a:rPr kumimoji="1" lang="zh-CN" altLang="en-US" sz="1200" dirty="0" smtClean="0">
                <a:solidFill>
                  <a:srgbClr val="FF0000"/>
                </a:solidFill>
              </a:rPr>
              <a:t>人员核查法、人员替换图、马尔科夫模型</a:t>
            </a:r>
            <a:endParaRPr kumimoji="1" lang="zh-CN" altLang="en-US" sz="1200" dirty="0" smtClean="0">
              <a:solidFill>
                <a:srgbClr val="FF0000"/>
              </a:solidFill>
            </a:endParaRPr>
          </a:p>
          <a:p>
            <a:pPr marL="285750" indent="-285750">
              <a:buFont typeface="Wingdings" panose="05000000000000000000" pitchFamily="2" charset="2"/>
              <a:buChar char="Ø"/>
            </a:pPr>
            <a:r>
              <a:rPr kumimoji="1" lang="zh-CN" altLang="en-US" sz="1200" dirty="0" smtClean="0"/>
              <a:t>外部人力资源供给预测：</a:t>
            </a:r>
            <a:r>
              <a:rPr kumimoji="1" lang="zh-CN" altLang="en-US" sz="1200" dirty="0" smtClean="0">
                <a:solidFill>
                  <a:srgbClr val="FF0000"/>
                </a:solidFill>
              </a:rPr>
              <a:t>当地人才市场数据、行业人才市场数据。</a:t>
            </a:r>
            <a:endParaRPr kumimoji="1" lang="en-US" altLang="zh-CN" sz="1200" dirty="0" smtClean="0">
              <a:solidFill>
                <a:srgbClr val="FF0000"/>
              </a:solidFill>
            </a:endParaRPr>
          </a:p>
        </p:txBody>
      </p:sp>
      <p:cxnSp>
        <p:nvCxnSpPr>
          <p:cNvPr id="8" name="直线箭头连接符 7"/>
          <p:cNvCxnSpPr>
            <a:stCxn id="4" idx="1"/>
          </p:cNvCxnSpPr>
          <p:nvPr/>
        </p:nvCxnSpPr>
        <p:spPr>
          <a:xfrm flipH="1" flipV="1">
            <a:off x="3457683" y="2602991"/>
            <a:ext cx="2049463" cy="934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直线箭头连接符 9"/>
          <p:cNvCxnSpPr>
            <a:stCxn id="6" idx="1"/>
          </p:cNvCxnSpPr>
          <p:nvPr/>
        </p:nvCxnSpPr>
        <p:spPr>
          <a:xfrm flipH="1" flipV="1">
            <a:off x="2439239" y="3156284"/>
            <a:ext cx="3067907" cy="157915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 name="文本框 10"/>
          <p:cNvSpPr txBox="1"/>
          <p:nvPr/>
        </p:nvSpPr>
        <p:spPr>
          <a:xfrm>
            <a:off x="515509" y="6309735"/>
            <a:ext cx="653817" cy="369332"/>
          </a:xfrm>
          <a:prstGeom prst="rect">
            <a:avLst/>
          </a:prstGeom>
          <a:noFill/>
        </p:spPr>
        <p:txBody>
          <a:bodyPr wrap="square" rtlCol="0">
            <a:spAutoFit/>
          </a:bodyPr>
          <a:lstStyle/>
          <a:p>
            <a:r>
              <a:rPr kumimoji="1" lang="en-US" altLang="zh-CN" dirty="0" smtClean="0"/>
              <a:t>P52</a:t>
            </a:r>
            <a:endParaRPr kumimoji="1" lang="zh-CN" altLang="en-US" dirty="0"/>
          </a:p>
        </p:txBody>
      </p:sp>
      <p:sp>
        <p:nvSpPr>
          <p:cNvPr id="14" name="文本框 13"/>
          <p:cNvSpPr txBox="1"/>
          <p:nvPr/>
        </p:nvSpPr>
        <p:spPr>
          <a:xfrm>
            <a:off x="515509" y="1584429"/>
            <a:ext cx="4237234" cy="369332"/>
          </a:xfrm>
          <a:prstGeom prst="rect">
            <a:avLst/>
          </a:prstGeom>
          <a:noFill/>
        </p:spPr>
        <p:txBody>
          <a:bodyPr wrap="square" rtlCol="0">
            <a:spAutoFit/>
          </a:bodyPr>
          <a:lstStyle/>
          <a:p>
            <a:r>
              <a:rPr kumimoji="1" lang="zh-CN" altLang="en-US" dirty="0" smtClean="0"/>
              <a:t>二、公共部门人力资源规划程序和步骤</a:t>
            </a:r>
            <a:endParaRPr kumimoji="1" lang="zh-CN" altLang="en-US" dirty="0"/>
          </a:p>
        </p:txBody>
      </p:sp>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第三章</a:t>
            </a:r>
            <a:r>
              <a:rPr kumimoji="1" lang="en-US" altLang="zh-CN" dirty="0" smtClean="0"/>
              <a:t> </a:t>
            </a:r>
            <a:r>
              <a:rPr kumimoji="1" lang="zh-CN" altLang="en-US" dirty="0" smtClean="0"/>
              <a:t>工作分析</a:t>
            </a:r>
            <a:endParaRPr kumimoji="1" lang="zh-CN" altLang="en-US" dirty="0"/>
          </a:p>
        </p:txBody>
      </p:sp>
      <p:sp>
        <p:nvSpPr>
          <p:cNvPr id="4" name="文本框 3"/>
          <p:cNvSpPr txBox="1"/>
          <p:nvPr/>
        </p:nvSpPr>
        <p:spPr>
          <a:xfrm>
            <a:off x="381000" y="1739284"/>
            <a:ext cx="8020164" cy="1477328"/>
          </a:xfrm>
          <a:prstGeom prst="rect">
            <a:avLst/>
          </a:prstGeom>
          <a:noFill/>
        </p:spPr>
        <p:txBody>
          <a:bodyPr wrap="square" rtlCol="0">
            <a:spAutoFit/>
          </a:bodyPr>
          <a:lstStyle/>
          <a:p>
            <a:r>
              <a:rPr kumimoji="1" lang="zh-CN" altLang="en-US" dirty="0" smtClean="0"/>
              <a:t>一、工作分析概述</a:t>
            </a:r>
            <a:endParaRPr kumimoji="1" lang="en-US" altLang="zh-CN" dirty="0" smtClean="0"/>
          </a:p>
          <a:p>
            <a:r>
              <a:rPr kumimoji="1" lang="zh-CN" altLang="zh-CN" dirty="0" smtClean="0"/>
              <a:t>1</a:t>
            </a:r>
            <a:r>
              <a:rPr kumimoji="1" lang="zh-CN" altLang="en-US" dirty="0" smtClean="0"/>
              <a:t>、什么是工作分析？</a:t>
            </a:r>
            <a:endParaRPr kumimoji="1" lang="en-US" altLang="zh-CN" dirty="0" smtClean="0"/>
          </a:p>
          <a:p>
            <a:r>
              <a:rPr kumimoji="1" lang="zh-CN" altLang="en-US" dirty="0" smtClean="0"/>
              <a:t>指通过一定技术、方法和手段对组织中某个特定职位的性质、目的、任务、职权、隶属关系、工作条件及完成者的要求进行相关信息收集与分析，经分析对该职位的工作提出明确的规定的过程。</a:t>
            </a:r>
            <a:endParaRPr kumimoji="1" lang="en-US" altLang="zh-CN" dirty="0"/>
          </a:p>
        </p:txBody>
      </p:sp>
      <p:sp>
        <p:nvSpPr>
          <p:cNvPr id="5" name="文本框 4"/>
          <p:cNvSpPr txBox="1"/>
          <p:nvPr/>
        </p:nvSpPr>
        <p:spPr>
          <a:xfrm>
            <a:off x="418718" y="3708518"/>
            <a:ext cx="1756477" cy="369332"/>
          </a:xfrm>
          <a:prstGeom prst="rect">
            <a:avLst/>
          </a:prstGeom>
          <a:noFill/>
        </p:spPr>
        <p:txBody>
          <a:bodyPr wrap="square" rtlCol="0">
            <a:spAutoFit/>
          </a:bodyPr>
          <a:lstStyle/>
          <a:p>
            <a:r>
              <a:rPr kumimoji="1" lang="zh-CN" altLang="en-US" dirty="0" smtClean="0"/>
              <a:t>工作分析结果</a:t>
            </a:r>
            <a:endParaRPr kumimoji="1" lang="zh-CN" altLang="en-US" dirty="0"/>
          </a:p>
        </p:txBody>
      </p:sp>
      <p:sp>
        <p:nvSpPr>
          <p:cNvPr id="6" name="左大括号 5"/>
          <p:cNvSpPr/>
          <p:nvPr/>
        </p:nvSpPr>
        <p:spPr>
          <a:xfrm>
            <a:off x="1948875" y="3575561"/>
            <a:ext cx="150881" cy="966591"/>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CN" altLang="en-US"/>
          </a:p>
        </p:txBody>
      </p:sp>
      <p:sp>
        <p:nvSpPr>
          <p:cNvPr id="7" name="文本框 6"/>
          <p:cNvSpPr txBox="1"/>
          <p:nvPr/>
        </p:nvSpPr>
        <p:spPr>
          <a:xfrm>
            <a:off x="2175196" y="3252396"/>
            <a:ext cx="6225968" cy="646331"/>
          </a:xfrm>
          <a:prstGeom prst="rect">
            <a:avLst/>
          </a:prstGeom>
          <a:noFill/>
        </p:spPr>
        <p:txBody>
          <a:bodyPr wrap="square" rtlCol="0">
            <a:spAutoFit/>
          </a:bodyPr>
          <a:lstStyle/>
          <a:p>
            <a:r>
              <a:rPr kumimoji="1" lang="zh-CN" altLang="en-US" dirty="0" smtClean="0"/>
              <a:t>工作说明书：职位描述</a:t>
            </a:r>
            <a:endParaRPr kumimoji="1" lang="en-US" altLang="zh-CN" dirty="0" smtClean="0"/>
          </a:p>
          <a:p>
            <a:r>
              <a:rPr kumimoji="1" lang="zh-CN" altLang="en-US" dirty="0" smtClean="0"/>
              <a:t>工作性质、工作任务、工作权限、工作条件、工作环境</a:t>
            </a:r>
            <a:endParaRPr kumimoji="1" lang="zh-CN" altLang="en-US" dirty="0"/>
          </a:p>
        </p:txBody>
      </p:sp>
      <p:sp>
        <p:nvSpPr>
          <p:cNvPr id="8" name="文本框 7"/>
          <p:cNvSpPr txBox="1"/>
          <p:nvPr/>
        </p:nvSpPr>
        <p:spPr>
          <a:xfrm>
            <a:off x="2175196" y="4218986"/>
            <a:ext cx="6225968" cy="646331"/>
          </a:xfrm>
          <a:prstGeom prst="rect">
            <a:avLst/>
          </a:prstGeom>
          <a:noFill/>
        </p:spPr>
        <p:txBody>
          <a:bodyPr wrap="square" rtlCol="0">
            <a:spAutoFit/>
          </a:bodyPr>
          <a:lstStyle/>
          <a:p>
            <a:r>
              <a:rPr kumimoji="1" lang="zh-CN" altLang="en-US" dirty="0" smtClean="0"/>
              <a:t>工作规范：任职资格</a:t>
            </a:r>
            <a:endParaRPr kumimoji="1" lang="en-US" altLang="zh-CN" dirty="0" smtClean="0"/>
          </a:p>
          <a:p>
            <a:r>
              <a:rPr kumimoji="1" lang="zh-CN" altLang="en-US" dirty="0" smtClean="0"/>
              <a:t>知识、教育程度、能力、技能、态度、工作经验等</a:t>
            </a:r>
            <a:endParaRPr kumimoji="1" lang="zh-CN" altLang="en-US" dirty="0" smtClean="0"/>
          </a:p>
        </p:txBody>
      </p:sp>
      <p:sp>
        <p:nvSpPr>
          <p:cNvPr id="10" name="圆角矩形 9"/>
          <p:cNvSpPr/>
          <p:nvPr/>
        </p:nvSpPr>
        <p:spPr>
          <a:xfrm>
            <a:off x="381001" y="3252396"/>
            <a:ext cx="7816848" cy="1612921"/>
          </a:xfrm>
          <a:prstGeom prst="roundRect">
            <a:avLst/>
          </a:prstGeom>
          <a:noFill/>
          <a:ln w="28575" cmpd="sng">
            <a:prstDash val="dash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1" name="下箭头 10"/>
          <p:cNvSpPr/>
          <p:nvPr/>
        </p:nvSpPr>
        <p:spPr>
          <a:xfrm>
            <a:off x="3701219" y="4865317"/>
            <a:ext cx="320730" cy="38120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8" name="文本框 17"/>
          <p:cNvSpPr txBox="1"/>
          <p:nvPr/>
        </p:nvSpPr>
        <p:spPr>
          <a:xfrm>
            <a:off x="2565835" y="5361971"/>
            <a:ext cx="3131933" cy="1169551"/>
          </a:xfrm>
          <a:prstGeom prst="rect">
            <a:avLst/>
          </a:prstGeom>
          <a:noFill/>
          <a:ln w="19050" cmpd="sng">
            <a:solidFill>
              <a:srgbClr val="C0664F"/>
            </a:solidFill>
            <a:prstDash val="solid"/>
          </a:ln>
        </p:spPr>
        <p:txBody>
          <a:bodyPr wrap="square" rtlCol="0">
            <a:spAutoFit/>
          </a:bodyPr>
          <a:lstStyle/>
          <a:p>
            <a:r>
              <a:rPr kumimoji="1" lang="zh-CN" altLang="en-US" sz="1400" dirty="0" smtClean="0"/>
              <a:t>招聘</a:t>
            </a:r>
            <a:r>
              <a:rPr kumimoji="1" lang="zh-CN" altLang="en-US" sz="1400" dirty="0" smtClean="0"/>
              <a:t>工作中</a:t>
            </a:r>
            <a:r>
              <a:rPr kumimoji="1" lang="zh-CN" altLang="en-US" sz="1400" dirty="0" smtClean="0"/>
              <a:t>为</a:t>
            </a:r>
            <a:r>
              <a:rPr kumimoji="1" lang="zh-CN" altLang="en-US" sz="1400" dirty="0" smtClean="0"/>
              <a:t>人才选拔</a:t>
            </a:r>
            <a:r>
              <a:rPr kumimoji="1" lang="zh-CN" altLang="en-US" sz="1400" dirty="0" smtClean="0"/>
              <a:t>设定</a:t>
            </a:r>
            <a:r>
              <a:rPr kumimoji="1" lang="zh-CN" altLang="en-US" sz="1400" dirty="0" smtClean="0"/>
              <a:t>标准</a:t>
            </a:r>
            <a:endParaRPr kumimoji="1" lang="en-US" altLang="zh-CN" sz="1400" dirty="0" smtClean="0"/>
          </a:p>
          <a:p>
            <a:r>
              <a:rPr kumimoji="1" lang="zh-CN" altLang="en-US" sz="1400" dirty="0" smtClean="0"/>
              <a:t>培训工作中确定培训需求</a:t>
            </a:r>
            <a:endParaRPr kumimoji="1" lang="en-US" altLang="zh-CN" sz="1400" dirty="0" smtClean="0"/>
          </a:p>
          <a:p>
            <a:r>
              <a:rPr kumimoji="1" lang="zh-CN" altLang="en-US" sz="1400" dirty="0" smtClean="0"/>
              <a:t>薪酬工作中评定工作价值</a:t>
            </a:r>
            <a:endParaRPr kumimoji="1" lang="en-US" altLang="zh-CN" sz="1400" dirty="0" smtClean="0"/>
          </a:p>
          <a:p>
            <a:r>
              <a:rPr kumimoji="1" lang="zh-CN" altLang="en-US" sz="1400" dirty="0" smtClean="0"/>
              <a:t>绩效工作中建立评估标准</a:t>
            </a:r>
            <a:endParaRPr kumimoji="1" lang="en-US" altLang="zh-CN" sz="1400" dirty="0"/>
          </a:p>
          <a:p>
            <a:r>
              <a:rPr kumimoji="1" lang="zh-CN" altLang="en-US" sz="1400" dirty="0" smtClean="0"/>
              <a:t>职业生涯中了解职业发展路径</a:t>
            </a:r>
            <a:endParaRPr kumimoji="1" lang="zh-CN" altLang="en-US" sz="1400" dirty="0"/>
          </a:p>
        </p:txBody>
      </p:sp>
      <p:sp>
        <p:nvSpPr>
          <p:cNvPr id="3" name="幻灯片编号占位符 2"/>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pic>
        <p:nvPicPr>
          <p:cNvPr id="3" name="图片 2"/>
          <p:cNvPicPr>
            <a:picLocks noChangeAspect="1"/>
          </p:cNvPicPr>
          <p:nvPr/>
        </p:nvPicPr>
        <p:blipFill>
          <a:blip r:embed="rId1"/>
          <a:stretch>
            <a:fillRect/>
          </a:stretch>
        </p:blipFill>
        <p:spPr>
          <a:xfrm>
            <a:off x="267031" y="1524325"/>
            <a:ext cx="4657216" cy="5203433"/>
          </a:xfrm>
          <a:prstGeom prst="rect">
            <a:avLst/>
          </a:prstGeom>
        </p:spPr>
      </p:pic>
      <p:pic>
        <p:nvPicPr>
          <p:cNvPr id="4" name="图片 3" descr="IMG_9134(20210513-19220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14441" y="1611731"/>
            <a:ext cx="2342504" cy="5069769"/>
          </a:xfrm>
          <a:prstGeom prst="rect">
            <a:avLst/>
          </a:prstGeom>
        </p:spPr>
      </p:pic>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sp>
        <p:nvSpPr>
          <p:cNvPr id="3" name="文本框 2"/>
          <p:cNvSpPr txBox="1"/>
          <p:nvPr/>
        </p:nvSpPr>
        <p:spPr>
          <a:xfrm>
            <a:off x="381000" y="1649693"/>
            <a:ext cx="2980246" cy="369332"/>
          </a:xfrm>
          <a:prstGeom prst="rect">
            <a:avLst/>
          </a:prstGeom>
          <a:noFill/>
        </p:spPr>
        <p:txBody>
          <a:bodyPr wrap="square" rtlCol="0">
            <a:spAutoFit/>
          </a:bodyPr>
          <a:lstStyle/>
          <a:p>
            <a:r>
              <a:rPr kumimoji="1" lang="zh-CN" altLang="en-US" dirty="0" smtClean="0"/>
              <a:t>二、工作分析的程序</a:t>
            </a:r>
            <a:endParaRPr kumimoji="1" lang="en-US" altLang="zh-CN" dirty="0" smtClean="0"/>
          </a:p>
        </p:txBody>
      </p:sp>
      <p:graphicFrame>
        <p:nvGraphicFramePr>
          <p:cNvPr id="4" name="表格 3"/>
          <p:cNvGraphicFramePr>
            <a:graphicFrameLocks noGrp="1"/>
          </p:cNvGraphicFramePr>
          <p:nvPr/>
        </p:nvGraphicFramePr>
        <p:xfrm>
          <a:off x="574639" y="2067665"/>
          <a:ext cx="8081851" cy="4360349"/>
        </p:xfrm>
        <a:graphic>
          <a:graphicData uri="http://schemas.openxmlformats.org/drawingml/2006/table">
            <a:tbl>
              <a:tblPr firstRow="1" bandRow="1">
                <a:tableStyleId>{3C2FFA5D-87B4-456A-9821-1D502468CF0F}</a:tableStyleId>
              </a:tblPr>
              <a:tblGrid>
                <a:gridCol w="2061567"/>
                <a:gridCol w="6020284"/>
              </a:tblGrid>
              <a:tr h="555201">
                <a:tc>
                  <a:txBody>
                    <a:bodyPr/>
                    <a:lstStyle/>
                    <a:p>
                      <a:pPr algn="ctr"/>
                      <a:r>
                        <a:rPr lang="zh-CN" altLang="en-US" dirty="0" smtClean="0"/>
                        <a:t>阶段</a:t>
                      </a:r>
                      <a:endParaRPr lang="zh-CN" altLang="en-US" dirty="0"/>
                    </a:p>
                  </a:txBody>
                  <a:tcPr anchor="ctr"/>
                </a:tc>
                <a:tc>
                  <a:txBody>
                    <a:bodyPr/>
                    <a:lstStyle/>
                    <a:p>
                      <a:pPr algn="ctr"/>
                      <a:r>
                        <a:rPr lang="zh-CN" altLang="en-US" dirty="0" smtClean="0"/>
                        <a:t>主要工作内容</a:t>
                      </a:r>
                      <a:endParaRPr lang="zh-CN" altLang="en-US" dirty="0"/>
                    </a:p>
                  </a:txBody>
                  <a:tcPr anchor="ctr"/>
                </a:tc>
              </a:tr>
              <a:tr h="1238267">
                <a:tc>
                  <a:txBody>
                    <a:bodyPr/>
                    <a:lstStyle/>
                    <a:p>
                      <a:pPr algn="ctr"/>
                      <a:r>
                        <a:rPr lang="zh-CN" altLang="en-US" dirty="0" smtClean="0"/>
                        <a:t>准备阶段</a:t>
                      </a:r>
                      <a:endParaRPr lang="zh-CN" altLang="en-US" dirty="0"/>
                    </a:p>
                  </a:txBody>
                  <a:tcPr anchor="ctr"/>
                </a:tc>
                <a:tc>
                  <a:txBody>
                    <a:bodyPr/>
                    <a:lstStyle/>
                    <a:p>
                      <a:r>
                        <a:rPr lang="en-US" altLang="zh-CN" sz="1200" dirty="0" smtClean="0"/>
                        <a:t>1</a:t>
                      </a:r>
                      <a:r>
                        <a:rPr lang="zh-CN" altLang="en-US" sz="1200" dirty="0" smtClean="0"/>
                        <a:t>、机构的保障</a:t>
                      </a:r>
                      <a:endParaRPr lang="en-US" altLang="zh-CN" sz="1200" dirty="0" smtClean="0"/>
                    </a:p>
                    <a:p>
                      <a:r>
                        <a:rPr lang="zh-CN" altLang="en-US" sz="1200" dirty="0" smtClean="0">
                          <a:solidFill>
                            <a:srgbClr val="000000"/>
                          </a:solidFill>
                        </a:rPr>
                        <a:t>成立由工作分析专家、管理层和职位任职者组成的工作分析小组</a:t>
                      </a:r>
                      <a:endParaRPr lang="en-US" altLang="zh-CN" sz="1200" dirty="0" smtClean="0">
                        <a:solidFill>
                          <a:srgbClr val="000000"/>
                        </a:solidFill>
                      </a:endParaRPr>
                    </a:p>
                    <a:p>
                      <a:r>
                        <a:rPr lang="en-US" altLang="zh-CN" sz="1200" dirty="0" smtClean="0"/>
                        <a:t>2</a:t>
                      </a:r>
                      <a:r>
                        <a:rPr lang="zh-CN" altLang="en-US" sz="1200" dirty="0" smtClean="0"/>
                        <a:t>、计划、制度和规则的制定</a:t>
                      </a:r>
                      <a:endParaRPr lang="en-US" altLang="zh-CN" sz="1200" dirty="0" smtClean="0"/>
                    </a:p>
                    <a:p>
                      <a:r>
                        <a:rPr lang="zh-CN" altLang="en-US" sz="1200" dirty="0" smtClean="0">
                          <a:solidFill>
                            <a:schemeClr val="tx1"/>
                          </a:solidFill>
                        </a:rPr>
                        <a:t>让工作分析小组成员了解工作流程和制度</a:t>
                      </a:r>
                      <a:endParaRPr lang="en-US" altLang="zh-CN" sz="1200" dirty="0" smtClean="0">
                        <a:solidFill>
                          <a:schemeClr val="tx1"/>
                        </a:solidFill>
                      </a:endParaRPr>
                    </a:p>
                    <a:p>
                      <a:r>
                        <a:rPr lang="zh-CN" altLang="zh-CN" sz="1200" dirty="0" smtClean="0"/>
                        <a:t>3</a:t>
                      </a:r>
                      <a:r>
                        <a:rPr lang="zh-CN" altLang="en-US" sz="1200" dirty="0" smtClean="0"/>
                        <a:t>、开展工作分析的动员</a:t>
                      </a:r>
                      <a:endParaRPr lang="en-US" altLang="zh-CN" sz="1200" dirty="0" smtClean="0"/>
                    </a:p>
                    <a:p>
                      <a:r>
                        <a:rPr lang="zh-CN" altLang="en-US" sz="1200" dirty="0" smtClean="0"/>
                        <a:t>让职位任职者了解工作分析的各个阶段，让任职者配合工作，让工作更顺畅和高效。</a:t>
                      </a:r>
                      <a:endParaRPr lang="en-US" altLang="zh-CN" sz="1200" dirty="0" smtClean="0"/>
                    </a:p>
                  </a:txBody>
                  <a:tcPr/>
                </a:tc>
              </a:tr>
              <a:tr h="555201">
                <a:tc>
                  <a:txBody>
                    <a:bodyPr/>
                    <a:lstStyle/>
                    <a:p>
                      <a:pPr algn="ctr"/>
                      <a:r>
                        <a:rPr lang="zh-CN" altLang="en-US" dirty="0" smtClean="0"/>
                        <a:t>分析阶段</a:t>
                      </a:r>
                      <a:endParaRPr lang="en-US" altLang="zh-CN" dirty="0" smtClean="0"/>
                    </a:p>
                  </a:txBody>
                  <a:tcPr anchor="ctr"/>
                </a:tc>
                <a:tc>
                  <a:txBody>
                    <a:bodyPr/>
                    <a:lstStyle/>
                    <a:p>
                      <a:r>
                        <a:rPr lang="zh-CN" altLang="en-US" sz="1200" dirty="0" smtClean="0"/>
                        <a:t>1、选择有代表性的职位</a:t>
                      </a:r>
                      <a:endParaRPr lang="en-US" altLang="zh-CN" sz="1200" dirty="0" smtClean="0"/>
                    </a:p>
                    <a:p>
                      <a:r>
                        <a:rPr lang="zh-CN" altLang="zh-CN" sz="1200" dirty="0" smtClean="0"/>
                        <a:t>2</a:t>
                      </a:r>
                      <a:r>
                        <a:rPr lang="zh-CN" altLang="en-US" sz="1200" dirty="0" smtClean="0"/>
                        <a:t>、选择工作分析方法并展开实施</a:t>
                      </a:r>
                      <a:endParaRPr lang="en-US" altLang="zh-CN" sz="1200" dirty="0" smtClean="0"/>
                    </a:p>
                    <a:p>
                      <a:r>
                        <a:rPr lang="zh-CN" altLang="zh-CN" sz="1200" dirty="0" smtClean="0"/>
                        <a:t>3</a:t>
                      </a:r>
                      <a:r>
                        <a:rPr lang="zh-CN" altLang="en-US" sz="1200" dirty="0" smtClean="0"/>
                        <a:t>、收集信息</a:t>
                      </a:r>
                      <a:endParaRPr lang="en-US" altLang="zh-CN" sz="1200" dirty="0" smtClean="0"/>
                    </a:p>
                    <a:p>
                      <a:r>
                        <a:rPr lang="zh-CN" altLang="zh-CN" sz="1200" dirty="0" smtClean="0"/>
                        <a:t>4</a:t>
                      </a:r>
                      <a:r>
                        <a:rPr lang="zh-CN" altLang="en-US" sz="1200" dirty="0" smtClean="0"/>
                        <a:t>、让任职者及其直接主管认可所收集的资料</a:t>
                      </a:r>
                      <a:endParaRPr lang="en-US" altLang="zh-CN" sz="1200" dirty="0" smtClean="0"/>
                    </a:p>
                    <a:p>
                      <a:r>
                        <a:rPr lang="zh-CN" altLang="en-US" sz="1200" dirty="0" smtClean="0"/>
                        <a:t>5、汇总与整理信息</a:t>
                      </a:r>
                      <a:endParaRPr lang="en-US" altLang="zh-CN" sz="1200" dirty="0" smtClean="0"/>
                    </a:p>
                  </a:txBody>
                  <a:tcPr/>
                </a:tc>
              </a:tr>
              <a:tr h="555201">
                <a:tc>
                  <a:txBody>
                    <a:bodyPr/>
                    <a:lstStyle/>
                    <a:p>
                      <a:pPr algn="ctr"/>
                      <a:r>
                        <a:rPr lang="zh-CN" altLang="en-US" dirty="0" smtClean="0"/>
                        <a:t>描述阶段</a:t>
                      </a:r>
                      <a:endParaRPr lang="zh-CN" altLang="en-US" dirty="0"/>
                    </a:p>
                  </a:txBody>
                  <a:tcPr anchor="ctr"/>
                </a:tc>
                <a:tc>
                  <a:txBody>
                    <a:bodyPr/>
                    <a:lstStyle/>
                    <a:p>
                      <a:r>
                        <a:rPr lang="en-US" altLang="zh-CN" sz="1200" dirty="0" smtClean="0"/>
                        <a:t>1</a:t>
                      </a:r>
                      <a:r>
                        <a:rPr lang="zh-CN" altLang="en-US" sz="1200" dirty="0" smtClean="0"/>
                        <a:t>、关于职位</a:t>
                      </a:r>
                      <a:endParaRPr lang="en-US" altLang="zh-CN" sz="1200" dirty="0" smtClean="0"/>
                    </a:p>
                    <a:p>
                      <a:r>
                        <a:rPr lang="zh-CN" altLang="en-US" sz="1200" dirty="0" smtClean="0"/>
                        <a:t>描述职位的相关信息。如工作任务、职责、内容、工作关系、工作强度等。用词要准确，如数量、动作先后等。</a:t>
                      </a:r>
                      <a:endParaRPr lang="en-US" altLang="zh-CN" sz="1200" dirty="0" smtClean="0"/>
                    </a:p>
                    <a:p>
                      <a:r>
                        <a:rPr lang="zh-CN" altLang="zh-CN" sz="1200" dirty="0" smtClean="0"/>
                        <a:t>2</a:t>
                      </a:r>
                      <a:r>
                        <a:rPr lang="zh-CN" altLang="en-US" sz="1200" dirty="0" smtClean="0"/>
                        <a:t>、关于任职者</a:t>
                      </a:r>
                      <a:endParaRPr lang="en-US" altLang="zh-CN" sz="1200" dirty="0" smtClean="0"/>
                    </a:p>
                    <a:p>
                      <a:r>
                        <a:rPr lang="zh-CN" altLang="en-US" sz="1200" dirty="0" smtClean="0"/>
                        <a:t>描述对任职者的要求。如受教育程度、知识水平、工作年限、操作技能、身心素质等。</a:t>
                      </a:r>
                      <a:endParaRPr lang="zh-CN" altLang="en-US" sz="1200" dirty="0"/>
                    </a:p>
                  </a:txBody>
                  <a:tcPr/>
                </a:tc>
              </a:tr>
              <a:tr h="555201">
                <a:tc>
                  <a:txBody>
                    <a:bodyPr/>
                    <a:lstStyle/>
                    <a:p>
                      <a:pPr algn="ctr"/>
                      <a:r>
                        <a:rPr lang="zh-CN" altLang="en-US" dirty="0" smtClean="0"/>
                        <a:t>运用阶段</a:t>
                      </a:r>
                      <a:endParaRPr lang="zh-CN" altLang="en-US" dirty="0"/>
                    </a:p>
                  </a:txBody>
                  <a:tcPr anchor="ctr"/>
                </a:tc>
                <a:tc>
                  <a:txBody>
                    <a:bodyPr/>
                    <a:lstStyle/>
                    <a:p>
                      <a:r>
                        <a:rPr lang="zh-CN" altLang="zh-CN" sz="1200" dirty="0" smtClean="0"/>
                        <a:t>1</a:t>
                      </a:r>
                      <a:r>
                        <a:rPr lang="zh-CN" altLang="en-US" sz="1200" dirty="0" smtClean="0"/>
                        <a:t>、编写工作说明书和工作规范。</a:t>
                      </a:r>
                      <a:endParaRPr lang="en-US" altLang="zh-CN" sz="1200" dirty="0" smtClean="0"/>
                    </a:p>
                    <a:p>
                      <a:r>
                        <a:rPr lang="zh-CN" altLang="zh-CN" sz="1200" dirty="0" smtClean="0"/>
                        <a:t>2</a:t>
                      </a:r>
                      <a:r>
                        <a:rPr lang="zh-CN" altLang="en-US" sz="1200" dirty="0" smtClean="0"/>
                        <a:t>、应用并总结、反馈。</a:t>
                      </a:r>
                      <a:endParaRPr lang="zh-CN" altLang="en-US" sz="1200" dirty="0"/>
                    </a:p>
                  </a:txBody>
                  <a:tcPr/>
                </a:tc>
              </a:tr>
            </a:tbl>
          </a:graphicData>
        </a:graphic>
      </p:graphicFrame>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sp>
        <p:nvSpPr>
          <p:cNvPr id="4" name="文本框 3"/>
          <p:cNvSpPr txBox="1"/>
          <p:nvPr/>
        </p:nvSpPr>
        <p:spPr>
          <a:xfrm>
            <a:off x="487509" y="1790797"/>
            <a:ext cx="2963541" cy="369332"/>
          </a:xfrm>
          <a:prstGeom prst="rect">
            <a:avLst/>
          </a:prstGeom>
          <a:noFill/>
        </p:spPr>
        <p:txBody>
          <a:bodyPr wrap="square" rtlCol="0">
            <a:spAutoFit/>
          </a:bodyPr>
          <a:lstStyle/>
          <a:p>
            <a:r>
              <a:rPr kumimoji="1" lang="zh-CN" altLang="en-US" dirty="0" smtClean="0"/>
              <a:t>三、工作分析的方法</a:t>
            </a:r>
            <a:endParaRPr kumimoji="1" lang="zh-CN" altLang="en-US" dirty="0"/>
          </a:p>
        </p:txBody>
      </p:sp>
      <p:pic>
        <p:nvPicPr>
          <p:cNvPr id="5" name="图片 4"/>
          <p:cNvPicPr>
            <a:picLocks noChangeAspect="1"/>
          </p:cNvPicPr>
          <p:nvPr/>
        </p:nvPicPr>
        <p:blipFill>
          <a:blip r:embed="rId1"/>
          <a:stretch>
            <a:fillRect/>
          </a:stretch>
        </p:blipFill>
        <p:spPr>
          <a:xfrm>
            <a:off x="2142474" y="2549695"/>
            <a:ext cx="4689414" cy="4115889"/>
          </a:xfrm>
          <a:prstGeom prst="rect">
            <a:avLst/>
          </a:prstGeom>
        </p:spPr>
      </p:pic>
      <p:sp>
        <p:nvSpPr>
          <p:cNvPr id="6" name="文本框 5"/>
          <p:cNvSpPr txBox="1"/>
          <p:nvPr/>
        </p:nvSpPr>
        <p:spPr>
          <a:xfrm>
            <a:off x="3784609" y="2139552"/>
            <a:ext cx="1193114" cy="369332"/>
          </a:xfrm>
          <a:prstGeom prst="rect">
            <a:avLst/>
          </a:prstGeom>
          <a:solidFill>
            <a:srgbClr val="C66950"/>
          </a:solidFill>
          <a:ln>
            <a:solidFill>
              <a:srgbClr val="C0664F"/>
            </a:solidFill>
          </a:ln>
        </p:spPr>
        <p:txBody>
          <a:bodyPr wrap="square" rtlCol="0">
            <a:spAutoFit/>
          </a:bodyPr>
          <a:lstStyle/>
          <a:p>
            <a:pPr algn="ctr"/>
            <a:r>
              <a:rPr kumimoji="1" lang="zh-CN" altLang="en-US" dirty="0" smtClean="0"/>
              <a:t>观察法</a:t>
            </a:r>
            <a:endParaRPr kumimoji="1" lang="zh-CN" altLang="en-US" dirty="0"/>
          </a:p>
        </p:txBody>
      </p:sp>
      <p:sp>
        <p:nvSpPr>
          <p:cNvPr id="11" name="文本框 10"/>
          <p:cNvSpPr txBox="1"/>
          <p:nvPr/>
        </p:nvSpPr>
        <p:spPr>
          <a:xfrm>
            <a:off x="6927758" y="2549695"/>
            <a:ext cx="1975695" cy="2800766"/>
          </a:xfrm>
          <a:prstGeom prst="rect">
            <a:avLst/>
          </a:prstGeom>
          <a:noFill/>
          <a:ln>
            <a:solidFill>
              <a:srgbClr val="C66950"/>
            </a:solidFill>
          </a:ln>
        </p:spPr>
        <p:txBody>
          <a:bodyPr wrap="square" rtlCol="0">
            <a:spAutoFit/>
          </a:bodyPr>
          <a:lstStyle/>
          <a:p>
            <a:r>
              <a:rPr kumimoji="1" lang="zh-CN" altLang="en-US" sz="1600" dirty="0" smtClean="0"/>
              <a:t>优点：一手资料、获取的信息广泛、真实、有深度</a:t>
            </a:r>
            <a:endParaRPr kumimoji="1" lang="en-US" altLang="zh-CN" sz="1600" dirty="0" smtClean="0"/>
          </a:p>
          <a:p>
            <a:endParaRPr kumimoji="1" lang="en-US" altLang="zh-CN" sz="1600" dirty="0" smtClean="0"/>
          </a:p>
          <a:p>
            <a:r>
              <a:rPr kumimoji="1" lang="zh-CN" altLang="en-US" sz="1600" dirty="0" smtClean="0"/>
              <a:t>缺点：耗时长，对观察者的提炼能力有要求</a:t>
            </a:r>
            <a:endParaRPr kumimoji="1" lang="en-US" altLang="zh-CN" sz="1600" dirty="0" smtClean="0"/>
          </a:p>
          <a:p>
            <a:endParaRPr kumimoji="1" lang="en-US" altLang="zh-CN" sz="1600" dirty="0" smtClean="0"/>
          </a:p>
          <a:p>
            <a:r>
              <a:rPr kumimoji="1" lang="zh-CN" altLang="en-US" sz="1600" dirty="0" smtClean="0"/>
              <a:t>适合：操作技能工种，如流水线上的工人等。</a:t>
            </a:r>
            <a:endParaRPr kumimoji="1" lang="zh-CN" altLang="en-US" sz="1600" dirty="0"/>
          </a:p>
        </p:txBody>
      </p:sp>
      <p:sp>
        <p:nvSpPr>
          <p:cNvPr id="12" name="文本框 11"/>
          <p:cNvSpPr txBox="1"/>
          <p:nvPr/>
        </p:nvSpPr>
        <p:spPr>
          <a:xfrm>
            <a:off x="5952741" y="4579483"/>
            <a:ext cx="615801" cy="338554"/>
          </a:xfrm>
          <a:prstGeom prst="rect">
            <a:avLst/>
          </a:prstGeom>
          <a:solidFill>
            <a:srgbClr val="FFFF00"/>
          </a:solidFill>
        </p:spPr>
        <p:txBody>
          <a:bodyPr wrap="square" rtlCol="0">
            <a:spAutoFit/>
          </a:bodyPr>
          <a:lstStyle/>
          <a:p>
            <a:r>
              <a:rPr kumimoji="1" lang="zh-CN" altLang="en-US" sz="800" dirty="0" smtClean="0"/>
              <a:t>帮助了解更多信息</a:t>
            </a:r>
            <a:endParaRPr kumimoji="1" lang="zh-CN" altLang="en-US" sz="800" dirty="0"/>
          </a:p>
        </p:txBody>
      </p:sp>
      <p:sp>
        <p:nvSpPr>
          <p:cNvPr id="3" name="幻灯片编号占位符 2"/>
          <p:cNvSpPr>
            <a:spLocks noGrp="1"/>
          </p:cNvSpPr>
          <p:nvPr>
            <p:ph type="sldNum" sz="quarter" idx="12"/>
          </p:nvPr>
        </p:nvSpPr>
        <p:spPr/>
        <p:txBody>
          <a:bodyPr/>
          <a:lstStyle/>
          <a:p>
            <a:fld id="{04EA7543-9AAE-4E9F-B28C-4FCCFD07D42B}" type="slidenum">
              <a:rPr lang="en-US" smtClean="0"/>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sp>
        <p:nvSpPr>
          <p:cNvPr id="4" name="矩形 3"/>
          <p:cNvSpPr/>
          <p:nvPr/>
        </p:nvSpPr>
        <p:spPr>
          <a:xfrm>
            <a:off x="246455" y="1717840"/>
            <a:ext cx="2262158" cy="369332"/>
          </a:xfrm>
          <a:prstGeom prst="rect">
            <a:avLst/>
          </a:prstGeom>
        </p:spPr>
        <p:txBody>
          <a:bodyPr wrap="none">
            <a:spAutoFit/>
          </a:bodyPr>
          <a:lstStyle/>
          <a:p>
            <a:r>
              <a:rPr kumimoji="1" lang="zh-CN" altLang="en-US" dirty="0"/>
              <a:t>三、工作分析的方法</a:t>
            </a:r>
            <a:endParaRPr kumimoji="1" lang="zh-CN" altLang="en-US" dirty="0"/>
          </a:p>
        </p:txBody>
      </p:sp>
      <p:sp>
        <p:nvSpPr>
          <p:cNvPr id="5" name="文本框 4"/>
          <p:cNvSpPr txBox="1"/>
          <p:nvPr/>
        </p:nvSpPr>
        <p:spPr>
          <a:xfrm>
            <a:off x="3451050" y="2139552"/>
            <a:ext cx="1924377" cy="369332"/>
          </a:xfrm>
          <a:prstGeom prst="rect">
            <a:avLst/>
          </a:prstGeom>
          <a:solidFill>
            <a:srgbClr val="C66950"/>
          </a:solidFill>
          <a:ln>
            <a:solidFill>
              <a:srgbClr val="C0664F"/>
            </a:solidFill>
          </a:ln>
        </p:spPr>
        <p:txBody>
          <a:bodyPr wrap="square" rtlCol="0">
            <a:spAutoFit/>
          </a:bodyPr>
          <a:lstStyle/>
          <a:p>
            <a:pPr algn="ctr"/>
            <a:r>
              <a:rPr kumimoji="1" lang="zh-CN" altLang="en-US" dirty="0" smtClean="0"/>
              <a:t>问卷调查法</a:t>
            </a:r>
            <a:endParaRPr kumimoji="1" lang="zh-CN" altLang="en-US" dirty="0"/>
          </a:p>
        </p:txBody>
      </p:sp>
      <p:pic>
        <p:nvPicPr>
          <p:cNvPr id="6" name="图片 5"/>
          <p:cNvPicPr>
            <a:picLocks noChangeAspect="1"/>
          </p:cNvPicPr>
          <p:nvPr/>
        </p:nvPicPr>
        <p:blipFill>
          <a:blip r:embed="rId1"/>
          <a:stretch>
            <a:fillRect/>
          </a:stretch>
        </p:blipFill>
        <p:spPr>
          <a:xfrm>
            <a:off x="1706281" y="2891041"/>
            <a:ext cx="5751815" cy="2593955"/>
          </a:xfrm>
          <a:prstGeom prst="rect">
            <a:avLst/>
          </a:prstGeom>
        </p:spPr>
      </p:pic>
      <p:sp>
        <p:nvSpPr>
          <p:cNvPr id="8" name="文本框 7"/>
          <p:cNvSpPr txBox="1"/>
          <p:nvPr/>
        </p:nvSpPr>
        <p:spPr>
          <a:xfrm>
            <a:off x="795409" y="2891041"/>
            <a:ext cx="910872" cy="2585323"/>
          </a:xfrm>
          <a:prstGeom prst="rect">
            <a:avLst/>
          </a:prstGeom>
          <a:solidFill>
            <a:schemeClr val="bg1"/>
          </a:solidFill>
          <a:ln w="28575" cmpd="sng">
            <a:solidFill>
              <a:schemeClr val="tx1"/>
            </a:solidFill>
          </a:ln>
        </p:spPr>
        <p:txBody>
          <a:bodyPr wrap="square" rtlCol="0">
            <a:spAutoFit/>
          </a:bodyPr>
          <a:lstStyle/>
          <a:p>
            <a:pPr algn="ctr"/>
            <a:endParaRPr kumimoji="1" lang="en-US" altLang="zh-CN" dirty="0" smtClean="0"/>
          </a:p>
          <a:p>
            <a:pPr algn="ctr"/>
            <a:endParaRPr kumimoji="1" lang="en-US" altLang="zh-CN" dirty="0"/>
          </a:p>
          <a:p>
            <a:pPr algn="ctr"/>
            <a:endParaRPr kumimoji="1" lang="en-US" altLang="zh-CN" dirty="0" smtClean="0"/>
          </a:p>
          <a:p>
            <a:pPr algn="ctr"/>
            <a:endParaRPr kumimoji="1" lang="en-US" altLang="zh-CN" dirty="0"/>
          </a:p>
          <a:p>
            <a:pPr algn="ctr"/>
            <a:r>
              <a:rPr kumimoji="1" lang="zh-CN" altLang="en-US" dirty="0" smtClean="0"/>
              <a:t>准备</a:t>
            </a:r>
            <a:endParaRPr kumimoji="1" lang="en-US" altLang="zh-CN" dirty="0" smtClean="0"/>
          </a:p>
          <a:p>
            <a:pPr algn="ctr"/>
            <a:r>
              <a:rPr kumimoji="1" lang="zh-CN" altLang="en-US" dirty="0" smtClean="0"/>
              <a:t>阶段</a:t>
            </a:r>
            <a:endParaRPr kumimoji="1" lang="en-US" altLang="zh-CN" dirty="0" smtClean="0"/>
          </a:p>
          <a:p>
            <a:endParaRPr kumimoji="1" lang="en-US" altLang="zh-CN" dirty="0"/>
          </a:p>
          <a:p>
            <a:endParaRPr kumimoji="1" lang="en-US" altLang="zh-CN" dirty="0" smtClean="0"/>
          </a:p>
          <a:p>
            <a:endParaRPr kumimoji="1" lang="en-US" altLang="zh-CN" dirty="0"/>
          </a:p>
        </p:txBody>
      </p:sp>
      <p:sp>
        <p:nvSpPr>
          <p:cNvPr id="3" name="幻灯片编号占位符 2"/>
          <p:cNvSpPr>
            <a:spLocks noGrp="1"/>
          </p:cNvSpPr>
          <p:nvPr>
            <p:ph type="sldNum" sz="quarter" idx="12"/>
          </p:nvPr>
        </p:nvSpPr>
        <p:spPr/>
        <p:txBody>
          <a:bodyPr/>
          <a:lstStyle/>
          <a:p>
            <a:fld id="{04EA7543-9AAE-4E9F-B28C-4FCCFD07D42B}" type="slidenum">
              <a:rPr lang="en-US" smtClean="0"/>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sp>
        <p:nvSpPr>
          <p:cNvPr id="4" name="矩形 3"/>
          <p:cNvSpPr/>
          <p:nvPr/>
        </p:nvSpPr>
        <p:spPr>
          <a:xfrm>
            <a:off x="246455" y="1717840"/>
            <a:ext cx="2262158" cy="369332"/>
          </a:xfrm>
          <a:prstGeom prst="rect">
            <a:avLst/>
          </a:prstGeom>
        </p:spPr>
        <p:txBody>
          <a:bodyPr wrap="none">
            <a:spAutoFit/>
          </a:bodyPr>
          <a:lstStyle/>
          <a:p>
            <a:r>
              <a:rPr kumimoji="1" lang="zh-CN" altLang="en-US" dirty="0"/>
              <a:t>三、工作分析的方法</a:t>
            </a:r>
            <a:endParaRPr kumimoji="1" lang="zh-CN" altLang="en-US" dirty="0"/>
          </a:p>
        </p:txBody>
      </p:sp>
      <p:sp>
        <p:nvSpPr>
          <p:cNvPr id="5" name="文本框 4"/>
          <p:cNvSpPr txBox="1"/>
          <p:nvPr/>
        </p:nvSpPr>
        <p:spPr>
          <a:xfrm>
            <a:off x="3451050" y="2139552"/>
            <a:ext cx="1924377" cy="369332"/>
          </a:xfrm>
          <a:prstGeom prst="rect">
            <a:avLst/>
          </a:prstGeom>
          <a:solidFill>
            <a:srgbClr val="C66950"/>
          </a:solidFill>
          <a:ln>
            <a:solidFill>
              <a:srgbClr val="C0664F"/>
            </a:solidFill>
          </a:ln>
        </p:spPr>
        <p:txBody>
          <a:bodyPr wrap="square" rtlCol="0">
            <a:spAutoFit/>
          </a:bodyPr>
          <a:lstStyle/>
          <a:p>
            <a:pPr algn="ctr"/>
            <a:r>
              <a:rPr kumimoji="1" lang="zh-CN" altLang="en-US" dirty="0" smtClean="0"/>
              <a:t>问卷调查法</a:t>
            </a:r>
            <a:endParaRPr kumimoji="1" lang="zh-CN" altLang="en-US" dirty="0"/>
          </a:p>
        </p:txBody>
      </p:sp>
      <p:sp>
        <p:nvSpPr>
          <p:cNvPr id="8" name="文本框 7"/>
          <p:cNvSpPr txBox="1"/>
          <p:nvPr/>
        </p:nvSpPr>
        <p:spPr>
          <a:xfrm>
            <a:off x="898043" y="2731768"/>
            <a:ext cx="910872" cy="3693319"/>
          </a:xfrm>
          <a:prstGeom prst="rect">
            <a:avLst/>
          </a:prstGeom>
          <a:solidFill>
            <a:schemeClr val="bg1"/>
          </a:solidFill>
          <a:ln w="28575" cmpd="sng">
            <a:solidFill>
              <a:schemeClr val="tx1"/>
            </a:solidFill>
          </a:ln>
        </p:spPr>
        <p:txBody>
          <a:bodyPr wrap="square" rtlCol="0">
            <a:spAutoFit/>
          </a:bodyPr>
          <a:lstStyle/>
          <a:p>
            <a:pPr algn="ctr"/>
            <a:endParaRPr kumimoji="1" lang="en-US" altLang="zh-CN" dirty="0" smtClean="0"/>
          </a:p>
          <a:p>
            <a:pPr algn="ctr"/>
            <a:endParaRPr kumimoji="1" lang="en-US" altLang="zh-CN" dirty="0"/>
          </a:p>
          <a:p>
            <a:pPr algn="ctr"/>
            <a:endParaRPr kumimoji="1" lang="en-US" altLang="zh-CN" dirty="0" smtClean="0"/>
          </a:p>
          <a:p>
            <a:pPr algn="ctr"/>
            <a:endParaRPr kumimoji="1" lang="en-US" altLang="zh-CN" dirty="0"/>
          </a:p>
          <a:p>
            <a:pPr algn="ctr"/>
            <a:endParaRPr kumimoji="1" lang="en-US" altLang="zh-CN" dirty="0" smtClean="0"/>
          </a:p>
          <a:p>
            <a:pPr algn="ctr"/>
            <a:endParaRPr kumimoji="1" lang="en-US" altLang="zh-CN" dirty="0"/>
          </a:p>
          <a:p>
            <a:pPr algn="ctr"/>
            <a:r>
              <a:rPr kumimoji="1" lang="zh-CN" altLang="en-US" dirty="0" smtClean="0"/>
              <a:t>实施</a:t>
            </a:r>
            <a:endParaRPr kumimoji="1" lang="en-US" altLang="zh-CN" dirty="0" smtClean="0"/>
          </a:p>
          <a:p>
            <a:pPr algn="ctr"/>
            <a:r>
              <a:rPr kumimoji="1" lang="zh-CN" altLang="en-US" dirty="0" smtClean="0"/>
              <a:t>阶段</a:t>
            </a:r>
            <a:endParaRPr kumimoji="1" lang="en-US" altLang="zh-CN" dirty="0" smtClean="0"/>
          </a:p>
          <a:p>
            <a:endParaRPr kumimoji="1" lang="en-US" altLang="zh-CN" dirty="0" smtClean="0"/>
          </a:p>
          <a:p>
            <a:endParaRPr kumimoji="1" lang="en-US" altLang="zh-CN" dirty="0"/>
          </a:p>
          <a:p>
            <a:endParaRPr kumimoji="1" lang="en-US" altLang="zh-CN" dirty="0" smtClean="0"/>
          </a:p>
          <a:p>
            <a:endParaRPr kumimoji="1" lang="en-US" altLang="zh-CN" dirty="0"/>
          </a:p>
          <a:p>
            <a:endParaRPr kumimoji="1" lang="en-US" altLang="zh-CN" dirty="0"/>
          </a:p>
        </p:txBody>
      </p:sp>
      <p:pic>
        <p:nvPicPr>
          <p:cNvPr id="3" name="图片 2"/>
          <p:cNvPicPr>
            <a:picLocks noChangeAspect="1"/>
          </p:cNvPicPr>
          <p:nvPr/>
        </p:nvPicPr>
        <p:blipFill>
          <a:blip r:embed="rId1"/>
          <a:stretch>
            <a:fillRect/>
          </a:stretch>
        </p:blipFill>
        <p:spPr>
          <a:xfrm>
            <a:off x="1808915" y="2714127"/>
            <a:ext cx="5758063" cy="3710959"/>
          </a:xfrm>
          <a:prstGeom prst="rect">
            <a:avLst/>
          </a:prstGeom>
        </p:spPr>
      </p:pic>
      <p:sp>
        <p:nvSpPr>
          <p:cNvPr id="6" name="幻灯片编号占位符 5"/>
          <p:cNvSpPr>
            <a:spLocks noGrp="1"/>
          </p:cNvSpPr>
          <p:nvPr>
            <p:ph type="sldNum" sz="quarter" idx="12"/>
          </p:nvPr>
        </p:nvSpPr>
        <p:spPr/>
        <p:txBody>
          <a:bodyPr/>
          <a:lstStyle/>
          <a:p>
            <a:fld id="{04EA7543-9AAE-4E9F-B28C-4FCCFD07D42B}" type="slidenum">
              <a:rPr lang="en-US" smtClean="0"/>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sp>
        <p:nvSpPr>
          <p:cNvPr id="4" name="矩形 3"/>
          <p:cNvSpPr/>
          <p:nvPr/>
        </p:nvSpPr>
        <p:spPr>
          <a:xfrm>
            <a:off x="246455" y="1717840"/>
            <a:ext cx="2262158" cy="369332"/>
          </a:xfrm>
          <a:prstGeom prst="rect">
            <a:avLst/>
          </a:prstGeom>
        </p:spPr>
        <p:txBody>
          <a:bodyPr wrap="none">
            <a:spAutoFit/>
          </a:bodyPr>
          <a:lstStyle/>
          <a:p>
            <a:r>
              <a:rPr kumimoji="1" lang="zh-CN" altLang="en-US" dirty="0"/>
              <a:t>三、工作分析的方法</a:t>
            </a:r>
            <a:endParaRPr kumimoji="1" lang="zh-CN" altLang="en-US" dirty="0"/>
          </a:p>
        </p:txBody>
      </p:sp>
      <p:sp>
        <p:nvSpPr>
          <p:cNvPr id="5" name="文本框 4"/>
          <p:cNvSpPr txBox="1"/>
          <p:nvPr/>
        </p:nvSpPr>
        <p:spPr>
          <a:xfrm>
            <a:off x="381000" y="3681544"/>
            <a:ext cx="1924377" cy="369332"/>
          </a:xfrm>
          <a:prstGeom prst="rect">
            <a:avLst/>
          </a:prstGeom>
          <a:solidFill>
            <a:srgbClr val="C66950"/>
          </a:solidFill>
          <a:ln>
            <a:solidFill>
              <a:srgbClr val="C0664F"/>
            </a:solidFill>
          </a:ln>
        </p:spPr>
        <p:txBody>
          <a:bodyPr wrap="square" rtlCol="0">
            <a:spAutoFit/>
          </a:bodyPr>
          <a:lstStyle/>
          <a:p>
            <a:pPr algn="ctr"/>
            <a:r>
              <a:rPr kumimoji="1" lang="zh-CN" altLang="en-US" dirty="0" smtClean="0"/>
              <a:t>问卷调查法</a:t>
            </a:r>
            <a:endParaRPr kumimoji="1" lang="zh-CN" altLang="en-US" dirty="0"/>
          </a:p>
        </p:txBody>
      </p:sp>
      <p:pic>
        <p:nvPicPr>
          <p:cNvPr id="7" name="图片 6"/>
          <p:cNvPicPr>
            <a:picLocks noChangeAspect="1"/>
          </p:cNvPicPr>
          <p:nvPr/>
        </p:nvPicPr>
        <p:blipFill>
          <a:blip r:embed="rId1"/>
          <a:stretch>
            <a:fillRect/>
          </a:stretch>
        </p:blipFill>
        <p:spPr>
          <a:xfrm>
            <a:off x="3630659" y="1637901"/>
            <a:ext cx="3784609" cy="4993055"/>
          </a:xfrm>
          <a:prstGeom prst="rect">
            <a:avLst/>
          </a:prstGeom>
        </p:spPr>
      </p:pic>
      <p:sp>
        <p:nvSpPr>
          <p:cNvPr id="3" name="幻灯片编号占位符 2"/>
          <p:cNvSpPr>
            <a:spLocks noGrp="1"/>
          </p:cNvSpPr>
          <p:nvPr>
            <p:ph type="sldNum" sz="quarter" idx="12"/>
          </p:nvPr>
        </p:nvSpPr>
        <p:spPr/>
        <p:txBody>
          <a:bodyPr/>
          <a:lstStyle/>
          <a:p>
            <a:fld id="{04EA7543-9AAE-4E9F-B28C-4FCCFD07D42B}" type="slidenum">
              <a:rPr lang="en-US" smtClean="0"/>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sp>
        <p:nvSpPr>
          <p:cNvPr id="4" name="矩形 3"/>
          <p:cNvSpPr/>
          <p:nvPr/>
        </p:nvSpPr>
        <p:spPr>
          <a:xfrm>
            <a:off x="246455" y="1717840"/>
            <a:ext cx="2262158" cy="369332"/>
          </a:xfrm>
          <a:prstGeom prst="rect">
            <a:avLst/>
          </a:prstGeom>
        </p:spPr>
        <p:txBody>
          <a:bodyPr wrap="none">
            <a:spAutoFit/>
          </a:bodyPr>
          <a:lstStyle/>
          <a:p>
            <a:r>
              <a:rPr kumimoji="1" lang="zh-CN" altLang="en-US" dirty="0"/>
              <a:t>三、工作分析的方法</a:t>
            </a:r>
            <a:endParaRPr kumimoji="1" lang="zh-CN" altLang="en-US" dirty="0"/>
          </a:p>
        </p:txBody>
      </p:sp>
      <p:sp>
        <p:nvSpPr>
          <p:cNvPr id="5" name="文本框 4"/>
          <p:cNvSpPr txBox="1"/>
          <p:nvPr/>
        </p:nvSpPr>
        <p:spPr>
          <a:xfrm>
            <a:off x="3839763" y="2075465"/>
            <a:ext cx="1924377" cy="369332"/>
          </a:xfrm>
          <a:prstGeom prst="rect">
            <a:avLst/>
          </a:prstGeom>
          <a:solidFill>
            <a:srgbClr val="C66950"/>
          </a:solidFill>
          <a:ln>
            <a:solidFill>
              <a:srgbClr val="C0664F"/>
            </a:solidFill>
          </a:ln>
        </p:spPr>
        <p:txBody>
          <a:bodyPr wrap="square" rtlCol="0">
            <a:spAutoFit/>
          </a:bodyPr>
          <a:lstStyle/>
          <a:p>
            <a:pPr algn="ctr"/>
            <a:r>
              <a:rPr kumimoji="1" lang="zh-CN" altLang="en-US" dirty="0" smtClean="0"/>
              <a:t>访谈法</a:t>
            </a:r>
            <a:endParaRPr kumimoji="1" lang="zh-CN" altLang="en-US" dirty="0"/>
          </a:p>
        </p:txBody>
      </p:sp>
      <p:pic>
        <p:nvPicPr>
          <p:cNvPr id="3" name="图片 2"/>
          <p:cNvPicPr>
            <a:picLocks noChangeAspect="1"/>
          </p:cNvPicPr>
          <p:nvPr/>
        </p:nvPicPr>
        <p:blipFill>
          <a:blip r:embed="rId1"/>
          <a:stretch>
            <a:fillRect/>
          </a:stretch>
        </p:blipFill>
        <p:spPr>
          <a:xfrm>
            <a:off x="2354969" y="2745111"/>
            <a:ext cx="5029472" cy="3711706"/>
          </a:xfrm>
          <a:prstGeom prst="rect">
            <a:avLst/>
          </a:prstGeom>
        </p:spPr>
      </p:pic>
      <p:sp>
        <p:nvSpPr>
          <p:cNvPr id="8" name="文本框 7"/>
          <p:cNvSpPr txBox="1"/>
          <p:nvPr/>
        </p:nvSpPr>
        <p:spPr>
          <a:xfrm>
            <a:off x="1444097" y="2763498"/>
            <a:ext cx="910872" cy="3693319"/>
          </a:xfrm>
          <a:prstGeom prst="rect">
            <a:avLst/>
          </a:prstGeom>
          <a:solidFill>
            <a:schemeClr val="bg1"/>
          </a:solidFill>
          <a:ln w="28575" cmpd="sng">
            <a:solidFill>
              <a:schemeClr val="tx1"/>
            </a:solidFill>
          </a:ln>
        </p:spPr>
        <p:txBody>
          <a:bodyPr wrap="square" rtlCol="0">
            <a:spAutoFit/>
          </a:bodyPr>
          <a:lstStyle/>
          <a:p>
            <a:pPr algn="ctr"/>
            <a:endParaRPr kumimoji="1" lang="en-US" altLang="zh-CN" dirty="0" smtClean="0"/>
          </a:p>
          <a:p>
            <a:pPr algn="ctr"/>
            <a:endParaRPr kumimoji="1" lang="en-US" altLang="zh-CN" dirty="0"/>
          </a:p>
          <a:p>
            <a:pPr algn="ctr"/>
            <a:endParaRPr kumimoji="1" lang="en-US" altLang="zh-CN" dirty="0" smtClean="0"/>
          </a:p>
          <a:p>
            <a:pPr algn="ctr"/>
            <a:endParaRPr kumimoji="1" lang="en-US" altLang="zh-CN" dirty="0"/>
          </a:p>
          <a:p>
            <a:pPr algn="ctr"/>
            <a:endParaRPr kumimoji="1" lang="en-US" altLang="zh-CN" dirty="0" smtClean="0"/>
          </a:p>
          <a:p>
            <a:pPr algn="ctr"/>
            <a:endParaRPr kumimoji="1" lang="en-US" altLang="zh-CN" dirty="0"/>
          </a:p>
          <a:p>
            <a:pPr algn="ctr"/>
            <a:r>
              <a:rPr kumimoji="1" lang="zh-CN" altLang="en-US" dirty="0" smtClean="0"/>
              <a:t>准备</a:t>
            </a:r>
            <a:endParaRPr kumimoji="1" lang="en-US" altLang="zh-CN" dirty="0" smtClean="0"/>
          </a:p>
          <a:p>
            <a:pPr algn="ctr"/>
            <a:r>
              <a:rPr kumimoji="1" lang="zh-CN" altLang="en-US" dirty="0" smtClean="0"/>
              <a:t>阶段</a:t>
            </a:r>
            <a:endParaRPr kumimoji="1" lang="en-US" altLang="zh-CN" dirty="0" smtClean="0"/>
          </a:p>
          <a:p>
            <a:endParaRPr kumimoji="1" lang="en-US" altLang="zh-CN" dirty="0"/>
          </a:p>
          <a:p>
            <a:endParaRPr kumimoji="1" lang="en-US" altLang="zh-CN" dirty="0" smtClean="0"/>
          </a:p>
          <a:p>
            <a:endParaRPr kumimoji="1" lang="en-US" altLang="zh-CN" dirty="0"/>
          </a:p>
          <a:p>
            <a:endParaRPr kumimoji="1" lang="en-US" altLang="zh-CN" dirty="0" smtClean="0"/>
          </a:p>
          <a:p>
            <a:endParaRPr kumimoji="1" lang="en-US" altLang="zh-CN" dirty="0"/>
          </a:p>
        </p:txBody>
      </p:sp>
      <p:sp>
        <p:nvSpPr>
          <p:cNvPr id="6" name="幻灯片编号占位符 5"/>
          <p:cNvSpPr>
            <a:spLocks noGrp="1"/>
          </p:cNvSpPr>
          <p:nvPr>
            <p:ph type="sldNum" sz="quarter" idx="12"/>
          </p:nvPr>
        </p:nvSpPr>
        <p:spPr/>
        <p:txBody>
          <a:bodyPr/>
          <a:lstStyle/>
          <a:p>
            <a:fld id="{04EA7543-9AAE-4E9F-B28C-4FCCFD07D42B}" type="slidenum">
              <a:rPr lang="en-US" smtClean="0"/>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6585" y="2008291"/>
            <a:ext cx="4183142" cy="788320"/>
          </a:xfrm>
        </p:spPr>
        <p:txBody>
          <a:bodyPr>
            <a:normAutofit fontScale="85000" lnSpcReduction="10000"/>
          </a:bodyPr>
          <a:lstStyle/>
          <a:p>
            <a:pPr marL="45720" indent="0">
              <a:buNone/>
            </a:pPr>
            <a:r>
              <a:rPr kumimoji="1" lang="zh-CN" altLang="en-US" dirty="0" smtClean="0">
                <a:solidFill>
                  <a:srgbClr val="000000"/>
                </a:solidFill>
              </a:rPr>
              <a:t>二十一世纪什么最贵？</a:t>
            </a:r>
            <a:r>
              <a:rPr kumimoji="1" lang="zh-CN" altLang="zh-CN" dirty="0">
                <a:solidFill>
                  <a:srgbClr val="000000"/>
                </a:solidFill>
              </a:rPr>
              <a:t>—</a:t>
            </a:r>
            <a:r>
              <a:rPr kumimoji="1" lang="zh-CN" altLang="zh-CN" dirty="0" smtClean="0">
                <a:solidFill>
                  <a:srgbClr val="000000"/>
                </a:solidFill>
              </a:rPr>
              <a:t>—</a:t>
            </a:r>
            <a:r>
              <a:rPr kumimoji="1" lang="zh-CN" altLang="en-US" dirty="0" smtClean="0">
                <a:solidFill>
                  <a:srgbClr val="000000"/>
                </a:solidFill>
              </a:rPr>
              <a:t>人才</a:t>
            </a:r>
            <a:endParaRPr kumimoji="1" lang="en-US" altLang="zh-CN" dirty="0" smtClean="0">
              <a:solidFill>
                <a:srgbClr val="000000"/>
              </a:solidFill>
            </a:endParaRPr>
          </a:p>
          <a:p>
            <a:pPr marL="45720" indent="0">
              <a:buNone/>
            </a:pPr>
            <a:r>
              <a:rPr kumimoji="1" lang="en-US" altLang="zh-CN" dirty="0" smtClean="0">
                <a:solidFill>
                  <a:srgbClr val="000000"/>
                </a:solidFill>
              </a:rPr>
              <a:t>                             ——《</a:t>
            </a:r>
            <a:r>
              <a:rPr kumimoji="1" lang="zh-CN" altLang="en-US" dirty="0" smtClean="0">
                <a:solidFill>
                  <a:srgbClr val="000000"/>
                </a:solidFill>
              </a:rPr>
              <a:t>天下无贼</a:t>
            </a:r>
            <a:r>
              <a:rPr kumimoji="1" lang="en-US" altLang="zh-CN" dirty="0" smtClean="0">
                <a:solidFill>
                  <a:srgbClr val="000000"/>
                </a:solidFill>
              </a:rPr>
              <a:t>》        </a:t>
            </a:r>
            <a:endParaRPr kumimoji="1" lang="zh-CN" altLang="en-US" dirty="0">
              <a:solidFill>
                <a:srgbClr val="000000"/>
              </a:solidFill>
            </a:endParaRPr>
          </a:p>
        </p:txBody>
      </p:sp>
      <p:pic>
        <p:nvPicPr>
          <p:cNvPr id="4" name="图片 3"/>
          <p:cNvPicPr>
            <a:picLocks noChangeAspect="1"/>
          </p:cNvPicPr>
          <p:nvPr/>
        </p:nvPicPr>
        <p:blipFill>
          <a:blip r:embed="rId1"/>
          <a:stretch>
            <a:fillRect/>
          </a:stretch>
        </p:blipFill>
        <p:spPr>
          <a:xfrm>
            <a:off x="536585" y="2796611"/>
            <a:ext cx="4170282" cy="2641179"/>
          </a:xfrm>
          <a:prstGeom prst="rect">
            <a:avLst/>
          </a:prstGeom>
        </p:spPr>
      </p:pic>
      <p:sp>
        <p:nvSpPr>
          <p:cNvPr id="5" name="文本框 4"/>
          <p:cNvSpPr txBox="1"/>
          <p:nvPr/>
        </p:nvSpPr>
        <p:spPr>
          <a:xfrm>
            <a:off x="5065683" y="4501534"/>
            <a:ext cx="3696577" cy="1200329"/>
          </a:xfrm>
          <a:prstGeom prst="rect">
            <a:avLst/>
          </a:prstGeom>
          <a:noFill/>
        </p:spPr>
        <p:txBody>
          <a:bodyPr wrap="square" rtlCol="0">
            <a:spAutoFit/>
          </a:bodyPr>
          <a:lstStyle/>
          <a:p>
            <a:r>
              <a:rPr kumimoji="1" lang="zh-CN" altLang="en-US" dirty="0" smtClean="0"/>
              <a:t>“办公司就是办人。人才是利润最高的商品，能够经营好人才的企业才是最终的赢家。”</a:t>
            </a:r>
            <a:endParaRPr kumimoji="1" lang="en-US" altLang="zh-CN" dirty="0" smtClean="0"/>
          </a:p>
          <a:p>
            <a:r>
              <a:rPr kumimoji="1" lang="en-US" altLang="zh-CN" dirty="0"/>
              <a:t> </a:t>
            </a:r>
            <a:r>
              <a:rPr kumimoji="1" lang="en-US" altLang="zh-CN" dirty="0" smtClean="0"/>
              <a:t>                                         ——</a:t>
            </a:r>
            <a:r>
              <a:rPr kumimoji="1" lang="zh-CN" altLang="en-US" dirty="0" smtClean="0"/>
              <a:t>柳传志</a:t>
            </a:r>
            <a:endParaRPr kumimoji="1" lang="zh-CN" altLang="en-US" dirty="0"/>
          </a:p>
        </p:txBody>
      </p:sp>
      <p:sp>
        <p:nvSpPr>
          <p:cNvPr id="7" name="矩形 6"/>
          <p:cNvSpPr/>
          <p:nvPr/>
        </p:nvSpPr>
        <p:spPr>
          <a:xfrm>
            <a:off x="5065684" y="2796611"/>
            <a:ext cx="3696577" cy="1477328"/>
          </a:xfrm>
          <a:prstGeom prst="rect">
            <a:avLst/>
          </a:prstGeom>
        </p:spPr>
        <p:txBody>
          <a:bodyPr wrap="square">
            <a:spAutoFit/>
          </a:bodyPr>
          <a:lstStyle/>
          <a:p>
            <a:r>
              <a:rPr lang="zh-CN" altLang="en-US" dirty="0" smtClean="0"/>
              <a:t>“功以</a:t>
            </a:r>
            <a:r>
              <a:rPr lang="zh-CN" altLang="en-US" dirty="0"/>
              <a:t>才成，业由才广。世上一切事物中人是最可宝贵的，一切创新成果都是人做出来的。硬实力、软实力，归根到底要靠人才实力</a:t>
            </a:r>
            <a:r>
              <a:rPr lang="zh-CN" altLang="en-US" dirty="0" smtClean="0"/>
              <a:t>。”</a:t>
            </a:r>
            <a:endParaRPr lang="en-US" altLang="zh-CN" dirty="0" smtClean="0"/>
          </a:p>
          <a:p>
            <a:r>
              <a:rPr lang="en-US" altLang="zh-CN" dirty="0"/>
              <a:t> </a:t>
            </a:r>
            <a:r>
              <a:rPr lang="en-US" altLang="zh-CN" dirty="0" smtClean="0"/>
              <a:t>                                         ——</a:t>
            </a:r>
            <a:r>
              <a:rPr lang="zh-CN" altLang="en-US" dirty="0" smtClean="0"/>
              <a:t>习近平</a:t>
            </a:r>
            <a:endParaRPr lang="zh-CN" altLang="en-US" dirty="0"/>
          </a:p>
        </p:txBody>
      </p:sp>
      <p:sp>
        <p:nvSpPr>
          <p:cNvPr id="8" name="标题 2"/>
          <p:cNvSpPr>
            <a:spLocks noGrp="1"/>
          </p:cNvSpPr>
          <p:nvPr>
            <p:ph type="title"/>
          </p:nvPr>
        </p:nvSpPr>
        <p:spPr>
          <a:xfrm>
            <a:off x="381000" y="355847"/>
            <a:ext cx="8381260" cy="1054394"/>
          </a:xfrm>
        </p:spPr>
        <p:txBody>
          <a:bodyPr/>
          <a:lstStyle/>
          <a:p>
            <a:r>
              <a:rPr kumimoji="1" lang="zh-CN" altLang="en-US" dirty="0" smtClean="0"/>
              <a:t>第一章</a:t>
            </a:r>
            <a:r>
              <a:rPr kumimoji="1" lang="en-US" altLang="zh-CN" dirty="0" smtClean="0"/>
              <a:t> </a:t>
            </a:r>
            <a:r>
              <a:rPr kumimoji="1" lang="zh-CN" altLang="en-US" dirty="0" smtClean="0"/>
              <a:t>公共部门人力资源管理概述</a:t>
            </a:r>
            <a:endParaRPr kumimoji="1" lang="zh-CN" altLang="en-US" dirty="0"/>
          </a:p>
        </p:txBody>
      </p:sp>
      <p:sp>
        <p:nvSpPr>
          <p:cNvPr id="3" name="幻灯片编号占位符 2"/>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sp>
        <p:nvSpPr>
          <p:cNvPr id="4" name="矩形 3"/>
          <p:cNvSpPr/>
          <p:nvPr/>
        </p:nvSpPr>
        <p:spPr>
          <a:xfrm>
            <a:off x="246455" y="1717840"/>
            <a:ext cx="2262158" cy="369332"/>
          </a:xfrm>
          <a:prstGeom prst="rect">
            <a:avLst/>
          </a:prstGeom>
        </p:spPr>
        <p:txBody>
          <a:bodyPr wrap="none">
            <a:spAutoFit/>
          </a:bodyPr>
          <a:lstStyle/>
          <a:p>
            <a:r>
              <a:rPr kumimoji="1" lang="zh-CN" altLang="en-US" dirty="0"/>
              <a:t>三、工作分析的方法</a:t>
            </a:r>
            <a:endParaRPr kumimoji="1" lang="zh-CN" altLang="en-US" dirty="0"/>
          </a:p>
        </p:txBody>
      </p:sp>
      <p:sp>
        <p:nvSpPr>
          <p:cNvPr id="5" name="文本框 4"/>
          <p:cNvSpPr txBox="1"/>
          <p:nvPr/>
        </p:nvSpPr>
        <p:spPr>
          <a:xfrm>
            <a:off x="3839763" y="2075465"/>
            <a:ext cx="1924377" cy="369332"/>
          </a:xfrm>
          <a:prstGeom prst="rect">
            <a:avLst/>
          </a:prstGeom>
          <a:solidFill>
            <a:srgbClr val="C66950"/>
          </a:solidFill>
          <a:ln>
            <a:solidFill>
              <a:srgbClr val="C0664F"/>
            </a:solidFill>
          </a:ln>
        </p:spPr>
        <p:txBody>
          <a:bodyPr wrap="square" rtlCol="0">
            <a:spAutoFit/>
          </a:bodyPr>
          <a:lstStyle/>
          <a:p>
            <a:pPr algn="ctr"/>
            <a:r>
              <a:rPr kumimoji="1" lang="zh-CN" altLang="en-US" dirty="0" smtClean="0"/>
              <a:t>访谈法</a:t>
            </a:r>
            <a:endParaRPr kumimoji="1" lang="zh-CN" altLang="en-US" dirty="0"/>
          </a:p>
        </p:txBody>
      </p:sp>
      <p:sp>
        <p:nvSpPr>
          <p:cNvPr id="8" name="文本框 7"/>
          <p:cNvSpPr txBox="1"/>
          <p:nvPr/>
        </p:nvSpPr>
        <p:spPr>
          <a:xfrm>
            <a:off x="1096886" y="2763498"/>
            <a:ext cx="910872" cy="3693319"/>
          </a:xfrm>
          <a:prstGeom prst="rect">
            <a:avLst/>
          </a:prstGeom>
          <a:solidFill>
            <a:schemeClr val="bg1"/>
          </a:solidFill>
          <a:ln w="28575" cmpd="sng">
            <a:solidFill>
              <a:schemeClr val="tx1"/>
            </a:solidFill>
          </a:ln>
        </p:spPr>
        <p:txBody>
          <a:bodyPr wrap="square" rtlCol="0">
            <a:spAutoFit/>
          </a:bodyPr>
          <a:lstStyle/>
          <a:p>
            <a:pPr algn="ctr"/>
            <a:endParaRPr kumimoji="1" lang="en-US" altLang="zh-CN" dirty="0" smtClean="0"/>
          </a:p>
          <a:p>
            <a:pPr algn="ctr"/>
            <a:endParaRPr kumimoji="1" lang="en-US" altLang="zh-CN" dirty="0"/>
          </a:p>
          <a:p>
            <a:pPr algn="ctr"/>
            <a:endParaRPr kumimoji="1" lang="en-US" altLang="zh-CN" dirty="0" smtClean="0"/>
          </a:p>
          <a:p>
            <a:pPr algn="ctr"/>
            <a:endParaRPr kumimoji="1" lang="en-US" altLang="zh-CN" dirty="0"/>
          </a:p>
          <a:p>
            <a:pPr algn="ctr"/>
            <a:endParaRPr kumimoji="1" lang="en-US" altLang="zh-CN" dirty="0" smtClean="0"/>
          </a:p>
          <a:p>
            <a:pPr algn="ctr"/>
            <a:endParaRPr kumimoji="1" lang="en-US" altLang="zh-CN" dirty="0" smtClean="0"/>
          </a:p>
          <a:p>
            <a:pPr algn="ctr"/>
            <a:r>
              <a:rPr kumimoji="1" lang="zh-CN" altLang="en-US" dirty="0" smtClean="0"/>
              <a:t>实施</a:t>
            </a:r>
            <a:endParaRPr kumimoji="1" lang="en-US" altLang="zh-CN" dirty="0" smtClean="0"/>
          </a:p>
          <a:p>
            <a:pPr algn="ctr"/>
            <a:r>
              <a:rPr kumimoji="1" lang="zh-CN" altLang="en-US" dirty="0" smtClean="0"/>
              <a:t>阶段</a:t>
            </a:r>
            <a:endParaRPr kumimoji="1" lang="en-US" altLang="zh-CN" dirty="0" smtClean="0"/>
          </a:p>
          <a:p>
            <a:endParaRPr kumimoji="1" lang="en-US" altLang="zh-CN" dirty="0"/>
          </a:p>
          <a:p>
            <a:endParaRPr kumimoji="1" lang="en-US" altLang="zh-CN" dirty="0" smtClean="0"/>
          </a:p>
          <a:p>
            <a:endParaRPr kumimoji="1" lang="en-US" altLang="zh-CN" dirty="0"/>
          </a:p>
          <a:p>
            <a:endParaRPr kumimoji="1" lang="en-US" altLang="zh-CN" dirty="0" smtClean="0"/>
          </a:p>
          <a:p>
            <a:endParaRPr kumimoji="1" lang="en-US" altLang="zh-CN" dirty="0"/>
          </a:p>
        </p:txBody>
      </p:sp>
      <p:pic>
        <p:nvPicPr>
          <p:cNvPr id="6" name="图片 5"/>
          <p:cNvPicPr>
            <a:picLocks noChangeAspect="1"/>
          </p:cNvPicPr>
          <p:nvPr/>
        </p:nvPicPr>
        <p:blipFill>
          <a:blip r:embed="rId1"/>
          <a:stretch>
            <a:fillRect/>
          </a:stretch>
        </p:blipFill>
        <p:spPr>
          <a:xfrm>
            <a:off x="2007758" y="2763497"/>
            <a:ext cx="4806953" cy="3693319"/>
          </a:xfrm>
          <a:prstGeom prst="rect">
            <a:avLst/>
          </a:prstGeom>
        </p:spPr>
      </p:pic>
      <p:sp>
        <p:nvSpPr>
          <p:cNvPr id="11" name="竖卷形 10"/>
          <p:cNvSpPr/>
          <p:nvPr/>
        </p:nvSpPr>
        <p:spPr>
          <a:xfrm>
            <a:off x="6918007" y="2763498"/>
            <a:ext cx="1959947" cy="2127934"/>
          </a:xfrm>
          <a:prstGeom prst="verticalScroll">
            <a:avLst/>
          </a:prstGeom>
          <a:effectLst/>
        </p:spPr>
        <p:style>
          <a:lnRef idx="1">
            <a:schemeClr val="accent1"/>
          </a:lnRef>
          <a:fillRef idx="3">
            <a:schemeClr val="accent1"/>
          </a:fillRef>
          <a:effectRef idx="2">
            <a:schemeClr val="accent1"/>
          </a:effectRef>
          <a:fontRef idx="minor">
            <a:schemeClr val="lt1"/>
          </a:fontRef>
        </p:style>
        <p:txBody>
          <a:bodyPr rtlCol="0" anchor="ctr"/>
          <a:lstStyle/>
          <a:p>
            <a:r>
              <a:rPr kumimoji="1" lang="zh-CN" altLang="en-US" sz="1600" dirty="0"/>
              <a:t>该法在工作分析中应用最广泛</a:t>
            </a:r>
            <a:r>
              <a:rPr kumimoji="1" lang="zh-CN" altLang="en-US" sz="1600" dirty="0" smtClean="0"/>
              <a:t>，适合各类岗位，也最适合中</a:t>
            </a:r>
            <a:r>
              <a:rPr kumimoji="1" lang="zh-CN" altLang="en-US" sz="1600" dirty="0"/>
              <a:t>、</a:t>
            </a:r>
            <a:r>
              <a:rPr kumimoji="1" lang="zh-CN" altLang="en-US" sz="1600" dirty="0" smtClean="0"/>
              <a:t>高级管理岗位的深度分析。</a:t>
            </a:r>
            <a:endParaRPr kumimoji="1" lang="zh-CN" altLang="en-US" sz="1600" dirty="0"/>
          </a:p>
        </p:txBody>
      </p:sp>
      <p:sp>
        <p:nvSpPr>
          <p:cNvPr id="3" name="幻灯片编号占位符 2"/>
          <p:cNvSpPr>
            <a:spLocks noGrp="1"/>
          </p:cNvSpPr>
          <p:nvPr>
            <p:ph type="sldNum" sz="quarter" idx="12"/>
          </p:nvPr>
        </p:nvSpPr>
        <p:spPr/>
        <p:txBody>
          <a:bodyPr/>
          <a:lstStyle/>
          <a:p>
            <a:fld id="{04EA7543-9AAE-4E9F-B28C-4FCCFD07D42B}" type="slidenum">
              <a:rPr lang="en-US" smtClean="0"/>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sp>
        <p:nvSpPr>
          <p:cNvPr id="4" name="矩形 3"/>
          <p:cNvSpPr/>
          <p:nvPr/>
        </p:nvSpPr>
        <p:spPr>
          <a:xfrm>
            <a:off x="246455" y="1717840"/>
            <a:ext cx="2262158" cy="369332"/>
          </a:xfrm>
          <a:prstGeom prst="rect">
            <a:avLst/>
          </a:prstGeom>
        </p:spPr>
        <p:txBody>
          <a:bodyPr wrap="none">
            <a:spAutoFit/>
          </a:bodyPr>
          <a:lstStyle/>
          <a:p>
            <a:r>
              <a:rPr kumimoji="1" lang="zh-CN" altLang="en-US" dirty="0"/>
              <a:t>三、工作分析的方法</a:t>
            </a:r>
            <a:endParaRPr kumimoji="1" lang="zh-CN" altLang="en-US" dirty="0"/>
          </a:p>
        </p:txBody>
      </p:sp>
      <p:sp>
        <p:nvSpPr>
          <p:cNvPr id="5" name="文本框 4"/>
          <p:cNvSpPr txBox="1"/>
          <p:nvPr/>
        </p:nvSpPr>
        <p:spPr>
          <a:xfrm>
            <a:off x="3628103" y="2260131"/>
            <a:ext cx="1924377" cy="369332"/>
          </a:xfrm>
          <a:prstGeom prst="rect">
            <a:avLst/>
          </a:prstGeom>
          <a:solidFill>
            <a:srgbClr val="C66950"/>
          </a:solidFill>
          <a:ln>
            <a:solidFill>
              <a:srgbClr val="C0664F"/>
            </a:solidFill>
          </a:ln>
        </p:spPr>
        <p:txBody>
          <a:bodyPr wrap="square" rtlCol="0">
            <a:spAutoFit/>
          </a:bodyPr>
          <a:lstStyle/>
          <a:p>
            <a:pPr algn="ctr"/>
            <a:r>
              <a:rPr kumimoji="1" lang="zh-CN" altLang="en-US" dirty="0" smtClean="0"/>
              <a:t>关键事件法</a:t>
            </a:r>
            <a:endParaRPr kumimoji="1" lang="zh-CN" altLang="en-US" dirty="0"/>
          </a:p>
        </p:txBody>
      </p:sp>
      <p:sp>
        <p:nvSpPr>
          <p:cNvPr id="3" name="文本框 2"/>
          <p:cNvSpPr txBox="1"/>
          <p:nvPr/>
        </p:nvSpPr>
        <p:spPr>
          <a:xfrm>
            <a:off x="928952" y="2798464"/>
            <a:ext cx="7396336" cy="1754327"/>
          </a:xfrm>
          <a:prstGeom prst="rect">
            <a:avLst/>
          </a:prstGeom>
          <a:noFill/>
        </p:spPr>
        <p:txBody>
          <a:bodyPr wrap="square" rtlCol="0">
            <a:spAutoFit/>
          </a:bodyPr>
          <a:lstStyle/>
          <a:p>
            <a:r>
              <a:rPr kumimoji="1" lang="zh-CN" altLang="en-US" dirty="0" smtClean="0"/>
              <a:t>关键事件法是指员工和其他有关人员描述能反映其绩效好坏的“关键事件”，即对职位工作造成显著影响的事件，并将其归纳、分类，在大量收集信息之后，对职位的特征、规划、要求进行分析研究的方法。</a:t>
            </a:r>
            <a:endParaRPr kumimoji="1" lang="en-US" altLang="zh-CN" dirty="0" smtClean="0"/>
          </a:p>
          <a:p>
            <a:endParaRPr kumimoji="1" lang="en-US" altLang="zh-CN" dirty="0"/>
          </a:p>
          <a:p>
            <a:r>
              <a:rPr kumimoji="1" lang="zh-CN" altLang="en-US" dirty="0" smtClean="0"/>
              <a:t>类似访谈法，但是是聚焦关键事件（成功的、失败的）进行访谈，适合高水平和复杂性工作的分析。</a:t>
            </a:r>
            <a:endParaRPr kumimoji="1" lang="zh-CN" altLang="en-US" dirty="0"/>
          </a:p>
        </p:txBody>
      </p:sp>
      <p:sp>
        <p:nvSpPr>
          <p:cNvPr id="7" name="文本框 6"/>
          <p:cNvSpPr txBox="1"/>
          <p:nvPr/>
        </p:nvSpPr>
        <p:spPr>
          <a:xfrm>
            <a:off x="1850116" y="4771481"/>
            <a:ext cx="5687327" cy="1815882"/>
          </a:xfrm>
          <a:prstGeom prst="rect">
            <a:avLst/>
          </a:prstGeom>
          <a:noFill/>
          <a:ln>
            <a:solidFill>
              <a:srgbClr val="C66950"/>
            </a:solidFill>
          </a:ln>
        </p:spPr>
        <p:txBody>
          <a:bodyPr wrap="square" rtlCol="0">
            <a:spAutoFit/>
          </a:bodyPr>
          <a:lstStyle/>
          <a:p>
            <a:pPr algn="ctr"/>
            <a:r>
              <a:rPr kumimoji="1" lang="zh-CN" altLang="en-US" sz="1600" dirty="0" smtClean="0">
                <a:solidFill>
                  <a:srgbClr val="C66950"/>
                </a:solidFill>
              </a:rPr>
              <a:t>关键事件访谈的问题</a:t>
            </a:r>
            <a:endParaRPr kumimoji="1" lang="en-US" altLang="zh-CN" sz="1600" dirty="0" smtClean="0">
              <a:solidFill>
                <a:srgbClr val="C66950"/>
              </a:solidFill>
            </a:endParaRPr>
          </a:p>
          <a:p>
            <a:r>
              <a:rPr kumimoji="1" lang="zh-CN" altLang="en-US" sz="1200" i="1" dirty="0" smtClean="0">
                <a:solidFill>
                  <a:srgbClr val="C66950"/>
                </a:solidFill>
              </a:rPr>
              <a:t>一、引出关键事件</a:t>
            </a:r>
            <a:endParaRPr kumimoji="1" lang="en-US" altLang="zh-CN" sz="1200" i="1" dirty="0" smtClean="0">
              <a:solidFill>
                <a:srgbClr val="C66950"/>
              </a:solidFill>
            </a:endParaRPr>
          </a:p>
          <a:p>
            <a:r>
              <a:rPr kumimoji="1" lang="zh-CN" altLang="en-US" sz="1200" i="1" dirty="0" smtClean="0">
                <a:solidFill>
                  <a:srgbClr val="C66950"/>
                </a:solidFill>
              </a:rPr>
              <a:t>在这个职位上干得优秀需要做什么？（正面的）</a:t>
            </a:r>
            <a:endParaRPr kumimoji="1" lang="en-US" altLang="zh-CN" sz="1200" i="1" dirty="0" smtClean="0">
              <a:solidFill>
                <a:srgbClr val="C66950"/>
              </a:solidFill>
            </a:endParaRPr>
          </a:p>
          <a:p>
            <a:r>
              <a:rPr kumimoji="1" lang="zh-CN" altLang="en-US" sz="1200" i="1" dirty="0" smtClean="0">
                <a:solidFill>
                  <a:srgbClr val="C66950"/>
                </a:solidFill>
              </a:rPr>
              <a:t>在这个职位上员工怎么做最容易对组织不利？（负面的）</a:t>
            </a:r>
            <a:endParaRPr kumimoji="1" lang="en-US" altLang="zh-CN" sz="1200" i="1" dirty="0" smtClean="0">
              <a:solidFill>
                <a:srgbClr val="C66950"/>
              </a:solidFill>
            </a:endParaRPr>
          </a:p>
          <a:p>
            <a:r>
              <a:rPr kumimoji="1" lang="zh-CN" altLang="en-US" sz="1200" i="1" dirty="0" smtClean="0">
                <a:solidFill>
                  <a:srgbClr val="C66950"/>
                </a:solidFill>
              </a:rPr>
              <a:t>二、追问产生这些行为的原因</a:t>
            </a:r>
            <a:endParaRPr kumimoji="1" lang="en-US" altLang="zh-CN" sz="1200" i="1" dirty="0" smtClean="0">
              <a:solidFill>
                <a:srgbClr val="C66950"/>
              </a:solidFill>
            </a:endParaRPr>
          </a:p>
          <a:p>
            <a:r>
              <a:rPr kumimoji="1" lang="zh-CN" altLang="en-US" sz="1200" i="1" dirty="0" smtClean="0">
                <a:solidFill>
                  <a:srgbClr val="C66950"/>
                </a:solidFill>
              </a:rPr>
              <a:t>这名员工这样做的原因是什么？</a:t>
            </a:r>
            <a:endParaRPr kumimoji="1" lang="en-US" altLang="zh-CN" sz="1200" i="1" dirty="0" smtClean="0">
              <a:solidFill>
                <a:srgbClr val="C66950"/>
              </a:solidFill>
            </a:endParaRPr>
          </a:p>
          <a:p>
            <a:r>
              <a:rPr kumimoji="1" lang="zh-CN" altLang="en-US" sz="1200" i="1" dirty="0" smtClean="0">
                <a:solidFill>
                  <a:srgbClr val="C66950"/>
                </a:solidFill>
              </a:rPr>
              <a:t>三、追问这些行为带来的结果</a:t>
            </a:r>
            <a:endParaRPr kumimoji="1" lang="en-US" altLang="zh-CN" sz="1200" i="1" dirty="0" smtClean="0">
              <a:solidFill>
                <a:srgbClr val="C66950"/>
              </a:solidFill>
            </a:endParaRPr>
          </a:p>
          <a:p>
            <a:r>
              <a:rPr kumimoji="1" lang="zh-CN" altLang="en-US" sz="1200" i="1" dirty="0" smtClean="0">
                <a:solidFill>
                  <a:srgbClr val="C66950"/>
                </a:solidFill>
              </a:rPr>
              <a:t>这名员工这种行为带来了什么结果？</a:t>
            </a:r>
            <a:endParaRPr kumimoji="1" lang="en-US" altLang="zh-CN" sz="1200" i="1" dirty="0" smtClean="0">
              <a:solidFill>
                <a:srgbClr val="C66950"/>
              </a:solidFill>
            </a:endParaRPr>
          </a:p>
          <a:p>
            <a:r>
              <a:rPr kumimoji="1" lang="zh-CN" altLang="en-US" sz="1200" i="1" dirty="0" smtClean="0">
                <a:solidFill>
                  <a:srgbClr val="C66950"/>
                </a:solidFill>
              </a:rPr>
              <a:t>如果这名员工没有这么做而是采取了其他行为，会发生什么事情？</a:t>
            </a:r>
            <a:endParaRPr kumimoji="1" lang="en-US" altLang="zh-CN" sz="1200" i="1" dirty="0" smtClean="0">
              <a:solidFill>
                <a:srgbClr val="C66950"/>
              </a:solidFill>
            </a:endParaRPr>
          </a:p>
        </p:txBody>
      </p:sp>
      <p:sp>
        <p:nvSpPr>
          <p:cNvPr id="6" name="幻灯片编号占位符 5"/>
          <p:cNvSpPr>
            <a:spLocks noGrp="1"/>
          </p:cNvSpPr>
          <p:nvPr>
            <p:ph type="sldNum" sz="quarter" idx="12"/>
          </p:nvPr>
        </p:nvSpPr>
        <p:spPr/>
        <p:txBody>
          <a:bodyPr/>
          <a:lstStyle/>
          <a:p>
            <a:fld id="{04EA7543-9AAE-4E9F-B28C-4FCCFD07D42B}" type="slidenum">
              <a:rPr lang="en-US" smtClean="0"/>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sp>
        <p:nvSpPr>
          <p:cNvPr id="4" name="文本框 3"/>
          <p:cNvSpPr txBox="1"/>
          <p:nvPr/>
        </p:nvSpPr>
        <p:spPr>
          <a:xfrm>
            <a:off x="3628103" y="2075465"/>
            <a:ext cx="1924377" cy="369332"/>
          </a:xfrm>
          <a:prstGeom prst="rect">
            <a:avLst/>
          </a:prstGeom>
          <a:solidFill>
            <a:srgbClr val="C66950"/>
          </a:solidFill>
          <a:ln>
            <a:solidFill>
              <a:srgbClr val="C0664F"/>
            </a:solidFill>
          </a:ln>
        </p:spPr>
        <p:txBody>
          <a:bodyPr wrap="square" rtlCol="0">
            <a:spAutoFit/>
          </a:bodyPr>
          <a:lstStyle/>
          <a:p>
            <a:pPr algn="ctr"/>
            <a:r>
              <a:rPr kumimoji="1" lang="zh-CN" altLang="en-US" dirty="0" smtClean="0"/>
              <a:t>工作日志法</a:t>
            </a:r>
            <a:endParaRPr kumimoji="1" lang="zh-CN" altLang="en-US" dirty="0"/>
          </a:p>
        </p:txBody>
      </p:sp>
      <p:sp>
        <p:nvSpPr>
          <p:cNvPr id="5" name="矩形 4"/>
          <p:cNvSpPr/>
          <p:nvPr/>
        </p:nvSpPr>
        <p:spPr>
          <a:xfrm>
            <a:off x="246455" y="1717840"/>
            <a:ext cx="2262158" cy="369332"/>
          </a:xfrm>
          <a:prstGeom prst="rect">
            <a:avLst/>
          </a:prstGeom>
        </p:spPr>
        <p:txBody>
          <a:bodyPr wrap="none">
            <a:spAutoFit/>
          </a:bodyPr>
          <a:lstStyle/>
          <a:p>
            <a:r>
              <a:rPr kumimoji="1" lang="zh-CN" altLang="en-US" dirty="0"/>
              <a:t>三、工作分析的方法</a:t>
            </a:r>
            <a:endParaRPr kumimoji="1" lang="zh-CN" altLang="en-US" dirty="0"/>
          </a:p>
        </p:txBody>
      </p:sp>
      <p:sp>
        <p:nvSpPr>
          <p:cNvPr id="6" name="文本框 5"/>
          <p:cNvSpPr txBox="1"/>
          <p:nvPr/>
        </p:nvSpPr>
        <p:spPr>
          <a:xfrm>
            <a:off x="1058298" y="2704398"/>
            <a:ext cx="6867187" cy="923330"/>
          </a:xfrm>
          <a:prstGeom prst="rect">
            <a:avLst/>
          </a:prstGeom>
          <a:noFill/>
        </p:spPr>
        <p:txBody>
          <a:bodyPr wrap="square" rtlCol="0">
            <a:spAutoFit/>
          </a:bodyPr>
          <a:lstStyle/>
          <a:p>
            <a:r>
              <a:rPr kumimoji="1" lang="zh-CN" altLang="en-US" dirty="0" smtClean="0"/>
              <a:t>工作日志法指由各岗位的员工填写工作日志，要求按照一天中工作活动的时间顺序对每件事进行记录，无论这些工作是本职工作以内的还是以外的。</a:t>
            </a:r>
            <a:r>
              <a:rPr kumimoji="1" lang="zh-CN" altLang="en-US" dirty="0" smtClean="0">
                <a:solidFill>
                  <a:srgbClr val="C66950"/>
                </a:solidFill>
              </a:rPr>
              <a:t>（记工作流水账）</a:t>
            </a:r>
            <a:endParaRPr kumimoji="1" lang="zh-CN" altLang="en-US" dirty="0">
              <a:solidFill>
                <a:srgbClr val="C66950"/>
              </a:solidFill>
            </a:endParaRPr>
          </a:p>
        </p:txBody>
      </p:sp>
      <p:sp>
        <p:nvSpPr>
          <p:cNvPr id="8" name="矩形 7"/>
          <p:cNvSpPr/>
          <p:nvPr/>
        </p:nvSpPr>
        <p:spPr>
          <a:xfrm>
            <a:off x="1693279" y="3868465"/>
            <a:ext cx="1934824" cy="44681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smtClean="0"/>
              <a:t>设计工作日志表</a:t>
            </a:r>
            <a:endParaRPr kumimoji="1" lang="zh-CN" altLang="en-US" dirty="0"/>
          </a:p>
        </p:txBody>
      </p:sp>
      <p:sp>
        <p:nvSpPr>
          <p:cNvPr id="9" name="矩形 8"/>
          <p:cNvSpPr/>
          <p:nvPr/>
        </p:nvSpPr>
        <p:spPr>
          <a:xfrm>
            <a:off x="3264855" y="4655353"/>
            <a:ext cx="1934824" cy="44681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smtClean="0"/>
              <a:t>发放日志表</a:t>
            </a:r>
            <a:endParaRPr kumimoji="1" lang="zh-CN" altLang="en-US" dirty="0"/>
          </a:p>
        </p:txBody>
      </p:sp>
      <p:sp>
        <p:nvSpPr>
          <p:cNvPr id="10" name="矩形 9"/>
          <p:cNvSpPr/>
          <p:nvPr/>
        </p:nvSpPr>
        <p:spPr>
          <a:xfrm>
            <a:off x="4917465" y="5512788"/>
            <a:ext cx="2055551" cy="44681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smtClean="0"/>
              <a:t>回收、统计、分析工作日志资料</a:t>
            </a:r>
            <a:endParaRPr kumimoji="1" lang="zh-CN" altLang="en-US" dirty="0"/>
          </a:p>
        </p:txBody>
      </p:sp>
      <p:sp>
        <p:nvSpPr>
          <p:cNvPr id="12" name="下箭头 11"/>
          <p:cNvSpPr/>
          <p:nvPr/>
        </p:nvSpPr>
        <p:spPr>
          <a:xfrm>
            <a:off x="3349421" y="4315278"/>
            <a:ext cx="204015" cy="340075"/>
          </a:xfrm>
          <a:prstGeom prst="downArrow">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3" name="下箭头 12"/>
          <p:cNvSpPr/>
          <p:nvPr/>
        </p:nvSpPr>
        <p:spPr>
          <a:xfrm>
            <a:off x="4948629" y="5102166"/>
            <a:ext cx="204015" cy="410622"/>
          </a:xfrm>
          <a:prstGeom prst="downArrow">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7092858" y="5517888"/>
            <a:ext cx="1669402" cy="461665"/>
          </a:xfrm>
          <a:prstGeom prst="rect">
            <a:avLst/>
          </a:prstGeom>
          <a:noFill/>
        </p:spPr>
        <p:txBody>
          <a:bodyPr wrap="square" rtlCol="0">
            <a:spAutoFit/>
          </a:bodyPr>
          <a:lstStyle/>
          <a:p>
            <a:r>
              <a:rPr kumimoji="1" lang="zh-CN" altLang="en-US" sz="1200" dirty="0" smtClean="0"/>
              <a:t>（对信息要进行二次加工，分类、提炼）</a:t>
            </a:r>
            <a:endParaRPr kumimoji="1" lang="zh-CN" altLang="en-US" sz="1200" dirty="0"/>
          </a:p>
        </p:txBody>
      </p:sp>
      <p:sp>
        <p:nvSpPr>
          <p:cNvPr id="3" name="幻灯片编号占位符 2"/>
          <p:cNvSpPr>
            <a:spLocks noGrp="1"/>
          </p:cNvSpPr>
          <p:nvPr>
            <p:ph type="sldNum" sz="quarter" idx="12"/>
          </p:nvPr>
        </p:nvSpPr>
        <p:spPr/>
        <p:txBody>
          <a:bodyPr/>
          <a:lstStyle/>
          <a:p>
            <a:fld id="{04EA7543-9AAE-4E9F-B28C-4FCCFD07D42B}" type="slidenum">
              <a:rPr lang="en-US" smtClean="0"/>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sp>
        <p:nvSpPr>
          <p:cNvPr id="3" name="矩形 2"/>
          <p:cNvSpPr/>
          <p:nvPr/>
        </p:nvSpPr>
        <p:spPr>
          <a:xfrm>
            <a:off x="246455" y="1717840"/>
            <a:ext cx="2262158" cy="369332"/>
          </a:xfrm>
          <a:prstGeom prst="rect">
            <a:avLst/>
          </a:prstGeom>
        </p:spPr>
        <p:txBody>
          <a:bodyPr wrap="none">
            <a:spAutoFit/>
          </a:bodyPr>
          <a:lstStyle/>
          <a:p>
            <a:r>
              <a:rPr kumimoji="1" lang="zh-CN" altLang="en-US" dirty="0"/>
              <a:t>三、工作分析的方法</a:t>
            </a:r>
            <a:endParaRPr kumimoji="1" lang="zh-CN" altLang="en-US" dirty="0"/>
          </a:p>
        </p:txBody>
      </p:sp>
      <p:sp>
        <p:nvSpPr>
          <p:cNvPr id="4" name="文本框 3"/>
          <p:cNvSpPr txBox="1"/>
          <p:nvPr/>
        </p:nvSpPr>
        <p:spPr>
          <a:xfrm>
            <a:off x="3628103" y="2075465"/>
            <a:ext cx="1924377" cy="369332"/>
          </a:xfrm>
          <a:prstGeom prst="rect">
            <a:avLst/>
          </a:prstGeom>
          <a:solidFill>
            <a:srgbClr val="C66950"/>
          </a:solidFill>
          <a:ln>
            <a:solidFill>
              <a:srgbClr val="C0664F"/>
            </a:solidFill>
          </a:ln>
        </p:spPr>
        <p:txBody>
          <a:bodyPr wrap="square" rtlCol="0">
            <a:spAutoFit/>
          </a:bodyPr>
          <a:lstStyle/>
          <a:p>
            <a:pPr algn="ctr"/>
            <a:r>
              <a:rPr kumimoji="1" lang="zh-CN" altLang="en-US" dirty="0" smtClean="0"/>
              <a:t>工作日志法</a:t>
            </a:r>
            <a:endParaRPr kumimoji="1" lang="zh-CN" altLang="en-US" dirty="0"/>
          </a:p>
        </p:txBody>
      </p:sp>
      <p:pic>
        <p:nvPicPr>
          <p:cNvPr id="5" name="图片 4" descr="IMG_9139(20210513-221238).JP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83905" y="2680200"/>
            <a:ext cx="5806403" cy="3766539"/>
          </a:xfrm>
          <a:prstGeom prst="rect">
            <a:avLst/>
          </a:prstGeom>
        </p:spPr>
      </p:pic>
      <p:sp>
        <p:nvSpPr>
          <p:cNvPr id="6" name="幻灯片编号占位符 5"/>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sp>
        <p:nvSpPr>
          <p:cNvPr id="3" name="矩形 2"/>
          <p:cNvSpPr/>
          <p:nvPr/>
        </p:nvSpPr>
        <p:spPr>
          <a:xfrm>
            <a:off x="246455" y="1717840"/>
            <a:ext cx="2262158" cy="369332"/>
          </a:xfrm>
          <a:prstGeom prst="rect">
            <a:avLst/>
          </a:prstGeom>
        </p:spPr>
        <p:txBody>
          <a:bodyPr wrap="none">
            <a:spAutoFit/>
          </a:bodyPr>
          <a:lstStyle/>
          <a:p>
            <a:r>
              <a:rPr kumimoji="1" lang="zh-CN" altLang="en-US" dirty="0"/>
              <a:t>三、工作分析的方法</a:t>
            </a:r>
            <a:endParaRPr kumimoji="1" lang="zh-CN" altLang="en-US" dirty="0"/>
          </a:p>
        </p:txBody>
      </p:sp>
      <p:sp>
        <p:nvSpPr>
          <p:cNvPr id="4" name="文本框 3"/>
          <p:cNvSpPr txBox="1"/>
          <p:nvPr/>
        </p:nvSpPr>
        <p:spPr>
          <a:xfrm>
            <a:off x="3040159" y="2260131"/>
            <a:ext cx="1924377" cy="369332"/>
          </a:xfrm>
          <a:prstGeom prst="rect">
            <a:avLst/>
          </a:prstGeom>
          <a:solidFill>
            <a:srgbClr val="C66950"/>
          </a:solidFill>
          <a:ln>
            <a:solidFill>
              <a:srgbClr val="C0664F"/>
            </a:solidFill>
          </a:ln>
        </p:spPr>
        <p:txBody>
          <a:bodyPr wrap="square" rtlCol="0">
            <a:spAutoFit/>
          </a:bodyPr>
          <a:lstStyle/>
          <a:p>
            <a:pPr algn="ctr"/>
            <a:r>
              <a:rPr kumimoji="1" lang="zh-CN" altLang="en-US" dirty="0" smtClean="0"/>
              <a:t>工作日志法</a:t>
            </a:r>
            <a:endParaRPr kumimoji="1" lang="zh-CN" altLang="en-US" dirty="0"/>
          </a:p>
        </p:txBody>
      </p:sp>
      <p:pic>
        <p:nvPicPr>
          <p:cNvPr id="6" name="图片 5" descr="IMG_9140(20210513-221424).JPG"/>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57826" y="2833738"/>
            <a:ext cx="5532375" cy="2869014"/>
          </a:xfrm>
          <a:prstGeom prst="rect">
            <a:avLst/>
          </a:prstGeom>
        </p:spPr>
      </p:pic>
      <p:sp>
        <p:nvSpPr>
          <p:cNvPr id="7" name="文本框 6"/>
          <p:cNvSpPr txBox="1"/>
          <p:nvPr/>
        </p:nvSpPr>
        <p:spPr>
          <a:xfrm>
            <a:off x="7008292" y="2857254"/>
            <a:ext cx="1671656" cy="1077218"/>
          </a:xfrm>
          <a:prstGeom prst="rect">
            <a:avLst/>
          </a:prstGeom>
          <a:noFill/>
          <a:ln>
            <a:solidFill>
              <a:srgbClr val="C66950"/>
            </a:solidFill>
          </a:ln>
        </p:spPr>
        <p:txBody>
          <a:bodyPr wrap="square" rtlCol="0">
            <a:spAutoFit/>
          </a:bodyPr>
          <a:lstStyle/>
          <a:p>
            <a:r>
              <a:rPr kumimoji="1" lang="zh-CN" altLang="en-US" sz="1600" dirty="0" smtClean="0"/>
              <a:t>通过多日的工作日志，统计、分类、提炼出工作内容、职责。</a:t>
            </a:r>
            <a:endParaRPr kumimoji="1" lang="zh-CN" altLang="en-US" sz="1600" dirty="0"/>
          </a:p>
        </p:txBody>
      </p:sp>
      <p:sp>
        <p:nvSpPr>
          <p:cNvPr id="5" name="文本框 4"/>
          <p:cNvSpPr txBox="1"/>
          <p:nvPr/>
        </p:nvSpPr>
        <p:spPr>
          <a:xfrm>
            <a:off x="1180298" y="5333420"/>
            <a:ext cx="743181" cy="369332"/>
          </a:xfrm>
          <a:prstGeom prst="rect">
            <a:avLst/>
          </a:prstGeom>
          <a:noFill/>
        </p:spPr>
        <p:txBody>
          <a:bodyPr wrap="square" rtlCol="0">
            <a:spAutoFit/>
          </a:bodyPr>
          <a:lstStyle/>
          <a:p>
            <a:r>
              <a:rPr kumimoji="1" lang="en-US" altLang="zh-CN" dirty="0" smtClean="0"/>
              <a:t>p94</a:t>
            </a:r>
            <a:endParaRPr kumimoji="1" lang="zh-CN" altLang="en-US" dirty="0"/>
          </a:p>
        </p:txBody>
      </p:sp>
      <p:sp>
        <p:nvSpPr>
          <p:cNvPr id="8" name="幻灯片编号占位符 7"/>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第三章</a:t>
            </a:r>
            <a:r>
              <a:rPr kumimoji="1" lang="en-US" altLang="zh-CN" dirty="0"/>
              <a:t> </a:t>
            </a:r>
            <a:r>
              <a:rPr kumimoji="1" lang="zh-CN" altLang="en-US" dirty="0"/>
              <a:t>工作分析</a:t>
            </a:r>
            <a:endParaRPr kumimoji="1" lang="zh-CN" altLang="en-US" dirty="0"/>
          </a:p>
        </p:txBody>
      </p:sp>
      <p:sp>
        <p:nvSpPr>
          <p:cNvPr id="3" name="文本框 2"/>
          <p:cNvSpPr txBox="1"/>
          <p:nvPr/>
        </p:nvSpPr>
        <p:spPr>
          <a:xfrm>
            <a:off x="1534789" y="1997874"/>
            <a:ext cx="6773116" cy="369332"/>
          </a:xfrm>
          <a:prstGeom prst="rect">
            <a:avLst/>
          </a:prstGeom>
          <a:noFill/>
        </p:spPr>
        <p:txBody>
          <a:bodyPr wrap="square" rtlCol="0">
            <a:spAutoFit/>
          </a:bodyPr>
          <a:lstStyle/>
          <a:p>
            <a:r>
              <a:rPr kumimoji="1" lang="zh-CN" altLang="en-US" dirty="0" smtClean="0"/>
              <a:t>公务员的职务、职级</a:t>
            </a:r>
            <a:r>
              <a:rPr kumimoji="1" lang="en-US" altLang="zh-CN" dirty="0" smtClean="0"/>
              <a:t>—————</a:t>
            </a:r>
            <a:r>
              <a:rPr kumimoji="1" lang="zh-CN" altLang="zh-CN" dirty="0" smtClean="0"/>
              <a:t>《</a:t>
            </a:r>
            <a:r>
              <a:rPr kumimoji="1" lang="zh-CN" altLang="en-US" dirty="0"/>
              <a:t>中华人民共和国公务员法</a:t>
            </a:r>
            <a:r>
              <a:rPr kumimoji="1" lang="en-US" altLang="zh-CN" dirty="0"/>
              <a:t>》</a:t>
            </a:r>
            <a:endParaRPr kumimoji="1" lang="en-US" altLang="zh-CN" dirty="0" smtClean="0"/>
          </a:p>
        </p:txBody>
      </p:sp>
      <p:pic>
        <p:nvPicPr>
          <p:cNvPr id="5" name="图片 4"/>
          <p:cNvPicPr>
            <a:picLocks noChangeAspect="1"/>
          </p:cNvPicPr>
          <p:nvPr/>
        </p:nvPicPr>
        <p:blipFill>
          <a:blip r:embed="rId1"/>
          <a:stretch>
            <a:fillRect/>
          </a:stretch>
        </p:blipFill>
        <p:spPr>
          <a:xfrm>
            <a:off x="1534789" y="2367206"/>
            <a:ext cx="5826272" cy="691409"/>
          </a:xfrm>
          <a:prstGeom prst="rect">
            <a:avLst/>
          </a:prstGeom>
        </p:spPr>
      </p:pic>
      <p:pic>
        <p:nvPicPr>
          <p:cNvPr id="6" name="图片 5"/>
          <p:cNvPicPr>
            <a:picLocks noChangeAspect="1"/>
          </p:cNvPicPr>
          <p:nvPr/>
        </p:nvPicPr>
        <p:blipFill>
          <a:blip r:embed="rId2"/>
          <a:stretch>
            <a:fillRect/>
          </a:stretch>
        </p:blipFill>
        <p:spPr>
          <a:xfrm>
            <a:off x="1534789" y="3058615"/>
            <a:ext cx="5826272" cy="898487"/>
          </a:xfrm>
          <a:prstGeom prst="rect">
            <a:avLst/>
          </a:prstGeom>
        </p:spPr>
      </p:pic>
      <p:pic>
        <p:nvPicPr>
          <p:cNvPr id="8" name="图片 7"/>
          <p:cNvPicPr>
            <a:picLocks noChangeAspect="1"/>
          </p:cNvPicPr>
          <p:nvPr/>
        </p:nvPicPr>
        <p:blipFill>
          <a:blip r:embed="rId3"/>
          <a:stretch>
            <a:fillRect/>
          </a:stretch>
        </p:blipFill>
        <p:spPr>
          <a:xfrm>
            <a:off x="1534789" y="3957102"/>
            <a:ext cx="5826272" cy="628867"/>
          </a:xfrm>
          <a:prstGeom prst="rect">
            <a:avLst/>
          </a:prstGeom>
        </p:spPr>
      </p:pic>
      <p:sp>
        <p:nvSpPr>
          <p:cNvPr id="10" name="文本框 9"/>
          <p:cNvSpPr txBox="1"/>
          <p:nvPr/>
        </p:nvSpPr>
        <p:spPr>
          <a:xfrm>
            <a:off x="1452012" y="4601907"/>
            <a:ext cx="6591063" cy="369332"/>
          </a:xfrm>
          <a:prstGeom prst="rect">
            <a:avLst/>
          </a:prstGeom>
          <a:noFill/>
        </p:spPr>
        <p:txBody>
          <a:bodyPr wrap="square" rtlCol="0">
            <a:spAutoFit/>
          </a:bodyPr>
          <a:lstStyle/>
          <a:p>
            <a:r>
              <a:rPr kumimoji="1" lang="zh-CN" altLang="en-US" dirty="0" smtClean="0"/>
              <a:t>事业单位人员分类</a:t>
            </a:r>
            <a:r>
              <a:rPr kumimoji="1" lang="en-US" altLang="zh-CN" dirty="0" smtClean="0"/>
              <a:t>—————</a:t>
            </a:r>
            <a:r>
              <a:rPr kumimoji="1" lang="zh-CN" altLang="zh-CN" dirty="0" smtClean="0"/>
              <a:t>《</a:t>
            </a:r>
            <a:r>
              <a:rPr kumimoji="1" lang="zh-CN" altLang="en-US" dirty="0" smtClean="0"/>
              <a:t>事业单位岗位设置管理试行办法</a:t>
            </a:r>
            <a:r>
              <a:rPr kumimoji="1" lang="en-US" altLang="zh-CN" dirty="0" smtClean="0"/>
              <a:t>》</a:t>
            </a:r>
            <a:endParaRPr kumimoji="1" lang="en-US" altLang="zh-CN" dirty="0" smtClean="0"/>
          </a:p>
        </p:txBody>
      </p:sp>
      <p:sp>
        <p:nvSpPr>
          <p:cNvPr id="11" name="文本框 10"/>
          <p:cNvSpPr txBox="1"/>
          <p:nvPr/>
        </p:nvSpPr>
        <p:spPr>
          <a:xfrm>
            <a:off x="1452012" y="5042118"/>
            <a:ext cx="6485233" cy="1815882"/>
          </a:xfrm>
          <a:prstGeom prst="rect">
            <a:avLst/>
          </a:prstGeom>
          <a:solidFill>
            <a:schemeClr val="bg1"/>
          </a:solidFill>
          <a:ln>
            <a:noFill/>
          </a:ln>
        </p:spPr>
        <p:txBody>
          <a:bodyPr wrap="square" rtlCol="0">
            <a:spAutoFit/>
          </a:bodyPr>
          <a:lstStyle/>
          <a:p>
            <a:r>
              <a:rPr kumimoji="1" lang="zh-CN" altLang="en-US" sz="1600" dirty="0" smtClean="0"/>
              <a:t>管理岗：</a:t>
            </a:r>
            <a:r>
              <a:rPr kumimoji="1" lang="en-US" altLang="zh-CN" sz="1600" dirty="0" smtClean="0"/>
              <a:t>10——1</a:t>
            </a:r>
            <a:r>
              <a:rPr kumimoji="1" lang="zh-CN" altLang="en-US" sz="1600" dirty="0" smtClean="0"/>
              <a:t>等级。从办事员</a:t>
            </a:r>
            <a:r>
              <a:rPr kumimoji="1" lang="zh-CN" altLang="zh-CN" sz="1600" dirty="0" smtClean="0"/>
              <a:t>、</a:t>
            </a:r>
            <a:r>
              <a:rPr kumimoji="1" lang="zh-CN" altLang="en-US" sz="1600" dirty="0" smtClean="0"/>
              <a:t>科员、科级副职、科级正职、处级副职、处级正职、厅级副职、厅级正职、部级副职到部级正职。</a:t>
            </a:r>
            <a:endParaRPr kumimoji="1" lang="en-US" altLang="zh-CN" sz="1600" dirty="0" smtClean="0"/>
          </a:p>
          <a:p>
            <a:endParaRPr kumimoji="1" lang="en-US" altLang="zh-CN" sz="1600" dirty="0" smtClean="0"/>
          </a:p>
          <a:p>
            <a:r>
              <a:rPr kumimoji="1" lang="zh-CN" altLang="en-US" sz="1600" dirty="0" smtClean="0"/>
              <a:t>专机岗：</a:t>
            </a:r>
            <a:r>
              <a:rPr kumimoji="1" lang="zh-CN" altLang="zh-CN" sz="1600" dirty="0" smtClean="0"/>
              <a:t>1</a:t>
            </a:r>
            <a:r>
              <a:rPr kumimoji="1" lang="en-US" altLang="zh-CN" sz="1600" dirty="0" smtClean="0"/>
              <a:t>3——1</a:t>
            </a:r>
            <a:r>
              <a:rPr kumimoji="1" lang="zh-CN" altLang="en-US" sz="1600" dirty="0" smtClean="0"/>
              <a:t>等级。包括初级岗位（</a:t>
            </a:r>
            <a:r>
              <a:rPr kumimoji="1" lang="en-US" altLang="zh-CN" sz="1600" dirty="0" smtClean="0"/>
              <a:t>11—13</a:t>
            </a:r>
            <a:r>
              <a:rPr kumimoji="1" lang="zh-CN" altLang="en-US" sz="1600" dirty="0" smtClean="0"/>
              <a:t>）、中级（</a:t>
            </a:r>
            <a:r>
              <a:rPr kumimoji="1" lang="en-US" altLang="zh-CN" sz="1600" dirty="0" smtClean="0"/>
              <a:t>8-10</a:t>
            </a:r>
            <a:r>
              <a:rPr kumimoji="1" lang="zh-CN" altLang="en-US" sz="1600" dirty="0" smtClean="0"/>
              <a:t>）、副高（</a:t>
            </a:r>
            <a:r>
              <a:rPr kumimoji="1" lang="en-US" altLang="zh-CN" sz="1600" dirty="0" smtClean="0"/>
              <a:t>5-7</a:t>
            </a:r>
            <a:r>
              <a:rPr kumimoji="1" lang="zh-CN" altLang="en-US" sz="1600" dirty="0" smtClean="0"/>
              <a:t>）、正高（</a:t>
            </a:r>
            <a:r>
              <a:rPr kumimoji="1" lang="zh-CN" altLang="zh-CN" sz="1600" dirty="0" smtClean="0"/>
              <a:t>1</a:t>
            </a:r>
            <a:r>
              <a:rPr kumimoji="1" lang="en-US" altLang="zh-CN" sz="1600" dirty="0" smtClean="0"/>
              <a:t>-4</a:t>
            </a:r>
            <a:r>
              <a:rPr kumimoji="1" lang="zh-CN" altLang="en-US" sz="1600" dirty="0" smtClean="0"/>
              <a:t>）</a:t>
            </a:r>
            <a:endParaRPr kumimoji="1" lang="en-US" altLang="zh-CN" sz="1600" dirty="0" smtClean="0"/>
          </a:p>
          <a:p>
            <a:endParaRPr kumimoji="1" lang="en-US" altLang="zh-CN" sz="1600" dirty="0" smtClean="0"/>
          </a:p>
          <a:p>
            <a:r>
              <a:rPr kumimoji="1" lang="zh-CN" altLang="en-US" sz="1600" dirty="0" smtClean="0"/>
              <a:t>工勤岗：</a:t>
            </a:r>
            <a:r>
              <a:rPr kumimoji="1" lang="en-US" altLang="zh-CN" sz="1600" dirty="0" smtClean="0"/>
              <a:t>5——1</a:t>
            </a:r>
            <a:r>
              <a:rPr kumimoji="1" lang="zh-CN" altLang="en-US" sz="1600" dirty="0" smtClean="0"/>
              <a:t>等级。从初级工、中级工、高级工、技师到高级技师。</a:t>
            </a:r>
            <a:endParaRPr kumimoji="1" lang="zh-CN" altLang="en-US" sz="1600" dirty="0"/>
          </a:p>
        </p:txBody>
      </p:sp>
      <p:sp>
        <p:nvSpPr>
          <p:cNvPr id="4" name="幻灯片编号占位符 3"/>
          <p:cNvSpPr>
            <a:spLocks noGrp="1"/>
          </p:cNvSpPr>
          <p:nvPr>
            <p:ph type="sldNum" sz="quarter" idx="12"/>
          </p:nvPr>
        </p:nvSpPr>
        <p:spPr/>
        <p:txBody>
          <a:bodyPr/>
          <a:lstStyle/>
          <a:p>
            <a:fld id="{F7886C9C-DC18-4195-8FD5-A50AA931D419}" type="slidenum">
              <a:rPr lang="en-US" smtClean="0"/>
            </a:fld>
            <a:endParaRPr lang="en-US"/>
          </a:p>
        </p:txBody>
      </p:sp>
      <p:sp>
        <p:nvSpPr>
          <p:cNvPr id="7" name="文本框 6"/>
          <p:cNvSpPr txBox="1"/>
          <p:nvPr/>
        </p:nvSpPr>
        <p:spPr>
          <a:xfrm>
            <a:off x="381000" y="1628542"/>
            <a:ext cx="5908177" cy="369332"/>
          </a:xfrm>
          <a:prstGeom prst="rect">
            <a:avLst/>
          </a:prstGeom>
          <a:noFill/>
        </p:spPr>
        <p:txBody>
          <a:bodyPr wrap="square" rtlCol="0">
            <a:spAutoFit/>
          </a:bodyPr>
          <a:lstStyle/>
          <a:p>
            <a:r>
              <a:rPr kumimoji="1" lang="zh-CN" altLang="en-US" dirty="0" smtClean="0"/>
              <a:t>公务员、事业单位人员分类</a:t>
            </a:r>
            <a:endParaRPr kumimoji="1"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第四章</a:t>
            </a:r>
            <a:r>
              <a:rPr kumimoji="1" lang="en-US" altLang="zh-CN" dirty="0" smtClean="0"/>
              <a:t> </a:t>
            </a:r>
            <a:r>
              <a:rPr kumimoji="1" lang="zh-CN" altLang="en-US" dirty="0" smtClean="0"/>
              <a:t>公共部门人力资源招募与选录</a:t>
            </a:r>
            <a:endParaRPr kumimoji="1" lang="zh-CN" altLang="en-US" dirty="0"/>
          </a:p>
        </p:txBody>
      </p:sp>
      <p:sp>
        <p:nvSpPr>
          <p:cNvPr id="3" name="文本框 2"/>
          <p:cNvSpPr txBox="1"/>
          <p:nvPr/>
        </p:nvSpPr>
        <p:spPr>
          <a:xfrm>
            <a:off x="564425" y="1790720"/>
            <a:ext cx="3633495" cy="369332"/>
          </a:xfrm>
          <a:prstGeom prst="rect">
            <a:avLst/>
          </a:prstGeom>
          <a:noFill/>
        </p:spPr>
        <p:txBody>
          <a:bodyPr wrap="square" rtlCol="0">
            <a:spAutoFit/>
          </a:bodyPr>
          <a:lstStyle/>
          <a:p>
            <a:r>
              <a:rPr kumimoji="1" lang="zh-CN" altLang="en-US" dirty="0" smtClean="0"/>
              <a:t>一、公共部门人力资源招募的原则</a:t>
            </a:r>
            <a:endParaRPr kumimoji="1" lang="zh-CN" altLang="en-US" dirty="0"/>
          </a:p>
        </p:txBody>
      </p:sp>
      <p:sp>
        <p:nvSpPr>
          <p:cNvPr id="4" name="矩形 3"/>
          <p:cNvSpPr/>
          <p:nvPr/>
        </p:nvSpPr>
        <p:spPr>
          <a:xfrm>
            <a:off x="2457606" y="2398683"/>
            <a:ext cx="4268474" cy="55263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smtClean="0"/>
              <a:t>公平竞争原则</a:t>
            </a:r>
            <a:endParaRPr kumimoji="1" lang="zh-CN" altLang="en-US" dirty="0"/>
          </a:p>
        </p:txBody>
      </p:sp>
      <p:sp>
        <p:nvSpPr>
          <p:cNvPr id="5" name="矩形 4"/>
          <p:cNvSpPr/>
          <p:nvPr/>
        </p:nvSpPr>
        <p:spPr>
          <a:xfrm>
            <a:off x="2457606" y="3221304"/>
            <a:ext cx="4268474" cy="55263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smtClean="0"/>
              <a:t>能岗匹配原则</a:t>
            </a:r>
            <a:endParaRPr kumimoji="1" lang="zh-CN" altLang="en-US" dirty="0"/>
          </a:p>
        </p:txBody>
      </p:sp>
      <p:sp>
        <p:nvSpPr>
          <p:cNvPr id="6" name="矩形 5"/>
          <p:cNvSpPr/>
          <p:nvPr/>
        </p:nvSpPr>
        <p:spPr>
          <a:xfrm>
            <a:off x="2457606" y="4043924"/>
            <a:ext cx="4268474" cy="55263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smtClean="0"/>
              <a:t>因事择人原则</a:t>
            </a:r>
            <a:endParaRPr kumimoji="1" lang="zh-CN" altLang="en-US" dirty="0"/>
          </a:p>
        </p:txBody>
      </p:sp>
      <p:sp>
        <p:nvSpPr>
          <p:cNvPr id="7" name="矩形 6"/>
          <p:cNvSpPr/>
          <p:nvPr/>
        </p:nvSpPr>
        <p:spPr>
          <a:xfrm>
            <a:off x="2457606" y="4878303"/>
            <a:ext cx="4268474" cy="55263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smtClean="0"/>
              <a:t>信息公开原则</a:t>
            </a:r>
            <a:endParaRPr kumimoji="1" lang="zh-CN" altLang="en-US" dirty="0"/>
          </a:p>
        </p:txBody>
      </p:sp>
      <p:sp>
        <p:nvSpPr>
          <p:cNvPr id="8" name="矩形 7"/>
          <p:cNvSpPr/>
          <p:nvPr/>
        </p:nvSpPr>
        <p:spPr>
          <a:xfrm>
            <a:off x="2457606" y="5700923"/>
            <a:ext cx="4268474" cy="55263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zh-CN" altLang="en-US" dirty="0" smtClean="0"/>
              <a:t>合法原则</a:t>
            </a:r>
            <a:endParaRPr kumimoji="1" lang="zh-CN" altLang="en-US" dirty="0"/>
          </a:p>
        </p:txBody>
      </p:sp>
      <p:sp>
        <p:nvSpPr>
          <p:cNvPr id="9" name="幻灯片编号占位符 8"/>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第四章</a:t>
            </a:r>
            <a:r>
              <a:rPr kumimoji="1" lang="en-US" altLang="zh-CN" dirty="0"/>
              <a:t> </a:t>
            </a:r>
            <a:r>
              <a:rPr kumimoji="1" lang="zh-CN" altLang="en-US" dirty="0"/>
              <a:t>公共部门人力资源招募与选录</a:t>
            </a:r>
            <a:endParaRPr kumimoji="1" lang="zh-CN" altLang="en-US" dirty="0"/>
          </a:p>
        </p:txBody>
      </p:sp>
      <p:pic>
        <p:nvPicPr>
          <p:cNvPr id="3" name="图片 2"/>
          <p:cNvPicPr>
            <a:picLocks noChangeAspect="1"/>
          </p:cNvPicPr>
          <p:nvPr/>
        </p:nvPicPr>
        <p:blipFill>
          <a:blip r:embed="rId1"/>
          <a:stretch>
            <a:fillRect/>
          </a:stretch>
        </p:blipFill>
        <p:spPr>
          <a:xfrm>
            <a:off x="1337651" y="2134443"/>
            <a:ext cx="6269399" cy="4524614"/>
          </a:xfrm>
          <a:prstGeom prst="rect">
            <a:avLst/>
          </a:prstGeom>
        </p:spPr>
      </p:pic>
      <p:sp>
        <p:nvSpPr>
          <p:cNvPr id="4" name="文本框 3"/>
          <p:cNvSpPr txBox="1"/>
          <p:nvPr/>
        </p:nvSpPr>
        <p:spPr>
          <a:xfrm>
            <a:off x="381000" y="1628044"/>
            <a:ext cx="4786183" cy="369332"/>
          </a:xfrm>
          <a:prstGeom prst="rect">
            <a:avLst/>
          </a:prstGeom>
          <a:noFill/>
        </p:spPr>
        <p:txBody>
          <a:bodyPr wrap="square" rtlCol="0">
            <a:spAutoFit/>
          </a:bodyPr>
          <a:lstStyle/>
          <a:p>
            <a:r>
              <a:rPr kumimoji="1" lang="zh-CN" altLang="en-US" dirty="0" smtClean="0"/>
              <a:t>二、公共部门人力资源招募计划制订</a:t>
            </a:r>
            <a:endParaRPr kumimoji="1" lang="zh-CN" altLang="en-US" dirty="0"/>
          </a:p>
        </p:txBody>
      </p:sp>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jpg"/>
          <p:cNvPicPr>
            <a:picLocks noChangeAspect="1"/>
          </p:cNvPicPr>
          <p:nvPr/>
        </p:nvPicPr>
        <p:blipFill rotWithShape="1">
          <a:blip r:embed="rId1">
            <a:extLst>
              <a:ext uri="{28A0092B-C50C-407E-A947-70E740481C1C}">
                <a14:useLocalDpi xmlns:a14="http://schemas.microsoft.com/office/drawing/2010/main" val="0"/>
              </a:ext>
            </a:extLst>
          </a:blip>
          <a:srcRect t="5189"/>
          <a:stretch>
            <a:fillRect/>
          </a:stretch>
        </p:blipFill>
        <p:spPr>
          <a:xfrm>
            <a:off x="2683202" y="1597410"/>
            <a:ext cx="6201841" cy="5260590"/>
          </a:xfrm>
          <a:prstGeom prst="rect">
            <a:avLst/>
          </a:prstGeom>
        </p:spPr>
      </p:pic>
      <p:sp>
        <p:nvSpPr>
          <p:cNvPr id="4" name="标题 1"/>
          <p:cNvSpPr>
            <a:spLocks noGrp="1"/>
          </p:cNvSpPr>
          <p:nvPr>
            <p:ph type="title"/>
          </p:nvPr>
        </p:nvSpPr>
        <p:spPr/>
        <p:txBody>
          <a:bodyPr/>
          <a:lstStyle/>
          <a:p>
            <a:r>
              <a:rPr kumimoji="1" lang="zh-CN" altLang="en-US" dirty="0"/>
              <a:t>第四章</a:t>
            </a:r>
            <a:r>
              <a:rPr kumimoji="1" lang="en-US" altLang="zh-CN" dirty="0"/>
              <a:t> </a:t>
            </a:r>
            <a:r>
              <a:rPr kumimoji="1" lang="zh-CN" altLang="en-US" dirty="0"/>
              <a:t>公共部门人力资源招募与选录</a:t>
            </a:r>
            <a:endParaRPr kumimoji="1" lang="zh-CN" altLang="en-US" dirty="0"/>
          </a:p>
        </p:txBody>
      </p:sp>
      <p:sp>
        <p:nvSpPr>
          <p:cNvPr id="5" name="文本框 4"/>
          <p:cNvSpPr txBox="1"/>
          <p:nvPr/>
        </p:nvSpPr>
        <p:spPr>
          <a:xfrm>
            <a:off x="381000" y="1628044"/>
            <a:ext cx="2302201" cy="646331"/>
          </a:xfrm>
          <a:prstGeom prst="rect">
            <a:avLst/>
          </a:prstGeom>
          <a:noFill/>
        </p:spPr>
        <p:txBody>
          <a:bodyPr wrap="square" rtlCol="0">
            <a:spAutoFit/>
          </a:bodyPr>
          <a:lstStyle/>
          <a:p>
            <a:r>
              <a:rPr kumimoji="1" lang="zh-CN" altLang="en-US" dirty="0" smtClean="0"/>
              <a:t>三、公共部门人力资源招募与选录流程</a:t>
            </a:r>
            <a:endParaRPr kumimoji="1" lang="zh-CN" altLang="en-US" dirty="0"/>
          </a:p>
        </p:txBody>
      </p:sp>
      <p:sp>
        <p:nvSpPr>
          <p:cNvPr id="2" name="幻灯片编号占位符 1"/>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第四章</a:t>
            </a:r>
            <a:r>
              <a:rPr kumimoji="1" lang="en-US" altLang="zh-CN" dirty="0"/>
              <a:t> </a:t>
            </a:r>
            <a:r>
              <a:rPr kumimoji="1" lang="zh-CN" altLang="en-US" dirty="0"/>
              <a:t>公共部门人力资源招募与选录</a:t>
            </a:r>
            <a:endParaRPr kumimoji="1" lang="zh-CN" altLang="en-US" dirty="0"/>
          </a:p>
        </p:txBody>
      </p:sp>
      <p:sp>
        <p:nvSpPr>
          <p:cNvPr id="3" name="文本框 2"/>
          <p:cNvSpPr txBox="1"/>
          <p:nvPr/>
        </p:nvSpPr>
        <p:spPr>
          <a:xfrm>
            <a:off x="564425" y="1735394"/>
            <a:ext cx="3633495" cy="369332"/>
          </a:xfrm>
          <a:prstGeom prst="rect">
            <a:avLst/>
          </a:prstGeom>
          <a:noFill/>
        </p:spPr>
        <p:txBody>
          <a:bodyPr wrap="square" rtlCol="0">
            <a:spAutoFit/>
          </a:bodyPr>
          <a:lstStyle/>
          <a:p>
            <a:r>
              <a:rPr kumimoji="1" lang="zh-CN" altLang="en-US" dirty="0" smtClean="0"/>
              <a:t>四、公共部门人力资源招募的渠道</a:t>
            </a:r>
            <a:endParaRPr kumimoji="1" lang="zh-CN" altLang="en-US" dirty="0"/>
          </a:p>
        </p:txBody>
      </p:sp>
      <p:graphicFrame>
        <p:nvGraphicFramePr>
          <p:cNvPr id="4" name="表格 3"/>
          <p:cNvGraphicFramePr>
            <a:graphicFrameLocks noGrp="1"/>
          </p:cNvGraphicFramePr>
          <p:nvPr/>
        </p:nvGraphicFramePr>
        <p:xfrm>
          <a:off x="679687" y="2222308"/>
          <a:ext cx="7869020" cy="4351450"/>
        </p:xfrm>
        <a:graphic>
          <a:graphicData uri="http://schemas.openxmlformats.org/drawingml/2006/table">
            <a:tbl>
              <a:tblPr firstRow="1" bandRow="1">
                <a:tableStyleId>{5C22544A-7EE6-4342-B048-85BDC9FD1C3A}</a:tableStyleId>
              </a:tblPr>
              <a:tblGrid>
                <a:gridCol w="2095410"/>
                <a:gridCol w="2434088"/>
                <a:gridCol w="3339522"/>
              </a:tblGrid>
              <a:tr h="547236">
                <a:tc gridSpan="3">
                  <a:txBody>
                    <a:bodyPr/>
                    <a:lstStyle/>
                    <a:p>
                      <a:pPr algn="ctr"/>
                      <a:r>
                        <a:rPr lang="zh-CN" altLang="en-US" dirty="0" smtClean="0"/>
                        <a:t>外部招聘</a:t>
                      </a:r>
                      <a:endParaRPr lang="zh-CN" altLang="en-US" dirty="0"/>
                    </a:p>
                  </a:txBody>
                  <a:tcPr anchor="ctr"/>
                </a:tc>
                <a:tc hMerge="1">
                  <a:tcPr anchor="ctr"/>
                </a:tc>
                <a:tc hMerge="1">
                  <a:tcPr anchor="ctr"/>
                </a:tc>
              </a:tr>
              <a:tr h="499869">
                <a:tc>
                  <a:txBody>
                    <a:bodyPr/>
                    <a:lstStyle/>
                    <a:p>
                      <a:pPr algn="ctr"/>
                      <a:r>
                        <a:rPr lang="zh-CN" altLang="en-US" sz="1600" dirty="0" smtClean="0"/>
                        <a:t>渠道</a:t>
                      </a:r>
                      <a:endParaRPr lang="zh-CN" altLang="en-US" sz="1600" dirty="0"/>
                    </a:p>
                  </a:txBody>
                  <a:tcPr anchor="ctr"/>
                </a:tc>
                <a:tc>
                  <a:txBody>
                    <a:bodyPr/>
                    <a:lstStyle/>
                    <a:p>
                      <a:pPr algn="ctr"/>
                      <a:r>
                        <a:rPr lang="zh-CN" altLang="en-US" sz="1600" dirty="0" smtClean="0"/>
                        <a:t>具体方式</a:t>
                      </a:r>
                      <a:endParaRPr lang="zh-CN" altLang="en-US" sz="1600" dirty="0"/>
                    </a:p>
                  </a:txBody>
                  <a:tcPr anchor="ctr"/>
                </a:tc>
                <a:tc>
                  <a:txBody>
                    <a:bodyPr/>
                    <a:lstStyle/>
                    <a:p>
                      <a:pPr algn="ctr"/>
                      <a:r>
                        <a:rPr lang="zh-CN" altLang="en-US" sz="1600" dirty="0" smtClean="0"/>
                        <a:t>优缺点</a:t>
                      </a:r>
                      <a:endParaRPr lang="zh-CN" altLang="en-US" sz="1600" dirty="0"/>
                    </a:p>
                  </a:txBody>
                  <a:tcPr anchor="ctr"/>
                </a:tc>
              </a:tr>
              <a:tr h="489766">
                <a:tc>
                  <a:txBody>
                    <a:bodyPr/>
                    <a:lstStyle/>
                    <a:p>
                      <a:pPr algn="ctr"/>
                      <a:r>
                        <a:rPr lang="zh-CN" altLang="en-US" sz="1600" dirty="0" smtClean="0"/>
                        <a:t>广告招聘</a:t>
                      </a:r>
                      <a:endParaRPr lang="zh-CN" altLang="en-US" sz="1600" dirty="0"/>
                    </a:p>
                  </a:txBody>
                  <a:tcPr anchor="ctr"/>
                </a:tc>
                <a:tc>
                  <a:txBody>
                    <a:bodyPr/>
                    <a:lstStyle/>
                    <a:p>
                      <a:pPr algn="ctr"/>
                      <a:r>
                        <a:rPr lang="zh-CN" altLang="en-US" sz="1200" dirty="0" smtClean="0"/>
                        <a:t>网络（招聘</a:t>
                      </a:r>
                      <a:r>
                        <a:rPr lang="en-US" altLang="zh-CN" sz="1200" dirty="0" smtClean="0"/>
                        <a:t>app</a:t>
                      </a:r>
                      <a:r>
                        <a:rPr lang="zh-CN" altLang="en-US" sz="1200" dirty="0" smtClean="0"/>
                        <a:t>、两微一抖）、报纸、电视</a:t>
                      </a:r>
                      <a:endParaRPr lang="zh-CN" altLang="en-US" sz="1200" dirty="0"/>
                    </a:p>
                  </a:txBody>
                  <a:tcPr anchor="ctr"/>
                </a:tc>
                <a:tc>
                  <a:txBody>
                    <a:bodyPr/>
                    <a:lstStyle/>
                    <a:p>
                      <a:pPr algn="ctr"/>
                      <a:r>
                        <a:rPr lang="zh-CN" altLang="en-US" sz="1200" dirty="0" smtClean="0"/>
                        <a:t>优点：传播快，范围广</a:t>
                      </a:r>
                      <a:endParaRPr lang="en-US" altLang="zh-CN" sz="1200" dirty="0" smtClean="0"/>
                    </a:p>
                    <a:p>
                      <a:pPr algn="ctr"/>
                      <a:r>
                        <a:rPr lang="zh-CN" altLang="en-US" sz="1200" dirty="0" smtClean="0"/>
                        <a:t>缺点：对于热门岗位，应聘人员过多增加筛选工作量和费用。</a:t>
                      </a:r>
                      <a:endParaRPr lang="zh-CN" altLang="en-US" sz="1200" dirty="0"/>
                    </a:p>
                  </a:txBody>
                  <a:tcPr anchor="ctr"/>
                </a:tc>
              </a:tr>
              <a:tr h="489766">
                <a:tc>
                  <a:txBody>
                    <a:bodyPr/>
                    <a:lstStyle/>
                    <a:p>
                      <a:pPr algn="ctr"/>
                      <a:r>
                        <a:rPr lang="zh-CN" altLang="en-US" sz="1600" dirty="0" smtClean="0"/>
                        <a:t>校园招聘</a:t>
                      </a:r>
                      <a:endParaRPr lang="zh-CN" altLang="en-US" sz="1600" dirty="0"/>
                    </a:p>
                  </a:txBody>
                  <a:tcPr anchor="ctr"/>
                </a:tc>
                <a:tc>
                  <a:txBody>
                    <a:bodyPr/>
                    <a:lstStyle/>
                    <a:p>
                      <a:pPr algn="ctr"/>
                      <a:r>
                        <a:rPr lang="zh-CN" altLang="en-US" sz="1200" dirty="0" smtClean="0"/>
                        <a:t>通过学校学生工作处，就业处招聘。</a:t>
                      </a:r>
                      <a:endParaRPr lang="zh-CN" altLang="en-US" sz="1200" dirty="0"/>
                    </a:p>
                  </a:txBody>
                  <a:tcPr anchor="ctr"/>
                </a:tc>
                <a:tc>
                  <a:txBody>
                    <a:bodyPr/>
                    <a:lstStyle/>
                    <a:p>
                      <a:pPr algn="ctr"/>
                      <a:r>
                        <a:rPr lang="zh-CN" altLang="en-US" sz="1200" dirty="0" smtClean="0"/>
                        <a:t>优点：应聘者素质高、结构新、求职人数多。</a:t>
                      </a:r>
                      <a:endParaRPr lang="en-US" altLang="zh-CN" sz="1200" dirty="0" smtClean="0"/>
                    </a:p>
                    <a:p>
                      <a:pPr algn="ctr"/>
                      <a:r>
                        <a:rPr lang="zh-CN" altLang="en-US" sz="1200" dirty="0" smtClean="0"/>
                        <a:t>缺点：求职者稳定性不高，易浪费招聘成本。</a:t>
                      </a:r>
                      <a:endParaRPr lang="zh-CN" altLang="en-US" sz="1200" dirty="0"/>
                    </a:p>
                  </a:txBody>
                  <a:tcPr anchor="ctr"/>
                </a:tc>
              </a:tr>
              <a:tr h="412279">
                <a:tc>
                  <a:txBody>
                    <a:bodyPr/>
                    <a:lstStyle/>
                    <a:p>
                      <a:pPr algn="ctr"/>
                      <a:r>
                        <a:rPr lang="zh-CN" altLang="en-US" sz="1600" dirty="0" smtClean="0"/>
                        <a:t>职业介绍所和人才交流中心</a:t>
                      </a:r>
                      <a:endParaRPr lang="zh-CN" altLang="en-US" sz="1600" dirty="0"/>
                    </a:p>
                  </a:txBody>
                  <a:tcPr anchor="ctr"/>
                </a:tc>
                <a:tc>
                  <a:txBody>
                    <a:bodyPr/>
                    <a:lstStyle/>
                    <a:p>
                      <a:pPr algn="ctr"/>
                      <a:r>
                        <a:rPr lang="zh-CN" altLang="en-US" sz="1200" dirty="0" smtClean="0"/>
                        <a:t>通过中介组织链接公共部门和求职者。更多用于招聘非编人员</a:t>
                      </a:r>
                      <a:endParaRPr lang="zh-CN" altLang="en-US" sz="1200" dirty="0"/>
                    </a:p>
                  </a:txBody>
                  <a:tcPr anchor="ctr"/>
                </a:tc>
                <a:tc>
                  <a:txBody>
                    <a:bodyPr/>
                    <a:lstStyle/>
                    <a:p>
                      <a:pPr algn="ctr"/>
                      <a:r>
                        <a:rPr lang="zh-CN" altLang="en-US" sz="1200" dirty="0" smtClean="0"/>
                        <a:t>优点：中介初筛后招聘省时、省力</a:t>
                      </a:r>
                      <a:endParaRPr lang="en-US" altLang="zh-CN" sz="1200" dirty="0" smtClean="0"/>
                    </a:p>
                    <a:p>
                      <a:pPr algn="ctr"/>
                      <a:r>
                        <a:rPr lang="zh-CN" altLang="en-US" sz="1200" dirty="0" smtClean="0"/>
                        <a:t>缺点：费用相对较高</a:t>
                      </a:r>
                      <a:endParaRPr lang="zh-CN" altLang="en-US" sz="1200" dirty="0"/>
                    </a:p>
                  </a:txBody>
                  <a:tcPr anchor="ctr"/>
                </a:tc>
              </a:tr>
              <a:tr h="522980">
                <a:tc>
                  <a:txBody>
                    <a:bodyPr/>
                    <a:lstStyle/>
                    <a:p>
                      <a:pPr algn="ctr"/>
                      <a:r>
                        <a:rPr lang="zh-CN" altLang="en-US" sz="1600" dirty="0" smtClean="0"/>
                        <a:t>猎头公司招募</a:t>
                      </a:r>
                      <a:endParaRPr lang="zh-CN" altLang="en-US" sz="1600" dirty="0"/>
                    </a:p>
                  </a:txBody>
                  <a:tcPr anchor="ctr"/>
                </a:tc>
                <a:tc>
                  <a:txBody>
                    <a:bodyPr/>
                    <a:lstStyle/>
                    <a:p>
                      <a:pPr algn="ctr"/>
                      <a:r>
                        <a:rPr lang="zh-CN" altLang="en-US" sz="1200" dirty="0" smtClean="0"/>
                        <a:t>专门为组织招聘高级职位、高级人才的机构。也是一种中介组织</a:t>
                      </a:r>
                      <a:endParaRPr lang="zh-CN" altLang="en-US" sz="1200" dirty="0"/>
                    </a:p>
                  </a:txBody>
                  <a:tcPr anchor="ctr"/>
                </a:tc>
                <a:tc>
                  <a:txBody>
                    <a:bodyPr/>
                    <a:lstStyle/>
                    <a:p>
                      <a:pPr algn="ctr"/>
                      <a:r>
                        <a:rPr lang="zh-CN" altLang="en-US" sz="1200" dirty="0" smtClean="0"/>
                        <a:t>优点：有更多优质的候选人资源</a:t>
                      </a:r>
                      <a:endParaRPr lang="en-US" altLang="zh-CN" sz="1200" dirty="0" smtClean="0"/>
                    </a:p>
                    <a:p>
                      <a:pPr algn="ctr"/>
                      <a:r>
                        <a:rPr lang="zh-CN" altLang="en-US" sz="1200" dirty="0" smtClean="0"/>
                        <a:t>缺点：费用非常高，按年薪</a:t>
                      </a:r>
                      <a:r>
                        <a:rPr lang="en-US" altLang="zh-CN" sz="1200" dirty="0" smtClean="0"/>
                        <a:t>10-30%</a:t>
                      </a:r>
                      <a:r>
                        <a:rPr lang="zh-CN" altLang="en-US" sz="1200" dirty="0" smtClean="0"/>
                        <a:t>收取</a:t>
                      </a:r>
                      <a:endParaRPr lang="zh-CN" altLang="en-US" sz="1200" dirty="0"/>
                    </a:p>
                  </a:txBody>
                  <a:tcPr anchor="ctr"/>
                </a:tc>
              </a:tr>
              <a:tr h="432319">
                <a:tc>
                  <a:txBody>
                    <a:bodyPr/>
                    <a:lstStyle/>
                    <a:p>
                      <a:pPr algn="ctr"/>
                      <a:r>
                        <a:rPr lang="zh-CN" altLang="en-US" sz="1600" dirty="0" smtClean="0"/>
                        <a:t>转业军人安置</a:t>
                      </a:r>
                      <a:endParaRPr lang="zh-CN" altLang="en-US" sz="1600" dirty="0"/>
                    </a:p>
                  </a:txBody>
                  <a:tcPr anchor="ctr"/>
                </a:tc>
                <a:tc>
                  <a:txBody>
                    <a:bodyPr/>
                    <a:lstStyle/>
                    <a:p>
                      <a:pPr algn="ctr"/>
                      <a:r>
                        <a:rPr lang="zh-CN" altLang="en-US" sz="1200" dirty="0" smtClean="0"/>
                        <a:t>政治任务，展现社会担当</a:t>
                      </a:r>
                      <a:endParaRPr lang="zh-CN" altLang="en-US" sz="1200" dirty="0"/>
                    </a:p>
                  </a:txBody>
                  <a:tcPr anchor="ctr"/>
                </a:tc>
                <a:tc>
                  <a:txBody>
                    <a:bodyPr/>
                    <a:lstStyle/>
                    <a:p>
                      <a:pPr algn="ctr"/>
                      <a:r>
                        <a:rPr lang="zh-CN" altLang="en-US" sz="1200" dirty="0" smtClean="0"/>
                        <a:t>／</a:t>
                      </a:r>
                      <a:endParaRPr lang="zh-CN" altLang="en-US" sz="1200" dirty="0"/>
                    </a:p>
                  </a:txBody>
                  <a:tcPr anchor="ctr"/>
                </a:tc>
              </a:tr>
              <a:tr h="489766">
                <a:tc>
                  <a:txBody>
                    <a:bodyPr/>
                    <a:lstStyle/>
                    <a:p>
                      <a:pPr algn="ctr"/>
                      <a:r>
                        <a:rPr lang="zh-CN" altLang="en-US" sz="1600" dirty="0" smtClean="0"/>
                        <a:t>内部职员介绍</a:t>
                      </a:r>
                      <a:endParaRPr lang="zh-CN" altLang="en-US" sz="1600" dirty="0"/>
                    </a:p>
                  </a:txBody>
                  <a:tcPr anchor="ctr"/>
                </a:tc>
                <a:tc>
                  <a:txBody>
                    <a:bodyPr/>
                    <a:lstStyle/>
                    <a:p>
                      <a:pPr algn="ctr"/>
                      <a:r>
                        <a:rPr lang="zh-CN" altLang="en-US" sz="1200" dirty="0" smtClean="0"/>
                        <a:t>通过现有职员或朋友介绍人选来填补职位空缺</a:t>
                      </a:r>
                      <a:endParaRPr lang="zh-CN" altLang="en-US" sz="1200" dirty="0"/>
                    </a:p>
                  </a:txBody>
                  <a:tcPr anchor="ctr"/>
                </a:tc>
                <a:tc>
                  <a:txBody>
                    <a:bodyPr/>
                    <a:lstStyle/>
                    <a:p>
                      <a:pPr algn="ctr"/>
                      <a:r>
                        <a:rPr lang="zh-CN" altLang="en-US" sz="1200" dirty="0" smtClean="0"/>
                        <a:t>优点：求职者和应聘单位双方之间的了解更深入，增强对组织的认同感</a:t>
                      </a:r>
                      <a:endParaRPr lang="en-US" altLang="zh-CN" sz="1200" dirty="0" smtClean="0"/>
                    </a:p>
                    <a:p>
                      <a:pPr algn="ctr"/>
                      <a:r>
                        <a:rPr lang="zh-CN" altLang="en-US" sz="1200" dirty="0" smtClean="0"/>
                        <a:t>缺点：易破坏公平，也易出现结党的问题。</a:t>
                      </a:r>
                      <a:endParaRPr lang="zh-CN" altLang="en-US" sz="1200" dirty="0"/>
                    </a:p>
                  </a:txBody>
                  <a:tcPr anchor="ctr"/>
                </a:tc>
              </a:tr>
            </a:tbl>
          </a:graphicData>
        </a:graphic>
      </p:graphicFrame>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80999" y="1869473"/>
            <a:ext cx="8381261" cy="4547760"/>
          </a:xfrm>
        </p:spPr>
        <p:txBody>
          <a:bodyPr>
            <a:normAutofit fontScale="92500" lnSpcReduction="10000"/>
          </a:bodyPr>
          <a:lstStyle/>
          <a:p>
            <a:pPr marL="45720" indent="0">
              <a:buNone/>
            </a:pPr>
            <a:r>
              <a:rPr kumimoji="1" lang="zh-CN" altLang="en-US" dirty="0" smtClean="0"/>
              <a:t>一</a:t>
            </a:r>
            <a:r>
              <a:rPr kumimoji="1" lang="zh-CN" altLang="en-US" dirty="0" smtClean="0"/>
              <a:t>、</a:t>
            </a:r>
            <a:r>
              <a:rPr kumimoji="1" lang="zh-CN" altLang="en-US" dirty="0" smtClean="0"/>
              <a:t>公共部门</a:t>
            </a:r>
            <a:r>
              <a:rPr kumimoji="1" lang="zh-CN" altLang="en-US" dirty="0" smtClean="0"/>
              <a:t>人力资源管理</a:t>
            </a:r>
            <a:endParaRPr kumimoji="1" lang="zh-CN" altLang="en-US" dirty="0" smtClean="0"/>
          </a:p>
          <a:p>
            <a:pPr marL="45720" indent="0">
              <a:buNone/>
            </a:pPr>
            <a:endParaRPr kumimoji="1" lang="en-US" altLang="zh-CN" dirty="0" smtClean="0"/>
          </a:p>
          <a:p>
            <a:pPr marL="45720" indent="0">
              <a:lnSpc>
                <a:spcPct val="160000"/>
              </a:lnSpc>
              <a:buNone/>
            </a:pPr>
            <a:r>
              <a:rPr kumimoji="1" lang="zh-CN" altLang="zh-CN" sz="1800" dirty="0" smtClean="0"/>
              <a:t>（</a:t>
            </a:r>
            <a:r>
              <a:rPr kumimoji="1" lang="zh-CN" altLang="en-US" sz="1800" dirty="0" smtClean="0"/>
              <a:t>一）概念界定</a:t>
            </a:r>
            <a:endParaRPr kumimoji="1" lang="en-US" altLang="zh-CN" sz="1800" dirty="0" smtClean="0"/>
          </a:p>
          <a:p>
            <a:pPr marL="45720" indent="0">
              <a:lnSpc>
                <a:spcPct val="160000"/>
              </a:lnSpc>
              <a:buNone/>
            </a:pPr>
            <a:r>
              <a:rPr kumimoji="1" lang="en-US" altLang="zh-CN" sz="1700" dirty="0" smtClean="0"/>
              <a:t>1</a:t>
            </a:r>
            <a:r>
              <a:rPr kumimoji="1" lang="zh-CN" altLang="en-US" sz="1700" dirty="0" smtClean="0"/>
              <a:t>、何为人力资源？</a:t>
            </a:r>
            <a:endParaRPr kumimoji="1" lang="en-US" altLang="zh-CN" sz="1700" dirty="0"/>
          </a:p>
          <a:p>
            <a:pPr marL="45720" indent="0">
              <a:lnSpc>
                <a:spcPct val="160000"/>
              </a:lnSpc>
              <a:buNone/>
            </a:pPr>
            <a:r>
              <a:rPr kumimoji="1" lang="zh-CN" altLang="en-US" sz="1700" dirty="0" smtClean="0"/>
              <a:t>是以人为载体的资源，是存在于人体中以体能、知识、技能、能力、个性行为特征倾向等为具体表现的经济资源。</a:t>
            </a:r>
            <a:endParaRPr kumimoji="1" lang="en-US" altLang="zh-CN" sz="1700" dirty="0" smtClean="0"/>
          </a:p>
          <a:p>
            <a:pPr marL="45720" indent="0">
              <a:lnSpc>
                <a:spcPct val="160000"/>
              </a:lnSpc>
              <a:buNone/>
            </a:pPr>
            <a:r>
              <a:rPr kumimoji="1" lang="zh-CN" altLang="en-US" sz="1700" i="1" dirty="0" smtClean="0"/>
              <a:t>特点：附着性、能动性、双重性、时效性、社会性</a:t>
            </a:r>
            <a:endParaRPr kumimoji="1" lang="en-US" altLang="zh-CN" sz="1700" i="1" dirty="0" smtClean="0"/>
          </a:p>
          <a:p>
            <a:pPr marL="45720" indent="0">
              <a:lnSpc>
                <a:spcPct val="160000"/>
              </a:lnSpc>
              <a:buNone/>
            </a:pPr>
            <a:endParaRPr kumimoji="1" lang="en-US" altLang="zh-CN" sz="1700" i="1" dirty="0" smtClean="0"/>
          </a:p>
          <a:p>
            <a:pPr marL="45720" indent="0">
              <a:lnSpc>
                <a:spcPct val="160000"/>
              </a:lnSpc>
              <a:buNone/>
            </a:pPr>
            <a:r>
              <a:rPr kumimoji="1" lang="zh-CN" altLang="zh-CN" sz="1700" dirty="0" smtClean="0"/>
              <a:t>2</a:t>
            </a:r>
            <a:r>
              <a:rPr kumimoji="1" lang="zh-CN" altLang="en-US" sz="1700" dirty="0" smtClean="0"/>
              <a:t>、何为人力资源管理？</a:t>
            </a:r>
            <a:endParaRPr kumimoji="1" lang="en-US" altLang="zh-CN" sz="1700" dirty="0" smtClean="0"/>
          </a:p>
          <a:p>
            <a:pPr marL="45720" indent="0">
              <a:lnSpc>
                <a:spcPct val="160000"/>
              </a:lnSpc>
              <a:buNone/>
            </a:pPr>
            <a:r>
              <a:rPr kumimoji="1" lang="zh-CN" altLang="en-US" sz="1700" dirty="0" smtClean="0"/>
              <a:t>人力资源管理是对人力资源的取得、开发、保持和利用等方面进行计划、组织、领导和控制的活动</a:t>
            </a:r>
            <a:r>
              <a:rPr kumimoji="1" lang="zh-CN" altLang="en-US" sz="1700" dirty="0" smtClean="0"/>
              <a:t>。</a:t>
            </a:r>
            <a:endParaRPr kumimoji="1" lang="zh-CN" altLang="en-US" sz="1700" dirty="0" smtClean="0"/>
          </a:p>
        </p:txBody>
      </p:sp>
      <p:sp>
        <p:nvSpPr>
          <p:cNvPr id="3" name="标题 2"/>
          <p:cNvSpPr>
            <a:spLocks noGrp="1"/>
          </p:cNvSpPr>
          <p:nvPr>
            <p:ph type="title"/>
          </p:nvPr>
        </p:nvSpPr>
        <p:spPr/>
        <p:txBody>
          <a:bodyPr/>
          <a:lstStyle/>
          <a:p>
            <a:r>
              <a:rPr kumimoji="1" lang="zh-CN" altLang="en-US" dirty="0"/>
              <a:t>第一章</a:t>
            </a:r>
            <a:r>
              <a:rPr kumimoji="1" lang="en-US" altLang="zh-CN" dirty="0"/>
              <a:t> </a:t>
            </a:r>
            <a:r>
              <a:rPr kumimoji="1" lang="zh-CN" altLang="en-US" dirty="0"/>
              <a:t>公共部门人力资源管理概述</a:t>
            </a:r>
            <a:endParaRPr kumimoji="1" lang="zh-CN" altLang="en-US" dirty="0"/>
          </a:p>
        </p:txBody>
      </p:sp>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第四章</a:t>
            </a:r>
            <a:r>
              <a:rPr kumimoji="1" lang="en-US" altLang="zh-CN" dirty="0"/>
              <a:t> </a:t>
            </a:r>
            <a:r>
              <a:rPr kumimoji="1" lang="zh-CN" altLang="en-US" dirty="0"/>
              <a:t>公共部门人力资源招募与选录</a:t>
            </a:r>
            <a:endParaRPr kumimoji="1" lang="zh-CN" altLang="en-US" dirty="0"/>
          </a:p>
        </p:txBody>
      </p:sp>
      <p:sp>
        <p:nvSpPr>
          <p:cNvPr id="3" name="文本框 2"/>
          <p:cNvSpPr txBox="1"/>
          <p:nvPr/>
        </p:nvSpPr>
        <p:spPr>
          <a:xfrm>
            <a:off x="564425" y="1735394"/>
            <a:ext cx="3633495" cy="369332"/>
          </a:xfrm>
          <a:prstGeom prst="rect">
            <a:avLst/>
          </a:prstGeom>
          <a:noFill/>
        </p:spPr>
        <p:txBody>
          <a:bodyPr wrap="square" rtlCol="0">
            <a:spAutoFit/>
          </a:bodyPr>
          <a:lstStyle/>
          <a:p>
            <a:r>
              <a:rPr kumimoji="1" lang="zh-CN" altLang="en-US" dirty="0" smtClean="0"/>
              <a:t>四、公共部门人力资源招募的渠道</a:t>
            </a:r>
            <a:endParaRPr kumimoji="1" lang="zh-CN" altLang="en-US" dirty="0"/>
          </a:p>
        </p:txBody>
      </p:sp>
      <p:graphicFrame>
        <p:nvGraphicFramePr>
          <p:cNvPr id="4" name="表格 3"/>
          <p:cNvGraphicFramePr>
            <a:graphicFrameLocks noGrp="1"/>
          </p:cNvGraphicFramePr>
          <p:nvPr/>
        </p:nvGraphicFramePr>
        <p:xfrm>
          <a:off x="679687" y="2506016"/>
          <a:ext cx="7869020" cy="3235721"/>
        </p:xfrm>
        <a:graphic>
          <a:graphicData uri="http://schemas.openxmlformats.org/drawingml/2006/table">
            <a:tbl>
              <a:tblPr firstRow="1" bandRow="1">
                <a:tableStyleId>{5C22544A-7EE6-4342-B048-85BDC9FD1C3A}</a:tableStyleId>
              </a:tblPr>
              <a:tblGrid>
                <a:gridCol w="2095410"/>
                <a:gridCol w="2434088"/>
                <a:gridCol w="3339522"/>
              </a:tblGrid>
              <a:tr h="726021">
                <a:tc gridSpan="3">
                  <a:txBody>
                    <a:bodyPr/>
                    <a:lstStyle/>
                    <a:p>
                      <a:pPr algn="ctr"/>
                      <a:r>
                        <a:rPr lang="zh-CN" altLang="en-US" dirty="0" smtClean="0"/>
                        <a:t>内部招聘</a:t>
                      </a:r>
                      <a:endParaRPr lang="zh-CN" altLang="en-US" dirty="0"/>
                    </a:p>
                  </a:txBody>
                  <a:tcPr anchor="ctr"/>
                </a:tc>
                <a:tc hMerge="1">
                  <a:tcPr anchor="ctr"/>
                </a:tc>
                <a:tc hMerge="1">
                  <a:tcPr anchor="ctr"/>
                </a:tc>
              </a:tr>
              <a:tr h="663178">
                <a:tc>
                  <a:txBody>
                    <a:bodyPr/>
                    <a:lstStyle/>
                    <a:p>
                      <a:pPr algn="ctr"/>
                      <a:r>
                        <a:rPr lang="zh-CN" altLang="en-US" sz="1600" dirty="0" smtClean="0"/>
                        <a:t>渠道</a:t>
                      </a:r>
                      <a:endParaRPr lang="zh-CN" altLang="en-US" sz="1600" dirty="0"/>
                    </a:p>
                  </a:txBody>
                  <a:tcPr anchor="ctr"/>
                </a:tc>
                <a:tc>
                  <a:txBody>
                    <a:bodyPr/>
                    <a:lstStyle/>
                    <a:p>
                      <a:pPr algn="ctr"/>
                      <a:r>
                        <a:rPr lang="zh-CN" altLang="en-US" sz="1600" dirty="0" smtClean="0"/>
                        <a:t>具体方式</a:t>
                      </a:r>
                      <a:endParaRPr lang="zh-CN" altLang="en-US" sz="1600" dirty="0"/>
                    </a:p>
                  </a:txBody>
                  <a:tcPr anchor="ctr"/>
                </a:tc>
                <a:tc>
                  <a:txBody>
                    <a:bodyPr/>
                    <a:lstStyle/>
                    <a:p>
                      <a:pPr algn="ctr"/>
                      <a:r>
                        <a:rPr lang="zh-CN" altLang="en-US" sz="1600" dirty="0" smtClean="0"/>
                        <a:t>优缺点</a:t>
                      </a:r>
                      <a:endParaRPr lang="zh-CN" altLang="en-US" sz="1600" dirty="0"/>
                    </a:p>
                  </a:txBody>
                  <a:tcPr anchor="ctr"/>
                </a:tc>
              </a:tr>
              <a:tr h="649775">
                <a:tc>
                  <a:txBody>
                    <a:bodyPr/>
                    <a:lstStyle/>
                    <a:p>
                      <a:pPr algn="ctr"/>
                      <a:r>
                        <a:rPr lang="zh-CN" altLang="en-US" sz="1600" dirty="0" smtClean="0"/>
                        <a:t>内部提升</a:t>
                      </a:r>
                      <a:endParaRPr lang="zh-CN" altLang="en-US" sz="1600" dirty="0"/>
                    </a:p>
                  </a:txBody>
                  <a:tcPr anchor="ctr"/>
                </a:tc>
                <a:tc>
                  <a:txBody>
                    <a:bodyPr/>
                    <a:lstStyle/>
                    <a:p>
                      <a:pPr algn="ctr"/>
                      <a:r>
                        <a:rPr lang="zh-CN" altLang="en-US" sz="1200" dirty="0" smtClean="0"/>
                        <a:t>从低级岗位晋升到高级岗位。</a:t>
                      </a:r>
                      <a:endParaRPr lang="en-US" altLang="zh-CN" sz="1200" dirty="0" smtClean="0"/>
                    </a:p>
                    <a:p>
                      <a:pPr algn="ctr"/>
                      <a:r>
                        <a:rPr lang="zh-CN" altLang="en-US" sz="1200" dirty="0" smtClean="0"/>
                        <a:t>干部序列：组织部考察、任命</a:t>
                      </a:r>
                      <a:endParaRPr lang="en-US" altLang="zh-CN" sz="1200" dirty="0" smtClean="0"/>
                    </a:p>
                    <a:p>
                      <a:pPr algn="ctr"/>
                      <a:r>
                        <a:rPr lang="zh-CN" altLang="en-US" sz="1200" dirty="0" smtClean="0"/>
                        <a:t>普通序列：内部民主投票</a:t>
                      </a:r>
                      <a:endParaRPr lang="zh-CN" altLang="en-US" sz="1200" dirty="0"/>
                    </a:p>
                  </a:txBody>
                  <a:tcPr anchor="ctr"/>
                </a:tc>
                <a:tc>
                  <a:txBody>
                    <a:bodyPr/>
                    <a:lstStyle/>
                    <a:p>
                      <a:pPr algn="ctr"/>
                      <a:r>
                        <a:rPr lang="zh-CN" altLang="en-US" sz="1200" dirty="0" smtClean="0"/>
                        <a:t>优点：对内有激励作用</a:t>
                      </a:r>
                      <a:endParaRPr lang="en-US" altLang="zh-CN" sz="1200" dirty="0" smtClean="0"/>
                    </a:p>
                    <a:p>
                      <a:pPr algn="ctr"/>
                      <a:r>
                        <a:rPr lang="zh-CN" altLang="en-US" sz="1200" dirty="0" smtClean="0"/>
                        <a:t>缺点：不易吸收外部人才，缺少活力</a:t>
                      </a:r>
                      <a:endParaRPr lang="zh-CN" altLang="en-US" sz="1200" dirty="0"/>
                    </a:p>
                  </a:txBody>
                  <a:tcPr anchor="ctr"/>
                </a:tc>
              </a:tr>
              <a:tr h="649775">
                <a:tc>
                  <a:txBody>
                    <a:bodyPr/>
                    <a:lstStyle/>
                    <a:p>
                      <a:pPr algn="ctr"/>
                      <a:r>
                        <a:rPr lang="zh-CN" altLang="en-US" sz="1600" dirty="0" smtClean="0"/>
                        <a:t>内部调用</a:t>
                      </a:r>
                      <a:endParaRPr lang="zh-CN" altLang="en-US" sz="1600" dirty="0"/>
                    </a:p>
                  </a:txBody>
                  <a:tcPr anchor="ctr"/>
                </a:tc>
                <a:tc>
                  <a:txBody>
                    <a:bodyPr/>
                    <a:lstStyle/>
                    <a:p>
                      <a:pPr algn="ctr"/>
                      <a:r>
                        <a:rPr lang="zh-CN" altLang="en-US" sz="1200" dirty="0" smtClean="0"/>
                        <a:t>在单位内部或单位间调动人员至合适岗位</a:t>
                      </a:r>
                      <a:endParaRPr lang="zh-CN" altLang="en-US" sz="1200" dirty="0"/>
                    </a:p>
                  </a:txBody>
                  <a:tcPr anchor="ctr"/>
                </a:tc>
                <a:tc>
                  <a:txBody>
                    <a:bodyPr/>
                    <a:lstStyle/>
                    <a:p>
                      <a:pPr algn="ctr"/>
                      <a:r>
                        <a:rPr lang="zh-CN" altLang="en-US" sz="1200" dirty="0" smtClean="0"/>
                        <a:t>优点：多岗位、多部门锻炼，增加工作经验</a:t>
                      </a:r>
                      <a:endParaRPr lang="en-US" altLang="zh-CN" sz="1200" dirty="0" smtClean="0"/>
                    </a:p>
                    <a:p>
                      <a:pPr algn="ctr"/>
                      <a:r>
                        <a:rPr lang="zh-CN" altLang="en-US" sz="1200" dirty="0" smtClean="0"/>
                        <a:t>缺点：不公平的调动影响其他人员的积极性</a:t>
                      </a:r>
                      <a:endParaRPr lang="zh-CN" altLang="en-US" sz="1200" dirty="0"/>
                    </a:p>
                  </a:txBody>
                  <a:tcPr anchor="ctr"/>
                </a:tc>
              </a:tr>
              <a:tr h="546972">
                <a:tc>
                  <a:txBody>
                    <a:bodyPr/>
                    <a:lstStyle/>
                    <a:p>
                      <a:pPr algn="ctr"/>
                      <a:r>
                        <a:rPr lang="zh-CN" altLang="en-US" sz="1600" dirty="0" smtClean="0"/>
                        <a:t>内部公开招募</a:t>
                      </a:r>
                      <a:endParaRPr lang="zh-CN" altLang="en-US" sz="1600" dirty="0"/>
                    </a:p>
                  </a:txBody>
                  <a:tcPr anchor="ctr"/>
                </a:tc>
                <a:tc>
                  <a:txBody>
                    <a:bodyPr/>
                    <a:lstStyle/>
                    <a:p>
                      <a:pPr algn="ctr"/>
                      <a:r>
                        <a:rPr lang="zh-CN" altLang="en-US" sz="1200" dirty="0" smtClean="0"/>
                        <a:t>在本单位或单位间进行公开招募。如公务员遴选</a:t>
                      </a:r>
                      <a:endParaRPr lang="zh-CN" altLang="en-US" sz="1200" dirty="0"/>
                    </a:p>
                  </a:txBody>
                  <a:tcPr anchor="ctr"/>
                </a:tc>
                <a:tc>
                  <a:txBody>
                    <a:bodyPr/>
                    <a:lstStyle/>
                    <a:p>
                      <a:pPr algn="ctr"/>
                      <a:r>
                        <a:rPr lang="zh-CN" altLang="en-US" sz="1200" dirty="0" smtClean="0"/>
                        <a:t>优点：公平公正、调动全体人员的积极性</a:t>
                      </a:r>
                      <a:endParaRPr lang="en-US" altLang="zh-CN" sz="1200" dirty="0" smtClean="0"/>
                    </a:p>
                    <a:p>
                      <a:pPr algn="ctr"/>
                      <a:r>
                        <a:rPr lang="zh-CN" altLang="en-US" sz="1200" dirty="0" smtClean="0"/>
                        <a:t>缺点：相对来说，组织成本较高</a:t>
                      </a:r>
                      <a:endParaRPr lang="zh-CN" altLang="en-US" sz="1200" dirty="0"/>
                    </a:p>
                  </a:txBody>
                  <a:tcPr anchor="ctr"/>
                </a:tc>
              </a:tr>
            </a:tbl>
          </a:graphicData>
        </a:graphic>
      </p:graphicFrame>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kumimoji="1" lang="zh-CN" altLang="en-US" dirty="0"/>
              <a:t>第四章</a:t>
            </a:r>
            <a:r>
              <a:rPr kumimoji="1" lang="en-US" altLang="zh-CN" dirty="0"/>
              <a:t> </a:t>
            </a:r>
            <a:r>
              <a:rPr kumimoji="1" lang="zh-CN" altLang="en-US" dirty="0"/>
              <a:t>公共部门人力资源招募与选录</a:t>
            </a:r>
            <a:endParaRPr kumimoji="1" lang="zh-CN" altLang="en-US" dirty="0"/>
          </a:p>
        </p:txBody>
      </p:sp>
      <p:sp>
        <p:nvSpPr>
          <p:cNvPr id="4" name="文本框 3"/>
          <p:cNvSpPr txBox="1"/>
          <p:nvPr/>
        </p:nvSpPr>
        <p:spPr>
          <a:xfrm>
            <a:off x="381000" y="1649621"/>
            <a:ext cx="3316004" cy="338554"/>
          </a:xfrm>
          <a:prstGeom prst="rect">
            <a:avLst/>
          </a:prstGeom>
          <a:noFill/>
        </p:spPr>
        <p:txBody>
          <a:bodyPr wrap="square" rtlCol="0">
            <a:spAutoFit/>
          </a:bodyPr>
          <a:lstStyle/>
          <a:p>
            <a:r>
              <a:rPr kumimoji="1" lang="zh-CN" altLang="en-US" sz="1600" dirty="0" smtClean="0"/>
              <a:t>五、甄选与评价方法</a:t>
            </a:r>
            <a:endParaRPr kumimoji="1" lang="zh-CN" altLang="en-US" sz="1600" dirty="0"/>
          </a:p>
        </p:txBody>
      </p:sp>
      <p:sp>
        <p:nvSpPr>
          <p:cNvPr id="5" name="文本框 4"/>
          <p:cNvSpPr txBox="1"/>
          <p:nvPr/>
        </p:nvSpPr>
        <p:spPr>
          <a:xfrm>
            <a:off x="618811" y="2140001"/>
            <a:ext cx="8525189" cy="4503798"/>
          </a:xfrm>
          <a:prstGeom prst="rect">
            <a:avLst/>
          </a:prstGeom>
          <a:noFill/>
        </p:spPr>
        <p:txBody>
          <a:bodyPr wrap="square" rtlCol="0">
            <a:spAutoFit/>
          </a:bodyPr>
          <a:lstStyle/>
          <a:p>
            <a:pPr>
              <a:lnSpc>
                <a:spcPct val="150000"/>
              </a:lnSpc>
            </a:pPr>
            <a:r>
              <a:rPr kumimoji="1" lang="zh-CN" altLang="en-US" sz="1600" dirty="0" smtClean="0"/>
              <a:t>一、笔试</a:t>
            </a:r>
            <a:endParaRPr kumimoji="1" lang="en-US" altLang="zh-CN" sz="1600" dirty="0" smtClean="0"/>
          </a:p>
          <a:p>
            <a:pPr>
              <a:lnSpc>
                <a:spcPct val="150000"/>
              </a:lnSpc>
            </a:pPr>
            <a:r>
              <a:rPr kumimoji="1" lang="zh-CN" altLang="en-US" sz="1600" dirty="0" smtClean="0">
                <a:solidFill>
                  <a:srgbClr val="FF0000"/>
                </a:solidFill>
              </a:rPr>
              <a:t>客观题、主观题</a:t>
            </a:r>
            <a:endParaRPr kumimoji="1" lang="en-US" altLang="zh-CN" sz="1600" dirty="0">
              <a:solidFill>
                <a:srgbClr val="FF0000"/>
              </a:solidFill>
            </a:endParaRPr>
          </a:p>
          <a:p>
            <a:pPr>
              <a:lnSpc>
                <a:spcPct val="150000"/>
              </a:lnSpc>
            </a:pPr>
            <a:r>
              <a:rPr kumimoji="1" lang="zh-CN" altLang="en-US" sz="1600" dirty="0" smtClean="0"/>
              <a:t>二、面试</a:t>
            </a:r>
            <a:endParaRPr kumimoji="1" lang="en-US" altLang="zh-CN" sz="1600" dirty="0" smtClean="0"/>
          </a:p>
          <a:p>
            <a:pPr>
              <a:lnSpc>
                <a:spcPct val="150000"/>
              </a:lnSpc>
            </a:pPr>
            <a:r>
              <a:rPr kumimoji="1" lang="zh-CN" altLang="en-US" sz="1600" dirty="0" smtClean="0">
                <a:solidFill>
                  <a:srgbClr val="FF0000"/>
                </a:solidFill>
              </a:rPr>
              <a:t>类型：非机构化、结构化、定型式、系列式、陪审团式、压力面试、计算机辅助式</a:t>
            </a:r>
            <a:endParaRPr kumimoji="1" lang="en-US" altLang="zh-CN" sz="1600" dirty="0" smtClean="0">
              <a:solidFill>
                <a:srgbClr val="FF0000"/>
              </a:solidFill>
            </a:endParaRPr>
          </a:p>
          <a:p>
            <a:pPr>
              <a:lnSpc>
                <a:spcPct val="150000"/>
              </a:lnSpc>
            </a:pPr>
            <a:r>
              <a:rPr kumimoji="1" lang="zh-CN" altLang="en-US" sz="1600" dirty="0" smtClean="0">
                <a:solidFill>
                  <a:srgbClr val="FF0000"/>
                </a:solidFill>
              </a:rPr>
              <a:t>题目：话题、问题、答辩题、辩题</a:t>
            </a:r>
            <a:r>
              <a:rPr kumimoji="1" lang="zh-CN" altLang="zh-CN" sz="1600" dirty="0" smtClean="0">
                <a:solidFill>
                  <a:srgbClr val="FF0000"/>
                </a:solidFill>
              </a:rPr>
              <a:t>、</a:t>
            </a:r>
            <a:r>
              <a:rPr kumimoji="1" lang="zh-CN" altLang="en-US" sz="1600" dirty="0" smtClean="0">
                <a:solidFill>
                  <a:srgbClr val="FF0000"/>
                </a:solidFill>
              </a:rPr>
              <a:t>演讲题、议题</a:t>
            </a:r>
            <a:endParaRPr kumimoji="1" lang="en-US" altLang="zh-CN" sz="1600" dirty="0">
              <a:solidFill>
                <a:srgbClr val="FF0000"/>
              </a:solidFill>
            </a:endParaRPr>
          </a:p>
          <a:p>
            <a:pPr>
              <a:lnSpc>
                <a:spcPct val="150000"/>
              </a:lnSpc>
            </a:pPr>
            <a:r>
              <a:rPr kumimoji="1" lang="zh-CN" altLang="en-US" sz="1600" dirty="0" smtClean="0"/>
              <a:t>三、评价</a:t>
            </a:r>
            <a:r>
              <a:rPr kumimoji="1" lang="zh-CN" altLang="en-US" sz="1600" dirty="0" smtClean="0"/>
              <a:t>中心</a:t>
            </a:r>
            <a:r>
              <a:rPr kumimoji="1" lang="en-US" altLang="zh-CN" sz="1600" dirty="0" smtClean="0"/>
              <a:t> (</a:t>
            </a:r>
            <a:r>
              <a:rPr kumimoji="1" lang="en-US" altLang="zh-CN" sz="1600" dirty="0" smtClean="0"/>
              <a:t>p130)</a:t>
            </a:r>
            <a:endParaRPr kumimoji="1" lang="en-US" altLang="zh-CN" sz="1600" dirty="0" smtClean="0"/>
          </a:p>
          <a:p>
            <a:pPr>
              <a:lnSpc>
                <a:spcPct val="150000"/>
              </a:lnSpc>
            </a:pPr>
            <a:r>
              <a:rPr kumimoji="1" lang="zh-CN" altLang="en-US" sz="1600" dirty="0" smtClean="0">
                <a:solidFill>
                  <a:srgbClr val="FF0000"/>
                </a:solidFill>
              </a:rPr>
              <a:t>分内工作、无领导讨论、管理游戏、公文筐测试、面谈模拟、即席演讲</a:t>
            </a:r>
            <a:endParaRPr kumimoji="1" lang="en-US" altLang="zh-CN" sz="1600" dirty="0">
              <a:solidFill>
                <a:srgbClr val="FF0000"/>
              </a:solidFill>
            </a:endParaRPr>
          </a:p>
          <a:p>
            <a:pPr>
              <a:lnSpc>
                <a:spcPct val="150000"/>
              </a:lnSpc>
            </a:pPr>
            <a:r>
              <a:rPr kumimoji="1" lang="zh-CN" altLang="en-US" sz="1600" dirty="0" smtClean="0"/>
              <a:t>四、心理测试</a:t>
            </a:r>
            <a:endParaRPr kumimoji="1" lang="en-US" altLang="zh-CN" sz="1600" dirty="0" smtClean="0"/>
          </a:p>
          <a:p>
            <a:pPr>
              <a:lnSpc>
                <a:spcPct val="150000"/>
              </a:lnSpc>
            </a:pPr>
            <a:r>
              <a:rPr kumimoji="1" lang="zh-CN" altLang="en-US" sz="1600" dirty="0" smtClean="0">
                <a:solidFill>
                  <a:srgbClr val="FF0000"/>
                </a:solidFill>
              </a:rPr>
              <a:t>个性测试：测试态度、情绪</a:t>
            </a:r>
            <a:r>
              <a:rPr kumimoji="1" lang="zh-CN" altLang="zh-CN" sz="1600" dirty="0" smtClean="0">
                <a:solidFill>
                  <a:srgbClr val="FF0000"/>
                </a:solidFill>
              </a:rPr>
              <a:t>、</a:t>
            </a:r>
            <a:r>
              <a:rPr kumimoji="1" lang="zh-CN" altLang="en-US" sz="1600" dirty="0" smtClean="0">
                <a:solidFill>
                  <a:srgbClr val="FF0000"/>
                </a:solidFill>
              </a:rPr>
              <a:t>价值观、性格等</a:t>
            </a:r>
            <a:endParaRPr kumimoji="1" lang="en-US" altLang="zh-CN" sz="1600" dirty="0">
              <a:solidFill>
                <a:srgbClr val="FF0000"/>
              </a:solidFill>
            </a:endParaRPr>
          </a:p>
          <a:p>
            <a:pPr>
              <a:lnSpc>
                <a:spcPct val="150000"/>
              </a:lnSpc>
            </a:pPr>
            <a:r>
              <a:rPr kumimoji="1" lang="zh-CN" altLang="en-US" sz="1600" dirty="0" smtClean="0">
                <a:solidFill>
                  <a:srgbClr val="FF0000"/>
                </a:solidFill>
              </a:rPr>
              <a:t>能力测试：普通能力、特殊能力、成就测试</a:t>
            </a:r>
            <a:endParaRPr kumimoji="1" lang="en-US" altLang="zh-CN" sz="1600" dirty="0">
              <a:solidFill>
                <a:srgbClr val="FF0000"/>
              </a:solidFill>
            </a:endParaRPr>
          </a:p>
          <a:p>
            <a:pPr>
              <a:lnSpc>
                <a:spcPct val="150000"/>
              </a:lnSpc>
            </a:pPr>
            <a:r>
              <a:rPr kumimoji="1" lang="zh-CN" altLang="en-US" sz="1600" dirty="0" smtClean="0"/>
              <a:t>五、背景调查（政审）</a:t>
            </a:r>
            <a:endParaRPr kumimoji="1" lang="en-US" altLang="zh-CN" sz="1600" dirty="0" smtClean="0"/>
          </a:p>
          <a:p>
            <a:pPr>
              <a:lnSpc>
                <a:spcPct val="150000"/>
              </a:lnSpc>
            </a:pPr>
            <a:r>
              <a:rPr kumimoji="1" lang="zh-CN" altLang="en-US" sz="1600" dirty="0" smtClean="0">
                <a:solidFill>
                  <a:srgbClr val="FF0000"/>
                </a:solidFill>
              </a:rPr>
              <a:t>犯罪记录、诚信记录（征信）、学校调查、前工作单位调查</a:t>
            </a:r>
            <a:endParaRPr kumimoji="1" lang="zh-CN" altLang="en-US" sz="1600" dirty="0">
              <a:solidFill>
                <a:srgbClr val="FF0000"/>
              </a:solidFill>
            </a:endParaRPr>
          </a:p>
        </p:txBody>
      </p:sp>
      <p:sp>
        <p:nvSpPr>
          <p:cNvPr id="2" name="幻灯片编号占位符 1"/>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第四章</a:t>
            </a:r>
            <a:r>
              <a:rPr kumimoji="1" lang="en-US" altLang="zh-CN" dirty="0"/>
              <a:t> </a:t>
            </a:r>
            <a:r>
              <a:rPr kumimoji="1" lang="zh-CN" altLang="en-US" dirty="0"/>
              <a:t>公共部门人力资源招募与选录</a:t>
            </a:r>
            <a:endParaRPr kumimoji="1" lang="zh-CN" altLang="en-US" dirty="0"/>
          </a:p>
        </p:txBody>
      </p:sp>
      <p:sp>
        <p:nvSpPr>
          <p:cNvPr id="3" name="文本框 2"/>
          <p:cNvSpPr txBox="1"/>
          <p:nvPr/>
        </p:nvSpPr>
        <p:spPr>
          <a:xfrm>
            <a:off x="564425" y="1735394"/>
            <a:ext cx="3633495" cy="369332"/>
          </a:xfrm>
          <a:prstGeom prst="rect">
            <a:avLst/>
          </a:prstGeom>
          <a:noFill/>
        </p:spPr>
        <p:txBody>
          <a:bodyPr wrap="square" rtlCol="0">
            <a:spAutoFit/>
          </a:bodyPr>
          <a:lstStyle/>
          <a:p>
            <a:r>
              <a:rPr kumimoji="1" lang="zh-CN" altLang="en-US" dirty="0" smtClean="0"/>
              <a:t>六、公务员录用制度</a:t>
            </a:r>
            <a:endParaRPr kumimoji="1" lang="zh-CN" altLang="en-US" dirty="0"/>
          </a:p>
        </p:txBody>
      </p:sp>
      <p:sp>
        <p:nvSpPr>
          <p:cNvPr id="4" name="文本框 3"/>
          <p:cNvSpPr txBox="1"/>
          <p:nvPr/>
        </p:nvSpPr>
        <p:spPr>
          <a:xfrm>
            <a:off x="675582" y="2145256"/>
            <a:ext cx="7728656" cy="4247317"/>
          </a:xfrm>
          <a:prstGeom prst="rect">
            <a:avLst/>
          </a:prstGeom>
          <a:noFill/>
        </p:spPr>
        <p:txBody>
          <a:bodyPr wrap="square" rtlCol="0">
            <a:spAutoFit/>
          </a:bodyPr>
          <a:lstStyle/>
          <a:p>
            <a:r>
              <a:rPr kumimoji="1" lang="zh-CN" altLang="en-US" dirty="0" smtClean="0"/>
              <a:t>（一）录用方式</a:t>
            </a:r>
            <a:endParaRPr kumimoji="1" lang="en-US" altLang="zh-CN" dirty="0" smtClean="0"/>
          </a:p>
          <a:p>
            <a:r>
              <a:rPr kumimoji="1" lang="zh-CN" altLang="en-US" dirty="0" smtClean="0"/>
              <a:t>录用担任</a:t>
            </a:r>
            <a:r>
              <a:rPr kumimoji="1" lang="zh-CN" altLang="en-US" dirty="0" smtClean="0">
                <a:solidFill>
                  <a:srgbClr val="FF0000"/>
                </a:solidFill>
              </a:rPr>
              <a:t>一级主任科员以下</a:t>
            </a:r>
            <a:r>
              <a:rPr kumimoji="1" lang="zh-CN" altLang="en-US" dirty="0" smtClean="0"/>
              <a:t>及其他相当职级层次的公务员，采取公开考试、严格考察、平等竞争、择优录取的办法。</a:t>
            </a:r>
            <a:endParaRPr kumimoji="1" lang="en-US" altLang="zh-CN" dirty="0" smtClean="0"/>
          </a:p>
          <a:p>
            <a:endParaRPr kumimoji="1" lang="en-US" altLang="zh-CN" dirty="0"/>
          </a:p>
          <a:p>
            <a:r>
              <a:rPr kumimoji="1" lang="en-US" altLang="zh-CN" dirty="0" smtClean="0"/>
              <a:t>                                                                          ——《</a:t>
            </a:r>
            <a:r>
              <a:rPr kumimoji="1" lang="zh-CN" altLang="en-US" dirty="0" smtClean="0"/>
              <a:t>中华人民共和国公务员法</a:t>
            </a:r>
            <a:r>
              <a:rPr kumimoji="1" lang="en-US" altLang="zh-CN" dirty="0" smtClean="0"/>
              <a:t>》</a:t>
            </a:r>
            <a:endParaRPr kumimoji="1" lang="en-US" altLang="zh-CN" dirty="0"/>
          </a:p>
          <a:p>
            <a:endParaRPr kumimoji="1" lang="en-US" altLang="zh-CN" dirty="0" smtClean="0"/>
          </a:p>
          <a:p>
            <a:r>
              <a:rPr kumimoji="1" lang="zh-CN" altLang="zh-CN" dirty="0" smtClean="0"/>
              <a:t>（</a:t>
            </a:r>
            <a:r>
              <a:rPr kumimoji="1" lang="zh-CN" altLang="en-US" dirty="0"/>
              <a:t>二）考试录用程序</a:t>
            </a:r>
            <a:endParaRPr kumimoji="1" lang="en-US" altLang="zh-CN" dirty="0"/>
          </a:p>
          <a:p>
            <a:r>
              <a:rPr kumimoji="1" lang="en-US" altLang="zh-CN" dirty="0"/>
              <a:t>1</a:t>
            </a:r>
            <a:r>
              <a:rPr kumimoji="1" lang="zh-CN" altLang="en-US" dirty="0"/>
              <a:t>、发布招考公告</a:t>
            </a:r>
            <a:r>
              <a:rPr kumimoji="1" lang="zh-CN" altLang="zh-CN" dirty="0"/>
              <a:t>：</a:t>
            </a:r>
            <a:r>
              <a:rPr kumimoji="1" lang="zh-CN" altLang="en-US" dirty="0"/>
              <a:t>以网络、电视、报纸等渠道向全社会通告。</a:t>
            </a:r>
            <a:endParaRPr kumimoji="1" lang="en-US" altLang="zh-CN" dirty="0"/>
          </a:p>
          <a:p>
            <a:r>
              <a:rPr kumimoji="1" lang="en-US" altLang="zh-CN" dirty="0"/>
              <a:t>2</a:t>
            </a:r>
            <a:r>
              <a:rPr kumimoji="1" lang="zh-CN" altLang="en-US" dirty="0"/>
              <a:t>、资格审查：资格初审，审查是否符合报考条件</a:t>
            </a:r>
            <a:endParaRPr kumimoji="1" lang="en-US" altLang="zh-CN" dirty="0"/>
          </a:p>
          <a:p>
            <a:r>
              <a:rPr kumimoji="1" lang="zh-CN" altLang="zh-CN" dirty="0"/>
              <a:t>3</a:t>
            </a:r>
            <a:r>
              <a:rPr kumimoji="1" lang="zh-CN" altLang="en-US" dirty="0"/>
              <a:t>、公开考试：笔试和面试</a:t>
            </a:r>
            <a:endParaRPr kumimoji="1" lang="en-US" altLang="zh-CN" dirty="0"/>
          </a:p>
          <a:p>
            <a:r>
              <a:rPr kumimoji="1" lang="zh-CN" altLang="zh-CN" dirty="0"/>
              <a:t>4</a:t>
            </a:r>
            <a:r>
              <a:rPr kumimoji="1" lang="zh-CN" altLang="en-US" dirty="0"/>
              <a:t>、考察和体检：考察包含资格复查，和对政治、道德、工作能力等方面进行全方位考察。</a:t>
            </a:r>
            <a:endParaRPr kumimoji="1" lang="en-US" altLang="zh-CN" dirty="0"/>
          </a:p>
          <a:p>
            <a:r>
              <a:rPr kumimoji="1" lang="zh-CN" altLang="zh-CN" dirty="0"/>
              <a:t>5</a:t>
            </a:r>
            <a:r>
              <a:rPr kumimoji="1" lang="zh-CN" altLang="en-US" dirty="0"/>
              <a:t>、提出拟录用人员名单：根据要求、考试、考察和体检结果确定拟录用名单并进行公示。</a:t>
            </a:r>
            <a:endParaRPr kumimoji="1" lang="en-US" altLang="zh-CN" dirty="0"/>
          </a:p>
          <a:p>
            <a:r>
              <a:rPr kumimoji="1" lang="zh-CN" altLang="zh-CN" dirty="0"/>
              <a:t>6</a:t>
            </a:r>
            <a:r>
              <a:rPr kumimoji="1" lang="zh-CN" altLang="en-US" dirty="0"/>
              <a:t>、备案或者审批：公示期满无异议后，报录用主管部门审批或备案</a:t>
            </a:r>
            <a:r>
              <a:rPr kumimoji="1" lang="zh-CN" altLang="en-US" dirty="0" smtClean="0"/>
              <a:t>。</a:t>
            </a:r>
            <a:endParaRPr kumimoji="1" lang="zh-CN" altLang="en-US" dirty="0"/>
          </a:p>
        </p:txBody>
      </p:sp>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第四章</a:t>
            </a:r>
            <a:r>
              <a:rPr kumimoji="1" lang="en-US" altLang="zh-CN" dirty="0"/>
              <a:t> </a:t>
            </a:r>
            <a:r>
              <a:rPr kumimoji="1" lang="zh-CN" altLang="en-US" dirty="0"/>
              <a:t>公共部门人力资源招募与选录</a:t>
            </a:r>
            <a:endParaRPr kumimoji="1" lang="zh-CN" altLang="en-US" dirty="0"/>
          </a:p>
        </p:txBody>
      </p:sp>
      <p:sp>
        <p:nvSpPr>
          <p:cNvPr id="3" name="文本框 2"/>
          <p:cNvSpPr txBox="1"/>
          <p:nvPr/>
        </p:nvSpPr>
        <p:spPr>
          <a:xfrm>
            <a:off x="564425" y="1735394"/>
            <a:ext cx="3633495" cy="369332"/>
          </a:xfrm>
          <a:prstGeom prst="rect">
            <a:avLst/>
          </a:prstGeom>
          <a:noFill/>
        </p:spPr>
        <p:txBody>
          <a:bodyPr wrap="square" rtlCol="0">
            <a:spAutoFit/>
          </a:bodyPr>
          <a:lstStyle/>
          <a:p>
            <a:r>
              <a:rPr kumimoji="1" lang="zh-CN" altLang="en-US" dirty="0" smtClean="0"/>
              <a:t>七、事业单位录用制度</a:t>
            </a:r>
            <a:endParaRPr kumimoji="1" lang="zh-CN" altLang="en-US" dirty="0"/>
          </a:p>
        </p:txBody>
      </p:sp>
      <p:sp>
        <p:nvSpPr>
          <p:cNvPr id="4" name="文本框 3"/>
          <p:cNvSpPr txBox="1"/>
          <p:nvPr/>
        </p:nvSpPr>
        <p:spPr>
          <a:xfrm>
            <a:off x="675582" y="2323715"/>
            <a:ext cx="7728656" cy="1477328"/>
          </a:xfrm>
          <a:prstGeom prst="rect">
            <a:avLst/>
          </a:prstGeom>
          <a:noFill/>
        </p:spPr>
        <p:txBody>
          <a:bodyPr wrap="square" rtlCol="0">
            <a:spAutoFit/>
          </a:bodyPr>
          <a:lstStyle/>
          <a:p>
            <a:r>
              <a:rPr kumimoji="1" lang="en-US" altLang="zh-CN" dirty="0" smtClean="0"/>
              <a:t>1</a:t>
            </a:r>
            <a:r>
              <a:rPr kumimoji="1" lang="zh-CN" altLang="en-US" dirty="0" smtClean="0"/>
              <a:t>、考试招聘</a:t>
            </a:r>
            <a:endParaRPr kumimoji="1" lang="en-US" altLang="zh-CN" dirty="0" smtClean="0"/>
          </a:p>
          <a:p>
            <a:r>
              <a:rPr kumimoji="1" lang="zh-CN" altLang="en-US" dirty="0" smtClean="0"/>
              <a:t>笔试</a:t>
            </a:r>
            <a:r>
              <a:rPr kumimoji="1" lang="en-US" altLang="zh-CN" dirty="0" smtClean="0"/>
              <a:t>——</a:t>
            </a:r>
            <a:r>
              <a:rPr kumimoji="1" lang="zh-CN" altLang="en-US" dirty="0" smtClean="0"/>
              <a:t>面试</a:t>
            </a:r>
            <a:r>
              <a:rPr kumimoji="1" lang="en-US" altLang="zh-CN" dirty="0" smtClean="0"/>
              <a:t>——</a:t>
            </a:r>
            <a:r>
              <a:rPr kumimoji="1" lang="zh-CN" altLang="en-US" dirty="0" smtClean="0"/>
              <a:t>体检</a:t>
            </a:r>
            <a:r>
              <a:rPr kumimoji="1" lang="en-US" altLang="zh-CN" dirty="0" smtClean="0"/>
              <a:t>——</a:t>
            </a:r>
            <a:r>
              <a:rPr kumimoji="1" lang="zh-CN" altLang="en-US" dirty="0" smtClean="0"/>
              <a:t>考察</a:t>
            </a:r>
            <a:r>
              <a:rPr kumimoji="1" lang="en-US" altLang="zh-CN" dirty="0" smtClean="0"/>
              <a:t>——</a:t>
            </a:r>
            <a:r>
              <a:rPr kumimoji="1" lang="zh-CN" altLang="en-US" dirty="0" smtClean="0"/>
              <a:t>公示</a:t>
            </a:r>
            <a:r>
              <a:rPr kumimoji="1" lang="en-US" altLang="zh-CN" dirty="0" smtClean="0"/>
              <a:t>——</a:t>
            </a:r>
            <a:r>
              <a:rPr kumimoji="1" lang="zh-CN" altLang="en-US" dirty="0" smtClean="0"/>
              <a:t>备案</a:t>
            </a:r>
            <a:endParaRPr kumimoji="1" lang="en-US" altLang="zh-CN" dirty="0" smtClean="0"/>
          </a:p>
          <a:p>
            <a:endParaRPr kumimoji="1" lang="en-US" altLang="zh-CN" dirty="0"/>
          </a:p>
          <a:p>
            <a:r>
              <a:rPr kumimoji="1" lang="en-US" altLang="zh-CN" dirty="0" smtClean="0"/>
              <a:t>2</a:t>
            </a:r>
            <a:r>
              <a:rPr kumimoji="1" lang="zh-CN" altLang="en-US" dirty="0" smtClean="0"/>
              <a:t>、考核招聘</a:t>
            </a:r>
            <a:r>
              <a:rPr kumimoji="1" lang="zh-CN" altLang="zh-CN" dirty="0" smtClean="0"/>
              <a:t>（</a:t>
            </a:r>
            <a:r>
              <a:rPr kumimoji="1" lang="zh-CN" altLang="en-US" dirty="0" smtClean="0"/>
              <a:t>一般针对研究生及以上文凭的报考对象）</a:t>
            </a:r>
            <a:endParaRPr kumimoji="1" lang="en-US" altLang="zh-CN" dirty="0" smtClean="0"/>
          </a:p>
          <a:p>
            <a:r>
              <a:rPr kumimoji="1" lang="zh-CN" altLang="en-US" dirty="0" smtClean="0"/>
              <a:t>面试</a:t>
            </a:r>
            <a:r>
              <a:rPr kumimoji="1" lang="en-US" altLang="zh-CN" dirty="0" smtClean="0"/>
              <a:t>——</a:t>
            </a:r>
            <a:r>
              <a:rPr kumimoji="1" lang="zh-CN" altLang="en-US" dirty="0" smtClean="0"/>
              <a:t>体检</a:t>
            </a:r>
            <a:r>
              <a:rPr kumimoji="1" lang="en-US" altLang="zh-CN" dirty="0" smtClean="0"/>
              <a:t>——</a:t>
            </a:r>
            <a:r>
              <a:rPr kumimoji="1" lang="zh-CN" altLang="en-US" dirty="0" smtClean="0"/>
              <a:t>考察</a:t>
            </a:r>
            <a:r>
              <a:rPr kumimoji="1" lang="en-US" altLang="zh-CN" dirty="0" smtClean="0"/>
              <a:t>——</a:t>
            </a:r>
            <a:r>
              <a:rPr kumimoji="1" lang="zh-CN" altLang="en-US" dirty="0" smtClean="0"/>
              <a:t>公示</a:t>
            </a:r>
            <a:r>
              <a:rPr kumimoji="1" lang="en-US" altLang="zh-CN" dirty="0" smtClean="0"/>
              <a:t>——</a:t>
            </a:r>
            <a:r>
              <a:rPr kumimoji="1" lang="zh-CN" altLang="en-US" dirty="0" smtClean="0"/>
              <a:t>备案</a:t>
            </a:r>
            <a:endParaRPr kumimoji="1" lang="zh-CN" altLang="en-US" dirty="0"/>
          </a:p>
        </p:txBody>
      </p:sp>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第五章</a:t>
            </a:r>
            <a:r>
              <a:rPr kumimoji="1" lang="en-US" altLang="zh-CN" dirty="0" smtClean="0"/>
              <a:t> </a:t>
            </a:r>
            <a:r>
              <a:rPr kumimoji="1" lang="zh-CN" altLang="en-US" dirty="0" smtClean="0"/>
              <a:t>公共部门绩效管理</a:t>
            </a:r>
            <a:endParaRPr kumimoji="1" lang="zh-CN" altLang="en-US" dirty="0"/>
          </a:p>
        </p:txBody>
      </p:sp>
      <p:sp>
        <p:nvSpPr>
          <p:cNvPr id="3" name="文本框 2"/>
          <p:cNvSpPr txBox="1"/>
          <p:nvPr/>
        </p:nvSpPr>
        <p:spPr>
          <a:xfrm>
            <a:off x="552667" y="1998903"/>
            <a:ext cx="7384578" cy="3393237"/>
          </a:xfrm>
          <a:prstGeom prst="rect">
            <a:avLst/>
          </a:prstGeom>
          <a:noFill/>
        </p:spPr>
        <p:txBody>
          <a:bodyPr wrap="square" rtlCol="0">
            <a:spAutoFit/>
          </a:bodyPr>
          <a:lstStyle/>
          <a:p>
            <a:pPr>
              <a:lnSpc>
                <a:spcPct val="150000"/>
              </a:lnSpc>
            </a:pPr>
            <a:r>
              <a:rPr kumimoji="1" lang="zh-CN" altLang="en-US" dirty="0" smtClean="0"/>
              <a:t>一、绩效管理概念</a:t>
            </a:r>
            <a:endParaRPr kumimoji="1" lang="en-US" altLang="zh-CN" dirty="0" smtClean="0"/>
          </a:p>
          <a:p>
            <a:pPr>
              <a:lnSpc>
                <a:spcPct val="150000"/>
              </a:lnSpc>
            </a:pPr>
            <a:r>
              <a:rPr kumimoji="1" lang="zh-CN" altLang="en-US" dirty="0" smtClean="0"/>
              <a:t>绩效管理就是围绕组织目标实现来确定员工绩效目标并对其进行绩效管理。绩效管理过程包含</a:t>
            </a:r>
            <a:r>
              <a:rPr kumimoji="1" lang="zh-CN" altLang="en-US" dirty="0" smtClean="0">
                <a:solidFill>
                  <a:srgbClr val="FF0000"/>
                </a:solidFill>
              </a:rPr>
              <a:t>绩效计划、绩效监控、绩效考核、绩效反馈</a:t>
            </a:r>
            <a:r>
              <a:rPr kumimoji="1" lang="zh-CN" altLang="en-US" dirty="0" smtClean="0"/>
              <a:t>。</a:t>
            </a:r>
            <a:endParaRPr kumimoji="1" lang="en-US" altLang="zh-CN" dirty="0" smtClean="0"/>
          </a:p>
          <a:p>
            <a:pPr>
              <a:lnSpc>
                <a:spcPct val="150000"/>
              </a:lnSpc>
            </a:pPr>
            <a:r>
              <a:rPr kumimoji="1" lang="zh-CN" altLang="en-US" dirty="0" smtClean="0"/>
              <a:t>目标：挖掘员工潜力，将员工目标与组织目标结合在一起，提高个人和组织绩效。</a:t>
            </a:r>
            <a:endParaRPr kumimoji="1" lang="en-US" altLang="zh-CN" dirty="0" smtClean="0"/>
          </a:p>
          <a:p>
            <a:pPr>
              <a:lnSpc>
                <a:spcPct val="150000"/>
              </a:lnSpc>
            </a:pPr>
            <a:r>
              <a:rPr kumimoji="1" lang="zh-CN" altLang="en-US" u="sng" dirty="0" smtClean="0"/>
              <a:t>个人绩效</a:t>
            </a:r>
            <a:r>
              <a:rPr kumimoji="1" lang="zh-CN" altLang="en-US" dirty="0" smtClean="0"/>
              <a:t>由</a:t>
            </a:r>
            <a:r>
              <a:rPr kumimoji="1" lang="zh-CN" altLang="en-US" u="sng" dirty="0" smtClean="0"/>
              <a:t>组织绩效</a:t>
            </a:r>
            <a:r>
              <a:rPr kumimoji="1" lang="zh-CN" altLang="en-US" dirty="0" smtClean="0"/>
              <a:t>分解而来</a:t>
            </a:r>
            <a:endParaRPr kumimoji="1" lang="en-US" altLang="zh-CN" dirty="0" smtClean="0"/>
          </a:p>
          <a:p>
            <a:pPr>
              <a:lnSpc>
                <a:spcPct val="150000"/>
              </a:lnSpc>
            </a:pPr>
            <a:endParaRPr kumimoji="1" lang="en-US" altLang="zh-CN" dirty="0" smtClean="0"/>
          </a:p>
          <a:p>
            <a:pPr>
              <a:lnSpc>
                <a:spcPct val="150000"/>
              </a:lnSpc>
            </a:pPr>
            <a:r>
              <a:rPr kumimoji="1" lang="zh-CN" altLang="en-US" u="sng" dirty="0" smtClean="0"/>
              <a:t>个人目标</a:t>
            </a:r>
            <a:r>
              <a:rPr kumimoji="1" lang="zh-CN" altLang="en-US" dirty="0" smtClean="0"/>
              <a:t>由</a:t>
            </a:r>
            <a:r>
              <a:rPr kumimoji="1" lang="zh-CN" altLang="en-US" u="sng" dirty="0" smtClean="0"/>
              <a:t>组织目标</a:t>
            </a:r>
            <a:r>
              <a:rPr kumimoji="1" lang="zh-CN" altLang="en-US" dirty="0" smtClean="0"/>
              <a:t>分解而来</a:t>
            </a:r>
            <a:endParaRPr kumimoji="1" lang="en-US" altLang="zh-CN" dirty="0" smtClean="0"/>
          </a:p>
        </p:txBody>
      </p:sp>
      <p:sp>
        <p:nvSpPr>
          <p:cNvPr id="6" name="下箭头 5"/>
          <p:cNvSpPr/>
          <p:nvPr/>
        </p:nvSpPr>
        <p:spPr>
          <a:xfrm>
            <a:off x="1030941" y="4646706"/>
            <a:ext cx="209177" cy="388471"/>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7" name="下箭头 6"/>
          <p:cNvSpPr/>
          <p:nvPr/>
        </p:nvSpPr>
        <p:spPr>
          <a:xfrm>
            <a:off x="2139576" y="4646706"/>
            <a:ext cx="209177" cy="388471"/>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 name="幻灯片编号占位符 3"/>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第五章</a:t>
            </a:r>
            <a:r>
              <a:rPr kumimoji="1" lang="en-US" altLang="zh-CN" dirty="0"/>
              <a:t> </a:t>
            </a:r>
            <a:r>
              <a:rPr kumimoji="1" lang="zh-CN" altLang="en-US" dirty="0"/>
              <a:t>公共部门绩效管理</a:t>
            </a:r>
            <a:endParaRPr kumimoji="1" lang="zh-CN" altLang="en-US" dirty="0"/>
          </a:p>
        </p:txBody>
      </p:sp>
      <p:sp>
        <p:nvSpPr>
          <p:cNvPr id="3" name="矩形 2"/>
          <p:cNvSpPr/>
          <p:nvPr/>
        </p:nvSpPr>
        <p:spPr>
          <a:xfrm>
            <a:off x="592721" y="1537041"/>
            <a:ext cx="5686522" cy="484748"/>
          </a:xfrm>
          <a:prstGeom prst="rect">
            <a:avLst/>
          </a:prstGeom>
        </p:spPr>
        <p:txBody>
          <a:bodyPr wrap="square">
            <a:spAutoFit/>
          </a:bodyPr>
          <a:lstStyle/>
          <a:p>
            <a:pPr>
              <a:lnSpc>
                <a:spcPct val="150000"/>
              </a:lnSpc>
            </a:pPr>
            <a:r>
              <a:rPr kumimoji="1" lang="zh-CN" altLang="en-US" dirty="0" smtClean="0"/>
              <a:t>二、绩效管理与人力资源管理其他模块的关系</a:t>
            </a:r>
            <a:endParaRPr kumimoji="1" lang="en-US" altLang="zh-CN" dirty="0"/>
          </a:p>
        </p:txBody>
      </p:sp>
      <p:pic>
        <p:nvPicPr>
          <p:cNvPr id="4" name="图片 3" descr="IMG_9190(20210526-132914).JPG"/>
          <p:cNvPicPr>
            <a:picLocks noChangeAspect="1"/>
          </p:cNvPicPr>
          <p:nvPr/>
        </p:nvPicPr>
        <p:blipFill rotWithShape="1">
          <a:blip r:embed="rId1" cstate="print">
            <a:extLst>
              <a:ext uri="{28A0092B-C50C-407E-A947-70E740481C1C}">
                <a14:useLocalDpi xmlns:a14="http://schemas.microsoft.com/office/drawing/2010/main" val="0"/>
              </a:ext>
            </a:extLst>
          </a:blip>
          <a:srcRect l="4651" t="2983" r="3721" b="3516"/>
          <a:stretch>
            <a:fillRect/>
          </a:stretch>
        </p:blipFill>
        <p:spPr>
          <a:xfrm>
            <a:off x="2046044" y="2116485"/>
            <a:ext cx="4950489" cy="4510482"/>
          </a:xfrm>
          <a:prstGeom prst="rect">
            <a:avLst/>
          </a:prstGeom>
        </p:spPr>
      </p:pic>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
        <p:nvSpPr>
          <p:cNvPr id="6" name="文本框 5"/>
          <p:cNvSpPr txBox="1"/>
          <p:nvPr/>
        </p:nvSpPr>
        <p:spPr>
          <a:xfrm>
            <a:off x="2188878" y="5949310"/>
            <a:ext cx="852160" cy="369332"/>
          </a:xfrm>
          <a:prstGeom prst="rect">
            <a:avLst/>
          </a:prstGeom>
          <a:noFill/>
        </p:spPr>
        <p:txBody>
          <a:bodyPr wrap="square" rtlCol="0">
            <a:spAutoFit/>
          </a:bodyPr>
          <a:lstStyle/>
          <a:p>
            <a:r>
              <a:rPr kumimoji="1" lang="en-US" altLang="zh-CN" dirty="0" smtClean="0"/>
              <a:t>p138</a:t>
            </a:r>
            <a:endParaRPr kumimoji="1"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第五章</a:t>
            </a:r>
            <a:r>
              <a:rPr kumimoji="1" lang="en-US" altLang="zh-CN" dirty="0"/>
              <a:t> </a:t>
            </a:r>
            <a:r>
              <a:rPr kumimoji="1" lang="zh-CN" altLang="en-US" dirty="0"/>
              <a:t>公共部门绩效管理</a:t>
            </a:r>
            <a:endParaRPr kumimoji="1" lang="zh-CN" altLang="en-US" dirty="0"/>
          </a:p>
        </p:txBody>
      </p:sp>
      <p:sp>
        <p:nvSpPr>
          <p:cNvPr id="3" name="文本框 2"/>
          <p:cNvSpPr txBox="1"/>
          <p:nvPr/>
        </p:nvSpPr>
        <p:spPr>
          <a:xfrm>
            <a:off x="687294" y="1787569"/>
            <a:ext cx="3391647" cy="369332"/>
          </a:xfrm>
          <a:prstGeom prst="rect">
            <a:avLst/>
          </a:prstGeom>
          <a:noFill/>
        </p:spPr>
        <p:txBody>
          <a:bodyPr wrap="square" rtlCol="0">
            <a:spAutoFit/>
          </a:bodyPr>
          <a:lstStyle/>
          <a:p>
            <a:r>
              <a:rPr kumimoji="1" lang="zh-CN" altLang="en-US" dirty="0" smtClean="0"/>
              <a:t>三、公共部门绩效管理主体</a:t>
            </a:r>
            <a:endParaRPr kumimoji="1" lang="zh-CN" altLang="en-US" dirty="0"/>
          </a:p>
        </p:txBody>
      </p:sp>
      <p:graphicFrame>
        <p:nvGraphicFramePr>
          <p:cNvPr id="4" name="图表 3"/>
          <p:cNvGraphicFramePr/>
          <p:nvPr/>
        </p:nvGraphicFramePr>
        <p:xfrm>
          <a:off x="1374589" y="2659530"/>
          <a:ext cx="6096000" cy="345888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9" name="文本框 8"/>
          <p:cNvSpPr txBox="1"/>
          <p:nvPr/>
        </p:nvSpPr>
        <p:spPr>
          <a:xfrm>
            <a:off x="5035177" y="2764118"/>
            <a:ext cx="2435412" cy="584776"/>
          </a:xfrm>
          <a:prstGeom prst="rect">
            <a:avLst/>
          </a:prstGeom>
          <a:noFill/>
        </p:spPr>
        <p:txBody>
          <a:bodyPr wrap="square" rtlCol="0">
            <a:spAutoFit/>
          </a:bodyPr>
          <a:lstStyle/>
          <a:p>
            <a:r>
              <a:rPr kumimoji="1" lang="zh-CN" altLang="en-US" sz="1600" dirty="0" smtClean="0"/>
              <a:t>决定组织战略、经营目标，确定组织绩效标准</a:t>
            </a:r>
            <a:endParaRPr kumimoji="1" lang="zh-CN" altLang="en-US" sz="1600" dirty="0"/>
          </a:p>
        </p:txBody>
      </p:sp>
      <p:sp>
        <p:nvSpPr>
          <p:cNvPr id="10" name="文本框 9"/>
          <p:cNvSpPr txBox="1"/>
          <p:nvPr/>
        </p:nvSpPr>
        <p:spPr>
          <a:xfrm>
            <a:off x="6387353" y="3880824"/>
            <a:ext cx="2166471" cy="1077218"/>
          </a:xfrm>
          <a:prstGeom prst="rect">
            <a:avLst/>
          </a:prstGeom>
          <a:noFill/>
        </p:spPr>
        <p:txBody>
          <a:bodyPr wrap="square" rtlCol="0">
            <a:spAutoFit/>
          </a:bodyPr>
          <a:lstStyle/>
          <a:p>
            <a:r>
              <a:rPr kumimoji="1" lang="zh-CN" altLang="en-US" sz="1600" dirty="0" smtClean="0"/>
              <a:t>技术支持提供者、绩效管理的监督推动者。制定规则、组织协调、汇总结果、落实推动</a:t>
            </a:r>
            <a:endParaRPr kumimoji="1" lang="zh-CN" altLang="en-US" sz="1600" dirty="0"/>
          </a:p>
        </p:txBody>
      </p:sp>
      <p:sp>
        <p:nvSpPr>
          <p:cNvPr id="11" name="文本框 10"/>
          <p:cNvSpPr txBox="1"/>
          <p:nvPr/>
        </p:nvSpPr>
        <p:spPr>
          <a:xfrm>
            <a:off x="567766" y="5341755"/>
            <a:ext cx="3415550" cy="830997"/>
          </a:xfrm>
          <a:prstGeom prst="rect">
            <a:avLst/>
          </a:prstGeom>
          <a:noFill/>
        </p:spPr>
        <p:txBody>
          <a:bodyPr wrap="square" rtlCol="0">
            <a:spAutoFit/>
          </a:bodyPr>
          <a:lstStyle/>
          <a:p>
            <a:r>
              <a:rPr kumimoji="1" lang="zh-CN" altLang="en-US" sz="1600" dirty="0" smtClean="0"/>
              <a:t>绩效管理的实施者，与员工讨论制订绩效目标，提供绩效辅导和沟通，公正考评，公正运用考评结果</a:t>
            </a:r>
            <a:endParaRPr kumimoji="1" lang="en-US" altLang="zh-CN" sz="1600" dirty="0" smtClean="0"/>
          </a:p>
        </p:txBody>
      </p:sp>
      <p:sp>
        <p:nvSpPr>
          <p:cNvPr id="12" name="文本框 11"/>
          <p:cNvSpPr txBox="1"/>
          <p:nvPr/>
        </p:nvSpPr>
        <p:spPr>
          <a:xfrm>
            <a:off x="687294" y="4227749"/>
            <a:ext cx="1854198" cy="338554"/>
          </a:xfrm>
          <a:prstGeom prst="rect">
            <a:avLst/>
          </a:prstGeom>
          <a:noFill/>
        </p:spPr>
        <p:txBody>
          <a:bodyPr wrap="square" rtlCol="0">
            <a:spAutoFit/>
          </a:bodyPr>
          <a:lstStyle/>
          <a:p>
            <a:r>
              <a:rPr kumimoji="1" lang="zh-CN" altLang="en-US" sz="1600" dirty="0" smtClean="0"/>
              <a:t>绩效管理的落实者</a:t>
            </a:r>
            <a:endParaRPr kumimoji="1" lang="zh-CN" altLang="en-US" sz="1600" dirty="0"/>
          </a:p>
        </p:txBody>
      </p:sp>
      <p:sp>
        <p:nvSpPr>
          <p:cNvPr id="13" name="文本框 12"/>
          <p:cNvSpPr txBox="1"/>
          <p:nvPr/>
        </p:nvSpPr>
        <p:spPr>
          <a:xfrm>
            <a:off x="567766" y="2440952"/>
            <a:ext cx="2560845" cy="584776"/>
          </a:xfrm>
          <a:prstGeom prst="rect">
            <a:avLst/>
          </a:prstGeom>
          <a:noFill/>
        </p:spPr>
        <p:txBody>
          <a:bodyPr wrap="square" rtlCol="0">
            <a:spAutoFit/>
          </a:bodyPr>
          <a:lstStyle/>
          <a:p>
            <a:r>
              <a:rPr kumimoji="1" lang="zh-CN" altLang="en-US" sz="1600" dirty="0" smtClean="0"/>
              <a:t>绩效管理主体：指哪些人要参与到绩效管理</a:t>
            </a:r>
            <a:endParaRPr kumimoji="1" lang="zh-CN" altLang="en-US" sz="1600" dirty="0"/>
          </a:p>
        </p:txBody>
      </p:sp>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kumimoji="1" lang="zh-CN" altLang="en-US" dirty="0"/>
              <a:t>第五章</a:t>
            </a:r>
            <a:r>
              <a:rPr kumimoji="1" lang="en-US" altLang="zh-CN" dirty="0"/>
              <a:t> </a:t>
            </a:r>
            <a:r>
              <a:rPr kumimoji="1" lang="zh-CN" altLang="en-US" dirty="0"/>
              <a:t>公共部门绩效管理</a:t>
            </a:r>
            <a:endParaRPr kumimoji="1" lang="zh-CN" altLang="en-US" dirty="0"/>
          </a:p>
        </p:txBody>
      </p:sp>
      <p:sp>
        <p:nvSpPr>
          <p:cNvPr id="4" name="文本框 3"/>
          <p:cNvSpPr txBox="1"/>
          <p:nvPr/>
        </p:nvSpPr>
        <p:spPr>
          <a:xfrm>
            <a:off x="381000" y="1675809"/>
            <a:ext cx="3391647" cy="369332"/>
          </a:xfrm>
          <a:prstGeom prst="rect">
            <a:avLst/>
          </a:prstGeom>
          <a:noFill/>
        </p:spPr>
        <p:txBody>
          <a:bodyPr wrap="square" rtlCol="0">
            <a:spAutoFit/>
          </a:bodyPr>
          <a:lstStyle/>
          <a:p>
            <a:r>
              <a:rPr kumimoji="1" lang="zh-CN" altLang="en-US" dirty="0" smtClean="0"/>
              <a:t>四、公共部门绩效管理系统</a:t>
            </a:r>
            <a:endParaRPr kumimoji="1" lang="zh-CN" altLang="en-US" dirty="0"/>
          </a:p>
        </p:txBody>
      </p:sp>
      <p:sp>
        <p:nvSpPr>
          <p:cNvPr id="5" name="文本框 4"/>
          <p:cNvSpPr txBox="1"/>
          <p:nvPr/>
        </p:nvSpPr>
        <p:spPr>
          <a:xfrm>
            <a:off x="504414" y="2049325"/>
            <a:ext cx="2674471" cy="369332"/>
          </a:xfrm>
          <a:prstGeom prst="rect">
            <a:avLst/>
          </a:prstGeom>
          <a:noFill/>
        </p:spPr>
        <p:txBody>
          <a:bodyPr wrap="square" rtlCol="0">
            <a:spAutoFit/>
          </a:bodyPr>
          <a:lstStyle/>
          <a:p>
            <a:r>
              <a:rPr kumimoji="1" lang="zh-CN" altLang="en-US" dirty="0" smtClean="0"/>
              <a:t>（一）绩效计划</a:t>
            </a:r>
            <a:endParaRPr kumimoji="1" lang="zh-CN" altLang="en-US" dirty="0"/>
          </a:p>
        </p:txBody>
      </p:sp>
      <p:pic>
        <p:nvPicPr>
          <p:cNvPr id="7" name="图片 6"/>
          <p:cNvPicPr>
            <a:picLocks noChangeAspect="1"/>
          </p:cNvPicPr>
          <p:nvPr/>
        </p:nvPicPr>
        <p:blipFill>
          <a:blip r:embed="rId1"/>
          <a:stretch>
            <a:fillRect/>
          </a:stretch>
        </p:blipFill>
        <p:spPr>
          <a:xfrm>
            <a:off x="3048000" y="2049325"/>
            <a:ext cx="5833348" cy="4547311"/>
          </a:xfrm>
          <a:prstGeom prst="rect">
            <a:avLst/>
          </a:prstGeom>
        </p:spPr>
      </p:pic>
      <p:sp>
        <p:nvSpPr>
          <p:cNvPr id="2" name="幻灯片编号占位符 1"/>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kumimoji="1" lang="zh-CN" altLang="en-US" dirty="0"/>
              <a:t>第五章</a:t>
            </a:r>
            <a:r>
              <a:rPr kumimoji="1" lang="en-US" altLang="zh-CN" dirty="0"/>
              <a:t> </a:t>
            </a:r>
            <a:r>
              <a:rPr kumimoji="1" lang="zh-CN" altLang="en-US" dirty="0"/>
              <a:t>公共部门绩效管理</a:t>
            </a:r>
            <a:endParaRPr kumimoji="1" lang="zh-CN" altLang="en-US" dirty="0"/>
          </a:p>
        </p:txBody>
      </p:sp>
      <p:sp>
        <p:nvSpPr>
          <p:cNvPr id="4" name="文本框 3"/>
          <p:cNvSpPr txBox="1"/>
          <p:nvPr/>
        </p:nvSpPr>
        <p:spPr>
          <a:xfrm>
            <a:off x="687294" y="1787569"/>
            <a:ext cx="3391647" cy="369332"/>
          </a:xfrm>
          <a:prstGeom prst="rect">
            <a:avLst/>
          </a:prstGeom>
          <a:noFill/>
        </p:spPr>
        <p:txBody>
          <a:bodyPr wrap="square" rtlCol="0">
            <a:spAutoFit/>
          </a:bodyPr>
          <a:lstStyle/>
          <a:p>
            <a:r>
              <a:rPr kumimoji="1" lang="zh-CN" altLang="en-US" dirty="0" smtClean="0"/>
              <a:t>四、公共部门绩效管理系统</a:t>
            </a:r>
            <a:endParaRPr kumimoji="1" lang="zh-CN" altLang="en-US" dirty="0"/>
          </a:p>
        </p:txBody>
      </p:sp>
      <p:sp>
        <p:nvSpPr>
          <p:cNvPr id="5" name="文本框 4"/>
          <p:cNvSpPr txBox="1"/>
          <p:nvPr/>
        </p:nvSpPr>
        <p:spPr>
          <a:xfrm>
            <a:off x="687294" y="2330824"/>
            <a:ext cx="2674471" cy="369332"/>
          </a:xfrm>
          <a:prstGeom prst="rect">
            <a:avLst/>
          </a:prstGeom>
          <a:noFill/>
        </p:spPr>
        <p:txBody>
          <a:bodyPr wrap="square" rtlCol="0">
            <a:spAutoFit/>
          </a:bodyPr>
          <a:lstStyle/>
          <a:p>
            <a:r>
              <a:rPr kumimoji="1" lang="zh-CN" altLang="en-US" dirty="0" smtClean="0"/>
              <a:t>（二）绩效监控</a:t>
            </a:r>
            <a:endParaRPr kumimoji="1" lang="zh-CN" altLang="en-US" dirty="0"/>
          </a:p>
        </p:txBody>
      </p:sp>
      <p:pic>
        <p:nvPicPr>
          <p:cNvPr id="2" name="图片 1"/>
          <p:cNvPicPr>
            <a:picLocks noChangeAspect="1"/>
          </p:cNvPicPr>
          <p:nvPr/>
        </p:nvPicPr>
        <p:blipFill>
          <a:blip r:embed="rId1"/>
          <a:stretch>
            <a:fillRect/>
          </a:stretch>
        </p:blipFill>
        <p:spPr>
          <a:xfrm>
            <a:off x="1097341" y="2700156"/>
            <a:ext cx="6966405" cy="3982155"/>
          </a:xfrm>
          <a:prstGeom prst="rect">
            <a:avLst/>
          </a:prstGeom>
        </p:spPr>
      </p:pic>
      <p:sp>
        <p:nvSpPr>
          <p:cNvPr id="6" name="幻灯片编号占位符 5"/>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第五章</a:t>
            </a:r>
            <a:r>
              <a:rPr kumimoji="1" lang="en-US" altLang="zh-CN" dirty="0"/>
              <a:t> </a:t>
            </a:r>
            <a:r>
              <a:rPr kumimoji="1" lang="zh-CN" altLang="en-US" dirty="0"/>
              <a:t>公共部门绩效管理</a:t>
            </a:r>
            <a:endParaRPr kumimoji="1" lang="zh-CN" altLang="en-US" dirty="0"/>
          </a:p>
        </p:txBody>
      </p:sp>
      <p:sp>
        <p:nvSpPr>
          <p:cNvPr id="3" name="文本框 2"/>
          <p:cNvSpPr txBox="1"/>
          <p:nvPr/>
        </p:nvSpPr>
        <p:spPr>
          <a:xfrm>
            <a:off x="186067" y="1602903"/>
            <a:ext cx="3391647" cy="369332"/>
          </a:xfrm>
          <a:prstGeom prst="rect">
            <a:avLst/>
          </a:prstGeom>
          <a:noFill/>
        </p:spPr>
        <p:txBody>
          <a:bodyPr wrap="square" rtlCol="0">
            <a:spAutoFit/>
          </a:bodyPr>
          <a:lstStyle/>
          <a:p>
            <a:r>
              <a:rPr kumimoji="1" lang="zh-CN" altLang="en-US" dirty="0" smtClean="0"/>
              <a:t>四、公共部门绩效管理系统</a:t>
            </a:r>
            <a:endParaRPr kumimoji="1" lang="zh-CN" altLang="en-US" dirty="0"/>
          </a:p>
        </p:txBody>
      </p:sp>
      <p:sp>
        <p:nvSpPr>
          <p:cNvPr id="4" name="文本框 3"/>
          <p:cNvSpPr txBox="1"/>
          <p:nvPr/>
        </p:nvSpPr>
        <p:spPr>
          <a:xfrm>
            <a:off x="267483" y="2014872"/>
            <a:ext cx="2674471" cy="369332"/>
          </a:xfrm>
          <a:prstGeom prst="rect">
            <a:avLst/>
          </a:prstGeom>
          <a:noFill/>
        </p:spPr>
        <p:txBody>
          <a:bodyPr wrap="square" rtlCol="0">
            <a:spAutoFit/>
          </a:bodyPr>
          <a:lstStyle/>
          <a:p>
            <a:r>
              <a:rPr kumimoji="1" lang="zh-CN" altLang="en-US" dirty="0" smtClean="0"/>
              <a:t>（三）绩效考核</a:t>
            </a:r>
            <a:endParaRPr kumimoji="1" lang="zh-CN" altLang="en-US" dirty="0"/>
          </a:p>
        </p:txBody>
      </p:sp>
      <p:pic>
        <p:nvPicPr>
          <p:cNvPr id="5" name="图片 4" descr="1.jpg"/>
          <p:cNvPicPr>
            <a:picLocks noChangeAspect="1"/>
          </p:cNvPicPr>
          <p:nvPr/>
        </p:nvPicPr>
        <p:blipFill rotWithShape="1">
          <a:blip r:embed="rId1">
            <a:extLst>
              <a:ext uri="{28A0092B-C50C-407E-A947-70E740481C1C}">
                <a14:useLocalDpi xmlns:a14="http://schemas.microsoft.com/office/drawing/2010/main" val="0"/>
              </a:ext>
            </a:extLst>
          </a:blip>
          <a:srcRect t="5976"/>
          <a:stretch>
            <a:fillRect/>
          </a:stretch>
        </p:blipFill>
        <p:spPr>
          <a:xfrm>
            <a:off x="3195973" y="1602903"/>
            <a:ext cx="5689037" cy="5080762"/>
          </a:xfrm>
          <a:prstGeom prst="rect">
            <a:avLst/>
          </a:prstGeom>
        </p:spPr>
      </p:pic>
      <p:sp>
        <p:nvSpPr>
          <p:cNvPr id="9" name="任意形状 8"/>
          <p:cNvSpPr/>
          <p:nvPr/>
        </p:nvSpPr>
        <p:spPr>
          <a:xfrm>
            <a:off x="5027192" y="2928459"/>
            <a:ext cx="2046617" cy="1343523"/>
          </a:xfrm>
          <a:custGeom>
            <a:avLst/>
            <a:gdLst>
              <a:gd name="connsiteX0" fmla="*/ 2046617 w 2046617"/>
              <a:gd name="connsiteY0" fmla="*/ 1343523 h 1343523"/>
              <a:gd name="connsiteX1" fmla="*/ 1994141 w 2046617"/>
              <a:gd name="connsiteY1" fmla="*/ 1217567 h 1343523"/>
              <a:gd name="connsiteX2" fmla="*/ 1973150 w 2046617"/>
              <a:gd name="connsiteY2" fmla="*/ 1154590 h 1343523"/>
              <a:gd name="connsiteX3" fmla="*/ 1962655 w 2046617"/>
              <a:gd name="connsiteY3" fmla="*/ 1112605 h 1343523"/>
              <a:gd name="connsiteX4" fmla="*/ 1941664 w 2046617"/>
              <a:gd name="connsiteY4" fmla="*/ 1081116 h 1343523"/>
              <a:gd name="connsiteX5" fmla="*/ 1931169 w 2046617"/>
              <a:gd name="connsiteY5" fmla="*/ 1028635 h 1343523"/>
              <a:gd name="connsiteX6" fmla="*/ 1920674 w 2046617"/>
              <a:gd name="connsiteY6" fmla="*/ 955161 h 1343523"/>
              <a:gd name="connsiteX7" fmla="*/ 1899683 w 2046617"/>
              <a:gd name="connsiteY7" fmla="*/ 871191 h 1343523"/>
              <a:gd name="connsiteX8" fmla="*/ 1889188 w 2046617"/>
              <a:gd name="connsiteY8" fmla="*/ 829205 h 1343523"/>
              <a:gd name="connsiteX9" fmla="*/ 1878693 w 2046617"/>
              <a:gd name="connsiteY9" fmla="*/ 755732 h 1343523"/>
              <a:gd name="connsiteX10" fmla="*/ 1857702 w 2046617"/>
              <a:gd name="connsiteY10" fmla="*/ 692754 h 1343523"/>
              <a:gd name="connsiteX11" fmla="*/ 1847207 w 2046617"/>
              <a:gd name="connsiteY11" fmla="*/ 661265 h 1343523"/>
              <a:gd name="connsiteX12" fmla="*/ 1826216 w 2046617"/>
              <a:gd name="connsiteY12" fmla="*/ 598288 h 1343523"/>
              <a:gd name="connsiteX13" fmla="*/ 1805226 w 2046617"/>
              <a:gd name="connsiteY13" fmla="*/ 556302 h 1343523"/>
              <a:gd name="connsiteX14" fmla="*/ 1794731 w 2046617"/>
              <a:gd name="connsiteY14" fmla="*/ 524814 h 1343523"/>
              <a:gd name="connsiteX15" fmla="*/ 1752749 w 2046617"/>
              <a:gd name="connsiteY15" fmla="*/ 461836 h 1343523"/>
              <a:gd name="connsiteX16" fmla="*/ 1731759 w 2046617"/>
              <a:gd name="connsiteY16" fmla="*/ 430347 h 1343523"/>
              <a:gd name="connsiteX17" fmla="*/ 1689778 w 2046617"/>
              <a:gd name="connsiteY17" fmla="*/ 356873 h 1343523"/>
              <a:gd name="connsiteX18" fmla="*/ 1668787 w 2046617"/>
              <a:gd name="connsiteY18" fmla="*/ 314888 h 1343523"/>
              <a:gd name="connsiteX19" fmla="*/ 1658292 w 2046617"/>
              <a:gd name="connsiteY19" fmla="*/ 283399 h 1343523"/>
              <a:gd name="connsiteX20" fmla="*/ 1595320 w 2046617"/>
              <a:gd name="connsiteY20" fmla="*/ 220422 h 1343523"/>
              <a:gd name="connsiteX21" fmla="*/ 1574330 w 2046617"/>
              <a:gd name="connsiteY21" fmla="*/ 188933 h 1343523"/>
              <a:gd name="connsiteX22" fmla="*/ 1511358 w 2046617"/>
              <a:gd name="connsiteY22" fmla="*/ 157444 h 1343523"/>
              <a:gd name="connsiteX23" fmla="*/ 1448387 w 2046617"/>
              <a:gd name="connsiteY23" fmla="*/ 104963 h 1343523"/>
              <a:gd name="connsiteX24" fmla="*/ 1416901 w 2046617"/>
              <a:gd name="connsiteY24" fmla="*/ 94467 h 1343523"/>
              <a:gd name="connsiteX25" fmla="*/ 1353929 w 2046617"/>
              <a:gd name="connsiteY25" fmla="*/ 52482 h 1343523"/>
              <a:gd name="connsiteX26" fmla="*/ 1280463 w 2046617"/>
              <a:gd name="connsiteY26" fmla="*/ 31489 h 1343523"/>
              <a:gd name="connsiteX27" fmla="*/ 1238481 w 2046617"/>
              <a:gd name="connsiteY27" fmla="*/ 20993 h 1343523"/>
              <a:gd name="connsiteX28" fmla="*/ 1165015 w 2046617"/>
              <a:gd name="connsiteY28" fmla="*/ 0 h 1343523"/>
              <a:gd name="connsiteX29" fmla="*/ 839661 w 2046617"/>
              <a:gd name="connsiteY29" fmla="*/ 10496 h 1343523"/>
              <a:gd name="connsiteX30" fmla="*/ 734709 w 2046617"/>
              <a:gd name="connsiteY30" fmla="*/ 31489 h 1343523"/>
              <a:gd name="connsiteX31" fmla="*/ 650747 w 2046617"/>
              <a:gd name="connsiteY31" fmla="*/ 41985 h 1343523"/>
              <a:gd name="connsiteX32" fmla="*/ 598270 w 2046617"/>
              <a:gd name="connsiteY32" fmla="*/ 52482 h 1343523"/>
              <a:gd name="connsiteX33" fmla="*/ 367374 w 2046617"/>
              <a:gd name="connsiteY33" fmla="*/ 73474 h 1343523"/>
              <a:gd name="connsiteX34" fmla="*/ 283412 w 2046617"/>
              <a:gd name="connsiteY34" fmla="*/ 94467 h 1343523"/>
              <a:gd name="connsiteX35" fmla="*/ 251927 w 2046617"/>
              <a:gd name="connsiteY35" fmla="*/ 104963 h 1343523"/>
              <a:gd name="connsiteX36" fmla="*/ 199450 w 2046617"/>
              <a:gd name="connsiteY36" fmla="*/ 167940 h 1343523"/>
              <a:gd name="connsiteX37" fmla="*/ 157469 w 2046617"/>
              <a:gd name="connsiteY37" fmla="*/ 230918 h 1343523"/>
              <a:gd name="connsiteX38" fmla="*/ 136479 w 2046617"/>
              <a:gd name="connsiteY38" fmla="*/ 262407 h 1343523"/>
              <a:gd name="connsiteX39" fmla="*/ 115488 w 2046617"/>
              <a:gd name="connsiteY39" fmla="*/ 325385 h 1343523"/>
              <a:gd name="connsiteX40" fmla="*/ 104993 w 2046617"/>
              <a:gd name="connsiteY40" fmla="*/ 377866 h 1343523"/>
              <a:gd name="connsiteX41" fmla="*/ 94498 w 2046617"/>
              <a:gd name="connsiteY41" fmla="*/ 419851 h 1343523"/>
              <a:gd name="connsiteX42" fmla="*/ 84002 w 2046617"/>
              <a:gd name="connsiteY42" fmla="*/ 482829 h 1343523"/>
              <a:gd name="connsiteX43" fmla="*/ 73507 w 2046617"/>
              <a:gd name="connsiteY43" fmla="*/ 661265 h 1343523"/>
              <a:gd name="connsiteX44" fmla="*/ 63012 w 2046617"/>
              <a:gd name="connsiteY44" fmla="*/ 892183 h 1343523"/>
              <a:gd name="connsiteX45" fmla="*/ 42021 w 2046617"/>
              <a:gd name="connsiteY45" fmla="*/ 976153 h 1343523"/>
              <a:gd name="connsiteX46" fmla="*/ 21031 w 2046617"/>
              <a:gd name="connsiteY46" fmla="*/ 1060123 h 1343523"/>
              <a:gd name="connsiteX47" fmla="*/ 40 w 2046617"/>
              <a:gd name="connsiteY47" fmla="*/ 1102108 h 1343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046617" h="1343523">
                <a:moveTo>
                  <a:pt x="2046617" y="1343523"/>
                </a:moveTo>
                <a:cubicBezTo>
                  <a:pt x="2029125" y="1301538"/>
                  <a:pt x="2008523" y="1260717"/>
                  <a:pt x="1994141" y="1217567"/>
                </a:cubicBezTo>
                <a:cubicBezTo>
                  <a:pt x="1987144" y="1196575"/>
                  <a:pt x="1978516" y="1176057"/>
                  <a:pt x="1973150" y="1154590"/>
                </a:cubicBezTo>
                <a:cubicBezTo>
                  <a:pt x="1969652" y="1140595"/>
                  <a:pt x="1968337" y="1125864"/>
                  <a:pt x="1962655" y="1112605"/>
                </a:cubicBezTo>
                <a:cubicBezTo>
                  <a:pt x="1957686" y="1101010"/>
                  <a:pt x="1948661" y="1091612"/>
                  <a:pt x="1941664" y="1081116"/>
                </a:cubicBezTo>
                <a:cubicBezTo>
                  <a:pt x="1938166" y="1063622"/>
                  <a:pt x="1934102" y="1046232"/>
                  <a:pt x="1931169" y="1028635"/>
                </a:cubicBezTo>
                <a:cubicBezTo>
                  <a:pt x="1927102" y="1004232"/>
                  <a:pt x="1925525" y="979421"/>
                  <a:pt x="1920674" y="955161"/>
                </a:cubicBezTo>
                <a:cubicBezTo>
                  <a:pt x="1915016" y="926870"/>
                  <a:pt x="1906680" y="899181"/>
                  <a:pt x="1899683" y="871191"/>
                </a:cubicBezTo>
                <a:cubicBezTo>
                  <a:pt x="1896185" y="857196"/>
                  <a:pt x="1891228" y="843486"/>
                  <a:pt x="1889188" y="829205"/>
                </a:cubicBezTo>
                <a:cubicBezTo>
                  <a:pt x="1885690" y="804714"/>
                  <a:pt x="1884255" y="779838"/>
                  <a:pt x="1878693" y="755732"/>
                </a:cubicBezTo>
                <a:cubicBezTo>
                  <a:pt x="1873718" y="734171"/>
                  <a:pt x="1864699" y="713747"/>
                  <a:pt x="1857702" y="692754"/>
                </a:cubicBezTo>
                <a:lnTo>
                  <a:pt x="1847207" y="661265"/>
                </a:lnTo>
                <a:cubicBezTo>
                  <a:pt x="1847203" y="661254"/>
                  <a:pt x="1826221" y="598299"/>
                  <a:pt x="1826216" y="598288"/>
                </a:cubicBezTo>
                <a:cubicBezTo>
                  <a:pt x="1819219" y="584293"/>
                  <a:pt x="1811389" y="570684"/>
                  <a:pt x="1805226" y="556302"/>
                </a:cubicBezTo>
                <a:cubicBezTo>
                  <a:pt x="1800868" y="546133"/>
                  <a:pt x="1800104" y="534486"/>
                  <a:pt x="1794731" y="524814"/>
                </a:cubicBezTo>
                <a:cubicBezTo>
                  <a:pt x="1782479" y="502759"/>
                  <a:pt x="1766743" y="482829"/>
                  <a:pt x="1752749" y="461836"/>
                </a:cubicBezTo>
                <a:cubicBezTo>
                  <a:pt x="1745752" y="451340"/>
                  <a:pt x="1737400" y="441630"/>
                  <a:pt x="1731759" y="430347"/>
                </a:cubicBezTo>
                <a:cubicBezTo>
                  <a:pt x="1668325" y="303471"/>
                  <a:pt x="1749116" y="460725"/>
                  <a:pt x="1689778" y="356873"/>
                </a:cubicBezTo>
                <a:cubicBezTo>
                  <a:pt x="1682016" y="343288"/>
                  <a:pt x="1674950" y="329270"/>
                  <a:pt x="1668787" y="314888"/>
                </a:cubicBezTo>
                <a:cubicBezTo>
                  <a:pt x="1664429" y="304718"/>
                  <a:pt x="1665084" y="292133"/>
                  <a:pt x="1658292" y="283399"/>
                </a:cubicBezTo>
                <a:cubicBezTo>
                  <a:pt x="1640067" y="259965"/>
                  <a:pt x="1611786" y="245124"/>
                  <a:pt x="1595320" y="220422"/>
                </a:cubicBezTo>
                <a:cubicBezTo>
                  <a:pt x="1588323" y="209926"/>
                  <a:pt x="1583249" y="197853"/>
                  <a:pt x="1574330" y="188933"/>
                </a:cubicBezTo>
                <a:cubicBezTo>
                  <a:pt x="1553984" y="168585"/>
                  <a:pt x="1536968" y="165981"/>
                  <a:pt x="1511358" y="157444"/>
                </a:cubicBezTo>
                <a:cubicBezTo>
                  <a:pt x="1488146" y="134229"/>
                  <a:pt x="1477613" y="119577"/>
                  <a:pt x="1448387" y="104963"/>
                </a:cubicBezTo>
                <a:cubicBezTo>
                  <a:pt x="1438492" y="100015"/>
                  <a:pt x="1427396" y="97966"/>
                  <a:pt x="1416901" y="94467"/>
                </a:cubicBezTo>
                <a:cubicBezTo>
                  <a:pt x="1395910" y="80472"/>
                  <a:pt x="1378404" y="58602"/>
                  <a:pt x="1353929" y="52482"/>
                </a:cubicBezTo>
                <a:cubicBezTo>
                  <a:pt x="1222620" y="19649"/>
                  <a:pt x="1385911" y="61619"/>
                  <a:pt x="1280463" y="31489"/>
                </a:cubicBezTo>
                <a:cubicBezTo>
                  <a:pt x="1266593" y="27526"/>
                  <a:pt x="1252351" y="24956"/>
                  <a:pt x="1238481" y="20993"/>
                </a:cubicBezTo>
                <a:cubicBezTo>
                  <a:pt x="1133074" y="-9127"/>
                  <a:pt x="1296270" y="32816"/>
                  <a:pt x="1165015" y="0"/>
                </a:cubicBezTo>
                <a:cubicBezTo>
                  <a:pt x="1056564" y="3499"/>
                  <a:pt x="948019" y="4792"/>
                  <a:pt x="839661" y="10496"/>
                </a:cubicBezTo>
                <a:cubicBezTo>
                  <a:pt x="670094" y="19422"/>
                  <a:pt x="827743" y="14572"/>
                  <a:pt x="734709" y="31489"/>
                </a:cubicBezTo>
                <a:cubicBezTo>
                  <a:pt x="706959" y="36535"/>
                  <a:pt x="678624" y="37696"/>
                  <a:pt x="650747" y="41985"/>
                </a:cubicBezTo>
                <a:cubicBezTo>
                  <a:pt x="633116" y="44698"/>
                  <a:pt x="615901" y="49769"/>
                  <a:pt x="598270" y="52482"/>
                </a:cubicBezTo>
                <a:cubicBezTo>
                  <a:pt x="512031" y="65751"/>
                  <a:pt x="461582" y="66744"/>
                  <a:pt x="367374" y="73474"/>
                </a:cubicBezTo>
                <a:cubicBezTo>
                  <a:pt x="295404" y="97466"/>
                  <a:pt x="384730" y="69134"/>
                  <a:pt x="283412" y="94467"/>
                </a:cubicBezTo>
                <a:cubicBezTo>
                  <a:pt x="272680" y="97150"/>
                  <a:pt x="262422" y="101464"/>
                  <a:pt x="251927" y="104963"/>
                </a:cubicBezTo>
                <a:cubicBezTo>
                  <a:pt x="176910" y="217498"/>
                  <a:pt x="293738" y="46701"/>
                  <a:pt x="199450" y="167940"/>
                </a:cubicBezTo>
                <a:cubicBezTo>
                  <a:pt x="183962" y="187855"/>
                  <a:pt x="171463" y="209925"/>
                  <a:pt x="157469" y="230918"/>
                </a:cubicBezTo>
                <a:cubicBezTo>
                  <a:pt x="150472" y="241414"/>
                  <a:pt x="140468" y="250440"/>
                  <a:pt x="136479" y="262407"/>
                </a:cubicBezTo>
                <a:cubicBezTo>
                  <a:pt x="129482" y="283400"/>
                  <a:pt x="119827" y="303687"/>
                  <a:pt x="115488" y="325385"/>
                </a:cubicBezTo>
                <a:cubicBezTo>
                  <a:pt x="111990" y="342879"/>
                  <a:pt x="108863" y="360451"/>
                  <a:pt x="104993" y="377866"/>
                </a:cubicBezTo>
                <a:cubicBezTo>
                  <a:pt x="101864" y="391948"/>
                  <a:pt x="97327" y="405705"/>
                  <a:pt x="94498" y="419851"/>
                </a:cubicBezTo>
                <a:cubicBezTo>
                  <a:pt x="90325" y="440720"/>
                  <a:pt x="87501" y="461836"/>
                  <a:pt x="84002" y="482829"/>
                </a:cubicBezTo>
                <a:cubicBezTo>
                  <a:pt x="80504" y="542308"/>
                  <a:pt x="76558" y="601762"/>
                  <a:pt x="73507" y="661265"/>
                </a:cubicBezTo>
                <a:cubicBezTo>
                  <a:pt x="69561" y="738216"/>
                  <a:pt x="68704" y="815341"/>
                  <a:pt x="63012" y="892183"/>
                </a:cubicBezTo>
                <a:cubicBezTo>
                  <a:pt x="58940" y="947154"/>
                  <a:pt x="52827" y="932923"/>
                  <a:pt x="42021" y="976153"/>
                </a:cubicBezTo>
                <a:cubicBezTo>
                  <a:pt x="36034" y="1000105"/>
                  <a:pt x="33026" y="1036131"/>
                  <a:pt x="21031" y="1060123"/>
                </a:cubicBezTo>
                <a:cubicBezTo>
                  <a:pt x="-1901" y="1105990"/>
                  <a:pt x="40" y="1075817"/>
                  <a:pt x="40" y="1102108"/>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CN" altLang="en-US"/>
          </a:p>
        </p:txBody>
      </p:sp>
      <p:sp>
        <p:nvSpPr>
          <p:cNvPr id="10" name="任意形状 9"/>
          <p:cNvSpPr/>
          <p:nvPr/>
        </p:nvSpPr>
        <p:spPr>
          <a:xfrm>
            <a:off x="4932775" y="3852131"/>
            <a:ext cx="283372" cy="199429"/>
          </a:xfrm>
          <a:custGeom>
            <a:avLst/>
            <a:gdLst>
              <a:gd name="connsiteX0" fmla="*/ 0 w 283372"/>
              <a:gd name="connsiteY0" fmla="*/ 0 h 199429"/>
              <a:gd name="connsiteX1" fmla="*/ 10495 w 283372"/>
              <a:gd name="connsiteY1" fmla="*/ 52481 h 199429"/>
              <a:gd name="connsiteX2" fmla="*/ 31486 w 283372"/>
              <a:gd name="connsiteY2" fmla="*/ 115459 h 199429"/>
              <a:gd name="connsiteX3" fmla="*/ 41981 w 283372"/>
              <a:gd name="connsiteY3" fmla="*/ 146948 h 199429"/>
              <a:gd name="connsiteX4" fmla="*/ 52476 w 283372"/>
              <a:gd name="connsiteY4" fmla="*/ 178436 h 199429"/>
              <a:gd name="connsiteX5" fmla="*/ 83962 w 283372"/>
              <a:gd name="connsiteY5" fmla="*/ 199429 h 199429"/>
              <a:gd name="connsiteX6" fmla="*/ 146933 w 283372"/>
              <a:gd name="connsiteY6" fmla="*/ 178436 h 199429"/>
              <a:gd name="connsiteX7" fmla="*/ 178419 w 283372"/>
              <a:gd name="connsiteY7" fmla="*/ 167940 h 199429"/>
              <a:gd name="connsiteX8" fmla="*/ 241391 w 283372"/>
              <a:gd name="connsiteY8" fmla="*/ 136451 h 199429"/>
              <a:gd name="connsiteX9" fmla="*/ 262381 w 283372"/>
              <a:gd name="connsiteY9" fmla="*/ 104963 h 199429"/>
              <a:gd name="connsiteX10" fmla="*/ 283372 w 283372"/>
              <a:gd name="connsiteY10" fmla="*/ 62977 h 199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3372" h="199429">
                <a:moveTo>
                  <a:pt x="0" y="0"/>
                </a:moveTo>
                <a:cubicBezTo>
                  <a:pt x="3498" y="17494"/>
                  <a:pt x="5801" y="35269"/>
                  <a:pt x="10495" y="52481"/>
                </a:cubicBezTo>
                <a:cubicBezTo>
                  <a:pt x="16317" y="73829"/>
                  <a:pt x="24489" y="94466"/>
                  <a:pt x="31486" y="115459"/>
                </a:cubicBezTo>
                <a:lnTo>
                  <a:pt x="41981" y="146948"/>
                </a:lnTo>
                <a:cubicBezTo>
                  <a:pt x="45479" y="157444"/>
                  <a:pt x="43271" y="172299"/>
                  <a:pt x="52476" y="178436"/>
                </a:cubicBezTo>
                <a:lnTo>
                  <a:pt x="83962" y="199429"/>
                </a:lnTo>
                <a:lnTo>
                  <a:pt x="146933" y="178436"/>
                </a:lnTo>
                <a:cubicBezTo>
                  <a:pt x="157428" y="174937"/>
                  <a:pt x="169214" y="174077"/>
                  <a:pt x="178419" y="167940"/>
                </a:cubicBezTo>
                <a:cubicBezTo>
                  <a:pt x="219110" y="140811"/>
                  <a:pt x="197938" y="150937"/>
                  <a:pt x="241391" y="136451"/>
                </a:cubicBezTo>
                <a:cubicBezTo>
                  <a:pt x="248388" y="125955"/>
                  <a:pt x="256740" y="116246"/>
                  <a:pt x="262381" y="104963"/>
                </a:cubicBezTo>
                <a:cubicBezTo>
                  <a:pt x="286502" y="56718"/>
                  <a:pt x="259661" y="86693"/>
                  <a:pt x="283372" y="62977"/>
                </a:cubicBezTo>
              </a:path>
            </a:pathLst>
          </a:custGeom>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CN" altLang="en-US"/>
          </a:p>
        </p:txBody>
      </p:sp>
      <p:sp>
        <p:nvSpPr>
          <p:cNvPr id="6" name="幻灯片编号占位符 5"/>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第一章</a:t>
            </a:r>
            <a:r>
              <a:rPr kumimoji="1" lang="en-US" altLang="zh-CN" dirty="0"/>
              <a:t> </a:t>
            </a:r>
            <a:r>
              <a:rPr kumimoji="1" lang="zh-CN" altLang="en-US" dirty="0"/>
              <a:t>公共部门人力资源管理概述</a:t>
            </a:r>
            <a:endParaRPr kumimoji="1" lang="zh-CN" altLang="en-US" dirty="0"/>
          </a:p>
        </p:txBody>
      </p:sp>
      <p:sp>
        <p:nvSpPr>
          <p:cNvPr id="3" name="文本框 2"/>
          <p:cNvSpPr txBox="1"/>
          <p:nvPr/>
        </p:nvSpPr>
        <p:spPr>
          <a:xfrm>
            <a:off x="590947" y="1550661"/>
            <a:ext cx="7956611" cy="4919297"/>
          </a:xfrm>
          <a:prstGeom prst="rect">
            <a:avLst/>
          </a:prstGeom>
          <a:noFill/>
        </p:spPr>
        <p:txBody>
          <a:bodyPr wrap="square" rtlCol="0">
            <a:spAutoFit/>
          </a:bodyPr>
          <a:lstStyle/>
          <a:p>
            <a:pPr marL="45720" indent="0">
              <a:lnSpc>
                <a:spcPct val="150000"/>
              </a:lnSpc>
              <a:buNone/>
            </a:pPr>
            <a:r>
              <a:rPr kumimoji="1" lang="zh-CN" altLang="en-US" dirty="0" smtClean="0"/>
              <a:t>一</a:t>
            </a:r>
            <a:r>
              <a:rPr kumimoji="1" lang="zh-CN" altLang="en-US" dirty="0" smtClean="0"/>
              <a:t>、</a:t>
            </a:r>
            <a:r>
              <a:rPr kumimoji="1" lang="zh-CN" altLang="en-US" dirty="0" smtClean="0"/>
              <a:t>公共部门人力资源</a:t>
            </a:r>
            <a:r>
              <a:rPr kumimoji="1" lang="zh-CN" altLang="en-US" dirty="0" smtClean="0"/>
              <a:t>管理</a:t>
            </a:r>
            <a:endParaRPr kumimoji="1" lang="en-US" altLang="zh-CN" dirty="0" smtClean="0"/>
          </a:p>
          <a:p>
            <a:pPr marL="45720" indent="0">
              <a:lnSpc>
                <a:spcPct val="150000"/>
              </a:lnSpc>
              <a:buNone/>
            </a:pPr>
            <a:r>
              <a:rPr kumimoji="1" lang="zh-CN" altLang="zh-CN" sz="1600" dirty="0"/>
              <a:t>3</a:t>
            </a:r>
            <a:r>
              <a:rPr kumimoji="1" lang="zh-CN" altLang="en-US" sz="1600" dirty="0" smtClean="0"/>
              <a:t>、</a:t>
            </a:r>
            <a:r>
              <a:rPr kumimoji="1" lang="zh-CN" altLang="en-US" sz="1600" dirty="0" smtClean="0"/>
              <a:t>何为公共部门？</a:t>
            </a:r>
            <a:endParaRPr kumimoji="1" lang="en-US" altLang="zh-CN" sz="1600" dirty="0"/>
          </a:p>
          <a:p>
            <a:pPr marL="45720" indent="0">
              <a:lnSpc>
                <a:spcPct val="150000"/>
              </a:lnSpc>
              <a:buNone/>
            </a:pPr>
            <a:r>
              <a:rPr kumimoji="1" lang="zh-CN" altLang="en-US" sz="1600" dirty="0"/>
              <a:t>指拥有公共权力、以谋取公共利益为目的的各种组织机构，在我国包括政府部门、事业单位、国有企业与非营利性的非政府组织</a:t>
            </a:r>
            <a:r>
              <a:rPr kumimoji="1" lang="zh-CN" altLang="en-US" sz="1600" dirty="0" smtClean="0"/>
              <a:t>。</a:t>
            </a:r>
            <a:endParaRPr kumimoji="1" lang="en-US" altLang="zh-CN" sz="1600" dirty="0" smtClean="0"/>
          </a:p>
          <a:p>
            <a:pPr marL="45720" indent="0">
              <a:lnSpc>
                <a:spcPct val="150000"/>
              </a:lnSpc>
              <a:buNone/>
            </a:pPr>
            <a:endParaRPr kumimoji="1" lang="en-US" altLang="zh-CN" sz="1600" dirty="0" smtClean="0"/>
          </a:p>
          <a:p>
            <a:pPr>
              <a:lnSpc>
                <a:spcPct val="150000"/>
              </a:lnSpc>
            </a:pPr>
            <a:r>
              <a:rPr kumimoji="1" lang="en-US" altLang="zh-CN" sz="1600" dirty="0" smtClean="0"/>
              <a:t>4</a:t>
            </a:r>
            <a:r>
              <a:rPr kumimoji="1" lang="zh-CN" altLang="en-US" sz="1600" dirty="0" smtClean="0"/>
              <a:t>、</a:t>
            </a:r>
            <a:r>
              <a:rPr kumimoji="1" lang="zh-CN" altLang="en-US" sz="1600" dirty="0" smtClean="0"/>
              <a:t>何为公共部门人力资源管理？</a:t>
            </a:r>
            <a:endParaRPr kumimoji="1" lang="en-US" altLang="zh-CN" sz="1600" dirty="0" smtClean="0"/>
          </a:p>
          <a:p>
            <a:pPr>
              <a:lnSpc>
                <a:spcPct val="150000"/>
              </a:lnSpc>
            </a:pPr>
            <a:r>
              <a:rPr kumimoji="1" lang="zh-CN" altLang="en-US" sz="1600" dirty="0" smtClean="0"/>
              <a:t>公共部门人力资源管理指公共部门依法对本部门人力资源进行的规划、招录、使用、分类、培训开发、绩效管理、薪酬管理、奖惩维护等实践活动和管理过程的总和</a:t>
            </a:r>
            <a:r>
              <a:rPr kumimoji="1" lang="zh-CN" altLang="en-US" sz="1600" dirty="0" smtClean="0"/>
              <a:t>。</a:t>
            </a:r>
            <a:endParaRPr kumimoji="1" lang="en-US" altLang="zh-CN" sz="1600" dirty="0" smtClean="0"/>
          </a:p>
          <a:p>
            <a:pPr>
              <a:lnSpc>
                <a:spcPct val="150000"/>
              </a:lnSpc>
            </a:pPr>
            <a:endParaRPr kumimoji="1" lang="en-US" altLang="zh-CN" sz="1600" dirty="0"/>
          </a:p>
          <a:p>
            <a:pPr marL="45720" indent="0">
              <a:lnSpc>
                <a:spcPct val="150000"/>
              </a:lnSpc>
              <a:buNone/>
            </a:pPr>
            <a:r>
              <a:rPr kumimoji="1" lang="zh-CN" altLang="en-US" sz="1600" dirty="0"/>
              <a:t>（二</a:t>
            </a:r>
            <a:r>
              <a:rPr kumimoji="1" lang="zh-CN" altLang="en-US" sz="1600" dirty="0" smtClean="0"/>
              <a:t>）</a:t>
            </a:r>
            <a:r>
              <a:rPr kumimoji="1" lang="zh-CN" altLang="en-US" sz="1600" dirty="0" smtClean="0"/>
              <a:t>目的</a:t>
            </a:r>
            <a:endParaRPr kumimoji="1" lang="en-US" altLang="zh-CN" sz="1600" dirty="0"/>
          </a:p>
          <a:p>
            <a:pPr marL="45720" indent="0">
              <a:lnSpc>
                <a:spcPct val="150000"/>
              </a:lnSpc>
              <a:buNone/>
            </a:pPr>
            <a:r>
              <a:rPr kumimoji="1" lang="zh-CN" altLang="en-US" sz="1600" dirty="0"/>
              <a:t>通过人力资源管理制度，充分、有效地“激活人”，极大地调动人的积极性与创造性，以提高组织</a:t>
            </a:r>
            <a:r>
              <a:rPr kumimoji="1" lang="zh-CN" altLang="en-US" sz="1600" dirty="0" smtClean="0"/>
              <a:t>的绩效</a:t>
            </a:r>
            <a:r>
              <a:rPr kumimoji="1" lang="zh-CN" altLang="en-US" sz="1600" dirty="0" smtClean="0"/>
              <a:t>，帮助实现组织目标</a:t>
            </a:r>
            <a:r>
              <a:rPr kumimoji="1" lang="zh-CN" altLang="en-US" sz="1600" dirty="0" smtClean="0"/>
              <a:t>。</a:t>
            </a:r>
            <a:endParaRPr kumimoji="1" lang="en-US" altLang="zh-CN" sz="1600" dirty="0" smtClean="0"/>
          </a:p>
          <a:p>
            <a:pPr marL="45720" algn="ctr">
              <a:lnSpc>
                <a:spcPct val="150000"/>
              </a:lnSpc>
            </a:pPr>
            <a:r>
              <a:rPr lang="zh-CN" altLang="zh-CN" sz="1600" i="1" dirty="0">
                <a:solidFill>
                  <a:srgbClr val="FF0000"/>
                </a:solidFill>
              </a:rPr>
              <a:t>发掘人才、使用人才、培养人才</a:t>
            </a:r>
            <a:r>
              <a:rPr lang="zh-CN" altLang="zh-CN" sz="1600" i="1" dirty="0" smtClean="0">
                <a:solidFill>
                  <a:srgbClr val="FF0000"/>
                </a:solidFill>
              </a:rPr>
              <a:t>、</a:t>
            </a:r>
            <a:r>
              <a:rPr lang="zh-CN" altLang="en-US" sz="1600" i="1" dirty="0" smtClean="0">
                <a:solidFill>
                  <a:srgbClr val="FF0000"/>
                </a:solidFill>
              </a:rPr>
              <a:t>激励人才，</a:t>
            </a:r>
            <a:r>
              <a:rPr lang="zh-CN" altLang="zh-CN" sz="1600" i="1" dirty="0" smtClean="0">
                <a:solidFill>
                  <a:srgbClr val="FF0000"/>
                </a:solidFill>
              </a:rPr>
              <a:t>留</a:t>
            </a:r>
            <a:r>
              <a:rPr lang="zh-CN" altLang="zh-CN" sz="1600" i="1" dirty="0">
                <a:solidFill>
                  <a:srgbClr val="FF0000"/>
                </a:solidFill>
              </a:rPr>
              <a:t>住人才 </a:t>
            </a:r>
            <a:endParaRPr kumimoji="1" lang="zh-CN" altLang="en-US" sz="1600" i="1" dirty="0">
              <a:solidFill>
                <a:srgbClr val="FF0000"/>
              </a:solidFill>
            </a:endParaRPr>
          </a:p>
        </p:txBody>
      </p:sp>
      <p:sp>
        <p:nvSpPr>
          <p:cNvPr id="4" name="幻灯片编号占位符 3"/>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jpg"/>
          <p:cNvPicPr>
            <a:picLocks noChangeAspect="1"/>
          </p:cNvPicPr>
          <p:nvPr/>
        </p:nvPicPr>
        <p:blipFill rotWithShape="1">
          <a:blip r:embed="rId1" cstate="print">
            <a:extLst>
              <a:ext uri="{28A0092B-C50C-407E-A947-70E740481C1C}">
                <a14:useLocalDpi xmlns:a14="http://schemas.microsoft.com/office/drawing/2010/main" val="0"/>
              </a:ext>
            </a:extLst>
          </a:blip>
          <a:srcRect t="4036"/>
          <a:stretch>
            <a:fillRect/>
          </a:stretch>
        </p:blipFill>
        <p:spPr>
          <a:xfrm>
            <a:off x="0" y="902425"/>
            <a:ext cx="3926615" cy="4993100"/>
          </a:xfrm>
          <a:prstGeom prst="rect">
            <a:avLst/>
          </a:prstGeom>
        </p:spPr>
      </p:pic>
      <p:pic>
        <p:nvPicPr>
          <p:cNvPr id="5" name="图片 4" descr="6.jpg"/>
          <p:cNvPicPr>
            <a:picLocks noChangeAspect="1"/>
          </p:cNvPicPr>
          <p:nvPr/>
        </p:nvPicPr>
        <p:blipFill rotWithShape="1">
          <a:blip r:embed="rId2" cstate="print">
            <a:extLst>
              <a:ext uri="{28A0092B-C50C-407E-A947-70E740481C1C}">
                <a14:useLocalDpi xmlns:a14="http://schemas.microsoft.com/office/drawing/2010/main" val="0"/>
              </a:ext>
            </a:extLst>
          </a:blip>
          <a:srcRect t="4630"/>
          <a:stretch>
            <a:fillRect/>
          </a:stretch>
        </p:blipFill>
        <p:spPr>
          <a:xfrm>
            <a:off x="4043578" y="493575"/>
            <a:ext cx="4881394" cy="5755037"/>
          </a:xfrm>
          <a:prstGeom prst="rect">
            <a:avLst/>
          </a:prstGeom>
          <a:noFill/>
          <a:effectLst/>
        </p:spPr>
      </p:pic>
      <p:sp>
        <p:nvSpPr>
          <p:cNvPr id="6" name="矩形 5"/>
          <p:cNvSpPr/>
          <p:nvPr/>
        </p:nvSpPr>
        <p:spPr>
          <a:xfrm>
            <a:off x="7689237" y="789819"/>
            <a:ext cx="189546" cy="341202"/>
          </a:xfrm>
          <a:prstGeom prst="rect">
            <a:avLst/>
          </a:prstGeom>
          <a:noFill/>
          <a:ln>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7689237" y="1207221"/>
            <a:ext cx="189546" cy="152400"/>
          </a:xfrm>
          <a:prstGeom prst="rect">
            <a:avLst/>
          </a:prstGeom>
          <a:noFill/>
          <a:ln>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3" name="幻灯片编号占位符 2"/>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第五章</a:t>
            </a:r>
            <a:r>
              <a:rPr kumimoji="1" lang="en-US" altLang="zh-CN" dirty="0"/>
              <a:t> </a:t>
            </a:r>
            <a:r>
              <a:rPr kumimoji="1" lang="zh-CN" altLang="en-US" dirty="0"/>
              <a:t>公共部门绩效管理</a:t>
            </a:r>
            <a:endParaRPr kumimoji="1" lang="zh-CN" altLang="en-US" dirty="0"/>
          </a:p>
        </p:txBody>
      </p:sp>
      <p:sp>
        <p:nvSpPr>
          <p:cNvPr id="3" name="文本框 2"/>
          <p:cNvSpPr txBox="1"/>
          <p:nvPr/>
        </p:nvSpPr>
        <p:spPr>
          <a:xfrm>
            <a:off x="472286" y="1787569"/>
            <a:ext cx="3391647" cy="369332"/>
          </a:xfrm>
          <a:prstGeom prst="rect">
            <a:avLst/>
          </a:prstGeom>
          <a:noFill/>
        </p:spPr>
        <p:txBody>
          <a:bodyPr wrap="square" rtlCol="0">
            <a:spAutoFit/>
          </a:bodyPr>
          <a:lstStyle/>
          <a:p>
            <a:r>
              <a:rPr kumimoji="1" lang="zh-CN" altLang="en-US" dirty="0" smtClean="0"/>
              <a:t>四、公共部门绩效管理系统</a:t>
            </a:r>
            <a:endParaRPr kumimoji="1" lang="zh-CN" altLang="en-US" dirty="0"/>
          </a:p>
        </p:txBody>
      </p:sp>
      <p:sp>
        <p:nvSpPr>
          <p:cNvPr id="4" name="文本框 3"/>
          <p:cNvSpPr txBox="1"/>
          <p:nvPr/>
        </p:nvSpPr>
        <p:spPr>
          <a:xfrm>
            <a:off x="472286" y="2341567"/>
            <a:ext cx="2674471" cy="369332"/>
          </a:xfrm>
          <a:prstGeom prst="rect">
            <a:avLst/>
          </a:prstGeom>
          <a:noFill/>
        </p:spPr>
        <p:txBody>
          <a:bodyPr wrap="square" rtlCol="0">
            <a:spAutoFit/>
          </a:bodyPr>
          <a:lstStyle/>
          <a:p>
            <a:r>
              <a:rPr kumimoji="1" lang="zh-CN" altLang="en-US" dirty="0" smtClean="0"/>
              <a:t>（四）绩效反馈</a:t>
            </a:r>
            <a:endParaRPr kumimoji="1" lang="zh-CN" altLang="en-US" dirty="0"/>
          </a:p>
        </p:txBody>
      </p:sp>
      <p:sp>
        <p:nvSpPr>
          <p:cNvPr id="6" name="文本框 5"/>
          <p:cNvSpPr txBox="1"/>
          <p:nvPr/>
        </p:nvSpPr>
        <p:spPr>
          <a:xfrm>
            <a:off x="578915" y="2928460"/>
            <a:ext cx="7019657" cy="1477328"/>
          </a:xfrm>
          <a:prstGeom prst="rect">
            <a:avLst/>
          </a:prstGeom>
          <a:noFill/>
        </p:spPr>
        <p:txBody>
          <a:bodyPr wrap="square" rtlCol="0">
            <a:spAutoFit/>
          </a:bodyPr>
          <a:lstStyle/>
          <a:p>
            <a:r>
              <a:rPr kumimoji="1" lang="en-US" altLang="zh-CN" dirty="0" smtClean="0"/>
              <a:t>1</a:t>
            </a:r>
            <a:r>
              <a:rPr kumimoji="1" lang="zh-CN" altLang="en-US" dirty="0" smtClean="0"/>
              <a:t>、分析员工绩效考核结果，发现问题，剖析原因，制定解决措施，改善绩效。</a:t>
            </a:r>
            <a:endParaRPr kumimoji="1" lang="en-US" altLang="zh-CN" dirty="0" smtClean="0"/>
          </a:p>
          <a:p>
            <a:endParaRPr kumimoji="1" lang="en-US" altLang="zh-CN" dirty="0"/>
          </a:p>
          <a:p>
            <a:r>
              <a:rPr kumimoji="1" lang="zh-CN" altLang="zh-CN" dirty="0" smtClean="0"/>
              <a:t>2</a:t>
            </a:r>
            <a:r>
              <a:rPr kumimoji="1" lang="zh-CN" altLang="en-US" dirty="0" smtClean="0"/>
              <a:t>、为其他人力资源管理模块工作的设计和修正提供依据，如依据考核结果决定薪酬分配、选拔升迁、培训开发、职业生涯设计等。</a:t>
            </a:r>
            <a:endParaRPr kumimoji="1" lang="en-US" altLang="zh-CN" dirty="0" smtClean="0"/>
          </a:p>
        </p:txBody>
      </p:sp>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第五章</a:t>
            </a:r>
            <a:r>
              <a:rPr kumimoji="1" lang="en-US" altLang="zh-CN" dirty="0"/>
              <a:t> </a:t>
            </a:r>
            <a:r>
              <a:rPr kumimoji="1" lang="zh-CN" altLang="en-US" dirty="0"/>
              <a:t>公共部门绩效管理</a:t>
            </a:r>
            <a:endParaRPr kumimoji="1" lang="zh-CN" altLang="en-US" dirty="0"/>
          </a:p>
        </p:txBody>
      </p:sp>
      <p:sp>
        <p:nvSpPr>
          <p:cNvPr id="3" name="文本框 2"/>
          <p:cNvSpPr txBox="1"/>
          <p:nvPr/>
        </p:nvSpPr>
        <p:spPr>
          <a:xfrm>
            <a:off x="472286" y="1797138"/>
            <a:ext cx="3391647" cy="369332"/>
          </a:xfrm>
          <a:prstGeom prst="rect">
            <a:avLst/>
          </a:prstGeom>
          <a:noFill/>
        </p:spPr>
        <p:txBody>
          <a:bodyPr wrap="square" rtlCol="0">
            <a:spAutoFit/>
          </a:bodyPr>
          <a:lstStyle/>
          <a:p>
            <a:r>
              <a:rPr kumimoji="1" lang="zh-CN" altLang="en-US" dirty="0" smtClean="0"/>
              <a:t>四、公共部门绩效考核方法</a:t>
            </a:r>
            <a:endParaRPr kumimoji="1" lang="zh-CN" altLang="en-US" dirty="0"/>
          </a:p>
        </p:txBody>
      </p:sp>
      <p:graphicFrame>
        <p:nvGraphicFramePr>
          <p:cNvPr id="5" name="表格 4"/>
          <p:cNvGraphicFramePr>
            <a:graphicFrameLocks noGrp="1"/>
          </p:cNvGraphicFramePr>
          <p:nvPr/>
        </p:nvGraphicFramePr>
        <p:xfrm>
          <a:off x="1422400" y="2321561"/>
          <a:ext cx="5984240" cy="4099559"/>
        </p:xfrm>
        <a:graphic>
          <a:graphicData uri="http://schemas.openxmlformats.org/drawingml/2006/table">
            <a:tbl>
              <a:tblPr firstRow="1" bandRow="1">
                <a:tableStyleId>{5C22544A-7EE6-4342-B048-85BDC9FD1C3A}</a:tableStyleId>
              </a:tblPr>
              <a:tblGrid>
                <a:gridCol w="1401298"/>
                <a:gridCol w="1626382"/>
                <a:gridCol w="1361440"/>
                <a:gridCol w="1595120"/>
              </a:tblGrid>
              <a:tr h="622268">
                <a:tc>
                  <a:txBody>
                    <a:bodyPr/>
                    <a:lstStyle/>
                    <a:p>
                      <a:pPr algn="ctr"/>
                      <a:r>
                        <a:rPr lang="zh-CN" altLang="en-US" dirty="0" smtClean="0"/>
                        <a:t>比较法</a:t>
                      </a:r>
                      <a:endParaRPr lang="zh-CN" altLang="en-US" dirty="0"/>
                    </a:p>
                  </a:txBody>
                  <a:tcPr anchor="ctr"/>
                </a:tc>
                <a:tc>
                  <a:txBody>
                    <a:bodyPr/>
                    <a:lstStyle/>
                    <a:p>
                      <a:pPr algn="ctr"/>
                      <a:r>
                        <a:rPr lang="zh-CN" altLang="en-US" dirty="0" smtClean="0"/>
                        <a:t>量表法</a:t>
                      </a:r>
                      <a:endParaRPr lang="zh-CN" altLang="en-US" dirty="0"/>
                    </a:p>
                  </a:txBody>
                  <a:tcPr anchor="ctr"/>
                </a:tc>
                <a:tc>
                  <a:txBody>
                    <a:bodyPr/>
                    <a:lstStyle/>
                    <a:p>
                      <a:pPr algn="ctr"/>
                      <a:r>
                        <a:rPr lang="zh-CN" altLang="en-US" dirty="0" smtClean="0"/>
                        <a:t>描述法</a:t>
                      </a:r>
                      <a:endParaRPr lang="zh-CN" altLang="en-US" dirty="0"/>
                    </a:p>
                  </a:txBody>
                  <a:tcPr anchor="ctr"/>
                </a:tc>
                <a:tc>
                  <a:txBody>
                    <a:bodyPr/>
                    <a:lstStyle/>
                    <a:p>
                      <a:pPr algn="ctr"/>
                      <a:r>
                        <a:rPr lang="zh-CN" altLang="en-US" dirty="0" smtClean="0"/>
                        <a:t>系统化的绩效考核方法</a:t>
                      </a:r>
                      <a:endParaRPr lang="zh-CN" altLang="en-US" dirty="0"/>
                    </a:p>
                  </a:txBody>
                  <a:tcPr anchor="ctr"/>
                </a:tc>
              </a:tr>
              <a:tr h="541954">
                <a:tc>
                  <a:txBody>
                    <a:bodyPr/>
                    <a:lstStyle/>
                    <a:p>
                      <a:pPr algn="ctr"/>
                      <a:r>
                        <a:rPr lang="zh-CN" altLang="en-US" sz="1600" dirty="0" smtClean="0">
                          <a:solidFill>
                            <a:schemeClr val="tx1"/>
                          </a:solidFill>
                        </a:rPr>
                        <a:t>排序法</a:t>
                      </a:r>
                      <a:endParaRPr lang="zh-CN" altLang="en-US" sz="1600" dirty="0">
                        <a:solidFill>
                          <a:schemeClr val="tx1"/>
                        </a:solidFill>
                      </a:endParaRPr>
                    </a:p>
                  </a:txBody>
                  <a:tcPr anchor="ctr"/>
                </a:tc>
                <a:tc>
                  <a:txBody>
                    <a:bodyPr/>
                    <a:lstStyle/>
                    <a:p>
                      <a:pPr algn="ctr"/>
                      <a:r>
                        <a:rPr lang="zh-CN" altLang="en-US" sz="1600" dirty="0" smtClean="0">
                          <a:solidFill>
                            <a:schemeClr val="tx1"/>
                          </a:solidFill>
                        </a:rPr>
                        <a:t>等级评价法</a:t>
                      </a:r>
                      <a:endParaRPr lang="zh-CN" altLang="en-US" sz="1600" dirty="0">
                        <a:solidFill>
                          <a:schemeClr val="tx1"/>
                        </a:solidFill>
                      </a:endParaRPr>
                    </a:p>
                  </a:txBody>
                  <a:tcPr anchor="ctr"/>
                </a:tc>
                <a:tc>
                  <a:txBody>
                    <a:bodyPr/>
                    <a:lstStyle/>
                    <a:p>
                      <a:pPr algn="ctr"/>
                      <a:r>
                        <a:rPr lang="zh-CN" altLang="en-US" sz="1600" dirty="0" smtClean="0"/>
                        <a:t>业绩记录法</a:t>
                      </a:r>
                      <a:endParaRPr lang="zh-CN" altLang="en-US" sz="1600" dirty="0"/>
                    </a:p>
                  </a:txBody>
                  <a:tcPr anchor="ctr"/>
                </a:tc>
                <a:tc>
                  <a:txBody>
                    <a:bodyPr/>
                    <a:lstStyle/>
                    <a:p>
                      <a:pPr algn="ctr"/>
                      <a:r>
                        <a:rPr lang="zh-CN" altLang="en-US" sz="1600" dirty="0" smtClean="0"/>
                        <a:t>关键绩效指标（</a:t>
                      </a:r>
                      <a:r>
                        <a:rPr lang="en-US" altLang="zh-CN" sz="1600" dirty="0" smtClean="0"/>
                        <a:t>KPI</a:t>
                      </a:r>
                      <a:r>
                        <a:rPr lang="zh-CN" altLang="en-US" sz="1600" dirty="0" smtClean="0"/>
                        <a:t>）</a:t>
                      </a:r>
                      <a:endParaRPr lang="zh-CN" altLang="en-US" sz="1600" dirty="0"/>
                    </a:p>
                  </a:txBody>
                  <a:tcPr anchor="ctr"/>
                </a:tc>
              </a:tr>
              <a:tr h="656049">
                <a:tc>
                  <a:txBody>
                    <a:bodyPr/>
                    <a:lstStyle/>
                    <a:p>
                      <a:pPr algn="ctr"/>
                      <a:r>
                        <a:rPr lang="zh-CN" altLang="en-US" sz="1600" dirty="0" smtClean="0"/>
                        <a:t>成对比较法</a:t>
                      </a:r>
                      <a:endParaRPr lang="zh-CN" altLang="en-US" sz="1600" dirty="0"/>
                    </a:p>
                  </a:txBody>
                  <a:tcPr anchor="ctr"/>
                </a:tc>
                <a:tc>
                  <a:txBody>
                    <a:bodyPr/>
                    <a:lstStyle/>
                    <a:p>
                      <a:pPr algn="ctr"/>
                      <a:r>
                        <a:rPr lang="zh-CN" altLang="en-US" sz="1600" dirty="0" smtClean="0"/>
                        <a:t>行为锚定量表法</a:t>
                      </a:r>
                      <a:r>
                        <a:rPr lang="zh-CN" altLang="en-US" sz="1200" dirty="0" smtClean="0"/>
                        <a:t>（等级评价法结合关键事件法）</a:t>
                      </a:r>
                      <a:endParaRPr lang="zh-CN" altLang="en-US" sz="1200" dirty="0"/>
                    </a:p>
                  </a:txBody>
                  <a:tcPr anchor="ctr"/>
                </a:tc>
                <a:tc>
                  <a:txBody>
                    <a:bodyPr/>
                    <a:lstStyle/>
                    <a:p>
                      <a:pPr algn="ctr"/>
                      <a:r>
                        <a:rPr lang="zh-CN" altLang="en-US" sz="1600" dirty="0" smtClean="0"/>
                        <a:t>能力记录法</a:t>
                      </a:r>
                      <a:endParaRPr lang="zh-CN" altLang="en-US" sz="1600" dirty="0"/>
                    </a:p>
                  </a:txBody>
                  <a:tcPr anchor="ctr"/>
                </a:tc>
                <a:tc>
                  <a:txBody>
                    <a:bodyPr/>
                    <a:lstStyle/>
                    <a:p>
                      <a:pPr algn="ctr"/>
                      <a:r>
                        <a:rPr lang="zh-CN" altLang="en-US" sz="1600" dirty="0" smtClean="0"/>
                        <a:t>平衡计分卡</a:t>
                      </a:r>
                      <a:endParaRPr lang="zh-CN" altLang="en-US" sz="1600" dirty="0"/>
                    </a:p>
                  </a:txBody>
                  <a:tcPr anchor="ctr"/>
                </a:tc>
              </a:tr>
              <a:tr h="998336">
                <a:tc>
                  <a:txBody>
                    <a:bodyPr/>
                    <a:lstStyle/>
                    <a:p>
                      <a:pPr algn="ctr"/>
                      <a:r>
                        <a:rPr lang="zh-CN" altLang="en-US" sz="1600" dirty="0" smtClean="0"/>
                        <a:t>强制分布法</a:t>
                      </a:r>
                      <a:endParaRPr lang="zh-CN" altLang="en-US" sz="1600" dirty="0"/>
                    </a:p>
                  </a:txBody>
                  <a:tcPr anchor="ctr"/>
                </a:tc>
                <a:tc>
                  <a:txBody>
                    <a:bodyPr/>
                    <a:lstStyle/>
                    <a:p>
                      <a:pPr algn="ctr"/>
                      <a:r>
                        <a:rPr lang="zh-CN" altLang="en-US" sz="1600" dirty="0" smtClean="0">
                          <a:solidFill>
                            <a:srgbClr val="000000"/>
                          </a:solidFill>
                        </a:rPr>
                        <a:t>行为观察量表法</a:t>
                      </a:r>
                      <a:endParaRPr lang="zh-CN" altLang="en-US" sz="1600" dirty="0">
                        <a:solidFill>
                          <a:srgbClr val="000000"/>
                        </a:solidFill>
                      </a:endParaRPr>
                    </a:p>
                  </a:txBody>
                  <a:tcPr anchor="ctr"/>
                </a:tc>
                <a:tc>
                  <a:txBody>
                    <a:bodyPr/>
                    <a:lstStyle/>
                    <a:p>
                      <a:pPr algn="ctr"/>
                      <a:r>
                        <a:rPr lang="zh-CN" altLang="en-US" sz="1600" dirty="0" smtClean="0">
                          <a:solidFill>
                            <a:srgbClr val="000000"/>
                          </a:solidFill>
                        </a:rPr>
                        <a:t>关键事件法</a:t>
                      </a:r>
                      <a:endParaRPr lang="en-US" altLang="zh-CN" sz="1600" dirty="0" smtClean="0">
                        <a:solidFill>
                          <a:srgbClr val="000000"/>
                        </a:solidFill>
                      </a:endParaRPr>
                    </a:p>
                    <a:p>
                      <a:pPr algn="ctr"/>
                      <a:r>
                        <a:rPr lang="zh-CN" altLang="zh-CN" sz="1200" dirty="0" smtClean="0">
                          <a:solidFill>
                            <a:srgbClr val="000000"/>
                          </a:solidFill>
                        </a:rPr>
                        <a:t>（</a:t>
                      </a:r>
                      <a:r>
                        <a:rPr lang="zh-CN" altLang="en-US" sz="1200" dirty="0" smtClean="0">
                          <a:solidFill>
                            <a:srgbClr val="000000"/>
                          </a:solidFill>
                        </a:rPr>
                        <a:t>对影响绩效极为成功或失败的关键事件进行描述）</a:t>
                      </a:r>
                      <a:endParaRPr lang="zh-CN" altLang="en-US" sz="1200" dirty="0">
                        <a:solidFill>
                          <a:srgbClr val="000000"/>
                        </a:solidFill>
                      </a:endParaRPr>
                    </a:p>
                  </a:txBody>
                  <a:tcPr anchor="ctr"/>
                </a:tc>
                <a:tc>
                  <a:txBody>
                    <a:bodyPr/>
                    <a:lstStyle/>
                    <a:p>
                      <a:pPr algn="ctr"/>
                      <a:r>
                        <a:rPr lang="zh-CN" altLang="en-US" sz="1600" dirty="0" smtClean="0"/>
                        <a:t>目标管理法</a:t>
                      </a:r>
                      <a:endParaRPr lang="zh-CN" altLang="en-US" sz="1600" dirty="0"/>
                    </a:p>
                  </a:txBody>
                  <a:tcPr anchor="ctr"/>
                </a:tc>
              </a:tr>
              <a:tr h="553719">
                <a:tc>
                  <a:txBody>
                    <a:bodyPr/>
                    <a:lstStyle/>
                    <a:p>
                      <a:pPr algn="ctr"/>
                      <a:r>
                        <a:rPr lang="zh-CN" altLang="en-US" sz="1600" dirty="0" smtClean="0"/>
                        <a:t>人物比较法</a:t>
                      </a:r>
                      <a:endParaRPr lang="zh-CN" altLang="en-US" sz="1600" dirty="0"/>
                    </a:p>
                  </a:txBody>
                  <a:tcPr anchor="ctr"/>
                </a:tc>
                <a:tc>
                  <a:txBody>
                    <a:bodyPr/>
                    <a:lstStyle/>
                    <a:p>
                      <a:pPr algn="ctr"/>
                      <a:endParaRPr lang="zh-CN" altLang="en-US" sz="1600" dirty="0"/>
                    </a:p>
                  </a:txBody>
                  <a:tcPr anchor="ctr"/>
                </a:tc>
                <a:tc>
                  <a:txBody>
                    <a:bodyPr/>
                    <a:lstStyle/>
                    <a:p>
                      <a:pPr algn="ctr"/>
                      <a:endParaRPr lang="zh-CN" altLang="en-US" sz="1600" dirty="0"/>
                    </a:p>
                  </a:txBody>
                  <a:tcPr anchor="ctr"/>
                </a:tc>
                <a:tc>
                  <a:txBody>
                    <a:bodyPr/>
                    <a:lstStyle/>
                    <a:p>
                      <a:pPr algn="ctr"/>
                      <a:r>
                        <a:rPr lang="zh-CN" altLang="en-US" sz="1600" dirty="0" smtClean="0"/>
                        <a:t>标杆管理法</a:t>
                      </a:r>
                      <a:endParaRPr lang="zh-CN" altLang="en-US" sz="1600" dirty="0"/>
                    </a:p>
                  </a:txBody>
                  <a:tcPr anchor="ctr"/>
                </a:tc>
              </a:tr>
              <a:tr h="558800">
                <a:tc>
                  <a:txBody>
                    <a:bodyPr/>
                    <a:lstStyle/>
                    <a:p>
                      <a:pPr algn="ctr"/>
                      <a:endParaRPr lang="zh-CN" altLang="en-US" sz="1600" dirty="0"/>
                    </a:p>
                  </a:txBody>
                  <a:tcPr anchor="ctr"/>
                </a:tc>
                <a:tc>
                  <a:txBody>
                    <a:bodyPr/>
                    <a:lstStyle/>
                    <a:p>
                      <a:pPr algn="ctr"/>
                      <a:endParaRPr lang="zh-CN" altLang="en-US" sz="1600" dirty="0"/>
                    </a:p>
                  </a:txBody>
                  <a:tcPr anchor="ctr"/>
                </a:tc>
                <a:tc>
                  <a:txBody>
                    <a:bodyPr/>
                    <a:lstStyle/>
                    <a:p>
                      <a:pPr algn="ctr"/>
                      <a:endParaRPr lang="zh-CN" altLang="en-US" sz="1600" dirty="0"/>
                    </a:p>
                  </a:txBody>
                  <a:tcPr anchor="ctr"/>
                </a:tc>
                <a:tc>
                  <a:txBody>
                    <a:bodyPr/>
                    <a:lstStyle/>
                    <a:p>
                      <a:pPr algn="ctr"/>
                      <a:r>
                        <a:rPr lang="zh-CN" altLang="en-US" sz="1600" dirty="0" smtClean="0"/>
                        <a:t>3</a:t>
                      </a:r>
                      <a:r>
                        <a:rPr lang="en-US" altLang="zh-CN" sz="1600" dirty="0" smtClean="0"/>
                        <a:t>60</a:t>
                      </a:r>
                      <a:r>
                        <a:rPr lang="zh-CN" altLang="en-US" sz="1600" dirty="0" smtClean="0"/>
                        <a:t>度绩效考核</a:t>
                      </a:r>
                      <a:endParaRPr lang="zh-CN" altLang="en-US" sz="1600" dirty="0"/>
                    </a:p>
                  </a:txBody>
                  <a:tcPr anchor="ctr"/>
                </a:tc>
              </a:tr>
            </a:tbl>
          </a:graphicData>
        </a:graphic>
      </p:graphicFrame>
      <p:sp>
        <p:nvSpPr>
          <p:cNvPr id="4" name="幻灯片编号占位符 3"/>
          <p:cNvSpPr>
            <a:spLocks noGrp="1"/>
          </p:cNvSpPr>
          <p:nvPr>
            <p:ph type="sldNum" sz="quarter" idx="12"/>
          </p:nvPr>
        </p:nvSpPr>
        <p:spPr/>
        <p:txBody>
          <a:bodyPr/>
          <a:lstStyle/>
          <a:p>
            <a:fld id="{F7886C9C-DC18-4195-8FD5-A50AA931D419}" type="slidenum">
              <a:rPr lang="en-US" smtClean="0"/>
            </a:fld>
            <a:endParaRPr lang="en-US"/>
          </a:p>
        </p:txBody>
      </p:sp>
      <p:sp>
        <p:nvSpPr>
          <p:cNvPr id="6" name="文本框 5"/>
          <p:cNvSpPr txBox="1"/>
          <p:nvPr/>
        </p:nvSpPr>
        <p:spPr>
          <a:xfrm>
            <a:off x="109985" y="6173273"/>
            <a:ext cx="1312415" cy="369332"/>
          </a:xfrm>
          <a:prstGeom prst="rect">
            <a:avLst/>
          </a:prstGeom>
          <a:noFill/>
        </p:spPr>
        <p:txBody>
          <a:bodyPr wrap="square" rtlCol="0">
            <a:spAutoFit/>
          </a:bodyPr>
          <a:lstStyle/>
          <a:p>
            <a:r>
              <a:rPr kumimoji="1" lang="en-US" altLang="zh-CN" dirty="0" smtClean="0"/>
              <a:t>P150-158</a:t>
            </a:r>
            <a:endParaRPr kumimoji="1" lang="zh-CN"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第六章</a:t>
            </a:r>
            <a:r>
              <a:rPr kumimoji="1" lang="en-US" altLang="zh-CN" dirty="0" smtClean="0"/>
              <a:t> </a:t>
            </a:r>
            <a:r>
              <a:rPr kumimoji="1" lang="zh-CN" altLang="en-US" dirty="0" smtClean="0"/>
              <a:t>公共部门人力资源培训</a:t>
            </a:r>
            <a:endParaRPr kumimoji="1" lang="zh-CN" altLang="en-US" dirty="0"/>
          </a:p>
        </p:txBody>
      </p:sp>
      <p:sp>
        <p:nvSpPr>
          <p:cNvPr id="3" name="文本框 2"/>
          <p:cNvSpPr txBox="1"/>
          <p:nvPr/>
        </p:nvSpPr>
        <p:spPr>
          <a:xfrm>
            <a:off x="554836" y="1701669"/>
            <a:ext cx="4142773" cy="369332"/>
          </a:xfrm>
          <a:prstGeom prst="rect">
            <a:avLst/>
          </a:prstGeom>
          <a:noFill/>
        </p:spPr>
        <p:txBody>
          <a:bodyPr wrap="square" rtlCol="0">
            <a:spAutoFit/>
          </a:bodyPr>
          <a:lstStyle/>
          <a:p>
            <a:r>
              <a:rPr kumimoji="1" lang="zh-CN" altLang="en-US" dirty="0" smtClean="0"/>
              <a:t>一、公共部门人力资源培训的原则</a:t>
            </a:r>
            <a:endParaRPr kumimoji="1" lang="zh-CN" altLang="en-US" dirty="0"/>
          </a:p>
        </p:txBody>
      </p:sp>
      <p:sp>
        <p:nvSpPr>
          <p:cNvPr id="4" name="文本框 3"/>
          <p:cNvSpPr txBox="1"/>
          <p:nvPr/>
        </p:nvSpPr>
        <p:spPr>
          <a:xfrm>
            <a:off x="856913" y="2428542"/>
            <a:ext cx="7138885" cy="3395802"/>
          </a:xfrm>
          <a:prstGeom prst="rect">
            <a:avLst/>
          </a:prstGeom>
          <a:solidFill>
            <a:srgbClr val="FFFFFF"/>
          </a:solidFill>
        </p:spPr>
        <p:txBody>
          <a:bodyPr wrap="square" rtlCol="0">
            <a:spAutoFit/>
          </a:bodyPr>
          <a:lstStyle/>
          <a:p>
            <a:pPr>
              <a:lnSpc>
                <a:spcPct val="150000"/>
              </a:lnSpc>
            </a:pPr>
            <a:r>
              <a:rPr kumimoji="1" lang="zh-CN" altLang="en-US" sz="1600" dirty="0" smtClean="0"/>
              <a:t>（一）服从和服务于公共部门的战略规划的原则</a:t>
            </a:r>
            <a:endParaRPr kumimoji="1" lang="en-US" altLang="zh-CN" sz="1600" dirty="0" smtClean="0"/>
          </a:p>
          <a:p>
            <a:pPr>
              <a:lnSpc>
                <a:spcPct val="150000"/>
              </a:lnSpc>
            </a:pPr>
            <a:r>
              <a:rPr kumimoji="1" lang="zh-CN" altLang="en-US" sz="1600" dirty="0" smtClean="0">
                <a:solidFill>
                  <a:srgbClr val="FF0000"/>
                </a:solidFill>
              </a:rPr>
              <a:t>培训的内容与重点选择应向公共部门的战略规划看齐</a:t>
            </a:r>
            <a:endParaRPr kumimoji="1" lang="en-US" altLang="zh-CN" sz="1600" dirty="0">
              <a:solidFill>
                <a:srgbClr val="FF0000"/>
              </a:solidFill>
            </a:endParaRPr>
          </a:p>
          <a:p>
            <a:pPr>
              <a:lnSpc>
                <a:spcPct val="150000"/>
              </a:lnSpc>
            </a:pPr>
            <a:r>
              <a:rPr kumimoji="1" lang="zh-CN" altLang="zh-CN" sz="1600" dirty="0" smtClean="0"/>
              <a:t>（</a:t>
            </a:r>
            <a:r>
              <a:rPr kumimoji="1" lang="zh-CN" altLang="en-US" sz="1600" dirty="0" smtClean="0"/>
              <a:t>二）理论联系实际，学以致用原则</a:t>
            </a:r>
            <a:endParaRPr kumimoji="1" lang="en-US" altLang="zh-CN" sz="1600" dirty="0" smtClean="0"/>
          </a:p>
          <a:p>
            <a:pPr>
              <a:lnSpc>
                <a:spcPct val="150000"/>
              </a:lnSpc>
            </a:pPr>
            <a:r>
              <a:rPr kumimoji="1" lang="zh-CN" altLang="en-US" sz="1600" dirty="0" smtClean="0">
                <a:solidFill>
                  <a:srgbClr val="FF0000"/>
                </a:solidFill>
              </a:rPr>
              <a:t>理论培训的同时，要注重实际工作能力和适应能力的培训</a:t>
            </a:r>
            <a:endParaRPr kumimoji="1" lang="en-US" altLang="zh-CN" sz="1600" dirty="0" smtClean="0">
              <a:solidFill>
                <a:srgbClr val="FF0000"/>
              </a:solidFill>
            </a:endParaRPr>
          </a:p>
          <a:p>
            <a:pPr>
              <a:lnSpc>
                <a:spcPct val="150000"/>
              </a:lnSpc>
            </a:pPr>
            <a:r>
              <a:rPr kumimoji="1" lang="zh-CN" altLang="zh-CN" sz="1600" dirty="0" smtClean="0"/>
              <a:t>（</a:t>
            </a:r>
            <a:r>
              <a:rPr kumimoji="1" lang="zh-CN" altLang="en-US" sz="1600" dirty="0" smtClean="0"/>
              <a:t>三）培训对象点面结合原则</a:t>
            </a:r>
            <a:endParaRPr kumimoji="1" lang="en-US" altLang="zh-CN" sz="1600" dirty="0" smtClean="0"/>
          </a:p>
          <a:p>
            <a:pPr>
              <a:lnSpc>
                <a:spcPct val="150000"/>
              </a:lnSpc>
            </a:pPr>
            <a:r>
              <a:rPr kumimoji="1" lang="zh-CN" altLang="en-US" sz="1600" dirty="0" smtClean="0">
                <a:solidFill>
                  <a:srgbClr val="FF0000"/>
                </a:solidFill>
              </a:rPr>
              <a:t>针对重点对象、重点部门的培训</a:t>
            </a:r>
            <a:endParaRPr kumimoji="1" lang="en-US" altLang="zh-CN" sz="1600" dirty="0" smtClean="0">
              <a:solidFill>
                <a:srgbClr val="FF0000"/>
              </a:solidFill>
            </a:endParaRPr>
          </a:p>
          <a:p>
            <a:pPr>
              <a:lnSpc>
                <a:spcPct val="150000"/>
              </a:lnSpc>
            </a:pPr>
            <a:r>
              <a:rPr kumimoji="1" lang="zh-CN" altLang="en-US" sz="1600" dirty="0" smtClean="0">
                <a:solidFill>
                  <a:srgbClr val="FF0000"/>
                </a:solidFill>
              </a:rPr>
              <a:t>针对全员性的培训</a:t>
            </a:r>
            <a:endParaRPr kumimoji="1" lang="en-US" altLang="zh-CN" sz="1600" dirty="0" smtClean="0">
              <a:solidFill>
                <a:srgbClr val="FF0000"/>
              </a:solidFill>
            </a:endParaRPr>
          </a:p>
          <a:p>
            <a:pPr>
              <a:lnSpc>
                <a:spcPct val="150000"/>
              </a:lnSpc>
            </a:pPr>
            <a:r>
              <a:rPr kumimoji="1" lang="zh-CN" altLang="zh-CN" sz="1600" dirty="0" smtClean="0"/>
              <a:t>（</a:t>
            </a:r>
            <a:r>
              <a:rPr kumimoji="1" lang="zh-CN" altLang="en-US" sz="1600" dirty="0" smtClean="0"/>
              <a:t>四）针对需求培训的原则</a:t>
            </a:r>
            <a:endParaRPr kumimoji="1" lang="en-US" altLang="zh-CN" sz="1600" dirty="0" smtClean="0">
              <a:solidFill>
                <a:srgbClr val="FF0000"/>
              </a:solidFill>
            </a:endParaRPr>
          </a:p>
          <a:p>
            <a:pPr>
              <a:lnSpc>
                <a:spcPct val="150000"/>
              </a:lnSpc>
            </a:pPr>
            <a:r>
              <a:rPr kumimoji="1" lang="zh-CN" altLang="zh-CN" sz="1600" dirty="0" smtClean="0"/>
              <a:t>（</a:t>
            </a:r>
            <a:r>
              <a:rPr kumimoji="1" lang="zh-CN" altLang="en-US" sz="1600" dirty="0" smtClean="0"/>
              <a:t>五）投入产出原则</a:t>
            </a:r>
            <a:endParaRPr kumimoji="1" lang="en-US" altLang="zh-CN" sz="1600" dirty="0" smtClean="0"/>
          </a:p>
        </p:txBody>
      </p:sp>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第六章</a:t>
            </a:r>
            <a:r>
              <a:rPr kumimoji="1" lang="en-US" altLang="zh-CN" dirty="0"/>
              <a:t> </a:t>
            </a:r>
            <a:r>
              <a:rPr kumimoji="1" lang="zh-CN" altLang="en-US" dirty="0"/>
              <a:t>公共部门人力资源培训</a:t>
            </a:r>
            <a:endParaRPr kumimoji="1" lang="zh-CN" altLang="en-US" dirty="0"/>
          </a:p>
        </p:txBody>
      </p:sp>
      <p:sp>
        <p:nvSpPr>
          <p:cNvPr id="3" name="文本框 2"/>
          <p:cNvSpPr txBox="1"/>
          <p:nvPr/>
        </p:nvSpPr>
        <p:spPr>
          <a:xfrm>
            <a:off x="528956" y="1849348"/>
            <a:ext cx="3058981" cy="369332"/>
          </a:xfrm>
          <a:prstGeom prst="rect">
            <a:avLst/>
          </a:prstGeom>
          <a:noFill/>
        </p:spPr>
        <p:txBody>
          <a:bodyPr wrap="square" rtlCol="0">
            <a:spAutoFit/>
          </a:bodyPr>
          <a:lstStyle/>
          <a:p>
            <a:r>
              <a:rPr kumimoji="1" lang="zh-CN" altLang="en-US" dirty="0" smtClean="0"/>
              <a:t>二、公共部门培训的类型</a:t>
            </a:r>
            <a:endParaRPr kumimoji="1" lang="zh-CN" altLang="en-US" dirty="0"/>
          </a:p>
        </p:txBody>
      </p:sp>
      <p:graphicFrame>
        <p:nvGraphicFramePr>
          <p:cNvPr id="4" name="表格 3"/>
          <p:cNvGraphicFramePr>
            <a:graphicFrameLocks noGrp="1"/>
          </p:cNvGraphicFramePr>
          <p:nvPr/>
        </p:nvGraphicFramePr>
        <p:xfrm>
          <a:off x="1030811" y="2902106"/>
          <a:ext cx="7069788" cy="2802002"/>
        </p:xfrm>
        <a:graphic>
          <a:graphicData uri="http://schemas.openxmlformats.org/drawingml/2006/table">
            <a:tbl>
              <a:tblPr firstRow="1" bandRow="1">
                <a:tableStyleId>{5C22544A-7EE6-4342-B048-85BDC9FD1C3A}</a:tableStyleId>
              </a:tblPr>
              <a:tblGrid>
                <a:gridCol w="1922234"/>
                <a:gridCol w="1554991"/>
                <a:gridCol w="1493549"/>
                <a:gridCol w="2099014"/>
              </a:tblGrid>
              <a:tr h="1064642">
                <a:tc>
                  <a:txBody>
                    <a:bodyPr/>
                    <a:lstStyle/>
                    <a:p>
                      <a:pPr algn="ctr"/>
                      <a:r>
                        <a:rPr lang="zh-CN" altLang="en-US" dirty="0" smtClean="0"/>
                        <a:t>按对象划分</a:t>
                      </a:r>
                      <a:endParaRPr lang="zh-CN" altLang="en-US" dirty="0"/>
                    </a:p>
                  </a:txBody>
                  <a:tcPr anchor="ctr"/>
                </a:tc>
                <a:tc>
                  <a:txBody>
                    <a:bodyPr/>
                    <a:lstStyle/>
                    <a:p>
                      <a:pPr algn="ctr"/>
                      <a:r>
                        <a:rPr lang="zh-CN" altLang="en-US" dirty="0" smtClean="0"/>
                        <a:t>按培训对象是否在职划分</a:t>
                      </a:r>
                      <a:endParaRPr lang="zh-CN" altLang="en-US" dirty="0"/>
                    </a:p>
                  </a:txBody>
                  <a:tcPr anchor="ctr"/>
                </a:tc>
                <a:tc>
                  <a:txBody>
                    <a:bodyPr/>
                    <a:lstStyle/>
                    <a:p>
                      <a:pPr algn="ctr"/>
                      <a:r>
                        <a:rPr lang="zh-CN" altLang="en-US" dirty="0" smtClean="0"/>
                        <a:t>按培训内容划分</a:t>
                      </a:r>
                      <a:endParaRPr lang="zh-CN" altLang="en-US" dirty="0"/>
                    </a:p>
                  </a:txBody>
                  <a:tcPr anchor="ctr"/>
                </a:tc>
                <a:tc>
                  <a:txBody>
                    <a:bodyPr/>
                    <a:lstStyle/>
                    <a:p>
                      <a:pPr algn="ctr"/>
                      <a:r>
                        <a:rPr lang="zh-CN" altLang="en-US" dirty="0" smtClean="0"/>
                        <a:t>按公共部门人员的工作特点划分</a:t>
                      </a:r>
                      <a:endParaRPr lang="zh-CN" altLang="en-US" dirty="0"/>
                    </a:p>
                  </a:txBody>
                  <a:tcPr anchor="ctr"/>
                </a:tc>
              </a:tr>
              <a:tr h="1384034">
                <a:tc>
                  <a:txBody>
                    <a:bodyPr/>
                    <a:lstStyle/>
                    <a:p>
                      <a:pPr algn="ctr">
                        <a:lnSpc>
                          <a:spcPct val="150000"/>
                        </a:lnSpc>
                      </a:pPr>
                      <a:r>
                        <a:rPr lang="zh-CN" altLang="en-US" dirty="0" smtClean="0"/>
                        <a:t>新员工培训</a:t>
                      </a:r>
                      <a:endParaRPr lang="en-US" altLang="zh-CN" dirty="0" smtClean="0"/>
                    </a:p>
                    <a:p>
                      <a:pPr algn="ctr">
                        <a:lnSpc>
                          <a:spcPct val="150000"/>
                        </a:lnSpc>
                      </a:pPr>
                      <a:r>
                        <a:rPr lang="zh-CN" altLang="en-US" dirty="0" smtClean="0"/>
                        <a:t>基层人员培训</a:t>
                      </a:r>
                      <a:endParaRPr lang="en-US" altLang="zh-CN" dirty="0" smtClean="0"/>
                    </a:p>
                    <a:p>
                      <a:pPr algn="ctr">
                        <a:lnSpc>
                          <a:spcPct val="150000"/>
                        </a:lnSpc>
                      </a:pPr>
                      <a:r>
                        <a:rPr lang="zh-CN" altLang="en-US" dirty="0" smtClean="0"/>
                        <a:t>中层人员培训</a:t>
                      </a:r>
                      <a:endParaRPr lang="en-US" altLang="zh-CN" dirty="0" smtClean="0"/>
                    </a:p>
                    <a:p>
                      <a:pPr algn="ctr">
                        <a:lnSpc>
                          <a:spcPct val="150000"/>
                        </a:lnSpc>
                      </a:pPr>
                      <a:r>
                        <a:rPr lang="zh-CN" altLang="en-US" dirty="0" smtClean="0"/>
                        <a:t>高层人员培训</a:t>
                      </a:r>
                      <a:endParaRPr lang="en-US" altLang="zh-CN" dirty="0" smtClean="0"/>
                    </a:p>
                  </a:txBody>
                  <a:tcPr anchor="ctr"/>
                </a:tc>
                <a:tc>
                  <a:txBody>
                    <a:bodyPr/>
                    <a:lstStyle/>
                    <a:p>
                      <a:pPr algn="ctr">
                        <a:lnSpc>
                          <a:spcPct val="150000"/>
                        </a:lnSpc>
                      </a:pPr>
                      <a:r>
                        <a:rPr lang="zh-CN" altLang="en-US" dirty="0" smtClean="0"/>
                        <a:t>在职培训</a:t>
                      </a:r>
                      <a:endParaRPr lang="en-US" altLang="zh-CN" dirty="0" smtClean="0"/>
                    </a:p>
                    <a:p>
                      <a:pPr algn="ctr">
                        <a:lnSpc>
                          <a:spcPct val="150000"/>
                        </a:lnSpc>
                      </a:pPr>
                      <a:r>
                        <a:rPr lang="zh-CN" altLang="en-US" dirty="0" smtClean="0"/>
                        <a:t>脱产培训</a:t>
                      </a:r>
                      <a:endParaRPr lang="zh-CN" altLang="en-US" dirty="0"/>
                    </a:p>
                  </a:txBody>
                  <a:tcPr anchor="ctr"/>
                </a:tc>
                <a:tc>
                  <a:txBody>
                    <a:bodyPr/>
                    <a:lstStyle/>
                    <a:p>
                      <a:pPr algn="ctr">
                        <a:lnSpc>
                          <a:spcPct val="150000"/>
                        </a:lnSpc>
                      </a:pPr>
                      <a:r>
                        <a:rPr lang="zh-CN" altLang="en-US" dirty="0" smtClean="0"/>
                        <a:t>知识类培训</a:t>
                      </a:r>
                      <a:endParaRPr lang="en-US" altLang="zh-CN" dirty="0" smtClean="0"/>
                    </a:p>
                    <a:p>
                      <a:pPr algn="ctr">
                        <a:lnSpc>
                          <a:spcPct val="150000"/>
                        </a:lnSpc>
                      </a:pPr>
                      <a:r>
                        <a:rPr lang="zh-CN" altLang="en-US" dirty="0" smtClean="0"/>
                        <a:t>技能类培训</a:t>
                      </a:r>
                      <a:endParaRPr lang="en-US" altLang="zh-CN" dirty="0" smtClean="0"/>
                    </a:p>
                    <a:p>
                      <a:pPr algn="ctr">
                        <a:lnSpc>
                          <a:spcPct val="150000"/>
                        </a:lnSpc>
                      </a:pPr>
                      <a:r>
                        <a:rPr lang="zh-CN" altLang="en-US" dirty="0" smtClean="0"/>
                        <a:t>态度类培训</a:t>
                      </a:r>
                      <a:endParaRPr lang="zh-CN" altLang="en-US" dirty="0"/>
                    </a:p>
                  </a:txBody>
                  <a:tcPr anchor="ctr"/>
                </a:tc>
                <a:tc>
                  <a:txBody>
                    <a:bodyPr/>
                    <a:lstStyle/>
                    <a:p>
                      <a:pPr algn="ctr">
                        <a:lnSpc>
                          <a:spcPct val="150000"/>
                        </a:lnSpc>
                      </a:pPr>
                      <a:r>
                        <a:rPr lang="zh-CN" altLang="en-US" dirty="0" smtClean="0"/>
                        <a:t>管理人员培训</a:t>
                      </a:r>
                      <a:endParaRPr lang="en-US" altLang="zh-CN" dirty="0" smtClean="0"/>
                    </a:p>
                    <a:p>
                      <a:pPr algn="ctr">
                        <a:lnSpc>
                          <a:spcPct val="150000"/>
                        </a:lnSpc>
                      </a:pPr>
                      <a:r>
                        <a:rPr lang="zh-CN" altLang="en-US" dirty="0" smtClean="0"/>
                        <a:t>技术人员培训</a:t>
                      </a:r>
                      <a:endParaRPr lang="en-US" altLang="zh-CN" dirty="0" smtClean="0"/>
                    </a:p>
                    <a:p>
                      <a:pPr algn="ctr">
                        <a:lnSpc>
                          <a:spcPct val="150000"/>
                        </a:lnSpc>
                      </a:pPr>
                      <a:r>
                        <a:rPr lang="zh-CN" altLang="en-US" dirty="0" smtClean="0"/>
                        <a:t>销售人员培训</a:t>
                      </a:r>
                      <a:endParaRPr lang="en-US" altLang="zh-CN" dirty="0" smtClean="0"/>
                    </a:p>
                    <a:p>
                      <a:pPr algn="ctr">
                        <a:lnSpc>
                          <a:spcPct val="150000"/>
                        </a:lnSpc>
                      </a:pPr>
                      <a:r>
                        <a:rPr lang="zh-CN" altLang="en-US" dirty="0" smtClean="0"/>
                        <a:t>生产人员培训</a:t>
                      </a:r>
                      <a:endParaRPr lang="zh-CN" altLang="en-US" dirty="0"/>
                    </a:p>
                  </a:txBody>
                  <a:tcPr anchor="ctr"/>
                </a:tc>
              </a:tr>
            </a:tbl>
          </a:graphicData>
        </a:graphic>
      </p:graphicFrame>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第六章</a:t>
            </a:r>
            <a:r>
              <a:rPr kumimoji="1" lang="en-US" altLang="zh-CN" dirty="0"/>
              <a:t> </a:t>
            </a:r>
            <a:r>
              <a:rPr kumimoji="1" lang="zh-CN" altLang="en-US" dirty="0"/>
              <a:t>公共部门人力资源培训</a:t>
            </a:r>
            <a:endParaRPr kumimoji="1" lang="zh-CN" altLang="en-US" dirty="0"/>
          </a:p>
        </p:txBody>
      </p:sp>
      <p:sp>
        <p:nvSpPr>
          <p:cNvPr id="3" name="矩形 2"/>
          <p:cNvSpPr/>
          <p:nvPr/>
        </p:nvSpPr>
        <p:spPr>
          <a:xfrm>
            <a:off x="381000" y="1814171"/>
            <a:ext cx="2723823" cy="369332"/>
          </a:xfrm>
          <a:prstGeom prst="rect">
            <a:avLst/>
          </a:prstGeom>
        </p:spPr>
        <p:txBody>
          <a:bodyPr wrap="none">
            <a:spAutoFit/>
          </a:bodyPr>
          <a:lstStyle/>
          <a:p>
            <a:r>
              <a:rPr kumimoji="1" lang="zh-CN" altLang="en-US" dirty="0" smtClean="0"/>
              <a:t>三、公共部门培训的程序</a:t>
            </a:r>
            <a:endParaRPr kumimoji="1" lang="zh-CN" altLang="en-US" dirty="0"/>
          </a:p>
        </p:txBody>
      </p:sp>
      <p:pic>
        <p:nvPicPr>
          <p:cNvPr id="5" name="图片 4" descr="3.jpg"/>
          <p:cNvPicPr>
            <a:picLocks noChangeAspect="1"/>
          </p:cNvPicPr>
          <p:nvPr/>
        </p:nvPicPr>
        <p:blipFill rotWithShape="1">
          <a:blip r:embed="rId1" cstate="print">
            <a:extLst>
              <a:ext uri="{28A0092B-C50C-407E-A947-70E740481C1C}">
                <a14:useLocalDpi xmlns:a14="http://schemas.microsoft.com/office/drawing/2010/main" val="0"/>
              </a:ext>
            </a:extLst>
          </a:blip>
          <a:srcRect t="2939"/>
          <a:stretch>
            <a:fillRect/>
          </a:stretch>
        </p:blipFill>
        <p:spPr>
          <a:xfrm>
            <a:off x="3231445" y="1670962"/>
            <a:ext cx="5530816" cy="5092725"/>
          </a:xfrm>
          <a:prstGeom prst="rect">
            <a:avLst/>
          </a:prstGeom>
        </p:spPr>
      </p:pic>
      <p:sp>
        <p:nvSpPr>
          <p:cNvPr id="4" name="幻灯片编号占位符 3"/>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第六章</a:t>
            </a:r>
            <a:r>
              <a:rPr kumimoji="1" lang="en-US" altLang="zh-CN" dirty="0"/>
              <a:t> </a:t>
            </a:r>
            <a:r>
              <a:rPr kumimoji="1" lang="zh-CN" altLang="en-US" dirty="0"/>
              <a:t>公共部门人力资源培训</a:t>
            </a:r>
            <a:endParaRPr kumimoji="1" lang="zh-CN" altLang="en-US" dirty="0"/>
          </a:p>
        </p:txBody>
      </p:sp>
      <p:sp>
        <p:nvSpPr>
          <p:cNvPr id="3" name="矩形 2"/>
          <p:cNvSpPr/>
          <p:nvPr/>
        </p:nvSpPr>
        <p:spPr>
          <a:xfrm>
            <a:off x="381000" y="1814171"/>
            <a:ext cx="2492990" cy="369332"/>
          </a:xfrm>
          <a:prstGeom prst="rect">
            <a:avLst/>
          </a:prstGeom>
        </p:spPr>
        <p:txBody>
          <a:bodyPr wrap="none">
            <a:spAutoFit/>
          </a:bodyPr>
          <a:lstStyle/>
          <a:p>
            <a:r>
              <a:rPr kumimoji="1" lang="zh-CN" altLang="en-US" dirty="0" smtClean="0"/>
              <a:t>四、公共部门培训方法</a:t>
            </a:r>
            <a:endParaRPr kumimoji="1" lang="zh-CN" altLang="en-US" dirty="0"/>
          </a:p>
        </p:txBody>
      </p:sp>
      <p:graphicFrame>
        <p:nvGraphicFramePr>
          <p:cNvPr id="4" name="表格 3"/>
          <p:cNvGraphicFramePr>
            <a:graphicFrameLocks noGrp="1"/>
          </p:cNvGraphicFramePr>
          <p:nvPr/>
        </p:nvGraphicFramePr>
        <p:xfrm>
          <a:off x="1495776" y="2564320"/>
          <a:ext cx="6293556" cy="2836333"/>
        </p:xfrm>
        <a:graphic>
          <a:graphicData uri="http://schemas.openxmlformats.org/drawingml/2006/table">
            <a:tbl>
              <a:tblPr firstRow="1" bandRow="1">
                <a:tableStyleId>{5C22544A-7EE6-4342-B048-85BDC9FD1C3A}</a:tableStyleId>
              </a:tblPr>
              <a:tblGrid>
                <a:gridCol w="2097852"/>
                <a:gridCol w="2097852"/>
                <a:gridCol w="2097852"/>
              </a:tblGrid>
              <a:tr h="1081540">
                <a:tc>
                  <a:txBody>
                    <a:bodyPr/>
                    <a:lstStyle/>
                    <a:p>
                      <a:pPr algn="ctr"/>
                      <a:r>
                        <a:rPr lang="zh-CN" altLang="en-US" dirty="0" smtClean="0"/>
                        <a:t>在职培训方法</a:t>
                      </a:r>
                      <a:endParaRPr lang="zh-CN" altLang="en-US" dirty="0"/>
                    </a:p>
                  </a:txBody>
                  <a:tcPr anchor="ctr"/>
                </a:tc>
                <a:tc>
                  <a:txBody>
                    <a:bodyPr/>
                    <a:lstStyle/>
                    <a:p>
                      <a:pPr algn="ctr"/>
                      <a:r>
                        <a:rPr lang="zh-CN" altLang="en-US" dirty="0" smtClean="0"/>
                        <a:t>脱产培训方法</a:t>
                      </a:r>
                      <a:endParaRPr lang="zh-CN" altLang="en-US" dirty="0"/>
                    </a:p>
                  </a:txBody>
                  <a:tcPr anchor="ctr"/>
                </a:tc>
                <a:tc>
                  <a:txBody>
                    <a:bodyPr/>
                    <a:lstStyle/>
                    <a:p>
                      <a:pPr algn="ctr"/>
                      <a:r>
                        <a:rPr lang="zh-CN" altLang="en-US" dirty="0" smtClean="0"/>
                        <a:t>新型培训方法</a:t>
                      </a:r>
                      <a:endParaRPr lang="zh-CN" altLang="en-US" dirty="0"/>
                    </a:p>
                  </a:txBody>
                  <a:tcPr anchor="ctr"/>
                </a:tc>
              </a:tr>
              <a:tr h="1754793">
                <a:tc>
                  <a:txBody>
                    <a:bodyPr/>
                    <a:lstStyle/>
                    <a:p>
                      <a:pPr algn="ctr">
                        <a:lnSpc>
                          <a:spcPct val="150000"/>
                        </a:lnSpc>
                      </a:pPr>
                      <a:r>
                        <a:rPr lang="zh-CN" altLang="en-US" dirty="0" smtClean="0"/>
                        <a:t>师徒制</a:t>
                      </a:r>
                      <a:endParaRPr lang="en-US" altLang="zh-CN" dirty="0" smtClean="0"/>
                    </a:p>
                    <a:p>
                      <a:pPr algn="ctr">
                        <a:lnSpc>
                          <a:spcPct val="150000"/>
                        </a:lnSpc>
                      </a:pPr>
                      <a:r>
                        <a:rPr lang="zh-CN" altLang="en-US" dirty="0" smtClean="0"/>
                        <a:t>导师制</a:t>
                      </a:r>
                      <a:endParaRPr lang="en-US" altLang="zh-CN" dirty="0" smtClean="0"/>
                    </a:p>
                    <a:p>
                      <a:pPr algn="ctr">
                        <a:lnSpc>
                          <a:spcPct val="150000"/>
                        </a:lnSpc>
                      </a:pPr>
                      <a:r>
                        <a:rPr lang="zh-CN" altLang="en-US" dirty="0" smtClean="0"/>
                        <a:t>工作轮换</a:t>
                      </a:r>
                      <a:endParaRPr lang="en-US" altLang="zh-CN" dirty="0" smtClean="0"/>
                    </a:p>
                  </a:txBody>
                  <a:tcPr anchor="ctr"/>
                </a:tc>
                <a:tc>
                  <a:txBody>
                    <a:bodyPr/>
                    <a:lstStyle/>
                    <a:p>
                      <a:pPr algn="ctr">
                        <a:lnSpc>
                          <a:spcPct val="150000"/>
                        </a:lnSpc>
                      </a:pPr>
                      <a:r>
                        <a:rPr lang="zh-CN" altLang="en-US" dirty="0" smtClean="0"/>
                        <a:t>讲授法</a:t>
                      </a:r>
                      <a:endParaRPr lang="en-US" altLang="zh-CN" dirty="0" smtClean="0"/>
                    </a:p>
                    <a:p>
                      <a:pPr algn="ctr">
                        <a:lnSpc>
                          <a:spcPct val="150000"/>
                        </a:lnSpc>
                      </a:pPr>
                      <a:r>
                        <a:rPr lang="zh-CN" altLang="en-US" dirty="0" smtClean="0"/>
                        <a:t>案例讨论法</a:t>
                      </a:r>
                      <a:endParaRPr lang="en-US" altLang="zh-CN" dirty="0" smtClean="0"/>
                    </a:p>
                    <a:p>
                      <a:pPr algn="ctr">
                        <a:lnSpc>
                          <a:spcPct val="150000"/>
                        </a:lnSpc>
                      </a:pPr>
                      <a:r>
                        <a:rPr lang="zh-CN" altLang="en-US" dirty="0" smtClean="0"/>
                        <a:t>角色扮</a:t>
                      </a:r>
                      <a:r>
                        <a:rPr lang="zh-CN" altLang="en-US" dirty="0" smtClean="0"/>
                        <a:t>演</a:t>
                      </a:r>
                      <a:r>
                        <a:rPr lang="zh-CN" altLang="en-US" dirty="0" smtClean="0"/>
                        <a:t>法</a:t>
                      </a:r>
                      <a:endParaRPr lang="en-US" altLang="zh-CN" dirty="0" smtClean="0"/>
                    </a:p>
                    <a:p>
                      <a:pPr algn="ctr">
                        <a:lnSpc>
                          <a:spcPct val="150000"/>
                        </a:lnSpc>
                      </a:pPr>
                      <a:r>
                        <a:rPr lang="zh-CN" altLang="en-US" dirty="0" smtClean="0"/>
                        <a:t>管理游戏</a:t>
                      </a:r>
                      <a:r>
                        <a:rPr lang="zh-CN" altLang="en-US" dirty="0" smtClean="0"/>
                        <a:t>法</a:t>
                      </a:r>
                      <a:endParaRPr lang="en-US" altLang="zh-CN" dirty="0" smtClean="0"/>
                    </a:p>
                  </a:txBody>
                  <a:tcPr anchor="ctr"/>
                </a:tc>
                <a:tc>
                  <a:txBody>
                    <a:bodyPr/>
                    <a:lstStyle/>
                    <a:p>
                      <a:pPr algn="ctr">
                        <a:lnSpc>
                          <a:spcPct val="150000"/>
                        </a:lnSpc>
                      </a:pPr>
                      <a:r>
                        <a:rPr lang="zh-CN" altLang="en-US" dirty="0" smtClean="0"/>
                        <a:t>网络培训</a:t>
                      </a:r>
                      <a:endParaRPr lang="en-US" altLang="zh-CN" dirty="0" smtClean="0"/>
                    </a:p>
                    <a:p>
                      <a:pPr algn="ctr">
                        <a:lnSpc>
                          <a:spcPct val="150000"/>
                        </a:lnSpc>
                      </a:pPr>
                      <a:r>
                        <a:rPr lang="zh-CN" altLang="en-US" dirty="0" smtClean="0"/>
                        <a:t>虚拟培训</a:t>
                      </a:r>
                      <a:endParaRPr lang="en-US" altLang="zh-CN" dirty="0" smtClean="0"/>
                    </a:p>
                  </a:txBody>
                  <a:tcPr anchor="ctr"/>
                </a:tc>
              </a:tr>
            </a:tbl>
          </a:graphicData>
        </a:graphic>
      </p:graphicFrame>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
        <p:nvSpPr>
          <p:cNvPr id="6" name="文本框 5"/>
          <p:cNvSpPr txBox="1"/>
          <p:nvPr/>
        </p:nvSpPr>
        <p:spPr>
          <a:xfrm>
            <a:off x="380999" y="6121482"/>
            <a:ext cx="1294775" cy="369332"/>
          </a:xfrm>
          <a:prstGeom prst="rect">
            <a:avLst/>
          </a:prstGeom>
          <a:noFill/>
        </p:spPr>
        <p:txBody>
          <a:bodyPr wrap="square" rtlCol="0">
            <a:spAutoFit/>
          </a:bodyPr>
          <a:lstStyle/>
          <a:p>
            <a:r>
              <a:rPr kumimoji="1" lang="en-US" altLang="zh-CN" dirty="0" smtClean="0"/>
              <a:t>P178-182</a:t>
            </a:r>
            <a:endParaRPr kumimoji="1" lang="zh-CN" altLang="en-US" dirty="0"/>
          </a:p>
        </p:txBody>
      </p:sp>
      <p:pic>
        <p:nvPicPr>
          <p:cNvPr id="7" name="图片 6"/>
          <p:cNvPicPr>
            <a:picLocks noChangeAspect="1"/>
          </p:cNvPicPr>
          <p:nvPr/>
        </p:nvPicPr>
        <p:blipFill>
          <a:blip r:embed="rId1"/>
          <a:stretch>
            <a:fillRect/>
          </a:stretch>
        </p:blipFill>
        <p:spPr>
          <a:xfrm>
            <a:off x="2873990" y="5475218"/>
            <a:ext cx="4202815" cy="1154182"/>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第六章</a:t>
            </a:r>
            <a:r>
              <a:rPr kumimoji="1" lang="en-US" altLang="zh-CN" dirty="0"/>
              <a:t> </a:t>
            </a:r>
            <a:r>
              <a:rPr kumimoji="1" lang="zh-CN" altLang="en-US" dirty="0"/>
              <a:t>公共部门人力资源培训</a:t>
            </a:r>
            <a:endParaRPr kumimoji="1" lang="zh-CN" altLang="en-US" dirty="0"/>
          </a:p>
        </p:txBody>
      </p:sp>
      <p:sp>
        <p:nvSpPr>
          <p:cNvPr id="3" name="矩形 2"/>
          <p:cNvSpPr/>
          <p:nvPr/>
        </p:nvSpPr>
        <p:spPr>
          <a:xfrm>
            <a:off x="381000" y="1814171"/>
            <a:ext cx="2492990" cy="369332"/>
          </a:xfrm>
          <a:prstGeom prst="rect">
            <a:avLst/>
          </a:prstGeom>
        </p:spPr>
        <p:txBody>
          <a:bodyPr wrap="none">
            <a:spAutoFit/>
          </a:bodyPr>
          <a:lstStyle/>
          <a:p>
            <a:r>
              <a:rPr kumimoji="1" lang="zh-CN" altLang="en-US" dirty="0" smtClean="0"/>
              <a:t>四、公共部门培训方法</a:t>
            </a:r>
            <a:endParaRPr kumimoji="1" lang="zh-CN" altLang="en-US" dirty="0"/>
          </a:p>
        </p:txBody>
      </p:sp>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pic>
        <p:nvPicPr>
          <p:cNvPr id="7" name="图片 6"/>
          <p:cNvPicPr>
            <a:picLocks noChangeAspect="1"/>
          </p:cNvPicPr>
          <p:nvPr/>
        </p:nvPicPr>
        <p:blipFill>
          <a:blip r:embed="rId1"/>
          <a:stretch>
            <a:fillRect/>
          </a:stretch>
        </p:blipFill>
        <p:spPr>
          <a:xfrm>
            <a:off x="808350" y="3411202"/>
            <a:ext cx="7549808" cy="2073337"/>
          </a:xfrm>
          <a:prstGeom prst="rect">
            <a:avLst/>
          </a:prstGeom>
        </p:spPr>
      </p:pic>
      <p:sp>
        <p:nvSpPr>
          <p:cNvPr id="8" name="文本框 7"/>
          <p:cNvSpPr txBox="1"/>
          <p:nvPr/>
        </p:nvSpPr>
        <p:spPr>
          <a:xfrm>
            <a:off x="684872" y="2628532"/>
            <a:ext cx="1446459" cy="400110"/>
          </a:xfrm>
          <a:prstGeom prst="rect">
            <a:avLst/>
          </a:prstGeom>
          <a:noFill/>
        </p:spPr>
        <p:txBody>
          <a:bodyPr wrap="square" rtlCol="0">
            <a:spAutoFit/>
          </a:bodyPr>
          <a:lstStyle/>
          <a:p>
            <a:r>
              <a:rPr kumimoji="1" lang="zh-CN" altLang="en-US" sz="2000" dirty="0" smtClean="0"/>
              <a:t>管理游戏</a:t>
            </a:r>
            <a:endParaRPr kumimoji="1" lang="zh-CN" altLang="en-US" sz="20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第七章</a:t>
            </a:r>
            <a:r>
              <a:rPr kumimoji="1" lang="en-US" altLang="zh-CN" dirty="0" smtClean="0"/>
              <a:t> </a:t>
            </a:r>
            <a:r>
              <a:rPr kumimoji="1" lang="zh-CN" altLang="en-US" dirty="0" smtClean="0"/>
              <a:t>公共部门薪酬管理</a:t>
            </a:r>
            <a:endParaRPr kumimoji="1" lang="zh-CN" altLang="en-US" dirty="0"/>
          </a:p>
        </p:txBody>
      </p:sp>
      <p:sp>
        <p:nvSpPr>
          <p:cNvPr id="3" name="文本框 2"/>
          <p:cNvSpPr txBox="1"/>
          <p:nvPr/>
        </p:nvSpPr>
        <p:spPr>
          <a:xfrm>
            <a:off x="381000" y="1862667"/>
            <a:ext cx="2963333" cy="369332"/>
          </a:xfrm>
          <a:prstGeom prst="rect">
            <a:avLst/>
          </a:prstGeom>
          <a:noFill/>
        </p:spPr>
        <p:txBody>
          <a:bodyPr wrap="square" rtlCol="0">
            <a:spAutoFit/>
          </a:bodyPr>
          <a:lstStyle/>
          <a:p>
            <a:r>
              <a:rPr kumimoji="1" lang="zh-CN" altLang="en-US" dirty="0" smtClean="0"/>
              <a:t>一、薪酬的组成结构</a:t>
            </a:r>
            <a:endParaRPr kumimoji="1" lang="zh-CN" altLang="en-US" dirty="0"/>
          </a:p>
        </p:txBody>
      </p:sp>
      <p:pic>
        <p:nvPicPr>
          <p:cNvPr id="4" name="图片 3"/>
          <p:cNvPicPr>
            <a:picLocks noChangeAspect="1"/>
          </p:cNvPicPr>
          <p:nvPr/>
        </p:nvPicPr>
        <p:blipFill>
          <a:blip r:embed="rId1"/>
          <a:stretch>
            <a:fillRect/>
          </a:stretch>
        </p:blipFill>
        <p:spPr>
          <a:xfrm>
            <a:off x="2893892" y="1721555"/>
            <a:ext cx="5868368" cy="4842726"/>
          </a:xfrm>
          <a:prstGeom prst="rect">
            <a:avLst/>
          </a:prstGeom>
        </p:spPr>
      </p:pic>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第七章</a:t>
            </a:r>
            <a:r>
              <a:rPr kumimoji="1" lang="en-US" altLang="zh-CN" dirty="0" smtClean="0"/>
              <a:t> </a:t>
            </a:r>
            <a:r>
              <a:rPr kumimoji="1" lang="zh-CN" altLang="en-US" dirty="0" smtClean="0"/>
              <a:t>公共部门薪酬管理</a:t>
            </a:r>
            <a:endParaRPr kumimoji="1" lang="zh-CN" altLang="en-US" dirty="0"/>
          </a:p>
        </p:txBody>
      </p:sp>
      <p:sp>
        <p:nvSpPr>
          <p:cNvPr id="3" name="文本框 2"/>
          <p:cNvSpPr txBox="1"/>
          <p:nvPr/>
        </p:nvSpPr>
        <p:spPr>
          <a:xfrm>
            <a:off x="381000" y="1862667"/>
            <a:ext cx="3519072" cy="369332"/>
          </a:xfrm>
          <a:prstGeom prst="rect">
            <a:avLst/>
          </a:prstGeom>
          <a:noFill/>
        </p:spPr>
        <p:txBody>
          <a:bodyPr wrap="square" rtlCol="0">
            <a:spAutoFit/>
          </a:bodyPr>
          <a:lstStyle/>
          <a:p>
            <a:r>
              <a:rPr kumimoji="1" lang="zh-CN" altLang="en-US" dirty="0" smtClean="0"/>
              <a:t>二、公共部门薪酬的基本原则</a:t>
            </a:r>
            <a:endParaRPr kumimoji="1" lang="zh-CN" altLang="en-US" dirty="0"/>
          </a:p>
        </p:txBody>
      </p:sp>
      <p:sp>
        <p:nvSpPr>
          <p:cNvPr id="5" name="文本框 4"/>
          <p:cNvSpPr txBox="1"/>
          <p:nvPr/>
        </p:nvSpPr>
        <p:spPr>
          <a:xfrm>
            <a:off x="3579341" y="2642504"/>
            <a:ext cx="2553007" cy="3416320"/>
          </a:xfrm>
          <a:prstGeom prst="rect">
            <a:avLst/>
          </a:prstGeom>
          <a:noFill/>
        </p:spPr>
        <p:txBody>
          <a:bodyPr wrap="square" rtlCol="0">
            <a:spAutoFit/>
          </a:bodyPr>
          <a:lstStyle/>
          <a:p>
            <a:pPr marL="285750" indent="-285750">
              <a:buFont typeface="Wingdings" panose="05000000000000000000" pitchFamily="2" charset="2"/>
              <a:buChar char="Ø"/>
            </a:pPr>
            <a:r>
              <a:rPr kumimoji="1" lang="zh-CN" altLang="en-US" dirty="0" smtClean="0"/>
              <a:t>比较平衡原则</a:t>
            </a:r>
            <a:endParaRPr kumimoji="1" lang="en-US" altLang="zh-CN" dirty="0" smtClean="0"/>
          </a:p>
          <a:p>
            <a:pPr marL="285750" indent="-285750">
              <a:buFont typeface="Wingdings" panose="05000000000000000000" pitchFamily="2" charset="2"/>
              <a:buChar char="Ø"/>
            </a:pPr>
            <a:endParaRPr kumimoji="1" lang="en-US" altLang="zh-CN" dirty="0"/>
          </a:p>
          <a:p>
            <a:pPr marL="285750" indent="-285750">
              <a:buFont typeface="Wingdings" panose="05000000000000000000" pitchFamily="2" charset="2"/>
              <a:buChar char="Ø"/>
            </a:pPr>
            <a:r>
              <a:rPr kumimoji="1" lang="zh-CN" altLang="en-US" dirty="0" smtClean="0"/>
              <a:t>定期增薪原则</a:t>
            </a:r>
            <a:endParaRPr kumimoji="1" lang="en-US" altLang="zh-CN" dirty="0" smtClean="0"/>
          </a:p>
          <a:p>
            <a:pPr marL="285750" indent="-285750">
              <a:buFont typeface="Wingdings" panose="05000000000000000000" pitchFamily="2" charset="2"/>
              <a:buChar char="Ø"/>
            </a:pPr>
            <a:endParaRPr kumimoji="1" lang="en-US" altLang="zh-CN" dirty="0"/>
          </a:p>
          <a:p>
            <a:pPr marL="285750" indent="-285750">
              <a:buFont typeface="Wingdings" panose="05000000000000000000" pitchFamily="2" charset="2"/>
              <a:buChar char="Ø"/>
            </a:pPr>
            <a:r>
              <a:rPr kumimoji="1" lang="zh-CN" altLang="en-US" dirty="0" smtClean="0"/>
              <a:t>物价补偿原则</a:t>
            </a:r>
            <a:endParaRPr kumimoji="1" lang="en-US" altLang="zh-CN" dirty="0" smtClean="0"/>
          </a:p>
          <a:p>
            <a:pPr marL="285750" indent="-285750">
              <a:buFont typeface="Wingdings" panose="05000000000000000000" pitchFamily="2" charset="2"/>
              <a:buChar char="Ø"/>
            </a:pPr>
            <a:endParaRPr kumimoji="1" lang="en-US" altLang="zh-CN" dirty="0"/>
          </a:p>
          <a:p>
            <a:pPr marL="285750" indent="-285750">
              <a:buFont typeface="Wingdings" panose="05000000000000000000" pitchFamily="2" charset="2"/>
              <a:buChar char="Ø"/>
            </a:pPr>
            <a:r>
              <a:rPr kumimoji="1" lang="zh-CN" altLang="en-US" dirty="0" smtClean="0"/>
              <a:t>同工同酬原则</a:t>
            </a:r>
            <a:endParaRPr kumimoji="1" lang="en-US" altLang="zh-CN" dirty="0" smtClean="0"/>
          </a:p>
          <a:p>
            <a:pPr marL="285750" indent="-285750">
              <a:buFont typeface="Wingdings" panose="05000000000000000000" pitchFamily="2" charset="2"/>
              <a:buChar char="Ø"/>
            </a:pPr>
            <a:endParaRPr kumimoji="1" lang="en-US" altLang="zh-CN" dirty="0"/>
          </a:p>
          <a:p>
            <a:pPr marL="285750" indent="-285750">
              <a:buFont typeface="Wingdings" panose="05000000000000000000" pitchFamily="2" charset="2"/>
              <a:buChar char="Ø"/>
            </a:pPr>
            <a:r>
              <a:rPr kumimoji="1" lang="zh-CN" altLang="en-US" dirty="0" smtClean="0"/>
              <a:t>激励绩效原则</a:t>
            </a:r>
            <a:endParaRPr kumimoji="1" lang="en-US" altLang="zh-CN" dirty="0" smtClean="0"/>
          </a:p>
          <a:p>
            <a:pPr marL="285750" indent="-285750">
              <a:buFont typeface="Wingdings" panose="05000000000000000000" pitchFamily="2" charset="2"/>
              <a:buChar char="Ø"/>
            </a:pPr>
            <a:endParaRPr kumimoji="1" lang="en-US" altLang="zh-CN" dirty="0"/>
          </a:p>
          <a:p>
            <a:pPr marL="285750" indent="-285750">
              <a:buFont typeface="Wingdings" panose="05000000000000000000" pitchFamily="2" charset="2"/>
              <a:buChar char="Ø"/>
            </a:pPr>
            <a:r>
              <a:rPr kumimoji="1" lang="zh-CN" altLang="en-US" dirty="0" smtClean="0"/>
              <a:t>法律保障原则</a:t>
            </a:r>
            <a:endParaRPr kumimoji="1" lang="en-US" altLang="zh-CN" dirty="0" smtClean="0"/>
          </a:p>
          <a:p>
            <a:endParaRPr kumimoji="1" lang="zh-CN" altLang="en-US" dirty="0"/>
          </a:p>
        </p:txBody>
      </p:sp>
      <p:sp>
        <p:nvSpPr>
          <p:cNvPr id="4" name="幻灯片编号占位符 3"/>
          <p:cNvSpPr>
            <a:spLocks noGrp="1"/>
          </p:cNvSpPr>
          <p:nvPr>
            <p:ph type="sldNum" sz="quarter" idx="12"/>
          </p:nvPr>
        </p:nvSpPr>
        <p:spPr/>
        <p:txBody>
          <a:bodyPr/>
          <a:lstStyle/>
          <a:p>
            <a:fld id="{F7886C9C-DC18-4195-8FD5-A50AA931D419}" type="slidenum">
              <a:rPr lang="en-US" smtClean="0"/>
            </a:fld>
            <a:endParaRPr lang="en-US"/>
          </a:p>
        </p:txBody>
      </p:sp>
      <p:sp>
        <p:nvSpPr>
          <p:cNvPr id="6" name="文本框 5"/>
          <p:cNvSpPr txBox="1"/>
          <p:nvPr/>
        </p:nvSpPr>
        <p:spPr>
          <a:xfrm>
            <a:off x="599751" y="6137991"/>
            <a:ext cx="1517017" cy="369332"/>
          </a:xfrm>
          <a:prstGeom prst="rect">
            <a:avLst/>
          </a:prstGeom>
          <a:noFill/>
        </p:spPr>
        <p:txBody>
          <a:bodyPr wrap="square" rtlCol="0">
            <a:spAutoFit/>
          </a:bodyPr>
          <a:lstStyle/>
          <a:p>
            <a:r>
              <a:rPr kumimoji="1" lang="en-US" altLang="zh-CN" dirty="0" smtClean="0"/>
              <a:t>P190-191</a:t>
            </a:r>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第一章</a:t>
            </a:r>
            <a:r>
              <a:rPr kumimoji="1" lang="en-US" altLang="zh-CN" dirty="0"/>
              <a:t> </a:t>
            </a:r>
            <a:r>
              <a:rPr kumimoji="1" lang="zh-CN" altLang="en-US" dirty="0"/>
              <a:t>公共部门人力资源管理概述</a:t>
            </a:r>
            <a:endParaRPr kumimoji="1" lang="zh-CN" altLang="en-US" dirty="0"/>
          </a:p>
        </p:txBody>
      </p:sp>
      <p:graphicFrame>
        <p:nvGraphicFramePr>
          <p:cNvPr id="4" name="图表 3"/>
          <p:cNvGraphicFramePr/>
          <p:nvPr/>
        </p:nvGraphicFramePr>
        <p:xfrm>
          <a:off x="882757" y="1774244"/>
          <a:ext cx="7516269" cy="252634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文本框 4"/>
          <p:cNvSpPr txBox="1"/>
          <p:nvPr/>
        </p:nvSpPr>
        <p:spPr>
          <a:xfrm>
            <a:off x="590949" y="1680366"/>
            <a:ext cx="4690347" cy="369332"/>
          </a:xfrm>
          <a:prstGeom prst="rect">
            <a:avLst/>
          </a:prstGeom>
          <a:noFill/>
        </p:spPr>
        <p:txBody>
          <a:bodyPr wrap="square" rtlCol="0">
            <a:spAutoFit/>
          </a:bodyPr>
          <a:lstStyle/>
          <a:p>
            <a:r>
              <a:rPr kumimoji="1" lang="zh-CN" altLang="en-US" dirty="0" smtClean="0"/>
              <a:t>（三）、人力资源管理任务</a:t>
            </a:r>
            <a:endParaRPr kumimoji="1" lang="zh-CN" altLang="en-US" dirty="0"/>
          </a:p>
        </p:txBody>
      </p:sp>
      <p:grpSp>
        <p:nvGrpSpPr>
          <p:cNvPr id="7" name="组 6"/>
          <p:cNvGrpSpPr/>
          <p:nvPr/>
        </p:nvGrpSpPr>
        <p:grpSpPr>
          <a:xfrm>
            <a:off x="786056" y="3832817"/>
            <a:ext cx="1310337" cy="1506135"/>
            <a:chOff x="1318957" y="524"/>
            <a:chExt cx="1310337" cy="1506135"/>
          </a:xfrm>
        </p:grpSpPr>
        <p:sp>
          <p:nvSpPr>
            <p:cNvPr id="8" name="六边形 7"/>
            <p:cNvSpPr/>
            <p:nvPr/>
          </p:nvSpPr>
          <p:spPr>
            <a:xfrm rot="5400000">
              <a:off x="1221058" y="98423"/>
              <a:ext cx="1506135" cy="1310337"/>
            </a:xfrm>
            <a:prstGeom prst="hexagon">
              <a:avLst>
                <a:gd name="adj" fmla="val 25000"/>
                <a:gd name="vf" fmla="val 11547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9" name="六边形 4"/>
            <p:cNvSpPr/>
            <p:nvPr/>
          </p:nvSpPr>
          <p:spPr>
            <a:xfrm>
              <a:off x="1523151" y="235230"/>
              <a:ext cx="901949" cy="10367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rPr>
                <a:t>根据组织现状及发展趋势，预测并协调人力资源供给和需求</a:t>
              </a:r>
              <a:endParaRPr lang="zh-CN" altLang="en-US" sz="1200" kern="1200" dirty="0">
                <a:solidFill>
                  <a:schemeClr val="bg1"/>
                </a:solidFill>
              </a:endParaRPr>
            </a:p>
          </p:txBody>
        </p:sp>
      </p:grpSp>
      <p:grpSp>
        <p:nvGrpSpPr>
          <p:cNvPr id="10" name="组 9"/>
          <p:cNvGrpSpPr/>
          <p:nvPr/>
        </p:nvGrpSpPr>
        <p:grpSpPr>
          <a:xfrm>
            <a:off x="2040376" y="3832817"/>
            <a:ext cx="1310337" cy="1506135"/>
            <a:chOff x="2734122" y="524"/>
            <a:chExt cx="1310337" cy="1506135"/>
          </a:xfrm>
        </p:grpSpPr>
        <p:sp>
          <p:nvSpPr>
            <p:cNvPr id="11" name="六边形 10"/>
            <p:cNvSpPr/>
            <p:nvPr/>
          </p:nvSpPr>
          <p:spPr>
            <a:xfrm rot="5400000">
              <a:off x="2636223" y="98423"/>
              <a:ext cx="1506135" cy="1310337"/>
            </a:xfrm>
            <a:prstGeom prst="hexagon">
              <a:avLst>
                <a:gd name="adj" fmla="val 25000"/>
                <a:gd name="vf" fmla="val 11547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2" name="六边形 4"/>
            <p:cNvSpPr/>
            <p:nvPr/>
          </p:nvSpPr>
          <p:spPr>
            <a:xfrm>
              <a:off x="2938316" y="235230"/>
              <a:ext cx="901949" cy="10367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zh-CN" altLang="en-US" sz="1200" kern="1200" dirty="0" smtClean="0"/>
                <a:t>通过计划、组织、招聘等方式，保证一定数量和质量的劳动力和专业人才</a:t>
              </a:r>
              <a:endParaRPr lang="zh-CN" altLang="en-US" sz="1200" kern="1200" dirty="0"/>
            </a:p>
          </p:txBody>
        </p:sp>
      </p:grpSp>
      <p:grpSp>
        <p:nvGrpSpPr>
          <p:cNvPr id="13" name="组 12"/>
          <p:cNvGrpSpPr/>
          <p:nvPr/>
        </p:nvGrpSpPr>
        <p:grpSpPr>
          <a:xfrm>
            <a:off x="5977355" y="3832817"/>
            <a:ext cx="1310337" cy="1506135"/>
            <a:chOff x="2734122" y="2557339"/>
            <a:chExt cx="1310337" cy="1506135"/>
          </a:xfrm>
        </p:grpSpPr>
        <p:sp>
          <p:nvSpPr>
            <p:cNvPr id="14" name="六边形 13"/>
            <p:cNvSpPr/>
            <p:nvPr/>
          </p:nvSpPr>
          <p:spPr>
            <a:xfrm rot="5400000">
              <a:off x="2636223" y="2655238"/>
              <a:ext cx="1506135" cy="1310337"/>
            </a:xfrm>
            <a:prstGeom prst="hexagon">
              <a:avLst>
                <a:gd name="adj" fmla="val 25000"/>
                <a:gd name="vf" fmla="val 11547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5" name="六边形 4"/>
            <p:cNvSpPr/>
            <p:nvPr/>
          </p:nvSpPr>
          <p:spPr>
            <a:xfrm>
              <a:off x="2938316" y="2792045"/>
              <a:ext cx="901949" cy="10367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zh-CN" altLang="en-US" sz="1200" kern="1200" dirty="0" smtClean="0"/>
                <a:t>对员工劳动给予报酬。通过工作分析和岗位说明书，明确岗位职责，对员工工作给予评价和报酬</a:t>
              </a:r>
              <a:endParaRPr lang="zh-CN" altLang="en-US" sz="1200" kern="1200" dirty="0"/>
            </a:p>
          </p:txBody>
        </p:sp>
      </p:grpSp>
      <p:grpSp>
        <p:nvGrpSpPr>
          <p:cNvPr id="16" name="组 15"/>
          <p:cNvGrpSpPr/>
          <p:nvPr/>
        </p:nvGrpSpPr>
        <p:grpSpPr>
          <a:xfrm>
            <a:off x="3350713" y="3832817"/>
            <a:ext cx="1310337" cy="1506135"/>
            <a:chOff x="2023828" y="1278932"/>
            <a:chExt cx="1310337" cy="1506135"/>
          </a:xfrm>
        </p:grpSpPr>
        <p:sp>
          <p:nvSpPr>
            <p:cNvPr id="17" name="六边形 16"/>
            <p:cNvSpPr/>
            <p:nvPr/>
          </p:nvSpPr>
          <p:spPr>
            <a:xfrm rot="5400000">
              <a:off x="1925929" y="1376831"/>
              <a:ext cx="1506135" cy="1310337"/>
            </a:xfrm>
            <a:prstGeom prst="hexagon">
              <a:avLst>
                <a:gd name="adj" fmla="val 25000"/>
                <a:gd name="vf" fmla="val 11547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8" name="六边形 4"/>
            <p:cNvSpPr/>
            <p:nvPr/>
          </p:nvSpPr>
          <p:spPr>
            <a:xfrm>
              <a:off x="2228022" y="1513638"/>
              <a:ext cx="901949" cy="10367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zh-CN" altLang="en-US" sz="1200" kern="1200" dirty="0" smtClean="0"/>
                <a:t> 通过各种方式和途径，有计划地加强对现有员工的培训，不断提高其劳动技能和水平。</a:t>
              </a:r>
              <a:endParaRPr lang="zh-CN" altLang="en-US" sz="1200" kern="1200" dirty="0"/>
            </a:p>
          </p:txBody>
        </p:sp>
      </p:grpSp>
      <p:grpSp>
        <p:nvGrpSpPr>
          <p:cNvPr id="19" name="组 18"/>
          <p:cNvGrpSpPr/>
          <p:nvPr/>
        </p:nvGrpSpPr>
        <p:grpSpPr>
          <a:xfrm>
            <a:off x="4667018" y="3832817"/>
            <a:ext cx="1310337" cy="1506135"/>
            <a:chOff x="3438993" y="1278932"/>
            <a:chExt cx="1310337" cy="1506135"/>
          </a:xfrm>
        </p:grpSpPr>
        <p:sp>
          <p:nvSpPr>
            <p:cNvPr id="20" name="六边形 19"/>
            <p:cNvSpPr/>
            <p:nvPr/>
          </p:nvSpPr>
          <p:spPr>
            <a:xfrm rot="5400000">
              <a:off x="3341094" y="1376831"/>
              <a:ext cx="1506135" cy="1310337"/>
            </a:xfrm>
            <a:prstGeom prst="hexagon">
              <a:avLst>
                <a:gd name="adj" fmla="val 25000"/>
                <a:gd name="vf" fmla="val 115470"/>
              </a:avLst>
            </a:prstGeom>
            <a:solidFill>
              <a:srgbClr val="008000"/>
            </a:solidFill>
            <a:ln>
              <a:solidFill>
                <a:srgbClr val="008000"/>
              </a:solid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1" name="六边形 4"/>
            <p:cNvSpPr/>
            <p:nvPr/>
          </p:nvSpPr>
          <p:spPr>
            <a:xfrm>
              <a:off x="3643187" y="1513638"/>
              <a:ext cx="901949" cy="10367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zh-CN" altLang="en-US" sz="1200" dirty="0" smtClean="0"/>
                <a:t>界定绩效标准，对员工及其工作成绩作出评价并进行反馈。</a:t>
              </a:r>
              <a:endParaRPr lang="en-US" altLang="zh-CN" sz="1200" dirty="0" smtClean="0"/>
            </a:p>
            <a:p>
              <a:pPr lvl="0" algn="ctr" defTabSz="533400">
                <a:lnSpc>
                  <a:spcPct val="90000"/>
                </a:lnSpc>
                <a:spcBef>
                  <a:spcPct val="0"/>
                </a:spcBef>
                <a:spcAft>
                  <a:spcPct val="35000"/>
                </a:spcAft>
              </a:pPr>
              <a:r>
                <a:rPr lang="zh-CN" altLang="en-US" sz="1200" kern="1200" dirty="0" smtClean="0"/>
                <a:t>通过考核、奖惩，激发其工作动力</a:t>
              </a:r>
              <a:endParaRPr lang="zh-CN" altLang="en-US" sz="1200" kern="1200" dirty="0"/>
            </a:p>
          </p:txBody>
        </p:sp>
      </p:grpSp>
      <p:grpSp>
        <p:nvGrpSpPr>
          <p:cNvPr id="22" name="组 21"/>
          <p:cNvGrpSpPr/>
          <p:nvPr/>
        </p:nvGrpSpPr>
        <p:grpSpPr>
          <a:xfrm>
            <a:off x="7306140" y="3832817"/>
            <a:ext cx="1310337" cy="1506135"/>
            <a:chOff x="1318957" y="2557339"/>
            <a:chExt cx="1310337" cy="1506135"/>
          </a:xfrm>
        </p:grpSpPr>
        <p:sp>
          <p:nvSpPr>
            <p:cNvPr id="23" name="六边形 22"/>
            <p:cNvSpPr/>
            <p:nvPr/>
          </p:nvSpPr>
          <p:spPr>
            <a:xfrm rot="5400000">
              <a:off x="1221058" y="2655238"/>
              <a:ext cx="1506135" cy="1310337"/>
            </a:xfrm>
            <a:prstGeom prst="hexagon">
              <a:avLst>
                <a:gd name="adj" fmla="val 25000"/>
                <a:gd name="vf" fmla="val 11547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4" name="六边形 4"/>
            <p:cNvSpPr/>
            <p:nvPr/>
          </p:nvSpPr>
          <p:spPr>
            <a:xfrm>
              <a:off x="1523151" y="2792045"/>
              <a:ext cx="901949" cy="10367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zh-CN" altLang="en-US" sz="1200" kern="1200" dirty="0" smtClean="0"/>
                <a:t>协调劳动关系。协调员工间、员工与雇主的关系。避免矛盾冲突。</a:t>
              </a:r>
              <a:endParaRPr lang="zh-CN" altLang="en-US" sz="1200" kern="1200" dirty="0" smtClean="0"/>
            </a:p>
          </p:txBody>
        </p:sp>
      </p:grpSp>
      <p:sp>
        <p:nvSpPr>
          <p:cNvPr id="3" name="矩形 2"/>
          <p:cNvSpPr/>
          <p:nvPr/>
        </p:nvSpPr>
        <p:spPr>
          <a:xfrm>
            <a:off x="786056" y="2234364"/>
            <a:ext cx="7830421" cy="3386587"/>
          </a:xfrm>
          <a:prstGeom prst="rect">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5" name="文本框 24"/>
          <p:cNvSpPr txBox="1"/>
          <p:nvPr/>
        </p:nvSpPr>
        <p:spPr>
          <a:xfrm>
            <a:off x="157038" y="3293241"/>
            <a:ext cx="433911" cy="1077218"/>
          </a:xfrm>
          <a:prstGeom prst="rect">
            <a:avLst/>
          </a:prstGeom>
          <a:solidFill>
            <a:srgbClr val="C0664F"/>
          </a:solidFill>
          <a:ln w="28575" cmpd="sng">
            <a:solidFill>
              <a:srgbClr val="C0664F"/>
            </a:solidFill>
          </a:ln>
        </p:spPr>
        <p:txBody>
          <a:bodyPr wrap="square" rtlCol="0">
            <a:spAutoFit/>
          </a:bodyPr>
          <a:lstStyle/>
          <a:p>
            <a:pPr algn="ctr"/>
            <a:r>
              <a:rPr kumimoji="1" lang="zh-CN" altLang="en-US" sz="1600" dirty="0" smtClean="0"/>
              <a:t>工</a:t>
            </a:r>
            <a:endParaRPr kumimoji="1" lang="en-US" altLang="zh-CN" sz="1600" dirty="0" smtClean="0"/>
          </a:p>
          <a:p>
            <a:pPr algn="ctr"/>
            <a:r>
              <a:rPr kumimoji="1" lang="zh-CN" altLang="en-US" sz="1600" dirty="0" smtClean="0"/>
              <a:t>作</a:t>
            </a:r>
            <a:endParaRPr kumimoji="1" lang="en-US" altLang="zh-CN" sz="1600" dirty="0" smtClean="0"/>
          </a:p>
          <a:p>
            <a:pPr algn="ctr"/>
            <a:r>
              <a:rPr kumimoji="1" lang="zh-CN" altLang="en-US" sz="1600" dirty="0" smtClean="0"/>
              <a:t>分</a:t>
            </a:r>
            <a:endParaRPr kumimoji="1" lang="en-US" altLang="zh-CN" sz="1600" dirty="0" smtClean="0"/>
          </a:p>
          <a:p>
            <a:pPr algn="ctr"/>
            <a:r>
              <a:rPr kumimoji="1" lang="zh-CN" altLang="en-US" sz="1600" dirty="0" smtClean="0"/>
              <a:t>析</a:t>
            </a:r>
            <a:endParaRPr kumimoji="1" lang="en-US" altLang="zh-CN" sz="1600" dirty="0" smtClean="0"/>
          </a:p>
        </p:txBody>
      </p:sp>
      <p:sp>
        <p:nvSpPr>
          <p:cNvPr id="26" name="文本框 25"/>
          <p:cNvSpPr txBox="1"/>
          <p:nvPr/>
        </p:nvSpPr>
        <p:spPr>
          <a:xfrm>
            <a:off x="3146519" y="5788406"/>
            <a:ext cx="4238522" cy="830997"/>
          </a:xfrm>
          <a:prstGeom prst="rect">
            <a:avLst/>
          </a:prstGeom>
          <a:noFill/>
        </p:spPr>
        <p:txBody>
          <a:bodyPr wrap="square" rtlCol="0">
            <a:spAutoFit/>
          </a:bodyPr>
          <a:lstStyle/>
          <a:p>
            <a:r>
              <a:rPr kumimoji="1" lang="zh-CN" altLang="en-US" sz="1600" dirty="0" smtClean="0"/>
              <a:t>以工作分析和工作评价为基础</a:t>
            </a:r>
            <a:endParaRPr kumimoji="1" lang="en-US" altLang="zh-CN" sz="1600" dirty="0" smtClean="0"/>
          </a:p>
          <a:p>
            <a:r>
              <a:rPr kumimoji="1" lang="zh-CN" altLang="en-US" sz="1600" dirty="0" smtClean="0"/>
              <a:t>以绩效管理为</a:t>
            </a:r>
            <a:r>
              <a:rPr kumimoji="1" lang="zh-CN" altLang="en-US" sz="1600" dirty="0" smtClean="0"/>
              <a:t>核心</a:t>
            </a:r>
            <a:endParaRPr kumimoji="1" lang="en-US" altLang="zh-CN" sz="1600" dirty="0"/>
          </a:p>
          <a:p>
            <a:r>
              <a:rPr kumimoji="1" lang="zh-CN" altLang="en-US" sz="1600" dirty="0" smtClean="0"/>
              <a:t>其他活动互相联</a:t>
            </a:r>
            <a:r>
              <a:rPr kumimoji="1" lang="zh-CN" altLang="en-US" sz="1600" dirty="0" smtClean="0"/>
              <a:t>系</a:t>
            </a:r>
            <a:endParaRPr kumimoji="1" lang="zh-CN" altLang="en-US" sz="1600" dirty="0"/>
          </a:p>
        </p:txBody>
      </p:sp>
      <p:sp>
        <p:nvSpPr>
          <p:cNvPr id="6" name="右箭头 5"/>
          <p:cNvSpPr/>
          <p:nvPr/>
        </p:nvSpPr>
        <p:spPr>
          <a:xfrm>
            <a:off x="590949" y="3659828"/>
            <a:ext cx="291808" cy="40769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7" name="幻灯片编号占位符 26"/>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第七章</a:t>
            </a:r>
            <a:r>
              <a:rPr kumimoji="1" lang="en-US" altLang="zh-CN" dirty="0" smtClean="0"/>
              <a:t> </a:t>
            </a:r>
            <a:r>
              <a:rPr kumimoji="1" lang="zh-CN" altLang="en-US" dirty="0" smtClean="0"/>
              <a:t>公共部门薪酬管理</a:t>
            </a:r>
            <a:endParaRPr kumimoji="1" lang="zh-CN" altLang="en-US" dirty="0"/>
          </a:p>
        </p:txBody>
      </p:sp>
      <p:sp>
        <p:nvSpPr>
          <p:cNvPr id="3" name="文本框 2"/>
          <p:cNvSpPr txBox="1"/>
          <p:nvPr/>
        </p:nvSpPr>
        <p:spPr>
          <a:xfrm>
            <a:off x="381000" y="1678001"/>
            <a:ext cx="3519072" cy="369332"/>
          </a:xfrm>
          <a:prstGeom prst="rect">
            <a:avLst/>
          </a:prstGeom>
          <a:noFill/>
        </p:spPr>
        <p:txBody>
          <a:bodyPr wrap="square" rtlCol="0">
            <a:spAutoFit/>
          </a:bodyPr>
          <a:lstStyle/>
          <a:p>
            <a:r>
              <a:rPr kumimoji="1" lang="zh-CN" altLang="en-US" dirty="0" smtClean="0"/>
              <a:t>三、公共部门薪酬设计的程序</a:t>
            </a:r>
            <a:endParaRPr kumimoji="1" lang="zh-CN" altLang="en-US" dirty="0"/>
          </a:p>
        </p:txBody>
      </p:sp>
      <p:sp>
        <p:nvSpPr>
          <p:cNvPr id="5" name="文本框 4"/>
          <p:cNvSpPr txBox="1"/>
          <p:nvPr/>
        </p:nvSpPr>
        <p:spPr>
          <a:xfrm>
            <a:off x="2655643" y="2316715"/>
            <a:ext cx="4708309" cy="4224234"/>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kumimoji="1" lang="zh-CN" altLang="en-US" dirty="0" smtClean="0"/>
              <a:t>薪酬规划及改革宣传</a:t>
            </a:r>
            <a:endParaRPr kumimoji="1" lang="en-US" altLang="zh-CN" dirty="0" smtClean="0"/>
          </a:p>
          <a:p>
            <a:pPr marL="285750" indent="-285750">
              <a:lnSpc>
                <a:spcPct val="150000"/>
              </a:lnSpc>
              <a:buFont typeface="Wingdings" panose="05000000000000000000" pitchFamily="2" charset="2"/>
              <a:buChar char="Ø"/>
            </a:pPr>
            <a:r>
              <a:rPr kumimoji="1" lang="zh-CN" altLang="en-US" dirty="0" smtClean="0"/>
              <a:t>工作分析</a:t>
            </a:r>
            <a:endParaRPr kumimoji="1" lang="en-US" altLang="zh-CN" dirty="0" smtClean="0"/>
          </a:p>
          <a:p>
            <a:pPr marL="285750" indent="-285750">
              <a:lnSpc>
                <a:spcPct val="150000"/>
              </a:lnSpc>
              <a:buFont typeface="Wingdings" panose="05000000000000000000" pitchFamily="2" charset="2"/>
              <a:buChar char="Ø"/>
            </a:pPr>
            <a:r>
              <a:rPr kumimoji="1" lang="zh-CN" altLang="en-US" dirty="0" smtClean="0"/>
              <a:t>建立职位序列与任职资格标准</a:t>
            </a:r>
            <a:endParaRPr kumimoji="1" lang="en-US" altLang="zh-CN" dirty="0" smtClean="0"/>
          </a:p>
          <a:p>
            <a:pPr marL="285750" indent="-285750">
              <a:lnSpc>
                <a:spcPct val="150000"/>
              </a:lnSpc>
              <a:buFont typeface="Wingdings" panose="05000000000000000000" pitchFamily="2" charset="2"/>
              <a:buChar char="Ø"/>
            </a:pPr>
            <a:r>
              <a:rPr kumimoji="1" lang="zh-CN" altLang="en-US" dirty="0" smtClean="0"/>
              <a:t>岗位价值评估</a:t>
            </a:r>
            <a:endParaRPr kumimoji="1" lang="en-US" altLang="zh-CN" dirty="0" smtClean="0"/>
          </a:p>
          <a:p>
            <a:pPr marL="285750" indent="-285750">
              <a:lnSpc>
                <a:spcPct val="150000"/>
              </a:lnSpc>
              <a:buFont typeface="Wingdings" panose="05000000000000000000" pitchFamily="2" charset="2"/>
              <a:buChar char="Ø"/>
            </a:pPr>
            <a:r>
              <a:rPr kumimoji="1" lang="zh-CN" altLang="en-US" dirty="0" smtClean="0"/>
              <a:t>外部薪酬调查</a:t>
            </a:r>
            <a:endParaRPr kumimoji="1" lang="en-US" altLang="zh-CN" dirty="0" smtClean="0"/>
          </a:p>
          <a:p>
            <a:pPr marL="285750" indent="-285750">
              <a:lnSpc>
                <a:spcPct val="150000"/>
              </a:lnSpc>
              <a:buFont typeface="Wingdings" panose="05000000000000000000" pitchFamily="2" charset="2"/>
              <a:buChar char="Ø"/>
            </a:pPr>
            <a:r>
              <a:rPr kumimoji="1" lang="zh-CN" altLang="en-US" dirty="0" smtClean="0"/>
              <a:t>设计薪酬结构和薪酬等级</a:t>
            </a:r>
            <a:endParaRPr kumimoji="1" lang="en-US" altLang="zh-CN" dirty="0" smtClean="0"/>
          </a:p>
          <a:p>
            <a:pPr marL="285750" indent="-285750">
              <a:lnSpc>
                <a:spcPct val="150000"/>
              </a:lnSpc>
              <a:buFont typeface="Wingdings" panose="05000000000000000000" pitchFamily="2" charset="2"/>
              <a:buChar char="Ø"/>
            </a:pPr>
            <a:r>
              <a:rPr kumimoji="1" lang="zh-CN" altLang="en-US" dirty="0" smtClean="0"/>
              <a:t>薪酬测算及方案调整</a:t>
            </a:r>
            <a:endParaRPr kumimoji="1" lang="en-US" altLang="zh-CN" dirty="0" smtClean="0"/>
          </a:p>
          <a:p>
            <a:pPr marL="285750" indent="-285750">
              <a:lnSpc>
                <a:spcPct val="150000"/>
              </a:lnSpc>
              <a:buFont typeface="Wingdings" panose="05000000000000000000" pitchFamily="2" charset="2"/>
              <a:buChar char="Ø"/>
            </a:pPr>
            <a:r>
              <a:rPr kumimoji="1" lang="zh-CN" altLang="en-US" dirty="0" smtClean="0"/>
              <a:t>方案审议</a:t>
            </a:r>
            <a:endParaRPr kumimoji="1" lang="en-US" altLang="zh-CN" dirty="0" smtClean="0"/>
          </a:p>
          <a:p>
            <a:pPr marL="285750" indent="-285750">
              <a:lnSpc>
                <a:spcPct val="150000"/>
              </a:lnSpc>
              <a:buFont typeface="Wingdings" panose="05000000000000000000" pitchFamily="2" charset="2"/>
              <a:buChar char="Ø"/>
            </a:pPr>
            <a:r>
              <a:rPr kumimoji="1" lang="zh-CN" altLang="en-US" dirty="0" smtClean="0"/>
              <a:t>人员代入</a:t>
            </a:r>
            <a:endParaRPr kumimoji="1" lang="en-US" altLang="zh-CN" dirty="0" smtClean="0"/>
          </a:p>
          <a:p>
            <a:pPr marL="285750" indent="-285750">
              <a:lnSpc>
                <a:spcPct val="150000"/>
              </a:lnSpc>
              <a:buFont typeface="Wingdings" panose="05000000000000000000" pitchFamily="2" charset="2"/>
              <a:buChar char="Ø"/>
            </a:pPr>
            <a:r>
              <a:rPr kumimoji="1" lang="zh-CN" altLang="en-US" dirty="0" smtClean="0"/>
              <a:t>绩效考核机制的引入</a:t>
            </a:r>
            <a:endParaRPr kumimoji="1" lang="en-US" altLang="zh-CN" dirty="0" smtClean="0"/>
          </a:p>
        </p:txBody>
      </p:sp>
      <p:sp>
        <p:nvSpPr>
          <p:cNvPr id="4" name="幻灯片编号占位符 3"/>
          <p:cNvSpPr>
            <a:spLocks noGrp="1"/>
          </p:cNvSpPr>
          <p:nvPr>
            <p:ph type="sldNum" sz="quarter" idx="12"/>
          </p:nvPr>
        </p:nvSpPr>
        <p:spPr/>
        <p:txBody>
          <a:bodyPr/>
          <a:lstStyle/>
          <a:p>
            <a:fld id="{F7886C9C-DC18-4195-8FD5-A50AA931D419}" type="slidenum">
              <a:rPr lang="en-US" smtClean="0"/>
            </a:fld>
            <a:endParaRPr lang="en-US"/>
          </a:p>
        </p:txBody>
      </p:sp>
      <p:sp>
        <p:nvSpPr>
          <p:cNvPr id="6" name="文本框 5"/>
          <p:cNvSpPr txBox="1"/>
          <p:nvPr/>
        </p:nvSpPr>
        <p:spPr>
          <a:xfrm>
            <a:off x="776148" y="6200301"/>
            <a:ext cx="1234781" cy="369332"/>
          </a:xfrm>
          <a:prstGeom prst="rect">
            <a:avLst/>
          </a:prstGeom>
          <a:noFill/>
        </p:spPr>
        <p:txBody>
          <a:bodyPr wrap="square" rtlCol="0">
            <a:spAutoFit/>
          </a:bodyPr>
          <a:lstStyle/>
          <a:p>
            <a:r>
              <a:rPr kumimoji="1" lang="en-US" altLang="zh-CN" dirty="0" smtClean="0"/>
              <a:t>P</a:t>
            </a:r>
            <a:r>
              <a:rPr kumimoji="1" lang="en-US" altLang="zh-CN" dirty="0" smtClean="0"/>
              <a:t>198-199</a:t>
            </a:r>
            <a:endParaRPr kumimoji="1"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第七章</a:t>
            </a:r>
            <a:r>
              <a:rPr kumimoji="1" lang="en-US" altLang="zh-CN" dirty="0"/>
              <a:t> </a:t>
            </a:r>
            <a:r>
              <a:rPr kumimoji="1" lang="zh-CN" altLang="en-US" dirty="0"/>
              <a:t>公共部门薪酬管理</a:t>
            </a:r>
            <a:endParaRPr kumimoji="1" lang="zh-CN" altLang="en-US" dirty="0"/>
          </a:p>
        </p:txBody>
      </p:sp>
      <p:sp>
        <p:nvSpPr>
          <p:cNvPr id="3" name="文本框 2"/>
          <p:cNvSpPr txBox="1"/>
          <p:nvPr/>
        </p:nvSpPr>
        <p:spPr>
          <a:xfrm>
            <a:off x="381000" y="1678001"/>
            <a:ext cx="3519072" cy="369332"/>
          </a:xfrm>
          <a:prstGeom prst="rect">
            <a:avLst/>
          </a:prstGeom>
          <a:noFill/>
        </p:spPr>
        <p:txBody>
          <a:bodyPr wrap="square" rtlCol="0">
            <a:spAutoFit/>
          </a:bodyPr>
          <a:lstStyle/>
          <a:p>
            <a:r>
              <a:rPr kumimoji="1" lang="zh-CN" altLang="en-US" dirty="0" smtClean="0"/>
              <a:t>四、公务员薪酬制度</a:t>
            </a:r>
            <a:endParaRPr kumimoji="1" lang="zh-CN" altLang="en-US" dirty="0"/>
          </a:p>
        </p:txBody>
      </p:sp>
      <p:sp>
        <p:nvSpPr>
          <p:cNvPr id="4" name="文本框 3"/>
          <p:cNvSpPr txBox="1"/>
          <p:nvPr/>
        </p:nvSpPr>
        <p:spPr>
          <a:xfrm>
            <a:off x="641459" y="2192002"/>
            <a:ext cx="6247812" cy="646331"/>
          </a:xfrm>
          <a:prstGeom prst="rect">
            <a:avLst/>
          </a:prstGeom>
          <a:noFill/>
        </p:spPr>
        <p:txBody>
          <a:bodyPr wrap="square" rtlCol="0">
            <a:spAutoFit/>
          </a:bodyPr>
          <a:lstStyle/>
          <a:p>
            <a:r>
              <a:rPr kumimoji="1" lang="zh-CN" altLang="en-US" dirty="0" smtClean="0"/>
              <a:t>公务员薪酬制度经过四次改革，目前的薪酬制度来源于</a:t>
            </a:r>
            <a:r>
              <a:rPr kumimoji="1" lang="en-US" altLang="zh-CN" dirty="0" smtClean="0"/>
              <a:t>2006</a:t>
            </a:r>
            <a:r>
              <a:rPr kumimoji="1" lang="zh-CN" altLang="en-US" dirty="0" smtClean="0"/>
              <a:t>年颁布的</a:t>
            </a:r>
            <a:r>
              <a:rPr kumimoji="1" lang="en-US" altLang="zh-CN" dirty="0" smtClean="0"/>
              <a:t>《</a:t>
            </a:r>
            <a:r>
              <a:rPr kumimoji="1" lang="zh-CN" altLang="en-US" dirty="0" smtClean="0"/>
              <a:t>中华人民共和国公务员法</a:t>
            </a:r>
            <a:r>
              <a:rPr kumimoji="1" lang="en-US" altLang="zh-CN" dirty="0" smtClean="0"/>
              <a:t>》</a:t>
            </a:r>
            <a:r>
              <a:rPr kumimoji="1" lang="zh-CN" altLang="en-US" dirty="0" smtClean="0"/>
              <a:t>。</a:t>
            </a:r>
            <a:endParaRPr kumimoji="1" lang="en-US" altLang="zh-CN" dirty="0" smtClean="0"/>
          </a:p>
        </p:txBody>
      </p:sp>
      <p:pic>
        <p:nvPicPr>
          <p:cNvPr id="6" name="图片 5"/>
          <p:cNvPicPr>
            <a:picLocks noChangeAspect="1"/>
          </p:cNvPicPr>
          <p:nvPr/>
        </p:nvPicPr>
        <p:blipFill>
          <a:blip r:embed="rId1"/>
          <a:stretch>
            <a:fillRect/>
          </a:stretch>
        </p:blipFill>
        <p:spPr>
          <a:xfrm>
            <a:off x="1136211" y="2955314"/>
            <a:ext cx="7037068" cy="3717499"/>
          </a:xfrm>
          <a:prstGeom prst="rect">
            <a:avLst/>
          </a:prstGeom>
        </p:spPr>
      </p:pic>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第七章</a:t>
            </a:r>
            <a:r>
              <a:rPr kumimoji="1" lang="en-US" altLang="zh-CN" dirty="0"/>
              <a:t> </a:t>
            </a:r>
            <a:r>
              <a:rPr kumimoji="1" lang="zh-CN" altLang="en-US" dirty="0"/>
              <a:t>公共部门薪酬管理</a:t>
            </a:r>
            <a:endParaRPr kumimoji="1" lang="zh-CN" altLang="en-US" dirty="0"/>
          </a:p>
        </p:txBody>
      </p:sp>
      <p:sp>
        <p:nvSpPr>
          <p:cNvPr id="3" name="文本框 2"/>
          <p:cNvSpPr txBox="1"/>
          <p:nvPr/>
        </p:nvSpPr>
        <p:spPr>
          <a:xfrm>
            <a:off x="230619" y="1678001"/>
            <a:ext cx="2712650" cy="369332"/>
          </a:xfrm>
          <a:prstGeom prst="rect">
            <a:avLst/>
          </a:prstGeom>
          <a:noFill/>
        </p:spPr>
        <p:txBody>
          <a:bodyPr wrap="square" rtlCol="0">
            <a:spAutoFit/>
          </a:bodyPr>
          <a:lstStyle/>
          <a:p>
            <a:r>
              <a:rPr kumimoji="1" lang="zh-CN" altLang="en-US" dirty="0" smtClean="0"/>
              <a:t>五、事业单位薪酬制度</a:t>
            </a:r>
            <a:endParaRPr kumimoji="1" lang="zh-CN" altLang="en-US" dirty="0"/>
          </a:p>
        </p:txBody>
      </p:sp>
      <p:pic>
        <p:nvPicPr>
          <p:cNvPr id="4" name="图片 3" descr="11.jpg"/>
          <p:cNvPicPr>
            <a:picLocks noChangeAspect="1"/>
          </p:cNvPicPr>
          <p:nvPr/>
        </p:nvPicPr>
        <p:blipFill rotWithShape="1">
          <a:blip r:embed="rId1" cstate="print">
            <a:extLst>
              <a:ext uri="{28A0092B-C50C-407E-A947-70E740481C1C}">
                <a14:useLocalDpi xmlns:a14="http://schemas.microsoft.com/office/drawing/2010/main" val="0"/>
              </a:ext>
            </a:extLst>
          </a:blip>
          <a:srcRect t="5189"/>
          <a:stretch>
            <a:fillRect/>
          </a:stretch>
        </p:blipFill>
        <p:spPr>
          <a:xfrm>
            <a:off x="2943269" y="1410241"/>
            <a:ext cx="5954892" cy="5320538"/>
          </a:xfrm>
          <a:prstGeom prst="rect">
            <a:avLst/>
          </a:prstGeom>
        </p:spPr>
      </p:pic>
      <p:sp>
        <p:nvSpPr>
          <p:cNvPr id="5" name="文本框 4"/>
          <p:cNvSpPr txBox="1"/>
          <p:nvPr/>
        </p:nvSpPr>
        <p:spPr>
          <a:xfrm>
            <a:off x="230620" y="2222635"/>
            <a:ext cx="2543074" cy="1200329"/>
          </a:xfrm>
          <a:prstGeom prst="rect">
            <a:avLst/>
          </a:prstGeom>
          <a:noFill/>
        </p:spPr>
        <p:txBody>
          <a:bodyPr wrap="square" rtlCol="0">
            <a:spAutoFit/>
          </a:bodyPr>
          <a:lstStyle/>
          <a:p>
            <a:r>
              <a:rPr kumimoji="1" lang="zh-CN" altLang="en-US" dirty="0" smtClean="0"/>
              <a:t>根据</a:t>
            </a:r>
            <a:r>
              <a:rPr kumimoji="1" lang="en-US" altLang="zh-CN" dirty="0" smtClean="0"/>
              <a:t>2006</a:t>
            </a:r>
            <a:r>
              <a:rPr kumimoji="1" lang="zh-CN" altLang="en-US" dirty="0" smtClean="0"/>
              <a:t>年人事部、财政部县官文件，事业单位采取岗位绩效工资制度。</a:t>
            </a:r>
            <a:endParaRPr kumimoji="1" lang="zh-CN" altLang="en-US" dirty="0"/>
          </a:p>
        </p:txBody>
      </p:sp>
      <p:sp>
        <p:nvSpPr>
          <p:cNvPr id="6" name="幻灯片编号占位符 5"/>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第七章</a:t>
            </a:r>
            <a:r>
              <a:rPr kumimoji="1" lang="en-US" altLang="zh-CN" dirty="0"/>
              <a:t> </a:t>
            </a:r>
            <a:r>
              <a:rPr kumimoji="1" lang="zh-CN" altLang="en-US" dirty="0"/>
              <a:t>公共部门薪酬管理</a:t>
            </a:r>
            <a:endParaRPr kumimoji="1" lang="zh-CN" altLang="en-US" dirty="0"/>
          </a:p>
        </p:txBody>
      </p:sp>
      <p:sp>
        <p:nvSpPr>
          <p:cNvPr id="3" name="文本框 2"/>
          <p:cNvSpPr txBox="1"/>
          <p:nvPr/>
        </p:nvSpPr>
        <p:spPr>
          <a:xfrm>
            <a:off x="601524" y="1905116"/>
            <a:ext cx="3508890" cy="369332"/>
          </a:xfrm>
          <a:prstGeom prst="rect">
            <a:avLst/>
          </a:prstGeom>
          <a:noFill/>
        </p:spPr>
        <p:txBody>
          <a:bodyPr wrap="square" rtlCol="0">
            <a:spAutoFit/>
          </a:bodyPr>
          <a:lstStyle/>
          <a:p>
            <a:r>
              <a:rPr kumimoji="1" lang="zh-CN" altLang="en-US" dirty="0" smtClean="0"/>
              <a:t>六、公共部门薪酬设计方法</a:t>
            </a:r>
            <a:endParaRPr kumimoji="1" lang="zh-CN" altLang="en-US" dirty="0"/>
          </a:p>
        </p:txBody>
      </p:sp>
      <p:sp>
        <p:nvSpPr>
          <p:cNvPr id="4" name="文本框 3"/>
          <p:cNvSpPr txBox="1"/>
          <p:nvPr/>
        </p:nvSpPr>
        <p:spPr>
          <a:xfrm>
            <a:off x="601524" y="2307871"/>
            <a:ext cx="7134743" cy="3416320"/>
          </a:xfrm>
          <a:prstGeom prst="rect">
            <a:avLst/>
          </a:prstGeom>
          <a:noFill/>
        </p:spPr>
        <p:txBody>
          <a:bodyPr wrap="square" rtlCol="0">
            <a:spAutoFit/>
          </a:bodyPr>
          <a:lstStyle/>
          <a:p>
            <a:r>
              <a:rPr kumimoji="1" lang="zh-CN" altLang="en-US" dirty="0" smtClean="0"/>
              <a:t>公务员薪酬、全额拨款事业单位薪酬由国家统一规</a:t>
            </a:r>
            <a:r>
              <a:rPr kumimoji="1" lang="zh-CN" altLang="en-US" dirty="0" smtClean="0"/>
              <a:t>定</a:t>
            </a:r>
            <a:r>
              <a:rPr kumimoji="1" lang="zh-CN" altLang="zh-CN" dirty="0" smtClean="0"/>
              <a:t>，</a:t>
            </a:r>
            <a:r>
              <a:rPr kumimoji="1" lang="zh-CN" altLang="en-US" dirty="0" smtClean="0"/>
              <a:t>国企和自收自支事业单位</a:t>
            </a:r>
            <a:r>
              <a:rPr kumimoji="1" lang="zh-CN" altLang="en-US" dirty="0" smtClean="0"/>
              <a:t>常用的薪酬设计方法与私营部门</a:t>
            </a:r>
            <a:r>
              <a:rPr kumimoji="1" lang="zh-CN" altLang="en-US" dirty="0" smtClean="0"/>
              <a:t>基本一致。</a:t>
            </a:r>
            <a:endParaRPr kumimoji="1" lang="en-US" altLang="zh-CN" dirty="0" smtClean="0"/>
          </a:p>
          <a:p>
            <a:endParaRPr kumimoji="1" lang="en-US" altLang="zh-CN" dirty="0"/>
          </a:p>
          <a:p>
            <a:r>
              <a:rPr kumimoji="1" lang="zh-CN" altLang="en-US" dirty="0" smtClean="0"/>
              <a:t>工作评价法</a:t>
            </a:r>
            <a:endParaRPr kumimoji="1" lang="en-US" altLang="zh-CN" dirty="0" smtClean="0"/>
          </a:p>
          <a:p>
            <a:endParaRPr kumimoji="1" lang="en-US" altLang="zh-CN" dirty="0"/>
          </a:p>
          <a:p>
            <a:r>
              <a:rPr kumimoji="1" lang="zh-CN" altLang="en-US" dirty="0" smtClean="0"/>
              <a:t>排列法</a:t>
            </a:r>
            <a:endParaRPr kumimoji="1" lang="en-US" altLang="zh-CN" dirty="0" smtClean="0"/>
          </a:p>
          <a:p>
            <a:endParaRPr kumimoji="1" lang="en-US" altLang="zh-CN" dirty="0"/>
          </a:p>
          <a:p>
            <a:r>
              <a:rPr kumimoji="1" lang="zh-CN" altLang="en-US" dirty="0" smtClean="0"/>
              <a:t>分类法</a:t>
            </a:r>
            <a:endParaRPr kumimoji="1" lang="en-US" altLang="zh-CN" dirty="0" smtClean="0"/>
          </a:p>
          <a:p>
            <a:endParaRPr kumimoji="1" lang="en-US" altLang="zh-CN" dirty="0"/>
          </a:p>
          <a:p>
            <a:r>
              <a:rPr kumimoji="1" lang="zh-CN" altLang="en-US" dirty="0" smtClean="0"/>
              <a:t>因素比较法</a:t>
            </a:r>
            <a:endParaRPr kumimoji="1" lang="en-US" altLang="zh-CN" dirty="0" smtClean="0"/>
          </a:p>
          <a:p>
            <a:endParaRPr kumimoji="1" lang="en-US" altLang="zh-CN" dirty="0"/>
          </a:p>
          <a:p>
            <a:r>
              <a:rPr kumimoji="1" lang="zh-CN" altLang="en-US" dirty="0" smtClean="0"/>
              <a:t>技点评分法</a:t>
            </a:r>
            <a:endParaRPr kumimoji="1" lang="zh-CN" altLang="en-US" dirty="0"/>
          </a:p>
        </p:txBody>
      </p:sp>
      <p:sp>
        <p:nvSpPr>
          <p:cNvPr id="5" name="幻灯片编号占位符 4"/>
          <p:cNvSpPr>
            <a:spLocks noGrp="1"/>
          </p:cNvSpPr>
          <p:nvPr>
            <p:ph type="sldNum" sz="quarter" idx="12"/>
          </p:nvPr>
        </p:nvSpPr>
        <p:spPr/>
        <p:txBody>
          <a:bodyPr/>
          <a:lstStyle/>
          <a:p>
            <a:fld id="{F7886C9C-DC18-4195-8FD5-A50AA931D419}" type="slidenum">
              <a:rPr lang="en-US" smtClean="0"/>
            </a:fld>
            <a:endParaRPr lang="en-US"/>
          </a:p>
        </p:txBody>
      </p:sp>
      <p:sp>
        <p:nvSpPr>
          <p:cNvPr id="6" name="文本框 5"/>
          <p:cNvSpPr txBox="1"/>
          <p:nvPr/>
        </p:nvSpPr>
        <p:spPr>
          <a:xfrm>
            <a:off x="6400800" y="6260068"/>
            <a:ext cx="1651000" cy="369332"/>
          </a:xfrm>
          <a:prstGeom prst="rect">
            <a:avLst/>
          </a:prstGeom>
          <a:noFill/>
        </p:spPr>
        <p:txBody>
          <a:bodyPr wrap="square" rtlCol="0">
            <a:spAutoFit/>
          </a:bodyPr>
          <a:lstStyle/>
          <a:p>
            <a:r>
              <a:rPr kumimoji="1" lang="en-US" altLang="zh-CN" dirty="0" smtClean="0"/>
              <a:t>P203-211</a:t>
            </a:r>
            <a:endParaRPr kumimoji="1" lang="zh-CN" altLang="en-US" dirty="0"/>
          </a:p>
        </p:txBody>
      </p:sp>
      <p:sp>
        <p:nvSpPr>
          <p:cNvPr id="7" name="右大括号 6"/>
          <p:cNvSpPr/>
          <p:nvPr/>
        </p:nvSpPr>
        <p:spPr>
          <a:xfrm>
            <a:off x="2026745" y="3323453"/>
            <a:ext cx="472908" cy="2229146"/>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CN" altLang="en-US"/>
          </a:p>
        </p:txBody>
      </p:sp>
      <p:sp>
        <p:nvSpPr>
          <p:cNvPr id="8" name="文本框 7"/>
          <p:cNvSpPr txBox="1"/>
          <p:nvPr/>
        </p:nvSpPr>
        <p:spPr>
          <a:xfrm>
            <a:off x="2874099" y="4188092"/>
            <a:ext cx="2408952" cy="646331"/>
          </a:xfrm>
          <a:prstGeom prst="rect">
            <a:avLst/>
          </a:prstGeom>
          <a:noFill/>
        </p:spPr>
        <p:txBody>
          <a:bodyPr wrap="square" rtlCol="0">
            <a:spAutoFit/>
          </a:bodyPr>
          <a:lstStyle/>
          <a:p>
            <a:r>
              <a:rPr kumimoji="1" lang="zh-CN" altLang="en-US" dirty="0" smtClean="0"/>
              <a:t>主要用于确定各个岗位的基本工资</a:t>
            </a:r>
            <a:endParaRPr kumimoji="1"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第一章</a:t>
            </a:r>
            <a:r>
              <a:rPr kumimoji="1" lang="en-US" altLang="zh-CN" dirty="0"/>
              <a:t> </a:t>
            </a:r>
            <a:r>
              <a:rPr kumimoji="1" lang="zh-CN" altLang="en-US" dirty="0"/>
              <a:t>公共部门人力资源管理概述</a:t>
            </a:r>
            <a:endParaRPr kumimoji="1" lang="zh-CN" altLang="en-US" dirty="0"/>
          </a:p>
        </p:txBody>
      </p:sp>
      <p:sp>
        <p:nvSpPr>
          <p:cNvPr id="4" name="文本框 3"/>
          <p:cNvSpPr txBox="1"/>
          <p:nvPr/>
        </p:nvSpPr>
        <p:spPr>
          <a:xfrm>
            <a:off x="554182" y="1958562"/>
            <a:ext cx="5380459" cy="484748"/>
          </a:xfrm>
          <a:prstGeom prst="rect">
            <a:avLst/>
          </a:prstGeom>
          <a:noFill/>
        </p:spPr>
        <p:txBody>
          <a:bodyPr wrap="square" rtlCol="0">
            <a:spAutoFit/>
          </a:bodyPr>
          <a:lstStyle/>
          <a:p>
            <a:pPr>
              <a:lnSpc>
                <a:spcPct val="150000"/>
              </a:lnSpc>
            </a:pPr>
            <a:r>
              <a:rPr kumimoji="1" lang="zh-CN" altLang="en-US" dirty="0" smtClean="0"/>
              <a:t>（</a:t>
            </a:r>
            <a:r>
              <a:rPr kumimoji="1" lang="zh-CN" altLang="en-US" dirty="0" smtClean="0"/>
              <a:t>五</a:t>
            </a:r>
            <a:r>
              <a:rPr kumimoji="1" lang="zh-CN" altLang="en-US" dirty="0" smtClean="0"/>
              <a:t>）</a:t>
            </a:r>
            <a:r>
              <a:rPr kumimoji="1" lang="zh-CN" altLang="en-US" dirty="0" smtClean="0"/>
              <a:t>公共部门人力资源</a:t>
            </a:r>
            <a:r>
              <a:rPr kumimoji="1" lang="zh-CN" altLang="en-US" dirty="0" smtClean="0"/>
              <a:t>管理的</a:t>
            </a:r>
            <a:r>
              <a:rPr kumimoji="1" lang="zh-CN" altLang="en-US" dirty="0" smtClean="0"/>
              <a:t>特殊性</a:t>
            </a:r>
            <a:endParaRPr kumimoji="1" lang="en-US" altLang="zh-CN" dirty="0" smtClean="0"/>
          </a:p>
        </p:txBody>
      </p:sp>
      <p:graphicFrame>
        <p:nvGraphicFramePr>
          <p:cNvPr id="7" name="图表 6"/>
          <p:cNvGraphicFramePr/>
          <p:nvPr/>
        </p:nvGraphicFramePr>
        <p:xfrm>
          <a:off x="2026770" y="3466477"/>
          <a:ext cx="5202765" cy="29460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文本框 4"/>
          <p:cNvSpPr txBox="1"/>
          <p:nvPr/>
        </p:nvSpPr>
        <p:spPr>
          <a:xfrm>
            <a:off x="3274964" y="2857674"/>
            <a:ext cx="2506350" cy="523220"/>
          </a:xfrm>
          <a:prstGeom prst="rect">
            <a:avLst/>
          </a:prstGeom>
          <a:noFill/>
        </p:spPr>
        <p:txBody>
          <a:bodyPr wrap="square" rtlCol="0">
            <a:spAutoFit/>
          </a:bodyPr>
          <a:lstStyle/>
          <a:p>
            <a:pPr algn="ctr"/>
            <a:r>
              <a:rPr kumimoji="1" lang="zh-CN" altLang="en-US" sz="2800" dirty="0" smtClean="0"/>
              <a:t>特殊性</a:t>
            </a:r>
            <a:endParaRPr kumimoji="1" lang="zh-CN" altLang="en-US" sz="2800" dirty="0"/>
          </a:p>
        </p:txBody>
      </p:sp>
      <p:sp>
        <p:nvSpPr>
          <p:cNvPr id="6" name="幻灯片编号占位符 5"/>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p:txBody>
          <a:bodyPr/>
          <a:lstStyle/>
          <a:p>
            <a:r>
              <a:rPr kumimoji="1" lang="zh-CN" altLang="en-US" dirty="0"/>
              <a:t>第一章</a:t>
            </a:r>
            <a:r>
              <a:rPr kumimoji="1" lang="en-US" altLang="zh-CN" dirty="0"/>
              <a:t> </a:t>
            </a:r>
            <a:r>
              <a:rPr kumimoji="1" lang="zh-CN" altLang="en-US" dirty="0"/>
              <a:t>公共部门人力资源管理概述</a:t>
            </a:r>
            <a:endParaRPr kumimoji="1" lang="zh-CN" altLang="en-US" dirty="0"/>
          </a:p>
        </p:txBody>
      </p:sp>
      <p:sp>
        <p:nvSpPr>
          <p:cNvPr id="4" name="文本框 3"/>
          <p:cNvSpPr txBox="1"/>
          <p:nvPr/>
        </p:nvSpPr>
        <p:spPr>
          <a:xfrm>
            <a:off x="590947" y="1550661"/>
            <a:ext cx="7956611" cy="4639732"/>
          </a:xfrm>
          <a:prstGeom prst="rect">
            <a:avLst/>
          </a:prstGeom>
          <a:noFill/>
        </p:spPr>
        <p:txBody>
          <a:bodyPr wrap="square" rtlCol="0">
            <a:spAutoFit/>
          </a:bodyPr>
          <a:lstStyle/>
          <a:p>
            <a:pPr marL="45720" indent="0">
              <a:lnSpc>
                <a:spcPct val="150000"/>
              </a:lnSpc>
              <a:buNone/>
            </a:pPr>
            <a:r>
              <a:rPr kumimoji="1" lang="zh-CN" altLang="en-US" dirty="0" smtClean="0"/>
              <a:t>二</a:t>
            </a:r>
            <a:r>
              <a:rPr kumimoji="1" lang="zh-CN" altLang="en-US" dirty="0" smtClean="0"/>
              <a:t>、</a:t>
            </a:r>
            <a:r>
              <a:rPr kumimoji="1" lang="zh-CN" altLang="en-US" dirty="0" smtClean="0"/>
              <a:t>公共部门人力资源</a:t>
            </a:r>
            <a:r>
              <a:rPr kumimoji="1" lang="zh-CN" altLang="en-US" dirty="0" smtClean="0"/>
              <a:t>管理</a:t>
            </a:r>
            <a:r>
              <a:rPr kumimoji="1" lang="zh-CN" altLang="en-US" dirty="0" smtClean="0"/>
              <a:t>的</a:t>
            </a:r>
            <a:r>
              <a:rPr kumimoji="1" lang="zh-CN" altLang="en-US" dirty="0" smtClean="0"/>
              <a:t>部门</a:t>
            </a:r>
            <a:r>
              <a:rPr kumimoji="1" lang="zh-CN" altLang="en-US" dirty="0" smtClean="0"/>
              <a:t>与制度</a:t>
            </a:r>
            <a:endParaRPr kumimoji="1" lang="en-US" altLang="zh-CN" dirty="0" smtClean="0"/>
          </a:p>
          <a:p>
            <a:pPr marL="45720" indent="0">
              <a:lnSpc>
                <a:spcPct val="150000"/>
              </a:lnSpc>
              <a:buNone/>
            </a:pPr>
            <a:r>
              <a:rPr kumimoji="1" lang="zh-CN" altLang="en-US" dirty="0" smtClean="0"/>
              <a:t>管理部门：</a:t>
            </a:r>
            <a:endParaRPr kumimoji="1" lang="en-US" altLang="zh-CN" dirty="0"/>
          </a:p>
          <a:p>
            <a:pPr marL="45720" indent="0">
              <a:lnSpc>
                <a:spcPct val="150000"/>
              </a:lnSpc>
              <a:buNone/>
            </a:pPr>
            <a:r>
              <a:rPr kumimoji="1" lang="zh-CN" altLang="en-US" dirty="0" smtClean="0"/>
              <a:t>行政机关、事业单位</a:t>
            </a:r>
            <a:r>
              <a:rPr kumimoji="1" lang="en-US" altLang="zh-CN" dirty="0" smtClean="0"/>
              <a:t>—</a:t>
            </a:r>
            <a:r>
              <a:rPr kumimoji="1" lang="en-US" altLang="zh-CN" dirty="0" smtClean="0"/>
              <a:t>—</a:t>
            </a:r>
            <a:r>
              <a:rPr kumimoji="1" lang="zh-CN" altLang="en-US" dirty="0" smtClean="0"/>
              <a:t>组织部</a:t>
            </a:r>
            <a:r>
              <a:rPr kumimoji="1" lang="zh-CN" altLang="en-US" dirty="0" smtClean="0"/>
              <a:t>、人社局</a:t>
            </a:r>
            <a:endParaRPr kumimoji="1" lang="en-US" altLang="zh-CN" dirty="0" smtClean="0"/>
          </a:p>
          <a:p>
            <a:pPr marL="45720" indent="0">
              <a:lnSpc>
                <a:spcPct val="150000"/>
              </a:lnSpc>
              <a:buNone/>
            </a:pPr>
            <a:r>
              <a:rPr kumimoji="1" lang="zh-CN" altLang="en-US" dirty="0" smtClean="0"/>
              <a:t>国企</a:t>
            </a:r>
            <a:r>
              <a:rPr kumimoji="1" lang="en-US" altLang="zh-CN" dirty="0" smtClean="0"/>
              <a:t>——</a:t>
            </a:r>
            <a:r>
              <a:rPr kumimoji="1" lang="zh-CN" altLang="en-US" dirty="0" smtClean="0"/>
              <a:t>人力资源部</a:t>
            </a:r>
            <a:endParaRPr kumimoji="1" lang="en-US" altLang="zh-CN" dirty="0" smtClean="0"/>
          </a:p>
          <a:p>
            <a:pPr marL="45720" indent="0">
              <a:lnSpc>
                <a:spcPct val="150000"/>
              </a:lnSpc>
              <a:buNone/>
            </a:pPr>
            <a:endParaRPr kumimoji="1" lang="en-US" altLang="zh-CN" dirty="0"/>
          </a:p>
          <a:p>
            <a:pPr marL="45720" indent="0">
              <a:lnSpc>
                <a:spcPct val="150000"/>
              </a:lnSpc>
              <a:buNone/>
            </a:pPr>
            <a:r>
              <a:rPr kumimoji="1" lang="zh-CN" altLang="en-US" dirty="0" smtClean="0"/>
              <a:t>相关制度：</a:t>
            </a:r>
            <a:endParaRPr kumimoji="1" lang="en-US" altLang="zh-CN" dirty="0" smtClean="0"/>
          </a:p>
          <a:p>
            <a:pPr marL="45720" indent="0">
              <a:lnSpc>
                <a:spcPct val="150000"/>
              </a:lnSpc>
              <a:buNone/>
            </a:pPr>
            <a:r>
              <a:rPr kumimoji="1" lang="zh-CN" altLang="en-US" dirty="0" smtClean="0"/>
              <a:t>公务员制度</a:t>
            </a:r>
            <a:r>
              <a:rPr kumimoji="1" lang="en-US" altLang="zh-CN" dirty="0" smtClean="0"/>
              <a:t>——《</a:t>
            </a:r>
            <a:r>
              <a:rPr kumimoji="1" lang="zh-CN" altLang="en-US" dirty="0" smtClean="0"/>
              <a:t>中华人民共和国公务员法</a:t>
            </a:r>
            <a:r>
              <a:rPr kumimoji="1" lang="en-US" altLang="zh-CN" dirty="0" smtClean="0"/>
              <a:t>》</a:t>
            </a:r>
            <a:endParaRPr kumimoji="1" lang="en-US" altLang="zh-CN" dirty="0" smtClean="0"/>
          </a:p>
          <a:p>
            <a:pPr marL="45720" indent="0">
              <a:lnSpc>
                <a:spcPct val="150000"/>
              </a:lnSpc>
              <a:buNone/>
            </a:pPr>
            <a:r>
              <a:rPr kumimoji="1" lang="zh-CN" altLang="en-US" dirty="0" smtClean="0"/>
              <a:t>事业单位人事</a:t>
            </a:r>
            <a:r>
              <a:rPr kumimoji="1" lang="zh-CN" altLang="en-US" dirty="0" smtClean="0"/>
              <a:t>制度</a:t>
            </a:r>
            <a:r>
              <a:rPr kumimoji="1" lang="en-US" altLang="zh-CN" dirty="0" smtClean="0"/>
              <a:t>——《</a:t>
            </a:r>
            <a:r>
              <a:rPr kumimoji="1" lang="zh-CN" altLang="en-US" dirty="0" smtClean="0"/>
              <a:t>事业单位人事管理条例</a:t>
            </a:r>
            <a:r>
              <a:rPr kumimoji="1" lang="en-US" altLang="zh-CN" dirty="0" smtClean="0"/>
              <a:t>》</a:t>
            </a:r>
            <a:r>
              <a:rPr kumimoji="1" lang="zh-CN" altLang="en-US" dirty="0" smtClean="0"/>
              <a:t>、</a:t>
            </a:r>
            <a:r>
              <a:rPr kumimoji="1" lang="en-US" altLang="zh-CN" dirty="0" smtClean="0"/>
              <a:t>《</a:t>
            </a:r>
            <a:r>
              <a:rPr kumimoji="1" lang="zh-CN" altLang="en-US" dirty="0" smtClean="0"/>
              <a:t>事业单位领导人员管理暂行规定</a:t>
            </a:r>
            <a:r>
              <a:rPr kumimoji="1" lang="en-US" altLang="zh-CN" dirty="0" smtClean="0"/>
              <a:t>》</a:t>
            </a:r>
            <a:r>
              <a:rPr kumimoji="1" lang="zh-CN" altLang="en-US" dirty="0" smtClean="0"/>
              <a:t>、</a:t>
            </a:r>
            <a:r>
              <a:rPr kumimoji="1" lang="en-US" altLang="zh-CN" dirty="0" smtClean="0"/>
              <a:t>《</a:t>
            </a:r>
            <a:r>
              <a:rPr kumimoji="1" lang="zh-CN" altLang="en-US" dirty="0" smtClean="0"/>
              <a:t>事业单位岗位设置管理试行办法</a:t>
            </a:r>
            <a:r>
              <a:rPr kumimoji="1" lang="en-US" altLang="zh-CN" dirty="0" smtClean="0"/>
              <a:t>》</a:t>
            </a:r>
            <a:r>
              <a:rPr kumimoji="1" lang="zh-CN" altLang="en-US" dirty="0" smtClean="0"/>
              <a:t>。</a:t>
            </a:r>
            <a:endParaRPr kumimoji="1" lang="en-US" altLang="zh-CN" dirty="0" smtClean="0"/>
          </a:p>
          <a:p>
            <a:pPr marL="45720" indent="0">
              <a:lnSpc>
                <a:spcPct val="150000"/>
              </a:lnSpc>
              <a:buNone/>
            </a:pPr>
            <a:r>
              <a:rPr kumimoji="1" lang="zh-CN" altLang="en-US" dirty="0" smtClean="0"/>
              <a:t>国企人力资源管理制度</a:t>
            </a:r>
            <a:r>
              <a:rPr kumimoji="1" lang="en-US" altLang="zh-CN" dirty="0" smtClean="0"/>
              <a:t>——</a:t>
            </a:r>
            <a:r>
              <a:rPr kumimoji="1" lang="zh-CN" altLang="en-US" dirty="0" smtClean="0"/>
              <a:t>从“铁饭碗”转向与市场经济相适应的现代人力资源管理</a:t>
            </a:r>
            <a:endParaRPr kumimoji="1" lang="en-US" altLang="zh-CN" dirty="0" smtClean="0"/>
          </a:p>
        </p:txBody>
      </p:sp>
      <p:sp>
        <p:nvSpPr>
          <p:cNvPr id="2" name="幻灯片编号占位符 1"/>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第一章</a:t>
            </a:r>
            <a:r>
              <a:rPr kumimoji="1" lang="en-US" altLang="zh-CN" dirty="0"/>
              <a:t> </a:t>
            </a:r>
            <a:r>
              <a:rPr kumimoji="1" lang="zh-CN" altLang="en-US" dirty="0"/>
              <a:t>公共部门人力资源管理概述</a:t>
            </a:r>
            <a:endParaRPr kumimoji="1" lang="zh-CN" altLang="en-US" dirty="0"/>
          </a:p>
        </p:txBody>
      </p:sp>
      <p:sp>
        <p:nvSpPr>
          <p:cNvPr id="3" name="文本框 2"/>
          <p:cNvSpPr txBox="1"/>
          <p:nvPr/>
        </p:nvSpPr>
        <p:spPr>
          <a:xfrm>
            <a:off x="617557" y="1889916"/>
            <a:ext cx="7860650" cy="4124206"/>
          </a:xfrm>
          <a:prstGeom prst="rect">
            <a:avLst/>
          </a:prstGeom>
          <a:noFill/>
        </p:spPr>
        <p:txBody>
          <a:bodyPr wrap="square" rtlCol="0">
            <a:spAutoFit/>
          </a:bodyPr>
          <a:lstStyle/>
          <a:p>
            <a:r>
              <a:rPr kumimoji="1" lang="zh-CN" altLang="en-US" sz="2800" dirty="0" smtClean="0"/>
              <a:t>论述私营部门人力资源管理与公共部门人力资源管理的区别</a:t>
            </a:r>
            <a:r>
              <a:rPr kumimoji="1" lang="zh-CN" altLang="en-US" sz="2800" dirty="0" smtClean="0"/>
              <a:t>？</a:t>
            </a:r>
            <a:r>
              <a:rPr kumimoji="1" lang="en-US" altLang="zh-CN" sz="2000" dirty="0" smtClean="0">
                <a:solidFill>
                  <a:srgbClr val="FF0000"/>
                </a:solidFill>
              </a:rPr>
              <a:t>——</a:t>
            </a:r>
            <a:r>
              <a:rPr kumimoji="1" lang="zh-CN" altLang="en-US" sz="2000" dirty="0" smtClean="0">
                <a:solidFill>
                  <a:srgbClr val="FF0000"/>
                </a:solidFill>
              </a:rPr>
              <a:t>期末真题（论述题）</a:t>
            </a:r>
            <a:r>
              <a:rPr kumimoji="1" lang="en-US" altLang="zh-CN" sz="2000" dirty="0" smtClean="0">
                <a:solidFill>
                  <a:srgbClr val="FF0000"/>
                </a:solidFill>
              </a:rPr>
              <a:t>p25-p26</a:t>
            </a:r>
            <a:endParaRPr kumimoji="1" lang="en-US" altLang="zh-CN" sz="2000" dirty="0" smtClean="0">
              <a:solidFill>
                <a:srgbClr val="FF0000"/>
              </a:solidFill>
            </a:endParaRPr>
          </a:p>
          <a:p>
            <a:endParaRPr kumimoji="1" lang="en-US" altLang="zh-CN" dirty="0" smtClean="0"/>
          </a:p>
          <a:p>
            <a:r>
              <a:rPr kumimoji="1" lang="en-US" altLang="zh-CN" dirty="0" smtClean="0"/>
              <a:t>1</a:t>
            </a:r>
            <a:r>
              <a:rPr kumimoji="1" lang="zh-CN" altLang="en-US" dirty="0" smtClean="0"/>
              <a:t>、管理理念的发展赶不上市场化的组织</a:t>
            </a:r>
            <a:endParaRPr kumimoji="1" lang="en-US" altLang="zh-CN" dirty="0" smtClean="0"/>
          </a:p>
          <a:p>
            <a:r>
              <a:rPr kumimoji="1" lang="zh-CN" altLang="en-US" sz="1600" i="1" dirty="0" smtClean="0"/>
              <a:t>公共部门人事改革是往往是整体行动，任何改革都会深思熟虑，不会一蹴而就，改革一般先是试点，总结经验，然后再大范围推广，过程较长，一般以年为单位</a:t>
            </a:r>
            <a:r>
              <a:rPr kumimoji="1" lang="zh-CN" altLang="en-US" sz="1600" i="1" dirty="0"/>
              <a:t>。</a:t>
            </a:r>
            <a:r>
              <a:rPr kumimoji="1" lang="zh-CN" altLang="en-US" sz="1600" i="1" dirty="0" smtClean="0"/>
              <a:t>因此当外部环境变化，人力资源管理也需与时俱进时，公共部门人力资源管理的变化往往是落后于市场化组织，市场化组织则可以根据内外部环境的变化，较快改变适应变化。</a:t>
            </a:r>
            <a:endParaRPr kumimoji="1" lang="en-US" altLang="zh-CN" sz="1600" i="1" dirty="0" smtClean="0"/>
          </a:p>
          <a:p>
            <a:endParaRPr kumimoji="1" lang="en-US" altLang="zh-CN" sz="1600" i="1" dirty="0" smtClean="0"/>
          </a:p>
          <a:p>
            <a:pPr lvl="0"/>
            <a:r>
              <a:rPr kumimoji="1" lang="zh-CN" altLang="zh-CN" dirty="0" smtClean="0"/>
              <a:t>2</a:t>
            </a:r>
            <a:r>
              <a:rPr kumimoji="1" lang="zh-CN" altLang="en-US" dirty="0" smtClean="0"/>
              <a:t>、</a:t>
            </a:r>
            <a:r>
              <a:rPr lang="zh-CN" altLang="en-US" dirty="0"/>
              <a:t>组织管理的同一性和统</a:t>
            </a:r>
            <a:r>
              <a:rPr lang="zh-CN" altLang="en-US" dirty="0" smtClean="0"/>
              <a:t>一性</a:t>
            </a:r>
            <a:endParaRPr lang="zh-CN" altLang="en-US" dirty="0"/>
          </a:p>
          <a:p>
            <a:pPr lvl="0"/>
            <a:r>
              <a:rPr lang="en-US" altLang="zh-CN" dirty="0" smtClean="0"/>
              <a:t>3</a:t>
            </a:r>
            <a:r>
              <a:rPr lang="zh-CN" altLang="en-US" dirty="0" smtClean="0"/>
              <a:t>、</a:t>
            </a:r>
            <a:r>
              <a:rPr lang="zh-CN" altLang="en-US" dirty="0" smtClean="0"/>
              <a:t>人力资源</a:t>
            </a:r>
            <a:r>
              <a:rPr lang="zh-CN" altLang="en-US" dirty="0"/>
              <a:t>管理的</a:t>
            </a:r>
            <a:r>
              <a:rPr lang="zh-CN" altLang="en-US" dirty="0" smtClean="0"/>
              <a:t>政策性更强</a:t>
            </a:r>
            <a:endParaRPr lang="en-US" altLang="zh-CN" dirty="0" smtClean="0"/>
          </a:p>
          <a:p>
            <a:r>
              <a:rPr lang="en-US" altLang="zh-CN" dirty="0" smtClean="0"/>
              <a:t>4</a:t>
            </a:r>
            <a:r>
              <a:rPr lang="zh-CN" altLang="en-US" dirty="0" smtClean="0"/>
              <a:t>、</a:t>
            </a:r>
            <a:r>
              <a:rPr lang="zh-CN" altLang="en-US" dirty="0" smtClean="0"/>
              <a:t>对公共部门从业</a:t>
            </a:r>
            <a:r>
              <a:rPr lang="zh-CN" altLang="en-US" dirty="0"/>
              <a:t>者的道德要求更</a:t>
            </a:r>
            <a:r>
              <a:rPr lang="zh-CN" altLang="en-US" dirty="0" smtClean="0"/>
              <a:t>高</a:t>
            </a:r>
            <a:endParaRPr lang="en-US" altLang="zh-CN" dirty="0" smtClean="0"/>
          </a:p>
          <a:p>
            <a:pPr lvl="0"/>
            <a:r>
              <a:rPr lang="en-US" altLang="zh-CN" dirty="0" smtClean="0"/>
              <a:t>5</a:t>
            </a:r>
            <a:r>
              <a:rPr lang="zh-CN" altLang="en-US" dirty="0" smtClean="0"/>
              <a:t>、</a:t>
            </a:r>
            <a:r>
              <a:rPr lang="zh-CN" altLang="en-US" dirty="0" smtClean="0"/>
              <a:t>公共部门人力资源</a:t>
            </a:r>
            <a:r>
              <a:rPr lang="zh-CN" altLang="en-US" dirty="0"/>
              <a:t>具有相对稳</a:t>
            </a:r>
            <a:r>
              <a:rPr lang="zh-CN" altLang="en-US" dirty="0" smtClean="0"/>
              <a:t>定性</a:t>
            </a:r>
            <a:endParaRPr lang="en-US" altLang="zh-CN" dirty="0" smtClean="0"/>
          </a:p>
          <a:p>
            <a:r>
              <a:rPr lang="zh-CN" altLang="zh-CN" dirty="0" smtClean="0"/>
              <a:t>6</a:t>
            </a:r>
            <a:r>
              <a:rPr lang="zh-CN" altLang="en-US" dirty="0" smtClean="0"/>
              <a:t>、</a:t>
            </a:r>
            <a:r>
              <a:rPr lang="zh-CN" altLang="en-US" dirty="0"/>
              <a:t>人力资源管理的</a:t>
            </a:r>
            <a:r>
              <a:rPr lang="zh-CN" altLang="en-US" dirty="0" smtClean="0"/>
              <a:t>政策性更强</a:t>
            </a:r>
            <a:endParaRPr lang="zh-CN" altLang="en-US" dirty="0"/>
          </a:p>
        </p:txBody>
      </p:sp>
      <p:sp>
        <p:nvSpPr>
          <p:cNvPr id="4" name="幻灯片编号占位符 3"/>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第二章</a:t>
            </a:r>
            <a:r>
              <a:rPr kumimoji="1" lang="en-US" altLang="zh-CN" dirty="0" smtClean="0"/>
              <a:t> </a:t>
            </a:r>
            <a:r>
              <a:rPr kumimoji="1" lang="zh-CN" altLang="en-US" dirty="0" smtClean="0"/>
              <a:t>公共部门人力资源规划</a:t>
            </a:r>
            <a:endParaRPr kumimoji="1" lang="zh-CN" altLang="en-US" dirty="0"/>
          </a:p>
        </p:txBody>
      </p:sp>
      <p:sp>
        <p:nvSpPr>
          <p:cNvPr id="3" name="文本框 2"/>
          <p:cNvSpPr txBox="1"/>
          <p:nvPr/>
        </p:nvSpPr>
        <p:spPr>
          <a:xfrm>
            <a:off x="678964" y="1986824"/>
            <a:ext cx="7669770" cy="2862323"/>
          </a:xfrm>
          <a:prstGeom prst="rect">
            <a:avLst/>
          </a:prstGeom>
          <a:noFill/>
        </p:spPr>
        <p:txBody>
          <a:bodyPr wrap="square" rtlCol="0">
            <a:spAutoFit/>
          </a:bodyPr>
          <a:lstStyle/>
          <a:p>
            <a:r>
              <a:rPr kumimoji="1" lang="zh-CN" altLang="en-US" dirty="0" smtClean="0"/>
              <a:t>一、公共部门人力资源规划的内容</a:t>
            </a:r>
            <a:endParaRPr kumimoji="1" lang="en-US" altLang="zh-CN" dirty="0" smtClean="0"/>
          </a:p>
          <a:p>
            <a:endParaRPr kumimoji="1" lang="en-US" altLang="zh-CN" dirty="0"/>
          </a:p>
          <a:p>
            <a:r>
              <a:rPr kumimoji="1" lang="zh-CN" altLang="en-US" dirty="0" smtClean="0"/>
              <a:t>早期：</a:t>
            </a:r>
            <a:endParaRPr kumimoji="1" lang="en-US" altLang="zh-CN" dirty="0" smtClean="0"/>
          </a:p>
          <a:p>
            <a:r>
              <a:rPr kumimoji="1" lang="zh-CN" altLang="en-US" dirty="0" smtClean="0"/>
              <a:t>人力资源需求</a:t>
            </a:r>
            <a:r>
              <a:rPr kumimoji="1" lang="zh-CN" altLang="en-US" dirty="0" smtClean="0"/>
              <a:t>分析</a:t>
            </a:r>
            <a:endParaRPr kumimoji="1" lang="en-US" altLang="zh-CN" dirty="0" smtClean="0"/>
          </a:p>
          <a:p>
            <a:r>
              <a:rPr kumimoji="1" lang="zh-CN" altLang="en-US" dirty="0" smtClean="0"/>
              <a:t>人力资源供给</a:t>
            </a:r>
            <a:r>
              <a:rPr kumimoji="1" lang="zh-CN" altLang="en-US" dirty="0" smtClean="0"/>
              <a:t>分析</a:t>
            </a:r>
            <a:r>
              <a:rPr kumimoji="1" lang="en-US" altLang="zh-CN" dirty="0" smtClean="0"/>
              <a:t>     </a:t>
            </a:r>
            <a:endParaRPr kumimoji="1" lang="en-US" altLang="zh-CN" dirty="0" smtClean="0"/>
          </a:p>
          <a:p>
            <a:endParaRPr kumimoji="1" lang="en-US" altLang="zh-CN" dirty="0" smtClean="0"/>
          </a:p>
          <a:p>
            <a:r>
              <a:rPr kumimoji="1" lang="zh-CN" altLang="en-US" dirty="0" smtClean="0"/>
              <a:t>现在（强调战略性）：</a:t>
            </a:r>
            <a:endParaRPr kumimoji="1" lang="en-US" altLang="zh-CN" dirty="0"/>
          </a:p>
          <a:p>
            <a:endParaRPr kumimoji="1" lang="en-US" altLang="zh-CN" dirty="0" smtClean="0"/>
          </a:p>
          <a:p>
            <a:endParaRPr kumimoji="1" lang="en-US" altLang="zh-CN" dirty="0"/>
          </a:p>
          <a:p>
            <a:endParaRPr kumimoji="1" lang="en-US" altLang="zh-CN" dirty="0" smtClean="0"/>
          </a:p>
        </p:txBody>
      </p:sp>
      <p:sp>
        <p:nvSpPr>
          <p:cNvPr id="4" name="右大括号 3"/>
          <p:cNvSpPr/>
          <p:nvPr/>
        </p:nvSpPr>
        <p:spPr>
          <a:xfrm>
            <a:off x="2678132" y="2980236"/>
            <a:ext cx="88013" cy="364670"/>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CN" altLang="en-US"/>
          </a:p>
        </p:txBody>
      </p:sp>
      <p:sp>
        <p:nvSpPr>
          <p:cNvPr id="5" name="文本框 4"/>
          <p:cNvSpPr txBox="1"/>
          <p:nvPr/>
        </p:nvSpPr>
        <p:spPr>
          <a:xfrm>
            <a:off x="3432536" y="2975574"/>
            <a:ext cx="2175198" cy="369332"/>
          </a:xfrm>
          <a:prstGeom prst="rect">
            <a:avLst/>
          </a:prstGeom>
          <a:noFill/>
        </p:spPr>
        <p:txBody>
          <a:bodyPr wrap="square" rtlCol="0">
            <a:spAutoFit/>
          </a:bodyPr>
          <a:lstStyle/>
          <a:p>
            <a:r>
              <a:rPr kumimoji="1" lang="zh-CN" altLang="en-US" dirty="0" smtClean="0"/>
              <a:t>找差距</a:t>
            </a:r>
            <a:r>
              <a:rPr kumimoji="1" lang="en-US" altLang="zh-CN" dirty="0" smtClean="0"/>
              <a:t>——</a:t>
            </a:r>
            <a:r>
              <a:rPr kumimoji="1" lang="zh-CN" altLang="en-US" dirty="0" smtClean="0"/>
              <a:t>消除差距</a:t>
            </a:r>
            <a:endParaRPr kumimoji="1" lang="zh-CN" altLang="en-US" dirty="0"/>
          </a:p>
        </p:txBody>
      </p:sp>
      <p:sp>
        <p:nvSpPr>
          <p:cNvPr id="6" name="右箭头 5"/>
          <p:cNvSpPr/>
          <p:nvPr/>
        </p:nvSpPr>
        <p:spPr>
          <a:xfrm>
            <a:off x="2929601" y="3071510"/>
            <a:ext cx="377201" cy="163473"/>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7" name="左大括号 6"/>
          <p:cNvSpPr/>
          <p:nvPr/>
        </p:nvSpPr>
        <p:spPr>
          <a:xfrm>
            <a:off x="5507146" y="2975574"/>
            <a:ext cx="100588" cy="469930"/>
          </a:xfrm>
          <a:prstGeom prst="lef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CN" altLang="en-US"/>
          </a:p>
        </p:txBody>
      </p:sp>
      <p:sp>
        <p:nvSpPr>
          <p:cNvPr id="8" name="文本框 7"/>
          <p:cNvSpPr txBox="1"/>
          <p:nvPr/>
        </p:nvSpPr>
        <p:spPr>
          <a:xfrm>
            <a:off x="5607734" y="2806297"/>
            <a:ext cx="3369669" cy="338554"/>
          </a:xfrm>
          <a:prstGeom prst="rect">
            <a:avLst/>
          </a:prstGeom>
          <a:noFill/>
        </p:spPr>
        <p:txBody>
          <a:bodyPr wrap="square" rtlCol="0">
            <a:spAutoFit/>
          </a:bodyPr>
          <a:lstStyle/>
          <a:p>
            <a:r>
              <a:rPr kumimoji="1" lang="zh-CN" altLang="en-US" sz="1600" dirty="0" smtClean="0"/>
              <a:t>内部：岗位调整、培训</a:t>
            </a:r>
            <a:endParaRPr kumimoji="1" lang="zh-CN" altLang="en-US" sz="1600" dirty="0"/>
          </a:p>
        </p:txBody>
      </p:sp>
      <p:sp>
        <p:nvSpPr>
          <p:cNvPr id="9" name="文本框 8"/>
          <p:cNvSpPr txBox="1"/>
          <p:nvPr/>
        </p:nvSpPr>
        <p:spPr>
          <a:xfrm>
            <a:off x="5607734" y="3282997"/>
            <a:ext cx="1963083" cy="338554"/>
          </a:xfrm>
          <a:prstGeom prst="rect">
            <a:avLst/>
          </a:prstGeom>
          <a:noFill/>
        </p:spPr>
        <p:txBody>
          <a:bodyPr wrap="square" rtlCol="0">
            <a:spAutoFit/>
          </a:bodyPr>
          <a:lstStyle/>
          <a:p>
            <a:r>
              <a:rPr kumimoji="1" lang="zh-CN" altLang="en-US" sz="1600" dirty="0" smtClean="0"/>
              <a:t>外部：招聘</a:t>
            </a:r>
            <a:endParaRPr kumimoji="1" lang="zh-CN" altLang="en-US" sz="1600" dirty="0"/>
          </a:p>
        </p:txBody>
      </p:sp>
      <p:sp>
        <p:nvSpPr>
          <p:cNvPr id="10" name="文本框 9"/>
          <p:cNvSpPr txBox="1"/>
          <p:nvPr/>
        </p:nvSpPr>
        <p:spPr>
          <a:xfrm>
            <a:off x="2816440" y="4504969"/>
            <a:ext cx="2690706" cy="276999"/>
          </a:xfrm>
          <a:prstGeom prst="rect">
            <a:avLst/>
          </a:prstGeom>
          <a:noFill/>
          <a:ln>
            <a:solidFill>
              <a:srgbClr val="C0664F"/>
            </a:solidFill>
          </a:ln>
        </p:spPr>
        <p:txBody>
          <a:bodyPr wrap="square" rtlCol="0">
            <a:spAutoFit/>
          </a:bodyPr>
          <a:lstStyle/>
          <a:p>
            <a:pPr algn="ctr"/>
            <a:r>
              <a:rPr kumimoji="1" lang="zh-CN" altLang="en-US" sz="1200" dirty="0" smtClean="0"/>
              <a:t>与组织战略目标实现匹配的员工队伍</a:t>
            </a:r>
            <a:endParaRPr kumimoji="1" lang="zh-CN" altLang="en-US" sz="1200" dirty="0"/>
          </a:p>
        </p:txBody>
      </p:sp>
      <p:sp>
        <p:nvSpPr>
          <p:cNvPr id="11" name="文本框 10"/>
          <p:cNvSpPr txBox="1"/>
          <p:nvPr/>
        </p:nvSpPr>
        <p:spPr>
          <a:xfrm>
            <a:off x="2816440" y="4920467"/>
            <a:ext cx="2690706" cy="276999"/>
          </a:xfrm>
          <a:prstGeom prst="rect">
            <a:avLst/>
          </a:prstGeom>
          <a:noFill/>
          <a:ln>
            <a:solidFill>
              <a:srgbClr val="C0664F"/>
            </a:solidFill>
          </a:ln>
        </p:spPr>
        <p:txBody>
          <a:bodyPr wrap="square" rtlCol="0">
            <a:spAutoFit/>
          </a:bodyPr>
          <a:lstStyle/>
          <a:p>
            <a:pPr algn="ctr"/>
            <a:r>
              <a:rPr kumimoji="1" lang="zh-CN" altLang="en-US" sz="1200" dirty="0" smtClean="0"/>
              <a:t>员工必备的能力</a:t>
            </a:r>
            <a:endParaRPr kumimoji="1" lang="zh-CN" altLang="en-US" sz="1200" dirty="0"/>
          </a:p>
        </p:txBody>
      </p:sp>
      <p:sp>
        <p:nvSpPr>
          <p:cNvPr id="12" name="文本框 11"/>
          <p:cNvSpPr txBox="1"/>
          <p:nvPr/>
        </p:nvSpPr>
        <p:spPr>
          <a:xfrm>
            <a:off x="2816440" y="5264644"/>
            <a:ext cx="2690706" cy="276999"/>
          </a:xfrm>
          <a:prstGeom prst="rect">
            <a:avLst/>
          </a:prstGeom>
          <a:noFill/>
          <a:ln>
            <a:solidFill>
              <a:srgbClr val="C0664F"/>
            </a:solidFill>
          </a:ln>
        </p:spPr>
        <p:txBody>
          <a:bodyPr wrap="square" rtlCol="0">
            <a:spAutoFit/>
          </a:bodyPr>
          <a:lstStyle/>
          <a:p>
            <a:pPr algn="ctr"/>
            <a:r>
              <a:rPr kumimoji="1" lang="zh-CN" altLang="en-US" sz="1200" dirty="0" smtClean="0"/>
              <a:t>激励员工发挥才能的机制</a:t>
            </a:r>
            <a:endParaRPr kumimoji="1" lang="zh-CN" altLang="en-US" sz="1200" dirty="0"/>
          </a:p>
        </p:txBody>
      </p:sp>
      <p:sp>
        <p:nvSpPr>
          <p:cNvPr id="13" name="文本框 12"/>
          <p:cNvSpPr txBox="1"/>
          <p:nvPr/>
        </p:nvSpPr>
        <p:spPr>
          <a:xfrm>
            <a:off x="2816440" y="5663534"/>
            <a:ext cx="2690706" cy="276999"/>
          </a:xfrm>
          <a:prstGeom prst="rect">
            <a:avLst/>
          </a:prstGeom>
          <a:noFill/>
          <a:ln>
            <a:solidFill>
              <a:srgbClr val="C0664F"/>
            </a:solidFill>
          </a:ln>
        </p:spPr>
        <p:txBody>
          <a:bodyPr wrap="square" rtlCol="0">
            <a:spAutoFit/>
          </a:bodyPr>
          <a:lstStyle/>
          <a:p>
            <a:pPr algn="ctr"/>
            <a:r>
              <a:rPr kumimoji="1" lang="zh-CN" altLang="en-US" sz="1200" dirty="0" smtClean="0"/>
              <a:t>支持战略目标实现的组织文化</a:t>
            </a:r>
            <a:endParaRPr kumimoji="1" lang="zh-CN" altLang="en-US" sz="1200" dirty="0"/>
          </a:p>
        </p:txBody>
      </p:sp>
      <p:sp>
        <p:nvSpPr>
          <p:cNvPr id="14" name="文本框 13"/>
          <p:cNvSpPr txBox="1"/>
          <p:nvPr/>
        </p:nvSpPr>
        <p:spPr>
          <a:xfrm>
            <a:off x="2067728" y="4110482"/>
            <a:ext cx="439596" cy="2308324"/>
          </a:xfrm>
          <a:prstGeom prst="rect">
            <a:avLst/>
          </a:prstGeom>
          <a:noFill/>
        </p:spPr>
        <p:txBody>
          <a:bodyPr wrap="square" rtlCol="0">
            <a:spAutoFit/>
          </a:bodyPr>
          <a:lstStyle/>
          <a:p>
            <a:r>
              <a:rPr kumimoji="1" lang="zh-CN" altLang="en-US" sz="1600" dirty="0" smtClean="0"/>
              <a:t>战略性人力资源规划</a:t>
            </a:r>
            <a:endParaRPr kumimoji="1" lang="zh-CN" altLang="en-US" sz="1600" dirty="0"/>
          </a:p>
        </p:txBody>
      </p:sp>
      <p:sp>
        <p:nvSpPr>
          <p:cNvPr id="15" name="左大括号 14"/>
          <p:cNvSpPr/>
          <p:nvPr/>
        </p:nvSpPr>
        <p:spPr>
          <a:xfrm>
            <a:off x="2507324" y="4593874"/>
            <a:ext cx="156100" cy="1207184"/>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CN" altLang="en-US"/>
          </a:p>
        </p:txBody>
      </p:sp>
      <p:sp>
        <p:nvSpPr>
          <p:cNvPr id="16" name="右箭头 15"/>
          <p:cNvSpPr/>
          <p:nvPr/>
        </p:nvSpPr>
        <p:spPr>
          <a:xfrm>
            <a:off x="5785395" y="4886878"/>
            <a:ext cx="1636176" cy="6211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7" name="文本框 16"/>
          <p:cNvSpPr txBox="1"/>
          <p:nvPr/>
        </p:nvSpPr>
        <p:spPr>
          <a:xfrm>
            <a:off x="5785395" y="5058966"/>
            <a:ext cx="1785422" cy="276999"/>
          </a:xfrm>
          <a:prstGeom prst="rect">
            <a:avLst/>
          </a:prstGeom>
          <a:noFill/>
        </p:spPr>
        <p:txBody>
          <a:bodyPr wrap="square" rtlCol="0">
            <a:spAutoFit/>
          </a:bodyPr>
          <a:lstStyle/>
          <a:p>
            <a:r>
              <a:rPr kumimoji="1" lang="zh-CN" altLang="en-US" sz="1200" dirty="0" smtClean="0"/>
              <a:t>组织战略性核心竞争力</a:t>
            </a:r>
            <a:endParaRPr kumimoji="1" lang="zh-CN" altLang="en-US" sz="1200" dirty="0"/>
          </a:p>
        </p:txBody>
      </p:sp>
      <p:sp>
        <p:nvSpPr>
          <p:cNvPr id="18" name="文本框 17"/>
          <p:cNvSpPr txBox="1"/>
          <p:nvPr/>
        </p:nvSpPr>
        <p:spPr>
          <a:xfrm>
            <a:off x="7570817" y="4110482"/>
            <a:ext cx="440069" cy="2308324"/>
          </a:xfrm>
          <a:prstGeom prst="rect">
            <a:avLst/>
          </a:prstGeom>
          <a:noFill/>
        </p:spPr>
        <p:txBody>
          <a:bodyPr wrap="square" rtlCol="0">
            <a:spAutoFit/>
          </a:bodyPr>
          <a:lstStyle/>
          <a:p>
            <a:r>
              <a:rPr kumimoji="1" lang="zh-CN" altLang="en-US" dirty="0" smtClean="0"/>
              <a:t>实现组织战略目标</a:t>
            </a:r>
            <a:endParaRPr kumimoji="1" lang="zh-CN" altLang="en-US" dirty="0"/>
          </a:p>
        </p:txBody>
      </p:sp>
      <p:cxnSp>
        <p:nvCxnSpPr>
          <p:cNvPr id="20" name="直线连接符 19"/>
          <p:cNvCxnSpPr>
            <a:stCxn id="10" idx="3"/>
            <a:endCxn id="17" idx="1"/>
          </p:cNvCxnSpPr>
          <p:nvPr/>
        </p:nvCxnSpPr>
        <p:spPr>
          <a:xfrm>
            <a:off x="5507146" y="4643469"/>
            <a:ext cx="278249" cy="553997"/>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直线连接符 21"/>
          <p:cNvCxnSpPr>
            <a:stCxn id="11" idx="3"/>
            <a:endCxn id="17" idx="1"/>
          </p:cNvCxnSpPr>
          <p:nvPr/>
        </p:nvCxnSpPr>
        <p:spPr>
          <a:xfrm>
            <a:off x="5507146" y="5058967"/>
            <a:ext cx="278249" cy="138499"/>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直线连接符 23"/>
          <p:cNvCxnSpPr>
            <a:stCxn id="12" idx="3"/>
            <a:endCxn id="17" idx="1"/>
          </p:cNvCxnSpPr>
          <p:nvPr/>
        </p:nvCxnSpPr>
        <p:spPr>
          <a:xfrm flipV="1">
            <a:off x="5507146" y="5197466"/>
            <a:ext cx="278249" cy="205678"/>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直线连接符 25"/>
          <p:cNvCxnSpPr>
            <a:stCxn id="13" idx="3"/>
            <a:endCxn id="16" idx="1"/>
          </p:cNvCxnSpPr>
          <p:nvPr/>
        </p:nvCxnSpPr>
        <p:spPr>
          <a:xfrm flipV="1">
            <a:off x="5507146" y="5197466"/>
            <a:ext cx="278249" cy="604568"/>
          </a:xfrm>
          <a:prstGeom prst="line">
            <a:avLst/>
          </a:prstGeom>
        </p:spPr>
        <p:style>
          <a:lnRef idx="2">
            <a:schemeClr val="accent1"/>
          </a:lnRef>
          <a:fillRef idx="0">
            <a:schemeClr val="accent1"/>
          </a:fillRef>
          <a:effectRef idx="1">
            <a:schemeClr val="accent1"/>
          </a:effectRef>
          <a:fontRef idx="minor">
            <a:schemeClr val="tx1"/>
          </a:fontRef>
        </p:style>
      </p:cxnSp>
      <p:sp>
        <p:nvSpPr>
          <p:cNvPr id="19" name="文本框 18"/>
          <p:cNvSpPr txBox="1"/>
          <p:nvPr/>
        </p:nvSpPr>
        <p:spPr>
          <a:xfrm>
            <a:off x="3675980" y="4110482"/>
            <a:ext cx="935704" cy="369332"/>
          </a:xfrm>
          <a:prstGeom prst="rect">
            <a:avLst/>
          </a:prstGeom>
          <a:noFill/>
        </p:spPr>
        <p:txBody>
          <a:bodyPr wrap="square" rtlCol="0">
            <a:spAutoFit/>
          </a:bodyPr>
          <a:lstStyle/>
          <a:p>
            <a:pPr algn="ctr"/>
            <a:r>
              <a:rPr kumimoji="1" lang="zh-CN" altLang="en-US" dirty="0" smtClean="0"/>
              <a:t>规划</a:t>
            </a:r>
            <a:endParaRPr kumimoji="1" lang="zh-CN" altLang="en-US" dirty="0"/>
          </a:p>
        </p:txBody>
      </p:sp>
      <p:sp>
        <p:nvSpPr>
          <p:cNvPr id="21" name="幻灯片编号占位符 20"/>
          <p:cNvSpPr>
            <a:spLocks noGrp="1"/>
          </p:cNvSpPr>
          <p:nvPr>
            <p:ph type="sldNum" sz="quarter" idx="12"/>
          </p:nvPr>
        </p:nvSpPr>
        <p:spPr/>
        <p:txBody>
          <a:bodyPr/>
          <a:lstStyle/>
          <a:p>
            <a:fld id="{F7886C9C-DC18-4195-8FD5-A50AA931D419}" type="slidenum">
              <a:rPr lang="en-US" smtClean="0"/>
            </a:fld>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网格">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网格.thmx</Template>
  <TotalTime>0</TotalTime>
  <Words>6762</Words>
  <Application>WPS 演示</Application>
  <PresentationFormat>全屏显示(4:3)</PresentationFormat>
  <Paragraphs>930</Paragraphs>
  <Slides>53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53</vt:i4>
      </vt:variant>
    </vt:vector>
  </HeadingPairs>
  <TitlesOfParts>
    <vt:vector size="62" baseType="lpstr">
      <vt:lpstr>Arial</vt:lpstr>
      <vt:lpstr>宋体</vt:lpstr>
      <vt:lpstr>Wingdings</vt:lpstr>
      <vt:lpstr>Wingdings 2</vt:lpstr>
      <vt:lpstr>Franklin Gothic Medium</vt:lpstr>
      <vt:lpstr>微软雅黑</vt:lpstr>
      <vt:lpstr>Arial Unicode MS</vt:lpstr>
      <vt:lpstr>Calibri</vt:lpstr>
      <vt:lpstr>网格</vt:lpstr>
      <vt:lpstr>公共部门人力资源管理</vt:lpstr>
      <vt:lpstr>第一章 公共部门人力资源管理概述</vt:lpstr>
      <vt:lpstr>第一章 公共部门人力资源管理概述</vt:lpstr>
      <vt:lpstr>第一章 公共部门人力资源管理概述</vt:lpstr>
      <vt:lpstr>第一章 公共部门人力资源管理概述</vt:lpstr>
      <vt:lpstr>第一章 公共部门人力资源管理概述</vt:lpstr>
      <vt:lpstr>第一章 公共部门人力资源管理概述</vt:lpstr>
      <vt:lpstr>第一章 公共部门人力资源管理概述</vt:lpstr>
      <vt:lpstr>第二章 公共部门人力资源规划</vt:lpstr>
      <vt:lpstr>PowerPoint 演示文稿</vt:lpstr>
      <vt:lpstr>第二章 公共部门人力资源规划</vt:lpstr>
      <vt:lpstr>第三章 工作分析</vt:lpstr>
      <vt:lpstr>第三章 工作分析</vt:lpstr>
      <vt:lpstr>第三章 工作分析</vt:lpstr>
      <vt:lpstr>第三章 工作分析</vt:lpstr>
      <vt:lpstr>第三章 工作分析</vt:lpstr>
      <vt:lpstr>第三章 工作分析</vt:lpstr>
      <vt:lpstr>第三章 工作分析</vt:lpstr>
      <vt:lpstr>第三章 工作分析</vt:lpstr>
      <vt:lpstr>第三章 工作分析</vt:lpstr>
      <vt:lpstr>第三章 工作分析</vt:lpstr>
      <vt:lpstr>第三章 工作分析</vt:lpstr>
      <vt:lpstr>第三章 工作分析</vt:lpstr>
      <vt:lpstr>第三章 工作分析</vt:lpstr>
      <vt:lpstr>第三章 工作分析</vt:lpstr>
      <vt:lpstr>第四章 公共部门人力资源招募与选录</vt:lpstr>
      <vt:lpstr>第四章 公共部门人力资源招募与选录</vt:lpstr>
      <vt:lpstr>第四章 公共部门人力资源招募与选录</vt:lpstr>
      <vt:lpstr>第四章 公共部门人力资源招募与选录</vt:lpstr>
      <vt:lpstr>第四章 公共部门人力资源招募与选录</vt:lpstr>
      <vt:lpstr>第四章 公共部门人力资源招募与选录</vt:lpstr>
      <vt:lpstr>第四章 公共部门人力资源招募与选录</vt:lpstr>
      <vt:lpstr>第四章 公共部门人力资源招募与选录</vt:lpstr>
      <vt:lpstr>第五章 公共部门绩效管理</vt:lpstr>
      <vt:lpstr>第五章 公共部门绩效管理</vt:lpstr>
      <vt:lpstr>第五章 公共部门绩效管理</vt:lpstr>
      <vt:lpstr>第五章 公共部门绩效管理</vt:lpstr>
      <vt:lpstr>第五章 公共部门绩效管理</vt:lpstr>
      <vt:lpstr>第五章 公共部门绩效管理</vt:lpstr>
      <vt:lpstr>PowerPoint 演示文稿</vt:lpstr>
      <vt:lpstr>第五章 公共部门绩效管理</vt:lpstr>
      <vt:lpstr>第五章 公共部门绩效管理</vt:lpstr>
      <vt:lpstr>第六章 公共部门人力资源培训</vt:lpstr>
      <vt:lpstr>第六章 公共部门人力资源培训</vt:lpstr>
      <vt:lpstr>第六章 公共部门人力资源培训</vt:lpstr>
      <vt:lpstr>第六章 公共部门人力资源培训</vt:lpstr>
      <vt:lpstr>第六章 公共部门人力资源培训</vt:lpstr>
      <vt:lpstr>第七章 公共部门薪酬管理</vt:lpstr>
      <vt:lpstr>第七章 公共部门薪酬管理</vt:lpstr>
      <vt:lpstr>第七章 公共部门薪酬管理</vt:lpstr>
      <vt:lpstr>第七章 公共部门薪酬管理</vt:lpstr>
      <vt:lpstr>第七章 公共部门薪酬管理</vt:lpstr>
      <vt:lpstr>第七章 公共部门薪酬管理</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公共部门人力资源管理</dc:title>
  <dc:creator>amy 段</dc:creator>
  <cp:lastModifiedBy>Administrator</cp:lastModifiedBy>
  <cp:revision>309</cp:revision>
  <dcterms:created xsi:type="dcterms:W3CDTF">2021-04-13T07:09:00Z</dcterms:created>
  <dcterms:modified xsi:type="dcterms:W3CDTF">2021-05-31T01:51:58Z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